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7.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8.xml" ContentType="application/vnd.openxmlformats-officedocument.presentationml.tags+xml"/>
  <Override PartName="/ppt/notesSlides/notesSlide24.xml" ContentType="application/vnd.openxmlformats-officedocument.presentationml.notesSlide+xml"/>
  <Override PartName="/ppt/tags/tag9.xml" ContentType="application/vnd.openxmlformats-officedocument.presentationml.tags+xml"/>
  <Override PartName="/ppt/notesSlides/notesSlide25.xml" ContentType="application/vnd.openxmlformats-officedocument.presentationml.notesSlide+xml"/>
  <Override PartName="/ppt/tags/tag10.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2.xml" ContentType="application/vnd.openxmlformats-officedocument.presentationml.tags+xml"/>
  <Override PartName="/ppt/notesSlides/notesSlide32.xml" ContentType="application/vnd.openxmlformats-officedocument.presentationml.notesSlide+xml"/>
  <Override PartName="/ppt/tags/tag13.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4.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5.xml" ContentType="application/vnd.openxmlformats-officedocument.presentationml.tags+xml"/>
  <Override PartName="/ppt/notesSlides/notesSlide37.xml" ContentType="application/vnd.openxmlformats-officedocument.presentationml.notesSlide+xml"/>
  <Override PartName="/ppt/tags/tag16.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7.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tl="1" saveSubsetFonts="1">
  <p:sldMasterIdLst>
    <p:sldMasterId id="2147483664" r:id="rId1"/>
    <p:sldMasterId id="2147483670" r:id="rId2"/>
    <p:sldMasterId id="2147483672" r:id="rId3"/>
    <p:sldMasterId id="2147483673" r:id="rId4"/>
    <p:sldMasterId id="2147483731" r:id="rId5"/>
  </p:sldMasterIdLst>
  <p:notesMasterIdLst>
    <p:notesMasterId r:id="rId96"/>
  </p:notesMasterIdLst>
  <p:handoutMasterIdLst>
    <p:handoutMasterId r:id="rId97"/>
  </p:handoutMasterIdLst>
  <p:sldIdLst>
    <p:sldId id="644" r:id="rId6"/>
    <p:sldId id="661" r:id="rId7"/>
    <p:sldId id="556" r:id="rId8"/>
    <p:sldId id="645" r:id="rId9"/>
    <p:sldId id="603" r:id="rId10"/>
    <p:sldId id="535" r:id="rId11"/>
    <p:sldId id="536" r:id="rId12"/>
    <p:sldId id="537" r:id="rId13"/>
    <p:sldId id="538" r:id="rId14"/>
    <p:sldId id="599" r:id="rId15"/>
    <p:sldId id="692" r:id="rId16"/>
    <p:sldId id="693" r:id="rId17"/>
    <p:sldId id="653" r:id="rId18"/>
    <p:sldId id="652" r:id="rId19"/>
    <p:sldId id="663" r:id="rId20"/>
    <p:sldId id="542" r:id="rId21"/>
    <p:sldId id="543" r:id="rId22"/>
    <p:sldId id="651" r:id="rId23"/>
    <p:sldId id="545" r:id="rId24"/>
    <p:sldId id="546" r:id="rId25"/>
    <p:sldId id="600" r:id="rId26"/>
    <p:sldId id="601" r:id="rId27"/>
    <p:sldId id="585" r:id="rId28"/>
    <p:sldId id="625" r:id="rId29"/>
    <p:sldId id="655" r:id="rId30"/>
    <p:sldId id="559" r:id="rId31"/>
    <p:sldId id="551" r:id="rId32"/>
    <p:sldId id="602" r:id="rId33"/>
    <p:sldId id="646" r:id="rId34"/>
    <p:sldId id="647" r:id="rId35"/>
    <p:sldId id="560" r:id="rId36"/>
    <p:sldId id="664" r:id="rId37"/>
    <p:sldId id="691" r:id="rId38"/>
    <p:sldId id="604" r:id="rId39"/>
    <p:sldId id="564" r:id="rId40"/>
    <p:sldId id="626" r:id="rId41"/>
    <p:sldId id="627" r:id="rId42"/>
    <p:sldId id="628" r:id="rId43"/>
    <p:sldId id="629" r:id="rId44"/>
    <p:sldId id="656" r:id="rId45"/>
    <p:sldId id="615" r:id="rId46"/>
    <p:sldId id="638" r:id="rId47"/>
    <p:sldId id="639" r:id="rId48"/>
    <p:sldId id="658" r:id="rId49"/>
    <p:sldId id="640" r:id="rId50"/>
    <p:sldId id="641" r:id="rId51"/>
    <p:sldId id="642" r:id="rId52"/>
    <p:sldId id="623" r:id="rId53"/>
    <p:sldId id="593" r:id="rId54"/>
    <p:sldId id="694" r:id="rId55"/>
    <p:sldId id="695" r:id="rId56"/>
    <p:sldId id="696" r:id="rId57"/>
    <p:sldId id="697" r:id="rId58"/>
    <p:sldId id="698" r:id="rId59"/>
    <p:sldId id="699" r:id="rId60"/>
    <p:sldId id="700" r:id="rId61"/>
    <p:sldId id="701" r:id="rId62"/>
    <p:sldId id="702" r:id="rId63"/>
    <p:sldId id="703" r:id="rId64"/>
    <p:sldId id="704" r:id="rId65"/>
    <p:sldId id="705" r:id="rId66"/>
    <p:sldId id="706" r:id="rId67"/>
    <p:sldId id="707" r:id="rId68"/>
    <p:sldId id="708" r:id="rId69"/>
    <p:sldId id="709" r:id="rId70"/>
    <p:sldId id="710" r:id="rId71"/>
    <p:sldId id="711" r:id="rId72"/>
    <p:sldId id="712" r:id="rId73"/>
    <p:sldId id="713" r:id="rId74"/>
    <p:sldId id="714" r:id="rId75"/>
    <p:sldId id="715" r:id="rId76"/>
    <p:sldId id="716" r:id="rId77"/>
    <p:sldId id="717" r:id="rId78"/>
    <p:sldId id="718" r:id="rId79"/>
    <p:sldId id="719" r:id="rId80"/>
    <p:sldId id="720" r:id="rId81"/>
    <p:sldId id="721" r:id="rId82"/>
    <p:sldId id="722" r:id="rId83"/>
    <p:sldId id="723" r:id="rId84"/>
    <p:sldId id="724" r:id="rId85"/>
    <p:sldId id="725" r:id="rId86"/>
    <p:sldId id="726" r:id="rId87"/>
    <p:sldId id="727" r:id="rId88"/>
    <p:sldId id="728" r:id="rId89"/>
    <p:sldId id="729" r:id="rId90"/>
    <p:sldId id="730" r:id="rId91"/>
    <p:sldId id="731" r:id="rId92"/>
    <p:sldId id="732" r:id="rId93"/>
    <p:sldId id="733" r:id="rId94"/>
    <p:sldId id="734" r:id="rId95"/>
  </p:sldIdLst>
  <p:sldSz cx="9144000" cy="6858000" type="screen4x3"/>
  <p:notesSz cx="7099300" cy="10234613"/>
  <p:custDataLst>
    <p:tags r:id="rId98"/>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88C4FE"/>
    <a:srgbClr val="00CCFF"/>
    <a:srgbClr val="FF00FF"/>
    <a:srgbClr val="FFFF99"/>
    <a:srgbClr val="00FF00"/>
    <a:srgbClr val="FFFF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391" autoAdjust="0"/>
    <p:restoredTop sz="96454" autoAdjust="0"/>
  </p:normalViewPr>
  <p:slideViewPr>
    <p:cSldViewPr>
      <p:cViewPr varScale="1">
        <p:scale>
          <a:sx n="77" d="100"/>
          <a:sy n="77" d="100"/>
        </p:scale>
        <p:origin x="188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4" d="100"/>
          <a:sy n="54" d="100"/>
        </p:scale>
        <p:origin x="-2580" y="-96"/>
      </p:cViewPr>
      <p:guideLst>
        <p:guide orient="horz" pos="3224"/>
        <p:guide pos="2237"/>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tags" Target="tags/tag1.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30.wmf"/><Relationship Id="rId7" Type="http://schemas.openxmlformats.org/officeDocument/2006/relationships/image" Target="../media/image37.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36.wmf"/><Relationship Id="rId5" Type="http://schemas.openxmlformats.org/officeDocument/2006/relationships/image" Target="../media/image33.wmf"/><Relationship Id="rId4" Type="http://schemas.openxmlformats.org/officeDocument/2006/relationships/image" Target="../media/image31.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 Id="rId4" Type="http://schemas.openxmlformats.org/officeDocument/2006/relationships/image" Target="../media/image42.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56.wmf"/><Relationship Id="rId7" Type="http://schemas.openxmlformats.org/officeDocument/2006/relationships/image" Target="../media/image59.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58.wmf"/><Relationship Id="rId5" Type="http://schemas.openxmlformats.org/officeDocument/2006/relationships/image" Target="../media/image36.wmf"/><Relationship Id="rId10" Type="http://schemas.openxmlformats.org/officeDocument/2006/relationships/image" Target="../media/image37.wmf"/><Relationship Id="rId4" Type="http://schemas.openxmlformats.org/officeDocument/2006/relationships/image" Target="../media/image57.wmf"/><Relationship Id="rId9" Type="http://schemas.openxmlformats.org/officeDocument/2006/relationships/image" Target="../media/image33.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57.wmf"/><Relationship Id="rId7" Type="http://schemas.openxmlformats.org/officeDocument/2006/relationships/image" Target="../media/image32.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56.wmf"/><Relationship Id="rId5" Type="http://schemas.openxmlformats.org/officeDocument/2006/relationships/image" Target="../media/image36.wmf"/><Relationship Id="rId4" Type="http://schemas.openxmlformats.org/officeDocument/2006/relationships/image" Target="../media/image33.wmf"/></Relationships>
</file>

<file path=ppt/drawings/_rels/vmlDrawing15.vml.rels><?xml version="1.0" encoding="UTF-8" standalone="yes"?>
<Relationships xmlns="http://schemas.openxmlformats.org/package/2006/relationships"><Relationship Id="rId8" Type="http://schemas.openxmlformats.org/officeDocument/2006/relationships/image" Target="../media/image73.wmf"/><Relationship Id="rId13" Type="http://schemas.openxmlformats.org/officeDocument/2006/relationships/image" Target="../media/image78.wmf"/><Relationship Id="rId3" Type="http://schemas.openxmlformats.org/officeDocument/2006/relationships/image" Target="../media/image68.wmf"/><Relationship Id="rId7" Type="http://schemas.openxmlformats.org/officeDocument/2006/relationships/image" Target="../media/image72.wmf"/><Relationship Id="rId12" Type="http://schemas.openxmlformats.org/officeDocument/2006/relationships/image" Target="../media/image77.wmf"/><Relationship Id="rId2" Type="http://schemas.openxmlformats.org/officeDocument/2006/relationships/image" Target="../media/image67.wmf"/><Relationship Id="rId1" Type="http://schemas.openxmlformats.org/officeDocument/2006/relationships/image" Target="../media/image66.wmf"/><Relationship Id="rId6" Type="http://schemas.openxmlformats.org/officeDocument/2006/relationships/image" Target="../media/image71.wmf"/><Relationship Id="rId11" Type="http://schemas.openxmlformats.org/officeDocument/2006/relationships/image" Target="../media/image76.wmf"/><Relationship Id="rId5" Type="http://schemas.openxmlformats.org/officeDocument/2006/relationships/image" Target="../media/image70.wmf"/><Relationship Id="rId10" Type="http://schemas.openxmlformats.org/officeDocument/2006/relationships/image" Target="../media/image75.wmf"/><Relationship Id="rId4" Type="http://schemas.openxmlformats.org/officeDocument/2006/relationships/image" Target="../media/image69.wmf"/><Relationship Id="rId9" Type="http://schemas.openxmlformats.org/officeDocument/2006/relationships/image" Target="../media/image74.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image" Target="../media/image75.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32.wmf"/><Relationship Id="rId5" Type="http://schemas.openxmlformats.org/officeDocument/2006/relationships/image" Target="../media/image36.wmf"/><Relationship Id="rId4" Type="http://schemas.openxmlformats.org/officeDocument/2006/relationships/image" Target="../media/image57.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86.wmf"/><Relationship Id="rId4" Type="http://schemas.openxmlformats.org/officeDocument/2006/relationships/image" Target="../media/image12.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image" Target="../media/image88.wmf"/><Relationship Id="rId1" Type="http://schemas.openxmlformats.org/officeDocument/2006/relationships/image" Target="../media/image87.wmf"/><Relationship Id="rId4" Type="http://schemas.openxmlformats.org/officeDocument/2006/relationships/image" Target="../media/image9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 Id="rId4" Type="http://schemas.openxmlformats.org/officeDocument/2006/relationships/image" Target="../media/image6.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wmf"/><Relationship Id="rId1" Type="http://schemas.openxmlformats.org/officeDocument/2006/relationships/image" Target="../media/image92.wmf"/><Relationship Id="rId4" Type="http://schemas.openxmlformats.org/officeDocument/2006/relationships/image" Target="../media/image95.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22.v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30.wmf"/><Relationship Id="rId7" Type="http://schemas.openxmlformats.org/officeDocument/2006/relationships/image" Target="../media/image37.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36.wmf"/><Relationship Id="rId5" Type="http://schemas.openxmlformats.org/officeDocument/2006/relationships/image" Target="../media/image33.wmf"/><Relationship Id="rId4" Type="http://schemas.openxmlformats.org/officeDocument/2006/relationships/image" Target="../media/image31.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17.wmf"/><Relationship Id="rId1" Type="http://schemas.openxmlformats.org/officeDocument/2006/relationships/image" Target="../media/image116.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19.wmf"/><Relationship Id="rId1" Type="http://schemas.openxmlformats.org/officeDocument/2006/relationships/image" Target="../media/image118.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24.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119.wmf"/><Relationship Id="rId1" Type="http://schemas.openxmlformats.org/officeDocument/2006/relationships/image" Target="../media/image118.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24.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image" Target="../media/image127.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34.wmf"/><Relationship Id="rId7" Type="http://schemas.openxmlformats.org/officeDocument/2006/relationships/image" Target="../media/image138.wmf"/><Relationship Id="rId2" Type="http://schemas.openxmlformats.org/officeDocument/2006/relationships/image" Target="../media/image133.wmf"/><Relationship Id="rId1" Type="http://schemas.openxmlformats.org/officeDocument/2006/relationships/image" Target="../media/image132.wmf"/><Relationship Id="rId6" Type="http://schemas.openxmlformats.org/officeDocument/2006/relationships/image" Target="../media/image137.wmf"/><Relationship Id="rId5" Type="http://schemas.openxmlformats.org/officeDocument/2006/relationships/image" Target="../media/image136.wmf"/><Relationship Id="rId4" Type="http://schemas.openxmlformats.org/officeDocument/2006/relationships/image" Target="../media/image13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image" Target="../media/image150.wmf"/><Relationship Id="rId1" Type="http://schemas.openxmlformats.org/officeDocument/2006/relationships/image" Target="../media/image149.wmf"/><Relationship Id="rId4" Type="http://schemas.openxmlformats.org/officeDocument/2006/relationships/image" Target="../media/image152.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157.wmf"/><Relationship Id="rId2" Type="http://schemas.openxmlformats.org/officeDocument/2006/relationships/image" Target="../media/image156.wmf"/><Relationship Id="rId1" Type="http://schemas.openxmlformats.org/officeDocument/2006/relationships/image" Target="../media/image155.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166.wmf"/><Relationship Id="rId2" Type="http://schemas.openxmlformats.org/officeDocument/2006/relationships/image" Target="../media/image165.wmf"/><Relationship Id="rId1" Type="http://schemas.openxmlformats.org/officeDocument/2006/relationships/image" Target="../media/image164.wmf"/><Relationship Id="rId5" Type="http://schemas.openxmlformats.org/officeDocument/2006/relationships/image" Target="../media/image168.wmf"/><Relationship Id="rId4" Type="http://schemas.openxmlformats.org/officeDocument/2006/relationships/image" Target="../media/image167.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171.wmf"/><Relationship Id="rId2" Type="http://schemas.openxmlformats.org/officeDocument/2006/relationships/image" Target="../media/image170.wmf"/><Relationship Id="rId1" Type="http://schemas.openxmlformats.org/officeDocument/2006/relationships/image" Target="../media/image169.wmf"/><Relationship Id="rId4" Type="http://schemas.openxmlformats.org/officeDocument/2006/relationships/image" Target="../media/image172.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229.wmf"/><Relationship Id="rId2" Type="http://schemas.openxmlformats.org/officeDocument/2006/relationships/image" Target="../media/image228.wmf"/><Relationship Id="rId1" Type="http://schemas.openxmlformats.org/officeDocument/2006/relationships/image" Target="../media/image227.wmf"/><Relationship Id="rId4" Type="http://schemas.openxmlformats.org/officeDocument/2006/relationships/image" Target="../media/image230.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239.wmf"/><Relationship Id="rId2" Type="http://schemas.openxmlformats.org/officeDocument/2006/relationships/image" Target="../media/image238.wmf"/><Relationship Id="rId1" Type="http://schemas.openxmlformats.org/officeDocument/2006/relationships/image" Target="../media/image237.wmf"/><Relationship Id="rId4" Type="http://schemas.openxmlformats.org/officeDocument/2006/relationships/image" Target="../media/image240.wmf"/></Relationships>
</file>

<file path=ppt/drawings/_rels/vmlDrawing36.vml.rels><?xml version="1.0" encoding="UTF-8" standalone="yes"?>
<Relationships xmlns="http://schemas.openxmlformats.org/package/2006/relationships"><Relationship Id="rId8" Type="http://schemas.openxmlformats.org/officeDocument/2006/relationships/image" Target="../media/image256.wmf"/><Relationship Id="rId3" Type="http://schemas.openxmlformats.org/officeDocument/2006/relationships/image" Target="../media/image251.wmf"/><Relationship Id="rId7" Type="http://schemas.openxmlformats.org/officeDocument/2006/relationships/image" Target="../media/image255.wmf"/><Relationship Id="rId2" Type="http://schemas.openxmlformats.org/officeDocument/2006/relationships/image" Target="../media/image250.wmf"/><Relationship Id="rId1" Type="http://schemas.openxmlformats.org/officeDocument/2006/relationships/image" Target="../media/image249.wmf"/><Relationship Id="rId6" Type="http://schemas.openxmlformats.org/officeDocument/2006/relationships/image" Target="../media/image254.wmf"/><Relationship Id="rId5" Type="http://schemas.openxmlformats.org/officeDocument/2006/relationships/image" Target="../media/image253.wmf"/><Relationship Id="rId4" Type="http://schemas.openxmlformats.org/officeDocument/2006/relationships/image" Target="../media/image252.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265.wmf"/><Relationship Id="rId2" Type="http://schemas.openxmlformats.org/officeDocument/2006/relationships/image" Target="../media/image264.wmf"/><Relationship Id="rId1" Type="http://schemas.openxmlformats.org/officeDocument/2006/relationships/image" Target="../media/image263.wmf"/></Relationships>
</file>

<file path=ppt/drawings/_rels/vmlDrawing38.vml.rels><?xml version="1.0" encoding="UTF-8" standalone="yes"?>
<Relationships xmlns="http://schemas.openxmlformats.org/package/2006/relationships"><Relationship Id="rId8" Type="http://schemas.openxmlformats.org/officeDocument/2006/relationships/image" Target="../media/image273.wmf"/><Relationship Id="rId13" Type="http://schemas.openxmlformats.org/officeDocument/2006/relationships/image" Target="../media/image278.wmf"/><Relationship Id="rId3" Type="http://schemas.openxmlformats.org/officeDocument/2006/relationships/image" Target="../media/image268.wmf"/><Relationship Id="rId7" Type="http://schemas.openxmlformats.org/officeDocument/2006/relationships/image" Target="../media/image272.wmf"/><Relationship Id="rId12" Type="http://schemas.openxmlformats.org/officeDocument/2006/relationships/image" Target="../media/image277.wmf"/><Relationship Id="rId2" Type="http://schemas.openxmlformats.org/officeDocument/2006/relationships/image" Target="../media/image267.wmf"/><Relationship Id="rId1" Type="http://schemas.openxmlformats.org/officeDocument/2006/relationships/image" Target="../media/image266.wmf"/><Relationship Id="rId6" Type="http://schemas.openxmlformats.org/officeDocument/2006/relationships/image" Target="../media/image271.wmf"/><Relationship Id="rId11" Type="http://schemas.openxmlformats.org/officeDocument/2006/relationships/image" Target="../media/image276.wmf"/><Relationship Id="rId5" Type="http://schemas.openxmlformats.org/officeDocument/2006/relationships/image" Target="../media/image270.wmf"/><Relationship Id="rId15" Type="http://schemas.openxmlformats.org/officeDocument/2006/relationships/image" Target="../media/image280.wmf"/><Relationship Id="rId10" Type="http://schemas.openxmlformats.org/officeDocument/2006/relationships/image" Target="../media/image275.wmf"/><Relationship Id="rId4" Type="http://schemas.openxmlformats.org/officeDocument/2006/relationships/image" Target="../media/image269.wmf"/><Relationship Id="rId9" Type="http://schemas.openxmlformats.org/officeDocument/2006/relationships/image" Target="../media/image274.wmf"/><Relationship Id="rId14" Type="http://schemas.openxmlformats.org/officeDocument/2006/relationships/image" Target="../media/image279.wmf"/></Relationships>
</file>

<file path=ppt/drawings/_rels/vmlDrawing39.vml.rels><?xml version="1.0" encoding="UTF-8" standalone="yes"?>
<Relationships xmlns="http://schemas.openxmlformats.org/package/2006/relationships"><Relationship Id="rId8" Type="http://schemas.openxmlformats.org/officeDocument/2006/relationships/image" Target="../media/image274.wmf"/><Relationship Id="rId13" Type="http://schemas.openxmlformats.org/officeDocument/2006/relationships/image" Target="../media/image291.wmf"/><Relationship Id="rId18" Type="http://schemas.openxmlformats.org/officeDocument/2006/relationships/image" Target="../media/image296.wmf"/><Relationship Id="rId26" Type="http://schemas.openxmlformats.org/officeDocument/2006/relationships/image" Target="../media/image304.wmf"/><Relationship Id="rId3" Type="http://schemas.openxmlformats.org/officeDocument/2006/relationships/image" Target="../media/image283.wmf"/><Relationship Id="rId21" Type="http://schemas.openxmlformats.org/officeDocument/2006/relationships/image" Target="../media/image299.wmf"/><Relationship Id="rId7" Type="http://schemas.openxmlformats.org/officeDocument/2006/relationships/image" Target="../media/image286.wmf"/><Relationship Id="rId12" Type="http://schemas.openxmlformats.org/officeDocument/2006/relationships/image" Target="../media/image290.wmf"/><Relationship Id="rId17" Type="http://schemas.openxmlformats.org/officeDocument/2006/relationships/image" Target="../media/image295.wmf"/><Relationship Id="rId25" Type="http://schemas.openxmlformats.org/officeDocument/2006/relationships/image" Target="../media/image303.wmf"/><Relationship Id="rId2" Type="http://schemas.openxmlformats.org/officeDocument/2006/relationships/image" Target="../media/image268.wmf"/><Relationship Id="rId16" Type="http://schemas.openxmlformats.org/officeDocument/2006/relationships/image" Target="../media/image294.wmf"/><Relationship Id="rId20" Type="http://schemas.openxmlformats.org/officeDocument/2006/relationships/image" Target="../media/image298.wmf"/><Relationship Id="rId29" Type="http://schemas.openxmlformats.org/officeDocument/2006/relationships/image" Target="../media/image307.wmf"/><Relationship Id="rId1" Type="http://schemas.openxmlformats.org/officeDocument/2006/relationships/image" Target="../media/image282.wmf"/><Relationship Id="rId6" Type="http://schemas.openxmlformats.org/officeDocument/2006/relationships/image" Target="../media/image273.wmf"/><Relationship Id="rId11" Type="http://schemas.openxmlformats.org/officeDocument/2006/relationships/image" Target="../media/image289.wmf"/><Relationship Id="rId24" Type="http://schemas.openxmlformats.org/officeDocument/2006/relationships/image" Target="../media/image302.wmf"/><Relationship Id="rId5" Type="http://schemas.openxmlformats.org/officeDocument/2006/relationships/image" Target="../media/image285.wmf"/><Relationship Id="rId15" Type="http://schemas.openxmlformats.org/officeDocument/2006/relationships/image" Target="../media/image293.wmf"/><Relationship Id="rId23" Type="http://schemas.openxmlformats.org/officeDocument/2006/relationships/image" Target="../media/image301.wmf"/><Relationship Id="rId28" Type="http://schemas.openxmlformats.org/officeDocument/2006/relationships/image" Target="../media/image306.wmf"/><Relationship Id="rId10" Type="http://schemas.openxmlformats.org/officeDocument/2006/relationships/image" Target="../media/image288.wmf"/><Relationship Id="rId19" Type="http://schemas.openxmlformats.org/officeDocument/2006/relationships/image" Target="../media/image297.wmf"/><Relationship Id="rId4" Type="http://schemas.openxmlformats.org/officeDocument/2006/relationships/image" Target="../media/image284.wmf"/><Relationship Id="rId9" Type="http://schemas.openxmlformats.org/officeDocument/2006/relationships/image" Target="../media/image287.wmf"/><Relationship Id="rId14" Type="http://schemas.openxmlformats.org/officeDocument/2006/relationships/image" Target="../media/image292.wmf"/><Relationship Id="rId22" Type="http://schemas.openxmlformats.org/officeDocument/2006/relationships/image" Target="../media/image300.wmf"/><Relationship Id="rId27" Type="http://schemas.openxmlformats.org/officeDocument/2006/relationships/image" Target="../media/image30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4" Type="http://schemas.openxmlformats.org/officeDocument/2006/relationships/image" Target="../media/image12.w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310.wmf"/><Relationship Id="rId2" Type="http://schemas.openxmlformats.org/officeDocument/2006/relationships/image" Target="../media/image309.wmf"/><Relationship Id="rId1" Type="http://schemas.openxmlformats.org/officeDocument/2006/relationships/image" Target="../media/image308.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313.wmf"/><Relationship Id="rId2" Type="http://schemas.openxmlformats.org/officeDocument/2006/relationships/image" Target="../media/image312.wmf"/><Relationship Id="rId1" Type="http://schemas.openxmlformats.org/officeDocument/2006/relationships/image" Target="../media/image311.wmf"/><Relationship Id="rId6" Type="http://schemas.openxmlformats.org/officeDocument/2006/relationships/image" Target="../media/image316.wmf"/><Relationship Id="rId5" Type="http://schemas.openxmlformats.org/officeDocument/2006/relationships/image" Target="../media/image315.wmf"/><Relationship Id="rId4" Type="http://schemas.openxmlformats.org/officeDocument/2006/relationships/image" Target="../media/image314.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318.wmf"/><Relationship Id="rId2" Type="http://schemas.openxmlformats.org/officeDocument/2006/relationships/image" Target="../media/image310.wmf"/><Relationship Id="rId1" Type="http://schemas.openxmlformats.org/officeDocument/2006/relationships/image" Target="../media/image317.wmf"/><Relationship Id="rId5" Type="http://schemas.openxmlformats.org/officeDocument/2006/relationships/image" Target="../media/image320.wmf"/><Relationship Id="rId4" Type="http://schemas.openxmlformats.org/officeDocument/2006/relationships/image" Target="../media/image319.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322.wmf"/><Relationship Id="rId1" Type="http://schemas.openxmlformats.org/officeDocument/2006/relationships/image" Target="../media/image321.wmf"/></Relationships>
</file>

<file path=ppt/drawings/_rels/vmlDrawing44.vml.rels><?xml version="1.0" encoding="UTF-8" standalone="yes"?>
<Relationships xmlns="http://schemas.openxmlformats.org/package/2006/relationships"><Relationship Id="rId3" Type="http://schemas.openxmlformats.org/officeDocument/2006/relationships/image" Target="../media/image325.wmf"/><Relationship Id="rId2" Type="http://schemas.openxmlformats.org/officeDocument/2006/relationships/image" Target="../media/image324.wmf"/><Relationship Id="rId1" Type="http://schemas.openxmlformats.org/officeDocument/2006/relationships/image" Target="../media/image323.wmf"/><Relationship Id="rId5" Type="http://schemas.openxmlformats.org/officeDocument/2006/relationships/image" Target="../media/image327.wmf"/><Relationship Id="rId4" Type="http://schemas.openxmlformats.org/officeDocument/2006/relationships/image" Target="../media/image326.w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330.wmf"/><Relationship Id="rId2" Type="http://schemas.openxmlformats.org/officeDocument/2006/relationships/image" Target="../media/image329.wmf"/><Relationship Id="rId1" Type="http://schemas.openxmlformats.org/officeDocument/2006/relationships/image" Target="../media/image328.wmf"/><Relationship Id="rId5" Type="http://schemas.openxmlformats.org/officeDocument/2006/relationships/image" Target="../media/image332.wmf"/><Relationship Id="rId4" Type="http://schemas.openxmlformats.org/officeDocument/2006/relationships/image" Target="../media/image331.wmf"/></Relationships>
</file>

<file path=ppt/drawings/_rels/vmlDrawing46.vml.rels><?xml version="1.0" encoding="UTF-8" standalone="yes"?>
<Relationships xmlns="http://schemas.openxmlformats.org/package/2006/relationships"><Relationship Id="rId8" Type="http://schemas.openxmlformats.org/officeDocument/2006/relationships/image" Target="../media/image338.wmf"/><Relationship Id="rId3" Type="http://schemas.openxmlformats.org/officeDocument/2006/relationships/image" Target="../media/image333.wmf"/><Relationship Id="rId7" Type="http://schemas.openxmlformats.org/officeDocument/2006/relationships/image" Target="../media/image337.wmf"/><Relationship Id="rId2" Type="http://schemas.openxmlformats.org/officeDocument/2006/relationships/image" Target="../media/image238.wmf"/><Relationship Id="rId1" Type="http://schemas.openxmlformats.org/officeDocument/2006/relationships/image" Target="../media/image237.wmf"/><Relationship Id="rId6" Type="http://schemas.openxmlformats.org/officeDocument/2006/relationships/image" Target="../media/image336.wmf"/><Relationship Id="rId5" Type="http://schemas.openxmlformats.org/officeDocument/2006/relationships/image" Target="../media/image335.wmf"/><Relationship Id="rId10" Type="http://schemas.openxmlformats.org/officeDocument/2006/relationships/image" Target="../media/image340.wmf"/><Relationship Id="rId4" Type="http://schemas.openxmlformats.org/officeDocument/2006/relationships/image" Target="../media/image334.wmf"/><Relationship Id="rId9" Type="http://schemas.openxmlformats.org/officeDocument/2006/relationships/image" Target="../media/image339.wmf"/></Relationships>
</file>

<file path=ppt/drawings/_rels/vmlDrawing47.vml.rels><?xml version="1.0" encoding="UTF-8" standalone="yes"?>
<Relationships xmlns="http://schemas.openxmlformats.org/package/2006/relationships"><Relationship Id="rId8" Type="http://schemas.openxmlformats.org/officeDocument/2006/relationships/image" Target="../media/image342.wmf"/><Relationship Id="rId3" Type="http://schemas.openxmlformats.org/officeDocument/2006/relationships/image" Target="../media/image251.wmf"/><Relationship Id="rId7" Type="http://schemas.openxmlformats.org/officeDocument/2006/relationships/image" Target="../media/image341.wmf"/><Relationship Id="rId12" Type="http://schemas.openxmlformats.org/officeDocument/2006/relationships/image" Target="../media/image346.wmf"/><Relationship Id="rId2" Type="http://schemas.openxmlformats.org/officeDocument/2006/relationships/image" Target="../media/image250.wmf"/><Relationship Id="rId1" Type="http://schemas.openxmlformats.org/officeDocument/2006/relationships/image" Target="../media/image249.wmf"/><Relationship Id="rId6" Type="http://schemas.openxmlformats.org/officeDocument/2006/relationships/image" Target="../media/image254.wmf"/><Relationship Id="rId11" Type="http://schemas.openxmlformats.org/officeDocument/2006/relationships/image" Target="../media/image345.wmf"/><Relationship Id="rId5" Type="http://schemas.openxmlformats.org/officeDocument/2006/relationships/image" Target="../media/image253.wmf"/><Relationship Id="rId10" Type="http://schemas.openxmlformats.org/officeDocument/2006/relationships/image" Target="../media/image344.wmf"/><Relationship Id="rId4" Type="http://schemas.openxmlformats.org/officeDocument/2006/relationships/image" Target="../media/image252.wmf"/><Relationship Id="rId9" Type="http://schemas.openxmlformats.org/officeDocument/2006/relationships/image" Target="../media/image343.wmf"/></Relationships>
</file>

<file path=ppt/drawings/_rels/vmlDrawing48.vml.rels><?xml version="1.0" encoding="UTF-8" standalone="yes"?>
<Relationships xmlns="http://schemas.openxmlformats.org/package/2006/relationships"><Relationship Id="rId8" Type="http://schemas.openxmlformats.org/officeDocument/2006/relationships/image" Target="../media/image353.wmf"/><Relationship Id="rId3" Type="http://schemas.openxmlformats.org/officeDocument/2006/relationships/image" Target="../media/image56.wmf"/><Relationship Id="rId7" Type="http://schemas.openxmlformats.org/officeDocument/2006/relationships/image" Target="../media/image352.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351.wmf"/><Relationship Id="rId5" Type="http://schemas.openxmlformats.org/officeDocument/2006/relationships/image" Target="../media/image33.wmf"/><Relationship Id="rId10" Type="http://schemas.openxmlformats.org/officeDocument/2006/relationships/image" Target="../media/image355.wmf"/><Relationship Id="rId4" Type="http://schemas.openxmlformats.org/officeDocument/2006/relationships/image" Target="../media/image57.wmf"/><Relationship Id="rId9" Type="http://schemas.openxmlformats.org/officeDocument/2006/relationships/image" Target="../media/image354.wmf"/></Relationships>
</file>

<file path=ppt/drawings/_rels/vmlDrawing49.vml.rels><?xml version="1.0" encoding="UTF-8" standalone="yes"?>
<Relationships xmlns="http://schemas.openxmlformats.org/package/2006/relationships"><Relationship Id="rId8" Type="http://schemas.openxmlformats.org/officeDocument/2006/relationships/image" Target="../media/image364.wmf"/><Relationship Id="rId3" Type="http://schemas.openxmlformats.org/officeDocument/2006/relationships/image" Target="../media/image359.wmf"/><Relationship Id="rId7" Type="http://schemas.openxmlformats.org/officeDocument/2006/relationships/image" Target="../media/image363.wmf"/><Relationship Id="rId2" Type="http://schemas.openxmlformats.org/officeDocument/2006/relationships/image" Target="../media/image358.wmf"/><Relationship Id="rId1" Type="http://schemas.openxmlformats.org/officeDocument/2006/relationships/image" Target="../media/image357.wmf"/><Relationship Id="rId6" Type="http://schemas.openxmlformats.org/officeDocument/2006/relationships/image" Target="../media/image362.wmf"/><Relationship Id="rId5" Type="http://schemas.openxmlformats.org/officeDocument/2006/relationships/image" Target="../media/image361.wmf"/><Relationship Id="rId4" Type="http://schemas.openxmlformats.org/officeDocument/2006/relationships/image" Target="../media/image360.wmf"/><Relationship Id="rId9" Type="http://schemas.openxmlformats.org/officeDocument/2006/relationships/image" Target="../media/image36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13.wmf"/><Relationship Id="rId4" Type="http://schemas.openxmlformats.org/officeDocument/2006/relationships/image" Target="../media/image12.wmf"/></Relationships>
</file>

<file path=ppt/drawings/_rels/vmlDrawing50.vml.rels><?xml version="1.0" encoding="UTF-8" standalone="yes"?>
<Relationships xmlns="http://schemas.openxmlformats.org/package/2006/relationships"><Relationship Id="rId3" Type="http://schemas.openxmlformats.org/officeDocument/2006/relationships/image" Target="../media/image369.wmf"/><Relationship Id="rId7" Type="http://schemas.openxmlformats.org/officeDocument/2006/relationships/image" Target="../media/image373.wmf"/><Relationship Id="rId2" Type="http://schemas.openxmlformats.org/officeDocument/2006/relationships/image" Target="../media/image368.wmf"/><Relationship Id="rId1" Type="http://schemas.openxmlformats.org/officeDocument/2006/relationships/image" Target="../media/image367.wmf"/><Relationship Id="rId6" Type="http://schemas.openxmlformats.org/officeDocument/2006/relationships/image" Target="../media/image372.wmf"/><Relationship Id="rId5" Type="http://schemas.openxmlformats.org/officeDocument/2006/relationships/image" Target="../media/image371.wmf"/><Relationship Id="rId4" Type="http://schemas.openxmlformats.org/officeDocument/2006/relationships/image" Target="../media/image370.wmf"/></Relationships>
</file>

<file path=ppt/drawings/_rels/vmlDrawing51.vml.rels><?xml version="1.0" encoding="UTF-8" standalone="yes"?>
<Relationships xmlns="http://schemas.openxmlformats.org/package/2006/relationships"><Relationship Id="rId3" Type="http://schemas.openxmlformats.org/officeDocument/2006/relationships/image" Target="../media/image379.wmf"/><Relationship Id="rId2" Type="http://schemas.openxmlformats.org/officeDocument/2006/relationships/image" Target="../media/image378.wmf"/><Relationship Id="rId1" Type="http://schemas.openxmlformats.org/officeDocument/2006/relationships/image" Target="../media/image377.wmf"/><Relationship Id="rId5" Type="http://schemas.openxmlformats.org/officeDocument/2006/relationships/image" Target="../media/image381.wmf"/><Relationship Id="rId4" Type="http://schemas.openxmlformats.org/officeDocument/2006/relationships/image" Target="../media/image380.w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384.wmf"/><Relationship Id="rId2" Type="http://schemas.openxmlformats.org/officeDocument/2006/relationships/image" Target="../media/image383.wmf"/><Relationship Id="rId1" Type="http://schemas.openxmlformats.org/officeDocument/2006/relationships/image" Target="../media/image382.wmf"/><Relationship Id="rId5" Type="http://schemas.openxmlformats.org/officeDocument/2006/relationships/image" Target="../media/image386.wmf"/><Relationship Id="rId4" Type="http://schemas.openxmlformats.org/officeDocument/2006/relationships/image" Target="../media/image385.wmf"/></Relationships>
</file>

<file path=ppt/drawings/_rels/vmlDrawing53.vml.rels><?xml version="1.0" encoding="UTF-8" standalone="yes"?>
<Relationships xmlns="http://schemas.openxmlformats.org/package/2006/relationships"><Relationship Id="rId3" Type="http://schemas.openxmlformats.org/officeDocument/2006/relationships/image" Target="../media/image391.wmf"/><Relationship Id="rId2" Type="http://schemas.openxmlformats.org/officeDocument/2006/relationships/image" Target="../media/image390.wmf"/><Relationship Id="rId1" Type="http://schemas.openxmlformats.org/officeDocument/2006/relationships/image" Target="../media/image389.wmf"/></Relationships>
</file>

<file path=ppt/drawings/_rels/vmlDrawing54.vml.rels><?xml version="1.0" encoding="UTF-8" standalone="yes"?>
<Relationships xmlns="http://schemas.openxmlformats.org/package/2006/relationships"><Relationship Id="rId8" Type="http://schemas.openxmlformats.org/officeDocument/2006/relationships/image" Target="../media/image406.wmf"/><Relationship Id="rId3" Type="http://schemas.openxmlformats.org/officeDocument/2006/relationships/image" Target="../media/image402.wmf"/><Relationship Id="rId7" Type="http://schemas.openxmlformats.org/officeDocument/2006/relationships/image" Target="../media/image354.wmf"/><Relationship Id="rId2" Type="http://schemas.openxmlformats.org/officeDocument/2006/relationships/image" Target="../media/image401.wmf"/><Relationship Id="rId1" Type="http://schemas.openxmlformats.org/officeDocument/2006/relationships/image" Target="../media/image400.wmf"/><Relationship Id="rId6" Type="http://schemas.openxmlformats.org/officeDocument/2006/relationships/image" Target="../media/image405.wmf"/><Relationship Id="rId5" Type="http://schemas.openxmlformats.org/officeDocument/2006/relationships/image" Target="../media/image404.wmf"/><Relationship Id="rId10" Type="http://schemas.openxmlformats.org/officeDocument/2006/relationships/image" Target="../media/image408.wmf"/><Relationship Id="rId4" Type="http://schemas.openxmlformats.org/officeDocument/2006/relationships/image" Target="../media/image403.wmf"/><Relationship Id="rId9" Type="http://schemas.openxmlformats.org/officeDocument/2006/relationships/image" Target="../media/image407.wmf"/></Relationships>
</file>

<file path=ppt/drawings/_rels/vmlDrawing55.vml.rels><?xml version="1.0" encoding="UTF-8" standalone="yes"?>
<Relationships xmlns="http://schemas.openxmlformats.org/package/2006/relationships"><Relationship Id="rId3" Type="http://schemas.openxmlformats.org/officeDocument/2006/relationships/image" Target="../media/image418.wmf"/><Relationship Id="rId2" Type="http://schemas.openxmlformats.org/officeDocument/2006/relationships/image" Target="../media/image417.wmf"/><Relationship Id="rId1" Type="http://schemas.openxmlformats.org/officeDocument/2006/relationships/image" Target="../media/image41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4022725"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11" tIns="49506" rIns="99011" bIns="49506" numCol="1" anchor="t" anchorCtr="0" compatLnSpc="1">
            <a:prstTxWarp prst="textNoShape">
              <a:avLst/>
            </a:prstTxWarp>
          </a:bodyPr>
          <a:lstStyle>
            <a:lvl1pPr algn="r" defTabSz="990600" eaLnBrk="1" hangingPunct="1">
              <a:defRPr sz="1300">
                <a:latin typeface="Times New Roman" panose="02020603050405020304" pitchFamily="18" charset="0"/>
                <a:cs typeface="Times New Roman" panose="02020603050405020304" pitchFamily="18" charset="0"/>
              </a:defRPr>
            </a:lvl1pPr>
          </a:lstStyle>
          <a:p>
            <a:endParaRPr lang="en-US" altLang="en-US"/>
          </a:p>
        </p:txBody>
      </p:sp>
      <p:sp>
        <p:nvSpPr>
          <p:cNvPr id="5123" name="Rectangle 3"/>
          <p:cNvSpPr>
            <a:spLocks noGrp="1" noChangeArrowheads="1"/>
          </p:cNvSpPr>
          <p:nvPr>
            <p:ph type="dt" sz="quarter" idx="1"/>
          </p:nvPr>
        </p:nvSpPr>
        <p:spPr bwMode="auto">
          <a:xfrm>
            <a:off x="1588" y="0"/>
            <a:ext cx="3078162"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11" tIns="49506" rIns="99011" bIns="49506" numCol="1" anchor="t" anchorCtr="0" compatLnSpc="1">
            <a:prstTxWarp prst="textNoShape">
              <a:avLst/>
            </a:prstTxWarp>
          </a:bodyPr>
          <a:lstStyle>
            <a:lvl1pPr defTabSz="990600" rtl="1" eaLnBrk="1" hangingPunct="1">
              <a:defRPr sz="1300">
                <a:latin typeface="Times New Roman" panose="02020603050405020304" pitchFamily="18" charset="0"/>
                <a:cs typeface="Times New Roman" panose="02020603050405020304" pitchFamily="18" charset="0"/>
              </a:defRPr>
            </a:lvl1pPr>
          </a:lstStyle>
          <a:p>
            <a:endParaRPr lang="en-US" altLang="en-US"/>
          </a:p>
        </p:txBody>
      </p:sp>
      <p:sp>
        <p:nvSpPr>
          <p:cNvPr id="5124" name="Rectangle 4"/>
          <p:cNvSpPr>
            <a:spLocks noGrp="1" noChangeArrowheads="1"/>
          </p:cNvSpPr>
          <p:nvPr>
            <p:ph type="ftr" sz="quarter" idx="2"/>
          </p:nvPr>
        </p:nvSpPr>
        <p:spPr bwMode="auto">
          <a:xfrm>
            <a:off x="4022725"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11" tIns="49506" rIns="99011" bIns="49506" numCol="1" anchor="b" anchorCtr="0" compatLnSpc="1">
            <a:prstTxWarp prst="textNoShape">
              <a:avLst/>
            </a:prstTxWarp>
          </a:bodyPr>
          <a:lstStyle>
            <a:lvl1pPr algn="r" defTabSz="990600" eaLnBrk="1" hangingPunct="1">
              <a:defRPr sz="1300">
                <a:latin typeface="Times New Roman" panose="02020603050405020304" pitchFamily="18" charset="0"/>
                <a:cs typeface="Times New Roman" panose="02020603050405020304" pitchFamily="18" charset="0"/>
              </a:defRPr>
            </a:lvl1pPr>
          </a:lstStyle>
          <a:p>
            <a:endParaRPr lang="en-US" altLang="en-US"/>
          </a:p>
        </p:txBody>
      </p:sp>
      <p:sp>
        <p:nvSpPr>
          <p:cNvPr id="5125" name="Rectangle 5"/>
          <p:cNvSpPr>
            <a:spLocks noGrp="1" noChangeArrowheads="1"/>
          </p:cNvSpPr>
          <p:nvPr>
            <p:ph type="sldNum" sz="quarter" idx="3"/>
          </p:nvPr>
        </p:nvSpPr>
        <p:spPr bwMode="auto">
          <a:xfrm>
            <a:off x="1588" y="9721850"/>
            <a:ext cx="3078162"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11" tIns="49506" rIns="99011" bIns="49506" numCol="1" anchor="b" anchorCtr="0" compatLnSpc="1">
            <a:prstTxWarp prst="textNoShape">
              <a:avLst/>
            </a:prstTxWarp>
          </a:bodyPr>
          <a:lstStyle>
            <a:lvl1pPr defTabSz="990600" rtl="1" eaLnBrk="1" hangingPunct="1">
              <a:defRPr sz="1300">
                <a:latin typeface="Times New Roman" panose="02020603050405020304" pitchFamily="18" charset="0"/>
                <a:cs typeface="Times New Roman" panose="02020603050405020304" pitchFamily="18" charset="0"/>
              </a:defRPr>
            </a:lvl1pPr>
          </a:lstStyle>
          <a:p>
            <a:fld id="{F0201766-AE3E-44B7-998E-643A0D15C14C}" type="slidenum">
              <a:rPr lang="he-IL" altLang="en-US"/>
              <a:pPr/>
              <a:t>‹#›</a:t>
            </a:fld>
            <a:endParaRPr lang="en-US" altLang="en-US"/>
          </a:p>
        </p:txBody>
      </p:sp>
    </p:spTree>
    <p:extLst>
      <p:ext uri="{BB962C8B-B14F-4D97-AF65-F5344CB8AC3E}">
        <p14:creationId xmlns:p14="http://schemas.microsoft.com/office/powerpoint/2010/main" val="2947237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050"/>
          <p:cNvSpPr>
            <a:spLocks noGrp="1" noChangeArrowheads="1"/>
          </p:cNvSpPr>
          <p:nvPr>
            <p:ph type="hdr" sz="quarter"/>
          </p:nvPr>
        </p:nvSpPr>
        <p:spPr bwMode="auto">
          <a:xfrm>
            <a:off x="4022725"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11" tIns="49506" rIns="99011" bIns="49506" numCol="1" anchor="t" anchorCtr="0" compatLnSpc="1">
            <a:prstTxWarp prst="textNoShape">
              <a:avLst/>
            </a:prstTxWarp>
          </a:bodyPr>
          <a:lstStyle>
            <a:lvl1pPr algn="r" defTabSz="990600" eaLnBrk="1" hangingPunct="1">
              <a:defRPr sz="1300">
                <a:latin typeface="Times New Roman" panose="02020603050405020304" pitchFamily="18" charset="0"/>
                <a:cs typeface="Times New Roman" panose="02020603050405020304" pitchFamily="18" charset="0"/>
              </a:defRPr>
            </a:lvl1pPr>
          </a:lstStyle>
          <a:p>
            <a:endParaRPr lang="en-US" altLang="en-US"/>
          </a:p>
        </p:txBody>
      </p:sp>
      <p:sp>
        <p:nvSpPr>
          <p:cNvPr id="7171" name="Rectangle 2051"/>
          <p:cNvSpPr>
            <a:spLocks noGrp="1" noChangeArrowheads="1"/>
          </p:cNvSpPr>
          <p:nvPr>
            <p:ph type="dt" idx="1"/>
          </p:nvPr>
        </p:nvSpPr>
        <p:spPr bwMode="auto">
          <a:xfrm>
            <a:off x="1588" y="0"/>
            <a:ext cx="3078162"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11" tIns="49506" rIns="99011" bIns="49506" numCol="1" anchor="t" anchorCtr="0" compatLnSpc="1">
            <a:prstTxWarp prst="textNoShape">
              <a:avLst/>
            </a:prstTxWarp>
          </a:bodyPr>
          <a:lstStyle>
            <a:lvl1pPr defTabSz="990600" rtl="1" eaLnBrk="1" hangingPunct="1">
              <a:defRPr sz="1300">
                <a:latin typeface="Times New Roman" panose="02020603050405020304" pitchFamily="18" charset="0"/>
                <a:cs typeface="Times New Roman" panose="02020603050405020304" pitchFamily="18" charset="0"/>
              </a:defRPr>
            </a:lvl1pPr>
          </a:lstStyle>
          <a:p>
            <a:endParaRPr lang="en-US" altLang="en-US"/>
          </a:p>
        </p:txBody>
      </p:sp>
      <p:sp>
        <p:nvSpPr>
          <p:cNvPr id="7172" name="Rectangle 2052"/>
          <p:cNvSpPr>
            <a:spLocks noGrp="1" noRot="1" noChangeAspect="1" noChangeArrowheads="1" noTextEdit="1"/>
          </p:cNvSpPr>
          <p:nvPr>
            <p:ph type="sldImg" idx="2"/>
          </p:nvPr>
        </p:nvSpPr>
        <p:spPr bwMode="auto">
          <a:xfrm>
            <a:off x="992188" y="768350"/>
            <a:ext cx="5116512" cy="38369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2053"/>
          <p:cNvSpPr>
            <a:spLocks noGrp="1" noChangeArrowheads="1"/>
          </p:cNvSpPr>
          <p:nvPr>
            <p:ph type="body" sz="quarter" idx="3"/>
          </p:nvPr>
        </p:nvSpPr>
        <p:spPr bwMode="auto">
          <a:xfrm>
            <a:off x="709613" y="4860925"/>
            <a:ext cx="5680075"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11" tIns="49506" rIns="99011" bIns="49506" numCol="1" anchor="t" anchorCtr="0" compatLnSpc="1">
            <a:prstTxWarp prst="textNoShape">
              <a:avLst/>
            </a:prstTxWarp>
          </a:bodyPr>
          <a:lstStyle/>
          <a:p>
            <a:pPr lvl="0"/>
            <a:r>
              <a:rPr lang="he-IL" altLang="en-US" smtClean="0"/>
              <a:t>לחץ כדי לערוך סגנונות טקסט של תבנית בסיס</a:t>
            </a:r>
          </a:p>
          <a:p>
            <a:pPr lvl="1"/>
            <a:r>
              <a:rPr lang="he-IL" altLang="en-US" smtClean="0"/>
              <a:t>רמה שנייה</a:t>
            </a:r>
          </a:p>
          <a:p>
            <a:pPr lvl="2"/>
            <a:r>
              <a:rPr lang="he-IL" altLang="en-US" smtClean="0"/>
              <a:t>רמה שלישית</a:t>
            </a:r>
          </a:p>
          <a:p>
            <a:pPr lvl="3"/>
            <a:r>
              <a:rPr lang="he-IL" altLang="en-US" smtClean="0"/>
              <a:t>רמה רביעית</a:t>
            </a:r>
          </a:p>
          <a:p>
            <a:pPr lvl="4"/>
            <a:r>
              <a:rPr lang="he-IL" altLang="en-US" smtClean="0"/>
              <a:t>רמה חמישית</a:t>
            </a:r>
          </a:p>
        </p:txBody>
      </p:sp>
      <p:sp>
        <p:nvSpPr>
          <p:cNvPr id="7174" name="Rectangle 2054"/>
          <p:cNvSpPr>
            <a:spLocks noGrp="1" noChangeArrowheads="1"/>
          </p:cNvSpPr>
          <p:nvPr>
            <p:ph type="ftr" sz="quarter" idx="4"/>
          </p:nvPr>
        </p:nvSpPr>
        <p:spPr bwMode="auto">
          <a:xfrm>
            <a:off x="4022725"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11" tIns="49506" rIns="99011" bIns="49506" numCol="1" anchor="b" anchorCtr="0" compatLnSpc="1">
            <a:prstTxWarp prst="textNoShape">
              <a:avLst/>
            </a:prstTxWarp>
          </a:bodyPr>
          <a:lstStyle>
            <a:lvl1pPr algn="r" defTabSz="990600" eaLnBrk="1" hangingPunct="1">
              <a:defRPr sz="1300">
                <a:latin typeface="Times New Roman" panose="02020603050405020304" pitchFamily="18" charset="0"/>
                <a:cs typeface="Times New Roman" panose="02020603050405020304" pitchFamily="18" charset="0"/>
              </a:defRPr>
            </a:lvl1pPr>
          </a:lstStyle>
          <a:p>
            <a:endParaRPr lang="en-US" altLang="en-US"/>
          </a:p>
        </p:txBody>
      </p:sp>
      <p:sp>
        <p:nvSpPr>
          <p:cNvPr id="7175" name="Rectangle 2055"/>
          <p:cNvSpPr>
            <a:spLocks noGrp="1" noChangeArrowheads="1"/>
          </p:cNvSpPr>
          <p:nvPr>
            <p:ph type="sldNum" sz="quarter" idx="5"/>
          </p:nvPr>
        </p:nvSpPr>
        <p:spPr bwMode="auto">
          <a:xfrm>
            <a:off x="1588" y="9721850"/>
            <a:ext cx="3078162"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11" tIns="49506" rIns="99011" bIns="49506" numCol="1" anchor="b" anchorCtr="0" compatLnSpc="1">
            <a:prstTxWarp prst="textNoShape">
              <a:avLst/>
            </a:prstTxWarp>
          </a:bodyPr>
          <a:lstStyle>
            <a:lvl1pPr defTabSz="990600" rtl="1" eaLnBrk="1" hangingPunct="1">
              <a:defRPr sz="1300">
                <a:latin typeface="Times New Roman" panose="02020603050405020304" pitchFamily="18" charset="0"/>
                <a:cs typeface="Times New Roman" panose="02020603050405020304" pitchFamily="18" charset="0"/>
              </a:defRPr>
            </a:lvl1pPr>
          </a:lstStyle>
          <a:p>
            <a:fld id="{9281FBC8-218F-469A-923C-A1CC9F006289}" type="slidenum">
              <a:rPr lang="he-IL" altLang="en-US"/>
              <a:pPr/>
              <a:t>‹#›</a:t>
            </a:fld>
            <a:endParaRPr lang="en-US" altLang="en-US"/>
          </a:p>
        </p:txBody>
      </p:sp>
    </p:spTree>
    <p:extLst>
      <p:ext uri="{BB962C8B-B14F-4D97-AF65-F5344CB8AC3E}">
        <p14:creationId xmlns:p14="http://schemas.microsoft.com/office/powerpoint/2010/main" val="2092160891"/>
      </p:ext>
    </p:extLst>
  </p:cSld>
  <p:clrMap bg1="lt1" tx1="dk1" bg2="lt2" tx2="dk2" accent1="accent1" accent2="accent2" accent3="accent3" accent4="accent4" accent5="accent5" accent6="accent6" hlink="hlink" folHlink="folHlink"/>
  <p:notesStyle>
    <a:lvl1pPr algn="r" rtl="1" fontAlgn="base">
      <a:spcBef>
        <a:spcPct val="3000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1pPr>
    <a:lvl2pPr marL="457200" algn="r" rtl="1" fontAlgn="base">
      <a:spcBef>
        <a:spcPct val="3000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2pPr>
    <a:lvl3pPr marL="914400" algn="r" rtl="1" fontAlgn="base">
      <a:spcBef>
        <a:spcPct val="3000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3pPr>
    <a:lvl4pPr marL="1371600" algn="r" rtl="1" fontAlgn="base">
      <a:spcBef>
        <a:spcPct val="3000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4pPr>
    <a:lvl5pPr marL="1828800" algn="r" rtl="1" fontAlgn="base">
      <a:spcBef>
        <a:spcPct val="3000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0B8D711B-697C-4C1C-A85B-5CC4EB365DCE}" type="slidenum">
              <a:rPr lang="he-IL" altLang="en-US"/>
              <a:pPr/>
              <a:t>1</a:t>
            </a:fld>
            <a:endParaRPr lang="en-US" altLang="en-US"/>
          </a:p>
        </p:txBody>
      </p:sp>
      <p:sp>
        <p:nvSpPr>
          <p:cNvPr id="1201154" name="Rectangle 2"/>
          <p:cNvSpPr>
            <a:spLocks noGrp="1" noRot="1" noChangeAspect="1" noChangeArrowheads="1" noTextEdit="1"/>
          </p:cNvSpPr>
          <p:nvPr>
            <p:ph type="sldImg"/>
          </p:nvPr>
        </p:nvSpPr>
        <p:spPr>
          <a:xfrm>
            <a:off x="992188" y="768350"/>
            <a:ext cx="5114925" cy="3836988"/>
          </a:xfrm>
          <a:ln/>
        </p:spPr>
      </p:sp>
      <p:sp>
        <p:nvSpPr>
          <p:cNvPr id="1201155" name="Rectangle 3"/>
          <p:cNvSpPr>
            <a:spLocks noGrp="1" noChangeArrowheads="1"/>
          </p:cNvSpPr>
          <p:nvPr>
            <p:ph type="body" idx="1"/>
          </p:nvPr>
        </p:nvSpPr>
        <p:spPr/>
        <p:txBody>
          <a:bodyPr/>
          <a:lstStyle/>
          <a:p>
            <a:r>
              <a:rPr lang="en-US" altLang="en-US"/>
              <a:t>Good afternoon. Our work deals with analysis of cross-modal signals. Specifically, with audio-visual signals.</a:t>
            </a:r>
            <a:endParaRPr lang="en-GB" altLang="en-US"/>
          </a:p>
        </p:txBody>
      </p:sp>
    </p:spTree>
    <p:extLst>
      <p:ext uri="{BB962C8B-B14F-4D97-AF65-F5344CB8AC3E}">
        <p14:creationId xmlns:p14="http://schemas.microsoft.com/office/powerpoint/2010/main" val="2516928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055"/>
          <p:cNvSpPr>
            <a:spLocks noGrp="1" noChangeArrowheads="1"/>
          </p:cNvSpPr>
          <p:nvPr>
            <p:ph type="sldNum" sz="quarter" idx="5"/>
          </p:nvPr>
        </p:nvSpPr>
        <p:spPr>
          <a:ln/>
        </p:spPr>
        <p:txBody>
          <a:bodyPr/>
          <a:lstStyle/>
          <a:p>
            <a:fld id="{0ACA0500-D2E9-425E-997C-38DFA550368A}" type="slidenum">
              <a:rPr lang="he-IL" altLang="en-US"/>
              <a:pPr/>
              <a:t>15</a:t>
            </a:fld>
            <a:endParaRPr lang="en-US" altLang="en-US"/>
          </a:p>
        </p:txBody>
      </p:sp>
      <p:sp>
        <p:nvSpPr>
          <p:cNvPr id="1245186" name="Rectangle 2055"/>
          <p:cNvSpPr txBox="1">
            <a:spLocks noGrp="1" noChangeArrowheads="1"/>
          </p:cNvSpPr>
          <p:nvPr/>
        </p:nvSpPr>
        <p:spPr bwMode="auto">
          <a:xfrm>
            <a:off x="1588" y="9721850"/>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11" tIns="49506" rIns="99011" bIns="49506" anchor="b"/>
          <a:lstStyle>
            <a:lvl1pPr algn="r" defTabSz="990600" rtl="1">
              <a:defRPr sz="2400">
                <a:solidFill>
                  <a:schemeClr val="tx1"/>
                </a:solidFill>
                <a:latin typeface="Times New Roman" panose="02020603050405020304" pitchFamily="18" charset="0"/>
                <a:cs typeface="Arial" panose="020B0604020202020204" pitchFamily="34" charset="0"/>
              </a:defRPr>
            </a:lvl1pPr>
            <a:lvl2pPr marL="742950" indent="-285750" algn="r" defTabSz="990600" rtl="1">
              <a:defRPr sz="2400">
                <a:solidFill>
                  <a:schemeClr val="tx1"/>
                </a:solidFill>
                <a:latin typeface="Times New Roman" panose="02020603050405020304" pitchFamily="18" charset="0"/>
                <a:cs typeface="Arial" panose="020B0604020202020204" pitchFamily="34" charset="0"/>
              </a:defRPr>
            </a:lvl2pPr>
            <a:lvl3pPr marL="1143000" indent="-228600" algn="r" defTabSz="990600" rtl="1">
              <a:defRPr sz="2400">
                <a:solidFill>
                  <a:schemeClr val="tx1"/>
                </a:solidFill>
                <a:latin typeface="Times New Roman" panose="02020603050405020304" pitchFamily="18" charset="0"/>
                <a:cs typeface="Arial" panose="020B0604020202020204" pitchFamily="34" charset="0"/>
              </a:defRPr>
            </a:lvl3pPr>
            <a:lvl4pPr marL="1600200" indent="-228600" algn="r" defTabSz="990600" rtl="1">
              <a:defRPr sz="2400">
                <a:solidFill>
                  <a:schemeClr val="tx1"/>
                </a:solidFill>
                <a:latin typeface="Times New Roman" panose="02020603050405020304" pitchFamily="18" charset="0"/>
                <a:cs typeface="Arial" panose="020B0604020202020204" pitchFamily="34" charset="0"/>
              </a:defRPr>
            </a:lvl4pPr>
            <a:lvl5pPr marL="2057400" indent="-228600" algn="r" defTabSz="990600" rtl="1">
              <a:defRPr sz="2400">
                <a:solidFill>
                  <a:schemeClr val="tx1"/>
                </a:solidFill>
                <a:latin typeface="Times New Roman" panose="02020603050405020304" pitchFamily="18" charset="0"/>
                <a:cs typeface="Arial" panose="020B0604020202020204" pitchFamily="34" charset="0"/>
              </a:defRPr>
            </a:lvl5pPr>
            <a:lvl6pPr marL="2514600" indent="-228600"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eaLnBrk="1" hangingPunct="1"/>
            <a:fld id="{67BE2893-DEB8-4C2B-8045-25359214640A}" type="slidenum">
              <a:rPr lang="he-IL" altLang="en-US" sz="1300">
                <a:cs typeface="Times New Roman" panose="02020603050405020304" pitchFamily="18" charset="0"/>
              </a:rPr>
              <a:pPr algn="l" eaLnBrk="1" hangingPunct="1"/>
              <a:t>15</a:t>
            </a:fld>
            <a:endParaRPr lang="en-US" altLang="en-US" sz="1300">
              <a:cs typeface="Times New Roman" panose="02020603050405020304" pitchFamily="18" charset="0"/>
            </a:endParaRPr>
          </a:p>
        </p:txBody>
      </p:sp>
      <p:sp>
        <p:nvSpPr>
          <p:cNvPr id="1245187" name="Rectangle 2"/>
          <p:cNvSpPr>
            <a:spLocks noGrp="1" noRot="1" noChangeAspect="1" noChangeArrowheads="1" noTextEdit="1"/>
          </p:cNvSpPr>
          <p:nvPr>
            <p:ph type="sldImg"/>
          </p:nvPr>
        </p:nvSpPr>
        <p:spPr>
          <a:xfrm>
            <a:off x="992188" y="768350"/>
            <a:ext cx="5114925" cy="3836988"/>
          </a:xfrm>
          <a:ln/>
        </p:spPr>
      </p:sp>
      <p:sp>
        <p:nvSpPr>
          <p:cNvPr id="1245188" name="Rectangle 3"/>
          <p:cNvSpPr>
            <a:spLocks noGrp="1" noChangeArrowheads="1"/>
          </p:cNvSpPr>
          <p:nvPr>
            <p:ph type="body" idx="1"/>
          </p:nvPr>
        </p:nvSpPr>
        <p:spPr/>
        <p:txBody>
          <a:bodyPr/>
          <a:lstStyle/>
          <a:p>
            <a:pPr algn="l" rtl="0"/>
            <a:r>
              <a:rPr lang="en-US" altLang="en-US"/>
              <a:t>This is the whole image</a:t>
            </a:r>
          </a:p>
          <a:p>
            <a:pPr algn="l" rtl="0"/>
            <a:r>
              <a:rPr lang="en-US" altLang="en-US"/>
              <a:t>We took a signal with increasing frequency and added noise with decreasing variance</a:t>
            </a:r>
          </a:p>
          <a:p>
            <a:pPr algn="l" rtl="0"/>
            <a:r>
              <a:rPr lang="en-US" altLang="en-US"/>
              <a:t>Signal to noise ratio (SNR) increases</a:t>
            </a:r>
          </a:p>
          <a:p>
            <a:pPr algn="l" rtl="0"/>
            <a:r>
              <a:rPr lang="en-US" altLang="en-US"/>
              <a:t>In high frequencies even relatively low noise hides the pattern</a:t>
            </a:r>
          </a:p>
          <a:p>
            <a:pPr algn="l" rtl="0"/>
            <a:r>
              <a:rPr lang="en-US" altLang="en-US"/>
              <a:t>Low frequencies- even under high noise the pattern is visible</a:t>
            </a:r>
          </a:p>
          <a:p>
            <a:pPr algn="l" rtl="0"/>
            <a:r>
              <a:rPr lang="en-US" altLang="en-US"/>
              <a:t>In the same SNR- low freqs are visible, high are not</a:t>
            </a:r>
          </a:p>
          <a:p>
            <a:pPr algn="l" rtl="0"/>
            <a:r>
              <a:rPr lang="en-US" altLang="en-US"/>
              <a:t>We can draw a line (try to) that separates the areas where the pattern is visible from the areas where it</a:t>
            </a:r>
            <a:r>
              <a:rPr lang="en-US" altLang="en-US">
                <a:latin typeface="Arial" panose="020B0604020202020204" pitchFamily="34" charset="0"/>
              </a:rPr>
              <a:t>’</a:t>
            </a:r>
            <a:r>
              <a:rPr lang="en-US" altLang="en-US"/>
              <a:t>s not</a:t>
            </a:r>
          </a:p>
          <a:p>
            <a:pPr algn="l" rtl="0"/>
            <a:r>
              <a:rPr lang="en-US" altLang="en-US"/>
              <a:t>If I</a:t>
            </a:r>
            <a:r>
              <a:rPr lang="en-US" altLang="en-US">
                <a:latin typeface="Arial" panose="020B0604020202020204" pitchFamily="34" charset="0"/>
              </a:rPr>
              <a:t>’</a:t>
            </a:r>
            <a:r>
              <a:rPr lang="en-US" altLang="en-US"/>
              <a:t>d draw it manually, this is where I</a:t>
            </a:r>
            <a:r>
              <a:rPr lang="en-US" altLang="en-US">
                <a:latin typeface="Arial" panose="020B0604020202020204" pitchFamily="34" charset="0"/>
              </a:rPr>
              <a:t>’</a:t>
            </a:r>
            <a:r>
              <a:rPr lang="en-US" altLang="en-US"/>
              <a:t>ll do it</a:t>
            </a:r>
          </a:p>
          <a:p>
            <a:pPr algn="l" rtl="0"/>
            <a:r>
              <a:rPr lang="en-US" altLang="en-US"/>
              <a:t>This line was calculated analytically- I</a:t>
            </a:r>
            <a:r>
              <a:rPr lang="en-US" altLang="en-US">
                <a:latin typeface="Arial" panose="020B0604020202020204" pitchFamily="34" charset="0"/>
              </a:rPr>
              <a:t>’</a:t>
            </a:r>
            <a:r>
              <a:rPr lang="en-US" altLang="en-US"/>
              <a:t>ll explain how</a:t>
            </a:r>
          </a:p>
        </p:txBody>
      </p:sp>
    </p:spTree>
    <p:extLst>
      <p:ext uri="{BB962C8B-B14F-4D97-AF65-F5344CB8AC3E}">
        <p14:creationId xmlns:p14="http://schemas.microsoft.com/office/powerpoint/2010/main" val="3855360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6B882F67-3692-4530-8E31-999F0C0B92E8}" type="slidenum">
              <a:rPr lang="he-IL" altLang="en-US"/>
              <a:pPr/>
              <a:t>16</a:t>
            </a:fld>
            <a:endParaRPr lang="en-US" altLang="en-US"/>
          </a:p>
        </p:txBody>
      </p:sp>
      <p:sp>
        <p:nvSpPr>
          <p:cNvPr id="961538" name="Rectangle 2"/>
          <p:cNvSpPr>
            <a:spLocks noGrp="1" noRot="1" noChangeAspect="1" noChangeArrowheads="1" noTextEdit="1"/>
          </p:cNvSpPr>
          <p:nvPr>
            <p:ph type="sldImg"/>
          </p:nvPr>
        </p:nvSpPr>
        <p:spPr>
          <a:xfrm>
            <a:off x="992188" y="768350"/>
            <a:ext cx="5114925" cy="3836988"/>
          </a:xfrm>
          <a:ln/>
        </p:spPr>
      </p:sp>
      <p:sp>
        <p:nvSpPr>
          <p:cNvPr id="961539" name="Rectangle 3"/>
          <p:cNvSpPr>
            <a:spLocks noGrp="1" noChangeArrowheads="1"/>
          </p:cNvSpPr>
          <p:nvPr>
            <p:ph type="body" idx="1"/>
          </p:nvPr>
        </p:nvSpPr>
        <p:spPr/>
        <p:txBody>
          <a:bodyPr/>
          <a:lstStyle/>
          <a:p>
            <a:pPr algn="l" rtl="0"/>
            <a:r>
              <a:rPr lang="en-US" altLang="en-US"/>
              <a:t>The human visual system suppresses noise and demonstrates this behavior</a:t>
            </a:r>
          </a:p>
          <a:p>
            <a:pPr algn="l" rtl="0"/>
            <a:r>
              <a:rPr lang="en-US" altLang="en-US"/>
              <a:t>In this curve you can see that under high noise, high frequencies are suppressed more</a:t>
            </a:r>
          </a:p>
          <a:p>
            <a:pPr algn="l" rtl="0"/>
            <a:r>
              <a:rPr lang="en-US" altLang="en-US"/>
              <a:t>That</a:t>
            </a:r>
            <a:r>
              <a:rPr lang="en-US" altLang="en-US">
                <a:latin typeface="Arial" panose="020B0604020202020204" pitchFamily="34" charset="0"/>
              </a:rPr>
              <a:t>’</a:t>
            </a:r>
            <a:r>
              <a:rPr lang="en-US" altLang="en-US"/>
              <a:t>s why you managed to see, the eye is doing an averaging action</a:t>
            </a:r>
          </a:p>
          <a:p>
            <a:pPr algn="l" rtl="0"/>
            <a:r>
              <a:rPr lang="en-US" altLang="en-US"/>
              <a:t>We do not analyze the HVS, but we want to know the limits of every system</a:t>
            </a:r>
          </a:p>
          <a:p>
            <a:pPr algn="l" rtl="0"/>
            <a:r>
              <a:rPr lang="en-US" altLang="en-US"/>
              <a:t>We use tools of simple linear systems- that allow us to analyze frequency response</a:t>
            </a:r>
          </a:p>
          <a:p>
            <a:pPr algn="l" rtl="0"/>
            <a:r>
              <a:rPr lang="en-US" altLang="en-US"/>
              <a:t>We calculate the limits of optimal linear systems- will apply also to suboptimal</a:t>
            </a:r>
          </a:p>
        </p:txBody>
      </p:sp>
    </p:spTree>
    <p:extLst>
      <p:ext uri="{BB962C8B-B14F-4D97-AF65-F5344CB8AC3E}">
        <p14:creationId xmlns:p14="http://schemas.microsoft.com/office/powerpoint/2010/main" val="2932454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E7FE9861-6565-4B7C-A457-BCA689A89B49}" type="slidenum">
              <a:rPr lang="he-IL" altLang="en-US"/>
              <a:pPr/>
              <a:t>17</a:t>
            </a:fld>
            <a:endParaRPr lang="en-US" altLang="en-US"/>
          </a:p>
        </p:txBody>
      </p:sp>
      <p:sp>
        <p:nvSpPr>
          <p:cNvPr id="963586" name="Rectangle 2"/>
          <p:cNvSpPr>
            <a:spLocks noGrp="1" noRot="1" noChangeAspect="1" noChangeArrowheads="1" noTextEdit="1"/>
          </p:cNvSpPr>
          <p:nvPr>
            <p:ph type="sldImg"/>
          </p:nvPr>
        </p:nvSpPr>
        <p:spPr>
          <a:xfrm>
            <a:off x="992188" y="768350"/>
            <a:ext cx="5114925" cy="3836988"/>
          </a:xfrm>
          <a:ln/>
        </p:spPr>
      </p:sp>
      <p:sp>
        <p:nvSpPr>
          <p:cNvPr id="963587" name="Rectangle 3"/>
          <p:cNvSpPr>
            <a:spLocks noGrp="1" noChangeArrowheads="1"/>
          </p:cNvSpPr>
          <p:nvPr>
            <p:ph type="body" idx="1"/>
          </p:nvPr>
        </p:nvSpPr>
        <p:spPr/>
        <p:txBody>
          <a:bodyPr/>
          <a:lstStyle/>
          <a:p>
            <a:pPr algn="l" rtl="0"/>
            <a:r>
              <a:rPr lang="en-US" altLang="en-US"/>
              <a:t>Linear systems-&gt; fourier decomposition</a:t>
            </a:r>
          </a:p>
          <a:p>
            <a:pPr algn="l" rtl="0"/>
            <a:r>
              <a:rPr lang="en-US" altLang="en-US"/>
              <a:t>As we work with linear systems, we can look at each frequency separately.</a:t>
            </a:r>
          </a:p>
          <a:p>
            <a:pPr algn="l" rtl="0"/>
            <a:r>
              <a:rPr lang="en-US" altLang="en-US"/>
              <a:t>I want to stress that I don</a:t>
            </a:r>
            <a:r>
              <a:rPr lang="en-US" altLang="en-US">
                <a:latin typeface="Arial" panose="020B0604020202020204" pitchFamily="34" charset="0"/>
              </a:rPr>
              <a:t>’</a:t>
            </a:r>
            <a:r>
              <a:rPr lang="en-US" altLang="en-US"/>
              <a:t>t suggest here a denoising method, I just want to know the limits of an optimal linear LPF.</a:t>
            </a:r>
          </a:p>
          <a:p>
            <a:pPr algn="l" rtl="0"/>
            <a:r>
              <a:rPr lang="en-US" altLang="en-US"/>
              <a:t>Linear operation on a sinus- the frequency does not change, only its amplitude changes, in the factor of the system</a:t>
            </a:r>
            <a:r>
              <a:rPr lang="en-US" altLang="en-US">
                <a:latin typeface="Arial" panose="020B0604020202020204" pitchFamily="34" charset="0"/>
              </a:rPr>
              <a:t>’</a:t>
            </a:r>
            <a:r>
              <a:rPr lang="en-US" altLang="en-US"/>
              <a:t>s response</a:t>
            </a:r>
          </a:p>
          <a:p>
            <a:pPr algn="l" rtl="0"/>
            <a:r>
              <a:rPr lang="en-US" altLang="en-US"/>
              <a:t>On noise- decreases the noise</a:t>
            </a:r>
          </a:p>
          <a:p>
            <a:pPr algn="l" rtl="0"/>
            <a:r>
              <a:rPr lang="en-US" altLang="en-US"/>
              <a:t>so there is a change in SNR</a:t>
            </a:r>
          </a:p>
          <a:p>
            <a:pPr algn="l" rtl="0"/>
            <a:r>
              <a:rPr lang="en-US" altLang="en-US"/>
              <a:t>So averaging with a window affects both the signal and the noise, therefore we understand there is a change in SNR</a:t>
            </a:r>
          </a:p>
        </p:txBody>
      </p:sp>
    </p:spTree>
    <p:extLst>
      <p:ext uri="{BB962C8B-B14F-4D97-AF65-F5344CB8AC3E}">
        <p14:creationId xmlns:p14="http://schemas.microsoft.com/office/powerpoint/2010/main" val="838135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055"/>
          <p:cNvSpPr>
            <a:spLocks noGrp="1" noChangeArrowheads="1"/>
          </p:cNvSpPr>
          <p:nvPr>
            <p:ph type="sldNum" sz="quarter" idx="5"/>
          </p:nvPr>
        </p:nvSpPr>
        <p:spPr>
          <a:ln/>
        </p:spPr>
        <p:txBody>
          <a:bodyPr/>
          <a:lstStyle/>
          <a:p>
            <a:fld id="{CF79628A-240F-4A52-9869-380C157B34A6}" type="slidenum">
              <a:rPr lang="he-IL" altLang="en-US"/>
              <a:pPr/>
              <a:t>18</a:t>
            </a:fld>
            <a:endParaRPr lang="en-US" altLang="en-US"/>
          </a:p>
        </p:txBody>
      </p:sp>
      <p:sp>
        <p:nvSpPr>
          <p:cNvPr id="1212418" name="Rectangle 2055"/>
          <p:cNvSpPr txBox="1">
            <a:spLocks noGrp="1" noChangeArrowheads="1"/>
          </p:cNvSpPr>
          <p:nvPr/>
        </p:nvSpPr>
        <p:spPr bwMode="auto">
          <a:xfrm>
            <a:off x="1588" y="9721850"/>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11" tIns="49506" rIns="99011" bIns="49506" anchor="b"/>
          <a:lstStyle>
            <a:lvl1pPr algn="r" defTabSz="990600" rtl="1">
              <a:defRPr sz="2400">
                <a:solidFill>
                  <a:schemeClr val="tx1"/>
                </a:solidFill>
                <a:latin typeface="Times New Roman" panose="02020603050405020304" pitchFamily="18" charset="0"/>
                <a:cs typeface="Arial" panose="020B0604020202020204" pitchFamily="34" charset="0"/>
              </a:defRPr>
            </a:lvl1pPr>
            <a:lvl2pPr marL="742950" indent="-285750" algn="r" defTabSz="990600" rtl="1">
              <a:defRPr sz="2400">
                <a:solidFill>
                  <a:schemeClr val="tx1"/>
                </a:solidFill>
                <a:latin typeface="Times New Roman" panose="02020603050405020304" pitchFamily="18" charset="0"/>
                <a:cs typeface="Arial" panose="020B0604020202020204" pitchFamily="34" charset="0"/>
              </a:defRPr>
            </a:lvl2pPr>
            <a:lvl3pPr marL="1143000" indent="-228600" algn="r" defTabSz="990600" rtl="1">
              <a:defRPr sz="2400">
                <a:solidFill>
                  <a:schemeClr val="tx1"/>
                </a:solidFill>
                <a:latin typeface="Times New Roman" panose="02020603050405020304" pitchFamily="18" charset="0"/>
                <a:cs typeface="Arial" panose="020B0604020202020204" pitchFamily="34" charset="0"/>
              </a:defRPr>
            </a:lvl3pPr>
            <a:lvl4pPr marL="1600200" indent="-228600" algn="r" defTabSz="990600" rtl="1">
              <a:defRPr sz="2400">
                <a:solidFill>
                  <a:schemeClr val="tx1"/>
                </a:solidFill>
                <a:latin typeface="Times New Roman" panose="02020603050405020304" pitchFamily="18" charset="0"/>
                <a:cs typeface="Arial" panose="020B0604020202020204" pitchFamily="34" charset="0"/>
              </a:defRPr>
            </a:lvl4pPr>
            <a:lvl5pPr marL="2057400" indent="-228600" algn="r" defTabSz="990600" rtl="1">
              <a:defRPr sz="2400">
                <a:solidFill>
                  <a:schemeClr val="tx1"/>
                </a:solidFill>
                <a:latin typeface="Times New Roman" panose="02020603050405020304" pitchFamily="18" charset="0"/>
                <a:cs typeface="Arial" panose="020B0604020202020204" pitchFamily="34" charset="0"/>
              </a:defRPr>
            </a:lvl5pPr>
            <a:lvl6pPr marL="2514600" indent="-228600"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eaLnBrk="1" hangingPunct="1"/>
            <a:fld id="{663C5CC3-CA42-4066-B0F4-889FA0933F4C}" type="slidenum">
              <a:rPr lang="he-IL" altLang="en-US" sz="1300">
                <a:cs typeface="Times New Roman" panose="02020603050405020304" pitchFamily="18" charset="0"/>
              </a:rPr>
              <a:pPr algn="l" eaLnBrk="1" hangingPunct="1"/>
              <a:t>18</a:t>
            </a:fld>
            <a:endParaRPr lang="en-US" altLang="en-US" sz="1300">
              <a:cs typeface="Times New Roman" panose="02020603050405020304" pitchFamily="18" charset="0"/>
            </a:endParaRPr>
          </a:p>
        </p:txBody>
      </p:sp>
      <p:sp>
        <p:nvSpPr>
          <p:cNvPr id="1212419" name="Rectangle 2"/>
          <p:cNvSpPr>
            <a:spLocks noGrp="1" noRot="1" noChangeAspect="1" noChangeArrowheads="1" noTextEdit="1"/>
          </p:cNvSpPr>
          <p:nvPr>
            <p:ph type="sldImg"/>
          </p:nvPr>
        </p:nvSpPr>
        <p:spPr>
          <a:xfrm>
            <a:off x="992188" y="768350"/>
            <a:ext cx="5114925" cy="3836988"/>
          </a:xfrm>
          <a:ln/>
        </p:spPr>
      </p:sp>
      <p:sp>
        <p:nvSpPr>
          <p:cNvPr id="1212420" name="Rectangle 3"/>
          <p:cNvSpPr>
            <a:spLocks noGrp="1" noChangeArrowheads="1"/>
          </p:cNvSpPr>
          <p:nvPr>
            <p:ph type="body" idx="1"/>
          </p:nvPr>
        </p:nvSpPr>
        <p:spPr/>
        <p:txBody>
          <a:bodyPr/>
          <a:lstStyle/>
          <a:p>
            <a:pPr algn="l" rtl="0"/>
            <a:r>
              <a:rPr lang="en-US" altLang="en-US"/>
              <a:t>What size of a window should we take?</a:t>
            </a:r>
          </a:p>
          <a:p>
            <a:pPr algn="l" rtl="0"/>
            <a:r>
              <a:rPr lang="en-US" altLang="en-US"/>
              <a:t>If the window is too big for the frequency- it averages it out</a:t>
            </a:r>
          </a:p>
          <a:p>
            <a:pPr algn="l" rtl="0"/>
            <a:r>
              <a:rPr lang="en-US" altLang="en-US"/>
              <a:t>If it</a:t>
            </a:r>
            <a:r>
              <a:rPr lang="en-US" altLang="en-US">
                <a:latin typeface="Arial" panose="020B0604020202020204" pitchFamily="34" charset="0"/>
              </a:rPr>
              <a:t>’</a:t>
            </a:r>
            <a:r>
              <a:rPr lang="en-US" altLang="en-US"/>
              <a:t>s too small- we could average more noise</a:t>
            </a:r>
          </a:p>
          <a:p>
            <a:pPr algn="l" rtl="0"/>
            <a:r>
              <a:rPr lang="en-US" altLang="en-US"/>
              <a:t>So we understand the SNR change depends on the frequency and the window size</a:t>
            </a:r>
          </a:p>
        </p:txBody>
      </p:sp>
    </p:spTree>
    <p:extLst>
      <p:ext uri="{BB962C8B-B14F-4D97-AF65-F5344CB8AC3E}">
        <p14:creationId xmlns:p14="http://schemas.microsoft.com/office/powerpoint/2010/main" val="1239530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32112AA3-9FD9-43E4-9B0B-D937135D7C3E}" type="slidenum">
              <a:rPr lang="he-IL" altLang="en-US"/>
              <a:pPr/>
              <a:t>19</a:t>
            </a:fld>
            <a:endParaRPr lang="en-US" altLang="en-US"/>
          </a:p>
        </p:txBody>
      </p:sp>
      <p:sp>
        <p:nvSpPr>
          <p:cNvPr id="967682" name="Rectangle 2"/>
          <p:cNvSpPr>
            <a:spLocks noGrp="1" noRot="1" noChangeAspect="1" noChangeArrowheads="1" noTextEdit="1"/>
          </p:cNvSpPr>
          <p:nvPr>
            <p:ph type="sldImg"/>
          </p:nvPr>
        </p:nvSpPr>
        <p:spPr>
          <a:xfrm>
            <a:off x="992188" y="768350"/>
            <a:ext cx="5114925" cy="3836988"/>
          </a:xfrm>
          <a:ln/>
        </p:spPr>
      </p:sp>
      <p:sp>
        <p:nvSpPr>
          <p:cNvPr id="967683" name="Rectangle 3"/>
          <p:cNvSpPr>
            <a:spLocks noGrp="1" noChangeArrowheads="1"/>
          </p:cNvSpPr>
          <p:nvPr>
            <p:ph type="body" idx="1"/>
          </p:nvPr>
        </p:nvSpPr>
        <p:spPr/>
        <p:txBody>
          <a:bodyPr/>
          <a:lstStyle/>
          <a:p>
            <a:pPr algn="l" rtl="0"/>
            <a:r>
              <a:rPr lang="en-US" altLang="en-US"/>
              <a:t>For each frequency, there is an optimal window size- suppresses as much noise without averaging out the frequency</a:t>
            </a:r>
          </a:p>
          <a:p>
            <a:pPr algn="l" rtl="0"/>
            <a:r>
              <a:rPr lang="en-US" altLang="en-US"/>
              <a:t>So the ability to improve the SNR depends on the frequency</a:t>
            </a:r>
          </a:p>
        </p:txBody>
      </p:sp>
    </p:spTree>
    <p:extLst>
      <p:ext uri="{BB962C8B-B14F-4D97-AF65-F5344CB8AC3E}">
        <p14:creationId xmlns:p14="http://schemas.microsoft.com/office/powerpoint/2010/main" val="243168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7B3D9410-F803-44DF-B0C0-C66021ED76CE}" type="slidenum">
              <a:rPr lang="he-IL" altLang="en-US"/>
              <a:pPr/>
              <a:t>20</a:t>
            </a:fld>
            <a:endParaRPr lang="en-US" altLang="en-US"/>
          </a:p>
        </p:txBody>
      </p:sp>
      <p:sp>
        <p:nvSpPr>
          <p:cNvPr id="969730" name="Rectangle 2"/>
          <p:cNvSpPr>
            <a:spLocks noGrp="1" noRot="1" noChangeAspect="1" noChangeArrowheads="1" noTextEdit="1"/>
          </p:cNvSpPr>
          <p:nvPr>
            <p:ph type="sldImg"/>
          </p:nvPr>
        </p:nvSpPr>
        <p:spPr>
          <a:xfrm>
            <a:off x="992188" y="768350"/>
            <a:ext cx="5114925" cy="3836988"/>
          </a:xfrm>
          <a:ln/>
        </p:spPr>
      </p:sp>
      <p:sp>
        <p:nvSpPr>
          <p:cNvPr id="969731" name="Rectangle 3"/>
          <p:cNvSpPr>
            <a:spLocks noGrp="1" noChangeArrowheads="1"/>
          </p:cNvSpPr>
          <p:nvPr>
            <p:ph type="body" idx="1"/>
          </p:nvPr>
        </p:nvSpPr>
        <p:spPr/>
        <p:txBody>
          <a:bodyPr/>
          <a:lstStyle/>
          <a:p>
            <a:pPr algn="l" rtl="0"/>
            <a:r>
              <a:rPr lang="en-US" altLang="en-US"/>
              <a:t>Plugging in the expression for reduction in signal and reduction in noise results in the following function for SNR improvement</a:t>
            </a:r>
          </a:p>
          <a:p>
            <a:pPr algn="l" rtl="0"/>
            <a:r>
              <a:rPr lang="en-US" altLang="en-US"/>
              <a:t>In the highest frequency- C equals 1: no change</a:t>
            </a:r>
          </a:p>
          <a:p>
            <a:pPr algn="l" rtl="0"/>
            <a:r>
              <a:rPr lang="en-US" altLang="en-US"/>
              <a:t>In low frequencies- big improvement</a:t>
            </a:r>
          </a:p>
        </p:txBody>
      </p:sp>
    </p:spTree>
    <p:extLst>
      <p:ext uri="{BB962C8B-B14F-4D97-AF65-F5344CB8AC3E}">
        <p14:creationId xmlns:p14="http://schemas.microsoft.com/office/powerpoint/2010/main" val="1746522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055"/>
          <p:cNvSpPr>
            <a:spLocks noGrp="1" noChangeArrowheads="1"/>
          </p:cNvSpPr>
          <p:nvPr>
            <p:ph type="sldNum" sz="quarter" idx="5"/>
          </p:nvPr>
        </p:nvSpPr>
        <p:spPr>
          <a:ln/>
        </p:spPr>
        <p:txBody>
          <a:bodyPr/>
          <a:lstStyle/>
          <a:p>
            <a:fld id="{D48FF357-3B34-4DFB-9A5B-5440C015B7BA}" type="slidenum">
              <a:rPr lang="he-IL" altLang="en-US"/>
              <a:pPr/>
              <a:t>21</a:t>
            </a:fld>
            <a:endParaRPr lang="en-US" altLang="en-US"/>
          </a:p>
        </p:txBody>
      </p:sp>
      <p:sp>
        <p:nvSpPr>
          <p:cNvPr id="1103874" name="Rectangle 7"/>
          <p:cNvSpPr txBox="1">
            <a:spLocks noGrp="1" noChangeArrowheads="1"/>
          </p:cNvSpPr>
          <p:nvPr/>
        </p:nvSpPr>
        <p:spPr bwMode="auto">
          <a:xfrm>
            <a:off x="1588" y="9720263"/>
            <a:ext cx="3074987"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5" tIns="49523" rIns="99045" bIns="49523" anchor="b"/>
          <a:lstStyle>
            <a:lvl1pPr algn="r" defTabSz="915988" rtl="1">
              <a:defRPr sz="2400">
                <a:solidFill>
                  <a:schemeClr val="tx1"/>
                </a:solidFill>
                <a:latin typeface="Times New Roman" panose="02020603050405020304" pitchFamily="18" charset="0"/>
                <a:cs typeface="Arial" panose="020B0604020202020204" pitchFamily="34" charset="0"/>
              </a:defRPr>
            </a:lvl1pPr>
            <a:lvl2pPr marL="744538" indent="-285750" algn="r" defTabSz="915988" rtl="1">
              <a:defRPr sz="2400">
                <a:solidFill>
                  <a:schemeClr val="tx1"/>
                </a:solidFill>
                <a:latin typeface="Times New Roman" panose="02020603050405020304" pitchFamily="18" charset="0"/>
                <a:cs typeface="Arial" panose="020B0604020202020204" pitchFamily="34" charset="0"/>
              </a:defRPr>
            </a:lvl2pPr>
            <a:lvl3pPr marL="1146175" indent="-230188" algn="r" defTabSz="915988" rtl="1">
              <a:defRPr sz="2400">
                <a:solidFill>
                  <a:schemeClr val="tx1"/>
                </a:solidFill>
                <a:latin typeface="Times New Roman" panose="02020603050405020304" pitchFamily="18" charset="0"/>
                <a:cs typeface="Arial" panose="020B0604020202020204" pitchFamily="34" charset="0"/>
              </a:defRPr>
            </a:lvl3pPr>
            <a:lvl4pPr marL="1603375" indent="-228600" algn="r" defTabSz="915988" rtl="1">
              <a:defRPr sz="2400">
                <a:solidFill>
                  <a:schemeClr val="tx1"/>
                </a:solidFill>
                <a:latin typeface="Times New Roman" panose="02020603050405020304" pitchFamily="18" charset="0"/>
                <a:cs typeface="Arial" panose="020B0604020202020204" pitchFamily="34" charset="0"/>
              </a:defRPr>
            </a:lvl4pPr>
            <a:lvl5pPr marL="2062163" indent="-230188" algn="r" defTabSz="915988" rtl="1">
              <a:defRPr sz="2400">
                <a:solidFill>
                  <a:schemeClr val="tx1"/>
                </a:solidFill>
                <a:latin typeface="Times New Roman" panose="02020603050405020304" pitchFamily="18" charset="0"/>
                <a:cs typeface="Arial" panose="020B0604020202020204" pitchFamily="34" charset="0"/>
              </a:defRPr>
            </a:lvl5pPr>
            <a:lvl6pPr marL="2519363" indent="-230188" algn="r" defTabSz="915988"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6563" indent="-230188" algn="r" defTabSz="915988"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33763" indent="-230188" algn="r" defTabSz="915988"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90963" indent="-230188" algn="r" defTabSz="915988"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eaLnBrk="1" hangingPunct="1"/>
            <a:fld id="{B2176C7F-59C0-4F38-A8EE-EFDE2166D2F9}" type="slidenum">
              <a:rPr lang="he-IL" altLang="en-US" sz="1300">
                <a:latin typeface="Arial" panose="020B0604020202020204" pitchFamily="34" charset="0"/>
              </a:rPr>
              <a:pPr algn="l" eaLnBrk="1" hangingPunct="1"/>
              <a:t>21</a:t>
            </a:fld>
            <a:endParaRPr lang="en-US" altLang="en-US" sz="1300">
              <a:latin typeface="Arial" panose="020B0604020202020204" pitchFamily="34" charset="0"/>
            </a:endParaRPr>
          </a:p>
        </p:txBody>
      </p:sp>
      <p:sp>
        <p:nvSpPr>
          <p:cNvPr id="1103875" name="Rectangle 2"/>
          <p:cNvSpPr>
            <a:spLocks noGrp="1" noRot="1" noChangeAspect="1" noChangeArrowheads="1" noTextEdit="1"/>
          </p:cNvSpPr>
          <p:nvPr>
            <p:ph type="sldImg"/>
          </p:nvPr>
        </p:nvSpPr>
        <p:spPr>
          <a:xfrm>
            <a:off x="990600" y="766763"/>
            <a:ext cx="5118100" cy="3838575"/>
          </a:xfrm>
          <a:ln/>
        </p:spPr>
      </p:sp>
      <p:sp>
        <p:nvSpPr>
          <p:cNvPr id="1103876" name="Rectangle 3"/>
          <p:cNvSpPr>
            <a:spLocks noGrp="1" noChangeArrowheads="1"/>
          </p:cNvSpPr>
          <p:nvPr>
            <p:ph type="body" idx="1"/>
          </p:nvPr>
        </p:nvSpPr>
        <p:spPr>
          <a:xfrm>
            <a:off x="709613" y="4860925"/>
            <a:ext cx="5680075" cy="4606925"/>
          </a:xfrm>
        </p:spPr>
        <p:txBody>
          <a:bodyPr lIns="99045" tIns="49523" rIns="99045" bIns="49523"/>
          <a:lstStyle/>
          <a:p>
            <a:pPr algn="l" rtl="0"/>
            <a:r>
              <a:rPr lang="en-US" altLang="en-US"/>
              <a:t>This is how our pattern looks after optimal averaging- we can see that the averaging made the pattern clearer, but no new details are revealed</a:t>
            </a:r>
          </a:p>
          <a:p>
            <a:pPr algn="l" rtl="0"/>
            <a:r>
              <a:rPr lang="en-US" altLang="en-US"/>
              <a:t>This is the row were the input SNR was 1, now after averaging the location where the output SNR is 1 depends on the frequency, as you can see in the plot- and this is how we got the previous cutoff curve.</a:t>
            </a:r>
          </a:p>
          <a:p>
            <a:pPr algn="l" rtl="0"/>
            <a:r>
              <a:rPr lang="en-US" altLang="en-US"/>
              <a:t>Now, if we know our vision system requires an SNR of 1- and we know the input SNR, we can determine the cutoff frequency using this plot. If the input SNR is higher- the cutoff is higher, if we require a lower SNR, also the cutoff is higher.</a:t>
            </a:r>
          </a:p>
          <a:p>
            <a:pPr algn="l" rtl="0"/>
            <a:r>
              <a:rPr lang="en-US" altLang="en-US"/>
              <a:t>But how can we determine what is the output SNR that we need?</a:t>
            </a:r>
          </a:p>
        </p:txBody>
      </p:sp>
    </p:spTree>
    <p:extLst>
      <p:ext uri="{BB962C8B-B14F-4D97-AF65-F5344CB8AC3E}">
        <p14:creationId xmlns:p14="http://schemas.microsoft.com/office/powerpoint/2010/main" val="2876827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055"/>
          <p:cNvSpPr>
            <a:spLocks noGrp="1" noChangeArrowheads="1"/>
          </p:cNvSpPr>
          <p:nvPr>
            <p:ph type="sldNum" sz="quarter" idx="5"/>
          </p:nvPr>
        </p:nvSpPr>
        <p:spPr>
          <a:ln/>
        </p:spPr>
        <p:txBody>
          <a:bodyPr/>
          <a:lstStyle/>
          <a:p>
            <a:fld id="{8608AE4A-E351-4B16-AF64-2816F2F8517B}" type="slidenum">
              <a:rPr lang="he-IL" altLang="en-US"/>
              <a:pPr/>
              <a:t>22</a:t>
            </a:fld>
            <a:endParaRPr lang="en-US" altLang="en-US"/>
          </a:p>
        </p:txBody>
      </p:sp>
      <p:sp>
        <p:nvSpPr>
          <p:cNvPr id="1105922" name="Rectangle 7"/>
          <p:cNvSpPr txBox="1">
            <a:spLocks noGrp="1" noChangeArrowheads="1"/>
          </p:cNvSpPr>
          <p:nvPr/>
        </p:nvSpPr>
        <p:spPr bwMode="auto">
          <a:xfrm>
            <a:off x="1588" y="9720263"/>
            <a:ext cx="3074987"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5" tIns="49523" rIns="99045" bIns="49523" anchor="b"/>
          <a:lstStyle>
            <a:lvl1pPr algn="r" defTabSz="915988" rtl="1">
              <a:defRPr sz="2400">
                <a:solidFill>
                  <a:schemeClr val="tx1"/>
                </a:solidFill>
                <a:latin typeface="Times New Roman" panose="02020603050405020304" pitchFamily="18" charset="0"/>
                <a:cs typeface="Arial" panose="020B0604020202020204" pitchFamily="34" charset="0"/>
              </a:defRPr>
            </a:lvl1pPr>
            <a:lvl2pPr marL="744538" indent="-285750" algn="r" defTabSz="915988" rtl="1">
              <a:defRPr sz="2400">
                <a:solidFill>
                  <a:schemeClr val="tx1"/>
                </a:solidFill>
                <a:latin typeface="Times New Roman" panose="02020603050405020304" pitchFamily="18" charset="0"/>
                <a:cs typeface="Arial" panose="020B0604020202020204" pitchFamily="34" charset="0"/>
              </a:defRPr>
            </a:lvl2pPr>
            <a:lvl3pPr marL="1146175" indent="-230188" algn="r" defTabSz="915988" rtl="1">
              <a:defRPr sz="2400">
                <a:solidFill>
                  <a:schemeClr val="tx1"/>
                </a:solidFill>
                <a:latin typeface="Times New Roman" panose="02020603050405020304" pitchFamily="18" charset="0"/>
                <a:cs typeface="Arial" panose="020B0604020202020204" pitchFamily="34" charset="0"/>
              </a:defRPr>
            </a:lvl3pPr>
            <a:lvl4pPr marL="1603375" indent="-228600" algn="r" defTabSz="915988" rtl="1">
              <a:defRPr sz="2400">
                <a:solidFill>
                  <a:schemeClr val="tx1"/>
                </a:solidFill>
                <a:latin typeface="Times New Roman" panose="02020603050405020304" pitchFamily="18" charset="0"/>
                <a:cs typeface="Arial" panose="020B0604020202020204" pitchFamily="34" charset="0"/>
              </a:defRPr>
            </a:lvl4pPr>
            <a:lvl5pPr marL="2062163" indent="-230188" algn="r" defTabSz="915988" rtl="1">
              <a:defRPr sz="2400">
                <a:solidFill>
                  <a:schemeClr val="tx1"/>
                </a:solidFill>
                <a:latin typeface="Times New Roman" panose="02020603050405020304" pitchFamily="18" charset="0"/>
                <a:cs typeface="Arial" panose="020B0604020202020204" pitchFamily="34" charset="0"/>
              </a:defRPr>
            </a:lvl5pPr>
            <a:lvl6pPr marL="2519363" indent="-230188" algn="r" defTabSz="915988"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6563" indent="-230188" algn="r" defTabSz="915988"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33763" indent="-230188" algn="r" defTabSz="915988"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90963" indent="-230188" algn="r" defTabSz="915988"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eaLnBrk="1" hangingPunct="1"/>
            <a:fld id="{7AD9A22B-73FF-4C05-B6F7-B79196FB2929}" type="slidenum">
              <a:rPr lang="he-IL" altLang="en-US" sz="1300">
                <a:latin typeface="Arial" panose="020B0604020202020204" pitchFamily="34" charset="0"/>
              </a:rPr>
              <a:pPr algn="l" eaLnBrk="1" hangingPunct="1"/>
              <a:t>22</a:t>
            </a:fld>
            <a:endParaRPr lang="en-US" altLang="en-US" sz="1300">
              <a:latin typeface="Arial" panose="020B0604020202020204" pitchFamily="34" charset="0"/>
            </a:endParaRPr>
          </a:p>
        </p:txBody>
      </p:sp>
      <p:sp>
        <p:nvSpPr>
          <p:cNvPr id="1105923" name="Rectangle 2"/>
          <p:cNvSpPr>
            <a:spLocks noGrp="1" noRot="1" noChangeAspect="1" noChangeArrowheads="1" noTextEdit="1"/>
          </p:cNvSpPr>
          <p:nvPr>
            <p:ph type="sldImg"/>
          </p:nvPr>
        </p:nvSpPr>
        <p:spPr>
          <a:xfrm>
            <a:off x="990600" y="766763"/>
            <a:ext cx="5118100" cy="3838575"/>
          </a:xfrm>
          <a:ln/>
        </p:spPr>
      </p:sp>
      <p:sp>
        <p:nvSpPr>
          <p:cNvPr id="1105924" name="Rectangle 3"/>
          <p:cNvSpPr>
            <a:spLocks noGrp="1" noChangeArrowheads="1"/>
          </p:cNvSpPr>
          <p:nvPr>
            <p:ph type="body" idx="1"/>
          </p:nvPr>
        </p:nvSpPr>
        <p:spPr>
          <a:xfrm>
            <a:off x="709613" y="4860925"/>
            <a:ext cx="5680075" cy="4606925"/>
          </a:xfrm>
        </p:spPr>
        <p:txBody>
          <a:bodyPr lIns="99045" tIns="49523" rIns="99045" bIns="49523"/>
          <a:lstStyle/>
          <a:p>
            <a:pPr algn="l" rtl="0"/>
            <a:r>
              <a:rPr lang="en-US" altLang="en-US"/>
              <a:t>So now we can convert the SNR values in the previous plot to success rate.</a:t>
            </a:r>
          </a:p>
          <a:p>
            <a:pPr algn="l" rtl="0"/>
            <a:r>
              <a:rPr lang="en-US" altLang="en-US"/>
              <a:t>So now we established a general framework for relating a desired success rate and input SNR to the cutoff frequency. </a:t>
            </a:r>
          </a:p>
          <a:p>
            <a:pPr algn="l" rtl="0"/>
            <a:r>
              <a:rPr lang="en-US" altLang="en-US"/>
              <a:t>This is a general framework that does not depend on the imaging model. The imaging model only determines the input SNR. Our only assumption here was that there is no blur</a:t>
            </a:r>
          </a:p>
        </p:txBody>
      </p:sp>
    </p:spTree>
    <p:extLst>
      <p:ext uri="{BB962C8B-B14F-4D97-AF65-F5344CB8AC3E}">
        <p14:creationId xmlns:p14="http://schemas.microsoft.com/office/powerpoint/2010/main" val="1653922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25228212-F401-4D90-A582-5918D5D21057}" type="slidenum">
              <a:rPr lang="he-IL" altLang="en-US"/>
              <a:pPr/>
              <a:t>23</a:t>
            </a:fld>
            <a:endParaRPr lang="en-US" altLang="en-US"/>
          </a:p>
        </p:txBody>
      </p:sp>
      <p:sp>
        <p:nvSpPr>
          <p:cNvPr id="1052674" name="Rectangle 2"/>
          <p:cNvSpPr>
            <a:spLocks noGrp="1" noRot="1" noChangeAspect="1" noChangeArrowheads="1" noTextEdit="1"/>
          </p:cNvSpPr>
          <p:nvPr>
            <p:ph type="sldImg"/>
          </p:nvPr>
        </p:nvSpPr>
        <p:spPr>
          <a:xfrm>
            <a:off x="992188" y="768350"/>
            <a:ext cx="5114925" cy="3836988"/>
          </a:xfrm>
          <a:ln/>
        </p:spPr>
      </p:sp>
      <p:sp>
        <p:nvSpPr>
          <p:cNvPr id="1052675" name="Rectangle 3"/>
          <p:cNvSpPr>
            <a:spLocks noGrp="1" noChangeArrowheads="1"/>
          </p:cNvSpPr>
          <p:nvPr>
            <p:ph type="body" idx="1"/>
          </p:nvPr>
        </p:nvSpPr>
        <p:spPr/>
        <p:txBody>
          <a:bodyPr/>
          <a:lstStyle/>
          <a:p>
            <a:pPr algn="l" rtl="0"/>
            <a:r>
              <a:rPr lang="en-US" altLang="en-US"/>
              <a:t>For example, here we have an image of a dark square on a bright background</a:t>
            </a:r>
          </a:p>
          <a:p>
            <a:pPr algn="l" rtl="0"/>
            <a:r>
              <a:rPr lang="en-US" altLang="en-US"/>
              <a:t>With a lower SNR- we still see the coarse details, but the fine details disappear</a:t>
            </a:r>
          </a:p>
          <a:p>
            <a:pPr algn="l" rtl="0"/>
            <a:r>
              <a:rPr lang="en-US" altLang="en-US"/>
              <a:t>one side is visible, and the other is not!</a:t>
            </a:r>
          </a:p>
          <a:p>
            <a:pPr algn="l" rtl="0"/>
            <a:r>
              <a:rPr lang="en-US" altLang="en-US"/>
              <a:t>But the same SNR- conclusion: SNR influences chances</a:t>
            </a:r>
          </a:p>
        </p:txBody>
      </p:sp>
    </p:spTree>
    <p:extLst>
      <p:ext uri="{BB962C8B-B14F-4D97-AF65-F5344CB8AC3E}">
        <p14:creationId xmlns:p14="http://schemas.microsoft.com/office/powerpoint/2010/main" val="1940187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055"/>
          <p:cNvSpPr>
            <a:spLocks noGrp="1" noChangeArrowheads="1"/>
          </p:cNvSpPr>
          <p:nvPr>
            <p:ph type="sldNum" sz="quarter" idx="5"/>
          </p:nvPr>
        </p:nvSpPr>
        <p:spPr>
          <a:ln/>
        </p:spPr>
        <p:txBody>
          <a:bodyPr/>
          <a:lstStyle/>
          <a:p>
            <a:fld id="{88207530-EF82-4729-B326-496BD4E7B212}" type="slidenum">
              <a:rPr lang="he-IL" altLang="en-US"/>
              <a:pPr/>
              <a:t>24</a:t>
            </a:fld>
            <a:endParaRPr lang="en-US" altLang="en-US"/>
          </a:p>
        </p:txBody>
      </p:sp>
      <p:sp>
        <p:nvSpPr>
          <p:cNvPr id="1155074" name="Rectangle 7"/>
          <p:cNvSpPr txBox="1">
            <a:spLocks noGrp="1" noChangeArrowheads="1"/>
          </p:cNvSpPr>
          <p:nvPr/>
        </p:nvSpPr>
        <p:spPr bwMode="auto">
          <a:xfrm>
            <a:off x="1588" y="9720263"/>
            <a:ext cx="3074987"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5" tIns="49523" rIns="99045" bIns="49523" anchor="b"/>
          <a:lstStyle>
            <a:lvl1pPr algn="r" defTabSz="915988" rtl="1">
              <a:defRPr sz="2400">
                <a:solidFill>
                  <a:schemeClr val="tx1"/>
                </a:solidFill>
                <a:latin typeface="Times New Roman" panose="02020603050405020304" pitchFamily="18" charset="0"/>
                <a:cs typeface="Arial" panose="020B0604020202020204" pitchFamily="34" charset="0"/>
              </a:defRPr>
            </a:lvl1pPr>
            <a:lvl2pPr marL="744538" indent="-285750" algn="r" defTabSz="915988" rtl="1">
              <a:defRPr sz="2400">
                <a:solidFill>
                  <a:schemeClr val="tx1"/>
                </a:solidFill>
                <a:latin typeface="Times New Roman" panose="02020603050405020304" pitchFamily="18" charset="0"/>
                <a:cs typeface="Arial" panose="020B0604020202020204" pitchFamily="34" charset="0"/>
              </a:defRPr>
            </a:lvl2pPr>
            <a:lvl3pPr marL="1146175" indent="-230188" algn="r" defTabSz="915988" rtl="1">
              <a:defRPr sz="2400">
                <a:solidFill>
                  <a:schemeClr val="tx1"/>
                </a:solidFill>
                <a:latin typeface="Times New Roman" panose="02020603050405020304" pitchFamily="18" charset="0"/>
                <a:cs typeface="Arial" panose="020B0604020202020204" pitchFamily="34" charset="0"/>
              </a:defRPr>
            </a:lvl3pPr>
            <a:lvl4pPr marL="1603375" indent="-228600" algn="r" defTabSz="915988" rtl="1">
              <a:defRPr sz="2400">
                <a:solidFill>
                  <a:schemeClr val="tx1"/>
                </a:solidFill>
                <a:latin typeface="Times New Roman" panose="02020603050405020304" pitchFamily="18" charset="0"/>
                <a:cs typeface="Arial" panose="020B0604020202020204" pitchFamily="34" charset="0"/>
              </a:defRPr>
            </a:lvl4pPr>
            <a:lvl5pPr marL="2062163" indent="-230188" algn="r" defTabSz="915988" rtl="1">
              <a:defRPr sz="2400">
                <a:solidFill>
                  <a:schemeClr val="tx1"/>
                </a:solidFill>
                <a:latin typeface="Times New Roman" panose="02020603050405020304" pitchFamily="18" charset="0"/>
                <a:cs typeface="Arial" panose="020B0604020202020204" pitchFamily="34" charset="0"/>
              </a:defRPr>
            </a:lvl5pPr>
            <a:lvl6pPr marL="2519363" indent="-230188" algn="r" defTabSz="915988"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6563" indent="-230188" algn="r" defTabSz="915988"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33763" indent="-230188" algn="r" defTabSz="915988"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90963" indent="-230188" algn="r" defTabSz="915988"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eaLnBrk="1" hangingPunct="1"/>
            <a:fld id="{5D09320F-1D80-4F29-B5C4-34C4AEF610AB}" type="slidenum">
              <a:rPr lang="he-IL" altLang="en-US" sz="1300">
                <a:latin typeface="Arial" panose="020B0604020202020204" pitchFamily="34" charset="0"/>
              </a:rPr>
              <a:pPr algn="l" eaLnBrk="1" hangingPunct="1"/>
              <a:t>24</a:t>
            </a:fld>
            <a:endParaRPr lang="en-US" altLang="en-US" sz="1300">
              <a:latin typeface="Arial" panose="020B0604020202020204" pitchFamily="34" charset="0"/>
            </a:endParaRPr>
          </a:p>
        </p:txBody>
      </p:sp>
      <p:sp>
        <p:nvSpPr>
          <p:cNvPr id="1155075" name="Rectangle 2"/>
          <p:cNvSpPr>
            <a:spLocks noGrp="1" noRot="1" noChangeAspect="1" noChangeArrowheads="1" noTextEdit="1"/>
          </p:cNvSpPr>
          <p:nvPr>
            <p:ph type="sldImg"/>
          </p:nvPr>
        </p:nvSpPr>
        <p:spPr>
          <a:xfrm>
            <a:off x="990600" y="766763"/>
            <a:ext cx="5118100" cy="3838575"/>
          </a:xfrm>
          <a:ln/>
        </p:spPr>
      </p:sp>
      <p:sp>
        <p:nvSpPr>
          <p:cNvPr id="1155076" name="Rectangle 3"/>
          <p:cNvSpPr>
            <a:spLocks noGrp="1" noChangeArrowheads="1"/>
          </p:cNvSpPr>
          <p:nvPr>
            <p:ph type="body" idx="1"/>
          </p:nvPr>
        </p:nvSpPr>
        <p:spPr>
          <a:xfrm>
            <a:off x="709613" y="4860925"/>
            <a:ext cx="5680075" cy="4606925"/>
          </a:xfrm>
        </p:spPr>
        <p:txBody>
          <a:bodyPr lIns="99045" tIns="49523" rIns="99045" bIns="49523"/>
          <a:lstStyle/>
          <a:p>
            <a:pPr algn="l" rtl="0"/>
            <a:r>
              <a:rPr lang="en-US" altLang="en-US"/>
              <a:t>Say we have a signal in a field of noise.</a:t>
            </a:r>
          </a:p>
          <a:p>
            <a:pPr algn="l" rtl="0"/>
            <a:r>
              <a:rPr lang="en-US" altLang="en-US"/>
              <a:t>The signal is visible if the noise field does not overwhelm the signal.</a:t>
            </a:r>
          </a:p>
          <a:p>
            <a:pPr algn="l" rtl="0"/>
            <a:r>
              <a:rPr lang="en-US" altLang="en-US"/>
              <a:t>Say we have a signal in a field of noise.</a:t>
            </a:r>
          </a:p>
          <a:p>
            <a:pPr algn="l" rtl="0"/>
            <a:r>
              <a:rPr lang="en-US" altLang="en-US"/>
              <a:t>The signal is visible if the noise field does not overwhelm the signal.</a:t>
            </a:r>
          </a:p>
          <a:p>
            <a:pPr algn="l" rtl="0"/>
            <a:r>
              <a:rPr lang="en-US" altLang="en-US"/>
              <a:t>But- the noise is a random variable, so under the same distribution, it can sometimes be smaller than the signal and sometimes higher.</a:t>
            </a:r>
          </a:p>
          <a:p>
            <a:pPr algn="l" rtl="0"/>
            <a:r>
              <a:rPr lang="en-US" altLang="en-US"/>
              <a:t>What is the probability that the noise is smaller than the signal? Of course it depends on the SNR</a:t>
            </a:r>
          </a:p>
          <a:p>
            <a:pPr algn="l" rtl="0"/>
            <a:r>
              <a:rPr lang="en-US" altLang="en-US"/>
              <a:t>And on the distribution.</a:t>
            </a:r>
          </a:p>
          <a:p>
            <a:pPr algn="l" rtl="0"/>
            <a:r>
              <a:rPr lang="en-US" altLang="en-US"/>
              <a:t>The probability for a random variable to be lower than a certain threshold is termed the confidence interval.</a:t>
            </a:r>
          </a:p>
          <a:p>
            <a:pPr algn="l" rtl="0"/>
            <a:r>
              <a:rPr lang="en-US" altLang="en-US"/>
              <a:t>For a gaussian noise, the probability of the noise to be smaller than it</a:t>
            </a:r>
            <a:r>
              <a:rPr lang="en-US" altLang="en-US">
                <a:latin typeface="Arial" panose="020B0604020202020204" pitchFamily="34" charset="0"/>
              </a:rPr>
              <a:t>’</a:t>
            </a:r>
            <a:r>
              <a:rPr lang="en-US" altLang="en-US"/>
              <a:t>s STD is 68%. </a:t>
            </a:r>
          </a:p>
          <a:p>
            <a:pPr algn="l" rtl="0"/>
            <a:r>
              <a:rPr lang="en-US" altLang="en-US"/>
              <a:t>This leads us to this plot that shows the relation between success rate and SNR. An SNR of 1 gives a 68% success rate in detection, lower SNR gives us higher success rate. We see that we gain a lot by improving low SNR values, and less as the input SNR increases.</a:t>
            </a:r>
          </a:p>
        </p:txBody>
      </p:sp>
    </p:spTree>
    <p:extLst>
      <p:ext uri="{BB962C8B-B14F-4D97-AF65-F5344CB8AC3E}">
        <p14:creationId xmlns:p14="http://schemas.microsoft.com/office/powerpoint/2010/main" val="3369784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C0C71A04-27CD-4F61-AA24-209A0A32564E}" type="slidenum">
              <a:rPr lang="he-IL" altLang="en-US"/>
              <a:pPr/>
              <a:t>3</a:t>
            </a:fld>
            <a:endParaRPr lang="en-US" altLang="en-US"/>
          </a:p>
        </p:txBody>
      </p:sp>
      <p:sp>
        <p:nvSpPr>
          <p:cNvPr id="986114" name="Rectangle 2"/>
          <p:cNvSpPr>
            <a:spLocks noGrp="1" noRot="1" noChangeAspect="1" noChangeArrowheads="1" noTextEdit="1"/>
          </p:cNvSpPr>
          <p:nvPr>
            <p:ph type="sldImg"/>
          </p:nvPr>
        </p:nvSpPr>
        <p:spPr>
          <a:xfrm>
            <a:off x="992188" y="768350"/>
            <a:ext cx="5114925" cy="3836988"/>
          </a:xfrm>
          <a:ln/>
        </p:spPr>
      </p:sp>
      <p:sp>
        <p:nvSpPr>
          <p:cNvPr id="986115" name="Rectangle 3"/>
          <p:cNvSpPr>
            <a:spLocks noGrp="1" noChangeArrowheads="1"/>
          </p:cNvSpPr>
          <p:nvPr>
            <p:ph type="body" idx="1"/>
          </p:nvPr>
        </p:nvSpPr>
        <p:spPr/>
        <p:txBody>
          <a:bodyPr/>
          <a:lstStyle/>
          <a:p>
            <a:pPr algn="l" rtl="0"/>
            <a:r>
              <a:rPr lang="en-US" altLang="en-US"/>
              <a:t>haze</a:t>
            </a:r>
          </a:p>
        </p:txBody>
      </p:sp>
    </p:spTree>
    <p:extLst>
      <p:ext uri="{BB962C8B-B14F-4D97-AF65-F5344CB8AC3E}">
        <p14:creationId xmlns:p14="http://schemas.microsoft.com/office/powerpoint/2010/main" val="449238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055"/>
          <p:cNvSpPr>
            <a:spLocks noGrp="1" noChangeArrowheads="1"/>
          </p:cNvSpPr>
          <p:nvPr>
            <p:ph type="sldNum" sz="quarter" idx="5"/>
          </p:nvPr>
        </p:nvSpPr>
        <p:spPr>
          <a:ln/>
        </p:spPr>
        <p:txBody>
          <a:bodyPr/>
          <a:lstStyle/>
          <a:p>
            <a:fld id="{4CCDB1D6-AFC1-4951-A6AC-192CF820465F}" type="slidenum">
              <a:rPr lang="he-IL" altLang="en-US"/>
              <a:pPr/>
              <a:t>25</a:t>
            </a:fld>
            <a:endParaRPr lang="en-US" altLang="en-US"/>
          </a:p>
        </p:txBody>
      </p:sp>
      <p:sp>
        <p:nvSpPr>
          <p:cNvPr id="1220610" name="Rectangle 2055"/>
          <p:cNvSpPr txBox="1">
            <a:spLocks noGrp="1" noChangeArrowheads="1"/>
          </p:cNvSpPr>
          <p:nvPr/>
        </p:nvSpPr>
        <p:spPr bwMode="auto">
          <a:xfrm>
            <a:off x="1588" y="9721850"/>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11" tIns="49506" rIns="99011" bIns="49506" anchor="b"/>
          <a:lstStyle>
            <a:lvl1pPr algn="r" defTabSz="990600" rtl="1">
              <a:defRPr sz="2400">
                <a:solidFill>
                  <a:schemeClr val="tx1"/>
                </a:solidFill>
                <a:latin typeface="Times New Roman" panose="02020603050405020304" pitchFamily="18" charset="0"/>
                <a:cs typeface="Arial" panose="020B0604020202020204" pitchFamily="34" charset="0"/>
              </a:defRPr>
            </a:lvl1pPr>
            <a:lvl2pPr marL="742950" indent="-285750" algn="r" defTabSz="990600" rtl="1">
              <a:defRPr sz="2400">
                <a:solidFill>
                  <a:schemeClr val="tx1"/>
                </a:solidFill>
                <a:latin typeface="Times New Roman" panose="02020603050405020304" pitchFamily="18" charset="0"/>
                <a:cs typeface="Arial" panose="020B0604020202020204" pitchFamily="34" charset="0"/>
              </a:defRPr>
            </a:lvl2pPr>
            <a:lvl3pPr marL="1143000" indent="-228600" algn="r" defTabSz="990600" rtl="1">
              <a:defRPr sz="2400">
                <a:solidFill>
                  <a:schemeClr val="tx1"/>
                </a:solidFill>
                <a:latin typeface="Times New Roman" panose="02020603050405020304" pitchFamily="18" charset="0"/>
                <a:cs typeface="Arial" panose="020B0604020202020204" pitchFamily="34" charset="0"/>
              </a:defRPr>
            </a:lvl3pPr>
            <a:lvl4pPr marL="1600200" indent="-228600" algn="r" defTabSz="990600" rtl="1">
              <a:defRPr sz="2400">
                <a:solidFill>
                  <a:schemeClr val="tx1"/>
                </a:solidFill>
                <a:latin typeface="Times New Roman" panose="02020603050405020304" pitchFamily="18" charset="0"/>
                <a:cs typeface="Arial" panose="020B0604020202020204" pitchFamily="34" charset="0"/>
              </a:defRPr>
            </a:lvl4pPr>
            <a:lvl5pPr marL="2057400" indent="-228600" algn="r" defTabSz="990600" rtl="1">
              <a:defRPr sz="2400">
                <a:solidFill>
                  <a:schemeClr val="tx1"/>
                </a:solidFill>
                <a:latin typeface="Times New Roman" panose="02020603050405020304" pitchFamily="18" charset="0"/>
                <a:cs typeface="Arial" panose="020B0604020202020204" pitchFamily="34" charset="0"/>
              </a:defRPr>
            </a:lvl5pPr>
            <a:lvl6pPr marL="2514600" indent="-228600"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eaLnBrk="1" hangingPunct="1"/>
            <a:fld id="{480DD5D9-F3FA-49E2-972D-4FEC73B20E33}" type="slidenum">
              <a:rPr lang="he-IL" altLang="en-US" sz="1300">
                <a:cs typeface="Times New Roman" panose="02020603050405020304" pitchFamily="18" charset="0"/>
              </a:rPr>
              <a:pPr algn="l" eaLnBrk="1" hangingPunct="1"/>
              <a:t>25</a:t>
            </a:fld>
            <a:endParaRPr lang="en-US" altLang="en-US" sz="1300">
              <a:cs typeface="Times New Roman" panose="02020603050405020304" pitchFamily="18" charset="0"/>
            </a:endParaRPr>
          </a:p>
        </p:txBody>
      </p:sp>
      <p:sp>
        <p:nvSpPr>
          <p:cNvPr id="1220611" name="Rectangle 2"/>
          <p:cNvSpPr>
            <a:spLocks noGrp="1" noRot="1" noChangeAspect="1" noChangeArrowheads="1" noTextEdit="1"/>
          </p:cNvSpPr>
          <p:nvPr>
            <p:ph type="sldImg"/>
          </p:nvPr>
        </p:nvSpPr>
        <p:spPr>
          <a:xfrm>
            <a:off x="992188" y="768350"/>
            <a:ext cx="5114925" cy="3836988"/>
          </a:xfrm>
          <a:ln/>
        </p:spPr>
      </p:sp>
      <p:sp>
        <p:nvSpPr>
          <p:cNvPr id="1220612" name="Rectangle 3"/>
          <p:cNvSpPr>
            <a:spLocks noGrp="1" noChangeArrowheads="1"/>
          </p:cNvSpPr>
          <p:nvPr>
            <p:ph type="body" idx="1"/>
          </p:nvPr>
        </p:nvSpPr>
        <p:spPr/>
        <p:txBody>
          <a:bodyPr/>
          <a:lstStyle/>
          <a:p>
            <a:pPr algn="l" rtl="0"/>
            <a:r>
              <a:rPr lang="en-US" altLang="en-US"/>
              <a:t>The signal is visible if the noise field does not overwhelm the signal.</a:t>
            </a:r>
          </a:p>
          <a:p>
            <a:pPr algn="l" rtl="0"/>
            <a:r>
              <a:rPr lang="en-US" altLang="en-US"/>
              <a:t>Is the noise greater than the signal? Of course it depends on the SNR</a:t>
            </a:r>
          </a:p>
          <a:p>
            <a:pPr algn="l" rtl="0"/>
            <a:r>
              <a:rPr lang="en-US" altLang="en-US"/>
              <a:t>And on the distribution.</a:t>
            </a:r>
          </a:p>
          <a:p>
            <a:pPr algn="l" rtl="0"/>
            <a:r>
              <a:rPr lang="en-US" altLang="en-US"/>
              <a:t>N is a random variable, what is the chance that is lower than a certain threshold?</a:t>
            </a:r>
          </a:p>
          <a:p>
            <a:pPr algn="l" rtl="0"/>
            <a:r>
              <a:rPr lang="en-US" altLang="en-US"/>
              <a:t>This is expressed as a confidence interval</a:t>
            </a:r>
          </a:p>
          <a:p>
            <a:pPr algn="l" rtl="0"/>
            <a:r>
              <a:rPr lang="en-US" altLang="en-US"/>
              <a:t>For example here for a white gaussian noise</a:t>
            </a:r>
          </a:p>
          <a:p>
            <a:pPr algn="l" rtl="0"/>
            <a:r>
              <a:rPr lang="en-US" altLang="en-US"/>
              <a:t>Increasing above 1.5 doesn</a:t>
            </a:r>
            <a:r>
              <a:rPr lang="en-US" altLang="en-US">
                <a:latin typeface="Arial" panose="020B0604020202020204" pitchFamily="34" charset="0"/>
              </a:rPr>
              <a:t>’</a:t>
            </a:r>
            <a:r>
              <a:rPr lang="en-US" altLang="en-US"/>
              <a:t>t give much</a:t>
            </a:r>
          </a:p>
          <a:p>
            <a:pPr algn="l" rtl="0"/>
            <a:r>
              <a:rPr lang="en-US" altLang="en-US"/>
              <a:t>More details in the paper</a:t>
            </a:r>
          </a:p>
        </p:txBody>
      </p:sp>
    </p:spTree>
    <p:extLst>
      <p:ext uri="{BB962C8B-B14F-4D97-AF65-F5344CB8AC3E}">
        <p14:creationId xmlns:p14="http://schemas.microsoft.com/office/powerpoint/2010/main" val="1512494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E53B41EC-0F8F-40D2-8A62-C31269AFC121}" type="slidenum">
              <a:rPr lang="he-IL" altLang="en-US"/>
              <a:pPr/>
              <a:t>26</a:t>
            </a:fld>
            <a:endParaRPr lang="en-US" altLang="en-US"/>
          </a:p>
        </p:txBody>
      </p:sp>
      <p:sp>
        <p:nvSpPr>
          <p:cNvPr id="990210" name="Rectangle 2"/>
          <p:cNvSpPr>
            <a:spLocks noGrp="1" noRot="1" noChangeAspect="1" noChangeArrowheads="1" noTextEdit="1"/>
          </p:cNvSpPr>
          <p:nvPr>
            <p:ph type="sldImg"/>
          </p:nvPr>
        </p:nvSpPr>
        <p:spPr>
          <a:xfrm>
            <a:off x="992188" y="768350"/>
            <a:ext cx="5114925" cy="3836988"/>
          </a:xfrm>
          <a:ln/>
        </p:spPr>
      </p:sp>
      <p:sp>
        <p:nvSpPr>
          <p:cNvPr id="990211" name="Rectangle 3"/>
          <p:cNvSpPr>
            <a:spLocks noGrp="1" noChangeArrowheads="1"/>
          </p:cNvSpPr>
          <p:nvPr>
            <p:ph type="body" idx="1"/>
          </p:nvPr>
        </p:nvSpPr>
        <p:spPr/>
        <p:txBody>
          <a:bodyPr/>
          <a:lstStyle/>
          <a:p>
            <a:pPr algn="l" rtl="0"/>
            <a:r>
              <a:rPr lang="en-US" altLang="en-US"/>
              <a:t>Now we can use the curve we plotted for 70% success to determine the cutoff frequency</a:t>
            </a:r>
          </a:p>
          <a:p>
            <a:pPr algn="l" rtl="0"/>
            <a:r>
              <a:rPr lang="en-US" altLang="en-US"/>
              <a:t>This is a fundamental result- depending on the system input SNR and the desired success rate- we can determine the cutoff frequency</a:t>
            </a:r>
          </a:p>
          <a:p>
            <a:pPr algn="l" rtl="0"/>
            <a:r>
              <a:rPr lang="en-US" altLang="en-US"/>
              <a:t>Note that there is a cutoff even if there is no blur! This fundamental result does not depend on the type of degradation</a:t>
            </a:r>
          </a:p>
        </p:txBody>
      </p:sp>
    </p:spTree>
    <p:extLst>
      <p:ext uri="{BB962C8B-B14F-4D97-AF65-F5344CB8AC3E}">
        <p14:creationId xmlns:p14="http://schemas.microsoft.com/office/powerpoint/2010/main" val="3336904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62088EB5-E7DE-434B-80CC-414EE473D9C7}" type="slidenum">
              <a:rPr lang="he-IL" altLang="en-US"/>
              <a:pPr/>
              <a:t>27</a:t>
            </a:fld>
            <a:endParaRPr lang="en-US" altLang="en-US"/>
          </a:p>
        </p:txBody>
      </p:sp>
      <p:sp>
        <p:nvSpPr>
          <p:cNvPr id="979970" name="Rectangle 2"/>
          <p:cNvSpPr>
            <a:spLocks noGrp="1" noRot="1" noChangeAspect="1" noChangeArrowheads="1" noTextEdit="1"/>
          </p:cNvSpPr>
          <p:nvPr>
            <p:ph type="sldImg"/>
          </p:nvPr>
        </p:nvSpPr>
        <p:spPr>
          <a:xfrm>
            <a:off x="992188" y="768350"/>
            <a:ext cx="5114925" cy="3836988"/>
          </a:xfrm>
          <a:ln/>
        </p:spPr>
      </p:sp>
      <p:sp>
        <p:nvSpPr>
          <p:cNvPr id="979971" name="Rectangle 3"/>
          <p:cNvSpPr>
            <a:spLocks noGrp="1" noChangeArrowheads="1"/>
          </p:cNvSpPr>
          <p:nvPr>
            <p:ph type="body" idx="1"/>
          </p:nvPr>
        </p:nvSpPr>
        <p:spPr/>
        <p:txBody>
          <a:bodyPr/>
          <a:lstStyle/>
          <a:p>
            <a:pPr algn="l" rtl="0"/>
            <a:r>
              <a:rPr lang="en-US" altLang="en-US"/>
              <a:t>What is the relation of all this to computer vision?</a:t>
            </a:r>
          </a:p>
          <a:p>
            <a:pPr algn="l" rtl="0"/>
            <a:r>
              <a:rPr lang="en-US" altLang="en-US"/>
              <a:t>There are many works that were done by people in this room where the common property is that there is no blur,</a:t>
            </a:r>
          </a:p>
          <a:p>
            <a:pPr algn="l" rtl="0"/>
            <a:r>
              <a:rPr lang="en-US" altLang="en-US"/>
              <a:t>Where the degradation is pointwise.</a:t>
            </a:r>
          </a:p>
          <a:p>
            <a:pPr algn="l" rtl="0"/>
            <a:r>
              <a:rPr lang="en-US" altLang="en-US"/>
              <a:t>Major part is: estimate t and A, compensate to get L.</a:t>
            </a:r>
          </a:p>
          <a:p>
            <a:pPr algn="l" rtl="0"/>
            <a:r>
              <a:rPr lang="en-US" altLang="en-US"/>
              <a:t>Thus, the limits are effective</a:t>
            </a:r>
          </a:p>
        </p:txBody>
      </p:sp>
    </p:spTree>
    <p:extLst>
      <p:ext uri="{BB962C8B-B14F-4D97-AF65-F5344CB8AC3E}">
        <p14:creationId xmlns:p14="http://schemas.microsoft.com/office/powerpoint/2010/main" val="3716337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A1A3C348-8293-4399-84EE-8671FA14CE81}" type="slidenum">
              <a:rPr lang="he-IL" altLang="en-US"/>
              <a:pPr/>
              <a:t>28</a:t>
            </a:fld>
            <a:endParaRPr lang="en-US" altLang="en-US"/>
          </a:p>
        </p:txBody>
      </p:sp>
      <p:sp>
        <p:nvSpPr>
          <p:cNvPr id="1107970" name="Rectangle 2"/>
          <p:cNvSpPr>
            <a:spLocks noGrp="1" noRot="1" noChangeAspect="1" noChangeArrowheads="1" noTextEdit="1"/>
          </p:cNvSpPr>
          <p:nvPr>
            <p:ph type="sldImg"/>
          </p:nvPr>
        </p:nvSpPr>
        <p:spPr>
          <a:ln/>
        </p:spPr>
      </p:sp>
      <p:sp>
        <p:nvSpPr>
          <p:cNvPr id="1107971" name="Rectangle 3"/>
          <p:cNvSpPr>
            <a:spLocks noGrp="1" noChangeArrowheads="1"/>
          </p:cNvSpPr>
          <p:nvPr>
            <p:ph type="body" idx="1"/>
          </p:nvPr>
        </p:nvSpPr>
        <p:spPr/>
        <p:txBody>
          <a:bodyPr/>
          <a:lstStyle/>
          <a:p>
            <a:pPr algn="l" rtl="0"/>
            <a:r>
              <a:rPr lang="en-US" altLang="en-US"/>
              <a:t>what is the noise model?</a:t>
            </a:r>
          </a:p>
          <a:p>
            <a:pPr algn="l" rtl="0"/>
            <a:r>
              <a:rPr lang="en-US" altLang="en-US"/>
              <a:t>it has a signal independent component, and photon noise- which is signal dependent</a:t>
            </a:r>
          </a:p>
          <a:p>
            <a:pPr algn="l" rtl="0"/>
            <a:r>
              <a:rPr lang="en-US" altLang="en-US"/>
              <a:t>as you can see from the example calibration of our camera- because of photon noise, the noise variance increases with the signal</a:t>
            </a:r>
          </a:p>
          <a:p>
            <a:pPr algn="l" rtl="0"/>
            <a:r>
              <a:rPr lang="en-US" altLang="en-US"/>
              <a:t>This can also be seen in this demo.</a:t>
            </a:r>
          </a:p>
        </p:txBody>
      </p:sp>
    </p:spTree>
    <p:extLst>
      <p:ext uri="{BB962C8B-B14F-4D97-AF65-F5344CB8AC3E}">
        <p14:creationId xmlns:p14="http://schemas.microsoft.com/office/powerpoint/2010/main" val="1930856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B12E8C52-ACF6-416F-9EA2-4A6736145125}" type="slidenum">
              <a:rPr lang="he-IL" altLang="en-US"/>
              <a:pPr/>
              <a:t>31</a:t>
            </a:fld>
            <a:endParaRPr lang="en-US" altLang="en-US"/>
          </a:p>
        </p:txBody>
      </p:sp>
      <p:sp>
        <p:nvSpPr>
          <p:cNvPr id="992258" name="Rectangle 2"/>
          <p:cNvSpPr>
            <a:spLocks noGrp="1" noRot="1" noChangeAspect="1" noChangeArrowheads="1" noTextEdit="1"/>
          </p:cNvSpPr>
          <p:nvPr>
            <p:ph type="sldImg"/>
          </p:nvPr>
        </p:nvSpPr>
        <p:spPr>
          <a:xfrm>
            <a:off x="992188" y="768350"/>
            <a:ext cx="5114925" cy="3836988"/>
          </a:xfrm>
          <a:ln/>
        </p:spPr>
      </p:sp>
      <p:sp>
        <p:nvSpPr>
          <p:cNvPr id="992259" name="Rectangle 3"/>
          <p:cNvSpPr>
            <a:spLocks noGrp="1" noChangeArrowheads="1"/>
          </p:cNvSpPr>
          <p:nvPr>
            <p:ph type="body" idx="1"/>
          </p:nvPr>
        </p:nvSpPr>
        <p:spPr/>
        <p:txBody>
          <a:bodyPr/>
          <a:lstStyle/>
          <a:p>
            <a:pPr algn="l" rtl="0"/>
            <a:r>
              <a:rPr lang="en-US" altLang="en-US"/>
              <a:t>We found a connection between the SNR to detection.</a:t>
            </a:r>
          </a:p>
          <a:p>
            <a:pPr algn="l" rtl="0"/>
            <a:r>
              <a:rPr lang="en-US" altLang="en-US"/>
              <a:t>Now, how do we calculate the SNR?</a:t>
            </a:r>
          </a:p>
          <a:p>
            <a:pPr algn="l" rtl="0"/>
            <a:r>
              <a:rPr lang="en-US" altLang="en-US"/>
              <a:t>We showed a model for the noise</a:t>
            </a:r>
          </a:p>
          <a:p>
            <a:pPr algn="l" rtl="0"/>
            <a:r>
              <a:rPr lang="en-US" altLang="en-US"/>
              <a:t>How do we define the signal?</a:t>
            </a:r>
          </a:p>
          <a:p>
            <a:pPr algn="l" rtl="0"/>
            <a:r>
              <a:rPr lang="en-US" altLang="en-US"/>
              <a:t>The signal- depends on the application</a:t>
            </a:r>
          </a:p>
          <a:p>
            <a:pPr algn="l" rtl="0"/>
            <a:r>
              <a:rPr lang="en-US" altLang="en-US"/>
              <a:t>We look at the difference between the object and its background</a:t>
            </a:r>
          </a:p>
          <a:p>
            <a:pPr algn="l" rtl="0"/>
            <a:r>
              <a:rPr lang="en-US" altLang="en-US"/>
              <a:t>This can vary according to size</a:t>
            </a:r>
          </a:p>
          <a:p>
            <a:pPr algn="l" rtl="0"/>
            <a:r>
              <a:rPr lang="en-US" altLang="en-US"/>
              <a:t>And is attenuated</a:t>
            </a:r>
          </a:p>
        </p:txBody>
      </p:sp>
    </p:spTree>
    <p:extLst>
      <p:ext uri="{BB962C8B-B14F-4D97-AF65-F5344CB8AC3E}">
        <p14:creationId xmlns:p14="http://schemas.microsoft.com/office/powerpoint/2010/main" val="832888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6865EB99-981B-47B1-84BD-04C4E199F2C9}" type="slidenum">
              <a:rPr lang="he-IL" altLang="en-US"/>
              <a:pPr/>
              <a:t>32</a:t>
            </a:fld>
            <a:endParaRPr lang="en-US" altLang="en-US"/>
          </a:p>
        </p:txBody>
      </p:sp>
      <p:sp>
        <p:nvSpPr>
          <p:cNvPr id="1247234" name="Rectangle 2"/>
          <p:cNvSpPr>
            <a:spLocks noGrp="1" noRot="1" noChangeAspect="1" noChangeArrowheads="1" noTextEdit="1"/>
          </p:cNvSpPr>
          <p:nvPr>
            <p:ph type="sldImg"/>
          </p:nvPr>
        </p:nvSpPr>
        <p:spPr>
          <a:xfrm>
            <a:off x="992188" y="768350"/>
            <a:ext cx="5114925" cy="3836988"/>
          </a:xfrm>
          <a:ln/>
        </p:spPr>
      </p:sp>
      <p:sp>
        <p:nvSpPr>
          <p:cNvPr id="1247235" name="Rectangle 3"/>
          <p:cNvSpPr>
            <a:spLocks noGrp="1" noChangeArrowheads="1"/>
          </p:cNvSpPr>
          <p:nvPr>
            <p:ph type="body" idx="1"/>
          </p:nvPr>
        </p:nvSpPr>
        <p:spPr/>
        <p:txBody>
          <a:bodyPr/>
          <a:lstStyle/>
          <a:p>
            <a:pPr algn="l" rtl="0"/>
            <a:r>
              <a:rPr lang="en-US" altLang="en-US"/>
              <a:t>We</a:t>
            </a:r>
            <a:r>
              <a:rPr lang="en-US" altLang="en-US">
                <a:latin typeface="Arial" panose="020B0604020202020204" pitchFamily="34" charset="0"/>
              </a:rPr>
              <a:t>’</a:t>
            </a:r>
            <a:r>
              <a:rPr lang="en-US" altLang="en-US"/>
              <a:t>ll calculate the limits of dehazing- does not matter which dehazing method</a:t>
            </a:r>
          </a:p>
          <a:p>
            <a:pPr algn="l" rtl="0"/>
            <a:r>
              <a:rPr lang="en-US" altLang="en-US"/>
              <a:t>The red is the geometrical limit, and our analysis yielded the blue limit- details in the paper</a:t>
            </a:r>
          </a:p>
        </p:txBody>
      </p:sp>
    </p:spTree>
    <p:extLst>
      <p:ext uri="{BB962C8B-B14F-4D97-AF65-F5344CB8AC3E}">
        <p14:creationId xmlns:p14="http://schemas.microsoft.com/office/powerpoint/2010/main" val="3630246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055"/>
          <p:cNvSpPr>
            <a:spLocks noGrp="1" noChangeArrowheads="1"/>
          </p:cNvSpPr>
          <p:nvPr>
            <p:ph type="sldNum" sz="quarter" idx="5"/>
          </p:nvPr>
        </p:nvSpPr>
        <p:spPr>
          <a:ln/>
        </p:spPr>
        <p:txBody>
          <a:bodyPr/>
          <a:lstStyle/>
          <a:p>
            <a:fld id="{9649F144-6336-4E05-B395-49212D40AC35}" type="slidenum">
              <a:rPr lang="he-IL" altLang="en-US"/>
              <a:pPr/>
              <a:t>33</a:t>
            </a:fld>
            <a:endParaRPr lang="en-US" altLang="en-US"/>
          </a:p>
        </p:txBody>
      </p:sp>
      <p:sp>
        <p:nvSpPr>
          <p:cNvPr id="1303554" name="Rectangle 2055"/>
          <p:cNvSpPr txBox="1">
            <a:spLocks noGrp="1" noChangeArrowheads="1"/>
          </p:cNvSpPr>
          <p:nvPr/>
        </p:nvSpPr>
        <p:spPr bwMode="auto">
          <a:xfrm>
            <a:off x="1588" y="9721850"/>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11" tIns="49506" rIns="99011" bIns="49506" anchor="b"/>
          <a:lstStyle>
            <a:lvl1pPr algn="r" defTabSz="990600" rtl="1">
              <a:defRPr sz="2400">
                <a:solidFill>
                  <a:schemeClr val="tx1"/>
                </a:solidFill>
                <a:latin typeface="Times New Roman" panose="02020603050405020304" pitchFamily="18" charset="0"/>
                <a:cs typeface="Arial" panose="020B0604020202020204" pitchFamily="34" charset="0"/>
              </a:defRPr>
            </a:lvl1pPr>
            <a:lvl2pPr marL="742950" indent="-285750" algn="r" defTabSz="990600" rtl="1">
              <a:defRPr sz="2400">
                <a:solidFill>
                  <a:schemeClr val="tx1"/>
                </a:solidFill>
                <a:latin typeface="Times New Roman" panose="02020603050405020304" pitchFamily="18" charset="0"/>
                <a:cs typeface="Arial" panose="020B0604020202020204" pitchFamily="34" charset="0"/>
              </a:defRPr>
            </a:lvl2pPr>
            <a:lvl3pPr marL="1143000" indent="-228600" algn="r" defTabSz="990600" rtl="1">
              <a:defRPr sz="2400">
                <a:solidFill>
                  <a:schemeClr val="tx1"/>
                </a:solidFill>
                <a:latin typeface="Times New Roman" panose="02020603050405020304" pitchFamily="18" charset="0"/>
                <a:cs typeface="Arial" panose="020B0604020202020204" pitchFamily="34" charset="0"/>
              </a:defRPr>
            </a:lvl3pPr>
            <a:lvl4pPr marL="1600200" indent="-228600" algn="r" defTabSz="990600" rtl="1">
              <a:defRPr sz="2400">
                <a:solidFill>
                  <a:schemeClr val="tx1"/>
                </a:solidFill>
                <a:latin typeface="Times New Roman" panose="02020603050405020304" pitchFamily="18" charset="0"/>
                <a:cs typeface="Arial" panose="020B0604020202020204" pitchFamily="34" charset="0"/>
              </a:defRPr>
            </a:lvl4pPr>
            <a:lvl5pPr marL="2057400" indent="-228600" algn="r" defTabSz="990600" rtl="1">
              <a:defRPr sz="2400">
                <a:solidFill>
                  <a:schemeClr val="tx1"/>
                </a:solidFill>
                <a:latin typeface="Times New Roman" panose="02020603050405020304" pitchFamily="18" charset="0"/>
                <a:cs typeface="Arial" panose="020B0604020202020204" pitchFamily="34" charset="0"/>
              </a:defRPr>
            </a:lvl5pPr>
            <a:lvl6pPr marL="2514600" indent="-228600"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eaLnBrk="1" hangingPunct="1"/>
            <a:fld id="{2A56F028-914F-4927-9CDD-B760B0288473}" type="slidenum">
              <a:rPr lang="he-IL" altLang="en-US" sz="1300">
                <a:cs typeface="Times New Roman" panose="02020603050405020304" pitchFamily="18" charset="0"/>
              </a:rPr>
              <a:pPr algn="l" eaLnBrk="1" hangingPunct="1"/>
              <a:t>33</a:t>
            </a:fld>
            <a:endParaRPr lang="en-US" altLang="en-US" sz="1300">
              <a:cs typeface="Times New Roman" panose="02020603050405020304" pitchFamily="18" charset="0"/>
            </a:endParaRPr>
          </a:p>
        </p:txBody>
      </p:sp>
      <p:sp>
        <p:nvSpPr>
          <p:cNvPr id="1303555" name="Rectangle 2"/>
          <p:cNvSpPr>
            <a:spLocks noGrp="1" noRot="1" noChangeAspect="1" noChangeArrowheads="1" noTextEdit="1"/>
          </p:cNvSpPr>
          <p:nvPr>
            <p:ph type="sldImg"/>
          </p:nvPr>
        </p:nvSpPr>
        <p:spPr>
          <a:xfrm>
            <a:off x="992188" y="768350"/>
            <a:ext cx="5114925" cy="3836988"/>
          </a:xfrm>
          <a:ln/>
        </p:spPr>
      </p:sp>
      <p:sp>
        <p:nvSpPr>
          <p:cNvPr id="1303556" name="Rectangle 3"/>
          <p:cNvSpPr>
            <a:spLocks noGrp="1" noChangeArrowheads="1"/>
          </p:cNvSpPr>
          <p:nvPr>
            <p:ph type="body" idx="1"/>
          </p:nvPr>
        </p:nvSpPr>
        <p:spPr/>
        <p:txBody>
          <a:bodyPr/>
          <a:lstStyle/>
          <a:p>
            <a:pPr algn="l" rtl="0"/>
            <a:r>
              <a:rPr lang="en-US" altLang="en-US"/>
              <a:t>This is the whole image</a:t>
            </a:r>
          </a:p>
          <a:p>
            <a:pPr algn="l" rtl="0"/>
            <a:r>
              <a:rPr lang="en-US" altLang="en-US"/>
              <a:t>We took a signal with increasing frequency and added noise with decreasing variance</a:t>
            </a:r>
          </a:p>
          <a:p>
            <a:pPr algn="l" rtl="0"/>
            <a:r>
              <a:rPr lang="en-US" altLang="en-US"/>
              <a:t>Signal to noise ratio (SNR) increases</a:t>
            </a:r>
          </a:p>
          <a:p>
            <a:pPr algn="l" rtl="0"/>
            <a:r>
              <a:rPr lang="en-US" altLang="en-US"/>
              <a:t>In high frequencies even relatively low noise hides the pattern</a:t>
            </a:r>
          </a:p>
          <a:p>
            <a:pPr algn="l" rtl="0"/>
            <a:r>
              <a:rPr lang="en-US" altLang="en-US"/>
              <a:t>Low frequencies- even under high noise the pattern is visible</a:t>
            </a:r>
          </a:p>
          <a:p>
            <a:pPr algn="l" rtl="0"/>
            <a:r>
              <a:rPr lang="en-US" altLang="en-US"/>
              <a:t>In the same SNR- low freqs are visible, high are not</a:t>
            </a:r>
          </a:p>
          <a:p>
            <a:pPr algn="l" rtl="0"/>
            <a:r>
              <a:rPr lang="en-US" altLang="en-US"/>
              <a:t>We can draw a line (try to) that separates the areas where the pattern is visible from the areas where it</a:t>
            </a:r>
            <a:r>
              <a:rPr lang="en-US" altLang="en-US">
                <a:latin typeface="Arial" panose="020B0604020202020204" pitchFamily="34" charset="0"/>
              </a:rPr>
              <a:t>’</a:t>
            </a:r>
            <a:r>
              <a:rPr lang="en-US" altLang="en-US"/>
              <a:t>s not</a:t>
            </a:r>
          </a:p>
          <a:p>
            <a:pPr algn="l" rtl="0"/>
            <a:r>
              <a:rPr lang="en-US" altLang="en-US"/>
              <a:t>If I</a:t>
            </a:r>
            <a:r>
              <a:rPr lang="en-US" altLang="en-US">
                <a:latin typeface="Arial" panose="020B0604020202020204" pitchFamily="34" charset="0"/>
              </a:rPr>
              <a:t>’</a:t>
            </a:r>
            <a:r>
              <a:rPr lang="en-US" altLang="en-US"/>
              <a:t>d draw it manually, this is where I</a:t>
            </a:r>
            <a:r>
              <a:rPr lang="en-US" altLang="en-US">
                <a:latin typeface="Arial" panose="020B0604020202020204" pitchFamily="34" charset="0"/>
              </a:rPr>
              <a:t>’</a:t>
            </a:r>
            <a:r>
              <a:rPr lang="en-US" altLang="en-US"/>
              <a:t>ll do it</a:t>
            </a:r>
          </a:p>
          <a:p>
            <a:pPr algn="l" rtl="0"/>
            <a:r>
              <a:rPr lang="en-US" altLang="en-US"/>
              <a:t>This line was calculated analytically- I</a:t>
            </a:r>
            <a:r>
              <a:rPr lang="en-US" altLang="en-US">
                <a:latin typeface="Arial" panose="020B0604020202020204" pitchFamily="34" charset="0"/>
              </a:rPr>
              <a:t>’</a:t>
            </a:r>
            <a:r>
              <a:rPr lang="en-US" altLang="en-US"/>
              <a:t>ll explain how</a:t>
            </a:r>
          </a:p>
        </p:txBody>
      </p:sp>
    </p:spTree>
    <p:extLst>
      <p:ext uri="{BB962C8B-B14F-4D97-AF65-F5344CB8AC3E}">
        <p14:creationId xmlns:p14="http://schemas.microsoft.com/office/powerpoint/2010/main" val="471677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055"/>
          <p:cNvSpPr>
            <a:spLocks noGrp="1" noChangeArrowheads="1"/>
          </p:cNvSpPr>
          <p:nvPr>
            <p:ph type="sldNum" sz="quarter" idx="5"/>
          </p:nvPr>
        </p:nvSpPr>
        <p:spPr>
          <a:ln/>
        </p:spPr>
        <p:txBody>
          <a:bodyPr/>
          <a:lstStyle/>
          <a:p>
            <a:fld id="{2303B538-2738-4F63-BA7B-2D8E78EC8546}" type="slidenum">
              <a:rPr lang="he-IL" altLang="en-US"/>
              <a:pPr/>
              <a:t>34</a:t>
            </a:fld>
            <a:endParaRPr lang="en-US" altLang="en-US"/>
          </a:p>
        </p:txBody>
      </p:sp>
      <p:sp>
        <p:nvSpPr>
          <p:cNvPr id="1112066" name="Slide Image Placeholder 1"/>
          <p:cNvSpPr>
            <a:spLocks noGrp="1" noRot="1" noChangeAspect="1" noTextEdit="1"/>
          </p:cNvSpPr>
          <p:nvPr>
            <p:ph type="sldImg"/>
          </p:nvPr>
        </p:nvSpPr>
        <p:spPr>
          <a:xfrm>
            <a:off x="990600" y="766763"/>
            <a:ext cx="5118100" cy="3838575"/>
          </a:xfrm>
          <a:ln/>
        </p:spPr>
      </p:sp>
      <p:sp>
        <p:nvSpPr>
          <p:cNvPr id="1112067" name="Notes Placeholder 2"/>
          <p:cNvSpPr>
            <a:spLocks noGrp="1"/>
          </p:cNvSpPr>
          <p:nvPr>
            <p:ph type="body" idx="1"/>
          </p:nvPr>
        </p:nvSpPr>
        <p:spPr>
          <a:xfrm>
            <a:off x="709613" y="4860925"/>
            <a:ext cx="5680075" cy="4606925"/>
          </a:xfrm>
        </p:spPr>
        <p:txBody>
          <a:bodyPr lIns="99045" tIns="49523" rIns="99045" bIns="49523"/>
          <a:lstStyle/>
          <a:p>
            <a:pPr algn="l" rtl="0"/>
            <a:r>
              <a:rPr lang="en-US" altLang="en-US"/>
              <a:t>We demonstrate that in a real life example</a:t>
            </a:r>
          </a:p>
          <a:p>
            <a:pPr algn="l" rtl="0"/>
            <a:r>
              <a:rPr lang="en-US" altLang="en-US"/>
              <a:t>Here we see big details but the small ones are lost.</a:t>
            </a:r>
          </a:p>
          <a:p>
            <a:pPr algn="l" rtl="0"/>
            <a:r>
              <a:rPr lang="en-US" altLang="en-US"/>
              <a:t>You might argue that this is because of atmospheric blur or blur in the imaging system.</a:t>
            </a:r>
          </a:p>
          <a:p>
            <a:pPr algn="l" rtl="0"/>
            <a:r>
              <a:rPr lang="en-US" altLang="en-US"/>
              <a:t>To show you that it</a:t>
            </a:r>
            <a:r>
              <a:rPr lang="en-US" altLang="en-US">
                <a:latin typeface="Arial" panose="020B0604020202020204" pitchFamily="34" charset="0"/>
              </a:rPr>
              <a:t>’</a:t>
            </a:r>
            <a:r>
              <a:rPr lang="en-US" altLang="en-US"/>
              <a:t>s not due to blur, I averaged 50 images- this only reduced noise, and now the objects are visible</a:t>
            </a:r>
            <a:endParaRPr lang="he-IL" altLang="en-US"/>
          </a:p>
        </p:txBody>
      </p:sp>
      <p:sp>
        <p:nvSpPr>
          <p:cNvPr id="1112068" name="Slide Number Placeholder 3"/>
          <p:cNvSpPr txBox="1">
            <a:spLocks noGrp="1"/>
          </p:cNvSpPr>
          <p:nvPr/>
        </p:nvSpPr>
        <p:spPr bwMode="auto">
          <a:xfrm>
            <a:off x="1588" y="9720263"/>
            <a:ext cx="3074987"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5" tIns="49523" rIns="99045" bIns="49523" anchor="b"/>
          <a:lstStyle>
            <a:lvl1pPr algn="r" defTabSz="915988" rtl="1">
              <a:defRPr sz="2400">
                <a:solidFill>
                  <a:schemeClr val="tx1"/>
                </a:solidFill>
                <a:latin typeface="Times New Roman" panose="02020603050405020304" pitchFamily="18" charset="0"/>
                <a:cs typeface="Arial" panose="020B0604020202020204" pitchFamily="34" charset="0"/>
              </a:defRPr>
            </a:lvl1pPr>
            <a:lvl2pPr marL="744538" indent="-285750" algn="r" defTabSz="915988" rtl="1">
              <a:defRPr sz="2400">
                <a:solidFill>
                  <a:schemeClr val="tx1"/>
                </a:solidFill>
                <a:latin typeface="Times New Roman" panose="02020603050405020304" pitchFamily="18" charset="0"/>
                <a:cs typeface="Arial" panose="020B0604020202020204" pitchFamily="34" charset="0"/>
              </a:defRPr>
            </a:lvl2pPr>
            <a:lvl3pPr marL="1146175" indent="-230188" algn="r" defTabSz="915988" rtl="1">
              <a:defRPr sz="2400">
                <a:solidFill>
                  <a:schemeClr val="tx1"/>
                </a:solidFill>
                <a:latin typeface="Times New Roman" panose="02020603050405020304" pitchFamily="18" charset="0"/>
                <a:cs typeface="Arial" panose="020B0604020202020204" pitchFamily="34" charset="0"/>
              </a:defRPr>
            </a:lvl3pPr>
            <a:lvl4pPr marL="1603375" indent="-228600" algn="r" defTabSz="915988" rtl="1">
              <a:defRPr sz="2400">
                <a:solidFill>
                  <a:schemeClr val="tx1"/>
                </a:solidFill>
                <a:latin typeface="Times New Roman" panose="02020603050405020304" pitchFamily="18" charset="0"/>
                <a:cs typeface="Arial" panose="020B0604020202020204" pitchFamily="34" charset="0"/>
              </a:defRPr>
            </a:lvl4pPr>
            <a:lvl5pPr marL="2062163" indent="-230188" algn="r" defTabSz="915988" rtl="1">
              <a:defRPr sz="2400">
                <a:solidFill>
                  <a:schemeClr val="tx1"/>
                </a:solidFill>
                <a:latin typeface="Times New Roman" panose="02020603050405020304" pitchFamily="18" charset="0"/>
                <a:cs typeface="Arial" panose="020B0604020202020204" pitchFamily="34" charset="0"/>
              </a:defRPr>
            </a:lvl5pPr>
            <a:lvl6pPr marL="2519363" indent="-230188" algn="r" defTabSz="915988"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6563" indent="-230188" algn="r" defTabSz="915988"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33763" indent="-230188" algn="r" defTabSz="915988"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90963" indent="-230188" algn="r" defTabSz="915988"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eaLnBrk="1" hangingPunct="1"/>
            <a:fld id="{63FCE619-EBE1-4A39-844A-6FD1FF347FC4}" type="slidenum">
              <a:rPr lang="he-IL" altLang="en-US" sz="1300">
                <a:latin typeface="Arial" panose="020B0604020202020204" pitchFamily="34" charset="0"/>
              </a:rPr>
              <a:pPr algn="l" eaLnBrk="1" hangingPunct="1"/>
              <a:t>34</a:t>
            </a:fld>
            <a:endParaRPr lang="en-US" altLang="en-US" sz="1300">
              <a:latin typeface="Arial" panose="020B0604020202020204" pitchFamily="34" charset="0"/>
            </a:endParaRPr>
          </a:p>
        </p:txBody>
      </p:sp>
    </p:spTree>
    <p:extLst>
      <p:ext uri="{BB962C8B-B14F-4D97-AF65-F5344CB8AC3E}">
        <p14:creationId xmlns:p14="http://schemas.microsoft.com/office/powerpoint/2010/main" val="3443594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2DDD0472-AA36-450A-B2B7-824503862882}" type="slidenum">
              <a:rPr lang="he-IL" altLang="en-US"/>
              <a:pPr/>
              <a:t>35</a:t>
            </a:fld>
            <a:endParaRPr lang="en-US" altLang="en-US"/>
          </a:p>
        </p:txBody>
      </p:sp>
      <p:sp>
        <p:nvSpPr>
          <p:cNvPr id="1001474" name="Rectangle 2"/>
          <p:cNvSpPr>
            <a:spLocks noGrp="1" noRot="1" noChangeAspect="1" noChangeArrowheads="1" noTextEdit="1"/>
          </p:cNvSpPr>
          <p:nvPr>
            <p:ph type="sldImg"/>
          </p:nvPr>
        </p:nvSpPr>
        <p:spPr>
          <a:xfrm>
            <a:off x="992188" y="768350"/>
            <a:ext cx="5114925" cy="3836988"/>
          </a:xfrm>
          <a:ln/>
        </p:spPr>
      </p:sp>
      <p:sp>
        <p:nvSpPr>
          <p:cNvPr id="1001475" name="Rectangle 3"/>
          <p:cNvSpPr>
            <a:spLocks noGrp="1" noChangeArrowheads="1"/>
          </p:cNvSpPr>
          <p:nvPr>
            <p:ph type="body" idx="1"/>
          </p:nvPr>
        </p:nvSpPr>
        <p:spPr/>
        <p:txBody>
          <a:bodyPr/>
          <a:lstStyle/>
          <a:p>
            <a:pPr algn="l" rtl="0"/>
            <a:r>
              <a:rPr lang="en-US" altLang="en-US"/>
              <a:t>You did works about glare, separation, reconstruction, in this conference there are new works </a:t>
            </a:r>
          </a:p>
          <a:p>
            <a:pPr algn="l" rtl="0"/>
            <a:r>
              <a:rPr lang="en-US" altLang="en-US"/>
              <a:t>With this analysis you can calculate which object size you can recover, which camera you need</a:t>
            </a:r>
          </a:p>
        </p:txBody>
      </p:sp>
    </p:spTree>
    <p:extLst>
      <p:ext uri="{BB962C8B-B14F-4D97-AF65-F5344CB8AC3E}">
        <p14:creationId xmlns:p14="http://schemas.microsoft.com/office/powerpoint/2010/main" val="27173541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C2CBB328-4920-4436-BF5A-933B4D8ACAE4}" type="slidenum">
              <a:rPr lang="he-IL" altLang="en-US"/>
              <a:pPr/>
              <a:t>36</a:t>
            </a:fld>
            <a:endParaRPr lang="en-US" altLang="en-US"/>
          </a:p>
        </p:txBody>
      </p:sp>
      <p:sp>
        <p:nvSpPr>
          <p:cNvPr id="1157122" name="Rectangle 2"/>
          <p:cNvSpPr>
            <a:spLocks noGrp="1" noRot="1" noChangeAspect="1" noChangeArrowheads="1" noTextEdit="1"/>
          </p:cNvSpPr>
          <p:nvPr>
            <p:ph type="sldImg"/>
          </p:nvPr>
        </p:nvSpPr>
        <p:spPr>
          <a:ln/>
        </p:spPr>
      </p:sp>
      <p:sp>
        <p:nvSpPr>
          <p:cNvPr id="1157123" name="Rectangle 3"/>
          <p:cNvSpPr>
            <a:spLocks noGrp="1" noChangeArrowheads="1"/>
          </p:cNvSpPr>
          <p:nvPr>
            <p:ph type="body" idx="1"/>
          </p:nvPr>
        </p:nvSpPr>
        <p:spPr/>
        <p:txBody>
          <a:bodyPr/>
          <a:lstStyle/>
          <a:p>
            <a:pPr algn="l" rtl="0"/>
            <a:r>
              <a:rPr lang="en-US" altLang="en-US"/>
              <a:t>Haze deteriorates visibility in images- as you can see in this example.</a:t>
            </a:r>
          </a:p>
          <a:p>
            <a:pPr algn="l" rtl="0"/>
            <a:r>
              <a:rPr lang="en-US" altLang="en-US"/>
              <a:t>The haze is partially polarized- this means that is you look at the vector of the electrical field- it has one direction that is more dominant than others.</a:t>
            </a:r>
          </a:p>
          <a:p>
            <a:pPr algn="l" rtl="0"/>
            <a:r>
              <a:rPr lang="en-US" altLang="en-US"/>
              <a:t>How can we exploit that?</a:t>
            </a:r>
          </a:p>
        </p:txBody>
      </p:sp>
    </p:spTree>
    <p:extLst>
      <p:ext uri="{BB962C8B-B14F-4D97-AF65-F5344CB8AC3E}">
        <p14:creationId xmlns:p14="http://schemas.microsoft.com/office/powerpoint/2010/main" val="2574159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EECC445B-7058-4745-9037-00E57B920409}" type="slidenum">
              <a:rPr lang="he-IL" altLang="en-US"/>
              <a:pPr/>
              <a:t>4</a:t>
            </a:fld>
            <a:endParaRPr lang="en-US" altLang="en-US"/>
          </a:p>
        </p:txBody>
      </p:sp>
      <p:sp>
        <p:nvSpPr>
          <p:cNvPr id="1203202" name="Rectangle 2"/>
          <p:cNvSpPr>
            <a:spLocks noGrp="1" noRot="1" noChangeAspect="1" noChangeArrowheads="1" noTextEdit="1"/>
          </p:cNvSpPr>
          <p:nvPr>
            <p:ph type="sldImg"/>
          </p:nvPr>
        </p:nvSpPr>
        <p:spPr>
          <a:xfrm>
            <a:off x="992188" y="768350"/>
            <a:ext cx="5114925" cy="3836988"/>
          </a:xfrm>
          <a:ln/>
        </p:spPr>
      </p:sp>
      <p:sp>
        <p:nvSpPr>
          <p:cNvPr id="1203203" name="Rectangle 3"/>
          <p:cNvSpPr>
            <a:spLocks noGrp="1" noChangeArrowheads="1"/>
          </p:cNvSpPr>
          <p:nvPr>
            <p:ph type="body" idx="1"/>
          </p:nvPr>
        </p:nvSpPr>
        <p:spPr/>
        <p:txBody>
          <a:bodyPr/>
          <a:lstStyle/>
          <a:p>
            <a:pPr algn="l" rtl="0"/>
            <a:r>
              <a:rPr lang="en-US" altLang="en-US"/>
              <a:t>What is the relation of all this to computer vision?</a:t>
            </a:r>
          </a:p>
          <a:p>
            <a:pPr algn="l" rtl="0"/>
            <a:r>
              <a:rPr lang="en-US" altLang="en-US"/>
              <a:t>There are many works that were done by people in this room where the common property is that there is no blur,</a:t>
            </a:r>
          </a:p>
          <a:p>
            <a:pPr algn="l" rtl="0"/>
            <a:r>
              <a:rPr lang="en-US" altLang="en-US"/>
              <a:t>Where the degradation is pointwise.</a:t>
            </a:r>
          </a:p>
          <a:p>
            <a:pPr algn="l" rtl="0"/>
            <a:r>
              <a:rPr lang="en-US" altLang="en-US"/>
              <a:t>Major part is: estimate t and A, compensate to get L.</a:t>
            </a:r>
          </a:p>
          <a:p>
            <a:pPr algn="l" rtl="0"/>
            <a:r>
              <a:rPr lang="en-US" altLang="en-US"/>
              <a:t>Thus, the limits are effective</a:t>
            </a:r>
          </a:p>
        </p:txBody>
      </p:sp>
    </p:spTree>
    <p:extLst>
      <p:ext uri="{BB962C8B-B14F-4D97-AF65-F5344CB8AC3E}">
        <p14:creationId xmlns:p14="http://schemas.microsoft.com/office/powerpoint/2010/main" val="10199990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B705123E-8C6D-4887-BD93-96CEA4ECCABC}" type="slidenum">
              <a:rPr lang="he-IL" altLang="en-US"/>
              <a:pPr/>
              <a:t>37</a:t>
            </a:fld>
            <a:endParaRPr lang="en-US" altLang="en-US"/>
          </a:p>
        </p:txBody>
      </p:sp>
      <p:sp>
        <p:nvSpPr>
          <p:cNvPr id="1159170" name="Rectangle 2"/>
          <p:cNvSpPr>
            <a:spLocks noGrp="1" noRot="1" noChangeAspect="1" noChangeArrowheads="1" noTextEdit="1"/>
          </p:cNvSpPr>
          <p:nvPr>
            <p:ph type="sldImg"/>
          </p:nvPr>
        </p:nvSpPr>
        <p:spPr>
          <a:ln/>
        </p:spPr>
      </p:sp>
      <p:sp>
        <p:nvSpPr>
          <p:cNvPr id="1159171" name="Rectangle 3"/>
          <p:cNvSpPr>
            <a:spLocks noGrp="1" noChangeArrowheads="1"/>
          </p:cNvSpPr>
          <p:nvPr>
            <p:ph type="body" idx="1"/>
          </p:nvPr>
        </p:nvSpPr>
        <p:spPr/>
        <p:txBody>
          <a:bodyPr/>
          <a:lstStyle/>
          <a:p>
            <a:pPr algn="l" rtl="0"/>
            <a:r>
              <a:rPr lang="en-US" altLang="en-US"/>
              <a:t>We can mount a polarizer such that it</a:t>
            </a:r>
            <a:r>
              <a:rPr lang="en-US" altLang="en-US">
                <a:latin typeface="Arial" panose="020B0604020202020204" pitchFamily="34" charset="0"/>
              </a:rPr>
              <a:t>’</a:t>
            </a:r>
            <a:r>
              <a:rPr lang="en-US" altLang="en-US"/>
              <a:t>ll block the dominant angle</a:t>
            </a:r>
          </a:p>
          <a:p>
            <a:pPr algn="l" rtl="0"/>
            <a:r>
              <a:rPr lang="en-US" altLang="en-US"/>
              <a:t>What happens then?</a:t>
            </a:r>
          </a:p>
          <a:p>
            <a:pPr algn="l" rtl="0"/>
            <a:r>
              <a:rPr lang="en-US" altLang="en-US"/>
              <a:t>The polarizer blocks part of the light- so the image darker</a:t>
            </a:r>
          </a:p>
        </p:txBody>
      </p:sp>
    </p:spTree>
    <p:extLst>
      <p:ext uri="{BB962C8B-B14F-4D97-AF65-F5344CB8AC3E}">
        <p14:creationId xmlns:p14="http://schemas.microsoft.com/office/powerpoint/2010/main" val="914245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6D0EDA5F-0D14-43C6-AACB-D0A0E2E92C90}" type="slidenum">
              <a:rPr lang="he-IL" altLang="en-US"/>
              <a:pPr/>
              <a:t>38</a:t>
            </a:fld>
            <a:endParaRPr lang="en-US" altLang="en-US"/>
          </a:p>
        </p:txBody>
      </p:sp>
      <p:sp>
        <p:nvSpPr>
          <p:cNvPr id="1161218" name="Rectangle 2"/>
          <p:cNvSpPr>
            <a:spLocks noGrp="1" noRot="1" noChangeAspect="1" noChangeArrowheads="1" noTextEdit="1"/>
          </p:cNvSpPr>
          <p:nvPr>
            <p:ph type="sldImg"/>
          </p:nvPr>
        </p:nvSpPr>
        <p:spPr>
          <a:ln/>
        </p:spPr>
      </p:sp>
      <p:sp>
        <p:nvSpPr>
          <p:cNvPr id="1161219" name="Rectangle 3"/>
          <p:cNvSpPr>
            <a:spLocks noGrp="1" noChangeArrowheads="1"/>
          </p:cNvSpPr>
          <p:nvPr>
            <p:ph type="body" idx="1"/>
          </p:nvPr>
        </p:nvSpPr>
        <p:spPr/>
        <p:txBody>
          <a:bodyPr/>
          <a:lstStyle/>
          <a:p>
            <a:pPr algn="l" rtl="0"/>
            <a:r>
              <a:rPr lang="en-US" altLang="en-US"/>
              <a:t>But it blocks more airlight than signal</a:t>
            </a:r>
          </a:p>
          <a:p>
            <a:pPr algn="l" rtl="0"/>
            <a:r>
              <a:rPr lang="en-US" altLang="en-US"/>
              <a:t>Thus, if the exposure time is increased, the result is an image with a better contrast.</a:t>
            </a:r>
          </a:p>
        </p:txBody>
      </p:sp>
    </p:spTree>
    <p:extLst>
      <p:ext uri="{BB962C8B-B14F-4D97-AF65-F5344CB8AC3E}">
        <p14:creationId xmlns:p14="http://schemas.microsoft.com/office/powerpoint/2010/main" val="1684632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BE96A016-18BA-407B-AD06-E6E3CF374129}" type="slidenum">
              <a:rPr lang="he-IL" altLang="en-US"/>
              <a:pPr/>
              <a:t>39</a:t>
            </a:fld>
            <a:endParaRPr lang="en-US" altLang="en-US"/>
          </a:p>
        </p:txBody>
      </p:sp>
      <p:sp>
        <p:nvSpPr>
          <p:cNvPr id="1163266" name="Rectangle 2"/>
          <p:cNvSpPr>
            <a:spLocks noGrp="1" noRot="1" noChangeAspect="1" noChangeArrowheads="1" noTextEdit="1"/>
          </p:cNvSpPr>
          <p:nvPr>
            <p:ph type="sldImg"/>
          </p:nvPr>
        </p:nvSpPr>
        <p:spPr>
          <a:ln/>
        </p:spPr>
      </p:sp>
      <p:sp>
        <p:nvSpPr>
          <p:cNvPr id="1163267" name="Rectangle 3"/>
          <p:cNvSpPr>
            <a:spLocks noGrp="1" noChangeArrowheads="1"/>
          </p:cNvSpPr>
          <p:nvPr>
            <p:ph type="body" idx="1"/>
          </p:nvPr>
        </p:nvSpPr>
        <p:spPr/>
        <p:txBody>
          <a:bodyPr/>
          <a:lstStyle/>
          <a:p>
            <a:pPr algn="l" rtl="0"/>
            <a:r>
              <a:rPr lang="en-US" altLang="en-US"/>
              <a:t>Another option is to acquire 2 polarized frames and post process them.</a:t>
            </a:r>
          </a:p>
          <a:p>
            <a:pPr algn="l" rtl="0"/>
            <a:r>
              <a:rPr lang="en-US" altLang="en-US"/>
              <a:t>This is the result. The visibility seems to be much better and seems that the problem is solved. This method requires extra hardware and effort.</a:t>
            </a:r>
          </a:p>
          <a:p>
            <a:pPr algn="l" rtl="0"/>
            <a:r>
              <a:rPr lang="en-US" altLang="en-US"/>
              <a:t>The question is, how much does it help? is it worth it?</a:t>
            </a:r>
          </a:p>
          <a:p>
            <a:pPr algn="l" rtl="0"/>
            <a:r>
              <a:rPr lang="en-US" altLang="en-US"/>
              <a:t>This is a general question- each of the results I showed you here might be further post processed- using </a:t>
            </a:r>
          </a:p>
          <a:p>
            <a:pPr algn="l" rtl="0"/>
            <a:r>
              <a:rPr lang="en-US" altLang="en-US"/>
              <a:t>I want to emphasize that we ask this question in the context of detection- i.e., where can we detect more objects?</a:t>
            </a:r>
          </a:p>
        </p:txBody>
      </p:sp>
    </p:spTree>
    <p:extLst>
      <p:ext uri="{BB962C8B-B14F-4D97-AF65-F5344CB8AC3E}">
        <p14:creationId xmlns:p14="http://schemas.microsoft.com/office/powerpoint/2010/main" val="962813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055"/>
          <p:cNvSpPr>
            <a:spLocks noGrp="1" noChangeArrowheads="1"/>
          </p:cNvSpPr>
          <p:nvPr>
            <p:ph type="sldNum" sz="quarter" idx="5"/>
          </p:nvPr>
        </p:nvSpPr>
        <p:spPr>
          <a:ln/>
        </p:spPr>
        <p:txBody>
          <a:bodyPr/>
          <a:lstStyle/>
          <a:p>
            <a:fld id="{0B03B3F4-CB0F-4970-8F48-1CCB7A1B6144}" type="slidenum">
              <a:rPr lang="he-IL" altLang="en-US"/>
              <a:pPr/>
              <a:t>40</a:t>
            </a:fld>
            <a:endParaRPr lang="en-US" altLang="en-US"/>
          </a:p>
        </p:txBody>
      </p:sp>
      <p:sp>
        <p:nvSpPr>
          <p:cNvPr id="1222658" name="Rectangle 2055"/>
          <p:cNvSpPr txBox="1">
            <a:spLocks noGrp="1" noChangeArrowheads="1"/>
          </p:cNvSpPr>
          <p:nvPr/>
        </p:nvSpPr>
        <p:spPr bwMode="auto">
          <a:xfrm>
            <a:off x="1588" y="9721850"/>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4" tIns="49502" rIns="99004" bIns="49502" anchor="b"/>
          <a:lstStyle>
            <a:lvl1pPr algn="r" defTabSz="990600" rtl="1">
              <a:defRPr sz="2400">
                <a:solidFill>
                  <a:schemeClr val="tx1"/>
                </a:solidFill>
                <a:latin typeface="Times New Roman" panose="02020603050405020304" pitchFamily="18" charset="0"/>
                <a:cs typeface="Arial" panose="020B0604020202020204" pitchFamily="34" charset="0"/>
              </a:defRPr>
            </a:lvl1pPr>
            <a:lvl2pPr marL="769938" indent="-296863" algn="r" defTabSz="990600" rtl="1">
              <a:defRPr sz="2400">
                <a:solidFill>
                  <a:schemeClr val="tx1"/>
                </a:solidFill>
                <a:latin typeface="Times New Roman" panose="02020603050405020304" pitchFamily="18" charset="0"/>
                <a:cs typeface="Arial" panose="020B0604020202020204" pitchFamily="34" charset="0"/>
              </a:defRPr>
            </a:lvl2pPr>
            <a:lvl3pPr marL="1184275" indent="-236538" algn="r" defTabSz="990600" rtl="1">
              <a:defRPr sz="2400">
                <a:solidFill>
                  <a:schemeClr val="tx1"/>
                </a:solidFill>
                <a:latin typeface="Times New Roman" panose="02020603050405020304" pitchFamily="18" charset="0"/>
                <a:cs typeface="Arial" panose="020B0604020202020204" pitchFamily="34" charset="0"/>
              </a:defRPr>
            </a:lvl3pPr>
            <a:lvl4pPr marL="1658938" indent="-238125" algn="r" defTabSz="990600" rtl="1">
              <a:defRPr sz="2400">
                <a:solidFill>
                  <a:schemeClr val="tx1"/>
                </a:solidFill>
                <a:latin typeface="Times New Roman" panose="02020603050405020304" pitchFamily="18" charset="0"/>
                <a:cs typeface="Arial" panose="020B0604020202020204" pitchFamily="34" charset="0"/>
              </a:defRPr>
            </a:lvl4pPr>
            <a:lvl5pPr marL="2132013" indent="-236538" algn="r" defTabSz="990600" rtl="1">
              <a:defRPr sz="2400">
                <a:solidFill>
                  <a:schemeClr val="tx1"/>
                </a:solidFill>
                <a:latin typeface="Times New Roman" panose="02020603050405020304" pitchFamily="18" charset="0"/>
                <a:cs typeface="Arial" panose="020B0604020202020204" pitchFamily="34" charset="0"/>
              </a:defRPr>
            </a:lvl5pPr>
            <a:lvl6pPr marL="2589213" indent="-236538"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3046413" indent="-236538"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503613" indent="-236538"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960813" indent="-236538"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eaLnBrk="1" hangingPunct="1"/>
            <a:fld id="{1EF7CE69-92B2-456F-8868-7B32F71F3022}" type="slidenum">
              <a:rPr lang="he-IL" altLang="en-US" sz="1300">
                <a:cs typeface="Times New Roman" panose="02020603050405020304" pitchFamily="18" charset="0"/>
              </a:rPr>
              <a:pPr algn="l" eaLnBrk="1" hangingPunct="1"/>
              <a:t>40</a:t>
            </a:fld>
            <a:endParaRPr lang="en-US" altLang="en-US" sz="1300">
              <a:cs typeface="Times New Roman" panose="02020603050405020304" pitchFamily="18" charset="0"/>
            </a:endParaRPr>
          </a:p>
        </p:txBody>
      </p:sp>
      <p:sp>
        <p:nvSpPr>
          <p:cNvPr id="1222659" name="Rectangle 2"/>
          <p:cNvSpPr>
            <a:spLocks noGrp="1" noRot="1" noChangeAspect="1" noChangeArrowheads="1" noTextEdit="1"/>
          </p:cNvSpPr>
          <p:nvPr>
            <p:ph type="sldImg"/>
          </p:nvPr>
        </p:nvSpPr>
        <p:spPr>
          <a:ln/>
        </p:spPr>
      </p:sp>
      <p:sp>
        <p:nvSpPr>
          <p:cNvPr id="1222660" name="Rectangle 3"/>
          <p:cNvSpPr>
            <a:spLocks noGrp="1" noChangeArrowheads="1"/>
          </p:cNvSpPr>
          <p:nvPr>
            <p:ph type="body" idx="1"/>
          </p:nvPr>
        </p:nvSpPr>
        <p:spPr/>
        <p:txBody>
          <a:bodyPr lIns="99004" tIns="49502" rIns="99004" bIns="49502"/>
          <a:lstStyle/>
          <a:p>
            <a:pPr algn="l" rtl="0"/>
            <a:endParaRPr lang="en-US" altLang="en-US"/>
          </a:p>
          <a:p>
            <a:pPr algn="l" rtl="0"/>
            <a:r>
              <a:rPr lang="en-US" altLang="en-US"/>
              <a:t>To look for the objects we can zoom in and do local contrast stretch in areas with uniform distances</a:t>
            </a:r>
          </a:p>
          <a:p>
            <a:pPr algn="l" rtl="0"/>
            <a:r>
              <a:rPr lang="en-US" altLang="en-US"/>
              <a:t>So how can we give an decisive answer for that question?</a:t>
            </a:r>
          </a:p>
        </p:txBody>
      </p:sp>
    </p:spTree>
    <p:extLst>
      <p:ext uri="{BB962C8B-B14F-4D97-AF65-F5344CB8AC3E}">
        <p14:creationId xmlns:p14="http://schemas.microsoft.com/office/powerpoint/2010/main" val="6851631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099F2DF8-30D7-4DC5-B05D-11F1A67DC531}" type="slidenum">
              <a:rPr lang="he-IL" altLang="en-US"/>
              <a:pPr/>
              <a:t>41</a:t>
            </a:fld>
            <a:endParaRPr lang="en-US" altLang="en-US"/>
          </a:p>
        </p:txBody>
      </p:sp>
      <p:sp>
        <p:nvSpPr>
          <p:cNvPr id="1134594" name="Rectangle 2"/>
          <p:cNvSpPr>
            <a:spLocks noGrp="1" noRot="1" noChangeAspect="1" noChangeArrowheads="1" noTextEdit="1"/>
          </p:cNvSpPr>
          <p:nvPr>
            <p:ph type="sldImg"/>
          </p:nvPr>
        </p:nvSpPr>
        <p:spPr>
          <a:ln/>
        </p:spPr>
      </p:sp>
      <p:sp>
        <p:nvSpPr>
          <p:cNvPr id="1134595" name="Rectangle 3"/>
          <p:cNvSpPr>
            <a:spLocks noGrp="1" noChangeArrowheads="1"/>
          </p:cNvSpPr>
          <p:nvPr>
            <p:ph type="body" idx="1"/>
          </p:nvPr>
        </p:nvSpPr>
        <p:spPr/>
        <p:txBody>
          <a:bodyPr/>
          <a:lstStyle/>
          <a:p>
            <a:pPr algn="l" rtl="0"/>
            <a:r>
              <a:rPr lang="en-US" altLang="en-US"/>
              <a:t>Haze in the atmosphere is partially polarized</a:t>
            </a:r>
          </a:p>
          <a:p>
            <a:pPr algn="l" rtl="0"/>
            <a:r>
              <a:rPr lang="en-US" altLang="en-US"/>
              <a:t>therefore, mounting a polarizer, reduces the airlight relative to the signal in the image</a:t>
            </a:r>
          </a:p>
          <a:p>
            <a:pPr algn="l" rtl="0"/>
            <a:r>
              <a:rPr lang="en-US" altLang="en-US"/>
              <a:t>There is one angle of the polarizer where the airlight is minimal, so this is the best image that can be captured with a single polarizer</a:t>
            </a:r>
          </a:p>
          <a:p>
            <a:pPr algn="l" rtl="0"/>
            <a:r>
              <a:rPr lang="en-US" altLang="en-US"/>
              <a:t>Larger p means that the polarizer reduces more airlight</a:t>
            </a:r>
          </a:p>
        </p:txBody>
      </p:sp>
    </p:spTree>
    <p:extLst>
      <p:ext uri="{BB962C8B-B14F-4D97-AF65-F5344CB8AC3E}">
        <p14:creationId xmlns:p14="http://schemas.microsoft.com/office/powerpoint/2010/main" val="22214791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055"/>
          <p:cNvSpPr>
            <a:spLocks noGrp="1" noChangeArrowheads="1"/>
          </p:cNvSpPr>
          <p:nvPr>
            <p:ph type="sldNum" sz="quarter" idx="5"/>
          </p:nvPr>
        </p:nvSpPr>
        <p:spPr>
          <a:ln/>
        </p:spPr>
        <p:txBody>
          <a:bodyPr/>
          <a:lstStyle/>
          <a:p>
            <a:fld id="{991F2C05-BD12-4953-A074-6D96383C1B86}" type="slidenum">
              <a:rPr lang="he-IL" altLang="en-US"/>
              <a:pPr/>
              <a:t>42</a:t>
            </a:fld>
            <a:endParaRPr lang="en-US" altLang="en-US"/>
          </a:p>
        </p:txBody>
      </p:sp>
      <p:sp>
        <p:nvSpPr>
          <p:cNvPr id="1186818" name="Rectangle 2055"/>
          <p:cNvSpPr txBox="1">
            <a:spLocks noGrp="1" noChangeArrowheads="1"/>
          </p:cNvSpPr>
          <p:nvPr/>
        </p:nvSpPr>
        <p:spPr bwMode="auto">
          <a:xfrm>
            <a:off x="1588" y="9721850"/>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4" tIns="49502" rIns="99004" bIns="49502" anchor="b"/>
          <a:lstStyle>
            <a:lvl1pPr algn="r" defTabSz="990600" rtl="1">
              <a:defRPr sz="2400">
                <a:solidFill>
                  <a:schemeClr val="tx1"/>
                </a:solidFill>
                <a:latin typeface="Times New Roman" panose="02020603050405020304" pitchFamily="18" charset="0"/>
                <a:cs typeface="Arial" panose="020B0604020202020204" pitchFamily="34" charset="0"/>
              </a:defRPr>
            </a:lvl1pPr>
            <a:lvl2pPr marL="769938" indent="-296863" algn="r" defTabSz="990600" rtl="1">
              <a:defRPr sz="2400">
                <a:solidFill>
                  <a:schemeClr val="tx1"/>
                </a:solidFill>
                <a:latin typeface="Times New Roman" panose="02020603050405020304" pitchFamily="18" charset="0"/>
                <a:cs typeface="Arial" panose="020B0604020202020204" pitchFamily="34" charset="0"/>
              </a:defRPr>
            </a:lvl2pPr>
            <a:lvl3pPr marL="1184275" indent="-236538" algn="r" defTabSz="990600" rtl="1">
              <a:defRPr sz="2400">
                <a:solidFill>
                  <a:schemeClr val="tx1"/>
                </a:solidFill>
                <a:latin typeface="Times New Roman" panose="02020603050405020304" pitchFamily="18" charset="0"/>
                <a:cs typeface="Arial" panose="020B0604020202020204" pitchFamily="34" charset="0"/>
              </a:defRPr>
            </a:lvl3pPr>
            <a:lvl4pPr marL="1658938" indent="-238125" algn="r" defTabSz="990600" rtl="1">
              <a:defRPr sz="2400">
                <a:solidFill>
                  <a:schemeClr val="tx1"/>
                </a:solidFill>
                <a:latin typeface="Times New Roman" panose="02020603050405020304" pitchFamily="18" charset="0"/>
                <a:cs typeface="Arial" panose="020B0604020202020204" pitchFamily="34" charset="0"/>
              </a:defRPr>
            </a:lvl4pPr>
            <a:lvl5pPr marL="2132013" indent="-236538" algn="r" defTabSz="990600" rtl="1">
              <a:defRPr sz="2400">
                <a:solidFill>
                  <a:schemeClr val="tx1"/>
                </a:solidFill>
                <a:latin typeface="Times New Roman" panose="02020603050405020304" pitchFamily="18" charset="0"/>
                <a:cs typeface="Arial" panose="020B0604020202020204" pitchFamily="34" charset="0"/>
              </a:defRPr>
            </a:lvl5pPr>
            <a:lvl6pPr marL="2589213" indent="-236538"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3046413" indent="-236538"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503613" indent="-236538"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960813" indent="-236538"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eaLnBrk="1" hangingPunct="1"/>
            <a:fld id="{9557E696-149E-4249-B70B-E5252E5FFB33}" type="slidenum">
              <a:rPr lang="he-IL" altLang="en-US" sz="1300">
                <a:cs typeface="Times New Roman" panose="02020603050405020304" pitchFamily="18" charset="0"/>
              </a:rPr>
              <a:pPr algn="l" eaLnBrk="1" hangingPunct="1"/>
              <a:t>42</a:t>
            </a:fld>
            <a:endParaRPr lang="en-US" altLang="en-US" sz="1300">
              <a:cs typeface="Times New Roman" panose="02020603050405020304" pitchFamily="18" charset="0"/>
            </a:endParaRPr>
          </a:p>
        </p:txBody>
      </p:sp>
      <p:sp>
        <p:nvSpPr>
          <p:cNvPr id="1186819" name="Rectangle 2"/>
          <p:cNvSpPr>
            <a:spLocks noGrp="1" noRot="1" noChangeAspect="1" noChangeArrowheads="1" noTextEdit="1"/>
          </p:cNvSpPr>
          <p:nvPr>
            <p:ph type="sldImg"/>
          </p:nvPr>
        </p:nvSpPr>
        <p:spPr>
          <a:ln/>
        </p:spPr>
      </p:sp>
      <p:sp>
        <p:nvSpPr>
          <p:cNvPr id="1186820" name="Rectangle 3"/>
          <p:cNvSpPr>
            <a:spLocks noGrp="1" noChangeArrowheads="1"/>
          </p:cNvSpPr>
          <p:nvPr>
            <p:ph type="body" idx="1"/>
          </p:nvPr>
        </p:nvSpPr>
        <p:spPr/>
        <p:txBody>
          <a:bodyPr lIns="99004" tIns="49502" rIns="99004" bIns="49502"/>
          <a:lstStyle/>
          <a:p>
            <a:pPr algn="l" rtl="0"/>
            <a:r>
              <a:rPr lang="en-US" altLang="en-US"/>
              <a:t>so if we compare SNR in the unpolarized frame and the polarized frame- the SNR is the polarized frame is higher (uniform distances)</a:t>
            </a:r>
          </a:p>
          <a:p>
            <a:pPr algn="l" rtl="0"/>
            <a:r>
              <a:rPr lang="en-US" altLang="en-US"/>
              <a:t>but- we pay for that with increased exposure time</a:t>
            </a:r>
          </a:p>
          <a:p>
            <a:pPr algn="l" rtl="0"/>
            <a:r>
              <a:rPr lang="en-US" altLang="en-US"/>
              <a:t>so the fair comparison is to compare images taken under the same acquisition time. If we just increase exposure time, the image will be saturated. so we can use the available time to take a few frames and average them. It is easy show that the best strategy is dividing the time equally between the frames- and then the SNR increases by root of the number of frames. Then, the SNR in the unpolarized image is higher</a:t>
            </a:r>
          </a:p>
          <a:p>
            <a:pPr algn="l" rtl="0"/>
            <a:endParaRPr lang="en-US" altLang="en-US"/>
          </a:p>
        </p:txBody>
      </p:sp>
    </p:spTree>
    <p:extLst>
      <p:ext uri="{BB962C8B-B14F-4D97-AF65-F5344CB8AC3E}">
        <p14:creationId xmlns:p14="http://schemas.microsoft.com/office/powerpoint/2010/main" val="26431627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055"/>
          <p:cNvSpPr>
            <a:spLocks noGrp="1" noChangeArrowheads="1"/>
          </p:cNvSpPr>
          <p:nvPr>
            <p:ph type="sldNum" sz="quarter" idx="5"/>
          </p:nvPr>
        </p:nvSpPr>
        <p:spPr>
          <a:ln/>
        </p:spPr>
        <p:txBody>
          <a:bodyPr/>
          <a:lstStyle/>
          <a:p>
            <a:fld id="{827194F1-B7E5-4852-8B75-E20561E7F096}" type="slidenum">
              <a:rPr lang="he-IL" altLang="en-US"/>
              <a:pPr/>
              <a:t>43</a:t>
            </a:fld>
            <a:endParaRPr lang="en-US" altLang="en-US"/>
          </a:p>
        </p:txBody>
      </p:sp>
      <p:sp>
        <p:nvSpPr>
          <p:cNvPr id="1188866" name="Rectangle 2055"/>
          <p:cNvSpPr txBox="1">
            <a:spLocks noGrp="1" noChangeArrowheads="1"/>
          </p:cNvSpPr>
          <p:nvPr/>
        </p:nvSpPr>
        <p:spPr bwMode="auto">
          <a:xfrm>
            <a:off x="1588" y="9721850"/>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4" tIns="49502" rIns="99004" bIns="49502" anchor="b"/>
          <a:lstStyle>
            <a:lvl1pPr algn="r" defTabSz="990600" rtl="1">
              <a:defRPr sz="2400">
                <a:solidFill>
                  <a:schemeClr val="tx1"/>
                </a:solidFill>
                <a:latin typeface="Times New Roman" panose="02020603050405020304" pitchFamily="18" charset="0"/>
                <a:cs typeface="Arial" panose="020B0604020202020204" pitchFamily="34" charset="0"/>
              </a:defRPr>
            </a:lvl1pPr>
            <a:lvl2pPr marL="769938" indent="-296863" algn="r" defTabSz="990600" rtl="1">
              <a:defRPr sz="2400">
                <a:solidFill>
                  <a:schemeClr val="tx1"/>
                </a:solidFill>
                <a:latin typeface="Times New Roman" panose="02020603050405020304" pitchFamily="18" charset="0"/>
                <a:cs typeface="Arial" panose="020B0604020202020204" pitchFamily="34" charset="0"/>
              </a:defRPr>
            </a:lvl2pPr>
            <a:lvl3pPr marL="1184275" indent="-236538" algn="r" defTabSz="990600" rtl="1">
              <a:defRPr sz="2400">
                <a:solidFill>
                  <a:schemeClr val="tx1"/>
                </a:solidFill>
                <a:latin typeface="Times New Roman" panose="02020603050405020304" pitchFamily="18" charset="0"/>
                <a:cs typeface="Arial" panose="020B0604020202020204" pitchFamily="34" charset="0"/>
              </a:defRPr>
            </a:lvl3pPr>
            <a:lvl4pPr marL="1658938" indent="-238125" algn="r" defTabSz="990600" rtl="1">
              <a:defRPr sz="2400">
                <a:solidFill>
                  <a:schemeClr val="tx1"/>
                </a:solidFill>
                <a:latin typeface="Times New Roman" panose="02020603050405020304" pitchFamily="18" charset="0"/>
                <a:cs typeface="Arial" panose="020B0604020202020204" pitchFamily="34" charset="0"/>
              </a:defRPr>
            </a:lvl4pPr>
            <a:lvl5pPr marL="2132013" indent="-236538" algn="r" defTabSz="990600" rtl="1">
              <a:defRPr sz="2400">
                <a:solidFill>
                  <a:schemeClr val="tx1"/>
                </a:solidFill>
                <a:latin typeface="Times New Roman" panose="02020603050405020304" pitchFamily="18" charset="0"/>
                <a:cs typeface="Arial" panose="020B0604020202020204" pitchFamily="34" charset="0"/>
              </a:defRPr>
            </a:lvl5pPr>
            <a:lvl6pPr marL="2589213" indent="-236538"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3046413" indent="-236538"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503613" indent="-236538"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960813" indent="-236538"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eaLnBrk="1" hangingPunct="1"/>
            <a:fld id="{B67B81B4-ABC8-40AE-8CA6-276044B33640}" type="slidenum">
              <a:rPr lang="he-IL" altLang="en-US" sz="1300">
                <a:cs typeface="Times New Roman" panose="02020603050405020304" pitchFamily="18" charset="0"/>
              </a:rPr>
              <a:pPr algn="l" eaLnBrk="1" hangingPunct="1"/>
              <a:t>43</a:t>
            </a:fld>
            <a:endParaRPr lang="en-US" altLang="en-US" sz="1300">
              <a:cs typeface="Times New Roman" panose="02020603050405020304" pitchFamily="18" charset="0"/>
            </a:endParaRPr>
          </a:p>
        </p:txBody>
      </p:sp>
      <p:sp>
        <p:nvSpPr>
          <p:cNvPr id="1188867" name="Rectangle 2"/>
          <p:cNvSpPr>
            <a:spLocks noGrp="1" noRot="1" noChangeAspect="1" noChangeArrowheads="1" noTextEdit="1"/>
          </p:cNvSpPr>
          <p:nvPr>
            <p:ph type="sldImg"/>
          </p:nvPr>
        </p:nvSpPr>
        <p:spPr>
          <a:ln/>
        </p:spPr>
      </p:sp>
      <p:sp>
        <p:nvSpPr>
          <p:cNvPr id="1188868" name="Rectangle 3"/>
          <p:cNvSpPr>
            <a:spLocks noGrp="1" noChangeArrowheads="1"/>
          </p:cNvSpPr>
          <p:nvPr>
            <p:ph type="body" idx="1"/>
          </p:nvPr>
        </p:nvSpPr>
        <p:spPr/>
        <p:txBody>
          <a:bodyPr lIns="99004" tIns="49502" rIns="99004" bIns="49502"/>
          <a:lstStyle/>
          <a:p>
            <a:pPr algn="l" rtl="0"/>
            <a:r>
              <a:rPr lang="en-US" altLang="en-US"/>
              <a:t>P is the dop</a:t>
            </a:r>
          </a:p>
          <a:p>
            <a:pPr algn="l" rtl="0"/>
            <a:r>
              <a:rPr lang="en-US" altLang="en-US"/>
              <a:t>We see there is an improvement, but this is under the assumption that the whole image has uniform distances</a:t>
            </a:r>
          </a:p>
          <a:p>
            <a:pPr algn="l" rtl="0"/>
            <a:r>
              <a:rPr lang="en-US" altLang="en-US"/>
              <a:t>i.e., the exposure time of the polarized image is adjusted according to the area we want to detect</a:t>
            </a:r>
          </a:p>
        </p:txBody>
      </p:sp>
    </p:spTree>
    <p:extLst>
      <p:ext uri="{BB962C8B-B14F-4D97-AF65-F5344CB8AC3E}">
        <p14:creationId xmlns:p14="http://schemas.microsoft.com/office/powerpoint/2010/main" val="22351623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055"/>
          <p:cNvSpPr>
            <a:spLocks noGrp="1" noChangeArrowheads="1"/>
          </p:cNvSpPr>
          <p:nvPr>
            <p:ph type="sldNum" sz="quarter" idx="5"/>
          </p:nvPr>
        </p:nvSpPr>
        <p:spPr>
          <a:ln/>
        </p:spPr>
        <p:txBody>
          <a:bodyPr/>
          <a:lstStyle/>
          <a:p>
            <a:fld id="{298D854D-1508-4414-BC14-85500546AEB0}" type="slidenum">
              <a:rPr lang="he-IL" altLang="en-US"/>
              <a:pPr/>
              <a:t>44</a:t>
            </a:fld>
            <a:endParaRPr lang="en-US" altLang="en-US"/>
          </a:p>
        </p:txBody>
      </p:sp>
      <p:sp>
        <p:nvSpPr>
          <p:cNvPr id="1230850" name="Rectangle 2055"/>
          <p:cNvSpPr txBox="1">
            <a:spLocks noGrp="1" noChangeArrowheads="1"/>
          </p:cNvSpPr>
          <p:nvPr/>
        </p:nvSpPr>
        <p:spPr bwMode="auto">
          <a:xfrm>
            <a:off x="1588" y="9721850"/>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4" tIns="49502" rIns="99004" bIns="49502" anchor="b"/>
          <a:lstStyle>
            <a:lvl1pPr algn="r" defTabSz="990600" rtl="1">
              <a:defRPr sz="2400">
                <a:solidFill>
                  <a:schemeClr val="tx1"/>
                </a:solidFill>
                <a:latin typeface="Times New Roman" panose="02020603050405020304" pitchFamily="18" charset="0"/>
                <a:cs typeface="Arial" panose="020B0604020202020204" pitchFamily="34" charset="0"/>
              </a:defRPr>
            </a:lvl1pPr>
            <a:lvl2pPr marL="769938" indent="-296863" algn="r" defTabSz="990600" rtl="1">
              <a:defRPr sz="2400">
                <a:solidFill>
                  <a:schemeClr val="tx1"/>
                </a:solidFill>
                <a:latin typeface="Times New Roman" panose="02020603050405020304" pitchFamily="18" charset="0"/>
                <a:cs typeface="Arial" panose="020B0604020202020204" pitchFamily="34" charset="0"/>
              </a:defRPr>
            </a:lvl2pPr>
            <a:lvl3pPr marL="1184275" indent="-236538" algn="r" defTabSz="990600" rtl="1">
              <a:defRPr sz="2400">
                <a:solidFill>
                  <a:schemeClr val="tx1"/>
                </a:solidFill>
                <a:latin typeface="Times New Roman" panose="02020603050405020304" pitchFamily="18" charset="0"/>
                <a:cs typeface="Arial" panose="020B0604020202020204" pitchFamily="34" charset="0"/>
              </a:defRPr>
            </a:lvl3pPr>
            <a:lvl4pPr marL="1658938" indent="-238125" algn="r" defTabSz="990600" rtl="1">
              <a:defRPr sz="2400">
                <a:solidFill>
                  <a:schemeClr val="tx1"/>
                </a:solidFill>
                <a:latin typeface="Times New Roman" panose="02020603050405020304" pitchFamily="18" charset="0"/>
                <a:cs typeface="Arial" panose="020B0604020202020204" pitchFamily="34" charset="0"/>
              </a:defRPr>
            </a:lvl4pPr>
            <a:lvl5pPr marL="2132013" indent="-236538" algn="r" defTabSz="990600" rtl="1">
              <a:defRPr sz="2400">
                <a:solidFill>
                  <a:schemeClr val="tx1"/>
                </a:solidFill>
                <a:latin typeface="Times New Roman" panose="02020603050405020304" pitchFamily="18" charset="0"/>
                <a:cs typeface="Arial" panose="020B0604020202020204" pitchFamily="34" charset="0"/>
              </a:defRPr>
            </a:lvl5pPr>
            <a:lvl6pPr marL="2589213" indent="-236538"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3046413" indent="-236538"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503613" indent="-236538"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960813" indent="-236538"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eaLnBrk="1" hangingPunct="1"/>
            <a:fld id="{17AA42EA-551C-4F75-B2B9-56D0EBE2DF0E}" type="slidenum">
              <a:rPr lang="he-IL" altLang="en-US" sz="1300">
                <a:cs typeface="Times New Roman" panose="02020603050405020304" pitchFamily="18" charset="0"/>
              </a:rPr>
              <a:pPr algn="l" eaLnBrk="1" hangingPunct="1"/>
              <a:t>44</a:t>
            </a:fld>
            <a:endParaRPr lang="en-US" altLang="en-US" sz="1300">
              <a:cs typeface="Times New Roman" panose="02020603050405020304" pitchFamily="18" charset="0"/>
            </a:endParaRPr>
          </a:p>
        </p:txBody>
      </p:sp>
      <p:sp>
        <p:nvSpPr>
          <p:cNvPr id="1230851" name="Rectangle 2"/>
          <p:cNvSpPr>
            <a:spLocks noGrp="1" noRot="1" noChangeAspect="1" noChangeArrowheads="1" noTextEdit="1"/>
          </p:cNvSpPr>
          <p:nvPr>
            <p:ph type="sldImg"/>
          </p:nvPr>
        </p:nvSpPr>
        <p:spPr>
          <a:ln/>
        </p:spPr>
      </p:sp>
      <p:sp>
        <p:nvSpPr>
          <p:cNvPr id="1230852" name="Rectangle 3"/>
          <p:cNvSpPr>
            <a:spLocks noGrp="1" noChangeArrowheads="1"/>
          </p:cNvSpPr>
          <p:nvPr>
            <p:ph type="body" idx="1"/>
          </p:nvPr>
        </p:nvSpPr>
        <p:spPr/>
        <p:txBody>
          <a:bodyPr lIns="99004" tIns="49502" rIns="99004" bIns="49502"/>
          <a:lstStyle/>
          <a:p>
            <a:pPr algn="l" rtl="0"/>
            <a:r>
              <a:rPr lang="en-US" altLang="en-US"/>
              <a:t>so if we compare SNR in the unpolarized frame and the polarized frame- the SNR is the polarized frame is higher (uniform distances)</a:t>
            </a:r>
          </a:p>
          <a:p>
            <a:pPr algn="l" rtl="0"/>
            <a:r>
              <a:rPr lang="en-US" altLang="en-US"/>
              <a:t>but- we pay for that with increased exposure time</a:t>
            </a:r>
          </a:p>
          <a:p>
            <a:pPr algn="l" rtl="0"/>
            <a:r>
              <a:rPr lang="en-US" altLang="en-US"/>
              <a:t>so the fair comparison is to compare images taken under the same acquisition time. If we just increase exposure time, the image will be saturated. so we can use the available time to take a few frames and average them. It is easy show that the best strategy is dividing the time equally between the frames- and then the SNR increases by root of the number of frames. Then, the SNR in the unpolarized image is higher</a:t>
            </a:r>
          </a:p>
          <a:p>
            <a:pPr algn="l" rtl="0"/>
            <a:endParaRPr lang="en-US" altLang="en-US"/>
          </a:p>
        </p:txBody>
      </p:sp>
    </p:spTree>
    <p:extLst>
      <p:ext uri="{BB962C8B-B14F-4D97-AF65-F5344CB8AC3E}">
        <p14:creationId xmlns:p14="http://schemas.microsoft.com/office/powerpoint/2010/main" val="37105950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055"/>
          <p:cNvSpPr>
            <a:spLocks noGrp="1" noChangeArrowheads="1"/>
          </p:cNvSpPr>
          <p:nvPr>
            <p:ph type="sldNum" sz="quarter" idx="5"/>
          </p:nvPr>
        </p:nvSpPr>
        <p:spPr>
          <a:ln/>
        </p:spPr>
        <p:txBody>
          <a:bodyPr/>
          <a:lstStyle/>
          <a:p>
            <a:fld id="{3E1C1C48-DFDB-4B0A-9227-2A08A4F7E4F1}" type="slidenum">
              <a:rPr lang="he-IL" altLang="en-US"/>
              <a:pPr/>
              <a:t>45</a:t>
            </a:fld>
            <a:endParaRPr lang="en-US" altLang="en-US"/>
          </a:p>
        </p:txBody>
      </p:sp>
      <p:sp>
        <p:nvSpPr>
          <p:cNvPr id="1190914" name="Rectangle 2055"/>
          <p:cNvSpPr txBox="1">
            <a:spLocks noGrp="1" noChangeArrowheads="1"/>
          </p:cNvSpPr>
          <p:nvPr/>
        </p:nvSpPr>
        <p:spPr bwMode="auto">
          <a:xfrm>
            <a:off x="1588" y="9721850"/>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4" tIns="49502" rIns="99004" bIns="49502" anchor="b"/>
          <a:lstStyle>
            <a:lvl1pPr algn="r" defTabSz="990600" rtl="1">
              <a:defRPr sz="2400">
                <a:solidFill>
                  <a:schemeClr val="tx1"/>
                </a:solidFill>
                <a:latin typeface="Times New Roman" panose="02020603050405020304" pitchFamily="18" charset="0"/>
                <a:cs typeface="Arial" panose="020B0604020202020204" pitchFamily="34" charset="0"/>
              </a:defRPr>
            </a:lvl1pPr>
            <a:lvl2pPr marL="769938" indent="-296863" algn="r" defTabSz="990600" rtl="1">
              <a:defRPr sz="2400">
                <a:solidFill>
                  <a:schemeClr val="tx1"/>
                </a:solidFill>
                <a:latin typeface="Times New Roman" panose="02020603050405020304" pitchFamily="18" charset="0"/>
                <a:cs typeface="Arial" panose="020B0604020202020204" pitchFamily="34" charset="0"/>
              </a:defRPr>
            </a:lvl2pPr>
            <a:lvl3pPr marL="1184275" indent="-236538" algn="r" defTabSz="990600" rtl="1">
              <a:defRPr sz="2400">
                <a:solidFill>
                  <a:schemeClr val="tx1"/>
                </a:solidFill>
                <a:latin typeface="Times New Roman" panose="02020603050405020304" pitchFamily="18" charset="0"/>
                <a:cs typeface="Arial" panose="020B0604020202020204" pitchFamily="34" charset="0"/>
              </a:defRPr>
            </a:lvl3pPr>
            <a:lvl4pPr marL="1658938" indent="-238125" algn="r" defTabSz="990600" rtl="1">
              <a:defRPr sz="2400">
                <a:solidFill>
                  <a:schemeClr val="tx1"/>
                </a:solidFill>
                <a:latin typeface="Times New Roman" panose="02020603050405020304" pitchFamily="18" charset="0"/>
                <a:cs typeface="Arial" panose="020B0604020202020204" pitchFamily="34" charset="0"/>
              </a:defRPr>
            </a:lvl4pPr>
            <a:lvl5pPr marL="2132013" indent="-236538" algn="r" defTabSz="990600" rtl="1">
              <a:defRPr sz="2400">
                <a:solidFill>
                  <a:schemeClr val="tx1"/>
                </a:solidFill>
                <a:latin typeface="Times New Roman" panose="02020603050405020304" pitchFamily="18" charset="0"/>
                <a:cs typeface="Arial" panose="020B0604020202020204" pitchFamily="34" charset="0"/>
              </a:defRPr>
            </a:lvl5pPr>
            <a:lvl6pPr marL="2589213" indent="-236538"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3046413" indent="-236538"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503613" indent="-236538"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960813" indent="-236538"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eaLnBrk="1" hangingPunct="1"/>
            <a:fld id="{AA803DD1-A107-477D-AC06-D4098E2FB7B9}" type="slidenum">
              <a:rPr lang="he-IL" altLang="en-US" sz="1300">
                <a:cs typeface="Times New Roman" panose="02020603050405020304" pitchFamily="18" charset="0"/>
              </a:rPr>
              <a:pPr algn="l" eaLnBrk="1" hangingPunct="1"/>
              <a:t>45</a:t>
            </a:fld>
            <a:endParaRPr lang="en-US" altLang="en-US" sz="1300">
              <a:cs typeface="Times New Roman" panose="02020603050405020304" pitchFamily="18" charset="0"/>
            </a:endParaRPr>
          </a:p>
        </p:txBody>
      </p:sp>
      <p:sp>
        <p:nvSpPr>
          <p:cNvPr id="1190915" name="Rectangle 2"/>
          <p:cNvSpPr>
            <a:spLocks noGrp="1" noRot="1" noChangeAspect="1" noChangeArrowheads="1" noTextEdit="1"/>
          </p:cNvSpPr>
          <p:nvPr>
            <p:ph type="sldImg"/>
          </p:nvPr>
        </p:nvSpPr>
        <p:spPr>
          <a:ln/>
        </p:spPr>
      </p:sp>
      <p:sp>
        <p:nvSpPr>
          <p:cNvPr id="1190916" name="Rectangle 3"/>
          <p:cNvSpPr>
            <a:spLocks noGrp="1" noChangeArrowheads="1"/>
          </p:cNvSpPr>
          <p:nvPr>
            <p:ph type="body" idx="1"/>
          </p:nvPr>
        </p:nvSpPr>
        <p:spPr/>
        <p:txBody>
          <a:bodyPr lIns="99004" tIns="49502" rIns="99004" bIns="49502"/>
          <a:lstStyle/>
          <a:p>
            <a:pPr algn="l" rtl="0"/>
            <a:r>
              <a:rPr lang="en-US" altLang="en-US"/>
              <a:t>This is the plot for 2 different optical distances</a:t>
            </a:r>
          </a:p>
          <a:p>
            <a:pPr algn="l" rtl="0"/>
            <a:r>
              <a:rPr lang="en-US" altLang="en-US"/>
              <a:t>We see there is an improvement, but this is under the assumption that the whole image has uniform distances</a:t>
            </a:r>
          </a:p>
          <a:p>
            <a:pPr algn="l" rtl="0"/>
            <a:r>
              <a:rPr lang="en-US" altLang="en-US"/>
              <a:t>i.e., the exposure time of the polarized image is adjusted according to the area we want to detect</a:t>
            </a:r>
          </a:p>
        </p:txBody>
      </p:sp>
    </p:spTree>
    <p:extLst>
      <p:ext uri="{BB962C8B-B14F-4D97-AF65-F5344CB8AC3E}">
        <p14:creationId xmlns:p14="http://schemas.microsoft.com/office/powerpoint/2010/main" val="23345173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055"/>
          <p:cNvSpPr>
            <a:spLocks noGrp="1" noChangeArrowheads="1"/>
          </p:cNvSpPr>
          <p:nvPr>
            <p:ph type="sldNum" sz="quarter" idx="5"/>
          </p:nvPr>
        </p:nvSpPr>
        <p:spPr>
          <a:ln/>
        </p:spPr>
        <p:txBody>
          <a:bodyPr/>
          <a:lstStyle/>
          <a:p>
            <a:fld id="{677E5D46-C52A-40EA-8E87-44B8B5152E12}" type="slidenum">
              <a:rPr lang="he-IL" altLang="en-US"/>
              <a:pPr/>
              <a:t>46</a:t>
            </a:fld>
            <a:endParaRPr lang="en-US" altLang="en-US"/>
          </a:p>
        </p:txBody>
      </p:sp>
      <p:sp>
        <p:nvSpPr>
          <p:cNvPr id="1192962" name="Rectangle 2055"/>
          <p:cNvSpPr txBox="1">
            <a:spLocks noGrp="1" noChangeArrowheads="1"/>
          </p:cNvSpPr>
          <p:nvPr/>
        </p:nvSpPr>
        <p:spPr bwMode="auto">
          <a:xfrm>
            <a:off x="1588" y="9721850"/>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4" tIns="49502" rIns="99004" bIns="49502" anchor="b"/>
          <a:lstStyle>
            <a:lvl1pPr algn="r" defTabSz="990600" rtl="1">
              <a:defRPr sz="2400">
                <a:solidFill>
                  <a:schemeClr val="tx1"/>
                </a:solidFill>
                <a:latin typeface="Times New Roman" panose="02020603050405020304" pitchFamily="18" charset="0"/>
                <a:cs typeface="Arial" panose="020B0604020202020204" pitchFamily="34" charset="0"/>
              </a:defRPr>
            </a:lvl1pPr>
            <a:lvl2pPr marL="769938" indent="-296863" algn="r" defTabSz="990600" rtl="1">
              <a:defRPr sz="2400">
                <a:solidFill>
                  <a:schemeClr val="tx1"/>
                </a:solidFill>
                <a:latin typeface="Times New Roman" panose="02020603050405020304" pitchFamily="18" charset="0"/>
                <a:cs typeface="Arial" panose="020B0604020202020204" pitchFamily="34" charset="0"/>
              </a:defRPr>
            </a:lvl2pPr>
            <a:lvl3pPr marL="1184275" indent="-236538" algn="r" defTabSz="990600" rtl="1">
              <a:defRPr sz="2400">
                <a:solidFill>
                  <a:schemeClr val="tx1"/>
                </a:solidFill>
                <a:latin typeface="Times New Roman" panose="02020603050405020304" pitchFamily="18" charset="0"/>
                <a:cs typeface="Arial" panose="020B0604020202020204" pitchFamily="34" charset="0"/>
              </a:defRPr>
            </a:lvl3pPr>
            <a:lvl4pPr marL="1658938" indent="-238125" algn="r" defTabSz="990600" rtl="1">
              <a:defRPr sz="2400">
                <a:solidFill>
                  <a:schemeClr val="tx1"/>
                </a:solidFill>
                <a:latin typeface="Times New Roman" panose="02020603050405020304" pitchFamily="18" charset="0"/>
                <a:cs typeface="Arial" panose="020B0604020202020204" pitchFamily="34" charset="0"/>
              </a:defRPr>
            </a:lvl4pPr>
            <a:lvl5pPr marL="2132013" indent="-236538" algn="r" defTabSz="990600" rtl="1">
              <a:defRPr sz="2400">
                <a:solidFill>
                  <a:schemeClr val="tx1"/>
                </a:solidFill>
                <a:latin typeface="Times New Roman" panose="02020603050405020304" pitchFamily="18" charset="0"/>
                <a:cs typeface="Arial" panose="020B0604020202020204" pitchFamily="34" charset="0"/>
              </a:defRPr>
            </a:lvl5pPr>
            <a:lvl6pPr marL="2589213" indent="-236538"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3046413" indent="-236538"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503613" indent="-236538"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960813" indent="-236538"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eaLnBrk="1" hangingPunct="1"/>
            <a:fld id="{320DD311-3ED4-4448-997C-B71D90D688BA}" type="slidenum">
              <a:rPr lang="he-IL" altLang="en-US" sz="1300">
                <a:cs typeface="Times New Roman" panose="02020603050405020304" pitchFamily="18" charset="0"/>
              </a:rPr>
              <a:pPr algn="l" eaLnBrk="1" hangingPunct="1"/>
              <a:t>46</a:t>
            </a:fld>
            <a:endParaRPr lang="en-US" altLang="en-US" sz="1300">
              <a:cs typeface="Times New Roman" panose="02020603050405020304" pitchFamily="18" charset="0"/>
            </a:endParaRPr>
          </a:p>
        </p:txBody>
      </p:sp>
      <p:sp>
        <p:nvSpPr>
          <p:cNvPr id="1192963" name="Rectangle 2"/>
          <p:cNvSpPr>
            <a:spLocks noGrp="1" noRot="1" noChangeAspect="1" noChangeArrowheads="1" noTextEdit="1"/>
          </p:cNvSpPr>
          <p:nvPr>
            <p:ph type="sldImg"/>
          </p:nvPr>
        </p:nvSpPr>
        <p:spPr>
          <a:ln/>
        </p:spPr>
      </p:sp>
      <p:sp>
        <p:nvSpPr>
          <p:cNvPr id="1192964" name="Rectangle 3"/>
          <p:cNvSpPr>
            <a:spLocks noGrp="1" noChangeArrowheads="1"/>
          </p:cNvSpPr>
          <p:nvPr>
            <p:ph type="body" idx="1"/>
          </p:nvPr>
        </p:nvSpPr>
        <p:spPr/>
        <p:txBody>
          <a:bodyPr lIns="99004" tIns="49502" rIns="99004" bIns="49502"/>
          <a:lstStyle/>
          <a:p>
            <a:pPr algn="l" rtl="0"/>
            <a:r>
              <a:rPr lang="en-US" altLang="en-US"/>
              <a:t>Here are some example</a:t>
            </a:r>
          </a:p>
          <a:p>
            <a:pPr algn="l" rtl="0"/>
            <a:r>
              <a:rPr lang="en-US" altLang="en-US"/>
              <a:t>Imin is noisier even in the single case as the exposure time is not adjusted</a:t>
            </a:r>
          </a:p>
        </p:txBody>
      </p:sp>
    </p:spTree>
    <p:extLst>
      <p:ext uri="{BB962C8B-B14F-4D97-AF65-F5344CB8AC3E}">
        <p14:creationId xmlns:p14="http://schemas.microsoft.com/office/powerpoint/2010/main" val="3350054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055"/>
          <p:cNvSpPr>
            <a:spLocks noGrp="1" noChangeArrowheads="1"/>
          </p:cNvSpPr>
          <p:nvPr>
            <p:ph type="sldNum" sz="quarter" idx="5"/>
          </p:nvPr>
        </p:nvSpPr>
        <p:spPr>
          <a:ln/>
        </p:spPr>
        <p:txBody>
          <a:bodyPr/>
          <a:lstStyle/>
          <a:p>
            <a:fld id="{5ED64680-37ED-484B-9192-A71F6EDA620D}" type="slidenum">
              <a:rPr lang="he-IL" altLang="en-US"/>
              <a:pPr/>
              <a:t>5</a:t>
            </a:fld>
            <a:endParaRPr lang="en-US" altLang="en-US"/>
          </a:p>
        </p:txBody>
      </p:sp>
      <p:sp>
        <p:nvSpPr>
          <p:cNvPr id="1110018" name="Rectangle 7"/>
          <p:cNvSpPr txBox="1">
            <a:spLocks noGrp="1" noChangeArrowheads="1"/>
          </p:cNvSpPr>
          <p:nvPr/>
        </p:nvSpPr>
        <p:spPr bwMode="auto">
          <a:xfrm>
            <a:off x="1588" y="9720263"/>
            <a:ext cx="3074987"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5" tIns="49523" rIns="99045" bIns="49523" anchor="b"/>
          <a:lstStyle>
            <a:lvl1pPr algn="r" defTabSz="915988" rtl="1">
              <a:defRPr sz="2400">
                <a:solidFill>
                  <a:schemeClr val="tx1"/>
                </a:solidFill>
                <a:latin typeface="Times New Roman" panose="02020603050405020304" pitchFamily="18" charset="0"/>
                <a:cs typeface="Arial" panose="020B0604020202020204" pitchFamily="34" charset="0"/>
              </a:defRPr>
            </a:lvl1pPr>
            <a:lvl2pPr marL="744538" indent="-285750" algn="r" defTabSz="915988" rtl="1">
              <a:defRPr sz="2400">
                <a:solidFill>
                  <a:schemeClr val="tx1"/>
                </a:solidFill>
                <a:latin typeface="Times New Roman" panose="02020603050405020304" pitchFamily="18" charset="0"/>
                <a:cs typeface="Arial" panose="020B0604020202020204" pitchFamily="34" charset="0"/>
              </a:defRPr>
            </a:lvl2pPr>
            <a:lvl3pPr marL="1146175" indent="-230188" algn="r" defTabSz="915988" rtl="1">
              <a:defRPr sz="2400">
                <a:solidFill>
                  <a:schemeClr val="tx1"/>
                </a:solidFill>
                <a:latin typeface="Times New Roman" panose="02020603050405020304" pitchFamily="18" charset="0"/>
                <a:cs typeface="Arial" panose="020B0604020202020204" pitchFamily="34" charset="0"/>
              </a:defRPr>
            </a:lvl3pPr>
            <a:lvl4pPr marL="1603375" indent="-228600" algn="r" defTabSz="915988" rtl="1">
              <a:defRPr sz="2400">
                <a:solidFill>
                  <a:schemeClr val="tx1"/>
                </a:solidFill>
                <a:latin typeface="Times New Roman" panose="02020603050405020304" pitchFamily="18" charset="0"/>
                <a:cs typeface="Arial" panose="020B0604020202020204" pitchFamily="34" charset="0"/>
              </a:defRPr>
            </a:lvl4pPr>
            <a:lvl5pPr marL="2062163" indent="-230188" algn="r" defTabSz="915988" rtl="1">
              <a:defRPr sz="2400">
                <a:solidFill>
                  <a:schemeClr val="tx1"/>
                </a:solidFill>
                <a:latin typeface="Times New Roman" panose="02020603050405020304" pitchFamily="18" charset="0"/>
                <a:cs typeface="Arial" panose="020B0604020202020204" pitchFamily="34" charset="0"/>
              </a:defRPr>
            </a:lvl5pPr>
            <a:lvl6pPr marL="2519363" indent="-230188" algn="r" defTabSz="915988"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6563" indent="-230188" algn="r" defTabSz="915988"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33763" indent="-230188" algn="r" defTabSz="915988"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90963" indent="-230188" algn="r" defTabSz="915988"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eaLnBrk="1" hangingPunct="1"/>
            <a:fld id="{58F3AA82-BDC0-4A1C-AB3E-AE09868EA84C}" type="slidenum">
              <a:rPr lang="he-IL" altLang="en-US" sz="1300">
                <a:latin typeface="Arial" panose="020B0604020202020204" pitchFamily="34" charset="0"/>
              </a:rPr>
              <a:pPr algn="l" eaLnBrk="1" hangingPunct="1"/>
              <a:t>5</a:t>
            </a:fld>
            <a:endParaRPr lang="en-US" altLang="en-US" sz="1300">
              <a:latin typeface="Arial" panose="020B0604020202020204" pitchFamily="34" charset="0"/>
            </a:endParaRPr>
          </a:p>
        </p:txBody>
      </p:sp>
      <p:sp>
        <p:nvSpPr>
          <p:cNvPr id="1110019" name="Rectangle 2"/>
          <p:cNvSpPr>
            <a:spLocks noGrp="1" noRot="1" noChangeAspect="1" noChangeArrowheads="1" noTextEdit="1"/>
          </p:cNvSpPr>
          <p:nvPr>
            <p:ph type="sldImg"/>
          </p:nvPr>
        </p:nvSpPr>
        <p:spPr>
          <a:xfrm>
            <a:off x="990600" y="766763"/>
            <a:ext cx="5118100" cy="3838575"/>
          </a:xfrm>
          <a:ln/>
        </p:spPr>
      </p:sp>
      <p:sp>
        <p:nvSpPr>
          <p:cNvPr id="1110020" name="Rectangle 3"/>
          <p:cNvSpPr>
            <a:spLocks noGrp="1" noChangeArrowheads="1"/>
          </p:cNvSpPr>
          <p:nvPr>
            <p:ph type="body" idx="1"/>
          </p:nvPr>
        </p:nvSpPr>
        <p:spPr>
          <a:xfrm>
            <a:off x="709613" y="4860925"/>
            <a:ext cx="5680075" cy="4606925"/>
          </a:xfrm>
        </p:spPr>
        <p:txBody>
          <a:bodyPr lIns="99045" tIns="49523" rIns="99045" bIns="49523"/>
          <a:lstStyle/>
          <a:p>
            <a:pPr algn="l" rtl="0"/>
            <a:r>
              <a:rPr lang="en-US" altLang="en-US"/>
              <a:t>Note that because of signal dependent photon noise the additive component reduces the input SNR So even if your reconstruction method precisely estimates that degradation terms, the reconstruction is still limited.</a:t>
            </a:r>
          </a:p>
          <a:p>
            <a:pPr algn="l" rtl="0"/>
            <a:r>
              <a:rPr lang="en-US" altLang="en-US"/>
              <a:t>This analysis is not only theoretical. It has practical implications.</a:t>
            </a:r>
          </a:p>
          <a:p>
            <a:pPr algn="l" rtl="0"/>
            <a:r>
              <a:rPr lang="en-US" altLang="en-US"/>
              <a:t>Now, we can tell if any reconstruction method can detect an object in a certain size, with a certain contrast under given noise levels. I am going to demonstrate it in the case of haze.</a:t>
            </a:r>
          </a:p>
        </p:txBody>
      </p:sp>
    </p:spTree>
    <p:extLst>
      <p:ext uri="{BB962C8B-B14F-4D97-AF65-F5344CB8AC3E}">
        <p14:creationId xmlns:p14="http://schemas.microsoft.com/office/powerpoint/2010/main" val="12796880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055"/>
          <p:cNvSpPr>
            <a:spLocks noGrp="1" noChangeArrowheads="1"/>
          </p:cNvSpPr>
          <p:nvPr>
            <p:ph type="sldNum" sz="quarter" idx="5"/>
          </p:nvPr>
        </p:nvSpPr>
        <p:spPr>
          <a:ln/>
        </p:spPr>
        <p:txBody>
          <a:bodyPr/>
          <a:lstStyle/>
          <a:p>
            <a:fld id="{42C2819B-8839-4400-AD4A-0F478697FE94}" type="slidenum">
              <a:rPr lang="he-IL" altLang="en-US"/>
              <a:pPr/>
              <a:t>47</a:t>
            </a:fld>
            <a:endParaRPr lang="en-US" altLang="en-US"/>
          </a:p>
        </p:txBody>
      </p:sp>
      <p:sp>
        <p:nvSpPr>
          <p:cNvPr id="1195010" name="Rectangle 2055"/>
          <p:cNvSpPr txBox="1">
            <a:spLocks noGrp="1" noChangeArrowheads="1"/>
          </p:cNvSpPr>
          <p:nvPr/>
        </p:nvSpPr>
        <p:spPr bwMode="auto">
          <a:xfrm>
            <a:off x="1588" y="9721850"/>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4" tIns="49502" rIns="99004" bIns="49502" anchor="b"/>
          <a:lstStyle>
            <a:lvl1pPr algn="r" defTabSz="990600" rtl="1">
              <a:defRPr sz="2400">
                <a:solidFill>
                  <a:schemeClr val="tx1"/>
                </a:solidFill>
                <a:latin typeface="Times New Roman" panose="02020603050405020304" pitchFamily="18" charset="0"/>
                <a:cs typeface="Arial" panose="020B0604020202020204" pitchFamily="34" charset="0"/>
              </a:defRPr>
            </a:lvl1pPr>
            <a:lvl2pPr marL="769938" indent="-296863" algn="r" defTabSz="990600" rtl="1">
              <a:defRPr sz="2400">
                <a:solidFill>
                  <a:schemeClr val="tx1"/>
                </a:solidFill>
                <a:latin typeface="Times New Roman" panose="02020603050405020304" pitchFamily="18" charset="0"/>
                <a:cs typeface="Arial" panose="020B0604020202020204" pitchFamily="34" charset="0"/>
              </a:defRPr>
            </a:lvl2pPr>
            <a:lvl3pPr marL="1184275" indent="-236538" algn="r" defTabSz="990600" rtl="1">
              <a:defRPr sz="2400">
                <a:solidFill>
                  <a:schemeClr val="tx1"/>
                </a:solidFill>
                <a:latin typeface="Times New Roman" panose="02020603050405020304" pitchFamily="18" charset="0"/>
                <a:cs typeface="Arial" panose="020B0604020202020204" pitchFamily="34" charset="0"/>
              </a:defRPr>
            </a:lvl3pPr>
            <a:lvl4pPr marL="1658938" indent="-238125" algn="r" defTabSz="990600" rtl="1">
              <a:defRPr sz="2400">
                <a:solidFill>
                  <a:schemeClr val="tx1"/>
                </a:solidFill>
                <a:latin typeface="Times New Roman" panose="02020603050405020304" pitchFamily="18" charset="0"/>
                <a:cs typeface="Arial" panose="020B0604020202020204" pitchFamily="34" charset="0"/>
              </a:defRPr>
            </a:lvl4pPr>
            <a:lvl5pPr marL="2132013" indent="-236538" algn="r" defTabSz="990600" rtl="1">
              <a:defRPr sz="2400">
                <a:solidFill>
                  <a:schemeClr val="tx1"/>
                </a:solidFill>
                <a:latin typeface="Times New Roman" panose="02020603050405020304" pitchFamily="18" charset="0"/>
                <a:cs typeface="Arial" panose="020B0604020202020204" pitchFamily="34" charset="0"/>
              </a:defRPr>
            </a:lvl5pPr>
            <a:lvl6pPr marL="2589213" indent="-236538"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3046413" indent="-236538"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503613" indent="-236538"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960813" indent="-236538"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eaLnBrk="1" hangingPunct="1"/>
            <a:fld id="{ECCB0985-513C-4EEE-BA99-760610173538}" type="slidenum">
              <a:rPr lang="he-IL" altLang="en-US" sz="1300">
                <a:cs typeface="Times New Roman" panose="02020603050405020304" pitchFamily="18" charset="0"/>
              </a:rPr>
              <a:pPr algn="l" eaLnBrk="1" hangingPunct="1"/>
              <a:t>47</a:t>
            </a:fld>
            <a:endParaRPr lang="en-US" altLang="en-US" sz="1300">
              <a:cs typeface="Times New Roman" panose="02020603050405020304" pitchFamily="18" charset="0"/>
            </a:endParaRPr>
          </a:p>
        </p:txBody>
      </p:sp>
      <p:sp>
        <p:nvSpPr>
          <p:cNvPr id="1195011" name="Rectangle 2"/>
          <p:cNvSpPr>
            <a:spLocks noGrp="1" noRot="1" noChangeAspect="1" noChangeArrowheads="1" noTextEdit="1"/>
          </p:cNvSpPr>
          <p:nvPr>
            <p:ph type="sldImg"/>
          </p:nvPr>
        </p:nvSpPr>
        <p:spPr>
          <a:ln/>
        </p:spPr>
      </p:sp>
      <p:sp>
        <p:nvSpPr>
          <p:cNvPr id="1195012" name="Rectangle 3"/>
          <p:cNvSpPr>
            <a:spLocks noGrp="1" noChangeArrowheads="1"/>
          </p:cNvSpPr>
          <p:nvPr>
            <p:ph type="body" idx="1"/>
          </p:nvPr>
        </p:nvSpPr>
        <p:spPr/>
        <p:txBody>
          <a:bodyPr lIns="99004" tIns="49502" rIns="99004" bIns="49502"/>
          <a:lstStyle/>
          <a:p>
            <a:pPr algn="l" rtl="0"/>
            <a:r>
              <a:rPr lang="en-US" altLang="en-US"/>
              <a:t>now we compare the SNR with an unpolarized image taken under the same total acquisition time</a:t>
            </a:r>
          </a:p>
          <a:p>
            <a:pPr algn="l" rtl="0"/>
            <a:r>
              <a:rPr lang="en-US" altLang="en-US"/>
              <a:t>The 2 polarized images are linearly combined with weights that depend on the degree of polarization </a:t>
            </a:r>
          </a:p>
        </p:txBody>
      </p:sp>
    </p:spTree>
    <p:extLst>
      <p:ext uri="{BB962C8B-B14F-4D97-AF65-F5344CB8AC3E}">
        <p14:creationId xmlns:p14="http://schemas.microsoft.com/office/powerpoint/2010/main" val="36638282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BBF19350-8A07-4AB1-BB48-11580D8497C7}" type="slidenum">
              <a:rPr lang="he-IL" altLang="en-US"/>
              <a:pPr/>
              <a:t>48</a:t>
            </a:fld>
            <a:endParaRPr lang="en-US" altLang="en-US"/>
          </a:p>
        </p:txBody>
      </p:sp>
      <p:sp>
        <p:nvSpPr>
          <p:cNvPr id="1150978" name="Rectangle 2"/>
          <p:cNvSpPr>
            <a:spLocks noGrp="1" noRot="1" noChangeAspect="1" noChangeArrowheads="1" noTextEdit="1"/>
          </p:cNvSpPr>
          <p:nvPr>
            <p:ph type="sldImg"/>
          </p:nvPr>
        </p:nvSpPr>
        <p:spPr>
          <a:ln/>
        </p:spPr>
      </p:sp>
      <p:sp>
        <p:nvSpPr>
          <p:cNvPr id="1150979" name="Rectangle 3"/>
          <p:cNvSpPr>
            <a:spLocks noGrp="1" noChangeArrowheads="1"/>
          </p:cNvSpPr>
          <p:nvPr>
            <p:ph type="body" idx="1"/>
          </p:nvPr>
        </p:nvSpPr>
        <p:spPr/>
        <p:txBody>
          <a:bodyPr/>
          <a:lstStyle/>
          <a:p>
            <a:pPr algn="l" rtl="0"/>
            <a:r>
              <a:rPr lang="en-US" altLang="en-US"/>
              <a:t>This result seems to contradict previous results- some of them done in our lab about polarization based dehazing</a:t>
            </a:r>
          </a:p>
          <a:p>
            <a:pPr algn="l" rtl="0"/>
            <a:r>
              <a:rPr lang="en-US" altLang="en-US"/>
              <a:t>But it doesn</a:t>
            </a:r>
            <a:r>
              <a:rPr lang="en-US" altLang="en-US">
                <a:latin typeface="Arial" panose="020B0604020202020204" pitchFamily="34" charset="0"/>
              </a:rPr>
              <a:t>’</a:t>
            </a:r>
            <a:r>
              <a:rPr lang="en-US" altLang="en-US"/>
              <a:t>t. No polarization based dehazing method have shown to reveal objects that were otherwise invisible</a:t>
            </a:r>
          </a:p>
          <a:p>
            <a:pPr algn="l" rtl="0"/>
            <a:r>
              <a:rPr lang="en-US" altLang="en-US"/>
              <a:t>Our analysis assumed that we do a very local contrast stretch and look for objects. Dehazing performs on the whole image, restores color and compensates for attenuation</a:t>
            </a:r>
          </a:p>
          <a:p>
            <a:pPr algn="l" rtl="0"/>
            <a:r>
              <a:rPr lang="en-US" altLang="en-US"/>
              <a:t>It also provides a distance map</a:t>
            </a:r>
          </a:p>
        </p:txBody>
      </p:sp>
    </p:spTree>
    <p:extLst>
      <p:ext uri="{BB962C8B-B14F-4D97-AF65-F5344CB8AC3E}">
        <p14:creationId xmlns:p14="http://schemas.microsoft.com/office/powerpoint/2010/main" val="26605832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00312640-353D-4246-B39C-26932AAEF264}" type="slidenum">
              <a:rPr lang="he-IL" altLang="en-US"/>
              <a:pPr/>
              <a:t>49</a:t>
            </a:fld>
            <a:endParaRPr lang="en-US" altLang="en-US"/>
          </a:p>
        </p:txBody>
      </p:sp>
      <p:sp>
        <p:nvSpPr>
          <p:cNvPr id="1085442" name="Rectangle 2"/>
          <p:cNvSpPr>
            <a:spLocks noGrp="1" noRot="1" noChangeAspect="1" noChangeArrowheads="1" noTextEdit="1"/>
          </p:cNvSpPr>
          <p:nvPr>
            <p:ph type="sldImg"/>
          </p:nvPr>
        </p:nvSpPr>
        <p:spPr>
          <a:ln/>
        </p:spPr>
      </p:sp>
      <p:sp>
        <p:nvSpPr>
          <p:cNvPr id="1085443" name="Rectangle 3"/>
          <p:cNvSpPr>
            <a:spLocks noGrp="1" noChangeArrowheads="1"/>
          </p:cNvSpPr>
          <p:nvPr>
            <p:ph type="body" idx="1"/>
          </p:nvPr>
        </p:nvSpPr>
        <p:spPr/>
        <p:txBody>
          <a:bodyPr/>
          <a:lstStyle/>
          <a:p>
            <a:pPr algn="l" rtl="0"/>
            <a:r>
              <a:rPr lang="en-US" altLang="en-US"/>
              <a:t>To conclude- we saw that noise imposes a frequency cutoff even with no blur</a:t>
            </a:r>
          </a:p>
          <a:p>
            <a:pPr algn="l" rtl="0"/>
            <a:r>
              <a:rPr lang="en-US" altLang="en-US"/>
              <a:t>We gave the relation between cutoff and success rate</a:t>
            </a:r>
          </a:p>
          <a:p>
            <a:pPr algn="l" rtl="0"/>
            <a:r>
              <a:rPr lang="en-US" altLang="en-US"/>
              <a:t>And showed how to apply it for cv applications</a:t>
            </a:r>
          </a:p>
          <a:p>
            <a:pPr algn="l" rtl="0"/>
            <a:r>
              <a:rPr lang="en-US" altLang="en-US"/>
              <a:t>Now, that we established the relation between SNR and visibility, we can analyze what is the SNR benefit in a certain reconstruction scheme</a:t>
            </a:r>
          </a:p>
          <a:p>
            <a:pPr algn="l" rtl="0"/>
            <a:r>
              <a:rPr lang="en-US" altLang="en-US"/>
              <a:t>Once we have the SNR benefit, we can know what was the visibility improvement due to this reconstruction method</a:t>
            </a:r>
          </a:p>
        </p:txBody>
      </p:sp>
    </p:spTree>
    <p:extLst>
      <p:ext uri="{BB962C8B-B14F-4D97-AF65-F5344CB8AC3E}">
        <p14:creationId xmlns:p14="http://schemas.microsoft.com/office/powerpoint/2010/main" val="3731161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50</a:t>
            </a:fld>
            <a:endParaRPr lang="he-IL">
              <a:solidFill>
                <a:prstClr val="black"/>
              </a:solidFill>
            </a:endParaRPr>
          </a:p>
        </p:txBody>
      </p:sp>
    </p:spTree>
    <p:extLst>
      <p:ext uri="{BB962C8B-B14F-4D97-AF65-F5344CB8AC3E}">
        <p14:creationId xmlns:p14="http://schemas.microsoft.com/office/powerpoint/2010/main" val="29546532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51</a:t>
            </a:fld>
            <a:endParaRPr lang="he-IL">
              <a:solidFill>
                <a:prstClr val="black"/>
              </a:solidFill>
            </a:endParaRPr>
          </a:p>
        </p:txBody>
      </p:sp>
    </p:spTree>
    <p:extLst>
      <p:ext uri="{BB962C8B-B14F-4D97-AF65-F5344CB8AC3E}">
        <p14:creationId xmlns:p14="http://schemas.microsoft.com/office/powerpoint/2010/main" val="36998430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52</a:t>
            </a:fld>
            <a:endParaRPr lang="he-IL">
              <a:solidFill>
                <a:prstClr val="black"/>
              </a:solidFill>
            </a:endParaRPr>
          </a:p>
        </p:txBody>
      </p:sp>
    </p:spTree>
    <p:extLst>
      <p:ext uri="{BB962C8B-B14F-4D97-AF65-F5344CB8AC3E}">
        <p14:creationId xmlns:p14="http://schemas.microsoft.com/office/powerpoint/2010/main" val="23286150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53</a:t>
            </a:fld>
            <a:endParaRPr lang="he-IL">
              <a:solidFill>
                <a:prstClr val="black"/>
              </a:solidFill>
            </a:endParaRPr>
          </a:p>
        </p:txBody>
      </p:sp>
    </p:spTree>
    <p:extLst>
      <p:ext uri="{BB962C8B-B14F-4D97-AF65-F5344CB8AC3E}">
        <p14:creationId xmlns:p14="http://schemas.microsoft.com/office/powerpoint/2010/main" val="10359298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1"/>
            <a:endParaRPr lang="en-US" sz="1300" dirty="0">
              <a:latin typeface="+mn-lt"/>
              <a:cs typeface="+mn-cs"/>
            </a:endParaRPr>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54</a:t>
            </a:fld>
            <a:endParaRPr lang="he-IL">
              <a:solidFill>
                <a:prstClr val="black"/>
              </a:solidFill>
            </a:endParaRPr>
          </a:p>
        </p:txBody>
      </p:sp>
    </p:spTree>
    <p:extLst>
      <p:ext uri="{BB962C8B-B14F-4D97-AF65-F5344CB8AC3E}">
        <p14:creationId xmlns:p14="http://schemas.microsoft.com/office/powerpoint/2010/main" val="34726297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55</a:t>
            </a:fld>
            <a:endParaRPr lang="he-IL">
              <a:solidFill>
                <a:prstClr val="black"/>
              </a:solidFill>
            </a:endParaRPr>
          </a:p>
        </p:txBody>
      </p:sp>
    </p:spTree>
    <p:extLst>
      <p:ext uri="{BB962C8B-B14F-4D97-AF65-F5344CB8AC3E}">
        <p14:creationId xmlns:p14="http://schemas.microsoft.com/office/powerpoint/2010/main" val="34528012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1"/>
            <a:endParaRPr lang="en-US"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56</a:t>
            </a:fld>
            <a:endParaRPr lang="he-IL">
              <a:solidFill>
                <a:prstClr val="black"/>
              </a:solidFill>
            </a:endParaRPr>
          </a:p>
        </p:txBody>
      </p:sp>
    </p:spTree>
    <p:extLst>
      <p:ext uri="{BB962C8B-B14F-4D97-AF65-F5344CB8AC3E}">
        <p14:creationId xmlns:p14="http://schemas.microsoft.com/office/powerpoint/2010/main" val="3014343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595CD034-B12F-4EB8-8084-E24379F92966}" type="slidenum">
              <a:rPr lang="he-IL" altLang="en-US"/>
              <a:pPr/>
              <a:t>6</a:t>
            </a:fld>
            <a:endParaRPr lang="en-US" altLang="en-US"/>
          </a:p>
        </p:txBody>
      </p:sp>
      <p:sp>
        <p:nvSpPr>
          <p:cNvPr id="948226" name="Rectangle 2"/>
          <p:cNvSpPr>
            <a:spLocks noGrp="1" noRot="1" noChangeAspect="1" noChangeArrowheads="1" noTextEdit="1"/>
          </p:cNvSpPr>
          <p:nvPr>
            <p:ph type="sldImg"/>
          </p:nvPr>
        </p:nvSpPr>
        <p:spPr>
          <a:xfrm>
            <a:off x="992188" y="768350"/>
            <a:ext cx="5114925" cy="3836988"/>
          </a:xfrm>
          <a:ln/>
        </p:spPr>
      </p:sp>
      <p:sp>
        <p:nvSpPr>
          <p:cNvPr id="948227" name="Rectangle 3"/>
          <p:cNvSpPr>
            <a:spLocks noGrp="1" noChangeArrowheads="1"/>
          </p:cNvSpPr>
          <p:nvPr>
            <p:ph type="body" idx="1"/>
          </p:nvPr>
        </p:nvSpPr>
        <p:spPr/>
        <p:txBody>
          <a:bodyPr/>
          <a:lstStyle/>
          <a:p>
            <a:pPr algn="l" rtl="0"/>
            <a:r>
              <a:rPr lang="en-US" altLang="en-US"/>
              <a:t>Let</a:t>
            </a:r>
            <a:r>
              <a:rPr lang="en-US" altLang="en-US">
                <a:latin typeface="Arial" panose="020B0604020202020204" pitchFamily="34" charset="0"/>
              </a:rPr>
              <a:t>’</a:t>
            </a:r>
            <a:r>
              <a:rPr lang="en-US" altLang="en-US"/>
              <a:t>s see what happens when we add noise.</a:t>
            </a:r>
          </a:p>
          <a:p>
            <a:pPr algn="l" rtl="0"/>
            <a:r>
              <a:rPr lang="en-US" altLang="en-US"/>
              <a:t>Small details disappear</a:t>
            </a:r>
          </a:p>
        </p:txBody>
      </p:sp>
    </p:spTree>
    <p:extLst>
      <p:ext uri="{BB962C8B-B14F-4D97-AF65-F5344CB8AC3E}">
        <p14:creationId xmlns:p14="http://schemas.microsoft.com/office/powerpoint/2010/main" val="32304352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57</a:t>
            </a:fld>
            <a:endParaRPr lang="he-IL">
              <a:solidFill>
                <a:prstClr val="black"/>
              </a:solidFill>
            </a:endParaRPr>
          </a:p>
        </p:txBody>
      </p:sp>
    </p:spTree>
    <p:extLst>
      <p:ext uri="{BB962C8B-B14F-4D97-AF65-F5344CB8AC3E}">
        <p14:creationId xmlns:p14="http://schemas.microsoft.com/office/powerpoint/2010/main" val="3364909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58</a:t>
            </a:fld>
            <a:endParaRPr lang="he-IL">
              <a:solidFill>
                <a:prstClr val="black"/>
              </a:solidFill>
            </a:endParaRPr>
          </a:p>
        </p:txBody>
      </p:sp>
    </p:spTree>
    <p:extLst>
      <p:ext uri="{BB962C8B-B14F-4D97-AF65-F5344CB8AC3E}">
        <p14:creationId xmlns:p14="http://schemas.microsoft.com/office/powerpoint/2010/main" val="31784499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baseline="0" dirty="0" smtClean="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59</a:t>
            </a:fld>
            <a:endParaRPr lang="he-IL">
              <a:solidFill>
                <a:prstClr val="black"/>
              </a:solidFill>
            </a:endParaRPr>
          </a:p>
        </p:txBody>
      </p:sp>
    </p:spTree>
    <p:extLst>
      <p:ext uri="{BB962C8B-B14F-4D97-AF65-F5344CB8AC3E}">
        <p14:creationId xmlns:p14="http://schemas.microsoft.com/office/powerpoint/2010/main" val="29343089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60</a:t>
            </a:fld>
            <a:endParaRPr lang="he-IL">
              <a:solidFill>
                <a:prstClr val="black"/>
              </a:solidFill>
            </a:endParaRPr>
          </a:p>
        </p:txBody>
      </p:sp>
    </p:spTree>
    <p:extLst>
      <p:ext uri="{BB962C8B-B14F-4D97-AF65-F5344CB8AC3E}">
        <p14:creationId xmlns:p14="http://schemas.microsoft.com/office/powerpoint/2010/main" val="27173618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baseline="0" dirty="0" smtClean="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61</a:t>
            </a:fld>
            <a:endParaRPr lang="he-IL">
              <a:solidFill>
                <a:prstClr val="black"/>
              </a:solidFill>
            </a:endParaRPr>
          </a:p>
        </p:txBody>
      </p:sp>
    </p:spTree>
    <p:extLst>
      <p:ext uri="{BB962C8B-B14F-4D97-AF65-F5344CB8AC3E}">
        <p14:creationId xmlns:p14="http://schemas.microsoft.com/office/powerpoint/2010/main" val="36560762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62</a:t>
            </a:fld>
            <a:endParaRPr lang="he-IL">
              <a:solidFill>
                <a:prstClr val="black"/>
              </a:solidFill>
            </a:endParaRPr>
          </a:p>
        </p:txBody>
      </p:sp>
    </p:spTree>
    <p:extLst>
      <p:ext uri="{BB962C8B-B14F-4D97-AF65-F5344CB8AC3E}">
        <p14:creationId xmlns:p14="http://schemas.microsoft.com/office/powerpoint/2010/main" val="144684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63</a:t>
            </a:fld>
            <a:endParaRPr lang="he-IL">
              <a:solidFill>
                <a:prstClr val="black"/>
              </a:solidFill>
            </a:endParaRPr>
          </a:p>
        </p:txBody>
      </p:sp>
    </p:spTree>
    <p:extLst>
      <p:ext uri="{BB962C8B-B14F-4D97-AF65-F5344CB8AC3E}">
        <p14:creationId xmlns:p14="http://schemas.microsoft.com/office/powerpoint/2010/main" val="15110806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64</a:t>
            </a:fld>
            <a:endParaRPr lang="he-IL">
              <a:solidFill>
                <a:prstClr val="black"/>
              </a:solidFill>
            </a:endParaRPr>
          </a:p>
        </p:txBody>
      </p:sp>
    </p:spTree>
    <p:extLst>
      <p:ext uri="{BB962C8B-B14F-4D97-AF65-F5344CB8AC3E}">
        <p14:creationId xmlns:p14="http://schemas.microsoft.com/office/powerpoint/2010/main" val="15110806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65</a:t>
            </a:fld>
            <a:endParaRPr lang="he-IL">
              <a:solidFill>
                <a:prstClr val="black"/>
              </a:solidFill>
            </a:endParaRPr>
          </a:p>
        </p:txBody>
      </p:sp>
    </p:spTree>
    <p:extLst>
      <p:ext uri="{BB962C8B-B14F-4D97-AF65-F5344CB8AC3E}">
        <p14:creationId xmlns:p14="http://schemas.microsoft.com/office/powerpoint/2010/main" val="6768915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66</a:t>
            </a:fld>
            <a:endParaRPr lang="he-IL">
              <a:solidFill>
                <a:prstClr val="black"/>
              </a:solidFill>
            </a:endParaRPr>
          </a:p>
        </p:txBody>
      </p:sp>
    </p:spTree>
    <p:extLst>
      <p:ext uri="{BB962C8B-B14F-4D97-AF65-F5344CB8AC3E}">
        <p14:creationId xmlns:p14="http://schemas.microsoft.com/office/powerpoint/2010/main" val="2716777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13E3E141-B0BD-495C-A560-C0C3585F92E6}" type="slidenum">
              <a:rPr lang="he-IL" altLang="en-US"/>
              <a:pPr/>
              <a:t>7</a:t>
            </a:fld>
            <a:endParaRPr lang="en-US" altLang="en-US"/>
          </a:p>
        </p:txBody>
      </p:sp>
      <p:sp>
        <p:nvSpPr>
          <p:cNvPr id="950274" name="Rectangle 2"/>
          <p:cNvSpPr>
            <a:spLocks noGrp="1" noRot="1" noChangeAspect="1" noChangeArrowheads="1" noTextEdit="1"/>
          </p:cNvSpPr>
          <p:nvPr>
            <p:ph type="sldImg"/>
          </p:nvPr>
        </p:nvSpPr>
        <p:spPr>
          <a:xfrm>
            <a:off x="992188" y="768350"/>
            <a:ext cx="5114925" cy="3836988"/>
          </a:xfrm>
          <a:ln/>
        </p:spPr>
      </p:sp>
      <p:sp>
        <p:nvSpPr>
          <p:cNvPr id="950275" name="Rectangle 3"/>
          <p:cNvSpPr>
            <a:spLocks noGrp="1" noChangeArrowheads="1"/>
          </p:cNvSpPr>
          <p:nvPr>
            <p:ph type="body" idx="1"/>
          </p:nvPr>
        </p:nvSpPr>
        <p:spPr/>
        <p:txBody>
          <a:bodyPr/>
          <a:lstStyle/>
          <a:p>
            <a:pPr algn="l" rtl="0"/>
            <a:r>
              <a:rPr lang="en-US" altLang="en-US"/>
              <a:t>As we add noise the smaller objects like this branch start to disappear, while the larger ones stay</a:t>
            </a:r>
          </a:p>
        </p:txBody>
      </p:sp>
    </p:spTree>
    <p:extLst>
      <p:ext uri="{BB962C8B-B14F-4D97-AF65-F5344CB8AC3E}">
        <p14:creationId xmlns:p14="http://schemas.microsoft.com/office/powerpoint/2010/main" val="8822600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67</a:t>
            </a:fld>
            <a:endParaRPr lang="he-IL">
              <a:solidFill>
                <a:prstClr val="black"/>
              </a:solidFill>
            </a:endParaRPr>
          </a:p>
        </p:txBody>
      </p:sp>
    </p:spTree>
    <p:extLst>
      <p:ext uri="{BB962C8B-B14F-4D97-AF65-F5344CB8AC3E}">
        <p14:creationId xmlns:p14="http://schemas.microsoft.com/office/powerpoint/2010/main" val="27430536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68</a:t>
            </a:fld>
            <a:endParaRPr lang="he-IL">
              <a:solidFill>
                <a:prstClr val="black"/>
              </a:solidFill>
            </a:endParaRPr>
          </a:p>
        </p:txBody>
      </p:sp>
    </p:spTree>
    <p:extLst>
      <p:ext uri="{BB962C8B-B14F-4D97-AF65-F5344CB8AC3E}">
        <p14:creationId xmlns:p14="http://schemas.microsoft.com/office/powerpoint/2010/main" val="8510736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69</a:t>
            </a:fld>
            <a:endParaRPr lang="he-IL">
              <a:solidFill>
                <a:prstClr val="black"/>
              </a:solidFill>
            </a:endParaRPr>
          </a:p>
        </p:txBody>
      </p:sp>
    </p:spTree>
    <p:extLst>
      <p:ext uri="{BB962C8B-B14F-4D97-AF65-F5344CB8AC3E}">
        <p14:creationId xmlns:p14="http://schemas.microsoft.com/office/powerpoint/2010/main" val="23171712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70</a:t>
            </a:fld>
            <a:endParaRPr lang="he-IL">
              <a:solidFill>
                <a:prstClr val="black"/>
              </a:solidFill>
            </a:endParaRPr>
          </a:p>
        </p:txBody>
      </p:sp>
    </p:spTree>
    <p:extLst>
      <p:ext uri="{BB962C8B-B14F-4D97-AF65-F5344CB8AC3E}">
        <p14:creationId xmlns:p14="http://schemas.microsoft.com/office/powerpoint/2010/main" val="14929841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baseline="0" dirty="0" smtClean="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71</a:t>
            </a:fld>
            <a:endParaRPr lang="he-IL">
              <a:solidFill>
                <a:prstClr val="black"/>
              </a:solidFill>
            </a:endParaRPr>
          </a:p>
        </p:txBody>
      </p:sp>
    </p:spTree>
    <p:extLst>
      <p:ext uri="{BB962C8B-B14F-4D97-AF65-F5344CB8AC3E}">
        <p14:creationId xmlns:p14="http://schemas.microsoft.com/office/powerpoint/2010/main" val="29343089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72</a:t>
            </a:fld>
            <a:endParaRPr lang="he-IL">
              <a:solidFill>
                <a:prstClr val="black"/>
              </a:solidFill>
            </a:endParaRPr>
          </a:p>
        </p:txBody>
      </p:sp>
    </p:spTree>
    <p:extLst>
      <p:ext uri="{BB962C8B-B14F-4D97-AF65-F5344CB8AC3E}">
        <p14:creationId xmlns:p14="http://schemas.microsoft.com/office/powerpoint/2010/main" val="36560762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73</a:t>
            </a:fld>
            <a:endParaRPr lang="he-IL">
              <a:solidFill>
                <a:prstClr val="black"/>
              </a:solidFill>
            </a:endParaRPr>
          </a:p>
        </p:txBody>
      </p:sp>
    </p:spTree>
    <p:extLst>
      <p:ext uri="{BB962C8B-B14F-4D97-AF65-F5344CB8AC3E}">
        <p14:creationId xmlns:p14="http://schemas.microsoft.com/office/powerpoint/2010/main" val="6768915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fontAlgn="auto">
              <a:spcBef>
                <a:spcPts val="0"/>
              </a:spcBef>
              <a:spcAft>
                <a:spcPts val="0"/>
              </a:spcAft>
              <a:defRPr/>
            </a:pPr>
            <a:endParaRPr lang="en-US" sz="1300" dirty="0">
              <a:latin typeface="+mn-lt"/>
              <a:cs typeface="+mn-cs"/>
            </a:endParaRPr>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74</a:t>
            </a:fld>
            <a:endParaRPr lang="he-IL">
              <a:solidFill>
                <a:prstClr val="black"/>
              </a:solidFill>
            </a:endParaRPr>
          </a:p>
        </p:txBody>
      </p:sp>
    </p:spTree>
    <p:extLst>
      <p:ext uri="{BB962C8B-B14F-4D97-AF65-F5344CB8AC3E}">
        <p14:creationId xmlns:p14="http://schemas.microsoft.com/office/powerpoint/2010/main" val="4720016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75</a:t>
            </a:fld>
            <a:endParaRPr lang="he-IL">
              <a:solidFill>
                <a:prstClr val="black"/>
              </a:solidFill>
            </a:endParaRPr>
          </a:p>
        </p:txBody>
      </p:sp>
    </p:spTree>
    <p:extLst>
      <p:ext uri="{BB962C8B-B14F-4D97-AF65-F5344CB8AC3E}">
        <p14:creationId xmlns:p14="http://schemas.microsoft.com/office/powerpoint/2010/main" val="1586504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76</a:t>
            </a:fld>
            <a:endParaRPr lang="he-IL">
              <a:solidFill>
                <a:prstClr val="black"/>
              </a:solidFill>
            </a:endParaRPr>
          </a:p>
        </p:txBody>
      </p:sp>
    </p:spTree>
    <p:extLst>
      <p:ext uri="{BB962C8B-B14F-4D97-AF65-F5344CB8AC3E}">
        <p14:creationId xmlns:p14="http://schemas.microsoft.com/office/powerpoint/2010/main" val="1077670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164BB8F1-D48C-487C-A002-2E07AB03ED9C}" type="slidenum">
              <a:rPr lang="he-IL" altLang="en-US"/>
              <a:pPr/>
              <a:t>9</a:t>
            </a:fld>
            <a:endParaRPr lang="en-US" altLang="en-US"/>
          </a:p>
        </p:txBody>
      </p:sp>
      <p:sp>
        <p:nvSpPr>
          <p:cNvPr id="953346" name="Rectangle 2"/>
          <p:cNvSpPr>
            <a:spLocks noGrp="1" noRot="1" noChangeAspect="1" noChangeArrowheads="1" noTextEdit="1"/>
          </p:cNvSpPr>
          <p:nvPr>
            <p:ph type="sldImg"/>
          </p:nvPr>
        </p:nvSpPr>
        <p:spPr>
          <a:xfrm>
            <a:off x="992188" y="768350"/>
            <a:ext cx="5114925" cy="3836988"/>
          </a:xfrm>
          <a:ln/>
        </p:spPr>
      </p:sp>
      <p:sp>
        <p:nvSpPr>
          <p:cNvPr id="953347" name="Rectangle 3"/>
          <p:cNvSpPr>
            <a:spLocks noGrp="1" noChangeArrowheads="1"/>
          </p:cNvSpPr>
          <p:nvPr>
            <p:ph type="body" idx="1"/>
          </p:nvPr>
        </p:nvSpPr>
        <p:spPr/>
        <p:txBody>
          <a:bodyPr/>
          <a:lstStyle/>
          <a:p>
            <a:pPr algn="l" rtl="0"/>
            <a:r>
              <a:rPr lang="en-US" altLang="en-US"/>
              <a:t>Branch disappears as noise increases</a:t>
            </a:r>
          </a:p>
          <a:p>
            <a:pPr algn="l" rtl="0"/>
            <a:r>
              <a:rPr lang="en-US" altLang="en-US"/>
              <a:t>There is no blur- but details still disappear</a:t>
            </a:r>
          </a:p>
          <a:p>
            <a:pPr algn="l" rtl="0"/>
            <a:r>
              <a:rPr lang="en-US" altLang="en-US"/>
              <a:t>How can it be- there is no LPF, and still small details disppear</a:t>
            </a:r>
          </a:p>
          <a:p>
            <a:pPr algn="l" rtl="0"/>
            <a:r>
              <a:rPr lang="en-US" altLang="en-US"/>
              <a:t>Noise induces a LPF- this is what the work is about</a:t>
            </a:r>
          </a:p>
        </p:txBody>
      </p:sp>
    </p:spTree>
    <p:extLst>
      <p:ext uri="{BB962C8B-B14F-4D97-AF65-F5344CB8AC3E}">
        <p14:creationId xmlns:p14="http://schemas.microsoft.com/office/powerpoint/2010/main" val="38032172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77</a:t>
            </a:fld>
            <a:endParaRPr lang="he-IL">
              <a:solidFill>
                <a:prstClr val="black"/>
              </a:solidFill>
            </a:endParaRPr>
          </a:p>
        </p:txBody>
      </p:sp>
    </p:spTree>
    <p:extLst>
      <p:ext uri="{BB962C8B-B14F-4D97-AF65-F5344CB8AC3E}">
        <p14:creationId xmlns:p14="http://schemas.microsoft.com/office/powerpoint/2010/main" val="8794814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78</a:t>
            </a:fld>
            <a:endParaRPr lang="he-IL">
              <a:solidFill>
                <a:prstClr val="black"/>
              </a:solidFill>
            </a:endParaRPr>
          </a:p>
        </p:txBody>
      </p:sp>
    </p:spTree>
    <p:extLst>
      <p:ext uri="{BB962C8B-B14F-4D97-AF65-F5344CB8AC3E}">
        <p14:creationId xmlns:p14="http://schemas.microsoft.com/office/powerpoint/2010/main" val="39122304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79</a:t>
            </a:fld>
            <a:endParaRPr lang="he-IL">
              <a:solidFill>
                <a:prstClr val="black"/>
              </a:solidFill>
            </a:endParaRPr>
          </a:p>
        </p:txBody>
      </p:sp>
    </p:spTree>
    <p:extLst>
      <p:ext uri="{BB962C8B-B14F-4D97-AF65-F5344CB8AC3E}">
        <p14:creationId xmlns:p14="http://schemas.microsoft.com/office/powerpoint/2010/main" val="10831900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80</a:t>
            </a:fld>
            <a:endParaRPr lang="he-IL">
              <a:solidFill>
                <a:prstClr val="black"/>
              </a:solidFill>
            </a:endParaRPr>
          </a:p>
        </p:txBody>
      </p:sp>
    </p:spTree>
    <p:extLst>
      <p:ext uri="{BB962C8B-B14F-4D97-AF65-F5344CB8AC3E}">
        <p14:creationId xmlns:p14="http://schemas.microsoft.com/office/powerpoint/2010/main" val="32520192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81</a:t>
            </a:fld>
            <a:endParaRPr lang="he-IL">
              <a:solidFill>
                <a:prstClr val="black"/>
              </a:solidFill>
            </a:endParaRPr>
          </a:p>
        </p:txBody>
      </p:sp>
    </p:spTree>
    <p:extLst>
      <p:ext uri="{BB962C8B-B14F-4D97-AF65-F5344CB8AC3E}">
        <p14:creationId xmlns:p14="http://schemas.microsoft.com/office/powerpoint/2010/main" val="6026139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82</a:t>
            </a:fld>
            <a:endParaRPr lang="he-IL">
              <a:solidFill>
                <a:prstClr val="black"/>
              </a:solidFill>
            </a:endParaRPr>
          </a:p>
        </p:txBody>
      </p:sp>
    </p:spTree>
    <p:extLst>
      <p:ext uri="{BB962C8B-B14F-4D97-AF65-F5344CB8AC3E}">
        <p14:creationId xmlns:p14="http://schemas.microsoft.com/office/powerpoint/2010/main" val="41091372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83</a:t>
            </a:fld>
            <a:endParaRPr lang="he-IL">
              <a:solidFill>
                <a:prstClr val="black"/>
              </a:solidFill>
            </a:endParaRPr>
          </a:p>
        </p:txBody>
      </p:sp>
    </p:spTree>
    <p:extLst>
      <p:ext uri="{BB962C8B-B14F-4D97-AF65-F5344CB8AC3E}">
        <p14:creationId xmlns:p14="http://schemas.microsoft.com/office/powerpoint/2010/main" val="13151312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84</a:t>
            </a:fld>
            <a:endParaRPr lang="he-IL">
              <a:solidFill>
                <a:prstClr val="black"/>
              </a:solidFill>
            </a:endParaRPr>
          </a:p>
        </p:txBody>
      </p:sp>
    </p:spTree>
    <p:extLst>
      <p:ext uri="{BB962C8B-B14F-4D97-AF65-F5344CB8AC3E}">
        <p14:creationId xmlns:p14="http://schemas.microsoft.com/office/powerpoint/2010/main" val="25653340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85</a:t>
            </a:fld>
            <a:endParaRPr lang="he-IL">
              <a:solidFill>
                <a:prstClr val="black"/>
              </a:solidFill>
            </a:endParaRPr>
          </a:p>
        </p:txBody>
      </p:sp>
    </p:spTree>
    <p:extLst>
      <p:ext uri="{BB962C8B-B14F-4D97-AF65-F5344CB8AC3E}">
        <p14:creationId xmlns:p14="http://schemas.microsoft.com/office/powerpoint/2010/main" val="7024320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86</a:t>
            </a:fld>
            <a:endParaRPr lang="he-IL">
              <a:solidFill>
                <a:prstClr val="black"/>
              </a:solidFill>
            </a:endParaRPr>
          </a:p>
        </p:txBody>
      </p:sp>
    </p:spTree>
    <p:extLst>
      <p:ext uri="{BB962C8B-B14F-4D97-AF65-F5344CB8AC3E}">
        <p14:creationId xmlns:p14="http://schemas.microsoft.com/office/powerpoint/2010/main" val="2332398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055"/>
          <p:cNvSpPr>
            <a:spLocks noGrp="1" noChangeArrowheads="1"/>
          </p:cNvSpPr>
          <p:nvPr>
            <p:ph type="sldNum" sz="quarter" idx="5"/>
          </p:nvPr>
        </p:nvSpPr>
        <p:spPr>
          <a:ln/>
        </p:spPr>
        <p:txBody>
          <a:bodyPr/>
          <a:lstStyle/>
          <a:p>
            <a:fld id="{585FF9A0-F892-49E3-BB99-1EA9C7C728E6}" type="slidenum">
              <a:rPr lang="he-IL" altLang="en-US"/>
              <a:pPr/>
              <a:t>10</a:t>
            </a:fld>
            <a:endParaRPr lang="en-US" altLang="en-US"/>
          </a:p>
        </p:txBody>
      </p:sp>
      <p:sp>
        <p:nvSpPr>
          <p:cNvPr id="1101826" name="Rectangle 7"/>
          <p:cNvSpPr txBox="1">
            <a:spLocks noGrp="1" noChangeArrowheads="1"/>
          </p:cNvSpPr>
          <p:nvPr/>
        </p:nvSpPr>
        <p:spPr bwMode="auto">
          <a:xfrm>
            <a:off x="1588" y="9720263"/>
            <a:ext cx="3074987"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5" tIns="49523" rIns="99045" bIns="49523" anchor="b"/>
          <a:lstStyle>
            <a:lvl1pPr algn="r" defTabSz="915988" rtl="1">
              <a:defRPr sz="2400">
                <a:solidFill>
                  <a:schemeClr val="tx1"/>
                </a:solidFill>
                <a:latin typeface="Times New Roman" panose="02020603050405020304" pitchFamily="18" charset="0"/>
                <a:cs typeface="Arial" panose="020B0604020202020204" pitchFamily="34" charset="0"/>
              </a:defRPr>
            </a:lvl1pPr>
            <a:lvl2pPr marL="744538" indent="-285750" algn="r" defTabSz="915988" rtl="1">
              <a:defRPr sz="2400">
                <a:solidFill>
                  <a:schemeClr val="tx1"/>
                </a:solidFill>
                <a:latin typeface="Times New Roman" panose="02020603050405020304" pitchFamily="18" charset="0"/>
                <a:cs typeface="Arial" panose="020B0604020202020204" pitchFamily="34" charset="0"/>
              </a:defRPr>
            </a:lvl2pPr>
            <a:lvl3pPr marL="1146175" indent="-230188" algn="r" defTabSz="915988" rtl="1">
              <a:defRPr sz="2400">
                <a:solidFill>
                  <a:schemeClr val="tx1"/>
                </a:solidFill>
                <a:latin typeface="Times New Roman" panose="02020603050405020304" pitchFamily="18" charset="0"/>
                <a:cs typeface="Arial" panose="020B0604020202020204" pitchFamily="34" charset="0"/>
              </a:defRPr>
            </a:lvl3pPr>
            <a:lvl4pPr marL="1603375" indent="-228600" algn="r" defTabSz="915988" rtl="1">
              <a:defRPr sz="2400">
                <a:solidFill>
                  <a:schemeClr val="tx1"/>
                </a:solidFill>
                <a:latin typeface="Times New Roman" panose="02020603050405020304" pitchFamily="18" charset="0"/>
                <a:cs typeface="Arial" panose="020B0604020202020204" pitchFamily="34" charset="0"/>
              </a:defRPr>
            </a:lvl4pPr>
            <a:lvl5pPr marL="2062163" indent="-230188" algn="r" defTabSz="915988" rtl="1">
              <a:defRPr sz="2400">
                <a:solidFill>
                  <a:schemeClr val="tx1"/>
                </a:solidFill>
                <a:latin typeface="Times New Roman" panose="02020603050405020304" pitchFamily="18" charset="0"/>
                <a:cs typeface="Arial" panose="020B0604020202020204" pitchFamily="34" charset="0"/>
              </a:defRPr>
            </a:lvl5pPr>
            <a:lvl6pPr marL="2519363" indent="-230188" algn="r" defTabSz="915988"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6563" indent="-230188" algn="r" defTabSz="915988"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33763" indent="-230188" algn="r" defTabSz="915988"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90963" indent="-230188" algn="r" defTabSz="915988"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eaLnBrk="1" hangingPunct="1"/>
            <a:fld id="{0F6F634A-E4FD-4504-8F98-A9C34549FFBD}" type="slidenum">
              <a:rPr lang="he-IL" altLang="en-US" sz="1300">
                <a:latin typeface="Arial" panose="020B0604020202020204" pitchFamily="34" charset="0"/>
              </a:rPr>
              <a:pPr algn="l" eaLnBrk="1" hangingPunct="1"/>
              <a:t>10</a:t>
            </a:fld>
            <a:endParaRPr lang="en-US" altLang="en-US" sz="1300">
              <a:latin typeface="Arial" panose="020B0604020202020204" pitchFamily="34" charset="0"/>
            </a:endParaRPr>
          </a:p>
        </p:txBody>
      </p:sp>
      <p:sp>
        <p:nvSpPr>
          <p:cNvPr id="1101827" name="Rectangle 2"/>
          <p:cNvSpPr>
            <a:spLocks noGrp="1" noRot="1" noChangeAspect="1" noChangeArrowheads="1" noTextEdit="1"/>
          </p:cNvSpPr>
          <p:nvPr>
            <p:ph type="sldImg"/>
          </p:nvPr>
        </p:nvSpPr>
        <p:spPr>
          <a:xfrm>
            <a:off x="990600" y="766763"/>
            <a:ext cx="5118100" cy="3838575"/>
          </a:xfrm>
          <a:ln/>
        </p:spPr>
      </p:sp>
      <p:sp>
        <p:nvSpPr>
          <p:cNvPr id="1101828" name="Rectangle 3"/>
          <p:cNvSpPr>
            <a:spLocks noGrp="1" noChangeArrowheads="1"/>
          </p:cNvSpPr>
          <p:nvPr>
            <p:ph type="body" idx="1"/>
          </p:nvPr>
        </p:nvSpPr>
        <p:spPr>
          <a:xfrm>
            <a:off x="709613" y="4860925"/>
            <a:ext cx="5680075" cy="4606925"/>
          </a:xfrm>
        </p:spPr>
        <p:txBody>
          <a:bodyPr lIns="99045" tIns="49523" rIns="99045" bIns="49523"/>
          <a:lstStyle/>
          <a:p>
            <a:pPr algn="l" rtl="0"/>
            <a:r>
              <a:rPr lang="en-US" altLang="en-US"/>
              <a:t>So, visibility under noise depends of course on the noise level,</a:t>
            </a:r>
          </a:p>
          <a:p>
            <a:pPr algn="l" rtl="0"/>
            <a:r>
              <a:rPr lang="en-US" altLang="en-US"/>
              <a:t>Obviously, it also depends on the intensity differences between the signal and the background</a:t>
            </a:r>
          </a:p>
          <a:p>
            <a:pPr algn="l" rtl="0"/>
            <a:r>
              <a:rPr lang="en-US" altLang="en-US"/>
              <a:t> (same intensity-can</a:t>
            </a:r>
            <a:r>
              <a:rPr lang="en-US" altLang="en-US">
                <a:latin typeface="Arial" panose="020B0604020202020204" pitchFamily="34" charset="0"/>
              </a:rPr>
              <a:t>’</a:t>
            </a:r>
            <a:r>
              <a:rPr lang="en-US" altLang="en-US"/>
              <a:t>t see),</a:t>
            </a:r>
          </a:p>
          <a:p>
            <a:pPr algn="l" rtl="0"/>
            <a:r>
              <a:rPr lang="en-US" altLang="en-US"/>
              <a:t>And- it also depends on the object size! and in this work we quantify this dependency</a:t>
            </a:r>
          </a:p>
          <a:p>
            <a:pPr algn="l" rtl="0"/>
            <a:r>
              <a:rPr lang="en-US" altLang="en-US"/>
              <a:t>I want to emphasize that previous works have analyzed how noise affects resolution under blur, for example, when doing a deconvolution</a:t>
            </a:r>
          </a:p>
          <a:p>
            <a:pPr algn="l" rtl="0"/>
            <a:r>
              <a:rPr lang="en-US" altLang="en-US"/>
              <a:t>But- here we assume no blur</a:t>
            </a:r>
          </a:p>
        </p:txBody>
      </p:sp>
    </p:spTree>
    <p:extLst>
      <p:ext uri="{BB962C8B-B14F-4D97-AF65-F5344CB8AC3E}">
        <p14:creationId xmlns:p14="http://schemas.microsoft.com/office/powerpoint/2010/main" val="33173255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87</a:t>
            </a:fld>
            <a:endParaRPr lang="he-IL">
              <a:solidFill>
                <a:prstClr val="black"/>
              </a:solidFill>
            </a:endParaRPr>
          </a:p>
        </p:txBody>
      </p:sp>
    </p:spTree>
    <p:extLst>
      <p:ext uri="{BB962C8B-B14F-4D97-AF65-F5344CB8AC3E}">
        <p14:creationId xmlns:p14="http://schemas.microsoft.com/office/powerpoint/2010/main" val="14447916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88</a:t>
            </a:fld>
            <a:endParaRPr lang="he-IL">
              <a:solidFill>
                <a:prstClr val="black"/>
              </a:solidFill>
            </a:endParaRPr>
          </a:p>
        </p:txBody>
      </p:sp>
    </p:spTree>
    <p:extLst>
      <p:ext uri="{BB962C8B-B14F-4D97-AF65-F5344CB8AC3E}">
        <p14:creationId xmlns:p14="http://schemas.microsoft.com/office/powerpoint/2010/main" val="19696533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89</a:t>
            </a:fld>
            <a:endParaRPr lang="he-IL">
              <a:solidFill>
                <a:prstClr val="black"/>
              </a:solidFill>
            </a:endParaRPr>
          </a:p>
        </p:txBody>
      </p:sp>
    </p:spTree>
    <p:extLst>
      <p:ext uri="{BB962C8B-B14F-4D97-AF65-F5344CB8AC3E}">
        <p14:creationId xmlns:p14="http://schemas.microsoft.com/office/powerpoint/2010/main" val="37616717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BD109-2EFD-4EC8-B99A-8D7E63170E30}" type="slidenum">
              <a:rPr lang="he-IL" smtClean="0">
                <a:solidFill>
                  <a:prstClr val="black"/>
                </a:solidFill>
              </a:rPr>
              <a:pPr/>
              <a:t>90</a:t>
            </a:fld>
            <a:endParaRPr lang="he-IL">
              <a:solidFill>
                <a:prstClr val="black"/>
              </a:solidFill>
            </a:endParaRPr>
          </a:p>
        </p:txBody>
      </p:sp>
    </p:spTree>
    <p:extLst>
      <p:ext uri="{BB962C8B-B14F-4D97-AF65-F5344CB8AC3E}">
        <p14:creationId xmlns:p14="http://schemas.microsoft.com/office/powerpoint/2010/main" val="3479764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055"/>
          <p:cNvSpPr>
            <a:spLocks noGrp="1" noChangeArrowheads="1"/>
          </p:cNvSpPr>
          <p:nvPr>
            <p:ph type="sldNum" sz="quarter" idx="5"/>
          </p:nvPr>
        </p:nvSpPr>
        <p:spPr>
          <a:ln/>
        </p:spPr>
        <p:txBody>
          <a:bodyPr/>
          <a:lstStyle/>
          <a:p>
            <a:fld id="{38B894F8-DE55-4F10-8DAE-756834FC3489}" type="slidenum">
              <a:rPr lang="he-IL" altLang="en-US"/>
              <a:pPr/>
              <a:t>14</a:t>
            </a:fld>
            <a:endParaRPr lang="en-US" altLang="en-US"/>
          </a:p>
        </p:txBody>
      </p:sp>
      <p:sp>
        <p:nvSpPr>
          <p:cNvPr id="1214466" name="Rectangle 2055"/>
          <p:cNvSpPr txBox="1">
            <a:spLocks noGrp="1" noChangeArrowheads="1"/>
          </p:cNvSpPr>
          <p:nvPr/>
        </p:nvSpPr>
        <p:spPr bwMode="auto">
          <a:xfrm>
            <a:off x="1588" y="9721850"/>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11" tIns="49506" rIns="99011" bIns="49506" anchor="b"/>
          <a:lstStyle>
            <a:lvl1pPr algn="r" defTabSz="990600" rtl="1">
              <a:defRPr sz="2400">
                <a:solidFill>
                  <a:schemeClr val="tx1"/>
                </a:solidFill>
                <a:latin typeface="Times New Roman" panose="02020603050405020304" pitchFamily="18" charset="0"/>
                <a:cs typeface="Arial" panose="020B0604020202020204" pitchFamily="34" charset="0"/>
              </a:defRPr>
            </a:lvl1pPr>
            <a:lvl2pPr marL="742950" indent="-285750" algn="r" defTabSz="990600" rtl="1">
              <a:defRPr sz="2400">
                <a:solidFill>
                  <a:schemeClr val="tx1"/>
                </a:solidFill>
                <a:latin typeface="Times New Roman" panose="02020603050405020304" pitchFamily="18" charset="0"/>
                <a:cs typeface="Arial" panose="020B0604020202020204" pitchFamily="34" charset="0"/>
              </a:defRPr>
            </a:lvl2pPr>
            <a:lvl3pPr marL="1143000" indent="-228600" algn="r" defTabSz="990600" rtl="1">
              <a:defRPr sz="2400">
                <a:solidFill>
                  <a:schemeClr val="tx1"/>
                </a:solidFill>
                <a:latin typeface="Times New Roman" panose="02020603050405020304" pitchFamily="18" charset="0"/>
                <a:cs typeface="Arial" panose="020B0604020202020204" pitchFamily="34" charset="0"/>
              </a:defRPr>
            </a:lvl3pPr>
            <a:lvl4pPr marL="1600200" indent="-228600" algn="r" defTabSz="990600" rtl="1">
              <a:defRPr sz="2400">
                <a:solidFill>
                  <a:schemeClr val="tx1"/>
                </a:solidFill>
                <a:latin typeface="Times New Roman" panose="02020603050405020304" pitchFamily="18" charset="0"/>
                <a:cs typeface="Arial" panose="020B0604020202020204" pitchFamily="34" charset="0"/>
              </a:defRPr>
            </a:lvl4pPr>
            <a:lvl5pPr marL="2057400" indent="-228600" algn="r" defTabSz="990600" rtl="1">
              <a:defRPr sz="2400">
                <a:solidFill>
                  <a:schemeClr val="tx1"/>
                </a:solidFill>
                <a:latin typeface="Times New Roman" panose="02020603050405020304" pitchFamily="18" charset="0"/>
                <a:cs typeface="Arial" panose="020B0604020202020204" pitchFamily="34" charset="0"/>
              </a:defRPr>
            </a:lvl5pPr>
            <a:lvl6pPr marL="2514600" indent="-228600"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defTabSz="990600"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eaLnBrk="1" hangingPunct="1"/>
            <a:fld id="{F68E9895-89AC-4607-B46A-54C5E2F9B47E}" type="slidenum">
              <a:rPr lang="he-IL" altLang="en-US" sz="1300">
                <a:cs typeface="Times New Roman" panose="02020603050405020304" pitchFamily="18" charset="0"/>
              </a:rPr>
              <a:pPr algn="l" eaLnBrk="1" hangingPunct="1"/>
              <a:t>14</a:t>
            </a:fld>
            <a:endParaRPr lang="en-US" altLang="en-US" sz="1300">
              <a:cs typeface="Times New Roman" panose="02020603050405020304" pitchFamily="18" charset="0"/>
            </a:endParaRPr>
          </a:p>
        </p:txBody>
      </p:sp>
      <p:sp>
        <p:nvSpPr>
          <p:cNvPr id="1214467" name="Rectangle 2"/>
          <p:cNvSpPr>
            <a:spLocks noGrp="1" noRot="1" noChangeAspect="1" noChangeArrowheads="1" noTextEdit="1"/>
          </p:cNvSpPr>
          <p:nvPr>
            <p:ph type="sldImg"/>
          </p:nvPr>
        </p:nvSpPr>
        <p:spPr>
          <a:xfrm>
            <a:off x="992188" y="768350"/>
            <a:ext cx="5114925" cy="3836988"/>
          </a:xfrm>
          <a:ln/>
        </p:spPr>
      </p:sp>
      <p:sp>
        <p:nvSpPr>
          <p:cNvPr id="1214468" name="Rectangle 3"/>
          <p:cNvSpPr>
            <a:spLocks noGrp="1" noChangeArrowheads="1"/>
          </p:cNvSpPr>
          <p:nvPr>
            <p:ph type="body" idx="1"/>
          </p:nvPr>
        </p:nvSpPr>
        <p:spPr/>
        <p:txBody>
          <a:bodyPr/>
          <a:lstStyle/>
          <a:p>
            <a:pPr algn="l" rtl="0"/>
            <a:r>
              <a:rPr lang="en-US" altLang="en-US"/>
              <a:t>This is the whole image</a:t>
            </a:r>
          </a:p>
          <a:p>
            <a:pPr algn="l" rtl="0"/>
            <a:r>
              <a:rPr lang="en-US" altLang="en-US"/>
              <a:t>We took a signal with increasing frequency and added noise with decreasing variance</a:t>
            </a:r>
          </a:p>
          <a:p>
            <a:pPr algn="l" rtl="0"/>
            <a:r>
              <a:rPr lang="en-US" altLang="en-US"/>
              <a:t>Signal to noise ratio (SNR) increases</a:t>
            </a:r>
          </a:p>
          <a:p>
            <a:pPr algn="l" rtl="0"/>
            <a:r>
              <a:rPr lang="en-US" altLang="en-US"/>
              <a:t>In high frequencies even relatively low noise hides the pattern</a:t>
            </a:r>
          </a:p>
          <a:p>
            <a:pPr algn="l" rtl="0"/>
            <a:r>
              <a:rPr lang="en-US" altLang="en-US"/>
              <a:t>Low frequencies- even under high noise the pattern is visible</a:t>
            </a:r>
          </a:p>
          <a:p>
            <a:pPr algn="l" rtl="0"/>
            <a:r>
              <a:rPr lang="en-US" altLang="en-US"/>
              <a:t>In the same SNR- low freqs are visible, high are not</a:t>
            </a:r>
          </a:p>
          <a:p>
            <a:pPr algn="l" rtl="0"/>
            <a:r>
              <a:rPr lang="en-US" altLang="en-US"/>
              <a:t>We can draw a line (try to) that separates the areas where the pattern is visible from the areas where it</a:t>
            </a:r>
            <a:r>
              <a:rPr lang="en-US" altLang="en-US">
                <a:latin typeface="Arial" panose="020B0604020202020204" pitchFamily="34" charset="0"/>
              </a:rPr>
              <a:t>’</a:t>
            </a:r>
            <a:r>
              <a:rPr lang="en-US" altLang="en-US"/>
              <a:t>s not</a:t>
            </a:r>
          </a:p>
          <a:p>
            <a:pPr algn="l" rtl="0"/>
            <a:r>
              <a:rPr lang="en-US" altLang="en-US"/>
              <a:t>If I</a:t>
            </a:r>
            <a:r>
              <a:rPr lang="en-US" altLang="en-US">
                <a:latin typeface="Arial" panose="020B0604020202020204" pitchFamily="34" charset="0"/>
              </a:rPr>
              <a:t>’</a:t>
            </a:r>
            <a:r>
              <a:rPr lang="en-US" altLang="en-US"/>
              <a:t>d draw it manually, this is where I</a:t>
            </a:r>
            <a:r>
              <a:rPr lang="en-US" altLang="en-US">
                <a:latin typeface="Arial" panose="020B0604020202020204" pitchFamily="34" charset="0"/>
              </a:rPr>
              <a:t>’</a:t>
            </a:r>
            <a:r>
              <a:rPr lang="en-US" altLang="en-US"/>
              <a:t>ll do it</a:t>
            </a:r>
          </a:p>
          <a:p>
            <a:pPr algn="l" rtl="0"/>
            <a:r>
              <a:rPr lang="en-US" altLang="en-US"/>
              <a:t>This line was calculated analytically- I</a:t>
            </a:r>
            <a:r>
              <a:rPr lang="en-US" altLang="en-US">
                <a:latin typeface="Arial" panose="020B0604020202020204" pitchFamily="34" charset="0"/>
              </a:rPr>
              <a:t>’</a:t>
            </a:r>
            <a:r>
              <a:rPr lang="en-US" altLang="en-US"/>
              <a:t>ll explain how</a:t>
            </a:r>
          </a:p>
        </p:txBody>
      </p:sp>
    </p:spTree>
    <p:extLst>
      <p:ext uri="{BB962C8B-B14F-4D97-AF65-F5344CB8AC3E}">
        <p14:creationId xmlns:p14="http://schemas.microsoft.com/office/powerpoint/2010/main" val="299616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Instant 3Descatter</a:t>
            </a:r>
          </a:p>
        </p:txBody>
      </p:sp>
      <p:sp>
        <p:nvSpPr>
          <p:cNvPr id="6" name="Slide Number Placeholder 5"/>
          <p:cNvSpPr>
            <a:spLocks noGrp="1"/>
          </p:cNvSpPr>
          <p:nvPr>
            <p:ph type="sldNum" sz="quarter" idx="12"/>
          </p:nvPr>
        </p:nvSpPr>
        <p:spPr/>
        <p:txBody>
          <a:bodyPr/>
          <a:lstStyle>
            <a:lvl1pPr>
              <a:defRPr/>
            </a:lvl1pPr>
          </a:lstStyle>
          <a:p>
            <a:fld id="{F3537FC1-01D8-41B2-92D1-BD5A9084045E}" type="slidenum">
              <a:rPr lang="he-IL" altLang="en-US"/>
              <a:pPr/>
              <a:t>‹#›</a:t>
            </a:fld>
            <a:endParaRPr lang="en-US" altLang="en-US"/>
          </a:p>
        </p:txBody>
      </p:sp>
    </p:spTree>
    <p:extLst>
      <p:ext uri="{BB962C8B-B14F-4D97-AF65-F5344CB8AC3E}">
        <p14:creationId xmlns:p14="http://schemas.microsoft.com/office/powerpoint/2010/main" val="1128512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Instant 3Descatter</a:t>
            </a:r>
          </a:p>
        </p:txBody>
      </p:sp>
      <p:sp>
        <p:nvSpPr>
          <p:cNvPr id="6" name="Slide Number Placeholder 5"/>
          <p:cNvSpPr>
            <a:spLocks noGrp="1"/>
          </p:cNvSpPr>
          <p:nvPr>
            <p:ph type="sldNum" sz="quarter" idx="12"/>
          </p:nvPr>
        </p:nvSpPr>
        <p:spPr/>
        <p:txBody>
          <a:bodyPr/>
          <a:lstStyle>
            <a:lvl1pPr>
              <a:defRPr/>
            </a:lvl1pPr>
          </a:lstStyle>
          <a:p>
            <a:fld id="{30088801-366E-4DD8-BB37-E540D2D7083F}" type="slidenum">
              <a:rPr lang="he-IL" altLang="en-US"/>
              <a:pPr/>
              <a:t>‹#›</a:t>
            </a:fld>
            <a:endParaRPr lang="en-US" altLang="en-US"/>
          </a:p>
        </p:txBody>
      </p:sp>
    </p:spTree>
    <p:extLst>
      <p:ext uri="{BB962C8B-B14F-4D97-AF65-F5344CB8AC3E}">
        <p14:creationId xmlns:p14="http://schemas.microsoft.com/office/powerpoint/2010/main" val="609418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Instant 3Descatter</a:t>
            </a:r>
          </a:p>
        </p:txBody>
      </p:sp>
      <p:sp>
        <p:nvSpPr>
          <p:cNvPr id="6" name="Slide Number Placeholder 5"/>
          <p:cNvSpPr>
            <a:spLocks noGrp="1"/>
          </p:cNvSpPr>
          <p:nvPr>
            <p:ph type="sldNum" sz="quarter" idx="12"/>
          </p:nvPr>
        </p:nvSpPr>
        <p:spPr/>
        <p:txBody>
          <a:bodyPr/>
          <a:lstStyle>
            <a:lvl1pPr>
              <a:defRPr/>
            </a:lvl1pPr>
          </a:lstStyle>
          <a:p>
            <a:fld id="{E6F71BA8-0A1F-4687-9E87-4F8FBEC35057}" type="slidenum">
              <a:rPr lang="he-IL" altLang="en-US"/>
              <a:pPr/>
              <a:t>‹#›</a:t>
            </a:fld>
            <a:endParaRPr lang="en-US" altLang="en-US"/>
          </a:p>
        </p:txBody>
      </p:sp>
    </p:spTree>
    <p:extLst>
      <p:ext uri="{BB962C8B-B14F-4D97-AF65-F5344CB8AC3E}">
        <p14:creationId xmlns:p14="http://schemas.microsoft.com/office/powerpoint/2010/main" val="2194792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r>
              <a:rPr lang="en-US" altLang="en-US"/>
              <a:t>Instant 3Descatter</a:t>
            </a:r>
          </a:p>
        </p:txBody>
      </p:sp>
      <p:sp>
        <p:nvSpPr>
          <p:cNvPr id="8" name="Slide Number Placeholder 7"/>
          <p:cNvSpPr>
            <a:spLocks noGrp="1"/>
          </p:cNvSpPr>
          <p:nvPr>
            <p:ph type="sldNum" sz="quarter" idx="12"/>
          </p:nvPr>
        </p:nvSpPr>
        <p:spPr>
          <a:xfrm>
            <a:off x="8729663" y="3175"/>
            <a:ext cx="433387" cy="304800"/>
          </a:xfrm>
        </p:spPr>
        <p:txBody>
          <a:bodyPr/>
          <a:lstStyle>
            <a:lvl1pPr>
              <a:defRPr/>
            </a:lvl1pPr>
          </a:lstStyle>
          <a:p>
            <a:fld id="{266423B3-D73E-4150-91A7-CA10DCA5BFF2}" type="slidenum">
              <a:rPr lang="he-IL" altLang="en-US"/>
              <a:pPr/>
              <a:t>‹#›</a:t>
            </a:fld>
            <a:endParaRPr lang="en-US" altLang="en-US"/>
          </a:p>
        </p:txBody>
      </p:sp>
    </p:spTree>
    <p:extLst>
      <p:ext uri="{BB962C8B-B14F-4D97-AF65-F5344CB8AC3E}">
        <p14:creationId xmlns:p14="http://schemas.microsoft.com/office/powerpoint/2010/main" val="151871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047554" name="Group 2"/>
          <p:cNvGrpSpPr>
            <a:grpSpLocks/>
          </p:cNvGrpSpPr>
          <p:nvPr/>
        </p:nvGrpSpPr>
        <p:grpSpPr bwMode="auto">
          <a:xfrm>
            <a:off x="134938" y="1143000"/>
            <a:ext cx="9009062" cy="1052513"/>
            <a:chOff x="0" y="1536"/>
            <a:chExt cx="5675" cy="663"/>
          </a:xfrm>
        </p:grpSpPr>
        <p:grpSp>
          <p:nvGrpSpPr>
            <p:cNvPr id="1047555" name="Group 3"/>
            <p:cNvGrpSpPr>
              <a:grpSpLocks/>
            </p:cNvGrpSpPr>
            <p:nvPr/>
          </p:nvGrpSpPr>
          <p:grpSpPr bwMode="auto">
            <a:xfrm>
              <a:off x="183" y="1604"/>
              <a:ext cx="448" cy="299"/>
              <a:chOff x="720" y="336"/>
              <a:chExt cx="624" cy="432"/>
            </a:xfrm>
          </p:grpSpPr>
          <p:sp>
            <p:nvSpPr>
              <p:cNvPr id="1047556"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557"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7558" name="Group 6"/>
            <p:cNvGrpSpPr>
              <a:grpSpLocks/>
            </p:cNvGrpSpPr>
            <p:nvPr/>
          </p:nvGrpSpPr>
          <p:grpSpPr bwMode="auto">
            <a:xfrm>
              <a:off x="261" y="1870"/>
              <a:ext cx="465" cy="299"/>
              <a:chOff x="912" y="2640"/>
              <a:chExt cx="672" cy="432"/>
            </a:xfrm>
          </p:grpSpPr>
          <p:sp>
            <p:nvSpPr>
              <p:cNvPr id="1047559"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560"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47561"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562"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563"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47564" name="Rectangle 12"/>
          <p:cNvSpPr>
            <a:spLocks noGrp="1" noChangeArrowheads="1"/>
          </p:cNvSpPr>
          <p:nvPr>
            <p:ph type="ctrTitle"/>
          </p:nvPr>
        </p:nvSpPr>
        <p:spPr>
          <a:xfrm>
            <a:off x="990600" y="1828800"/>
            <a:ext cx="7772400" cy="1143000"/>
          </a:xfrm>
        </p:spPr>
        <p:txBody>
          <a:bodyPr/>
          <a:lstStyle>
            <a:lvl1pPr>
              <a:defRPr/>
            </a:lvl1pPr>
          </a:lstStyle>
          <a:p>
            <a:pPr lvl="0"/>
            <a:r>
              <a:rPr lang="en-US" altLang="en-US" noProof="0" smtClean="0"/>
              <a:t>Click to edit Master title style</a:t>
            </a:r>
          </a:p>
        </p:txBody>
      </p:sp>
      <p:sp>
        <p:nvSpPr>
          <p:cNvPr id="1047565" name="Rectangle 13"/>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smtClean="0"/>
              <a:t>Click to edit Master subtitle style</a:t>
            </a:r>
          </a:p>
        </p:txBody>
      </p:sp>
      <p:sp>
        <p:nvSpPr>
          <p:cNvPr id="1047566" name="Rectangle 14"/>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endParaRPr lang="en-US" altLang="en-US"/>
          </a:p>
        </p:txBody>
      </p:sp>
      <p:sp>
        <p:nvSpPr>
          <p:cNvPr id="1047567" name="Rectangle 15"/>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r>
              <a:rPr lang="en-US" altLang="en-US"/>
              <a:t>Instant 3Descatter</a:t>
            </a:r>
          </a:p>
        </p:txBody>
      </p:sp>
      <p:sp>
        <p:nvSpPr>
          <p:cNvPr id="1047568" name="Rectangle 16"/>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9218B9C9-066E-48CC-BFB0-DC1CD74DB20E}" type="slidenum">
              <a:rPr lang="he-IL" altLang="en-US"/>
              <a:pPr/>
              <a:t>‹#›</a:t>
            </a:fld>
            <a:endParaRPr lang="en-US" alt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Instant 3Descatter</a:t>
            </a:r>
          </a:p>
        </p:txBody>
      </p:sp>
      <p:sp>
        <p:nvSpPr>
          <p:cNvPr id="6" name="Slide Number Placeholder 5"/>
          <p:cNvSpPr>
            <a:spLocks noGrp="1"/>
          </p:cNvSpPr>
          <p:nvPr>
            <p:ph type="sldNum" sz="quarter" idx="12"/>
          </p:nvPr>
        </p:nvSpPr>
        <p:spPr/>
        <p:txBody>
          <a:bodyPr/>
          <a:lstStyle>
            <a:lvl1pPr>
              <a:defRPr/>
            </a:lvl1pPr>
          </a:lstStyle>
          <a:p>
            <a:fld id="{4753A607-AF4B-4CAC-AFB5-B6191D48C2F3}" type="slidenum">
              <a:rPr lang="he-IL" altLang="en-US"/>
              <a:pPr/>
              <a:t>‹#›</a:t>
            </a:fld>
            <a:endParaRPr lang="en-US" altLang="en-US"/>
          </a:p>
        </p:txBody>
      </p:sp>
    </p:spTree>
    <p:extLst>
      <p:ext uri="{BB962C8B-B14F-4D97-AF65-F5344CB8AC3E}">
        <p14:creationId xmlns:p14="http://schemas.microsoft.com/office/powerpoint/2010/main" val="3545059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Instant 3Descatter</a:t>
            </a:r>
          </a:p>
        </p:txBody>
      </p:sp>
      <p:sp>
        <p:nvSpPr>
          <p:cNvPr id="6" name="Slide Number Placeholder 5"/>
          <p:cNvSpPr>
            <a:spLocks noGrp="1"/>
          </p:cNvSpPr>
          <p:nvPr>
            <p:ph type="sldNum" sz="quarter" idx="12"/>
          </p:nvPr>
        </p:nvSpPr>
        <p:spPr/>
        <p:txBody>
          <a:bodyPr/>
          <a:lstStyle>
            <a:lvl1pPr>
              <a:defRPr/>
            </a:lvl1pPr>
          </a:lstStyle>
          <a:p>
            <a:fld id="{BAC4A9DC-D49B-4391-B1DF-2ABB1A9D42D9}" type="slidenum">
              <a:rPr lang="he-IL" altLang="en-US"/>
              <a:pPr/>
              <a:t>‹#›</a:t>
            </a:fld>
            <a:endParaRPr lang="en-US" altLang="en-US"/>
          </a:p>
        </p:txBody>
      </p:sp>
    </p:spTree>
    <p:extLst>
      <p:ext uri="{BB962C8B-B14F-4D97-AF65-F5344CB8AC3E}">
        <p14:creationId xmlns:p14="http://schemas.microsoft.com/office/powerpoint/2010/main" val="907776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r>
              <a:rPr lang="en-US" altLang="en-US"/>
              <a:t>Instant 3Descatter</a:t>
            </a:r>
          </a:p>
        </p:txBody>
      </p:sp>
      <p:sp>
        <p:nvSpPr>
          <p:cNvPr id="7" name="Slide Number Placeholder 6"/>
          <p:cNvSpPr>
            <a:spLocks noGrp="1"/>
          </p:cNvSpPr>
          <p:nvPr>
            <p:ph type="sldNum" sz="quarter" idx="12"/>
          </p:nvPr>
        </p:nvSpPr>
        <p:spPr/>
        <p:txBody>
          <a:bodyPr/>
          <a:lstStyle>
            <a:lvl1pPr>
              <a:defRPr/>
            </a:lvl1pPr>
          </a:lstStyle>
          <a:p>
            <a:fld id="{16AD29C7-D34A-409C-9BFD-E67F15E09542}" type="slidenum">
              <a:rPr lang="he-IL" altLang="en-US"/>
              <a:pPr/>
              <a:t>‹#›</a:t>
            </a:fld>
            <a:endParaRPr lang="en-US" altLang="en-US"/>
          </a:p>
        </p:txBody>
      </p:sp>
    </p:spTree>
    <p:extLst>
      <p:ext uri="{BB962C8B-B14F-4D97-AF65-F5344CB8AC3E}">
        <p14:creationId xmlns:p14="http://schemas.microsoft.com/office/powerpoint/2010/main" val="1454882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r>
              <a:rPr lang="en-US" altLang="en-US"/>
              <a:t>Instant 3Descatter</a:t>
            </a:r>
          </a:p>
        </p:txBody>
      </p:sp>
      <p:sp>
        <p:nvSpPr>
          <p:cNvPr id="9" name="Slide Number Placeholder 8"/>
          <p:cNvSpPr>
            <a:spLocks noGrp="1"/>
          </p:cNvSpPr>
          <p:nvPr>
            <p:ph type="sldNum" sz="quarter" idx="12"/>
          </p:nvPr>
        </p:nvSpPr>
        <p:spPr/>
        <p:txBody>
          <a:bodyPr/>
          <a:lstStyle>
            <a:lvl1pPr>
              <a:defRPr/>
            </a:lvl1pPr>
          </a:lstStyle>
          <a:p>
            <a:fld id="{C0471D50-90E2-4C8D-A10D-73E1E316B093}" type="slidenum">
              <a:rPr lang="he-IL" altLang="en-US"/>
              <a:pPr/>
              <a:t>‹#›</a:t>
            </a:fld>
            <a:endParaRPr lang="en-US" altLang="en-US"/>
          </a:p>
        </p:txBody>
      </p:sp>
    </p:spTree>
    <p:extLst>
      <p:ext uri="{BB962C8B-B14F-4D97-AF65-F5344CB8AC3E}">
        <p14:creationId xmlns:p14="http://schemas.microsoft.com/office/powerpoint/2010/main" val="3252769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r>
              <a:rPr lang="en-US" altLang="en-US"/>
              <a:t>Instant 3Descatter</a:t>
            </a:r>
          </a:p>
        </p:txBody>
      </p:sp>
      <p:sp>
        <p:nvSpPr>
          <p:cNvPr id="5" name="Slide Number Placeholder 4"/>
          <p:cNvSpPr>
            <a:spLocks noGrp="1"/>
          </p:cNvSpPr>
          <p:nvPr>
            <p:ph type="sldNum" sz="quarter" idx="12"/>
          </p:nvPr>
        </p:nvSpPr>
        <p:spPr/>
        <p:txBody>
          <a:bodyPr/>
          <a:lstStyle>
            <a:lvl1pPr>
              <a:defRPr/>
            </a:lvl1pPr>
          </a:lstStyle>
          <a:p>
            <a:fld id="{D689C715-257B-47B5-8E67-B3B84CCCE65B}" type="slidenum">
              <a:rPr lang="he-IL" altLang="en-US"/>
              <a:pPr/>
              <a:t>‹#›</a:t>
            </a:fld>
            <a:endParaRPr lang="en-US" altLang="en-US"/>
          </a:p>
        </p:txBody>
      </p:sp>
    </p:spTree>
    <p:extLst>
      <p:ext uri="{BB962C8B-B14F-4D97-AF65-F5344CB8AC3E}">
        <p14:creationId xmlns:p14="http://schemas.microsoft.com/office/powerpoint/2010/main" val="2014970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r>
              <a:rPr lang="en-US" altLang="en-US"/>
              <a:t>Instant 3Descatter</a:t>
            </a:r>
          </a:p>
        </p:txBody>
      </p:sp>
      <p:sp>
        <p:nvSpPr>
          <p:cNvPr id="4" name="Slide Number Placeholder 3"/>
          <p:cNvSpPr>
            <a:spLocks noGrp="1"/>
          </p:cNvSpPr>
          <p:nvPr>
            <p:ph type="sldNum" sz="quarter" idx="12"/>
          </p:nvPr>
        </p:nvSpPr>
        <p:spPr/>
        <p:txBody>
          <a:bodyPr/>
          <a:lstStyle>
            <a:lvl1pPr>
              <a:defRPr/>
            </a:lvl1pPr>
          </a:lstStyle>
          <a:p>
            <a:fld id="{E1598FC4-7C63-478F-92A9-EA029B8D3D2A}" type="slidenum">
              <a:rPr lang="he-IL" altLang="en-US"/>
              <a:pPr/>
              <a:t>‹#›</a:t>
            </a:fld>
            <a:endParaRPr lang="en-US" altLang="en-US"/>
          </a:p>
        </p:txBody>
      </p:sp>
    </p:spTree>
    <p:extLst>
      <p:ext uri="{BB962C8B-B14F-4D97-AF65-F5344CB8AC3E}">
        <p14:creationId xmlns:p14="http://schemas.microsoft.com/office/powerpoint/2010/main" val="330700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Instant 3Descatter</a:t>
            </a:r>
          </a:p>
        </p:txBody>
      </p:sp>
      <p:sp>
        <p:nvSpPr>
          <p:cNvPr id="6" name="Slide Number Placeholder 5"/>
          <p:cNvSpPr>
            <a:spLocks noGrp="1"/>
          </p:cNvSpPr>
          <p:nvPr>
            <p:ph type="sldNum" sz="quarter" idx="12"/>
          </p:nvPr>
        </p:nvSpPr>
        <p:spPr/>
        <p:txBody>
          <a:bodyPr/>
          <a:lstStyle>
            <a:lvl1pPr>
              <a:defRPr/>
            </a:lvl1pPr>
          </a:lstStyle>
          <a:p>
            <a:fld id="{0CC2881D-8E81-4599-9825-281B3717A465}" type="slidenum">
              <a:rPr lang="he-IL" altLang="en-US"/>
              <a:pPr/>
              <a:t>‹#›</a:t>
            </a:fld>
            <a:endParaRPr lang="en-US" altLang="en-US"/>
          </a:p>
        </p:txBody>
      </p:sp>
    </p:spTree>
    <p:extLst>
      <p:ext uri="{BB962C8B-B14F-4D97-AF65-F5344CB8AC3E}">
        <p14:creationId xmlns:p14="http://schemas.microsoft.com/office/powerpoint/2010/main" val="2923669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r>
              <a:rPr lang="en-US" altLang="en-US"/>
              <a:t>Instant 3Descatter</a:t>
            </a:r>
          </a:p>
        </p:txBody>
      </p:sp>
      <p:sp>
        <p:nvSpPr>
          <p:cNvPr id="7" name="Slide Number Placeholder 6"/>
          <p:cNvSpPr>
            <a:spLocks noGrp="1"/>
          </p:cNvSpPr>
          <p:nvPr>
            <p:ph type="sldNum" sz="quarter" idx="12"/>
          </p:nvPr>
        </p:nvSpPr>
        <p:spPr/>
        <p:txBody>
          <a:bodyPr/>
          <a:lstStyle>
            <a:lvl1pPr>
              <a:defRPr/>
            </a:lvl1pPr>
          </a:lstStyle>
          <a:p>
            <a:fld id="{7F7DD81E-C875-407A-A12C-D837377303D8}" type="slidenum">
              <a:rPr lang="he-IL" altLang="en-US"/>
              <a:pPr/>
              <a:t>‹#›</a:t>
            </a:fld>
            <a:endParaRPr lang="en-US" altLang="en-US"/>
          </a:p>
        </p:txBody>
      </p:sp>
    </p:spTree>
    <p:extLst>
      <p:ext uri="{BB962C8B-B14F-4D97-AF65-F5344CB8AC3E}">
        <p14:creationId xmlns:p14="http://schemas.microsoft.com/office/powerpoint/2010/main" val="2406737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r>
              <a:rPr lang="en-US" altLang="en-US"/>
              <a:t>Instant 3Descatter</a:t>
            </a:r>
          </a:p>
        </p:txBody>
      </p:sp>
      <p:sp>
        <p:nvSpPr>
          <p:cNvPr id="7" name="Slide Number Placeholder 6"/>
          <p:cNvSpPr>
            <a:spLocks noGrp="1"/>
          </p:cNvSpPr>
          <p:nvPr>
            <p:ph type="sldNum" sz="quarter" idx="12"/>
          </p:nvPr>
        </p:nvSpPr>
        <p:spPr/>
        <p:txBody>
          <a:bodyPr/>
          <a:lstStyle>
            <a:lvl1pPr>
              <a:defRPr/>
            </a:lvl1pPr>
          </a:lstStyle>
          <a:p>
            <a:fld id="{90438B31-E1BB-49BD-B1BC-009212D34955}" type="slidenum">
              <a:rPr lang="he-IL" altLang="en-US"/>
              <a:pPr/>
              <a:t>‹#›</a:t>
            </a:fld>
            <a:endParaRPr lang="en-US" altLang="en-US"/>
          </a:p>
        </p:txBody>
      </p:sp>
    </p:spTree>
    <p:extLst>
      <p:ext uri="{BB962C8B-B14F-4D97-AF65-F5344CB8AC3E}">
        <p14:creationId xmlns:p14="http://schemas.microsoft.com/office/powerpoint/2010/main" val="2866196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Instant 3Descatter</a:t>
            </a:r>
          </a:p>
        </p:txBody>
      </p:sp>
      <p:sp>
        <p:nvSpPr>
          <p:cNvPr id="6" name="Slide Number Placeholder 5"/>
          <p:cNvSpPr>
            <a:spLocks noGrp="1"/>
          </p:cNvSpPr>
          <p:nvPr>
            <p:ph type="sldNum" sz="quarter" idx="12"/>
          </p:nvPr>
        </p:nvSpPr>
        <p:spPr/>
        <p:txBody>
          <a:bodyPr/>
          <a:lstStyle>
            <a:lvl1pPr>
              <a:defRPr/>
            </a:lvl1pPr>
          </a:lstStyle>
          <a:p>
            <a:fld id="{0158C1BE-A73F-41F2-A6BC-E35295F4DB96}" type="slidenum">
              <a:rPr lang="he-IL" altLang="en-US"/>
              <a:pPr/>
              <a:t>‹#›</a:t>
            </a:fld>
            <a:endParaRPr lang="en-US" altLang="en-US"/>
          </a:p>
        </p:txBody>
      </p:sp>
    </p:spTree>
    <p:extLst>
      <p:ext uri="{BB962C8B-B14F-4D97-AF65-F5344CB8AC3E}">
        <p14:creationId xmlns:p14="http://schemas.microsoft.com/office/powerpoint/2010/main" val="3981053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Instant 3Descatter</a:t>
            </a:r>
          </a:p>
        </p:txBody>
      </p:sp>
      <p:sp>
        <p:nvSpPr>
          <p:cNvPr id="6" name="Slide Number Placeholder 5"/>
          <p:cNvSpPr>
            <a:spLocks noGrp="1"/>
          </p:cNvSpPr>
          <p:nvPr>
            <p:ph type="sldNum" sz="quarter" idx="12"/>
          </p:nvPr>
        </p:nvSpPr>
        <p:spPr/>
        <p:txBody>
          <a:bodyPr/>
          <a:lstStyle>
            <a:lvl1pPr>
              <a:defRPr/>
            </a:lvl1pPr>
          </a:lstStyle>
          <a:p>
            <a:fld id="{2144729C-73B1-4CC1-B797-348796B15325}" type="slidenum">
              <a:rPr lang="he-IL" altLang="en-US"/>
              <a:pPr/>
              <a:t>‹#›</a:t>
            </a:fld>
            <a:endParaRPr lang="en-US" altLang="en-US"/>
          </a:p>
        </p:txBody>
      </p:sp>
    </p:spTree>
    <p:extLst>
      <p:ext uri="{BB962C8B-B14F-4D97-AF65-F5344CB8AC3E}">
        <p14:creationId xmlns:p14="http://schemas.microsoft.com/office/powerpoint/2010/main" val="4475243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Instant 3Descatter</a:t>
            </a:r>
          </a:p>
        </p:txBody>
      </p:sp>
      <p:sp>
        <p:nvSpPr>
          <p:cNvPr id="6" name="Slide Number Placeholder 5"/>
          <p:cNvSpPr>
            <a:spLocks noGrp="1"/>
          </p:cNvSpPr>
          <p:nvPr>
            <p:ph type="sldNum" sz="quarter" idx="12"/>
          </p:nvPr>
        </p:nvSpPr>
        <p:spPr/>
        <p:txBody>
          <a:bodyPr/>
          <a:lstStyle>
            <a:lvl1pPr>
              <a:defRPr/>
            </a:lvl1pPr>
          </a:lstStyle>
          <a:p>
            <a:fld id="{84398E8D-B5B2-4B00-836B-CFF59025229D}" type="slidenum">
              <a:rPr lang="he-IL" altLang="en-US"/>
              <a:pPr/>
              <a:t>‹#›</a:t>
            </a:fld>
            <a:endParaRPr lang="en-US" altLang="en-US"/>
          </a:p>
        </p:txBody>
      </p:sp>
    </p:spTree>
    <p:extLst>
      <p:ext uri="{BB962C8B-B14F-4D97-AF65-F5344CB8AC3E}">
        <p14:creationId xmlns:p14="http://schemas.microsoft.com/office/powerpoint/2010/main" val="2839905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Instant 3Descatter</a:t>
            </a:r>
          </a:p>
        </p:txBody>
      </p:sp>
      <p:sp>
        <p:nvSpPr>
          <p:cNvPr id="6" name="Slide Number Placeholder 5"/>
          <p:cNvSpPr>
            <a:spLocks noGrp="1"/>
          </p:cNvSpPr>
          <p:nvPr>
            <p:ph type="sldNum" sz="quarter" idx="12"/>
          </p:nvPr>
        </p:nvSpPr>
        <p:spPr/>
        <p:txBody>
          <a:bodyPr/>
          <a:lstStyle>
            <a:lvl1pPr>
              <a:defRPr/>
            </a:lvl1pPr>
          </a:lstStyle>
          <a:p>
            <a:fld id="{F9A42C28-3FBB-439E-9ACF-819B91C1DABE}" type="slidenum">
              <a:rPr lang="he-IL" altLang="en-US"/>
              <a:pPr/>
              <a:t>‹#›</a:t>
            </a:fld>
            <a:endParaRPr lang="en-US" altLang="en-US"/>
          </a:p>
        </p:txBody>
      </p:sp>
    </p:spTree>
    <p:extLst>
      <p:ext uri="{BB962C8B-B14F-4D97-AF65-F5344CB8AC3E}">
        <p14:creationId xmlns:p14="http://schemas.microsoft.com/office/powerpoint/2010/main" val="22606663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Instant 3Descatter</a:t>
            </a:r>
          </a:p>
        </p:txBody>
      </p:sp>
      <p:sp>
        <p:nvSpPr>
          <p:cNvPr id="6" name="Slide Number Placeholder 5"/>
          <p:cNvSpPr>
            <a:spLocks noGrp="1"/>
          </p:cNvSpPr>
          <p:nvPr>
            <p:ph type="sldNum" sz="quarter" idx="12"/>
          </p:nvPr>
        </p:nvSpPr>
        <p:spPr/>
        <p:txBody>
          <a:bodyPr/>
          <a:lstStyle>
            <a:lvl1pPr>
              <a:defRPr/>
            </a:lvl1pPr>
          </a:lstStyle>
          <a:p>
            <a:fld id="{B0C4D045-6D3F-4483-8EB1-24E41A1987E6}" type="slidenum">
              <a:rPr lang="he-IL" altLang="en-US"/>
              <a:pPr/>
              <a:t>‹#›</a:t>
            </a:fld>
            <a:endParaRPr lang="en-US" altLang="en-US"/>
          </a:p>
        </p:txBody>
      </p:sp>
    </p:spTree>
    <p:extLst>
      <p:ext uri="{BB962C8B-B14F-4D97-AF65-F5344CB8AC3E}">
        <p14:creationId xmlns:p14="http://schemas.microsoft.com/office/powerpoint/2010/main" val="4431828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r>
              <a:rPr lang="en-US" altLang="en-US"/>
              <a:t>Instant 3Descatter</a:t>
            </a:r>
          </a:p>
        </p:txBody>
      </p:sp>
      <p:sp>
        <p:nvSpPr>
          <p:cNvPr id="7" name="Slide Number Placeholder 6"/>
          <p:cNvSpPr>
            <a:spLocks noGrp="1"/>
          </p:cNvSpPr>
          <p:nvPr>
            <p:ph type="sldNum" sz="quarter" idx="12"/>
          </p:nvPr>
        </p:nvSpPr>
        <p:spPr/>
        <p:txBody>
          <a:bodyPr/>
          <a:lstStyle>
            <a:lvl1pPr>
              <a:defRPr/>
            </a:lvl1pPr>
          </a:lstStyle>
          <a:p>
            <a:fld id="{F04F817F-DE57-49D2-869F-9D121EE6E620}" type="slidenum">
              <a:rPr lang="he-IL" altLang="en-US"/>
              <a:pPr/>
              <a:t>‹#›</a:t>
            </a:fld>
            <a:endParaRPr lang="en-US" altLang="en-US"/>
          </a:p>
        </p:txBody>
      </p:sp>
    </p:spTree>
    <p:extLst>
      <p:ext uri="{BB962C8B-B14F-4D97-AF65-F5344CB8AC3E}">
        <p14:creationId xmlns:p14="http://schemas.microsoft.com/office/powerpoint/2010/main" val="5407533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r>
              <a:rPr lang="en-US" altLang="en-US"/>
              <a:t>Instant 3Descatter</a:t>
            </a:r>
          </a:p>
        </p:txBody>
      </p:sp>
      <p:sp>
        <p:nvSpPr>
          <p:cNvPr id="9" name="Slide Number Placeholder 8"/>
          <p:cNvSpPr>
            <a:spLocks noGrp="1"/>
          </p:cNvSpPr>
          <p:nvPr>
            <p:ph type="sldNum" sz="quarter" idx="12"/>
          </p:nvPr>
        </p:nvSpPr>
        <p:spPr/>
        <p:txBody>
          <a:bodyPr/>
          <a:lstStyle>
            <a:lvl1pPr>
              <a:defRPr/>
            </a:lvl1pPr>
          </a:lstStyle>
          <a:p>
            <a:fld id="{B0F6067C-B86B-4197-9C54-188811F3B2B2}" type="slidenum">
              <a:rPr lang="he-IL" altLang="en-US"/>
              <a:pPr/>
              <a:t>‹#›</a:t>
            </a:fld>
            <a:endParaRPr lang="en-US" altLang="en-US"/>
          </a:p>
        </p:txBody>
      </p:sp>
    </p:spTree>
    <p:extLst>
      <p:ext uri="{BB962C8B-B14F-4D97-AF65-F5344CB8AC3E}">
        <p14:creationId xmlns:p14="http://schemas.microsoft.com/office/powerpoint/2010/main" val="14476131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r>
              <a:rPr lang="en-US" altLang="en-US"/>
              <a:t>Instant 3Descatter</a:t>
            </a:r>
          </a:p>
        </p:txBody>
      </p:sp>
      <p:sp>
        <p:nvSpPr>
          <p:cNvPr id="5" name="Slide Number Placeholder 4"/>
          <p:cNvSpPr>
            <a:spLocks noGrp="1"/>
          </p:cNvSpPr>
          <p:nvPr>
            <p:ph type="sldNum" sz="quarter" idx="12"/>
          </p:nvPr>
        </p:nvSpPr>
        <p:spPr/>
        <p:txBody>
          <a:bodyPr/>
          <a:lstStyle>
            <a:lvl1pPr>
              <a:defRPr/>
            </a:lvl1pPr>
          </a:lstStyle>
          <a:p>
            <a:fld id="{ABF6AF34-4078-4CD1-B937-BB48D5A86B92}" type="slidenum">
              <a:rPr lang="he-IL" altLang="en-US"/>
              <a:pPr/>
              <a:t>‹#›</a:t>
            </a:fld>
            <a:endParaRPr lang="en-US" altLang="en-US"/>
          </a:p>
        </p:txBody>
      </p:sp>
    </p:spTree>
    <p:extLst>
      <p:ext uri="{BB962C8B-B14F-4D97-AF65-F5344CB8AC3E}">
        <p14:creationId xmlns:p14="http://schemas.microsoft.com/office/powerpoint/2010/main" val="435023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Instant 3Descatter</a:t>
            </a:r>
          </a:p>
        </p:txBody>
      </p:sp>
      <p:sp>
        <p:nvSpPr>
          <p:cNvPr id="6" name="Slide Number Placeholder 5"/>
          <p:cNvSpPr>
            <a:spLocks noGrp="1"/>
          </p:cNvSpPr>
          <p:nvPr>
            <p:ph type="sldNum" sz="quarter" idx="12"/>
          </p:nvPr>
        </p:nvSpPr>
        <p:spPr/>
        <p:txBody>
          <a:bodyPr/>
          <a:lstStyle>
            <a:lvl1pPr>
              <a:defRPr/>
            </a:lvl1pPr>
          </a:lstStyle>
          <a:p>
            <a:fld id="{BFE32CA9-D5EB-4163-94A7-1DB5EF0C8767}" type="slidenum">
              <a:rPr lang="he-IL" altLang="en-US"/>
              <a:pPr/>
              <a:t>‹#›</a:t>
            </a:fld>
            <a:endParaRPr lang="en-US" altLang="en-US"/>
          </a:p>
        </p:txBody>
      </p:sp>
    </p:spTree>
    <p:extLst>
      <p:ext uri="{BB962C8B-B14F-4D97-AF65-F5344CB8AC3E}">
        <p14:creationId xmlns:p14="http://schemas.microsoft.com/office/powerpoint/2010/main" val="4006929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r>
              <a:rPr lang="en-US" altLang="en-US"/>
              <a:t>Instant 3Descatter</a:t>
            </a:r>
          </a:p>
        </p:txBody>
      </p:sp>
      <p:sp>
        <p:nvSpPr>
          <p:cNvPr id="4" name="Slide Number Placeholder 3"/>
          <p:cNvSpPr>
            <a:spLocks noGrp="1"/>
          </p:cNvSpPr>
          <p:nvPr>
            <p:ph type="sldNum" sz="quarter" idx="12"/>
          </p:nvPr>
        </p:nvSpPr>
        <p:spPr/>
        <p:txBody>
          <a:bodyPr/>
          <a:lstStyle>
            <a:lvl1pPr>
              <a:defRPr/>
            </a:lvl1pPr>
          </a:lstStyle>
          <a:p>
            <a:fld id="{BB967187-0777-4585-AAD9-E0FEF508DDF3}" type="slidenum">
              <a:rPr lang="he-IL" altLang="en-US"/>
              <a:pPr/>
              <a:t>‹#›</a:t>
            </a:fld>
            <a:endParaRPr lang="en-US" altLang="en-US"/>
          </a:p>
        </p:txBody>
      </p:sp>
    </p:spTree>
    <p:extLst>
      <p:ext uri="{BB962C8B-B14F-4D97-AF65-F5344CB8AC3E}">
        <p14:creationId xmlns:p14="http://schemas.microsoft.com/office/powerpoint/2010/main" val="11280648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r>
              <a:rPr lang="en-US" altLang="en-US"/>
              <a:t>Instant 3Descatter</a:t>
            </a:r>
          </a:p>
        </p:txBody>
      </p:sp>
      <p:sp>
        <p:nvSpPr>
          <p:cNvPr id="7" name="Slide Number Placeholder 6"/>
          <p:cNvSpPr>
            <a:spLocks noGrp="1"/>
          </p:cNvSpPr>
          <p:nvPr>
            <p:ph type="sldNum" sz="quarter" idx="12"/>
          </p:nvPr>
        </p:nvSpPr>
        <p:spPr/>
        <p:txBody>
          <a:bodyPr/>
          <a:lstStyle>
            <a:lvl1pPr>
              <a:defRPr/>
            </a:lvl1pPr>
          </a:lstStyle>
          <a:p>
            <a:fld id="{25170D5C-FE5A-4DA5-8238-160567589064}" type="slidenum">
              <a:rPr lang="he-IL" altLang="en-US"/>
              <a:pPr/>
              <a:t>‹#›</a:t>
            </a:fld>
            <a:endParaRPr lang="en-US" altLang="en-US"/>
          </a:p>
        </p:txBody>
      </p:sp>
    </p:spTree>
    <p:extLst>
      <p:ext uri="{BB962C8B-B14F-4D97-AF65-F5344CB8AC3E}">
        <p14:creationId xmlns:p14="http://schemas.microsoft.com/office/powerpoint/2010/main" val="2124300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r>
              <a:rPr lang="en-US" altLang="en-US"/>
              <a:t>Instant 3Descatter</a:t>
            </a:r>
          </a:p>
        </p:txBody>
      </p:sp>
      <p:sp>
        <p:nvSpPr>
          <p:cNvPr id="7" name="Slide Number Placeholder 6"/>
          <p:cNvSpPr>
            <a:spLocks noGrp="1"/>
          </p:cNvSpPr>
          <p:nvPr>
            <p:ph type="sldNum" sz="quarter" idx="12"/>
          </p:nvPr>
        </p:nvSpPr>
        <p:spPr/>
        <p:txBody>
          <a:bodyPr/>
          <a:lstStyle>
            <a:lvl1pPr>
              <a:defRPr/>
            </a:lvl1pPr>
          </a:lstStyle>
          <a:p>
            <a:fld id="{F4444556-A711-4630-B11D-AD38CC12CE77}" type="slidenum">
              <a:rPr lang="he-IL" altLang="en-US"/>
              <a:pPr/>
              <a:t>‹#›</a:t>
            </a:fld>
            <a:endParaRPr lang="en-US" altLang="en-US"/>
          </a:p>
        </p:txBody>
      </p:sp>
    </p:spTree>
    <p:extLst>
      <p:ext uri="{BB962C8B-B14F-4D97-AF65-F5344CB8AC3E}">
        <p14:creationId xmlns:p14="http://schemas.microsoft.com/office/powerpoint/2010/main" val="18114995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Instant 3Descatter</a:t>
            </a:r>
          </a:p>
        </p:txBody>
      </p:sp>
      <p:sp>
        <p:nvSpPr>
          <p:cNvPr id="6" name="Slide Number Placeholder 5"/>
          <p:cNvSpPr>
            <a:spLocks noGrp="1"/>
          </p:cNvSpPr>
          <p:nvPr>
            <p:ph type="sldNum" sz="quarter" idx="12"/>
          </p:nvPr>
        </p:nvSpPr>
        <p:spPr/>
        <p:txBody>
          <a:bodyPr/>
          <a:lstStyle>
            <a:lvl1pPr>
              <a:defRPr/>
            </a:lvl1pPr>
          </a:lstStyle>
          <a:p>
            <a:fld id="{A8199481-269B-4B18-8C4F-E19323D09035}" type="slidenum">
              <a:rPr lang="he-IL" altLang="en-US"/>
              <a:pPr/>
              <a:t>‹#›</a:t>
            </a:fld>
            <a:endParaRPr lang="en-US" altLang="en-US"/>
          </a:p>
        </p:txBody>
      </p:sp>
    </p:spTree>
    <p:extLst>
      <p:ext uri="{BB962C8B-B14F-4D97-AF65-F5344CB8AC3E}">
        <p14:creationId xmlns:p14="http://schemas.microsoft.com/office/powerpoint/2010/main" val="5296935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Instant 3Descatter</a:t>
            </a:r>
          </a:p>
        </p:txBody>
      </p:sp>
      <p:sp>
        <p:nvSpPr>
          <p:cNvPr id="6" name="Slide Number Placeholder 5"/>
          <p:cNvSpPr>
            <a:spLocks noGrp="1"/>
          </p:cNvSpPr>
          <p:nvPr>
            <p:ph type="sldNum" sz="quarter" idx="12"/>
          </p:nvPr>
        </p:nvSpPr>
        <p:spPr/>
        <p:txBody>
          <a:bodyPr/>
          <a:lstStyle>
            <a:lvl1pPr>
              <a:defRPr/>
            </a:lvl1pPr>
          </a:lstStyle>
          <a:p>
            <a:fld id="{1D1936FC-7178-4B0A-8EFD-5AB2CC29CA31}" type="slidenum">
              <a:rPr lang="he-IL" altLang="en-US"/>
              <a:pPr/>
              <a:t>‹#›</a:t>
            </a:fld>
            <a:endParaRPr lang="en-US" altLang="en-US"/>
          </a:p>
        </p:txBody>
      </p:sp>
    </p:spTree>
    <p:extLst>
      <p:ext uri="{BB962C8B-B14F-4D97-AF65-F5344CB8AC3E}">
        <p14:creationId xmlns:p14="http://schemas.microsoft.com/office/powerpoint/2010/main" val="28118464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r>
              <a:rPr lang="en-US" altLang="en-US"/>
              <a:t>Instant 3Descatter</a:t>
            </a: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0C248577-DB54-4A00-8BD3-8881329DA334}" type="slidenum">
              <a:rPr lang="he-IL" altLang="en-US"/>
              <a:pPr/>
              <a:t>‹#›</a:t>
            </a:fld>
            <a:endParaRPr lang="en-US" altLang="en-US"/>
          </a:p>
        </p:txBody>
      </p:sp>
    </p:spTree>
    <p:extLst>
      <p:ext uri="{BB962C8B-B14F-4D97-AF65-F5344CB8AC3E}">
        <p14:creationId xmlns:p14="http://schemas.microsoft.com/office/powerpoint/2010/main" val="39953174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Instant 3Descatter</a:t>
            </a:r>
          </a:p>
        </p:txBody>
      </p:sp>
      <p:sp>
        <p:nvSpPr>
          <p:cNvPr id="6" name="Slide Number Placeholder 5"/>
          <p:cNvSpPr>
            <a:spLocks noGrp="1"/>
          </p:cNvSpPr>
          <p:nvPr>
            <p:ph type="sldNum" sz="quarter" idx="12"/>
          </p:nvPr>
        </p:nvSpPr>
        <p:spPr/>
        <p:txBody>
          <a:bodyPr/>
          <a:lstStyle>
            <a:lvl1pPr>
              <a:defRPr/>
            </a:lvl1pPr>
          </a:lstStyle>
          <a:p>
            <a:fld id="{7A876EAC-1DF2-41F8-B204-30A4ABF9A007}" type="slidenum">
              <a:rPr lang="he-IL" altLang="en-US"/>
              <a:pPr/>
              <a:t>‹#›</a:t>
            </a:fld>
            <a:endParaRPr lang="en-US" altLang="en-US"/>
          </a:p>
        </p:txBody>
      </p:sp>
    </p:spTree>
    <p:extLst>
      <p:ext uri="{BB962C8B-B14F-4D97-AF65-F5344CB8AC3E}">
        <p14:creationId xmlns:p14="http://schemas.microsoft.com/office/powerpoint/2010/main" val="9248674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Instant 3Descatter</a:t>
            </a:r>
          </a:p>
        </p:txBody>
      </p:sp>
      <p:sp>
        <p:nvSpPr>
          <p:cNvPr id="6" name="Slide Number Placeholder 5"/>
          <p:cNvSpPr>
            <a:spLocks noGrp="1"/>
          </p:cNvSpPr>
          <p:nvPr>
            <p:ph type="sldNum" sz="quarter" idx="12"/>
          </p:nvPr>
        </p:nvSpPr>
        <p:spPr/>
        <p:txBody>
          <a:bodyPr/>
          <a:lstStyle>
            <a:lvl1pPr>
              <a:defRPr/>
            </a:lvl1pPr>
          </a:lstStyle>
          <a:p>
            <a:fld id="{5F5CDD4D-DCB0-45EA-ACF3-3DE5C441161A}" type="slidenum">
              <a:rPr lang="he-IL" altLang="en-US"/>
              <a:pPr/>
              <a:t>‹#›</a:t>
            </a:fld>
            <a:endParaRPr lang="en-US" altLang="en-US"/>
          </a:p>
        </p:txBody>
      </p:sp>
    </p:spTree>
    <p:extLst>
      <p:ext uri="{BB962C8B-B14F-4D97-AF65-F5344CB8AC3E}">
        <p14:creationId xmlns:p14="http://schemas.microsoft.com/office/powerpoint/2010/main" val="14368610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Instant 3Descatter</a:t>
            </a:r>
          </a:p>
        </p:txBody>
      </p:sp>
      <p:sp>
        <p:nvSpPr>
          <p:cNvPr id="6" name="Slide Number Placeholder 5"/>
          <p:cNvSpPr>
            <a:spLocks noGrp="1"/>
          </p:cNvSpPr>
          <p:nvPr>
            <p:ph type="sldNum" sz="quarter" idx="12"/>
          </p:nvPr>
        </p:nvSpPr>
        <p:spPr/>
        <p:txBody>
          <a:bodyPr/>
          <a:lstStyle>
            <a:lvl1pPr>
              <a:defRPr/>
            </a:lvl1pPr>
          </a:lstStyle>
          <a:p>
            <a:fld id="{098DB940-54E6-4B39-AD2D-D19B3417E8A4}" type="slidenum">
              <a:rPr lang="he-IL" altLang="en-US"/>
              <a:pPr/>
              <a:t>‹#›</a:t>
            </a:fld>
            <a:endParaRPr lang="en-US" altLang="en-US"/>
          </a:p>
        </p:txBody>
      </p:sp>
    </p:spTree>
    <p:extLst>
      <p:ext uri="{BB962C8B-B14F-4D97-AF65-F5344CB8AC3E}">
        <p14:creationId xmlns:p14="http://schemas.microsoft.com/office/powerpoint/2010/main" val="25890483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r>
              <a:rPr lang="en-US" altLang="en-US"/>
              <a:t>Instant 3Descatter</a:t>
            </a:r>
          </a:p>
        </p:txBody>
      </p:sp>
      <p:sp>
        <p:nvSpPr>
          <p:cNvPr id="7" name="Slide Number Placeholder 6"/>
          <p:cNvSpPr>
            <a:spLocks noGrp="1"/>
          </p:cNvSpPr>
          <p:nvPr>
            <p:ph type="sldNum" sz="quarter" idx="12"/>
          </p:nvPr>
        </p:nvSpPr>
        <p:spPr/>
        <p:txBody>
          <a:bodyPr/>
          <a:lstStyle>
            <a:lvl1pPr>
              <a:defRPr/>
            </a:lvl1pPr>
          </a:lstStyle>
          <a:p>
            <a:fld id="{61785CAA-5868-4AF2-84AC-1A59333FB50B}" type="slidenum">
              <a:rPr lang="he-IL" altLang="en-US"/>
              <a:pPr/>
              <a:t>‹#›</a:t>
            </a:fld>
            <a:endParaRPr lang="en-US" altLang="en-US"/>
          </a:p>
        </p:txBody>
      </p:sp>
    </p:spTree>
    <p:extLst>
      <p:ext uri="{BB962C8B-B14F-4D97-AF65-F5344CB8AC3E}">
        <p14:creationId xmlns:p14="http://schemas.microsoft.com/office/powerpoint/2010/main" val="2159336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r>
              <a:rPr lang="en-US" altLang="en-US"/>
              <a:t>Instant 3Descatter</a:t>
            </a:r>
          </a:p>
        </p:txBody>
      </p:sp>
      <p:sp>
        <p:nvSpPr>
          <p:cNvPr id="7" name="Slide Number Placeholder 6"/>
          <p:cNvSpPr>
            <a:spLocks noGrp="1"/>
          </p:cNvSpPr>
          <p:nvPr>
            <p:ph type="sldNum" sz="quarter" idx="12"/>
          </p:nvPr>
        </p:nvSpPr>
        <p:spPr/>
        <p:txBody>
          <a:bodyPr/>
          <a:lstStyle>
            <a:lvl1pPr>
              <a:defRPr/>
            </a:lvl1pPr>
          </a:lstStyle>
          <a:p>
            <a:fld id="{6BFFB9B1-3916-4869-9093-4CC88F80ECB5}" type="slidenum">
              <a:rPr lang="he-IL" altLang="en-US"/>
              <a:pPr/>
              <a:t>‹#›</a:t>
            </a:fld>
            <a:endParaRPr lang="en-US" altLang="en-US"/>
          </a:p>
        </p:txBody>
      </p:sp>
    </p:spTree>
    <p:extLst>
      <p:ext uri="{BB962C8B-B14F-4D97-AF65-F5344CB8AC3E}">
        <p14:creationId xmlns:p14="http://schemas.microsoft.com/office/powerpoint/2010/main" val="29401309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r>
              <a:rPr lang="en-US" altLang="en-US"/>
              <a:t>Instant 3Descatter</a:t>
            </a:r>
          </a:p>
        </p:txBody>
      </p:sp>
      <p:sp>
        <p:nvSpPr>
          <p:cNvPr id="9" name="Slide Number Placeholder 8"/>
          <p:cNvSpPr>
            <a:spLocks noGrp="1"/>
          </p:cNvSpPr>
          <p:nvPr>
            <p:ph type="sldNum" sz="quarter" idx="12"/>
          </p:nvPr>
        </p:nvSpPr>
        <p:spPr/>
        <p:txBody>
          <a:bodyPr/>
          <a:lstStyle>
            <a:lvl1pPr>
              <a:defRPr/>
            </a:lvl1pPr>
          </a:lstStyle>
          <a:p>
            <a:fld id="{12B4E1F7-EAFA-49B6-B2B6-FCACA5C708D0}" type="slidenum">
              <a:rPr lang="he-IL" altLang="en-US"/>
              <a:pPr/>
              <a:t>‹#›</a:t>
            </a:fld>
            <a:endParaRPr lang="en-US" altLang="en-US"/>
          </a:p>
        </p:txBody>
      </p:sp>
    </p:spTree>
    <p:extLst>
      <p:ext uri="{BB962C8B-B14F-4D97-AF65-F5344CB8AC3E}">
        <p14:creationId xmlns:p14="http://schemas.microsoft.com/office/powerpoint/2010/main" val="32777888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r>
              <a:rPr lang="en-US" altLang="en-US"/>
              <a:t>Instant 3Descatter</a:t>
            </a:r>
          </a:p>
        </p:txBody>
      </p:sp>
      <p:sp>
        <p:nvSpPr>
          <p:cNvPr id="5" name="Slide Number Placeholder 4"/>
          <p:cNvSpPr>
            <a:spLocks noGrp="1"/>
          </p:cNvSpPr>
          <p:nvPr>
            <p:ph type="sldNum" sz="quarter" idx="12"/>
          </p:nvPr>
        </p:nvSpPr>
        <p:spPr/>
        <p:txBody>
          <a:bodyPr/>
          <a:lstStyle>
            <a:lvl1pPr>
              <a:defRPr/>
            </a:lvl1pPr>
          </a:lstStyle>
          <a:p>
            <a:fld id="{09F35C16-76EB-4B88-B7BD-7E84F185A7DD}" type="slidenum">
              <a:rPr lang="he-IL" altLang="en-US"/>
              <a:pPr/>
              <a:t>‹#›</a:t>
            </a:fld>
            <a:endParaRPr lang="en-US" altLang="en-US"/>
          </a:p>
        </p:txBody>
      </p:sp>
    </p:spTree>
    <p:extLst>
      <p:ext uri="{BB962C8B-B14F-4D97-AF65-F5344CB8AC3E}">
        <p14:creationId xmlns:p14="http://schemas.microsoft.com/office/powerpoint/2010/main" val="37333392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r>
              <a:rPr lang="en-US" altLang="en-US"/>
              <a:t>Instant 3Descatter</a:t>
            </a:r>
          </a:p>
        </p:txBody>
      </p:sp>
      <p:sp>
        <p:nvSpPr>
          <p:cNvPr id="4" name="Slide Number Placeholder 3"/>
          <p:cNvSpPr>
            <a:spLocks noGrp="1"/>
          </p:cNvSpPr>
          <p:nvPr>
            <p:ph type="sldNum" sz="quarter" idx="12"/>
          </p:nvPr>
        </p:nvSpPr>
        <p:spPr/>
        <p:txBody>
          <a:bodyPr/>
          <a:lstStyle>
            <a:lvl1pPr>
              <a:defRPr/>
            </a:lvl1pPr>
          </a:lstStyle>
          <a:p>
            <a:fld id="{E16AC5EC-3E32-4BCC-87BC-ACA5B7EE8C1B}" type="slidenum">
              <a:rPr lang="he-IL" altLang="en-US"/>
              <a:pPr/>
              <a:t>‹#›</a:t>
            </a:fld>
            <a:endParaRPr lang="en-US" altLang="en-US"/>
          </a:p>
        </p:txBody>
      </p:sp>
    </p:spTree>
    <p:extLst>
      <p:ext uri="{BB962C8B-B14F-4D97-AF65-F5344CB8AC3E}">
        <p14:creationId xmlns:p14="http://schemas.microsoft.com/office/powerpoint/2010/main" val="37257746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r>
              <a:rPr lang="en-US" altLang="en-US"/>
              <a:t>Instant 3Descatter</a:t>
            </a:r>
          </a:p>
        </p:txBody>
      </p:sp>
      <p:sp>
        <p:nvSpPr>
          <p:cNvPr id="7" name="Slide Number Placeholder 6"/>
          <p:cNvSpPr>
            <a:spLocks noGrp="1"/>
          </p:cNvSpPr>
          <p:nvPr>
            <p:ph type="sldNum" sz="quarter" idx="12"/>
          </p:nvPr>
        </p:nvSpPr>
        <p:spPr/>
        <p:txBody>
          <a:bodyPr/>
          <a:lstStyle>
            <a:lvl1pPr>
              <a:defRPr/>
            </a:lvl1pPr>
          </a:lstStyle>
          <a:p>
            <a:fld id="{A9CF0054-C380-45C0-B8D2-E8092373E6F1}" type="slidenum">
              <a:rPr lang="he-IL" altLang="en-US"/>
              <a:pPr/>
              <a:t>‹#›</a:t>
            </a:fld>
            <a:endParaRPr lang="en-US" altLang="en-US"/>
          </a:p>
        </p:txBody>
      </p:sp>
    </p:spTree>
    <p:extLst>
      <p:ext uri="{BB962C8B-B14F-4D97-AF65-F5344CB8AC3E}">
        <p14:creationId xmlns:p14="http://schemas.microsoft.com/office/powerpoint/2010/main" val="17642234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r>
              <a:rPr lang="en-US" altLang="en-US"/>
              <a:t>Instant 3Descatter</a:t>
            </a:r>
          </a:p>
        </p:txBody>
      </p:sp>
      <p:sp>
        <p:nvSpPr>
          <p:cNvPr id="7" name="Slide Number Placeholder 6"/>
          <p:cNvSpPr>
            <a:spLocks noGrp="1"/>
          </p:cNvSpPr>
          <p:nvPr>
            <p:ph type="sldNum" sz="quarter" idx="12"/>
          </p:nvPr>
        </p:nvSpPr>
        <p:spPr/>
        <p:txBody>
          <a:bodyPr/>
          <a:lstStyle>
            <a:lvl1pPr>
              <a:defRPr/>
            </a:lvl1pPr>
          </a:lstStyle>
          <a:p>
            <a:fld id="{463E110E-0ABD-4FC7-BA77-EC8449570244}" type="slidenum">
              <a:rPr lang="he-IL" altLang="en-US"/>
              <a:pPr/>
              <a:t>‹#›</a:t>
            </a:fld>
            <a:endParaRPr lang="en-US" altLang="en-US"/>
          </a:p>
        </p:txBody>
      </p:sp>
    </p:spTree>
    <p:extLst>
      <p:ext uri="{BB962C8B-B14F-4D97-AF65-F5344CB8AC3E}">
        <p14:creationId xmlns:p14="http://schemas.microsoft.com/office/powerpoint/2010/main" val="20546965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Instant 3Descatter</a:t>
            </a:r>
          </a:p>
        </p:txBody>
      </p:sp>
      <p:sp>
        <p:nvSpPr>
          <p:cNvPr id="6" name="Slide Number Placeholder 5"/>
          <p:cNvSpPr>
            <a:spLocks noGrp="1"/>
          </p:cNvSpPr>
          <p:nvPr>
            <p:ph type="sldNum" sz="quarter" idx="12"/>
          </p:nvPr>
        </p:nvSpPr>
        <p:spPr/>
        <p:txBody>
          <a:bodyPr/>
          <a:lstStyle>
            <a:lvl1pPr>
              <a:defRPr/>
            </a:lvl1pPr>
          </a:lstStyle>
          <a:p>
            <a:fld id="{BBE55706-ADBF-4698-A098-54C4FD1626C9}" type="slidenum">
              <a:rPr lang="he-IL" altLang="en-US"/>
              <a:pPr/>
              <a:t>‹#›</a:t>
            </a:fld>
            <a:endParaRPr lang="en-US" altLang="en-US"/>
          </a:p>
        </p:txBody>
      </p:sp>
    </p:spTree>
    <p:extLst>
      <p:ext uri="{BB962C8B-B14F-4D97-AF65-F5344CB8AC3E}">
        <p14:creationId xmlns:p14="http://schemas.microsoft.com/office/powerpoint/2010/main" val="7040273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Instant 3Descatter</a:t>
            </a:r>
          </a:p>
        </p:txBody>
      </p:sp>
      <p:sp>
        <p:nvSpPr>
          <p:cNvPr id="6" name="Slide Number Placeholder 5"/>
          <p:cNvSpPr>
            <a:spLocks noGrp="1"/>
          </p:cNvSpPr>
          <p:nvPr>
            <p:ph type="sldNum" sz="quarter" idx="12"/>
          </p:nvPr>
        </p:nvSpPr>
        <p:spPr/>
        <p:txBody>
          <a:bodyPr/>
          <a:lstStyle>
            <a:lvl1pPr>
              <a:defRPr/>
            </a:lvl1pPr>
          </a:lstStyle>
          <a:p>
            <a:fld id="{6D19F25D-9372-441F-BE8C-29EA405F293A}" type="slidenum">
              <a:rPr lang="he-IL" altLang="en-US"/>
              <a:pPr/>
              <a:t>‹#›</a:t>
            </a:fld>
            <a:endParaRPr lang="en-US" altLang="en-US"/>
          </a:p>
        </p:txBody>
      </p:sp>
    </p:spTree>
    <p:extLst>
      <p:ext uri="{BB962C8B-B14F-4D97-AF65-F5344CB8AC3E}">
        <p14:creationId xmlns:p14="http://schemas.microsoft.com/office/powerpoint/2010/main" val="14320675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7092B8C-45A3-453A-94AD-0350D1CAD08A}" type="datetime1">
              <a:rPr lang="en-US" smtClean="0">
                <a:solidFill>
                  <a:prstClr val="white">
                    <a:tint val="75000"/>
                  </a:prstClr>
                </a:solidFill>
              </a:rPr>
              <a:pPr/>
              <a:t>11/24/2017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7" name="TextBox 6"/>
          <p:cNvSpPr txBox="1"/>
          <p:nvPr userDrawn="1"/>
        </p:nvSpPr>
        <p:spPr>
          <a:xfrm>
            <a:off x="6858000" y="6781800"/>
            <a:ext cx="184731" cy="369332"/>
          </a:xfrm>
          <a:prstGeom prst="rect">
            <a:avLst/>
          </a:prstGeom>
          <a:noFill/>
        </p:spPr>
        <p:txBody>
          <a:bodyPr wrap="none" rtlCol="1">
            <a:spAutoFit/>
          </a:bodyPr>
          <a:lstStyle/>
          <a:p>
            <a:pPr eaLnBrk="1" fontAlgn="auto" hangingPunct="1">
              <a:spcBef>
                <a:spcPts val="0"/>
              </a:spcBef>
              <a:spcAft>
                <a:spcPts val="0"/>
              </a:spcAft>
            </a:pPr>
            <a:endParaRPr lang="he-IL" dirty="0">
              <a:solidFill>
                <a:prstClr val="white"/>
              </a:solidFill>
              <a:latin typeface="Calibri"/>
              <a:cs typeface="Arial"/>
            </a:endParaRPr>
          </a:p>
        </p:txBody>
      </p:sp>
    </p:spTree>
    <p:extLst>
      <p:ext uri="{BB962C8B-B14F-4D97-AF65-F5344CB8AC3E}">
        <p14:creationId xmlns:p14="http://schemas.microsoft.com/office/powerpoint/2010/main" val="217431263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r>
              <a:rPr lang="en-US" altLang="en-US"/>
              <a:t>Instant 3Descatter</a:t>
            </a:r>
          </a:p>
        </p:txBody>
      </p:sp>
      <p:sp>
        <p:nvSpPr>
          <p:cNvPr id="9" name="Slide Number Placeholder 8"/>
          <p:cNvSpPr>
            <a:spLocks noGrp="1"/>
          </p:cNvSpPr>
          <p:nvPr>
            <p:ph type="sldNum" sz="quarter" idx="12"/>
          </p:nvPr>
        </p:nvSpPr>
        <p:spPr/>
        <p:txBody>
          <a:bodyPr/>
          <a:lstStyle>
            <a:lvl1pPr>
              <a:defRPr/>
            </a:lvl1pPr>
          </a:lstStyle>
          <a:p>
            <a:fld id="{7117A4E9-FE95-4055-B082-0D38F4F0C443}" type="slidenum">
              <a:rPr lang="he-IL" altLang="en-US"/>
              <a:pPr/>
              <a:t>‹#›</a:t>
            </a:fld>
            <a:endParaRPr lang="en-US" altLang="en-US"/>
          </a:p>
        </p:txBody>
      </p:sp>
    </p:spTree>
    <p:extLst>
      <p:ext uri="{BB962C8B-B14F-4D97-AF65-F5344CB8AC3E}">
        <p14:creationId xmlns:p14="http://schemas.microsoft.com/office/powerpoint/2010/main" val="277356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r>
              <a:rPr lang="en-US" altLang="en-US"/>
              <a:t>Instant 3Descatter</a:t>
            </a:r>
          </a:p>
        </p:txBody>
      </p:sp>
      <p:sp>
        <p:nvSpPr>
          <p:cNvPr id="5" name="Slide Number Placeholder 4"/>
          <p:cNvSpPr>
            <a:spLocks noGrp="1"/>
          </p:cNvSpPr>
          <p:nvPr>
            <p:ph type="sldNum" sz="quarter" idx="12"/>
          </p:nvPr>
        </p:nvSpPr>
        <p:spPr/>
        <p:txBody>
          <a:bodyPr/>
          <a:lstStyle>
            <a:lvl1pPr>
              <a:defRPr/>
            </a:lvl1pPr>
          </a:lstStyle>
          <a:p>
            <a:fld id="{66A79301-6FC7-4AAC-9E8D-0D7932AE7884}" type="slidenum">
              <a:rPr lang="he-IL" altLang="en-US"/>
              <a:pPr/>
              <a:t>‹#›</a:t>
            </a:fld>
            <a:endParaRPr lang="en-US" altLang="en-US"/>
          </a:p>
        </p:txBody>
      </p:sp>
    </p:spTree>
    <p:extLst>
      <p:ext uri="{BB962C8B-B14F-4D97-AF65-F5344CB8AC3E}">
        <p14:creationId xmlns:p14="http://schemas.microsoft.com/office/powerpoint/2010/main" val="146643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r>
              <a:rPr lang="en-US" altLang="en-US"/>
              <a:t>Instant 3Descatter</a:t>
            </a:r>
          </a:p>
        </p:txBody>
      </p:sp>
      <p:sp>
        <p:nvSpPr>
          <p:cNvPr id="4" name="Slide Number Placeholder 3"/>
          <p:cNvSpPr>
            <a:spLocks noGrp="1"/>
          </p:cNvSpPr>
          <p:nvPr>
            <p:ph type="sldNum" sz="quarter" idx="12"/>
          </p:nvPr>
        </p:nvSpPr>
        <p:spPr/>
        <p:txBody>
          <a:bodyPr/>
          <a:lstStyle>
            <a:lvl1pPr>
              <a:defRPr/>
            </a:lvl1pPr>
          </a:lstStyle>
          <a:p>
            <a:fld id="{D435A48F-7E34-4B0A-B929-C833667A1ED2}" type="slidenum">
              <a:rPr lang="he-IL" altLang="en-US"/>
              <a:pPr/>
              <a:t>‹#›</a:t>
            </a:fld>
            <a:endParaRPr lang="en-US" altLang="en-US"/>
          </a:p>
        </p:txBody>
      </p:sp>
    </p:spTree>
    <p:extLst>
      <p:ext uri="{BB962C8B-B14F-4D97-AF65-F5344CB8AC3E}">
        <p14:creationId xmlns:p14="http://schemas.microsoft.com/office/powerpoint/2010/main" val="3883292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r>
              <a:rPr lang="en-US" altLang="en-US"/>
              <a:t>Instant 3Descatter</a:t>
            </a:r>
          </a:p>
        </p:txBody>
      </p:sp>
      <p:sp>
        <p:nvSpPr>
          <p:cNvPr id="7" name="Slide Number Placeholder 6"/>
          <p:cNvSpPr>
            <a:spLocks noGrp="1"/>
          </p:cNvSpPr>
          <p:nvPr>
            <p:ph type="sldNum" sz="quarter" idx="12"/>
          </p:nvPr>
        </p:nvSpPr>
        <p:spPr/>
        <p:txBody>
          <a:bodyPr/>
          <a:lstStyle>
            <a:lvl1pPr>
              <a:defRPr/>
            </a:lvl1pPr>
          </a:lstStyle>
          <a:p>
            <a:fld id="{C3A480CB-076E-4C0B-B1F2-59CFDF7D789A}" type="slidenum">
              <a:rPr lang="he-IL" altLang="en-US"/>
              <a:pPr/>
              <a:t>‹#›</a:t>
            </a:fld>
            <a:endParaRPr lang="en-US" altLang="en-US"/>
          </a:p>
        </p:txBody>
      </p:sp>
    </p:spTree>
    <p:extLst>
      <p:ext uri="{BB962C8B-B14F-4D97-AF65-F5344CB8AC3E}">
        <p14:creationId xmlns:p14="http://schemas.microsoft.com/office/powerpoint/2010/main" val="1770596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r>
              <a:rPr lang="en-US" altLang="en-US"/>
              <a:t>Instant 3Descatter</a:t>
            </a:r>
          </a:p>
        </p:txBody>
      </p:sp>
      <p:sp>
        <p:nvSpPr>
          <p:cNvPr id="7" name="Slide Number Placeholder 6"/>
          <p:cNvSpPr>
            <a:spLocks noGrp="1"/>
          </p:cNvSpPr>
          <p:nvPr>
            <p:ph type="sldNum" sz="quarter" idx="12"/>
          </p:nvPr>
        </p:nvSpPr>
        <p:spPr/>
        <p:txBody>
          <a:bodyPr/>
          <a:lstStyle>
            <a:lvl1pPr>
              <a:defRPr/>
            </a:lvl1pPr>
          </a:lstStyle>
          <a:p>
            <a:fld id="{21591233-541E-48B2-8562-443F23A6E497}" type="slidenum">
              <a:rPr lang="he-IL" altLang="en-US"/>
              <a:pPr/>
              <a:t>‹#›</a:t>
            </a:fld>
            <a:endParaRPr lang="en-US" altLang="en-US"/>
          </a:p>
        </p:txBody>
      </p:sp>
    </p:spTree>
    <p:extLst>
      <p:ext uri="{BB962C8B-B14F-4D97-AF65-F5344CB8AC3E}">
        <p14:creationId xmlns:p14="http://schemas.microsoft.com/office/powerpoint/2010/main" val="21094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94413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4413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441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p>
        </p:txBody>
      </p:sp>
      <p:sp>
        <p:nvSpPr>
          <p:cNvPr id="9441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r>
              <a:rPr lang="en-US" altLang="en-US"/>
              <a:t>Instant 3Descatter</a:t>
            </a:r>
          </a:p>
        </p:txBody>
      </p:sp>
      <p:sp>
        <p:nvSpPr>
          <p:cNvPr id="944134" name="Rectangle 6"/>
          <p:cNvSpPr>
            <a:spLocks noGrp="1" noChangeArrowheads="1"/>
          </p:cNvSpPr>
          <p:nvPr>
            <p:ph type="sldNum" sz="quarter" idx="4"/>
          </p:nvPr>
        </p:nvSpPr>
        <p:spPr bwMode="auto">
          <a:xfrm>
            <a:off x="8729663" y="3175"/>
            <a:ext cx="4333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solidFill>
                  <a:srgbClr val="ED7E51"/>
                </a:solidFill>
              </a:defRPr>
            </a:lvl1pPr>
          </a:lstStyle>
          <a:p>
            <a:fld id="{0DEF85C6-3116-4893-BB20-54CDC1DE6DF7}" type="slidenum">
              <a:rPr lang="he-IL"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729" r:id="rId12"/>
  </p:sldLayoutIdLst>
  <p:timing>
    <p:tnLst>
      <p:par>
        <p:cTn id="1" dur="indefinite" restart="never" nodeType="tmRoot"/>
      </p:par>
    </p:tnLst>
  </p:timing>
  <p:txStyles>
    <p:titleStyle>
      <a:lvl1pPr algn="ctr" rtl="1" fontAlgn="base">
        <a:spcBef>
          <a:spcPct val="0"/>
        </a:spcBef>
        <a:spcAft>
          <a:spcPct val="0"/>
        </a:spcAft>
        <a:defRPr sz="4400" kern="1200">
          <a:solidFill>
            <a:schemeClr val="tx2"/>
          </a:solidFill>
          <a:latin typeface="+mj-lt"/>
          <a:ea typeface="+mj-ea"/>
          <a:cs typeface="+mj-cs"/>
        </a:defRPr>
      </a:lvl1pPr>
      <a:lvl2pPr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r" rtl="1" fontAlgn="base">
        <a:spcBef>
          <a:spcPct val="20000"/>
        </a:spcBef>
        <a:spcAft>
          <a:spcPct val="0"/>
        </a:spcAft>
        <a:buChar char="•"/>
        <a:defRPr sz="3200" kern="1200">
          <a:solidFill>
            <a:schemeClr val="tx1"/>
          </a:solidFill>
          <a:latin typeface="+mn-lt"/>
          <a:ea typeface="+mn-ea"/>
          <a:cs typeface="+mn-cs"/>
        </a:defRPr>
      </a:lvl1pPr>
      <a:lvl2pPr marL="742950" indent="-285750" algn="r" rtl="1" fontAlgn="base">
        <a:spcBef>
          <a:spcPct val="20000"/>
        </a:spcBef>
        <a:spcAft>
          <a:spcPct val="0"/>
        </a:spcAft>
        <a:buChar char="–"/>
        <a:defRPr sz="2800" kern="1200">
          <a:solidFill>
            <a:schemeClr val="tx1"/>
          </a:solidFill>
          <a:latin typeface="+mn-lt"/>
          <a:ea typeface="+mn-ea"/>
          <a:cs typeface="+mn-cs"/>
        </a:defRPr>
      </a:lvl2pPr>
      <a:lvl3pPr marL="1143000" indent="-228600" algn="r" rtl="1" fontAlgn="base">
        <a:spcBef>
          <a:spcPct val="20000"/>
        </a:spcBef>
        <a:spcAft>
          <a:spcPct val="0"/>
        </a:spcAft>
        <a:buChar char="•"/>
        <a:defRPr sz="2400" kern="1200">
          <a:solidFill>
            <a:schemeClr val="tx1"/>
          </a:solidFill>
          <a:latin typeface="+mn-lt"/>
          <a:ea typeface="+mn-ea"/>
          <a:cs typeface="+mn-cs"/>
        </a:defRPr>
      </a:lvl3pPr>
      <a:lvl4pPr marL="1600200" indent="-228600" algn="r" rtl="1" fontAlgn="base">
        <a:spcBef>
          <a:spcPct val="20000"/>
        </a:spcBef>
        <a:spcAft>
          <a:spcPct val="0"/>
        </a:spcAft>
        <a:buChar char="–"/>
        <a:defRPr sz="2000" kern="1200">
          <a:solidFill>
            <a:schemeClr val="tx1"/>
          </a:solidFill>
          <a:latin typeface="+mn-lt"/>
          <a:ea typeface="+mn-ea"/>
          <a:cs typeface="+mn-cs"/>
        </a:defRPr>
      </a:lvl4pPr>
      <a:lvl5pPr marL="2057400" indent="-228600" algn="r" rtl="1"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46530" name="Rectangle 2"/>
          <p:cNvSpPr>
            <a:spLocks noGrp="1" noChangeArrowheads="1"/>
          </p:cNvSpPr>
          <p:nvPr>
            <p:ph type="title"/>
          </p:nvPr>
        </p:nvSpPr>
        <p:spPr bwMode="auto">
          <a:xfrm>
            <a:off x="1150938" y="617538"/>
            <a:ext cx="77930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46531" name="Rectangle 3"/>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6532" name="Rectangle 4"/>
          <p:cNvSpPr>
            <a:spLocks noGrp="1" noChangeArrowheads="1"/>
          </p:cNvSpPr>
          <p:nvPr>
            <p:ph type="dt" sz="half" idx="2"/>
          </p:nvPr>
        </p:nvSpPr>
        <p:spPr bwMode="auto">
          <a:xfrm>
            <a:off x="9144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atin typeface="+mn-lt"/>
              </a:defRPr>
            </a:lvl1pPr>
          </a:lstStyle>
          <a:p>
            <a:endParaRPr lang="en-US" altLang="en-US"/>
          </a:p>
        </p:txBody>
      </p:sp>
      <p:sp>
        <p:nvSpPr>
          <p:cNvPr id="1046533" name="Rectangle 5"/>
          <p:cNvSpPr>
            <a:spLocks noGrp="1" noChangeArrowheads="1"/>
          </p:cNvSpPr>
          <p:nvPr>
            <p:ph type="ftr" sz="quarter" idx="3"/>
          </p:nvPr>
        </p:nvSpPr>
        <p:spPr bwMode="auto">
          <a:xfrm>
            <a:off x="33528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atin typeface="+mn-lt"/>
              </a:defRPr>
            </a:lvl1pPr>
          </a:lstStyle>
          <a:p>
            <a:r>
              <a:rPr lang="en-US" altLang="en-US"/>
              <a:t>Instant 3Descatter</a:t>
            </a:r>
          </a:p>
        </p:txBody>
      </p:sp>
      <p:sp>
        <p:nvSpPr>
          <p:cNvPr id="1046534" name="Rectangle 6"/>
          <p:cNvSpPr>
            <a:spLocks noGrp="1" noChangeArrowheads="1"/>
          </p:cNvSpPr>
          <p:nvPr>
            <p:ph type="sldNum" sz="quarter" idx="4"/>
          </p:nvPr>
        </p:nvSpPr>
        <p:spPr bwMode="auto">
          <a:xfrm>
            <a:off x="6781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atin typeface="+mn-lt"/>
              </a:defRPr>
            </a:lvl1pPr>
          </a:lstStyle>
          <a:p>
            <a:fld id="{7A6258AD-2F59-44A8-BAF1-484A025E188C}" type="slidenum">
              <a:rPr lang="he-IL"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71"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id="1" dur="indefinite" restart="never" nodeType="tmRoot"/>
      </p:par>
    </p:tnLst>
  </p:timing>
  <p:txStyles>
    <p:titleStyle>
      <a:lvl1pPr algn="l" rtl="1" fontAlgn="base">
        <a:spcBef>
          <a:spcPct val="0"/>
        </a:spcBef>
        <a:spcAft>
          <a:spcPct val="0"/>
        </a:spcAft>
        <a:defRPr sz="4400" kern="1200">
          <a:solidFill>
            <a:schemeClr val="tx2"/>
          </a:solidFill>
          <a:latin typeface="+mj-lt"/>
          <a:ea typeface="+mj-ea"/>
          <a:cs typeface="+mj-cs"/>
        </a:defRPr>
      </a:lvl1pPr>
      <a:lvl2pPr algn="l" rtl="1" fontAlgn="base">
        <a:spcBef>
          <a:spcPct val="0"/>
        </a:spcBef>
        <a:spcAft>
          <a:spcPct val="0"/>
        </a:spcAft>
        <a:defRPr sz="4400">
          <a:solidFill>
            <a:schemeClr val="tx2"/>
          </a:solidFill>
          <a:latin typeface="Tahoma" panose="020B0604030504040204" pitchFamily="34" charset="0"/>
          <a:cs typeface="Arial" panose="020B0604020202020204" pitchFamily="34" charset="0"/>
        </a:defRPr>
      </a:lvl2pPr>
      <a:lvl3pPr algn="l" rtl="1" fontAlgn="base">
        <a:spcBef>
          <a:spcPct val="0"/>
        </a:spcBef>
        <a:spcAft>
          <a:spcPct val="0"/>
        </a:spcAft>
        <a:defRPr sz="4400">
          <a:solidFill>
            <a:schemeClr val="tx2"/>
          </a:solidFill>
          <a:latin typeface="Tahoma" panose="020B0604030504040204" pitchFamily="34" charset="0"/>
          <a:cs typeface="Arial" panose="020B0604020202020204" pitchFamily="34" charset="0"/>
        </a:defRPr>
      </a:lvl3pPr>
      <a:lvl4pPr algn="l" rtl="1" fontAlgn="base">
        <a:spcBef>
          <a:spcPct val="0"/>
        </a:spcBef>
        <a:spcAft>
          <a:spcPct val="0"/>
        </a:spcAft>
        <a:defRPr sz="4400">
          <a:solidFill>
            <a:schemeClr val="tx2"/>
          </a:solidFill>
          <a:latin typeface="Tahoma" panose="020B0604030504040204" pitchFamily="34" charset="0"/>
          <a:cs typeface="Arial" panose="020B0604020202020204" pitchFamily="34" charset="0"/>
        </a:defRPr>
      </a:lvl4pPr>
      <a:lvl5pPr algn="l" rtl="1" fontAlgn="base">
        <a:spcBef>
          <a:spcPct val="0"/>
        </a:spcBef>
        <a:spcAft>
          <a:spcPct val="0"/>
        </a:spcAft>
        <a:defRPr sz="4400">
          <a:solidFill>
            <a:schemeClr val="tx2"/>
          </a:solidFill>
          <a:latin typeface="Tahoma" panose="020B0604030504040204" pitchFamily="34" charset="0"/>
          <a:cs typeface="Arial" panose="020B0604020202020204" pitchFamily="34" charset="0"/>
        </a:defRPr>
      </a:lvl5pPr>
      <a:lvl6pPr marL="457200" algn="l" rtl="1" fontAlgn="base">
        <a:spcBef>
          <a:spcPct val="0"/>
        </a:spcBef>
        <a:spcAft>
          <a:spcPct val="0"/>
        </a:spcAft>
        <a:defRPr sz="4400">
          <a:solidFill>
            <a:schemeClr val="tx2"/>
          </a:solidFill>
          <a:latin typeface="Tahoma" panose="020B0604030504040204" pitchFamily="34" charset="0"/>
          <a:cs typeface="Arial" panose="020B0604020202020204" pitchFamily="34" charset="0"/>
        </a:defRPr>
      </a:lvl6pPr>
      <a:lvl7pPr marL="914400" algn="l" rtl="1" fontAlgn="base">
        <a:spcBef>
          <a:spcPct val="0"/>
        </a:spcBef>
        <a:spcAft>
          <a:spcPct val="0"/>
        </a:spcAft>
        <a:defRPr sz="4400">
          <a:solidFill>
            <a:schemeClr val="tx2"/>
          </a:solidFill>
          <a:latin typeface="Tahoma" panose="020B0604030504040204" pitchFamily="34" charset="0"/>
          <a:cs typeface="Arial" panose="020B0604020202020204" pitchFamily="34" charset="0"/>
        </a:defRPr>
      </a:lvl7pPr>
      <a:lvl8pPr marL="1371600" algn="l" rtl="1" fontAlgn="base">
        <a:spcBef>
          <a:spcPct val="0"/>
        </a:spcBef>
        <a:spcAft>
          <a:spcPct val="0"/>
        </a:spcAft>
        <a:defRPr sz="4400">
          <a:solidFill>
            <a:schemeClr val="tx2"/>
          </a:solidFill>
          <a:latin typeface="Tahoma" panose="020B0604030504040204" pitchFamily="34" charset="0"/>
          <a:cs typeface="Arial" panose="020B0604020202020204" pitchFamily="34" charset="0"/>
        </a:defRPr>
      </a:lvl8pPr>
      <a:lvl9pPr marL="1828800" algn="l" rtl="1" fontAlgn="base">
        <a:spcBef>
          <a:spcPct val="0"/>
        </a:spcBef>
        <a:spcAft>
          <a:spcPct val="0"/>
        </a:spcAft>
        <a:defRPr sz="4400">
          <a:solidFill>
            <a:schemeClr val="tx2"/>
          </a:solidFill>
          <a:latin typeface="Tahoma" panose="020B0604030504040204" pitchFamily="34" charset="0"/>
          <a:cs typeface="Arial" panose="020B0604020202020204" pitchFamily="34" charset="0"/>
        </a:defRPr>
      </a:lvl9pPr>
    </p:titleStyle>
    <p:bodyStyle>
      <a:lvl1pPr marL="342900" indent="-342900" algn="r" rtl="1" fontAlgn="base">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r" rtl="1" fontAlgn="base">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r" rtl="1" fontAlgn="base">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r" rtl="1" fontAlgn="base">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r" rtl="1" fontAlgn="base">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1087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874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87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p>
        </p:txBody>
      </p:sp>
      <p:sp>
        <p:nvSpPr>
          <p:cNvPr id="1087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r>
              <a:rPr lang="en-US" altLang="en-US"/>
              <a:t>Instant 3Descatter</a:t>
            </a:r>
          </a:p>
        </p:txBody>
      </p:sp>
      <p:sp>
        <p:nvSpPr>
          <p:cNvPr id="1087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1AF0CC86-F189-4ED7-8962-6D8968B516E5}" type="slidenum">
              <a:rPr lang="he-IL"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30" r:id="rId12"/>
  </p:sldLayoutIdLst>
  <p:txStyles>
    <p:titleStyle>
      <a:lvl1pPr algn="ctr" rtl="1" fontAlgn="base">
        <a:spcBef>
          <a:spcPct val="0"/>
        </a:spcBef>
        <a:spcAft>
          <a:spcPct val="0"/>
        </a:spcAft>
        <a:defRPr sz="4400" kern="1200">
          <a:solidFill>
            <a:schemeClr val="tx2"/>
          </a:solidFill>
          <a:latin typeface="+mj-lt"/>
          <a:ea typeface="+mj-ea"/>
          <a:cs typeface="+mj-cs"/>
        </a:defRPr>
      </a:lvl1pPr>
      <a:lvl2pPr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r" rtl="1" fontAlgn="base">
        <a:spcBef>
          <a:spcPct val="20000"/>
        </a:spcBef>
        <a:spcAft>
          <a:spcPct val="0"/>
        </a:spcAft>
        <a:buChar char="•"/>
        <a:defRPr sz="3200" kern="1200">
          <a:solidFill>
            <a:schemeClr val="tx1"/>
          </a:solidFill>
          <a:latin typeface="+mn-lt"/>
          <a:ea typeface="+mn-ea"/>
          <a:cs typeface="+mn-cs"/>
        </a:defRPr>
      </a:lvl1pPr>
      <a:lvl2pPr marL="742950" indent="-285750" algn="r" rtl="1" fontAlgn="base">
        <a:spcBef>
          <a:spcPct val="20000"/>
        </a:spcBef>
        <a:spcAft>
          <a:spcPct val="0"/>
        </a:spcAft>
        <a:buChar char="–"/>
        <a:defRPr sz="2800" kern="1200">
          <a:solidFill>
            <a:schemeClr val="tx1"/>
          </a:solidFill>
          <a:latin typeface="+mn-lt"/>
          <a:ea typeface="+mn-ea"/>
          <a:cs typeface="+mn-cs"/>
        </a:defRPr>
      </a:lvl2pPr>
      <a:lvl3pPr marL="1143000" indent="-228600" algn="r" rtl="1" fontAlgn="base">
        <a:spcBef>
          <a:spcPct val="20000"/>
        </a:spcBef>
        <a:spcAft>
          <a:spcPct val="0"/>
        </a:spcAft>
        <a:buChar char="•"/>
        <a:defRPr sz="2400" kern="1200">
          <a:solidFill>
            <a:schemeClr val="tx1"/>
          </a:solidFill>
          <a:latin typeface="+mn-lt"/>
          <a:ea typeface="+mn-ea"/>
          <a:cs typeface="+mn-cs"/>
        </a:defRPr>
      </a:lvl3pPr>
      <a:lvl4pPr marL="1600200" indent="-228600" algn="r" rtl="1" fontAlgn="base">
        <a:spcBef>
          <a:spcPct val="20000"/>
        </a:spcBef>
        <a:spcAft>
          <a:spcPct val="0"/>
        </a:spcAft>
        <a:buChar char="–"/>
        <a:defRPr sz="2000" kern="1200">
          <a:solidFill>
            <a:schemeClr val="tx1"/>
          </a:solidFill>
          <a:latin typeface="+mn-lt"/>
          <a:ea typeface="+mn-ea"/>
          <a:cs typeface="+mn-cs"/>
        </a:defRPr>
      </a:lvl4pPr>
      <a:lvl5pPr marL="2057400" indent="-228600" algn="r" rtl="1"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1099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99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r>
              <a:rPr lang="en-US" altLang="en-US"/>
              <a:t>Instant 3Descatter</a:t>
            </a:r>
          </a:p>
        </p:txBody>
      </p:sp>
      <p:sp>
        <p:nvSpPr>
          <p:cNvPr id="1030" name="Rectangle 6"/>
          <p:cNvSpPr>
            <a:spLocks noGrp="1" noChangeArrowheads="1"/>
          </p:cNvSpPr>
          <p:nvPr>
            <p:ph type="sldNum" sz="quarter" idx="4"/>
          </p:nvPr>
        </p:nvSpPr>
        <p:spPr bwMode="auto">
          <a:xfrm>
            <a:off x="8729663" y="3175"/>
            <a:ext cx="433387"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ED7E51"/>
                </a:solidFill>
              </a:defRPr>
            </a:lvl1pPr>
          </a:lstStyle>
          <a:p>
            <a:fld id="{6AB0613F-D22D-4567-A991-4D21EEFB6362}" type="slidenum">
              <a:rPr lang="he-IL"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iming>
    <p:tnLst>
      <p:par>
        <p:cTn id="1" dur="indefinite" restart="never" nodeType="tmRoot"/>
      </p:par>
    </p:tnLst>
  </p:timing>
  <p:hf hdr="0" ftr="0" dt="0"/>
  <p:txStyles>
    <p:titleStyle>
      <a:lvl1pPr algn="ctr" rtl="1" fontAlgn="base">
        <a:spcBef>
          <a:spcPct val="0"/>
        </a:spcBef>
        <a:spcAft>
          <a:spcPct val="0"/>
        </a:spcAft>
        <a:defRPr sz="4400" kern="1200">
          <a:solidFill>
            <a:schemeClr val="tx2"/>
          </a:solidFill>
          <a:latin typeface="+mj-lt"/>
          <a:ea typeface="+mj-ea"/>
          <a:cs typeface="+mj-cs"/>
        </a:defRPr>
      </a:lvl1pPr>
      <a:lvl2pPr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r" rtl="1" fontAlgn="base">
        <a:spcBef>
          <a:spcPct val="20000"/>
        </a:spcBef>
        <a:spcAft>
          <a:spcPct val="0"/>
        </a:spcAft>
        <a:buChar char="•"/>
        <a:defRPr sz="3200" kern="1200">
          <a:solidFill>
            <a:schemeClr val="tx1"/>
          </a:solidFill>
          <a:latin typeface="+mn-lt"/>
          <a:ea typeface="+mn-ea"/>
          <a:cs typeface="+mn-cs"/>
        </a:defRPr>
      </a:lvl1pPr>
      <a:lvl2pPr marL="742950" indent="-285750" algn="r" rtl="1" fontAlgn="base">
        <a:spcBef>
          <a:spcPct val="20000"/>
        </a:spcBef>
        <a:spcAft>
          <a:spcPct val="0"/>
        </a:spcAft>
        <a:buChar char="–"/>
        <a:defRPr sz="2800" kern="1200">
          <a:solidFill>
            <a:schemeClr val="tx1"/>
          </a:solidFill>
          <a:latin typeface="+mn-lt"/>
          <a:ea typeface="+mn-ea"/>
          <a:cs typeface="+mn-cs"/>
        </a:defRPr>
      </a:lvl2pPr>
      <a:lvl3pPr marL="1143000" indent="-228600" algn="r" rtl="1" fontAlgn="base">
        <a:spcBef>
          <a:spcPct val="20000"/>
        </a:spcBef>
        <a:spcAft>
          <a:spcPct val="0"/>
        </a:spcAft>
        <a:buChar char="•"/>
        <a:defRPr sz="2400" kern="1200">
          <a:solidFill>
            <a:schemeClr val="tx1"/>
          </a:solidFill>
          <a:latin typeface="+mn-lt"/>
          <a:ea typeface="+mn-ea"/>
          <a:cs typeface="+mn-cs"/>
        </a:defRPr>
      </a:lvl3pPr>
      <a:lvl4pPr marL="1600200" indent="-228600" algn="r" rtl="1" fontAlgn="base">
        <a:spcBef>
          <a:spcPct val="20000"/>
        </a:spcBef>
        <a:spcAft>
          <a:spcPct val="0"/>
        </a:spcAft>
        <a:buChar char="–"/>
        <a:defRPr sz="2000" kern="1200">
          <a:solidFill>
            <a:schemeClr val="tx1"/>
          </a:solidFill>
          <a:latin typeface="+mn-lt"/>
          <a:ea typeface="+mn-ea"/>
          <a:cs typeface="+mn-cs"/>
        </a:defRPr>
      </a:lvl4pPr>
      <a:lvl5pPr marL="2057400" indent="-228600" algn="r" rtl="1"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13F4EA9D-1E87-4F3A-B36F-61B3633995A2}" type="datetime1">
              <a:rPr lang="en-US" smtClean="0">
                <a:solidFill>
                  <a:prstClr val="white">
                    <a:tint val="75000"/>
                  </a:prstClr>
                </a:solidFill>
                <a:latin typeface="Calibri"/>
                <a:cs typeface="+mn-cs"/>
              </a:rPr>
              <a:pPr eaLnBrk="1" fontAlgn="auto" hangingPunct="1">
                <a:spcBef>
                  <a:spcPts val="0"/>
                </a:spcBef>
                <a:spcAft>
                  <a:spcPts val="0"/>
                </a:spcAft>
              </a:pPr>
              <a:t>11/24/2017</a:t>
            </a:fld>
            <a:endParaRPr lang="en-US">
              <a:solidFill>
                <a:prstClr val="white">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dirty="0">
              <a:solidFill>
                <a:prstClr val="white">
                  <a:tint val="75000"/>
                </a:prstClr>
              </a:solidFill>
              <a:latin typeface="Calibri"/>
              <a:cs typeface="+mn-cs"/>
            </a:endParaRPr>
          </a:p>
        </p:txBody>
      </p:sp>
    </p:spTree>
    <p:extLst>
      <p:ext uri="{BB962C8B-B14F-4D97-AF65-F5344CB8AC3E}">
        <p14:creationId xmlns:p14="http://schemas.microsoft.com/office/powerpoint/2010/main" val="3136689527"/>
      </p:ext>
    </p:extLst>
  </p:cSld>
  <p:clrMap bg1="dk1" tx1="lt1" bg2="dk2" tx2="lt2" accent1="accent1" accent2="accent2" accent3="accent3" accent4="accent4" accent5="accent5" accent6="accent6" hlink="hlink" folHlink="folHlink"/>
  <p:sldLayoutIdLst>
    <p:sldLayoutId id="2147483732" r:id="rId1"/>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oleObject" Target="../embeddings/oleObject1.bin"/><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8.wmf"/><Relationship Id="rId13" Type="http://schemas.openxmlformats.org/officeDocument/2006/relationships/oleObject" Target="../embeddings/oleObject21.bin"/><Relationship Id="rId18" Type="http://schemas.openxmlformats.org/officeDocument/2006/relationships/image" Target="../media/image33.wmf"/><Relationship Id="rId3" Type="http://schemas.openxmlformats.org/officeDocument/2006/relationships/slideLayout" Target="../slideLayouts/slideLayout7.xml"/><Relationship Id="rId7" Type="http://schemas.openxmlformats.org/officeDocument/2006/relationships/oleObject" Target="../embeddings/oleObject18.bin"/><Relationship Id="rId12" Type="http://schemas.openxmlformats.org/officeDocument/2006/relationships/image" Target="../media/image30.wmf"/><Relationship Id="rId17" Type="http://schemas.openxmlformats.org/officeDocument/2006/relationships/oleObject" Target="../embeddings/oleObject23.bin"/><Relationship Id="rId2" Type="http://schemas.openxmlformats.org/officeDocument/2006/relationships/tags" Target="../tags/tag2.xml"/><Relationship Id="rId16" Type="http://schemas.openxmlformats.org/officeDocument/2006/relationships/image" Target="../media/image32.wmf"/><Relationship Id="rId1" Type="http://schemas.openxmlformats.org/officeDocument/2006/relationships/vmlDrawing" Target="../drawings/vmlDrawing9.vml"/><Relationship Id="rId6" Type="http://schemas.openxmlformats.org/officeDocument/2006/relationships/image" Target="../media/image35.png"/><Relationship Id="rId11" Type="http://schemas.openxmlformats.org/officeDocument/2006/relationships/oleObject" Target="../embeddings/oleObject20.bin"/><Relationship Id="rId5" Type="http://schemas.openxmlformats.org/officeDocument/2006/relationships/image" Target="../media/image34.png"/><Relationship Id="rId15" Type="http://schemas.openxmlformats.org/officeDocument/2006/relationships/oleObject" Target="../embeddings/oleObject22.bin"/><Relationship Id="rId10" Type="http://schemas.openxmlformats.org/officeDocument/2006/relationships/image" Target="../media/image29.wmf"/><Relationship Id="rId4" Type="http://schemas.openxmlformats.org/officeDocument/2006/relationships/notesSlide" Target="../notesSlides/notesSlide9.xml"/><Relationship Id="rId9" Type="http://schemas.openxmlformats.org/officeDocument/2006/relationships/oleObject" Target="../embeddings/oleObject19.bin"/><Relationship Id="rId14" Type="http://schemas.openxmlformats.org/officeDocument/2006/relationships/image" Target="../media/image31.w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5.bin"/><Relationship Id="rId13" Type="http://schemas.openxmlformats.org/officeDocument/2006/relationships/image" Target="../media/image31.wmf"/><Relationship Id="rId18" Type="http://schemas.openxmlformats.org/officeDocument/2006/relationships/oleObject" Target="../embeddings/oleObject30.bin"/><Relationship Id="rId3" Type="http://schemas.openxmlformats.org/officeDocument/2006/relationships/slideLayout" Target="../slideLayouts/slideLayout7.xml"/><Relationship Id="rId21" Type="http://schemas.openxmlformats.org/officeDocument/2006/relationships/image" Target="../media/image32.wmf"/><Relationship Id="rId7" Type="http://schemas.openxmlformats.org/officeDocument/2006/relationships/image" Target="../media/image28.wmf"/><Relationship Id="rId12" Type="http://schemas.openxmlformats.org/officeDocument/2006/relationships/oleObject" Target="../embeddings/oleObject27.bin"/><Relationship Id="rId17" Type="http://schemas.openxmlformats.org/officeDocument/2006/relationships/image" Target="../media/image36.wmf"/><Relationship Id="rId2" Type="http://schemas.openxmlformats.org/officeDocument/2006/relationships/tags" Target="../tags/tag3.xml"/><Relationship Id="rId16" Type="http://schemas.openxmlformats.org/officeDocument/2006/relationships/oleObject" Target="../embeddings/oleObject29.bin"/><Relationship Id="rId20" Type="http://schemas.openxmlformats.org/officeDocument/2006/relationships/oleObject" Target="../embeddings/oleObject31.bin"/><Relationship Id="rId1" Type="http://schemas.openxmlformats.org/officeDocument/2006/relationships/vmlDrawing" Target="../drawings/vmlDrawing10.vml"/><Relationship Id="rId6" Type="http://schemas.openxmlformats.org/officeDocument/2006/relationships/oleObject" Target="../embeddings/oleObject24.bin"/><Relationship Id="rId11" Type="http://schemas.openxmlformats.org/officeDocument/2006/relationships/image" Target="../media/image30.wmf"/><Relationship Id="rId5" Type="http://schemas.openxmlformats.org/officeDocument/2006/relationships/image" Target="../media/image35.png"/><Relationship Id="rId15" Type="http://schemas.openxmlformats.org/officeDocument/2006/relationships/image" Target="../media/image33.wmf"/><Relationship Id="rId10" Type="http://schemas.openxmlformats.org/officeDocument/2006/relationships/oleObject" Target="../embeddings/oleObject26.bin"/><Relationship Id="rId19" Type="http://schemas.openxmlformats.org/officeDocument/2006/relationships/image" Target="../media/image37.wmf"/><Relationship Id="rId4" Type="http://schemas.openxmlformats.org/officeDocument/2006/relationships/notesSlide" Target="../notesSlides/notesSlide10.xml"/><Relationship Id="rId9" Type="http://schemas.openxmlformats.org/officeDocument/2006/relationships/image" Target="../media/image29.wmf"/><Relationship Id="rId14" Type="http://schemas.openxmlformats.org/officeDocument/2006/relationships/oleObject" Target="../embeddings/oleObject28.bin"/></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33.bin"/><Relationship Id="rId13" Type="http://schemas.openxmlformats.org/officeDocument/2006/relationships/image" Target="../media/image45.png"/><Relationship Id="rId3" Type="http://schemas.openxmlformats.org/officeDocument/2006/relationships/slideLayout" Target="../slideLayouts/slideLayout12.xml"/><Relationship Id="rId7" Type="http://schemas.openxmlformats.org/officeDocument/2006/relationships/image" Target="../media/image39.wmf"/><Relationship Id="rId12" Type="http://schemas.openxmlformats.org/officeDocument/2006/relationships/image" Target="../media/image44.png"/><Relationship Id="rId17" Type="http://schemas.openxmlformats.org/officeDocument/2006/relationships/image" Target="../media/image42.wmf"/><Relationship Id="rId2" Type="http://schemas.openxmlformats.org/officeDocument/2006/relationships/tags" Target="../tags/tag4.xml"/><Relationship Id="rId16" Type="http://schemas.openxmlformats.org/officeDocument/2006/relationships/oleObject" Target="../embeddings/oleObject35.bin"/><Relationship Id="rId1" Type="http://schemas.openxmlformats.org/officeDocument/2006/relationships/vmlDrawing" Target="../drawings/vmlDrawing11.vml"/><Relationship Id="rId6" Type="http://schemas.openxmlformats.org/officeDocument/2006/relationships/oleObject" Target="../embeddings/oleObject32.bin"/><Relationship Id="rId11" Type="http://schemas.openxmlformats.org/officeDocument/2006/relationships/image" Target="../media/image41.wmf"/><Relationship Id="rId5" Type="http://schemas.openxmlformats.org/officeDocument/2006/relationships/image" Target="../media/image43.png"/><Relationship Id="rId15" Type="http://schemas.openxmlformats.org/officeDocument/2006/relationships/image" Target="../media/image47.gif"/><Relationship Id="rId10" Type="http://schemas.openxmlformats.org/officeDocument/2006/relationships/oleObject" Target="../embeddings/oleObject34.bin"/><Relationship Id="rId4" Type="http://schemas.openxmlformats.org/officeDocument/2006/relationships/notesSlide" Target="../notesSlides/notesSlide12.xml"/><Relationship Id="rId9" Type="http://schemas.openxmlformats.org/officeDocument/2006/relationships/image" Target="../media/image40.wmf"/><Relationship Id="rId14" Type="http://schemas.openxmlformats.org/officeDocument/2006/relationships/image" Target="../media/image46.gif"/></Relationships>
</file>

<file path=ppt/slides/_rels/slide18.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19.xml"/><Relationship Id="rId1" Type="http://schemas.openxmlformats.org/officeDocument/2006/relationships/vmlDrawing" Target="../drawings/vmlDrawing2.vml"/><Relationship Id="rId6" Type="http://schemas.openxmlformats.org/officeDocument/2006/relationships/image" Target="../media/image4.wmf"/><Relationship Id="rId5" Type="http://schemas.openxmlformats.org/officeDocument/2006/relationships/oleObject" Target="../embeddings/oleObject3.bin"/><Relationship Id="rId10" Type="http://schemas.openxmlformats.org/officeDocument/2006/relationships/image" Target="../media/image6.wmf"/><Relationship Id="rId4" Type="http://schemas.openxmlformats.org/officeDocument/2006/relationships/image" Target="../media/image3.wmf"/><Relationship Id="rId9" Type="http://schemas.openxmlformats.org/officeDocument/2006/relationships/oleObject" Target="../embeddings/oleObject5.bin"/></Relationships>
</file>

<file path=ppt/slides/_rels/slide20.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notesSlide" Target="../notesSlides/notesSlide15.xml"/><Relationship Id="rId7" Type="http://schemas.openxmlformats.org/officeDocument/2006/relationships/oleObject" Target="../embeddings/oleObject37.bin"/><Relationship Id="rId2" Type="http://schemas.openxmlformats.org/officeDocument/2006/relationships/slideLayout" Target="../slideLayouts/slideLayout4.xml"/><Relationship Id="rId1" Type="http://schemas.openxmlformats.org/officeDocument/2006/relationships/vmlDrawing" Target="../drawings/vmlDrawing12.vml"/><Relationship Id="rId6" Type="http://schemas.openxmlformats.org/officeDocument/2006/relationships/image" Target="../media/image52.wmf"/><Relationship Id="rId5" Type="http://schemas.openxmlformats.org/officeDocument/2006/relationships/oleObject" Target="../embeddings/oleObject36.bin"/><Relationship Id="rId10" Type="http://schemas.openxmlformats.org/officeDocument/2006/relationships/image" Target="../media/image54.wmf"/><Relationship Id="rId4" Type="http://schemas.openxmlformats.org/officeDocument/2006/relationships/image" Target="../media/image55.png"/><Relationship Id="rId9" Type="http://schemas.openxmlformats.org/officeDocument/2006/relationships/oleObject" Target="../embeddings/oleObject38.bin"/></Relationships>
</file>

<file path=ppt/slides/_rels/slide21.xml.rels><?xml version="1.0" encoding="UTF-8" standalone="yes"?>
<Relationships xmlns="http://schemas.openxmlformats.org/package/2006/relationships"><Relationship Id="rId8" Type="http://schemas.openxmlformats.org/officeDocument/2006/relationships/image" Target="../media/image28.wmf"/><Relationship Id="rId13" Type="http://schemas.openxmlformats.org/officeDocument/2006/relationships/oleObject" Target="../embeddings/oleObject42.bin"/><Relationship Id="rId18" Type="http://schemas.openxmlformats.org/officeDocument/2006/relationships/image" Target="../media/image58.wmf"/><Relationship Id="rId26" Type="http://schemas.openxmlformats.org/officeDocument/2006/relationships/oleObject" Target="../embeddings/oleObject48.bin"/><Relationship Id="rId3" Type="http://schemas.openxmlformats.org/officeDocument/2006/relationships/notesSlide" Target="../notesSlides/notesSlide16.xml"/><Relationship Id="rId21" Type="http://schemas.openxmlformats.org/officeDocument/2006/relationships/oleObject" Target="../embeddings/oleObject46.bin"/><Relationship Id="rId7" Type="http://schemas.openxmlformats.org/officeDocument/2006/relationships/oleObject" Target="../embeddings/oleObject39.bin"/><Relationship Id="rId12" Type="http://schemas.openxmlformats.org/officeDocument/2006/relationships/image" Target="../media/image56.wmf"/><Relationship Id="rId17" Type="http://schemas.openxmlformats.org/officeDocument/2006/relationships/oleObject" Target="../embeddings/oleObject44.bin"/><Relationship Id="rId25" Type="http://schemas.openxmlformats.org/officeDocument/2006/relationships/image" Target="../media/image63.png"/><Relationship Id="rId2" Type="http://schemas.openxmlformats.org/officeDocument/2006/relationships/slideLayout" Target="../slideLayouts/slideLayout7.xml"/><Relationship Id="rId16" Type="http://schemas.openxmlformats.org/officeDocument/2006/relationships/image" Target="../media/image36.wmf"/><Relationship Id="rId20" Type="http://schemas.openxmlformats.org/officeDocument/2006/relationships/image" Target="../media/image59.wmf"/><Relationship Id="rId1" Type="http://schemas.openxmlformats.org/officeDocument/2006/relationships/vmlDrawing" Target="../drawings/vmlDrawing13.vml"/><Relationship Id="rId6" Type="http://schemas.openxmlformats.org/officeDocument/2006/relationships/image" Target="../media/image62.png"/><Relationship Id="rId11" Type="http://schemas.openxmlformats.org/officeDocument/2006/relationships/oleObject" Target="../embeddings/oleObject41.bin"/><Relationship Id="rId24" Type="http://schemas.openxmlformats.org/officeDocument/2006/relationships/image" Target="../media/image33.wmf"/><Relationship Id="rId5" Type="http://schemas.openxmlformats.org/officeDocument/2006/relationships/image" Target="../media/image61.png"/><Relationship Id="rId15" Type="http://schemas.openxmlformats.org/officeDocument/2006/relationships/oleObject" Target="../embeddings/oleObject43.bin"/><Relationship Id="rId23" Type="http://schemas.openxmlformats.org/officeDocument/2006/relationships/oleObject" Target="../embeddings/oleObject47.bin"/><Relationship Id="rId10" Type="http://schemas.openxmlformats.org/officeDocument/2006/relationships/image" Target="../media/image29.wmf"/><Relationship Id="rId19" Type="http://schemas.openxmlformats.org/officeDocument/2006/relationships/oleObject" Target="../embeddings/oleObject45.bin"/><Relationship Id="rId4" Type="http://schemas.openxmlformats.org/officeDocument/2006/relationships/image" Target="../media/image60.png"/><Relationship Id="rId9" Type="http://schemas.openxmlformats.org/officeDocument/2006/relationships/oleObject" Target="../embeddings/oleObject40.bin"/><Relationship Id="rId14" Type="http://schemas.openxmlformats.org/officeDocument/2006/relationships/image" Target="../media/image57.wmf"/><Relationship Id="rId22" Type="http://schemas.openxmlformats.org/officeDocument/2006/relationships/image" Target="../media/image32.wmf"/><Relationship Id="rId27" Type="http://schemas.openxmlformats.org/officeDocument/2006/relationships/image" Target="../media/image37.wmf"/></Relationships>
</file>

<file path=ppt/slides/_rels/slide22.xml.rels><?xml version="1.0" encoding="UTF-8" standalone="yes"?>
<Relationships xmlns="http://schemas.openxmlformats.org/package/2006/relationships"><Relationship Id="rId8" Type="http://schemas.openxmlformats.org/officeDocument/2006/relationships/image" Target="../media/image29.wmf"/><Relationship Id="rId13" Type="http://schemas.openxmlformats.org/officeDocument/2006/relationships/oleObject" Target="../embeddings/oleObject53.bin"/><Relationship Id="rId18" Type="http://schemas.openxmlformats.org/officeDocument/2006/relationships/image" Target="../media/image32.wmf"/><Relationship Id="rId3" Type="http://schemas.openxmlformats.org/officeDocument/2006/relationships/notesSlide" Target="../notesSlides/notesSlide17.xml"/><Relationship Id="rId7" Type="http://schemas.openxmlformats.org/officeDocument/2006/relationships/oleObject" Target="../embeddings/oleObject50.bin"/><Relationship Id="rId12" Type="http://schemas.openxmlformats.org/officeDocument/2006/relationships/image" Target="../media/image33.wmf"/><Relationship Id="rId17" Type="http://schemas.openxmlformats.org/officeDocument/2006/relationships/oleObject" Target="../embeddings/oleObject55.bin"/><Relationship Id="rId2" Type="http://schemas.openxmlformats.org/officeDocument/2006/relationships/slideLayout" Target="../slideLayouts/slideLayout7.xml"/><Relationship Id="rId16" Type="http://schemas.openxmlformats.org/officeDocument/2006/relationships/image" Target="../media/image56.wmf"/><Relationship Id="rId1" Type="http://schemas.openxmlformats.org/officeDocument/2006/relationships/vmlDrawing" Target="../drawings/vmlDrawing14.vml"/><Relationship Id="rId6" Type="http://schemas.openxmlformats.org/officeDocument/2006/relationships/image" Target="../media/image28.wmf"/><Relationship Id="rId11" Type="http://schemas.openxmlformats.org/officeDocument/2006/relationships/oleObject" Target="../embeddings/oleObject52.bin"/><Relationship Id="rId5" Type="http://schemas.openxmlformats.org/officeDocument/2006/relationships/oleObject" Target="../embeddings/oleObject49.bin"/><Relationship Id="rId15" Type="http://schemas.openxmlformats.org/officeDocument/2006/relationships/oleObject" Target="../embeddings/oleObject54.bin"/><Relationship Id="rId10" Type="http://schemas.openxmlformats.org/officeDocument/2006/relationships/image" Target="../media/image57.wmf"/><Relationship Id="rId4" Type="http://schemas.openxmlformats.org/officeDocument/2006/relationships/image" Target="../media/image63.png"/><Relationship Id="rId9" Type="http://schemas.openxmlformats.org/officeDocument/2006/relationships/oleObject" Target="../embeddings/oleObject51.bin"/><Relationship Id="rId14" Type="http://schemas.openxmlformats.org/officeDocument/2006/relationships/image" Target="../media/image36.w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13" Type="http://schemas.openxmlformats.org/officeDocument/2006/relationships/image" Target="../media/image81.png"/><Relationship Id="rId18" Type="http://schemas.openxmlformats.org/officeDocument/2006/relationships/oleObject" Target="../embeddings/oleObject61.bin"/><Relationship Id="rId26" Type="http://schemas.openxmlformats.org/officeDocument/2006/relationships/oleObject" Target="../embeddings/oleObject65.bin"/><Relationship Id="rId3" Type="http://schemas.openxmlformats.org/officeDocument/2006/relationships/slideLayout" Target="../slideLayouts/slideLayout7.xml"/><Relationship Id="rId21" Type="http://schemas.openxmlformats.org/officeDocument/2006/relationships/image" Target="../media/image72.wmf"/><Relationship Id="rId7" Type="http://schemas.openxmlformats.org/officeDocument/2006/relationships/oleObject" Target="../embeddings/oleObject56.bin"/><Relationship Id="rId12" Type="http://schemas.openxmlformats.org/officeDocument/2006/relationships/image" Target="../media/image68.wmf"/><Relationship Id="rId17" Type="http://schemas.openxmlformats.org/officeDocument/2006/relationships/image" Target="../media/image70.wmf"/><Relationship Id="rId25" Type="http://schemas.openxmlformats.org/officeDocument/2006/relationships/image" Target="../media/image74.wmf"/><Relationship Id="rId33" Type="http://schemas.openxmlformats.org/officeDocument/2006/relationships/image" Target="../media/image78.wmf"/><Relationship Id="rId2" Type="http://schemas.openxmlformats.org/officeDocument/2006/relationships/tags" Target="../tags/tag6.xml"/><Relationship Id="rId16" Type="http://schemas.openxmlformats.org/officeDocument/2006/relationships/oleObject" Target="../embeddings/oleObject60.bin"/><Relationship Id="rId20" Type="http://schemas.openxmlformats.org/officeDocument/2006/relationships/oleObject" Target="../embeddings/oleObject62.bin"/><Relationship Id="rId29" Type="http://schemas.openxmlformats.org/officeDocument/2006/relationships/image" Target="../media/image76.wmf"/><Relationship Id="rId1" Type="http://schemas.openxmlformats.org/officeDocument/2006/relationships/vmlDrawing" Target="../drawings/vmlDrawing15.vml"/><Relationship Id="rId6" Type="http://schemas.openxmlformats.org/officeDocument/2006/relationships/image" Target="../media/image80.png"/><Relationship Id="rId11" Type="http://schemas.openxmlformats.org/officeDocument/2006/relationships/oleObject" Target="../embeddings/oleObject58.bin"/><Relationship Id="rId24" Type="http://schemas.openxmlformats.org/officeDocument/2006/relationships/oleObject" Target="../embeddings/oleObject64.bin"/><Relationship Id="rId32" Type="http://schemas.openxmlformats.org/officeDocument/2006/relationships/oleObject" Target="../embeddings/oleObject68.bin"/><Relationship Id="rId5" Type="http://schemas.openxmlformats.org/officeDocument/2006/relationships/image" Target="../media/image79.png"/><Relationship Id="rId15" Type="http://schemas.openxmlformats.org/officeDocument/2006/relationships/image" Target="../media/image69.wmf"/><Relationship Id="rId23" Type="http://schemas.openxmlformats.org/officeDocument/2006/relationships/image" Target="../media/image73.wmf"/><Relationship Id="rId28" Type="http://schemas.openxmlformats.org/officeDocument/2006/relationships/oleObject" Target="../embeddings/oleObject66.bin"/><Relationship Id="rId10" Type="http://schemas.openxmlformats.org/officeDocument/2006/relationships/image" Target="../media/image67.wmf"/><Relationship Id="rId19" Type="http://schemas.openxmlformats.org/officeDocument/2006/relationships/image" Target="../media/image71.wmf"/><Relationship Id="rId31" Type="http://schemas.openxmlformats.org/officeDocument/2006/relationships/image" Target="../media/image77.wmf"/><Relationship Id="rId4" Type="http://schemas.openxmlformats.org/officeDocument/2006/relationships/notesSlide" Target="../notesSlides/notesSlide19.xml"/><Relationship Id="rId9" Type="http://schemas.openxmlformats.org/officeDocument/2006/relationships/oleObject" Target="../embeddings/oleObject57.bin"/><Relationship Id="rId14" Type="http://schemas.openxmlformats.org/officeDocument/2006/relationships/oleObject" Target="../embeddings/oleObject59.bin"/><Relationship Id="rId22" Type="http://schemas.openxmlformats.org/officeDocument/2006/relationships/oleObject" Target="../embeddings/oleObject63.bin"/><Relationship Id="rId27" Type="http://schemas.openxmlformats.org/officeDocument/2006/relationships/image" Target="../media/image75.wmf"/><Relationship Id="rId30" Type="http://schemas.openxmlformats.org/officeDocument/2006/relationships/oleObject" Target="../embeddings/oleObject67.bin"/><Relationship Id="rId8" Type="http://schemas.openxmlformats.org/officeDocument/2006/relationships/image" Target="../media/image66.wmf"/></Relationships>
</file>

<file path=ppt/slides/_rels/slide25.x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notesSlide" Target="../notesSlides/notesSlide20.xml"/><Relationship Id="rId7" Type="http://schemas.openxmlformats.org/officeDocument/2006/relationships/oleObject" Target="../embeddings/oleObject70.bin"/><Relationship Id="rId2" Type="http://schemas.openxmlformats.org/officeDocument/2006/relationships/slideLayout" Target="../slideLayouts/slideLayout30.xml"/><Relationship Id="rId1" Type="http://schemas.openxmlformats.org/officeDocument/2006/relationships/vmlDrawing" Target="../drawings/vmlDrawing16.vml"/><Relationship Id="rId6" Type="http://schemas.openxmlformats.org/officeDocument/2006/relationships/image" Target="../media/image75.wmf"/><Relationship Id="rId5" Type="http://schemas.openxmlformats.org/officeDocument/2006/relationships/oleObject" Target="../embeddings/oleObject69.bin"/><Relationship Id="rId10" Type="http://schemas.openxmlformats.org/officeDocument/2006/relationships/image" Target="../media/image83.wmf"/><Relationship Id="rId4" Type="http://schemas.openxmlformats.org/officeDocument/2006/relationships/image" Target="../media/image84.png"/><Relationship Id="rId9" Type="http://schemas.openxmlformats.org/officeDocument/2006/relationships/oleObject" Target="../embeddings/oleObject71.bin"/></Relationships>
</file>

<file path=ppt/slides/_rels/slide26.xml.rels><?xml version="1.0" encoding="UTF-8" standalone="yes"?>
<Relationships xmlns="http://schemas.openxmlformats.org/package/2006/relationships"><Relationship Id="rId8" Type="http://schemas.openxmlformats.org/officeDocument/2006/relationships/image" Target="../media/image29.wmf"/><Relationship Id="rId13" Type="http://schemas.openxmlformats.org/officeDocument/2006/relationships/image" Target="../media/image85.jpeg"/><Relationship Id="rId3" Type="http://schemas.openxmlformats.org/officeDocument/2006/relationships/slideLayout" Target="../slideLayouts/slideLayout2.xml"/><Relationship Id="rId7" Type="http://schemas.openxmlformats.org/officeDocument/2006/relationships/oleObject" Target="../embeddings/oleObject73.bin"/><Relationship Id="rId12" Type="http://schemas.openxmlformats.org/officeDocument/2006/relationships/image" Target="../media/image57.wmf"/><Relationship Id="rId17" Type="http://schemas.openxmlformats.org/officeDocument/2006/relationships/image" Target="../media/image32.wmf"/><Relationship Id="rId2" Type="http://schemas.openxmlformats.org/officeDocument/2006/relationships/tags" Target="../tags/tag7.xml"/><Relationship Id="rId16" Type="http://schemas.openxmlformats.org/officeDocument/2006/relationships/oleObject" Target="../embeddings/oleObject77.bin"/><Relationship Id="rId1" Type="http://schemas.openxmlformats.org/officeDocument/2006/relationships/vmlDrawing" Target="../drawings/vmlDrawing17.vml"/><Relationship Id="rId6" Type="http://schemas.openxmlformats.org/officeDocument/2006/relationships/image" Target="../media/image28.wmf"/><Relationship Id="rId11" Type="http://schemas.openxmlformats.org/officeDocument/2006/relationships/oleObject" Target="../embeddings/oleObject75.bin"/><Relationship Id="rId5" Type="http://schemas.openxmlformats.org/officeDocument/2006/relationships/oleObject" Target="../embeddings/oleObject72.bin"/><Relationship Id="rId15" Type="http://schemas.openxmlformats.org/officeDocument/2006/relationships/image" Target="../media/image36.wmf"/><Relationship Id="rId10" Type="http://schemas.openxmlformats.org/officeDocument/2006/relationships/image" Target="../media/image56.wmf"/><Relationship Id="rId4" Type="http://schemas.openxmlformats.org/officeDocument/2006/relationships/notesSlide" Target="../notesSlides/notesSlide21.xml"/><Relationship Id="rId9" Type="http://schemas.openxmlformats.org/officeDocument/2006/relationships/oleObject" Target="../embeddings/oleObject74.bin"/><Relationship Id="rId14" Type="http://schemas.openxmlformats.org/officeDocument/2006/relationships/oleObject" Target="../embeddings/oleObject76.bin"/></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80.bin"/><Relationship Id="rId3" Type="http://schemas.openxmlformats.org/officeDocument/2006/relationships/notesSlide" Target="../notesSlides/notesSlide22.xml"/><Relationship Id="rId7" Type="http://schemas.openxmlformats.org/officeDocument/2006/relationships/image" Target="../media/image10.wmf"/><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79.bin"/><Relationship Id="rId11" Type="http://schemas.openxmlformats.org/officeDocument/2006/relationships/image" Target="../media/image12.wmf"/><Relationship Id="rId5" Type="http://schemas.openxmlformats.org/officeDocument/2006/relationships/image" Target="../media/image86.wmf"/><Relationship Id="rId10" Type="http://schemas.openxmlformats.org/officeDocument/2006/relationships/oleObject" Target="../embeddings/oleObject81.bin"/><Relationship Id="rId4" Type="http://schemas.openxmlformats.org/officeDocument/2006/relationships/oleObject" Target="../embeddings/oleObject78.bin"/><Relationship Id="rId9" Type="http://schemas.openxmlformats.org/officeDocument/2006/relationships/image" Target="../media/image11.wmf"/></Relationships>
</file>

<file path=ppt/slides/_rels/slide28.xml.rels><?xml version="1.0" encoding="UTF-8" standalone="yes"?>
<Relationships xmlns="http://schemas.openxmlformats.org/package/2006/relationships"><Relationship Id="rId8" Type="http://schemas.openxmlformats.org/officeDocument/2006/relationships/image" Target="../media/image88.wmf"/><Relationship Id="rId3" Type="http://schemas.openxmlformats.org/officeDocument/2006/relationships/notesSlide" Target="../notesSlides/notesSlide23.xml"/><Relationship Id="rId7" Type="http://schemas.openxmlformats.org/officeDocument/2006/relationships/oleObject" Target="../embeddings/oleObject83.bin"/><Relationship Id="rId12" Type="http://schemas.openxmlformats.org/officeDocument/2006/relationships/image" Target="../media/image90.wmf"/><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91.png"/><Relationship Id="rId11" Type="http://schemas.openxmlformats.org/officeDocument/2006/relationships/oleObject" Target="../embeddings/oleObject85.bin"/><Relationship Id="rId5" Type="http://schemas.openxmlformats.org/officeDocument/2006/relationships/image" Target="../media/image87.wmf"/><Relationship Id="rId10" Type="http://schemas.openxmlformats.org/officeDocument/2006/relationships/image" Target="../media/image89.wmf"/><Relationship Id="rId4" Type="http://schemas.openxmlformats.org/officeDocument/2006/relationships/oleObject" Target="../embeddings/oleObject82.bin"/><Relationship Id="rId9" Type="http://schemas.openxmlformats.org/officeDocument/2006/relationships/oleObject" Target="../embeddings/oleObject84.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8.png"/><Relationship Id="rId5" Type="http://schemas.openxmlformats.org/officeDocument/2006/relationships/image" Target="../media/image7.wmf"/><Relationship Id="rId4" Type="http://schemas.openxmlformats.org/officeDocument/2006/relationships/oleObject" Target="../embeddings/oleObject6.bin"/></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87.bin"/><Relationship Id="rId13" Type="http://schemas.openxmlformats.org/officeDocument/2006/relationships/image" Target="../media/image95.wmf"/><Relationship Id="rId3" Type="http://schemas.openxmlformats.org/officeDocument/2006/relationships/slideLayout" Target="../slideLayouts/slideLayout2.xml"/><Relationship Id="rId7" Type="http://schemas.openxmlformats.org/officeDocument/2006/relationships/image" Target="../media/image92.wmf"/><Relationship Id="rId12" Type="http://schemas.openxmlformats.org/officeDocument/2006/relationships/oleObject" Target="../embeddings/oleObject89.bin"/><Relationship Id="rId2" Type="http://schemas.openxmlformats.org/officeDocument/2006/relationships/tags" Target="../tags/tag8.xml"/><Relationship Id="rId1" Type="http://schemas.openxmlformats.org/officeDocument/2006/relationships/vmlDrawing" Target="../drawings/vmlDrawing20.vml"/><Relationship Id="rId6" Type="http://schemas.openxmlformats.org/officeDocument/2006/relationships/oleObject" Target="../embeddings/oleObject86.bin"/><Relationship Id="rId11" Type="http://schemas.openxmlformats.org/officeDocument/2006/relationships/image" Target="../media/image94.wmf"/><Relationship Id="rId5" Type="http://schemas.openxmlformats.org/officeDocument/2006/relationships/image" Target="../media/image96.wmf"/><Relationship Id="rId15" Type="http://schemas.openxmlformats.org/officeDocument/2006/relationships/oleObject" Target="../embeddings/oleObject91.bin"/><Relationship Id="rId10" Type="http://schemas.openxmlformats.org/officeDocument/2006/relationships/oleObject" Target="../embeddings/oleObject88.bin"/><Relationship Id="rId4" Type="http://schemas.openxmlformats.org/officeDocument/2006/relationships/notesSlide" Target="../notesSlides/notesSlide24.xml"/><Relationship Id="rId9" Type="http://schemas.openxmlformats.org/officeDocument/2006/relationships/image" Target="../media/image93.wmf"/><Relationship Id="rId14" Type="http://schemas.openxmlformats.org/officeDocument/2006/relationships/oleObject" Target="../embeddings/oleObject90.bin"/></Relationships>
</file>

<file path=ppt/slides/_rels/slide32.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slideLayout" Target="../slideLayouts/slideLayout2.xml"/><Relationship Id="rId7" Type="http://schemas.openxmlformats.org/officeDocument/2006/relationships/oleObject" Target="../embeddings/oleObject92.bin"/><Relationship Id="rId2" Type="http://schemas.openxmlformats.org/officeDocument/2006/relationships/tags" Target="../tags/tag9.xml"/><Relationship Id="rId1" Type="http://schemas.openxmlformats.org/officeDocument/2006/relationships/vmlDrawing" Target="../drawings/vmlDrawing21.v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94.bin"/><Relationship Id="rId13" Type="http://schemas.openxmlformats.org/officeDocument/2006/relationships/image" Target="../media/image31.wmf"/><Relationship Id="rId18" Type="http://schemas.openxmlformats.org/officeDocument/2006/relationships/oleObject" Target="../embeddings/oleObject99.bin"/><Relationship Id="rId3" Type="http://schemas.openxmlformats.org/officeDocument/2006/relationships/slideLayout" Target="../slideLayouts/slideLayout7.xml"/><Relationship Id="rId21" Type="http://schemas.openxmlformats.org/officeDocument/2006/relationships/image" Target="../media/image32.wmf"/><Relationship Id="rId7" Type="http://schemas.openxmlformats.org/officeDocument/2006/relationships/image" Target="../media/image28.wmf"/><Relationship Id="rId12" Type="http://schemas.openxmlformats.org/officeDocument/2006/relationships/oleObject" Target="../embeddings/oleObject96.bin"/><Relationship Id="rId17" Type="http://schemas.openxmlformats.org/officeDocument/2006/relationships/image" Target="../media/image36.wmf"/><Relationship Id="rId2" Type="http://schemas.openxmlformats.org/officeDocument/2006/relationships/tags" Target="../tags/tag10.xml"/><Relationship Id="rId16" Type="http://schemas.openxmlformats.org/officeDocument/2006/relationships/oleObject" Target="../embeddings/oleObject98.bin"/><Relationship Id="rId20" Type="http://schemas.openxmlformats.org/officeDocument/2006/relationships/oleObject" Target="../embeddings/oleObject100.bin"/><Relationship Id="rId1" Type="http://schemas.openxmlformats.org/officeDocument/2006/relationships/vmlDrawing" Target="../drawings/vmlDrawing22.vml"/><Relationship Id="rId6" Type="http://schemas.openxmlformats.org/officeDocument/2006/relationships/oleObject" Target="../embeddings/oleObject93.bin"/><Relationship Id="rId11" Type="http://schemas.openxmlformats.org/officeDocument/2006/relationships/image" Target="../media/image30.wmf"/><Relationship Id="rId5" Type="http://schemas.openxmlformats.org/officeDocument/2006/relationships/image" Target="../media/image35.png"/><Relationship Id="rId15" Type="http://schemas.openxmlformats.org/officeDocument/2006/relationships/image" Target="../media/image33.wmf"/><Relationship Id="rId10" Type="http://schemas.openxmlformats.org/officeDocument/2006/relationships/oleObject" Target="../embeddings/oleObject95.bin"/><Relationship Id="rId19" Type="http://schemas.openxmlformats.org/officeDocument/2006/relationships/image" Target="../media/image37.wmf"/><Relationship Id="rId4" Type="http://schemas.openxmlformats.org/officeDocument/2006/relationships/notesSlide" Target="../notesSlides/notesSlide26.xml"/><Relationship Id="rId9" Type="http://schemas.openxmlformats.org/officeDocument/2006/relationships/image" Target="../media/image29.wmf"/><Relationship Id="rId14" Type="http://schemas.openxmlformats.org/officeDocument/2006/relationships/oleObject" Target="../embeddings/oleObject97.bin"/></Relationships>
</file>

<file path=ppt/slides/_rels/slide3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image" Target="../media/image100.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04.gif"/><Relationship Id="rId4" Type="http://schemas.openxmlformats.org/officeDocument/2006/relationships/image" Target="../media/image103.png"/></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07.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3.xml"/><Relationship Id="rId7" Type="http://schemas.openxmlformats.org/officeDocument/2006/relationships/image" Target="../media/image10.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8.bin"/><Relationship Id="rId11" Type="http://schemas.openxmlformats.org/officeDocument/2006/relationships/image" Target="../media/image12.wmf"/><Relationship Id="rId5" Type="http://schemas.openxmlformats.org/officeDocument/2006/relationships/image" Target="../media/image9.w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11.wmf"/></Relationships>
</file>

<file path=ppt/slides/_rels/slide40.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notesSlide" Target="../notesSlides/notesSlide33.xml"/><Relationship Id="rId7" Type="http://schemas.openxmlformats.org/officeDocument/2006/relationships/image" Target="../media/image111.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110.jpeg"/><Relationship Id="rId11" Type="http://schemas.openxmlformats.org/officeDocument/2006/relationships/image" Target="../media/image115.png"/><Relationship Id="rId5" Type="http://schemas.openxmlformats.org/officeDocument/2006/relationships/image" Target="../media/image109.jpeg"/><Relationship Id="rId10" Type="http://schemas.openxmlformats.org/officeDocument/2006/relationships/image" Target="../media/image114.jpeg"/><Relationship Id="rId4" Type="http://schemas.openxmlformats.org/officeDocument/2006/relationships/image" Target="../media/image108.jpeg"/><Relationship Id="rId9" Type="http://schemas.openxmlformats.org/officeDocument/2006/relationships/image" Target="../media/image113.jpeg"/></Relationships>
</file>

<file path=ppt/slides/_rels/slide41.xml.rels><?xml version="1.0" encoding="UTF-8" standalone="yes"?>
<Relationships xmlns="http://schemas.openxmlformats.org/package/2006/relationships"><Relationship Id="rId8" Type="http://schemas.openxmlformats.org/officeDocument/2006/relationships/image" Target="../media/image117.wmf"/><Relationship Id="rId3" Type="http://schemas.openxmlformats.org/officeDocument/2006/relationships/notesSlide" Target="../notesSlides/notesSlide34.xml"/><Relationship Id="rId7" Type="http://schemas.openxmlformats.org/officeDocument/2006/relationships/oleObject" Target="../embeddings/oleObject102.bin"/><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image" Target="../media/image116.wmf"/><Relationship Id="rId5" Type="http://schemas.openxmlformats.org/officeDocument/2006/relationships/oleObject" Target="../embeddings/oleObject101.bin"/><Relationship Id="rId4" Type="http://schemas.openxmlformats.org/officeDocument/2006/relationships/image" Target="../media/image106.png"/></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103.bin"/><Relationship Id="rId13" Type="http://schemas.openxmlformats.org/officeDocument/2006/relationships/image" Target="../media/image115.png"/><Relationship Id="rId3" Type="http://schemas.openxmlformats.org/officeDocument/2006/relationships/slideLayout" Target="../slideLayouts/slideLayout7.xml"/><Relationship Id="rId7" Type="http://schemas.openxmlformats.org/officeDocument/2006/relationships/image" Target="../media/image122.jpeg"/><Relationship Id="rId12" Type="http://schemas.openxmlformats.org/officeDocument/2006/relationships/image" Target="../media/image123.png"/><Relationship Id="rId2" Type="http://schemas.openxmlformats.org/officeDocument/2006/relationships/tags" Target="../tags/tag14.xml"/><Relationship Id="rId1" Type="http://schemas.openxmlformats.org/officeDocument/2006/relationships/vmlDrawing" Target="../drawings/vmlDrawing24.vml"/><Relationship Id="rId6" Type="http://schemas.openxmlformats.org/officeDocument/2006/relationships/image" Target="../media/image121.jpeg"/><Relationship Id="rId11" Type="http://schemas.openxmlformats.org/officeDocument/2006/relationships/image" Target="../media/image119.wmf"/><Relationship Id="rId5" Type="http://schemas.openxmlformats.org/officeDocument/2006/relationships/image" Target="../media/image120.jpeg"/><Relationship Id="rId10" Type="http://schemas.openxmlformats.org/officeDocument/2006/relationships/oleObject" Target="../embeddings/oleObject104.bin"/><Relationship Id="rId4" Type="http://schemas.openxmlformats.org/officeDocument/2006/relationships/notesSlide" Target="../notesSlides/notesSlide35.xml"/><Relationship Id="rId9" Type="http://schemas.openxmlformats.org/officeDocument/2006/relationships/image" Target="../media/image118.wmf"/></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image" Target="../media/image124.wmf"/><Relationship Id="rId5" Type="http://schemas.openxmlformats.org/officeDocument/2006/relationships/oleObject" Target="../embeddings/oleObject105.bin"/><Relationship Id="rId4" Type="http://schemas.openxmlformats.org/officeDocument/2006/relationships/image" Target="../media/image125.jpeg"/></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106.bin"/><Relationship Id="rId13" Type="http://schemas.openxmlformats.org/officeDocument/2006/relationships/image" Target="../media/image115.png"/><Relationship Id="rId3" Type="http://schemas.openxmlformats.org/officeDocument/2006/relationships/slideLayout" Target="../slideLayouts/slideLayout7.xml"/><Relationship Id="rId7" Type="http://schemas.openxmlformats.org/officeDocument/2006/relationships/image" Target="../media/image122.jpeg"/><Relationship Id="rId12" Type="http://schemas.openxmlformats.org/officeDocument/2006/relationships/image" Target="../media/image123.png"/><Relationship Id="rId2" Type="http://schemas.openxmlformats.org/officeDocument/2006/relationships/tags" Target="../tags/tag15.xml"/><Relationship Id="rId1" Type="http://schemas.openxmlformats.org/officeDocument/2006/relationships/vmlDrawing" Target="../drawings/vmlDrawing26.vml"/><Relationship Id="rId6" Type="http://schemas.openxmlformats.org/officeDocument/2006/relationships/image" Target="../media/image121.jpeg"/><Relationship Id="rId11" Type="http://schemas.openxmlformats.org/officeDocument/2006/relationships/image" Target="../media/image119.wmf"/><Relationship Id="rId5" Type="http://schemas.openxmlformats.org/officeDocument/2006/relationships/image" Target="../media/image120.jpeg"/><Relationship Id="rId10" Type="http://schemas.openxmlformats.org/officeDocument/2006/relationships/oleObject" Target="../embeddings/oleObject107.bin"/><Relationship Id="rId4" Type="http://schemas.openxmlformats.org/officeDocument/2006/relationships/notesSlide" Target="../notesSlides/notesSlide37.xml"/><Relationship Id="rId9" Type="http://schemas.openxmlformats.org/officeDocument/2006/relationships/image" Target="../media/image118.wmf"/></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4.wmf"/><Relationship Id="rId2" Type="http://schemas.openxmlformats.org/officeDocument/2006/relationships/tags" Target="../tags/tag16.xml"/><Relationship Id="rId1" Type="http://schemas.openxmlformats.org/officeDocument/2006/relationships/vmlDrawing" Target="../drawings/vmlDrawing27.vml"/><Relationship Id="rId6" Type="http://schemas.openxmlformats.org/officeDocument/2006/relationships/oleObject" Target="../embeddings/oleObject108.bin"/><Relationship Id="rId5" Type="http://schemas.openxmlformats.org/officeDocument/2006/relationships/image" Target="../media/image126.jpeg"/><Relationship Id="rId4"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notesSlide" Target="../notesSlides/notesSlide39.xml"/><Relationship Id="rId7" Type="http://schemas.openxmlformats.org/officeDocument/2006/relationships/image" Target="../media/image127.wmf"/><Relationship Id="rId2" Type="http://schemas.openxmlformats.org/officeDocument/2006/relationships/slideLayout" Target="../slideLayouts/slideLayout7.xml"/><Relationship Id="rId1" Type="http://schemas.openxmlformats.org/officeDocument/2006/relationships/vmlDrawing" Target="../drawings/vmlDrawing28.vml"/><Relationship Id="rId6" Type="http://schemas.openxmlformats.org/officeDocument/2006/relationships/oleObject" Target="../embeddings/oleObject109.bin"/><Relationship Id="rId11" Type="http://schemas.openxmlformats.org/officeDocument/2006/relationships/image" Target="../media/image115.png"/><Relationship Id="rId5" Type="http://schemas.openxmlformats.org/officeDocument/2006/relationships/image" Target="../media/image130.jpeg"/><Relationship Id="rId10" Type="http://schemas.openxmlformats.org/officeDocument/2006/relationships/image" Target="../media/image128.wmf"/><Relationship Id="rId4" Type="http://schemas.openxmlformats.org/officeDocument/2006/relationships/image" Target="../media/image129.jpeg"/><Relationship Id="rId9" Type="http://schemas.openxmlformats.org/officeDocument/2006/relationships/oleObject" Target="../embeddings/oleObject110.bin"/></Relationships>
</file>

<file path=ppt/slides/_rels/slide47.xml.rels><?xml version="1.0" encoding="UTF-8" standalone="yes"?>
<Relationships xmlns="http://schemas.openxmlformats.org/package/2006/relationships"><Relationship Id="rId8" Type="http://schemas.openxmlformats.org/officeDocument/2006/relationships/image" Target="../media/image132.wmf"/><Relationship Id="rId13" Type="http://schemas.openxmlformats.org/officeDocument/2006/relationships/oleObject" Target="../embeddings/oleObject114.bin"/><Relationship Id="rId18" Type="http://schemas.openxmlformats.org/officeDocument/2006/relationships/image" Target="../media/image137.wmf"/><Relationship Id="rId3" Type="http://schemas.openxmlformats.org/officeDocument/2006/relationships/slideLayout" Target="../slideLayouts/slideLayout7.xml"/><Relationship Id="rId21" Type="http://schemas.openxmlformats.org/officeDocument/2006/relationships/image" Target="../media/image140.png"/><Relationship Id="rId7" Type="http://schemas.openxmlformats.org/officeDocument/2006/relationships/oleObject" Target="../embeddings/oleObject111.bin"/><Relationship Id="rId12" Type="http://schemas.openxmlformats.org/officeDocument/2006/relationships/image" Target="../media/image134.wmf"/><Relationship Id="rId17" Type="http://schemas.openxmlformats.org/officeDocument/2006/relationships/oleObject" Target="../embeddings/oleObject116.bin"/><Relationship Id="rId25" Type="http://schemas.openxmlformats.org/officeDocument/2006/relationships/oleObject" Target="../embeddings/oleObject118.bin"/><Relationship Id="rId2" Type="http://schemas.openxmlformats.org/officeDocument/2006/relationships/tags" Target="../tags/tag17.xml"/><Relationship Id="rId16" Type="http://schemas.openxmlformats.org/officeDocument/2006/relationships/image" Target="../media/image136.wmf"/><Relationship Id="rId20" Type="http://schemas.openxmlformats.org/officeDocument/2006/relationships/image" Target="../media/image138.wmf"/><Relationship Id="rId1" Type="http://schemas.openxmlformats.org/officeDocument/2006/relationships/vmlDrawing" Target="../drawings/vmlDrawing29.vml"/><Relationship Id="rId6" Type="http://schemas.openxmlformats.org/officeDocument/2006/relationships/image" Target="../media/image139.png"/><Relationship Id="rId11" Type="http://schemas.openxmlformats.org/officeDocument/2006/relationships/oleObject" Target="../embeddings/oleObject113.bin"/><Relationship Id="rId24" Type="http://schemas.openxmlformats.org/officeDocument/2006/relationships/image" Target="../media/image115.png"/><Relationship Id="rId5" Type="http://schemas.openxmlformats.org/officeDocument/2006/relationships/image" Target="../media/image122.jpeg"/><Relationship Id="rId15" Type="http://schemas.openxmlformats.org/officeDocument/2006/relationships/oleObject" Target="../embeddings/oleObject115.bin"/><Relationship Id="rId23" Type="http://schemas.openxmlformats.org/officeDocument/2006/relationships/image" Target="../media/image142.png"/><Relationship Id="rId10" Type="http://schemas.openxmlformats.org/officeDocument/2006/relationships/image" Target="../media/image133.wmf"/><Relationship Id="rId19" Type="http://schemas.openxmlformats.org/officeDocument/2006/relationships/oleObject" Target="../embeddings/oleObject117.bin"/><Relationship Id="rId4" Type="http://schemas.openxmlformats.org/officeDocument/2006/relationships/notesSlide" Target="../notesSlides/notesSlide40.xml"/><Relationship Id="rId9" Type="http://schemas.openxmlformats.org/officeDocument/2006/relationships/oleObject" Target="../embeddings/oleObject112.bin"/><Relationship Id="rId14" Type="http://schemas.openxmlformats.org/officeDocument/2006/relationships/image" Target="../media/image135.wmf"/><Relationship Id="rId22" Type="http://schemas.openxmlformats.org/officeDocument/2006/relationships/image" Target="../media/image141.png"/></Relationships>
</file>

<file path=ppt/slides/_rels/slide4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4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image" Target="../media/image115.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4.xml"/><Relationship Id="rId7" Type="http://schemas.openxmlformats.org/officeDocument/2006/relationships/image" Target="../media/image10.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2.bin"/><Relationship Id="rId11" Type="http://schemas.openxmlformats.org/officeDocument/2006/relationships/image" Target="../media/image12.wmf"/><Relationship Id="rId5" Type="http://schemas.openxmlformats.org/officeDocument/2006/relationships/image" Target="../media/image13.wmf"/><Relationship Id="rId10" Type="http://schemas.openxmlformats.org/officeDocument/2006/relationships/oleObject" Target="../embeddings/oleObject14.bin"/><Relationship Id="rId4" Type="http://schemas.openxmlformats.org/officeDocument/2006/relationships/oleObject" Target="../embeddings/oleObject11.bin"/><Relationship Id="rId9" Type="http://schemas.openxmlformats.org/officeDocument/2006/relationships/image" Target="../media/image11.wmf"/></Relationships>
</file>

<file path=ppt/slides/_rels/slide50.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43.xml"/><Relationship Id="rId1" Type="http://schemas.openxmlformats.org/officeDocument/2006/relationships/slideLayout" Target="../slideLayouts/slideLayout47.xml"/><Relationship Id="rId5" Type="http://schemas.openxmlformats.org/officeDocument/2006/relationships/image" Target="../media/image148.emf"/><Relationship Id="rId4" Type="http://schemas.openxmlformats.org/officeDocument/2006/relationships/image" Target="../media/image147.emf"/></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119.bin"/><Relationship Id="rId13" Type="http://schemas.openxmlformats.org/officeDocument/2006/relationships/image" Target="../media/image151.wmf"/><Relationship Id="rId3" Type="http://schemas.openxmlformats.org/officeDocument/2006/relationships/notesSlide" Target="../notesSlides/notesSlide44.xml"/><Relationship Id="rId7" Type="http://schemas.openxmlformats.org/officeDocument/2006/relationships/image" Target="../media/image100.png"/><Relationship Id="rId12" Type="http://schemas.openxmlformats.org/officeDocument/2006/relationships/oleObject" Target="../embeddings/oleObject121.bin"/><Relationship Id="rId2" Type="http://schemas.openxmlformats.org/officeDocument/2006/relationships/slideLayout" Target="../slideLayouts/slideLayout47.xml"/><Relationship Id="rId1" Type="http://schemas.openxmlformats.org/officeDocument/2006/relationships/vmlDrawing" Target="../drawings/vmlDrawing30.vml"/><Relationship Id="rId6" Type="http://schemas.openxmlformats.org/officeDocument/2006/relationships/image" Target="../media/image10.png"/><Relationship Id="rId11" Type="http://schemas.openxmlformats.org/officeDocument/2006/relationships/image" Target="../media/image150.wmf"/><Relationship Id="rId5" Type="http://schemas.openxmlformats.org/officeDocument/2006/relationships/image" Target="../media/image9.png"/><Relationship Id="rId15" Type="http://schemas.openxmlformats.org/officeDocument/2006/relationships/image" Target="../media/image152.wmf"/><Relationship Id="rId10" Type="http://schemas.openxmlformats.org/officeDocument/2006/relationships/oleObject" Target="../embeddings/oleObject120.bin"/><Relationship Id="rId4" Type="http://schemas.openxmlformats.org/officeDocument/2006/relationships/image" Target="../media/image46.png"/><Relationship Id="rId9" Type="http://schemas.openxmlformats.org/officeDocument/2006/relationships/image" Target="../media/image149.wmf"/><Relationship Id="rId14" Type="http://schemas.openxmlformats.org/officeDocument/2006/relationships/oleObject" Target="../embeddings/oleObject122.bin"/></Relationships>
</file>

<file path=ppt/slides/_rels/slide52.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notesSlide" Target="../notesSlides/notesSlide45.xml"/><Relationship Id="rId1" Type="http://schemas.openxmlformats.org/officeDocument/2006/relationships/slideLayout" Target="../slideLayouts/slideLayout47.xml"/><Relationship Id="rId4" Type="http://schemas.openxmlformats.org/officeDocument/2006/relationships/image" Target="../media/image154.png"/></Relationships>
</file>

<file path=ppt/slides/_rels/slide53.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oleObject" Target="../embeddings/oleObject125.bin"/><Relationship Id="rId3" Type="http://schemas.openxmlformats.org/officeDocument/2006/relationships/notesSlide" Target="../notesSlides/notesSlide46.xml"/><Relationship Id="rId7" Type="http://schemas.openxmlformats.org/officeDocument/2006/relationships/image" Target="../media/image159.jpg"/><Relationship Id="rId12" Type="http://schemas.openxmlformats.org/officeDocument/2006/relationships/image" Target="../media/image156.wmf"/><Relationship Id="rId2" Type="http://schemas.openxmlformats.org/officeDocument/2006/relationships/slideLayout" Target="../slideLayouts/slideLayout47.xml"/><Relationship Id="rId16" Type="http://schemas.openxmlformats.org/officeDocument/2006/relationships/image" Target="../media/image8.png"/><Relationship Id="rId1" Type="http://schemas.openxmlformats.org/officeDocument/2006/relationships/vmlDrawing" Target="../drawings/vmlDrawing31.vml"/><Relationship Id="rId6" Type="http://schemas.openxmlformats.org/officeDocument/2006/relationships/image" Target="../media/image158.png"/><Relationship Id="rId11" Type="http://schemas.openxmlformats.org/officeDocument/2006/relationships/oleObject" Target="../embeddings/oleObject124.bin"/><Relationship Id="rId5" Type="http://schemas.openxmlformats.org/officeDocument/2006/relationships/image" Target="../media/image155.wmf"/><Relationship Id="rId15" Type="http://schemas.openxmlformats.org/officeDocument/2006/relationships/image" Target="../media/image163.jpeg"/><Relationship Id="rId10" Type="http://schemas.openxmlformats.org/officeDocument/2006/relationships/image" Target="../media/image162.jpeg"/><Relationship Id="rId4" Type="http://schemas.openxmlformats.org/officeDocument/2006/relationships/oleObject" Target="../embeddings/oleObject123.bin"/><Relationship Id="rId9" Type="http://schemas.openxmlformats.org/officeDocument/2006/relationships/image" Target="../media/image161.jpeg"/><Relationship Id="rId14" Type="http://schemas.openxmlformats.org/officeDocument/2006/relationships/image" Target="../media/image157.wmf"/></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128.bin"/><Relationship Id="rId13" Type="http://schemas.openxmlformats.org/officeDocument/2006/relationships/image" Target="../media/image168.wmf"/><Relationship Id="rId3" Type="http://schemas.openxmlformats.org/officeDocument/2006/relationships/notesSlide" Target="../notesSlides/notesSlide47.xml"/><Relationship Id="rId7" Type="http://schemas.openxmlformats.org/officeDocument/2006/relationships/image" Target="../media/image165.wmf"/><Relationship Id="rId12" Type="http://schemas.openxmlformats.org/officeDocument/2006/relationships/oleObject" Target="../embeddings/oleObject130.bin"/><Relationship Id="rId2" Type="http://schemas.openxmlformats.org/officeDocument/2006/relationships/slideLayout" Target="../slideLayouts/slideLayout47.xml"/><Relationship Id="rId1" Type="http://schemas.openxmlformats.org/officeDocument/2006/relationships/vmlDrawing" Target="../drawings/vmlDrawing32.vml"/><Relationship Id="rId6" Type="http://schemas.openxmlformats.org/officeDocument/2006/relationships/oleObject" Target="../embeddings/oleObject127.bin"/><Relationship Id="rId11" Type="http://schemas.openxmlformats.org/officeDocument/2006/relationships/image" Target="../media/image167.wmf"/><Relationship Id="rId5" Type="http://schemas.openxmlformats.org/officeDocument/2006/relationships/image" Target="../media/image164.wmf"/><Relationship Id="rId10" Type="http://schemas.openxmlformats.org/officeDocument/2006/relationships/oleObject" Target="../embeddings/oleObject129.bin"/><Relationship Id="rId4" Type="http://schemas.openxmlformats.org/officeDocument/2006/relationships/oleObject" Target="../embeddings/oleObject126.bin"/><Relationship Id="rId9" Type="http://schemas.openxmlformats.org/officeDocument/2006/relationships/image" Target="../media/image166.wmf"/></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47.xm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26" Type="http://schemas.openxmlformats.org/officeDocument/2006/relationships/image" Target="../media/image191.jpeg"/><Relationship Id="rId21" Type="http://schemas.openxmlformats.org/officeDocument/2006/relationships/image" Target="../media/image186.jpeg"/><Relationship Id="rId34" Type="http://schemas.openxmlformats.org/officeDocument/2006/relationships/image" Target="../media/image199.jpeg"/><Relationship Id="rId42" Type="http://schemas.openxmlformats.org/officeDocument/2006/relationships/image" Target="../media/image207.jpeg"/><Relationship Id="rId47" Type="http://schemas.openxmlformats.org/officeDocument/2006/relationships/image" Target="../media/image212.jpeg"/><Relationship Id="rId50" Type="http://schemas.openxmlformats.org/officeDocument/2006/relationships/image" Target="../media/image215.jpeg"/><Relationship Id="rId55" Type="http://schemas.openxmlformats.org/officeDocument/2006/relationships/image" Target="../media/image220.jpeg"/><Relationship Id="rId63" Type="http://schemas.openxmlformats.org/officeDocument/2006/relationships/image" Target="../media/image171.wmf"/><Relationship Id="rId7" Type="http://schemas.openxmlformats.org/officeDocument/2006/relationships/image" Target="../media/image174.png"/><Relationship Id="rId2" Type="http://schemas.openxmlformats.org/officeDocument/2006/relationships/slideLayout" Target="../slideLayouts/slideLayout47.xml"/><Relationship Id="rId16" Type="http://schemas.openxmlformats.org/officeDocument/2006/relationships/image" Target="../media/image181.jpeg"/><Relationship Id="rId29" Type="http://schemas.openxmlformats.org/officeDocument/2006/relationships/image" Target="../media/image194.jpeg"/><Relationship Id="rId11" Type="http://schemas.openxmlformats.org/officeDocument/2006/relationships/image" Target="../media/image176.jpeg"/><Relationship Id="rId24" Type="http://schemas.openxmlformats.org/officeDocument/2006/relationships/image" Target="../media/image189.jpeg"/><Relationship Id="rId32" Type="http://schemas.openxmlformats.org/officeDocument/2006/relationships/image" Target="../media/image197.jpeg"/><Relationship Id="rId37" Type="http://schemas.openxmlformats.org/officeDocument/2006/relationships/image" Target="../media/image202.jpeg"/><Relationship Id="rId40" Type="http://schemas.openxmlformats.org/officeDocument/2006/relationships/image" Target="../media/image205.jpeg"/><Relationship Id="rId45" Type="http://schemas.openxmlformats.org/officeDocument/2006/relationships/image" Target="../media/image210.jpeg"/><Relationship Id="rId53" Type="http://schemas.openxmlformats.org/officeDocument/2006/relationships/image" Target="../media/image218.jpeg"/><Relationship Id="rId58" Type="http://schemas.openxmlformats.org/officeDocument/2006/relationships/image" Target="../media/image223.jpeg"/><Relationship Id="rId66" Type="http://schemas.openxmlformats.org/officeDocument/2006/relationships/hyperlink" Target="http://www.cs.washington.edu/research/imagedatabase" TargetMode="External"/><Relationship Id="rId5" Type="http://schemas.openxmlformats.org/officeDocument/2006/relationships/oleObject" Target="../embeddings/oleObject131.bin"/><Relationship Id="rId61" Type="http://schemas.openxmlformats.org/officeDocument/2006/relationships/image" Target="../media/image226.jpeg"/><Relationship Id="rId19" Type="http://schemas.openxmlformats.org/officeDocument/2006/relationships/image" Target="../media/image184.jpeg"/><Relationship Id="rId14" Type="http://schemas.openxmlformats.org/officeDocument/2006/relationships/image" Target="../media/image179.jpeg"/><Relationship Id="rId22" Type="http://schemas.openxmlformats.org/officeDocument/2006/relationships/image" Target="../media/image187.jpeg"/><Relationship Id="rId27" Type="http://schemas.openxmlformats.org/officeDocument/2006/relationships/image" Target="../media/image192.jpeg"/><Relationship Id="rId30" Type="http://schemas.openxmlformats.org/officeDocument/2006/relationships/image" Target="../media/image195.jpeg"/><Relationship Id="rId35" Type="http://schemas.openxmlformats.org/officeDocument/2006/relationships/image" Target="../media/image200.jpeg"/><Relationship Id="rId43" Type="http://schemas.openxmlformats.org/officeDocument/2006/relationships/image" Target="../media/image208.jpeg"/><Relationship Id="rId48" Type="http://schemas.openxmlformats.org/officeDocument/2006/relationships/image" Target="../media/image213.jpeg"/><Relationship Id="rId56" Type="http://schemas.openxmlformats.org/officeDocument/2006/relationships/image" Target="../media/image221.jpeg"/><Relationship Id="rId64" Type="http://schemas.openxmlformats.org/officeDocument/2006/relationships/oleObject" Target="../embeddings/oleObject134.bin"/><Relationship Id="rId8" Type="http://schemas.openxmlformats.org/officeDocument/2006/relationships/oleObject" Target="../embeddings/oleObject132.bin"/><Relationship Id="rId51" Type="http://schemas.openxmlformats.org/officeDocument/2006/relationships/image" Target="../media/image216.jpeg"/><Relationship Id="rId3" Type="http://schemas.openxmlformats.org/officeDocument/2006/relationships/notesSlide" Target="../notesSlides/notesSlide50.xml"/><Relationship Id="rId12" Type="http://schemas.openxmlformats.org/officeDocument/2006/relationships/image" Target="../media/image177.jpeg"/><Relationship Id="rId17" Type="http://schemas.openxmlformats.org/officeDocument/2006/relationships/image" Target="../media/image182.jpeg"/><Relationship Id="rId25" Type="http://schemas.openxmlformats.org/officeDocument/2006/relationships/image" Target="../media/image190.jpeg"/><Relationship Id="rId33" Type="http://schemas.openxmlformats.org/officeDocument/2006/relationships/image" Target="../media/image198.jpeg"/><Relationship Id="rId38" Type="http://schemas.openxmlformats.org/officeDocument/2006/relationships/image" Target="../media/image203.jpeg"/><Relationship Id="rId46" Type="http://schemas.openxmlformats.org/officeDocument/2006/relationships/image" Target="../media/image211.jpeg"/><Relationship Id="rId59" Type="http://schemas.openxmlformats.org/officeDocument/2006/relationships/image" Target="../media/image224.jpeg"/><Relationship Id="rId20" Type="http://schemas.openxmlformats.org/officeDocument/2006/relationships/image" Target="../media/image185.jpeg"/><Relationship Id="rId41" Type="http://schemas.openxmlformats.org/officeDocument/2006/relationships/image" Target="../media/image206.jpeg"/><Relationship Id="rId54" Type="http://schemas.openxmlformats.org/officeDocument/2006/relationships/image" Target="../media/image219.jpeg"/><Relationship Id="rId62" Type="http://schemas.openxmlformats.org/officeDocument/2006/relationships/oleObject" Target="../embeddings/oleObject133.bin"/><Relationship Id="rId1" Type="http://schemas.openxmlformats.org/officeDocument/2006/relationships/vmlDrawing" Target="../drawings/vmlDrawing33.vml"/><Relationship Id="rId6" Type="http://schemas.openxmlformats.org/officeDocument/2006/relationships/image" Target="../media/image169.wmf"/><Relationship Id="rId15" Type="http://schemas.openxmlformats.org/officeDocument/2006/relationships/image" Target="../media/image180.jpeg"/><Relationship Id="rId23" Type="http://schemas.openxmlformats.org/officeDocument/2006/relationships/image" Target="../media/image188.jpeg"/><Relationship Id="rId28" Type="http://schemas.openxmlformats.org/officeDocument/2006/relationships/image" Target="../media/image193.jpeg"/><Relationship Id="rId36" Type="http://schemas.openxmlformats.org/officeDocument/2006/relationships/image" Target="../media/image201.jpeg"/><Relationship Id="rId49" Type="http://schemas.openxmlformats.org/officeDocument/2006/relationships/image" Target="../media/image214.jpeg"/><Relationship Id="rId57" Type="http://schemas.openxmlformats.org/officeDocument/2006/relationships/image" Target="../media/image222.jpeg"/><Relationship Id="rId10" Type="http://schemas.openxmlformats.org/officeDocument/2006/relationships/image" Target="../media/image175.jpeg"/><Relationship Id="rId31" Type="http://schemas.openxmlformats.org/officeDocument/2006/relationships/image" Target="../media/image196.jpeg"/><Relationship Id="rId44" Type="http://schemas.openxmlformats.org/officeDocument/2006/relationships/image" Target="../media/image209.jpeg"/><Relationship Id="rId52" Type="http://schemas.openxmlformats.org/officeDocument/2006/relationships/image" Target="../media/image217.jpeg"/><Relationship Id="rId60" Type="http://schemas.openxmlformats.org/officeDocument/2006/relationships/image" Target="../media/image225.jpeg"/><Relationship Id="rId65" Type="http://schemas.openxmlformats.org/officeDocument/2006/relationships/image" Target="../media/image172.wmf"/><Relationship Id="rId4" Type="http://schemas.openxmlformats.org/officeDocument/2006/relationships/image" Target="../media/image173.png"/><Relationship Id="rId9" Type="http://schemas.openxmlformats.org/officeDocument/2006/relationships/image" Target="../media/image170.wmf"/><Relationship Id="rId13" Type="http://schemas.openxmlformats.org/officeDocument/2006/relationships/image" Target="../media/image178.jpeg"/><Relationship Id="rId18" Type="http://schemas.openxmlformats.org/officeDocument/2006/relationships/image" Target="../media/image183.jpeg"/><Relationship Id="rId39" Type="http://schemas.openxmlformats.org/officeDocument/2006/relationships/image" Target="../media/image204.jpeg"/></Relationships>
</file>

<file path=ppt/slides/_rels/slide58.xml.rels><?xml version="1.0" encoding="UTF-8" standalone="yes"?>
<Relationships xmlns="http://schemas.openxmlformats.org/package/2006/relationships"><Relationship Id="rId8" Type="http://schemas.openxmlformats.org/officeDocument/2006/relationships/image" Target="../media/image231.emf"/><Relationship Id="rId13" Type="http://schemas.openxmlformats.org/officeDocument/2006/relationships/oleObject" Target="../embeddings/oleObject138.bin"/><Relationship Id="rId3" Type="http://schemas.openxmlformats.org/officeDocument/2006/relationships/notesSlide" Target="../notesSlides/notesSlide51.xml"/><Relationship Id="rId7" Type="http://schemas.openxmlformats.org/officeDocument/2006/relationships/image" Target="../media/image228.wmf"/><Relationship Id="rId12" Type="http://schemas.openxmlformats.org/officeDocument/2006/relationships/image" Target="../media/image233.emf"/><Relationship Id="rId17" Type="http://schemas.openxmlformats.org/officeDocument/2006/relationships/image" Target="../media/image236.png"/><Relationship Id="rId2" Type="http://schemas.openxmlformats.org/officeDocument/2006/relationships/slideLayout" Target="../slideLayouts/slideLayout47.xml"/><Relationship Id="rId16" Type="http://schemas.openxmlformats.org/officeDocument/2006/relationships/image" Target="../media/image235.png"/><Relationship Id="rId1" Type="http://schemas.openxmlformats.org/officeDocument/2006/relationships/vmlDrawing" Target="../drawings/vmlDrawing34.vml"/><Relationship Id="rId6" Type="http://schemas.openxmlformats.org/officeDocument/2006/relationships/oleObject" Target="../embeddings/oleObject136.bin"/><Relationship Id="rId11" Type="http://schemas.openxmlformats.org/officeDocument/2006/relationships/image" Target="../media/image229.wmf"/><Relationship Id="rId5" Type="http://schemas.openxmlformats.org/officeDocument/2006/relationships/image" Target="../media/image227.wmf"/><Relationship Id="rId15" Type="http://schemas.openxmlformats.org/officeDocument/2006/relationships/image" Target="../media/image234.png"/><Relationship Id="rId10" Type="http://schemas.openxmlformats.org/officeDocument/2006/relationships/oleObject" Target="../embeddings/oleObject137.bin"/><Relationship Id="rId4" Type="http://schemas.openxmlformats.org/officeDocument/2006/relationships/oleObject" Target="../embeddings/oleObject135.bin"/><Relationship Id="rId9" Type="http://schemas.openxmlformats.org/officeDocument/2006/relationships/image" Target="../media/image232.emf"/><Relationship Id="rId14" Type="http://schemas.openxmlformats.org/officeDocument/2006/relationships/image" Target="../media/image230.wmf"/></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140.bin"/><Relationship Id="rId13" Type="http://schemas.openxmlformats.org/officeDocument/2006/relationships/image" Target="../media/image240.wmf"/><Relationship Id="rId3" Type="http://schemas.openxmlformats.org/officeDocument/2006/relationships/notesSlide" Target="../notesSlides/notesSlide52.xml"/><Relationship Id="rId7" Type="http://schemas.openxmlformats.org/officeDocument/2006/relationships/image" Target="../media/image242.emf"/><Relationship Id="rId12" Type="http://schemas.openxmlformats.org/officeDocument/2006/relationships/oleObject" Target="../embeddings/oleObject142.bin"/><Relationship Id="rId2" Type="http://schemas.openxmlformats.org/officeDocument/2006/relationships/slideLayout" Target="../slideLayouts/slideLayout47.xml"/><Relationship Id="rId1" Type="http://schemas.openxmlformats.org/officeDocument/2006/relationships/vmlDrawing" Target="../drawings/vmlDrawing35.vml"/><Relationship Id="rId6" Type="http://schemas.openxmlformats.org/officeDocument/2006/relationships/image" Target="../media/image241.emf"/><Relationship Id="rId11" Type="http://schemas.openxmlformats.org/officeDocument/2006/relationships/image" Target="../media/image239.wmf"/><Relationship Id="rId5" Type="http://schemas.openxmlformats.org/officeDocument/2006/relationships/image" Target="../media/image237.wmf"/><Relationship Id="rId10" Type="http://schemas.openxmlformats.org/officeDocument/2006/relationships/oleObject" Target="../embeddings/oleObject141.bin"/><Relationship Id="rId4" Type="http://schemas.openxmlformats.org/officeDocument/2006/relationships/oleObject" Target="../embeddings/oleObject139.bin"/><Relationship Id="rId9" Type="http://schemas.openxmlformats.org/officeDocument/2006/relationships/image" Target="../media/image238.wmf"/></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243.png"/><Relationship Id="rId7" Type="http://schemas.openxmlformats.org/officeDocument/2006/relationships/image" Target="../media/image247.png"/><Relationship Id="rId2" Type="http://schemas.openxmlformats.org/officeDocument/2006/relationships/notesSlide" Target="../notesSlides/notesSlide53.xml"/><Relationship Id="rId1" Type="http://schemas.openxmlformats.org/officeDocument/2006/relationships/slideLayout" Target="../slideLayouts/slideLayout47.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44.png"/></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144.bin"/><Relationship Id="rId13" Type="http://schemas.openxmlformats.org/officeDocument/2006/relationships/image" Target="../media/image260.emf"/><Relationship Id="rId18" Type="http://schemas.openxmlformats.org/officeDocument/2006/relationships/image" Target="../media/image253.wmf"/><Relationship Id="rId26" Type="http://schemas.openxmlformats.org/officeDocument/2006/relationships/oleObject" Target="../embeddings/oleObject151.bin"/><Relationship Id="rId3" Type="http://schemas.openxmlformats.org/officeDocument/2006/relationships/notesSlide" Target="../notesSlides/notesSlide54.xml"/><Relationship Id="rId21" Type="http://schemas.openxmlformats.org/officeDocument/2006/relationships/image" Target="../media/image254.wmf"/><Relationship Id="rId7" Type="http://schemas.openxmlformats.org/officeDocument/2006/relationships/image" Target="../media/image258.emf"/><Relationship Id="rId12" Type="http://schemas.openxmlformats.org/officeDocument/2006/relationships/image" Target="../media/image251.wmf"/><Relationship Id="rId17" Type="http://schemas.openxmlformats.org/officeDocument/2006/relationships/oleObject" Target="../embeddings/oleObject147.bin"/><Relationship Id="rId25" Type="http://schemas.openxmlformats.org/officeDocument/2006/relationships/image" Target="../media/image256.wmf"/><Relationship Id="rId2" Type="http://schemas.openxmlformats.org/officeDocument/2006/relationships/slideLayout" Target="../slideLayouts/slideLayout47.xml"/><Relationship Id="rId16" Type="http://schemas.openxmlformats.org/officeDocument/2006/relationships/image" Target="../media/image261.emf"/><Relationship Id="rId20" Type="http://schemas.openxmlformats.org/officeDocument/2006/relationships/oleObject" Target="../embeddings/oleObject148.bin"/><Relationship Id="rId1" Type="http://schemas.openxmlformats.org/officeDocument/2006/relationships/vmlDrawing" Target="../drawings/vmlDrawing36.vml"/><Relationship Id="rId6" Type="http://schemas.openxmlformats.org/officeDocument/2006/relationships/image" Target="../media/image249.wmf"/><Relationship Id="rId11" Type="http://schemas.openxmlformats.org/officeDocument/2006/relationships/oleObject" Target="../embeddings/oleObject145.bin"/><Relationship Id="rId24" Type="http://schemas.openxmlformats.org/officeDocument/2006/relationships/oleObject" Target="../embeddings/oleObject150.bin"/><Relationship Id="rId5" Type="http://schemas.openxmlformats.org/officeDocument/2006/relationships/oleObject" Target="../embeddings/oleObject143.bin"/><Relationship Id="rId15" Type="http://schemas.openxmlformats.org/officeDocument/2006/relationships/image" Target="../media/image252.wmf"/><Relationship Id="rId23" Type="http://schemas.openxmlformats.org/officeDocument/2006/relationships/image" Target="../media/image255.wmf"/><Relationship Id="rId10" Type="http://schemas.openxmlformats.org/officeDocument/2006/relationships/image" Target="../media/image259.emf"/><Relationship Id="rId19" Type="http://schemas.openxmlformats.org/officeDocument/2006/relationships/image" Target="../media/image262.emf"/><Relationship Id="rId4" Type="http://schemas.openxmlformats.org/officeDocument/2006/relationships/image" Target="../media/image257.emf"/><Relationship Id="rId9" Type="http://schemas.openxmlformats.org/officeDocument/2006/relationships/image" Target="../media/image250.wmf"/><Relationship Id="rId14" Type="http://schemas.openxmlformats.org/officeDocument/2006/relationships/oleObject" Target="../embeddings/oleObject146.bin"/><Relationship Id="rId22" Type="http://schemas.openxmlformats.org/officeDocument/2006/relationships/oleObject" Target="../embeddings/oleObject149.bin"/></Relationships>
</file>

<file path=ppt/slides/_rels/slide62.xml.rels><?xml version="1.0" encoding="UTF-8" standalone="yes"?>
<Relationships xmlns="http://schemas.openxmlformats.org/package/2006/relationships"><Relationship Id="rId8" Type="http://schemas.openxmlformats.org/officeDocument/2006/relationships/oleObject" Target="../embeddings/oleObject154.bin"/><Relationship Id="rId3" Type="http://schemas.openxmlformats.org/officeDocument/2006/relationships/notesSlide" Target="../notesSlides/notesSlide55.xml"/><Relationship Id="rId7" Type="http://schemas.openxmlformats.org/officeDocument/2006/relationships/image" Target="../media/image264.wmf"/><Relationship Id="rId2" Type="http://schemas.openxmlformats.org/officeDocument/2006/relationships/slideLayout" Target="../slideLayouts/slideLayout47.xml"/><Relationship Id="rId1" Type="http://schemas.openxmlformats.org/officeDocument/2006/relationships/vmlDrawing" Target="../drawings/vmlDrawing37.vml"/><Relationship Id="rId6" Type="http://schemas.openxmlformats.org/officeDocument/2006/relationships/oleObject" Target="../embeddings/oleObject153.bin"/><Relationship Id="rId5" Type="http://schemas.openxmlformats.org/officeDocument/2006/relationships/image" Target="../media/image263.wmf"/><Relationship Id="rId4" Type="http://schemas.openxmlformats.org/officeDocument/2006/relationships/oleObject" Target="../embeddings/oleObject152.bin"/><Relationship Id="rId9" Type="http://schemas.openxmlformats.org/officeDocument/2006/relationships/image" Target="../media/image265.wmf"/></Relationships>
</file>

<file path=ppt/slides/_rels/slide63.xml.rels><?xml version="1.0" encoding="UTF-8" standalone="yes"?>
<Relationships xmlns="http://schemas.openxmlformats.org/package/2006/relationships"><Relationship Id="rId13" Type="http://schemas.openxmlformats.org/officeDocument/2006/relationships/image" Target="../media/image270.wmf"/><Relationship Id="rId18" Type="http://schemas.openxmlformats.org/officeDocument/2006/relationships/oleObject" Target="../embeddings/oleObject163.bin"/><Relationship Id="rId26" Type="http://schemas.openxmlformats.org/officeDocument/2006/relationships/oleObject" Target="../embeddings/oleObject167.bin"/><Relationship Id="rId21" Type="http://schemas.openxmlformats.org/officeDocument/2006/relationships/oleObject" Target="../embeddings/oleObject165.bin"/><Relationship Id="rId34" Type="http://schemas.openxmlformats.org/officeDocument/2006/relationships/oleObject" Target="../embeddings/oleObject171.bin"/><Relationship Id="rId7" Type="http://schemas.openxmlformats.org/officeDocument/2006/relationships/image" Target="../media/image267.wmf"/><Relationship Id="rId12" Type="http://schemas.openxmlformats.org/officeDocument/2006/relationships/oleObject" Target="../embeddings/oleObject159.bin"/><Relationship Id="rId17" Type="http://schemas.openxmlformats.org/officeDocument/2006/relationships/oleObject" Target="../embeddings/oleObject162.bin"/><Relationship Id="rId25" Type="http://schemas.openxmlformats.org/officeDocument/2006/relationships/image" Target="../media/image274.wmf"/><Relationship Id="rId33" Type="http://schemas.openxmlformats.org/officeDocument/2006/relationships/image" Target="../media/image278.wmf"/><Relationship Id="rId2" Type="http://schemas.openxmlformats.org/officeDocument/2006/relationships/slideLayout" Target="../slideLayouts/slideLayout47.xml"/><Relationship Id="rId16" Type="http://schemas.openxmlformats.org/officeDocument/2006/relationships/oleObject" Target="../embeddings/oleObject161.bin"/><Relationship Id="rId20" Type="http://schemas.openxmlformats.org/officeDocument/2006/relationships/image" Target="../media/image272.wmf"/><Relationship Id="rId29" Type="http://schemas.openxmlformats.org/officeDocument/2006/relationships/image" Target="../media/image276.wmf"/><Relationship Id="rId1" Type="http://schemas.openxmlformats.org/officeDocument/2006/relationships/vmlDrawing" Target="../drawings/vmlDrawing38.vml"/><Relationship Id="rId6" Type="http://schemas.openxmlformats.org/officeDocument/2006/relationships/oleObject" Target="../embeddings/oleObject156.bin"/><Relationship Id="rId11" Type="http://schemas.openxmlformats.org/officeDocument/2006/relationships/image" Target="../media/image269.wmf"/><Relationship Id="rId24" Type="http://schemas.openxmlformats.org/officeDocument/2006/relationships/oleObject" Target="../embeddings/oleObject166.bin"/><Relationship Id="rId32" Type="http://schemas.openxmlformats.org/officeDocument/2006/relationships/oleObject" Target="../embeddings/oleObject170.bin"/><Relationship Id="rId37" Type="http://schemas.openxmlformats.org/officeDocument/2006/relationships/image" Target="../media/image280.wmf"/><Relationship Id="rId5" Type="http://schemas.openxmlformats.org/officeDocument/2006/relationships/image" Target="../media/image266.wmf"/><Relationship Id="rId15" Type="http://schemas.openxmlformats.org/officeDocument/2006/relationships/image" Target="../media/image271.wmf"/><Relationship Id="rId23" Type="http://schemas.openxmlformats.org/officeDocument/2006/relationships/image" Target="../media/image281.png"/><Relationship Id="rId28" Type="http://schemas.openxmlformats.org/officeDocument/2006/relationships/oleObject" Target="../embeddings/oleObject168.bin"/><Relationship Id="rId36" Type="http://schemas.openxmlformats.org/officeDocument/2006/relationships/oleObject" Target="../embeddings/oleObject172.bin"/><Relationship Id="rId10" Type="http://schemas.openxmlformats.org/officeDocument/2006/relationships/oleObject" Target="../embeddings/oleObject158.bin"/><Relationship Id="rId19" Type="http://schemas.openxmlformats.org/officeDocument/2006/relationships/oleObject" Target="../embeddings/oleObject164.bin"/><Relationship Id="rId31" Type="http://schemas.openxmlformats.org/officeDocument/2006/relationships/image" Target="../media/image277.wmf"/><Relationship Id="rId4" Type="http://schemas.openxmlformats.org/officeDocument/2006/relationships/oleObject" Target="../embeddings/oleObject155.bin"/><Relationship Id="rId9" Type="http://schemas.openxmlformats.org/officeDocument/2006/relationships/image" Target="../media/image268.wmf"/><Relationship Id="rId14" Type="http://schemas.openxmlformats.org/officeDocument/2006/relationships/oleObject" Target="../embeddings/oleObject160.bin"/><Relationship Id="rId22" Type="http://schemas.openxmlformats.org/officeDocument/2006/relationships/image" Target="../media/image273.wmf"/><Relationship Id="rId27" Type="http://schemas.openxmlformats.org/officeDocument/2006/relationships/image" Target="../media/image275.wmf"/><Relationship Id="rId30" Type="http://schemas.openxmlformats.org/officeDocument/2006/relationships/oleObject" Target="../embeddings/oleObject169.bin"/><Relationship Id="rId35" Type="http://schemas.openxmlformats.org/officeDocument/2006/relationships/image" Target="../media/image279.wmf"/><Relationship Id="rId8" Type="http://schemas.openxmlformats.org/officeDocument/2006/relationships/oleObject" Target="../embeddings/oleObject157.bin"/><Relationship Id="rId3" Type="http://schemas.openxmlformats.org/officeDocument/2006/relationships/notesSlide" Target="../notesSlides/notesSlide56.xml"/></Relationships>
</file>

<file path=ppt/slides/_rels/slide64.xml.rels><?xml version="1.0" encoding="UTF-8" standalone="yes"?>
<Relationships xmlns="http://schemas.openxmlformats.org/package/2006/relationships"><Relationship Id="rId13" Type="http://schemas.openxmlformats.org/officeDocument/2006/relationships/image" Target="../media/image285.wmf"/><Relationship Id="rId18" Type="http://schemas.openxmlformats.org/officeDocument/2006/relationships/image" Target="../media/image281.png"/><Relationship Id="rId26" Type="http://schemas.openxmlformats.org/officeDocument/2006/relationships/image" Target="../media/image289.wmf"/><Relationship Id="rId39" Type="http://schemas.openxmlformats.org/officeDocument/2006/relationships/oleObject" Target="../embeddings/oleObject190.bin"/><Relationship Id="rId21" Type="http://schemas.openxmlformats.org/officeDocument/2006/relationships/oleObject" Target="../embeddings/oleObject181.bin"/><Relationship Id="rId34" Type="http://schemas.openxmlformats.org/officeDocument/2006/relationships/image" Target="../media/image293.wmf"/><Relationship Id="rId42" Type="http://schemas.openxmlformats.org/officeDocument/2006/relationships/image" Target="../media/image297.wmf"/><Relationship Id="rId47" Type="http://schemas.openxmlformats.org/officeDocument/2006/relationships/oleObject" Target="../embeddings/oleObject194.bin"/><Relationship Id="rId50" Type="http://schemas.openxmlformats.org/officeDocument/2006/relationships/image" Target="../media/image301.wmf"/><Relationship Id="rId55" Type="http://schemas.openxmlformats.org/officeDocument/2006/relationships/oleObject" Target="../embeddings/oleObject198.bin"/><Relationship Id="rId7" Type="http://schemas.openxmlformats.org/officeDocument/2006/relationships/image" Target="../media/image268.wmf"/><Relationship Id="rId2" Type="http://schemas.openxmlformats.org/officeDocument/2006/relationships/slideLayout" Target="../slideLayouts/slideLayout47.xml"/><Relationship Id="rId16" Type="http://schemas.openxmlformats.org/officeDocument/2006/relationships/oleObject" Target="../embeddings/oleObject179.bin"/><Relationship Id="rId29" Type="http://schemas.openxmlformats.org/officeDocument/2006/relationships/oleObject" Target="../embeddings/oleObject185.bin"/><Relationship Id="rId11" Type="http://schemas.openxmlformats.org/officeDocument/2006/relationships/image" Target="../media/image284.wmf"/><Relationship Id="rId24" Type="http://schemas.openxmlformats.org/officeDocument/2006/relationships/image" Target="../media/image288.wmf"/><Relationship Id="rId32" Type="http://schemas.openxmlformats.org/officeDocument/2006/relationships/image" Target="../media/image292.wmf"/><Relationship Id="rId37" Type="http://schemas.openxmlformats.org/officeDocument/2006/relationships/oleObject" Target="../embeddings/oleObject189.bin"/><Relationship Id="rId40" Type="http://schemas.openxmlformats.org/officeDocument/2006/relationships/image" Target="../media/image296.wmf"/><Relationship Id="rId45" Type="http://schemas.openxmlformats.org/officeDocument/2006/relationships/oleObject" Target="../embeddings/oleObject193.bin"/><Relationship Id="rId53" Type="http://schemas.openxmlformats.org/officeDocument/2006/relationships/oleObject" Target="../embeddings/oleObject197.bin"/><Relationship Id="rId58" Type="http://schemas.openxmlformats.org/officeDocument/2006/relationships/image" Target="../media/image305.wmf"/><Relationship Id="rId5" Type="http://schemas.openxmlformats.org/officeDocument/2006/relationships/image" Target="../media/image282.wmf"/><Relationship Id="rId61" Type="http://schemas.openxmlformats.org/officeDocument/2006/relationships/oleObject" Target="../embeddings/oleObject201.bin"/><Relationship Id="rId19" Type="http://schemas.openxmlformats.org/officeDocument/2006/relationships/oleObject" Target="../embeddings/oleObject180.bin"/><Relationship Id="rId14" Type="http://schemas.openxmlformats.org/officeDocument/2006/relationships/oleObject" Target="../embeddings/oleObject178.bin"/><Relationship Id="rId22" Type="http://schemas.openxmlformats.org/officeDocument/2006/relationships/image" Target="../media/image287.wmf"/><Relationship Id="rId27" Type="http://schemas.openxmlformats.org/officeDocument/2006/relationships/oleObject" Target="../embeddings/oleObject184.bin"/><Relationship Id="rId30" Type="http://schemas.openxmlformats.org/officeDocument/2006/relationships/image" Target="../media/image291.wmf"/><Relationship Id="rId35" Type="http://schemas.openxmlformats.org/officeDocument/2006/relationships/oleObject" Target="../embeddings/oleObject188.bin"/><Relationship Id="rId43" Type="http://schemas.openxmlformats.org/officeDocument/2006/relationships/oleObject" Target="../embeddings/oleObject192.bin"/><Relationship Id="rId48" Type="http://schemas.openxmlformats.org/officeDocument/2006/relationships/image" Target="../media/image300.wmf"/><Relationship Id="rId56" Type="http://schemas.openxmlformats.org/officeDocument/2006/relationships/image" Target="../media/image304.wmf"/><Relationship Id="rId8" Type="http://schemas.openxmlformats.org/officeDocument/2006/relationships/oleObject" Target="../embeddings/oleObject175.bin"/><Relationship Id="rId51" Type="http://schemas.openxmlformats.org/officeDocument/2006/relationships/oleObject" Target="../embeddings/oleObject196.bin"/><Relationship Id="rId3" Type="http://schemas.openxmlformats.org/officeDocument/2006/relationships/notesSlide" Target="../notesSlides/notesSlide57.xml"/><Relationship Id="rId12" Type="http://schemas.openxmlformats.org/officeDocument/2006/relationships/oleObject" Target="../embeddings/oleObject177.bin"/><Relationship Id="rId17" Type="http://schemas.openxmlformats.org/officeDocument/2006/relationships/image" Target="../media/image286.wmf"/><Relationship Id="rId25" Type="http://schemas.openxmlformats.org/officeDocument/2006/relationships/oleObject" Target="../embeddings/oleObject183.bin"/><Relationship Id="rId33" Type="http://schemas.openxmlformats.org/officeDocument/2006/relationships/oleObject" Target="../embeddings/oleObject187.bin"/><Relationship Id="rId38" Type="http://schemas.openxmlformats.org/officeDocument/2006/relationships/image" Target="../media/image295.wmf"/><Relationship Id="rId46" Type="http://schemas.openxmlformats.org/officeDocument/2006/relationships/image" Target="../media/image299.wmf"/><Relationship Id="rId59" Type="http://schemas.openxmlformats.org/officeDocument/2006/relationships/oleObject" Target="../embeddings/oleObject200.bin"/><Relationship Id="rId20" Type="http://schemas.openxmlformats.org/officeDocument/2006/relationships/image" Target="../media/image274.wmf"/><Relationship Id="rId41" Type="http://schemas.openxmlformats.org/officeDocument/2006/relationships/oleObject" Target="../embeddings/oleObject191.bin"/><Relationship Id="rId54" Type="http://schemas.openxmlformats.org/officeDocument/2006/relationships/image" Target="../media/image303.wmf"/><Relationship Id="rId62" Type="http://schemas.openxmlformats.org/officeDocument/2006/relationships/image" Target="../media/image307.wmf"/><Relationship Id="rId1" Type="http://schemas.openxmlformats.org/officeDocument/2006/relationships/vmlDrawing" Target="../drawings/vmlDrawing39.vml"/><Relationship Id="rId6" Type="http://schemas.openxmlformats.org/officeDocument/2006/relationships/oleObject" Target="../embeddings/oleObject174.bin"/><Relationship Id="rId15" Type="http://schemas.openxmlformats.org/officeDocument/2006/relationships/image" Target="../media/image273.wmf"/><Relationship Id="rId23" Type="http://schemas.openxmlformats.org/officeDocument/2006/relationships/oleObject" Target="../embeddings/oleObject182.bin"/><Relationship Id="rId28" Type="http://schemas.openxmlformats.org/officeDocument/2006/relationships/image" Target="../media/image290.wmf"/><Relationship Id="rId36" Type="http://schemas.openxmlformats.org/officeDocument/2006/relationships/image" Target="../media/image294.wmf"/><Relationship Id="rId49" Type="http://schemas.openxmlformats.org/officeDocument/2006/relationships/oleObject" Target="../embeddings/oleObject195.bin"/><Relationship Id="rId57" Type="http://schemas.openxmlformats.org/officeDocument/2006/relationships/oleObject" Target="../embeddings/oleObject199.bin"/><Relationship Id="rId10" Type="http://schemas.openxmlformats.org/officeDocument/2006/relationships/oleObject" Target="../embeddings/oleObject176.bin"/><Relationship Id="rId31" Type="http://schemas.openxmlformats.org/officeDocument/2006/relationships/oleObject" Target="../embeddings/oleObject186.bin"/><Relationship Id="rId44" Type="http://schemas.openxmlformats.org/officeDocument/2006/relationships/image" Target="../media/image298.wmf"/><Relationship Id="rId52" Type="http://schemas.openxmlformats.org/officeDocument/2006/relationships/image" Target="../media/image302.wmf"/><Relationship Id="rId60" Type="http://schemas.openxmlformats.org/officeDocument/2006/relationships/image" Target="../media/image306.wmf"/><Relationship Id="rId4" Type="http://schemas.openxmlformats.org/officeDocument/2006/relationships/oleObject" Target="../embeddings/oleObject173.bin"/><Relationship Id="rId9" Type="http://schemas.openxmlformats.org/officeDocument/2006/relationships/image" Target="../media/image283.wmf"/></Relationships>
</file>

<file path=ppt/slides/_rels/slide65.xml.rels><?xml version="1.0" encoding="UTF-8" standalone="yes"?>
<Relationships xmlns="http://schemas.openxmlformats.org/package/2006/relationships"><Relationship Id="rId8" Type="http://schemas.openxmlformats.org/officeDocument/2006/relationships/oleObject" Target="../embeddings/oleObject204.bin"/><Relationship Id="rId3" Type="http://schemas.openxmlformats.org/officeDocument/2006/relationships/notesSlide" Target="../notesSlides/notesSlide58.xml"/><Relationship Id="rId7" Type="http://schemas.openxmlformats.org/officeDocument/2006/relationships/image" Target="../media/image309.wmf"/><Relationship Id="rId2" Type="http://schemas.openxmlformats.org/officeDocument/2006/relationships/slideLayout" Target="../slideLayouts/slideLayout47.xml"/><Relationship Id="rId1" Type="http://schemas.openxmlformats.org/officeDocument/2006/relationships/vmlDrawing" Target="../drawings/vmlDrawing40.vml"/><Relationship Id="rId6" Type="http://schemas.openxmlformats.org/officeDocument/2006/relationships/oleObject" Target="../embeddings/oleObject203.bin"/><Relationship Id="rId5" Type="http://schemas.openxmlformats.org/officeDocument/2006/relationships/image" Target="../media/image308.wmf"/><Relationship Id="rId4" Type="http://schemas.openxmlformats.org/officeDocument/2006/relationships/oleObject" Target="../embeddings/oleObject202.bin"/><Relationship Id="rId9" Type="http://schemas.openxmlformats.org/officeDocument/2006/relationships/image" Target="../media/image310.wmf"/></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207.bin"/><Relationship Id="rId13" Type="http://schemas.openxmlformats.org/officeDocument/2006/relationships/image" Target="../media/image315.wmf"/><Relationship Id="rId3" Type="http://schemas.openxmlformats.org/officeDocument/2006/relationships/notesSlide" Target="../notesSlides/notesSlide59.xml"/><Relationship Id="rId7" Type="http://schemas.openxmlformats.org/officeDocument/2006/relationships/image" Target="../media/image312.wmf"/><Relationship Id="rId12" Type="http://schemas.openxmlformats.org/officeDocument/2006/relationships/oleObject" Target="../embeddings/oleObject209.bin"/><Relationship Id="rId2" Type="http://schemas.openxmlformats.org/officeDocument/2006/relationships/slideLayout" Target="../slideLayouts/slideLayout47.xml"/><Relationship Id="rId1" Type="http://schemas.openxmlformats.org/officeDocument/2006/relationships/vmlDrawing" Target="../drawings/vmlDrawing41.vml"/><Relationship Id="rId6" Type="http://schemas.openxmlformats.org/officeDocument/2006/relationships/oleObject" Target="../embeddings/oleObject206.bin"/><Relationship Id="rId11" Type="http://schemas.openxmlformats.org/officeDocument/2006/relationships/image" Target="../media/image314.wmf"/><Relationship Id="rId5" Type="http://schemas.openxmlformats.org/officeDocument/2006/relationships/image" Target="../media/image311.wmf"/><Relationship Id="rId15" Type="http://schemas.openxmlformats.org/officeDocument/2006/relationships/image" Target="../media/image316.wmf"/><Relationship Id="rId10" Type="http://schemas.openxmlformats.org/officeDocument/2006/relationships/oleObject" Target="../embeddings/oleObject208.bin"/><Relationship Id="rId4" Type="http://schemas.openxmlformats.org/officeDocument/2006/relationships/oleObject" Target="../embeddings/oleObject205.bin"/><Relationship Id="rId9" Type="http://schemas.openxmlformats.org/officeDocument/2006/relationships/image" Target="../media/image313.wmf"/><Relationship Id="rId14" Type="http://schemas.openxmlformats.org/officeDocument/2006/relationships/oleObject" Target="../embeddings/oleObject210.bin"/></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213.bin"/><Relationship Id="rId13" Type="http://schemas.openxmlformats.org/officeDocument/2006/relationships/image" Target="../media/image320.wmf"/><Relationship Id="rId3" Type="http://schemas.openxmlformats.org/officeDocument/2006/relationships/notesSlide" Target="../notesSlides/notesSlide60.xml"/><Relationship Id="rId7" Type="http://schemas.openxmlformats.org/officeDocument/2006/relationships/image" Target="../media/image310.wmf"/><Relationship Id="rId12" Type="http://schemas.openxmlformats.org/officeDocument/2006/relationships/oleObject" Target="../embeddings/oleObject215.bin"/><Relationship Id="rId2" Type="http://schemas.openxmlformats.org/officeDocument/2006/relationships/slideLayout" Target="../slideLayouts/slideLayout47.xml"/><Relationship Id="rId1" Type="http://schemas.openxmlformats.org/officeDocument/2006/relationships/vmlDrawing" Target="../drawings/vmlDrawing42.vml"/><Relationship Id="rId6" Type="http://schemas.openxmlformats.org/officeDocument/2006/relationships/oleObject" Target="../embeddings/oleObject212.bin"/><Relationship Id="rId11" Type="http://schemas.openxmlformats.org/officeDocument/2006/relationships/image" Target="../media/image319.wmf"/><Relationship Id="rId5" Type="http://schemas.openxmlformats.org/officeDocument/2006/relationships/image" Target="../media/image317.wmf"/><Relationship Id="rId10" Type="http://schemas.openxmlformats.org/officeDocument/2006/relationships/oleObject" Target="../embeddings/oleObject214.bin"/><Relationship Id="rId4" Type="http://schemas.openxmlformats.org/officeDocument/2006/relationships/oleObject" Target="../embeddings/oleObject211.bin"/><Relationship Id="rId9" Type="http://schemas.openxmlformats.org/officeDocument/2006/relationships/image" Target="../media/image318.wmf"/></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image" Target="../media/image322.wmf"/><Relationship Id="rId2" Type="http://schemas.openxmlformats.org/officeDocument/2006/relationships/slideLayout" Target="../slideLayouts/slideLayout47.xml"/><Relationship Id="rId1" Type="http://schemas.openxmlformats.org/officeDocument/2006/relationships/vmlDrawing" Target="../drawings/vmlDrawing43.vml"/><Relationship Id="rId6" Type="http://schemas.openxmlformats.org/officeDocument/2006/relationships/oleObject" Target="../embeddings/oleObject217.bin"/><Relationship Id="rId5" Type="http://schemas.openxmlformats.org/officeDocument/2006/relationships/image" Target="../media/image321.wmf"/><Relationship Id="rId4" Type="http://schemas.openxmlformats.org/officeDocument/2006/relationships/oleObject" Target="../embeddings/oleObject216.bin"/></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220.bin"/><Relationship Id="rId13" Type="http://schemas.openxmlformats.org/officeDocument/2006/relationships/image" Target="../media/image327.wmf"/><Relationship Id="rId3" Type="http://schemas.openxmlformats.org/officeDocument/2006/relationships/notesSlide" Target="../notesSlides/notesSlide62.xml"/><Relationship Id="rId7" Type="http://schemas.openxmlformats.org/officeDocument/2006/relationships/image" Target="../media/image324.wmf"/><Relationship Id="rId12" Type="http://schemas.openxmlformats.org/officeDocument/2006/relationships/oleObject" Target="../embeddings/oleObject222.bin"/><Relationship Id="rId2" Type="http://schemas.openxmlformats.org/officeDocument/2006/relationships/slideLayout" Target="../slideLayouts/slideLayout47.xml"/><Relationship Id="rId1" Type="http://schemas.openxmlformats.org/officeDocument/2006/relationships/vmlDrawing" Target="../drawings/vmlDrawing44.vml"/><Relationship Id="rId6" Type="http://schemas.openxmlformats.org/officeDocument/2006/relationships/oleObject" Target="../embeddings/oleObject219.bin"/><Relationship Id="rId11" Type="http://schemas.openxmlformats.org/officeDocument/2006/relationships/image" Target="../media/image326.wmf"/><Relationship Id="rId5" Type="http://schemas.openxmlformats.org/officeDocument/2006/relationships/image" Target="../media/image323.wmf"/><Relationship Id="rId10" Type="http://schemas.openxmlformats.org/officeDocument/2006/relationships/oleObject" Target="../embeddings/oleObject221.bin"/><Relationship Id="rId4" Type="http://schemas.openxmlformats.org/officeDocument/2006/relationships/oleObject" Target="../embeddings/oleObject218.bin"/><Relationship Id="rId9" Type="http://schemas.openxmlformats.org/officeDocument/2006/relationships/image" Target="../media/image325.w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6.png"/><Relationship Id="rId5" Type="http://schemas.openxmlformats.org/officeDocument/2006/relationships/image" Target="../media/image15.wmf"/><Relationship Id="rId4" Type="http://schemas.openxmlformats.org/officeDocument/2006/relationships/oleObject" Target="../embeddings/oleObject15.bin"/></Relationships>
</file>

<file path=ppt/slides/_rels/slide70.xml.rels><?xml version="1.0" encoding="UTF-8" standalone="yes"?>
<Relationships xmlns="http://schemas.openxmlformats.org/package/2006/relationships"><Relationship Id="rId8" Type="http://schemas.openxmlformats.org/officeDocument/2006/relationships/oleObject" Target="../embeddings/oleObject225.bin"/><Relationship Id="rId13" Type="http://schemas.openxmlformats.org/officeDocument/2006/relationships/image" Target="../media/image332.wmf"/><Relationship Id="rId3" Type="http://schemas.openxmlformats.org/officeDocument/2006/relationships/notesSlide" Target="../notesSlides/notesSlide63.xml"/><Relationship Id="rId7" Type="http://schemas.openxmlformats.org/officeDocument/2006/relationships/image" Target="../media/image329.wmf"/><Relationship Id="rId12" Type="http://schemas.openxmlformats.org/officeDocument/2006/relationships/oleObject" Target="../embeddings/oleObject227.bin"/><Relationship Id="rId2" Type="http://schemas.openxmlformats.org/officeDocument/2006/relationships/slideLayout" Target="../slideLayouts/slideLayout47.xml"/><Relationship Id="rId1" Type="http://schemas.openxmlformats.org/officeDocument/2006/relationships/vmlDrawing" Target="../drawings/vmlDrawing45.vml"/><Relationship Id="rId6" Type="http://schemas.openxmlformats.org/officeDocument/2006/relationships/oleObject" Target="../embeddings/oleObject224.bin"/><Relationship Id="rId11" Type="http://schemas.openxmlformats.org/officeDocument/2006/relationships/image" Target="../media/image331.wmf"/><Relationship Id="rId5" Type="http://schemas.openxmlformats.org/officeDocument/2006/relationships/image" Target="../media/image328.wmf"/><Relationship Id="rId10" Type="http://schemas.openxmlformats.org/officeDocument/2006/relationships/oleObject" Target="../embeddings/oleObject226.bin"/><Relationship Id="rId4" Type="http://schemas.openxmlformats.org/officeDocument/2006/relationships/oleObject" Target="../embeddings/oleObject223.bin"/><Relationship Id="rId9" Type="http://schemas.openxmlformats.org/officeDocument/2006/relationships/image" Target="../media/image330.wmf"/></Relationships>
</file>

<file path=ppt/slides/_rels/slide71.xml.rels><?xml version="1.0" encoding="UTF-8" standalone="yes"?>
<Relationships xmlns="http://schemas.openxmlformats.org/package/2006/relationships"><Relationship Id="rId8" Type="http://schemas.openxmlformats.org/officeDocument/2006/relationships/oleObject" Target="../embeddings/oleObject229.bin"/><Relationship Id="rId13" Type="http://schemas.openxmlformats.org/officeDocument/2006/relationships/image" Target="../media/image334.wmf"/><Relationship Id="rId18" Type="http://schemas.openxmlformats.org/officeDocument/2006/relationships/oleObject" Target="../embeddings/oleObject234.bin"/><Relationship Id="rId3" Type="http://schemas.openxmlformats.org/officeDocument/2006/relationships/notesSlide" Target="../notesSlides/notesSlide64.xml"/><Relationship Id="rId21" Type="http://schemas.openxmlformats.org/officeDocument/2006/relationships/image" Target="../media/image338.wmf"/><Relationship Id="rId7" Type="http://schemas.openxmlformats.org/officeDocument/2006/relationships/image" Target="../media/image242.emf"/><Relationship Id="rId12" Type="http://schemas.openxmlformats.org/officeDocument/2006/relationships/oleObject" Target="../embeddings/oleObject231.bin"/><Relationship Id="rId17" Type="http://schemas.openxmlformats.org/officeDocument/2006/relationships/image" Target="../media/image336.wmf"/><Relationship Id="rId25" Type="http://schemas.openxmlformats.org/officeDocument/2006/relationships/image" Target="../media/image340.wmf"/><Relationship Id="rId2" Type="http://schemas.openxmlformats.org/officeDocument/2006/relationships/slideLayout" Target="../slideLayouts/slideLayout47.xml"/><Relationship Id="rId16" Type="http://schemas.openxmlformats.org/officeDocument/2006/relationships/oleObject" Target="../embeddings/oleObject233.bin"/><Relationship Id="rId20" Type="http://schemas.openxmlformats.org/officeDocument/2006/relationships/oleObject" Target="../embeddings/oleObject235.bin"/><Relationship Id="rId1" Type="http://schemas.openxmlformats.org/officeDocument/2006/relationships/vmlDrawing" Target="../drawings/vmlDrawing46.vml"/><Relationship Id="rId6" Type="http://schemas.openxmlformats.org/officeDocument/2006/relationships/image" Target="../media/image241.emf"/><Relationship Id="rId11" Type="http://schemas.openxmlformats.org/officeDocument/2006/relationships/image" Target="../media/image333.wmf"/><Relationship Id="rId24" Type="http://schemas.openxmlformats.org/officeDocument/2006/relationships/oleObject" Target="../embeddings/oleObject237.bin"/><Relationship Id="rId5" Type="http://schemas.openxmlformats.org/officeDocument/2006/relationships/image" Target="../media/image237.wmf"/><Relationship Id="rId15" Type="http://schemas.openxmlformats.org/officeDocument/2006/relationships/image" Target="../media/image335.wmf"/><Relationship Id="rId23" Type="http://schemas.openxmlformats.org/officeDocument/2006/relationships/image" Target="../media/image339.wmf"/><Relationship Id="rId10" Type="http://schemas.openxmlformats.org/officeDocument/2006/relationships/oleObject" Target="../embeddings/oleObject230.bin"/><Relationship Id="rId19" Type="http://schemas.openxmlformats.org/officeDocument/2006/relationships/image" Target="../media/image337.wmf"/><Relationship Id="rId4" Type="http://schemas.openxmlformats.org/officeDocument/2006/relationships/oleObject" Target="../embeddings/oleObject228.bin"/><Relationship Id="rId9" Type="http://schemas.openxmlformats.org/officeDocument/2006/relationships/image" Target="../media/image238.wmf"/><Relationship Id="rId14" Type="http://schemas.openxmlformats.org/officeDocument/2006/relationships/oleObject" Target="../embeddings/oleObject232.bin"/><Relationship Id="rId22" Type="http://schemas.openxmlformats.org/officeDocument/2006/relationships/oleObject" Target="../embeddings/oleObject236.bin"/></Relationships>
</file>

<file path=ppt/slides/_rels/slide72.xml.rels><?xml version="1.0" encoding="UTF-8" standalone="yes"?>
<Relationships xmlns="http://schemas.openxmlformats.org/package/2006/relationships"><Relationship Id="rId13" Type="http://schemas.openxmlformats.org/officeDocument/2006/relationships/image" Target="../media/image260.emf"/><Relationship Id="rId18" Type="http://schemas.openxmlformats.org/officeDocument/2006/relationships/image" Target="../media/image253.wmf"/><Relationship Id="rId26" Type="http://schemas.openxmlformats.org/officeDocument/2006/relationships/oleObject" Target="../embeddings/oleObject246.bin"/><Relationship Id="rId3" Type="http://schemas.openxmlformats.org/officeDocument/2006/relationships/notesSlide" Target="../notesSlides/notesSlide65.xml"/><Relationship Id="rId21" Type="http://schemas.openxmlformats.org/officeDocument/2006/relationships/image" Target="../media/image254.wmf"/><Relationship Id="rId7" Type="http://schemas.openxmlformats.org/officeDocument/2006/relationships/image" Target="../media/image258.emf"/><Relationship Id="rId12" Type="http://schemas.openxmlformats.org/officeDocument/2006/relationships/image" Target="../media/image251.wmf"/><Relationship Id="rId17" Type="http://schemas.openxmlformats.org/officeDocument/2006/relationships/oleObject" Target="../embeddings/oleObject242.bin"/><Relationship Id="rId25" Type="http://schemas.openxmlformats.org/officeDocument/2006/relationships/image" Target="../media/image342.wmf"/><Relationship Id="rId33" Type="http://schemas.openxmlformats.org/officeDocument/2006/relationships/image" Target="../media/image346.wmf"/><Relationship Id="rId2" Type="http://schemas.openxmlformats.org/officeDocument/2006/relationships/slideLayout" Target="../slideLayouts/slideLayout47.xml"/><Relationship Id="rId16" Type="http://schemas.openxmlformats.org/officeDocument/2006/relationships/image" Target="../media/image261.emf"/><Relationship Id="rId20" Type="http://schemas.openxmlformats.org/officeDocument/2006/relationships/oleObject" Target="../embeddings/oleObject243.bin"/><Relationship Id="rId29" Type="http://schemas.openxmlformats.org/officeDocument/2006/relationships/image" Target="../media/image344.wmf"/><Relationship Id="rId1" Type="http://schemas.openxmlformats.org/officeDocument/2006/relationships/vmlDrawing" Target="../drawings/vmlDrawing47.vml"/><Relationship Id="rId6" Type="http://schemas.openxmlformats.org/officeDocument/2006/relationships/image" Target="../media/image249.wmf"/><Relationship Id="rId11" Type="http://schemas.openxmlformats.org/officeDocument/2006/relationships/oleObject" Target="../embeddings/oleObject240.bin"/><Relationship Id="rId24" Type="http://schemas.openxmlformats.org/officeDocument/2006/relationships/oleObject" Target="../embeddings/oleObject245.bin"/><Relationship Id="rId32" Type="http://schemas.openxmlformats.org/officeDocument/2006/relationships/oleObject" Target="../embeddings/oleObject249.bin"/><Relationship Id="rId5" Type="http://schemas.openxmlformats.org/officeDocument/2006/relationships/oleObject" Target="../embeddings/oleObject238.bin"/><Relationship Id="rId15" Type="http://schemas.openxmlformats.org/officeDocument/2006/relationships/image" Target="../media/image252.wmf"/><Relationship Id="rId23" Type="http://schemas.openxmlformats.org/officeDocument/2006/relationships/image" Target="../media/image341.wmf"/><Relationship Id="rId28" Type="http://schemas.openxmlformats.org/officeDocument/2006/relationships/oleObject" Target="../embeddings/oleObject247.bin"/><Relationship Id="rId10" Type="http://schemas.openxmlformats.org/officeDocument/2006/relationships/image" Target="../media/image259.emf"/><Relationship Id="rId19" Type="http://schemas.openxmlformats.org/officeDocument/2006/relationships/image" Target="../media/image262.emf"/><Relationship Id="rId31" Type="http://schemas.openxmlformats.org/officeDocument/2006/relationships/image" Target="../media/image345.wmf"/><Relationship Id="rId4" Type="http://schemas.openxmlformats.org/officeDocument/2006/relationships/image" Target="../media/image257.emf"/><Relationship Id="rId9" Type="http://schemas.openxmlformats.org/officeDocument/2006/relationships/image" Target="../media/image250.wmf"/><Relationship Id="rId14" Type="http://schemas.openxmlformats.org/officeDocument/2006/relationships/oleObject" Target="../embeddings/oleObject241.bin"/><Relationship Id="rId22" Type="http://schemas.openxmlformats.org/officeDocument/2006/relationships/oleObject" Target="../embeddings/oleObject244.bin"/><Relationship Id="rId27" Type="http://schemas.openxmlformats.org/officeDocument/2006/relationships/image" Target="../media/image343.wmf"/><Relationship Id="rId30" Type="http://schemas.openxmlformats.org/officeDocument/2006/relationships/oleObject" Target="../embeddings/oleObject248.bin"/><Relationship Id="rId8" Type="http://schemas.openxmlformats.org/officeDocument/2006/relationships/oleObject" Target="../embeddings/oleObject239.bin"/></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7.xml"/></Relationships>
</file>

<file path=ppt/slides/_rels/slide7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67.xml"/><Relationship Id="rId1" Type="http://schemas.openxmlformats.org/officeDocument/2006/relationships/slideLayout" Target="../slideLayouts/slideLayout47.xml"/><Relationship Id="rId5" Type="http://schemas.openxmlformats.org/officeDocument/2006/relationships/image" Target="../media/image348.jpeg"/><Relationship Id="rId4" Type="http://schemas.openxmlformats.org/officeDocument/2006/relationships/image" Target="../media/image347.jpeg"/></Relationships>
</file>

<file path=ppt/slides/_rels/slide75.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68.xml"/><Relationship Id="rId1" Type="http://schemas.openxmlformats.org/officeDocument/2006/relationships/slideLayout" Target="../slideLayouts/slideLayout47.xml"/><Relationship Id="rId4" Type="http://schemas.openxmlformats.org/officeDocument/2006/relationships/image" Target="../media/image350.png"/></Relationships>
</file>

<file path=ppt/slides/_rels/slide76.xml.rels><?xml version="1.0" encoding="UTF-8" standalone="yes"?>
<Relationships xmlns="http://schemas.openxmlformats.org/package/2006/relationships"><Relationship Id="rId8" Type="http://schemas.openxmlformats.org/officeDocument/2006/relationships/image" Target="../media/image29.wmf"/><Relationship Id="rId13" Type="http://schemas.openxmlformats.org/officeDocument/2006/relationships/oleObject" Target="../embeddings/oleObject254.bin"/><Relationship Id="rId18" Type="http://schemas.openxmlformats.org/officeDocument/2006/relationships/image" Target="../media/image352.wmf"/><Relationship Id="rId3" Type="http://schemas.openxmlformats.org/officeDocument/2006/relationships/notesSlide" Target="../notesSlides/notesSlide69.xml"/><Relationship Id="rId21" Type="http://schemas.openxmlformats.org/officeDocument/2006/relationships/oleObject" Target="../embeddings/oleObject258.bin"/><Relationship Id="rId7" Type="http://schemas.openxmlformats.org/officeDocument/2006/relationships/oleObject" Target="../embeddings/oleObject251.bin"/><Relationship Id="rId12" Type="http://schemas.openxmlformats.org/officeDocument/2006/relationships/image" Target="../media/image57.wmf"/><Relationship Id="rId17" Type="http://schemas.openxmlformats.org/officeDocument/2006/relationships/oleObject" Target="../embeddings/oleObject256.bin"/><Relationship Id="rId2" Type="http://schemas.openxmlformats.org/officeDocument/2006/relationships/slideLayout" Target="../slideLayouts/slideLayout47.xml"/><Relationship Id="rId16" Type="http://schemas.openxmlformats.org/officeDocument/2006/relationships/image" Target="../media/image351.wmf"/><Relationship Id="rId20" Type="http://schemas.openxmlformats.org/officeDocument/2006/relationships/image" Target="../media/image353.wmf"/><Relationship Id="rId1" Type="http://schemas.openxmlformats.org/officeDocument/2006/relationships/vmlDrawing" Target="../drawings/vmlDrawing48.vml"/><Relationship Id="rId6" Type="http://schemas.openxmlformats.org/officeDocument/2006/relationships/image" Target="../media/image28.wmf"/><Relationship Id="rId11" Type="http://schemas.openxmlformats.org/officeDocument/2006/relationships/oleObject" Target="../embeddings/oleObject253.bin"/><Relationship Id="rId24" Type="http://schemas.openxmlformats.org/officeDocument/2006/relationships/image" Target="../media/image355.wmf"/><Relationship Id="rId5" Type="http://schemas.openxmlformats.org/officeDocument/2006/relationships/oleObject" Target="../embeddings/oleObject250.bin"/><Relationship Id="rId15" Type="http://schemas.openxmlformats.org/officeDocument/2006/relationships/oleObject" Target="../embeddings/oleObject255.bin"/><Relationship Id="rId23" Type="http://schemas.openxmlformats.org/officeDocument/2006/relationships/oleObject" Target="../embeddings/oleObject259.bin"/><Relationship Id="rId10" Type="http://schemas.openxmlformats.org/officeDocument/2006/relationships/image" Target="../media/image56.wmf"/><Relationship Id="rId19" Type="http://schemas.openxmlformats.org/officeDocument/2006/relationships/oleObject" Target="../embeddings/oleObject257.bin"/><Relationship Id="rId4" Type="http://schemas.openxmlformats.org/officeDocument/2006/relationships/image" Target="../media/image356.png"/><Relationship Id="rId9" Type="http://schemas.openxmlformats.org/officeDocument/2006/relationships/oleObject" Target="../embeddings/oleObject252.bin"/><Relationship Id="rId14" Type="http://schemas.openxmlformats.org/officeDocument/2006/relationships/image" Target="../media/image33.wmf"/><Relationship Id="rId22" Type="http://schemas.openxmlformats.org/officeDocument/2006/relationships/image" Target="../media/image354.wmf"/></Relationships>
</file>

<file path=ppt/slides/_rels/slide77.xml.rels><?xml version="1.0" encoding="UTF-8" standalone="yes"?>
<Relationships xmlns="http://schemas.openxmlformats.org/package/2006/relationships"><Relationship Id="rId8" Type="http://schemas.openxmlformats.org/officeDocument/2006/relationships/image" Target="../media/image358.wmf"/><Relationship Id="rId13" Type="http://schemas.openxmlformats.org/officeDocument/2006/relationships/oleObject" Target="../embeddings/oleObject264.bin"/><Relationship Id="rId18" Type="http://schemas.openxmlformats.org/officeDocument/2006/relationships/image" Target="../media/image363.wmf"/><Relationship Id="rId3" Type="http://schemas.openxmlformats.org/officeDocument/2006/relationships/notesSlide" Target="../notesSlides/notesSlide70.xml"/><Relationship Id="rId21" Type="http://schemas.openxmlformats.org/officeDocument/2006/relationships/image" Target="../media/image364.wmf"/><Relationship Id="rId7" Type="http://schemas.openxmlformats.org/officeDocument/2006/relationships/oleObject" Target="../embeddings/oleObject261.bin"/><Relationship Id="rId12" Type="http://schemas.openxmlformats.org/officeDocument/2006/relationships/image" Target="../media/image360.wmf"/><Relationship Id="rId17" Type="http://schemas.openxmlformats.org/officeDocument/2006/relationships/oleObject" Target="../embeddings/oleObject266.bin"/><Relationship Id="rId2" Type="http://schemas.openxmlformats.org/officeDocument/2006/relationships/slideLayout" Target="../slideLayouts/slideLayout47.xml"/><Relationship Id="rId16" Type="http://schemas.openxmlformats.org/officeDocument/2006/relationships/image" Target="../media/image362.wmf"/><Relationship Id="rId20" Type="http://schemas.openxmlformats.org/officeDocument/2006/relationships/oleObject" Target="../embeddings/oleObject267.bin"/><Relationship Id="rId1" Type="http://schemas.openxmlformats.org/officeDocument/2006/relationships/vmlDrawing" Target="../drawings/vmlDrawing49.vml"/><Relationship Id="rId6" Type="http://schemas.openxmlformats.org/officeDocument/2006/relationships/image" Target="../media/image229.png"/><Relationship Id="rId11" Type="http://schemas.openxmlformats.org/officeDocument/2006/relationships/oleObject" Target="../embeddings/oleObject263.bin"/><Relationship Id="rId5" Type="http://schemas.openxmlformats.org/officeDocument/2006/relationships/image" Target="../media/image357.wmf"/><Relationship Id="rId15" Type="http://schemas.openxmlformats.org/officeDocument/2006/relationships/oleObject" Target="../embeddings/oleObject265.bin"/><Relationship Id="rId23" Type="http://schemas.openxmlformats.org/officeDocument/2006/relationships/image" Target="../media/image365.wmf"/><Relationship Id="rId10" Type="http://schemas.openxmlformats.org/officeDocument/2006/relationships/image" Target="../media/image359.wmf"/><Relationship Id="rId19" Type="http://schemas.openxmlformats.org/officeDocument/2006/relationships/image" Target="../media/image366.png"/><Relationship Id="rId4" Type="http://schemas.openxmlformats.org/officeDocument/2006/relationships/oleObject" Target="../embeddings/oleObject260.bin"/><Relationship Id="rId9" Type="http://schemas.openxmlformats.org/officeDocument/2006/relationships/oleObject" Target="../embeddings/oleObject262.bin"/><Relationship Id="rId14" Type="http://schemas.openxmlformats.org/officeDocument/2006/relationships/image" Target="../media/image361.wmf"/><Relationship Id="rId22" Type="http://schemas.openxmlformats.org/officeDocument/2006/relationships/oleObject" Target="../embeddings/oleObject268.bin"/></Relationships>
</file>

<file path=ppt/slides/_rels/slide78.xml.rels><?xml version="1.0" encoding="UTF-8" standalone="yes"?>
<Relationships xmlns="http://schemas.openxmlformats.org/package/2006/relationships"><Relationship Id="rId8" Type="http://schemas.openxmlformats.org/officeDocument/2006/relationships/image" Target="../media/image374.emf"/><Relationship Id="rId13" Type="http://schemas.openxmlformats.org/officeDocument/2006/relationships/oleObject" Target="../embeddings/oleObject272.bin"/><Relationship Id="rId18" Type="http://schemas.openxmlformats.org/officeDocument/2006/relationships/image" Target="../media/image372.wmf"/><Relationship Id="rId3" Type="http://schemas.openxmlformats.org/officeDocument/2006/relationships/notesSlide" Target="../notesSlides/notesSlide71.xml"/><Relationship Id="rId7" Type="http://schemas.openxmlformats.org/officeDocument/2006/relationships/image" Target="../media/image368.wmf"/><Relationship Id="rId12" Type="http://schemas.openxmlformats.org/officeDocument/2006/relationships/image" Target="../media/image369.wmf"/><Relationship Id="rId17" Type="http://schemas.openxmlformats.org/officeDocument/2006/relationships/oleObject" Target="../embeddings/oleObject274.bin"/><Relationship Id="rId2" Type="http://schemas.openxmlformats.org/officeDocument/2006/relationships/slideLayout" Target="../slideLayouts/slideLayout47.xml"/><Relationship Id="rId16" Type="http://schemas.openxmlformats.org/officeDocument/2006/relationships/image" Target="../media/image371.wmf"/><Relationship Id="rId20" Type="http://schemas.openxmlformats.org/officeDocument/2006/relationships/image" Target="../media/image373.wmf"/><Relationship Id="rId1" Type="http://schemas.openxmlformats.org/officeDocument/2006/relationships/vmlDrawing" Target="../drawings/vmlDrawing50.vml"/><Relationship Id="rId6" Type="http://schemas.openxmlformats.org/officeDocument/2006/relationships/oleObject" Target="../embeddings/oleObject270.bin"/><Relationship Id="rId11" Type="http://schemas.openxmlformats.org/officeDocument/2006/relationships/oleObject" Target="../embeddings/oleObject271.bin"/><Relationship Id="rId5" Type="http://schemas.openxmlformats.org/officeDocument/2006/relationships/image" Target="../media/image367.wmf"/><Relationship Id="rId15" Type="http://schemas.openxmlformats.org/officeDocument/2006/relationships/oleObject" Target="../embeddings/oleObject273.bin"/><Relationship Id="rId10" Type="http://schemas.openxmlformats.org/officeDocument/2006/relationships/image" Target="../media/image376.emf"/><Relationship Id="rId19" Type="http://schemas.openxmlformats.org/officeDocument/2006/relationships/oleObject" Target="../embeddings/oleObject275.bin"/><Relationship Id="rId4" Type="http://schemas.openxmlformats.org/officeDocument/2006/relationships/oleObject" Target="../embeddings/oleObject269.bin"/><Relationship Id="rId9" Type="http://schemas.openxmlformats.org/officeDocument/2006/relationships/image" Target="../media/image375.emf"/><Relationship Id="rId14" Type="http://schemas.openxmlformats.org/officeDocument/2006/relationships/image" Target="../media/image370.wmf"/></Relationships>
</file>

<file path=ppt/slides/_rels/slide79.xml.rels><?xml version="1.0" encoding="UTF-8" standalone="yes"?>
<Relationships xmlns="http://schemas.openxmlformats.org/package/2006/relationships"><Relationship Id="rId8" Type="http://schemas.openxmlformats.org/officeDocument/2006/relationships/oleObject" Target="../embeddings/oleObject278.bin"/><Relationship Id="rId13" Type="http://schemas.openxmlformats.org/officeDocument/2006/relationships/image" Target="../media/image381.wmf"/><Relationship Id="rId3" Type="http://schemas.openxmlformats.org/officeDocument/2006/relationships/notesSlide" Target="../notesSlides/notesSlide72.xml"/><Relationship Id="rId7" Type="http://schemas.openxmlformats.org/officeDocument/2006/relationships/image" Target="../media/image378.wmf"/><Relationship Id="rId12" Type="http://schemas.openxmlformats.org/officeDocument/2006/relationships/oleObject" Target="../embeddings/oleObject280.bin"/><Relationship Id="rId2" Type="http://schemas.openxmlformats.org/officeDocument/2006/relationships/slideLayout" Target="../slideLayouts/slideLayout47.xml"/><Relationship Id="rId1" Type="http://schemas.openxmlformats.org/officeDocument/2006/relationships/vmlDrawing" Target="../drawings/vmlDrawing51.vml"/><Relationship Id="rId6" Type="http://schemas.openxmlformats.org/officeDocument/2006/relationships/oleObject" Target="../embeddings/oleObject277.bin"/><Relationship Id="rId11" Type="http://schemas.openxmlformats.org/officeDocument/2006/relationships/image" Target="../media/image380.wmf"/><Relationship Id="rId5" Type="http://schemas.openxmlformats.org/officeDocument/2006/relationships/image" Target="../media/image377.wmf"/><Relationship Id="rId10" Type="http://schemas.openxmlformats.org/officeDocument/2006/relationships/oleObject" Target="../embeddings/oleObject279.bin"/><Relationship Id="rId4" Type="http://schemas.openxmlformats.org/officeDocument/2006/relationships/oleObject" Target="../embeddings/oleObject276.bin"/><Relationship Id="rId9" Type="http://schemas.openxmlformats.org/officeDocument/2006/relationships/image" Target="../media/image379.w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18.png"/><Relationship Id="rId4" Type="http://schemas.openxmlformats.org/officeDocument/2006/relationships/image" Target="../media/image17.wmf"/></Relationships>
</file>

<file path=ppt/slides/_rels/slide8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3.xml"/><Relationship Id="rId1" Type="http://schemas.openxmlformats.org/officeDocument/2006/relationships/slideLayout" Target="../slideLayouts/slideLayout47.xml"/><Relationship Id="rId5" Type="http://schemas.openxmlformats.org/officeDocument/2006/relationships/image" Target="../media/image146.png"/><Relationship Id="rId4" Type="http://schemas.openxmlformats.org/officeDocument/2006/relationships/image" Target="../media/image1450.png"/></Relationships>
</file>

<file path=ppt/slides/_rels/slide81.xml.rels><?xml version="1.0" encoding="UTF-8" standalone="yes"?>
<Relationships xmlns="http://schemas.openxmlformats.org/package/2006/relationships"><Relationship Id="rId8" Type="http://schemas.openxmlformats.org/officeDocument/2006/relationships/oleObject" Target="../embeddings/oleObject283.bin"/><Relationship Id="rId13" Type="http://schemas.openxmlformats.org/officeDocument/2006/relationships/image" Target="../media/image386.wmf"/><Relationship Id="rId3" Type="http://schemas.openxmlformats.org/officeDocument/2006/relationships/notesSlide" Target="../notesSlides/notesSlide74.xml"/><Relationship Id="rId7" Type="http://schemas.openxmlformats.org/officeDocument/2006/relationships/image" Target="../media/image383.wmf"/><Relationship Id="rId12" Type="http://schemas.openxmlformats.org/officeDocument/2006/relationships/oleObject" Target="../embeddings/oleObject285.bin"/><Relationship Id="rId2" Type="http://schemas.openxmlformats.org/officeDocument/2006/relationships/slideLayout" Target="../slideLayouts/slideLayout47.xml"/><Relationship Id="rId1" Type="http://schemas.openxmlformats.org/officeDocument/2006/relationships/vmlDrawing" Target="../drawings/vmlDrawing52.vml"/><Relationship Id="rId6" Type="http://schemas.openxmlformats.org/officeDocument/2006/relationships/oleObject" Target="../embeddings/oleObject282.bin"/><Relationship Id="rId11" Type="http://schemas.openxmlformats.org/officeDocument/2006/relationships/image" Target="../media/image385.wmf"/><Relationship Id="rId5" Type="http://schemas.openxmlformats.org/officeDocument/2006/relationships/image" Target="../media/image382.wmf"/><Relationship Id="rId15" Type="http://schemas.openxmlformats.org/officeDocument/2006/relationships/image" Target="../media/image388.emf"/><Relationship Id="rId10" Type="http://schemas.openxmlformats.org/officeDocument/2006/relationships/oleObject" Target="../embeddings/oleObject284.bin"/><Relationship Id="rId4" Type="http://schemas.openxmlformats.org/officeDocument/2006/relationships/oleObject" Target="../embeddings/oleObject281.bin"/><Relationship Id="rId9" Type="http://schemas.openxmlformats.org/officeDocument/2006/relationships/image" Target="../media/image384.wmf"/><Relationship Id="rId14" Type="http://schemas.openxmlformats.org/officeDocument/2006/relationships/image" Target="../media/image387.emf"/></Relationships>
</file>

<file path=ppt/slides/_rels/slide82.xml.rels><?xml version="1.0" encoding="UTF-8" standalone="yes"?>
<Relationships xmlns="http://schemas.openxmlformats.org/package/2006/relationships"><Relationship Id="rId8" Type="http://schemas.openxmlformats.org/officeDocument/2006/relationships/image" Target="../media/image390.wmf"/><Relationship Id="rId13" Type="http://schemas.openxmlformats.org/officeDocument/2006/relationships/image" Target="../media/image397.png"/><Relationship Id="rId3" Type="http://schemas.openxmlformats.org/officeDocument/2006/relationships/notesSlide" Target="../notesSlides/notesSlide75.xml"/><Relationship Id="rId7" Type="http://schemas.openxmlformats.org/officeDocument/2006/relationships/oleObject" Target="../embeddings/oleObject287.bin"/><Relationship Id="rId12" Type="http://schemas.openxmlformats.org/officeDocument/2006/relationships/image" Target="../media/image396.png"/><Relationship Id="rId17" Type="http://schemas.openxmlformats.org/officeDocument/2006/relationships/image" Target="../media/image391.wmf"/><Relationship Id="rId2" Type="http://schemas.openxmlformats.org/officeDocument/2006/relationships/slideLayout" Target="../slideLayouts/slideLayout47.xml"/><Relationship Id="rId16" Type="http://schemas.openxmlformats.org/officeDocument/2006/relationships/oleObject" Target="../embeddings/oleObject288.bin"/><Relationship Id="rId1" Type="http://schemas.openxmlformats.org/officeDocument/2006/relationships/vmlDrawing" Target="../drawings/vmlDrawing53.vml"/><Relationship Id="rId6" Type="http://schemas.openxmlformats.org/officeDocument/2006/relationships/image" Target="../media/image392.png"/><Relationship Id="rId11" Type="http://schemas.openxmlformats.org/officeDocument/2006/relationships/image" Target="../media/image395.png"/><Relationship Id="rId5" Type="http://schemas.openxmlformats.org/officeDocument/2006/relationships/image" Target="../media/image389.wmf"/><Relationship Id="rId15" Type="http://schemas.openxmlformats.org/officeDocument/2006/relationships/image" Target="../media/image399.png"/><Relationship Id="rId10" Type="http://schemas.openxmlformats.org/officeDocument/2006/relationships/image" Target="../media/image394.png"/><Relationship Id="rId4" Type="http://schemas.openxmlformats.org/officeDocument/2006/relationships/oleObject" Target="../embeddings/oleObject286.bin"/><Relationship Id="rId9" Type="http://schemas.openxmlformats.org/officeDocument/2006/relationships/image" Target="../media/image393.png"/><Relationship Id="rId14" Type="http://schemas.openxmlformats.org/officeDocument/2006/relationships/image" Target="../media/image398.png"/></Relationships>
</file>

<file path=ppt/slides/_rels/slide83.xml.rels><?xml version="1.0" encoding="UTF-8" standalone="yes"?>
<Relationships xmlns="http://schemas.openxmlformats.org/package/2006/relationships"><Relationship Id="rId8" Type="http://schemas.openxmlformats.org/officeDocument/2006/relationships/oleObject" Target="../embeddings/oleObject290.bin"/><Relationship Id="rId13" Type="http://schemas.openxmlformats.org/officeDocument/2006/relationships/image" Target="../media/image403.wmf"/><Relationship Id="rId18" Type="http://schemas.openxmlformats.org/officeDocument/2006/relationships/image" Target="../media/image410.png"/><Relationship Id="rId26" Type="http://schemas.openxmlformats.org/officeDocument/2006/relationships/oleObject" Target="../embeddings/oleObject298.bin"/><Relationship Id="rId3" Type="http://schemas.openxmlformats.org/officeDocument/2006/relationships/notesSlide" Target="../notesSlides/notesSlide76.xml"/><Relationship Id="rId21" Type="http://schemas.openxmlformats.org/officeDocument/2006/relationships/image" Target="../media/image411.png"/><Relationship Id="rId7" Type="http://schemas.openxmlformats.org/officeDocument/2006/relationships/image" Target="../media/image400.wmf"/><Relationship Id="rId12" Type="http://schemas.openxmlformats.org/officeDocument/2006/relationships/oleObject" Target="../embeddings/oleObject292.bin"/><Relationship Id="rId17" Type="http://schemas.openxmlformats.org/officeDocument/2006/relationships/image" Target="../media/image405.wmf"/><Relationship Id="rId25" Type="http://schemas.openxmlformats.org/officeDocument/2006/relationships/image" Target="../media/image407.wmf"/><Relationship Id="rId2" Type="http://schemas.openxmlformats.org/officeDocument/2006/relationships/slideLayout" Target="../slideLayouts/slideLayout47.xml"/><Relationship Id="rId16" Type="http://schemas.openxmlformats.org/officeDocument/2006/relationships/oleObject" Target="../embeddings/oleObject294.bin"/><Relationship Id="rId20" Type="http://schemas.openxmlformats.org/officeDocument/2006/relationships/image" Target="../media/image354.wmf"/><Relationship Id="rId1" Type="http://schemas.openxmlformats.org/officeDocument/2006/relationships/vmlDrawing" Target="../drawings/vmlDrawing54.vml"/><Relationship Id="rId6" Type="http://schemas.openxmlformats.org/officeDocument/2006/relationships/oleObject" Target="../embeddings/oleObject289.bin"/><Relationship Id="rId11" Type="http://schemas.openxmlformats.org/officeDocument/2006/relationships/image" Target="../media/image402.wmf"/><Relationship Id="rId24" Type="http://schemas.openxmlformats.org/officeDocument/2006/relationships/oleObject" Target="../embeddings/oleObject297.bin"/><Relationship Id="rId5" Type="http://schemas.openxmlformats.org/officeDocument/2006/relationships/image" Target="../media/image409.png"/><Relationship Id="rId15" Type="http://schemas.openxmlformats.org/officeDocument/2006/relationships/image" Target="../media/image404.wmf"/><Relationship Id="rId23" Type="http://schemas.openxmlformats.org/officeDocument/2006/relationships/image" Target="../media/image406.wmf"/><Relationship Id="rId10" Type="http://schemas.openxmlformats.org/officeDocument/2006/relationships/oleObject" Target="../embeddings/oleObject291.bin"/><Relationship Id="rId19" Type="http://schemas.openxmlformats.org/officeDocument/2006/relationships/oleObject" Target="../embeddings/oleObject295.bin"/><Relationship Id="rId4" Type="http://schemas.openxmlformats.org/officeDocument/2006/relationships/image" Target="../media/image269.png"/><Relationship Id="rId9" Type="http://schemas.openxmlformats.org/officeDocument/2006/relationships/image" Target="../media/image401.wmf"/><Relationship Id="rId14" Type="http://schemas.openxmlformats.org/officeDocument/2006/relationships/oleObject" Target="../embeddings/oleObject293.bin"/><Relationship Id="rId22" Type="http://schemas.openxmlformats.org/officeDocument/2006/relationships/oleObject" Target="../embeddings/oleObject296.bin"/><Relationship Id="rId27" Type="http://schemas.openxmlformats.org/officeDocument/2006/relationships/image" Target="../media/image408.wmf"/></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7.xml"/></Relationships>
</file>

<file path=ppt/slides/_rels/slide87.xml.rels><?xml version="1.0" encoding="UTF-8" standalone="yes"?>
<Relationships xmlns="http://schemas.openxmlformats.org/package/2006/relationships"><Relationship Id="rId3" Type="http://schemas.openxmlformats.org/officeDocument/2006/relationships/image" Target="../media/image412.wmf"/><Relationship Id="rId2" Type="http://schemas.openxmlformats.org/officeDocument/2006/relationships/notesSlide" Target="../notesSlides/notesSlide80.xml"/><Relationship Id="rId1" Type="http://schemas.openxmlformats.org/officeDocument/2006/relationships/slideLayout" Target="../slideLayouts/slideLayout47.xml"/><Relationship Id="rId4" Type="http://schemas.openxmlformats.org/officeDocument/2006/relationships/image" Target="../media/image413.png"/></Relationships>
</file>

<file path=ppt/slides/_rels/slide88.xml.rels><?xml version="1.0" encoding="UTF-8" standalone="yes"?>
<Relationships xmlns="http://schemas.openxmlformats.org/package/2006/relationships"><Relationship Id="rId3" Type="http://schemas.openxmlformats.org/officeDocument/2006/relationships/image" Target="../media/image414.png"/><Relationship Id="rId2" Type="http://schemas.openxmlformats.org/officeDocument/2006/relationships/notesSlide" Target="../notesSlides/notesSlide81.xml"/><Relationship Id="rId1" Type="http://schemas.openxmlformats.org/officeDocument/2006/relationships/slideLayout" Target="../slideLayouts/slideLayout47.xml"/><Relationship Id="rId4" Type="http://schemas.openxmlformats.org/officeDocument/2006/relationships/image" Target="../media/image415.png"/></Relationships>
</file>

<file path=ppt/slides/_rels/slide89.xml.rels><?xml version="1.0" encoding="UTF-8" standalone="yes"?>
<Relationships xmlns="http://schemas.openxmlformats.org/package/2006/relationships"><Relationship Id="rId8" Type="http://schemas.openxmlformats.org/officeDocument/2006/relationships/oleObject" Target="../embeddings/oleObject300.bin"/><Relationship Id="rId3" Type="http://schemas.openxmlformats.org/officeDocument/2006/relationships/notesSlide" Target="../notesSlides/notesSlide82.xml"/><Relationship Id="rId7" Type="http://schemas.openxmlformats.org/officeDocument/2006/relationships/image" Target="../media/image420.emf"/><Relationship Id="rId2" Type="http://schemas.openxmlformats.org/officeDocument/2006/relationships/slideLayout" Target="../slideLayouts/slideLayout47.xml"/><Relationship Id="rId1" Type="http://schemas.openxmlformats.org/officeDocument/2006/relationships/vmlDrawing" Target="../drawings/vmlDrawing55.vml"/><Relationship Id="rId6" Type="http://schemas.openxmlformats.org/officeDocument/2006/relationships/image" Target="../media/image416.wmf"/><Relationship Id="rId11" Type="http://schemas.openxmlformats.org/officeDocument/2006/relationships/image" Target="../media/image418.wmf"/><Relationship Id="rId5" Type="http://schemas.openxmlformats.org/officeDocument/2006/relationships/oleObject" Target="../embeddings/oleObject299.bin"/><Relationship Id="rId10" Type="http://schemas.openxmlformats.org/officeDocument/2006/relationships/oleObject" Target="../embeddings/oleObject301.bin"/><Relationship Id="rId4" Type="http://schemas.openxmlformats.org/officeDocument/2006/relationships/image" Target="../media/image419.emf"/><Relationship Id="rId9" Type="http://schemas.openxmlformats.org/officeDocument/2006/relationships/image" Target="../media/image417.w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20.png"/><Relationship Id="rId5" Type="http://schemas.openxmlformats.org/officeDocument/2006/relationships/image" Target="../media/image19.wmf"/><Relationship Id="rId4" Type="http://schemas.openxmlformats.org/officeDocument/2006/relationships/oleObject" Target="../embeddings/oleObject17.bin"/></Relationships>
</file>

<file path=ppt/slides/_rels/slide90.xml.rels><?xml version="1.0" encoding="UTF-8" standalone="yes"?>
<Relationships xmlns="http://schemas.openxmlformats.org/package/2006/relationships"><Relationship Id="rId3" Type="http://schemas.openxmlformats.org/officeDocument/2006/relationships/image" Target="../media/image421.png"/><Relationship Id="rId2" Type="http://schemas.openxmlformats.org/officeDocument/2006/relationships/notesSlide" Target="../notesSlides/notesSlide83.xml"/><Relationship Id="rId1" Type="http://schemas.openxmlformats.org/officeDocument/2006/relationships/slideLayout" Target="../slideLayouts/slideLayout47.xml"/><Relationship Id="rId4" Type="http://schemas.openxmlformats.org/officeDocument/2006/relationships/image" Target="../media/image4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200130" name="Rectangle 2"/>
          <p:cNvSpPr>
            <a:spLocks noChangeArrowheads="1"/>
          </p:cNvSpPr>
          <p:nvPr/>
        </p:nvSpPr>
        <p:spPr bwMode="auto">
          <a:xfrm>
            <a:off x="1295400" y="762000"/>
            <a:ext cx="6400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1">
              <a:defRPr sz="4400">
                <a:solidFill>
                  <a:schemeClr val="tx2"/>
                </a:solidFill>
                <a:latin typeface="Arial" panose="020B0604020202020204" pitchFamily="34" charset="0"/>
                <a:cs typeface="Arial" panose="020B0604020202020204" pitchFamily="34" charset="0"/>
              </a:defRPr>
            </a:lvl1pPr>
            <a:lvl2pPr algn="ctr" rtl="1">
              <a:defRPr sz="4400">
                <a:solidFill>
                  <a:schemeClr val="tx2"/>
                </a:solidFill>
                <a:latin typeface="Arial" panose="020B0604020202020204" pitchFamily="34" charset="0"/>
                <a:cs typeface="Arial" panose="020B0604020202020204" pitchFamily="34" charset="0"/>
              </a:defRPr>
            </a:lvl2pPr>
            <a:lvl3pPr algn="ctr" rtl="1">
              <a:defRPr sz="4400">
                <a:solidFill>
                  <a:schemeClr val="tx2"/>
                </a:solidFill>
                <a:latin typeface="Arial" panose="020B0604020202020204" pitchFamily="34" charset="0"/>
                <a:cs typeface="Arial" panose="020B0604020202020204" pitchFamily="34" charset="0"/>
              </a:defRPr>
            </a:lvl3pPr>
            <a:lvl4pPr algn="ctr" rtl="1">
              <a:defRPr sz="4400">
                <a:solidFill>
                  <a:schemeClr val="tx2"/>
                </a:solidFill>
                <a:latin typeface="Arial" panose="020B0604020202020204" pitchFamily="34" charset="0"/>
                <a:cs typeface="Arial" panose="020B0604020202020204" pitchFamily="34" charset="0"/>
              </a:defRPr>
            </a:lvl4pPr>
            <a:lvl5pPr algn="ctr" rtl="1">
              <a:defRPr sz="4400">
                <a:solidFill>
                  <a:schemeClr val="tx2"/>
                </a:solidFill>
                <a:latin typeface="Arial" panose="020B0604020202020204" pitchFamily="34" charset="0"/>
                <a:cs typeface="Arial" panose="020B0604020202020204" pitchFamily="34" charset="0"/>
              </a:defRPr>
            </a:lvl5pPr>
            <a:lvl6pPr marL="4572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r>
              <a:rPr lang="en-US" altLang="en-US">
                <a:solidFill>
                  <a:srgbClr val="000066"/>
                </a:solidFill>
              </a:rPr>
              <a:t>Resolution Loss    </a:t>
            </a:r>
            <a:r>
              <a:rPr lang="en-US" altLang="en-US" i="1">
                <a:solidFill>
                  <a:srgbClr val="000066"/>
                </a:solidFill>
              </a:rPr>
              <a:t>without                 </a:t>
            </a:r>
            <a:r>
              <a:rPr lang="en-US" altLang="en-US">
                <a:solidFill>
                  <a:srgbClr val="000066"/>
                </a:solidFill>
              </a:rPr>
              <a:t> Optical Blur</a:t>
            </a:r>
          </a:p>
        </p:txBody>
      </p:sp>
      <p:sp>
        <p:nvSpPr>
          <p:cNvPr id="1200131" name="Rectangle 3"/>
          <p:cNvSpPr>
            <a:spLocks noChangeArrowheads="1"/>
          </p:cNvSpPr>
          <p:nvPr/>
        </p:nvSpPr>
        <p:spPr bwMode="auto">
          <a:xfrm>
            <a:off x="179512" y="2967032"/>
            <a:ext cx="8886825" cy="1557349"/>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20000"/>
              </a:spcBef>
            </a:pPr>
            <a:r>
              <a:rPr lang="en-US" altLang="en-US" sz="2800" dirty="0" err="1" smtClean="0">
                <a:solidFill>
                  <a:srgbClr val="000066"/>
                </a:solidFill>
              </a:rPr>
              <a:t>Tali</a:t>
            </a:r>
            <a:r>
              <a:rPr lang="en-US" altLang="en-US" sz="2800" dirty="0" smtClean="0">
                <a:solidFill>
                  <a:srgbClr val="000066"/>
                </a:solidFill>
              </a:rPr>
              <a:t> </a:t>
            </a:r>
            <a:r>
              <a:rPr lang="en-US" altLang="en-US" sz="2800" dirty="0" err="1" smtClean="0">
                <a:solidFill>
                  <a:srgbClr val="000066"/>
                </a:solidFill>
              </a:rPr>
              <a:t>Treibitz</a:t>
            </a:r>
            <a:endParaRPr lang="en-US" altLang="en-US" sz="2800" dirty="0" smtClean="0">
              <a:solidFill>
                <a:srgbClr val="000066"/>
              </a:solidFill>
            </a:endParaRPr>
          </a:p>
          <a:p>
            <a:pPr algn="ctr" eaLnBrk="1" hangingPunct="1">
              <a:spcBef>
                <a:spcPct val="20000"/>
              </a:spcBef>
            </a:pPr>
            <a:r>
              <a:rPr lang="en-US" altLang="en-US" sz="2800" dirty="0" smtClean="0">
                <a:solidFill>
                  <a:srgbClr val="000066"/>
                </a:solidFill>
              </a:rPr>
              <a:t>Alex </a:t>
            </a:r>
            <a:r>
              <a:rPr lang="en-US" altLang="en-US" sz="2800" dirty="0" err="1" smtClean="0">
                <a:solidFill>
                  <a:srgbClr val="000066"/>
                </a:solidFill>
              </a:rPr>
              <a:t>Golts</a:t>
            </a:r>
            <a:endParaRPr lang="en-US" altLang="en-US" sz="2800" dirty="0" smtClean="0">
              <a:solidFill>
                <a:srgbClr val="000066"/>
              </a:solidFill>
            </a:endParaRPr>
          </a:p>
          <a:p>
            <a:pPr algn="ctr" eaLnBrk="1" hangingPunct="1">
              <a:spcBef>
                <a:spcPct val="20000"/>
              </a:spcBef>
            </a:pPr>
            <a:r>
              <a:rPr lang="en-US" altLang="en-US" sz="2800" dirty="0" smtClean="0">
                <a:solidFill>
                  <a:srgbClr val="000066"/>
                </a:solidFill>
              </a:rPr>
              <a:t>Yoav Y. Schechner</a:t>
            </a:r>
          </a:p>
        </p:txBody>
      </p:sp>
      <p:sp>
        <p:nvSpPr>
          <p:cNvPr id="1200132" name="Rectangle 4"/>
          <p:cNvSpPr>
            <a:spLocks noChangeArrowheads="1"/>
          </p:cNvSpPr>
          <p:nvPr/>
        </p:nvSpPr>
        <p:spPr bwMode="auto">
          <a:xfrm>
            <a:off x="1835150" y="5219154"/>
            <a:ext cx="5761038"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rtl="1">
              <a:spcBef>
                <a:spcPct val="20000"/>
              </a:spcBef>
              <a:defRPr sz="3200">
                <a:solidFill>
                  <a:schemeClr val="tx1"/>
                </a:solidFill>
                <a:latin typeface="Arial" panose="020B0604020202020204" pitchFamily="34" charset="0"/>
                <a:cs typeface="Arial" panose="020B0604020202020204" pitchFamily="34" charset="0"/>
              </a:defRPr>
            </a:lvl1pPr>
            <a:lvl2pPr algn="ctr" rtl="1">
              <a:spcBef>
                <a:spcPct val="20000"/>
              </a:spcBef>
              <a:defRPr sz="2800">
                <a:solidFill>
                  <a:schemeClr val="tx1"/>
                </a:solidFill>
                <a:latin typeface="Arial" panose="020B0604020202020204" pitchFamily="34" charset="0"/>
                <a:cs typeface="Arial" panose="020B0604020202020204" pitchFamily="34" charset="0"/>
              </a:defRPr>
            </a:lvl2pPr>
            <a:lvl3pPr algn="ctr" rtl="1">
              <a:spcBef>
                <a:spcPct val="20000"/>
              </a:spcBef>
              <a:defRPr sz="2400">
                <a:solidFill>
                  <a:schemeClr val="tx1"/>
                </a:solidFill>
                <a:latin typeface="Arial" panose="020B0604020202020204" pitchFamily="34" charset="0"/>
                <a:cs typeface="Arial" panose="020B0604020202020204" pitchFamily="34" charset="0"/>
              </a:defRPr>
            </a:lvl3pPr>
            <a:lvl4pPr algn="ctr" rtl="1">
              <a:spcBef>
                <a:spcPct val="20000"/>
              </a:spcBef>
              <a:defRPr sz="2000">
                <a:solidFill>
                  <a:schemeClr val="tx1"/>
                </a:solidFill>
                <a:latin typeface="Arial" panose="020B0604020202020204" pitchFamily="34" charset="0"/>
                <a:cs typeface="Arial" panose="020B0604020202020204" pitchFamily="34" charset="0"/>
              </a:defRPr>
            </a:lvl4pPr>
            <a:lvl5pPr algn="ctr" rtl="1">
              <a:spcBef>
                <a:spcPct val="20000"/>
              </a:spcBef>
              <a:defRPr sz="2000">
                <a:solidFill>
                  <a:schemeClr val="tx1"/>
                </a:solidFill>
                <a:latin typeface="Arial" panose="020B0604020202020204" pitchFamily="34" charset="0"/>
                <a:cs typeface="Arial" panose="020B0604020202020204" pitchFamily="34" charset="0"/>
              </a:defRPr>
            </a:lvl5pPr>
            <a:lvl6pPr algn="ctr" rtl="1" fontAlgn="base">
              <a:spcBef>
                <a:spcPct val="20000"/>
              </a:spcBef>
              <a:spcAft>
                <a:spcPct val="0"/>
              </a:spcAft>
              <a:defRPr sz="2000">
                <a:solidFill>
                  <a:schemeClr val="tx1"/>
                </a:solidFill>
                <a:latin typeface="Arial" panose="020B0604020202020204" pitchFamily="34" charset="0"/>
                <a:cs typeface="Arial" panose="020B0604020202020204" pitchFamily="34" charset="0"/>
              </a:defRPr>
            </a:lvl6pPr>
            <a:lvl7pPr algn="ctr" rtl="1" fontAlgn="base">
              <a:spcBef>
                <a:spcPct val="20000"/>
              </a:spcBef>
              <a:spcAft>
                <a:spcPct val="0"/>
              </a:spcAft>
              <a:defRPr sz="2000">
                <a:solidFill>
                  <a:schemeClr val="tx1"/>
                </a:solidFill>
                <a:latin typeface="Arial" panose="020B0604020202020204" pitchFamily="34" charset="0"/>
                <a:cs typeface="Arial" panose="020B0604020202020204" pitchFamily="34" charset="0"/>
              </a:defRPr>
            </a:lvl7pPr>
            <a:lvl8pPr algn="ctr" rtl="1" fontAlgn="base">
              <a:spcBef>
                <a:spcPct val="20000"/>
              </a:spcBef>
              <a:spcAft>
                <a:spcPct val="0"/>
              </a:spcAft>
              <a:defRPr sz="2000">
                <a:solidFill>
                  <a:schemeClr val="tx1"/>
                </a:solidFill>
                <a:latin typeface="Arial" panose="020B0604020202020204" pitchFamily="34" charset="0"/>
                <a:cs typeface="Arial" panose="020B0604020202020204" pitchFamily="34" charset="0"/>
              </a:defRPr>
            </a:lvl8pPr>
            <a:lvl9pPr algn="ctr" rtl="1" fontAlgn="base">
              <a:spcBef>
                <a:spcPct val="2000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lnSpc>
                <a:spcPct val="80000"/>
              </a:lnSpc>
            </a:pPr>
            <a:r>
              <a:rPr lang="en-US" altLang="en-US" sz="2800" dirty="0">
                <a:solidFill>
                  <a:srgbClr val="000066"/>
                </a:solidFill>
              </a:rPr>
              <a:t>Technion , Israel</a:t>
            </a:r>
          </a:p>
        </p:txBody>
      </p:sp>
      <p:grpSp>
        <p:nvGrpSpPr>
          <p:cNvPr id="1200133" name="Group 5"/>
          <p:cNvGrpSpPr>
            <a:grpSpLocks/>
          </p:cNvGrpSpPr>
          <p:nvPr/>
        </p:nvGrpSpPr>
        <p:grpSpPr bwMode="auto">
          <a:xfrm>
            <a:off x="6732588" y="4823866"/>
            <a:ext cx="1673225" cy="1341438"/>
            <a:chOff x="2334" y="2162"/>
            <a:chExt cx="1054" cy="845"/>
          </a:xfrm>
        </p:grpSpPr>
        <p:sp>
          <p:nvSpPr>
            <p:cNvPr id="1200134" name="Rectangle 6"/>
            <p:cNvSpPr>
              <a:spLocks noChangeArrowheads="1"/>
            </p:cNvSpPr>
            <p:nvPr/>
          </p:nvSpPr>
          <p:spPr bwMode="auto">
            <a:xfrm>
              <a:off x="2334" y="2162"/>
              <a:ext cx="1054" cy="84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00135" name="Picture 7" descr="logo1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1" y="2226"/>
              <a:ext cx="1002" cy="752"/>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200136" name="Object 8"/>
          <p:cNvGraphicFramePr>
            <a:graphicFrameLocks noChangeAspect="1"/>
          </p:cNvGraphicFramePr>
          <p:nvPr>
            <p:extLst>
              <p:ext uri="{D42A27DB-BD31-4B8C-83A1-F6EECF244321}">
                <p14:modId xmlns:p14="http://schemas.microsoft.com/office/powerpoint/2010/main" val="2005986736"/>
              </p:ext>
            </p:extLst>
          </p:nvPr>
        </p:nvGraphicFramePr>
        <p:xfrm>
          <a:off x="1420813" y="4790529"/>
          <a:ext cx="990600" cy="1328737"/>
        </p:xfrm>
        <a:graphic>
          <a:graphicData uri="http://schemas.openxmlformats.org/presentationml/2006/ole">
            <mc:AlternateContent xmlns:mc="http://schemas.openxmlformats.org/markup-compatibility/2006">
              <mc:Choice xmlns:v="urn:schemas-microsoft-com:vml" Requires="v">
                <p:oleObj spid="_x0000_s1200153" name="Photo Editor Photo" r:id="rId5" imgW="2064762" imgH="2309060" progId="MSPhotoEd.3">
                  <p:embed/>
                </p:oleObj>
              </mc:Choice>
              <mc:Fallback>
                <p:oleObj name="Photo Editor Photo" r:id="rId5" imgW="2064762" imgH="2309060" progId="MSPhotoEd.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l="17896" t="6766" r="7266" b="3383"/>
                      <a:stretch>
                        <a:fillRect/>
                      </a:stretch>
                    </p:blipFill>
                    <p:spPr bwMode="auto">
                      <a:xfrm>
                        <a:off x="1420813" y="4790529"/>
                        <a:ext cx="990600"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00137" name="Text Box 9"/>
          <p:cNvSpPr txBox="1">
            <a:spLocks noChangeArrowheads="1"/>
          </p:cNvSpPr>
          <p:nvPr/>
        </p:nvSpPr>
        <p:spPr bwMode="auto">
          <a:xfrm>
            <a:off x="864076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1</a:t>
            </a:r>
          </a:p>
        </p:txBody>
      </p:sp>
      <p:sp>
        <p:nvSpPr>
          <p:cNvPr id="1200143" name="Text Box 15"/>
          <p:cNvSpPr txBox="1">
            <a:spLocks noChangeArrowheads="1"/>
          </p:cNvSpPr>
          <p:nvPr/>
        </p:nvSpPr>
        <p:spPr bwMode="auto">
          <a:xfrm>
            <a:off x="8532813" y="0"/>
            <a:ext cx="244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eaLnBrk="1" hangingPunct="1"/>
            <a:endParaRPr lang="en-US" altLang="en-US"/>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803" name="AutoShape 23"/>
          <p:cNvSpPr>
            <a:spLocks noChangeArrowheads="1"/>
          </p:cNvSpPr>
          <p:nvPr/>
        </p:nvSpPr>
        <p:spPr bwMode="auto">
          <a:xfrm>
            <a:off x="1227138" y="4975225"/>
            <a:ext cx="6705600" cy="1273175"/>
          </a:xfrm>
          <a:prstGeom prst="roundRect">
            <a:avLst>
              <a:gd name="adj" fmla="val 9565"/>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he-IL" altLang="en-US" sz="1800">
              <a:latin typeface="Arial" panose="020B0604020202020204" pitchFamily="34" charset="0"/>
            </a:endParaRPr>
          </a:p>
        </p:txBody>
      </p:sp>
      <p:sp>
        <p:nvSpPr>
          <p:cNvPr id="1100804" name="Text Box 10"/>
          <p:cNvSpPr txBox="1">
            <a:spLocks noChangeArrowheads="1"/>
          </p:cNvSpPr>
          <p:nvPr/>
        </p:nvSpPr>
        <p:spPr bwMode="auto">
          <a:xfrm>
            <a:off x="381000" y="995363"/>
            <a:ext cx="6842125"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3200">
                <a:solidFill>
                  <a:srgbClr val="FFFF00"/>
                </a:solidFill>
                <a:latin typeface="Arial" panose="020B0604020202020204" pitchFamily="34" charset="0"/>
              </a:rPr>
              <a:t>depends on:</a:t>
            </a:r>
          </a:p>
          <a:p>
            <a:pPr algn="l" rtl="0" eaLnBrk="1" hangingPunct="1">
              <a:spcBef>
                <a:spcPct val="50000"/>
              </a:spcBef>
            </a:pPr>
            <a:r>
              <a:rPr lang="en-US" altLang="en-US" sz="2800">
                <a:solidFill>
                  <a:srgbClr val="FFFF00"/>
                </a:solidFill>
                <a:latin typeface="Arial" panose="020B0604020202020204" pitchFamily="34" charset="0"/>
              </a:rPr>
              <a:t>noise level</a:t>
            </a:r>
          </a:p>
          <a:p>
            <a:pPr algn="l" rtl="0" eaLnBrk="1" hangingPunct="1">
              <a:spcBef>
                <a:spcPts val="1200"/>
              </a:spcBef>
            </a:pPr>
            <a:r>
              <a:rPr lang="en-US" altLang="en-US" sz="2800">
                <a:solidFill>
                  <a:srgbClr val="FFFF00"/>
                </a:solidFill>
                <a:latin typeface="Arial" panose="020B0604020202020204" pitchFamily="34" charset="0"/>
              </a:rPr>
              <a:t>object  </a:t>
            </a:r>
            <a:r>
              <a:rPr lang="en-US" altLang="en-US" sz="2800">
                <a:solidFill>
                  <a:srgbClr val="FFFF00"/>
                </a:solidFill>
                <a:latin typeface="Arial" panose="020B0604020202020204" pitchFamily="34" charset="0"/>
                <a:sym typeface="Wingdings 3" panose="05040102010807070707" pitchFamily="18" charset="2"/>
              </a:rPr>
              <a:t>   </a:t>
            </a:r>
            <a:r>
              <a:rPr lang="en-US" altLang="en-US" sz="2800">
                <a:solidFill>
                  <a:srgbClr val="FFFF00"/>
                </a:solidFill>
                <a:latin typeface="Arial" panose="020B0604020202020204" pitchFamily="34" charset="0"/>
              </a:rPr>
              <a:t>background intensity difference</a:t>
            </a:r>
          </a:p>
          <a:p>
            <a:pPr algn="l" rtl="0" eaLnBrk="1" hangingPunct="1">
              <a:spcBef>
                <a:spcPts val="1200"/>
              </a:spcBef>
            </a:pPr>
            <a:r>
              <a:rPr lang="en-US" altLang="en-US" sz="4000">
                <a:solidFill>
                  <a:srgbClr val="FFFF00"/>
                </a:solidFill>
                <a:latin typeface="Arial" panose="020B0604020202020204" pitchFamily="34" charset="0"/>
              </a:rPr>
              <a:t>object size</a:t>
            </a:r>
          </a:p>
        </p:txBody>
      </p:sp>
      <p:sp>
        <p:nvSpPr>
          <p:cNvPr id="1100805" name="Rectangle 13"/>
          <p:cNvSpPr>
            <a:spLocks noChangeArrowheads="1"/>
          </p:cNvSpPr>
          <p:nvPr/>
        </p:nvSpPr>
        <p:spPr bwMode="auto">
          <a:xfrm>
            <a:off x="1949450" y="3830638"/>
            <a:ext cx="5441950" cy="588962"/>
          </a:xfrm>
          <a:prstGeom prst="rect">
            <a:avLst/>
          </a:prstGeom>
          <a:solidFill>
            <a:srgbClr val="FFFF00"/>
          </a:solidFill>
          <a:ln w="9525">
            <a:solidFill>
              <a:srgbClr val="FFFF00"/>
            </a:solidFill>
            <a:miter lim="800000"/>
            <a:headEnd/>
            <a:tailEnd/>
          </a:ln>
        </p:spPr>
        <p:txBody>
          <a:bodyPr wrap="none">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3200" b="1">
                <a:solidFill>
                  <a:srgbClr val="000066"/>
                </a:solidFill>
                <a:latin typeface="Arial" panose="020B0604020202020204" pitchFamily="34" charset="0"/>
              </a:rPr>
              <a:t>quantify this dependency !</a:t>
            </a:r>
            <a:r>
              <a:rPr lang="en-US" altLang="en-US" sz="3200" b="1">
                <a:solidFill>
                  <a:srgbClr val="FFFF00"/>
                </a:solidFill>
                <a:latin typeface="Arial" panose="020B0604020202020204" pitchFamily="34" charset="0"/>
              </a:rPr>
              <a:t> </a:t>
            </a:r>
          </a:p>
        </p:txBody>
      </p:sp>
      <p:sp>
        <p:nvSpPr>
          <p:cNvPr id="1100806" name="Text Box 14"/>
          <p:cNvSpPr txBox="1">
            <a:spLocks noChangeArrowheads="1"/>
          </p:cNvSpPr>
          <p:nvPr/>
        </p:nvSpPr>
        <p:spPr bwMode="auto">
          <a:xfrm>
            <a:off x="1158875" y="5062538"/>
            <a:ext cx="68421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a:solidFill>
                  <a:srgbClr val="FFFF00"/>
                </a:solidFill>
                <a:latin typeface="Arial" panose="020B0604020202020204" pitchFamily="34" charset="0"/>
              </a:rPr>
              <a:t>Prior art:  resolution limits due to optical blur</a:t>
            </a:r>
          </a:p>
          <a:p>
            <a:pPr algn="ctr" rtl="0" eaLnBrk="1" hangingPunct="1">
              <a:spcBef>
                <a:spcPct val="50000"/>
              </a:spcBef>
            </a:pPr>
            <a:r>
              <a:rPr lang="en-US" altLang="en-US">
                <a:solidFill>
                  <a:srgbClr val="FFFF00"/>
                </a:solidFill>
                <a:latin typeface="Arial" panose="020B0604020202020204" pitchFamily="34" charset="0"/>
              </a:rPr>
              <a:t>here: </a:t>
            </a:r>
            <a:r>
              <a:rPr lang="en-US" altLang="en-US" sz="2800" b="1" u="sng">
                <a:solidFill>
                  <a:srgbClr val="FFFF00"/>
                </a:solidFill>
                <a:latin typeface="Arial" panose="020B0604020202020204" pitchFamily="34" charset="0"/>
              </a:rPr>
              <a:t>no optical blur</a:t>
            </a:r>
            <a:r>
              <a:rPr lang="en-US" altLang="en-US">
                <a:solidFill>
                  <a:srgbClr val="FFFF00"/>
                </a:solidFill>
                <a:latin typeface="Arial" panose="020B0604020202020204" pitchFamily="34" charset="0"/>
              </a:rPr>
              <a:t> </a:t>
            </a:r>
          </a:p>
        </p:txBody>
      </p:sp>
      <p:sp>
        <p:nvSpPr>
          <p:cNvPr id="9" name="Rectangle 12"/>
          <p:cNvSpPr txBox="1">
            <a:spLocks noChangeArrowheads="1"/>
          </p:cNvSpPr>
          <p:nvPr/>
        </p:nvSpPr>
        <p:spPr>
          <a:xfrm>
            <a:off x="457200" y="76200"/>
            <a:ext cx="8229600" cy="990600"/>
          </a:xfrm>
          <a:prstGeom prst="rect">
            <a:avLst/>
          </a:prstGeom>
          <a:noFill/>
          <a:ln/>
        </p:spPr>
        <p:txBody>
          <a:bodyPr/>
          <a:lstStyle/>
          <a:p>
            <a:pPr algn="ctr" rtl="1" eaLnBrk="1" hangingPunct="1">
              <a:defRPr/>
            </a:pPr>
            <a:r>
              <a:rPr lang="en-US" sz="4400" kern="0" dirty="0">
                <a:solidFill>
                  <a:schemeClr val="bg1"/>
                </a:solidFill>
                <a:latin typeface="+mj-lt"/>
                <a:ea typeface="+mj-ea"/>
                <a:cs typeface="+mj-cs"/>
              </a:rPr>
              <a:t>Visibility Under Noise</a:t>
            </a:r>
          </a:p>
        </p:txBody>
      </p:sp>
      <p:sp>
        <p:nvSpPr>
          <p:cNvPr id="1100808" name="Text Box 8"/>
          <p:cNvSpPr txBox="1">
            <a:spLocks noChangeArrowheads="1"/>
          </p:cNvSpPr>
          <p:nvPr/>
        </p:nvSpPr>
        <p:spPr bwMode="auto">
          <a:xfrm>
            <a:off x="874871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23</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4578" name="Rectangle 2"/>
          <p:cNvSpPr>
            <a:spLocks noChangeArrowheads="1"/>
          </p:cNvSpPr>
          <p:nvPr/>
        </p:nvSpPr>
        <p:spPr bwMode="auto">
          <a:xfrm>
            <a:off x="5105400" y="5867400"/>
            <a:ext cx="685800" cy="457200"/>
          </a:xfrm>
          <a:prstGeom prst="rect">
            <a:avLst/>
          </a:prstGeom>
          <a:solidFill>
            <a:srgbClr val="FFCC00"/>
          </a:soli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4579" name="Rectangle 3"/>
          <p:cNvSpPr>
            <a:spLocks noChangeArrowheads="1"/>
          </p:cNvSpPr>
          <p:nvPr/>
        </p:nvSpPr>
        <p:spPr bwMode="auto">
          <a:xfrm>
            <a:off x="3148013" y="5867400"/>
            <a:ext cx="1295400" cy="457200"/>
          </a:xfrm>
          <a:prstGeom prst="rect">
            <a:avLst/>
          </a:prstGeom>
          <a:solidFill>
            <a:srgbClr val="FFCC00"/>
          </a:soli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304580" name="Picture 4" descr="tank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17800" y="2806700"/>
            <a:ext cx="1397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304581" name="Picture 5" descr="tank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75200" y="2806700"/>
            <a:ext cx="1333500" cy="774700"/>
          </a:xfrm>
          <a:prstGeom prst="rect">
            <a:avLst/>
          </a:prstGeom>
          <a:noFill/>
          <a:extLst>
            <a:ext uri="{909E8E84-426E-40DD-AFC4-6F175D3DCCD1}">
              <a14:hiddenFill xmlns:a14="http://schemas.microsoft.com/office/drawing/2010/main">
                <a:solidFill>
                  <a:srgbClr val="FFFFFF"/>
                </a:solidFill>
              </a14:hiddenFill>
            </a:ext>
          </a:extLst>
        </p:spPr>
      </p:pic>
      <p:pic>
        <p:nvPicPr>
          <p:cNvPr id="1304582" name="Picture 6" descr="tank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27800" y="2806700"/>
            <a:ext cx="1143000" cy="762000"/>
          </a:xfrm>
          <a:prstGeom prst="rect">
            <a:avLst/>
          </a:prstGeom>
          <a:noFill/>
          <a:extLst>
            <a:ext uri="{909E8E84-426E-40DD-AFC4-6F175D3DCCD1}">
              <a14:hiddenFill xmlns:a14="http://schemas.microsoft.com/office/drawing/2010/main">
                <a:solidFill>
                  <a:srgbClr val="FFFFFF"/>
                </a:solidFill>
              </a14:hiddenFill>
            </a:ext>
          </a:extLst>
        </p:spPr>
      </p:pic>
      <p:sp>
        <p:nvSpPr>
          <p:cNvPr id="1304583" name="Rectangle 7"/>
          <p:cNvSpPr>
            <a:spLocks noGrp="1" noChangeArrowheads="1"/>
          </p:cNvSpPr>
          <p:nvPr>
            <p:ph type="title"/>
          </p:nvPr>
        </p:nvSpPr>
        <p:spPr>
          <a:xfrm>
            <a:off x="457200" y="0"/>
            <a:ext cx="8229600" cy="1143000"/>
          </a:xfrm>
        </p:spPr>
        <p:txBody>
          <a:bodyPr/>
          <a:lstStyle/>
          <a:p>
            <a:pPr rtl="0"/>
            <a:r>
              <a:rPr lang="en-US" altLang="en-US">
                <a:solidFill>
                  <a:srgbClr val="000066"/>
                </a:solidFill>
              </a:rPr>
              <a:t>Previous criteria</a:t>
            </a:r>
          </a:p>
        </p:txBody>
      </p:sp>
      <p:sp>
        <p:nvSpPr>
          <p:cNvPr id="1304584" name="Text Box 8"/>
          <p:cNvSpPr txBox="1">
            <a:spLocks noChangeArrowheads="1"/>
          </p:cNvSpPr>
          <p:nvPr/>
        </p:nvSpPr>
        <p:spPr bwMode="auto">
          <a:xfrm>
            <a:off x="533400" y="1104900"/>
            <a:ext cx="419100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20000"/>
              </a:spcBef>
              <a:buFontTx/>
              <a:buChar char="•"/>
            </a:pPr>
            <a:r>
              <a:rPr lang="en-US" altLang="en-US" sz="2400">
                <a:solidFill>
                  <a:srgbClr val="000066"/>
                </a:solidFill>
              </a:rPr>
              <a:t> Is there something there?</a:t>
            </a:r>
          </a:p>
          <a:p>
            <a:pPr eaLnBrk="1" hangingPunct="1">
              <a:spcBef>
                <a:spcPct val="20000"/>
              </a:spcBef>
              <a:buFontTx/>
              <a:buChar char="•"/>
            </a:pPr>
            <a:r>
              <a:rPr lang="en-US" altLang="en-US" sz="2400">
                <a:solidFill>
                  <a:srgbClr val="000066"/>
                </a:solidFill>
              </a:rPr>
              <a:t> Is it a tank?</a:t>
            </a:r>
          </a:p>
          <a:p>
            <a:pPr eaLnBrk="1" hangingPunct="1">
              <a:spcBef>
                <a:spcPct val="20000"/>
              </a:spcBef>
              <a:buFontTx/>
              <a:buChar char="•"/>
            </a:pPr>
            <a:r>
              <a:rPr lang="en-US" altLang="en-US" sz="2400">
                <a:solidFill>
                  <a:srgbClr val="000066"/>
                </a:solidFill>
              </a:rPr>
              <a:t> What type is it?</a:t>
            </a:r>
          </a:p>
        </p:txBody>
      </p:sp>
      <p:graphicFrame>
        <p:nvGraphicFramePr>
          <p:cNvPr id="1304585" name="Group 9"/>
          <p:cNvGraphicFramePr>
            <a:graphicFrameLocks noGrp="1"/>
          </p:cNvGraphicFramePr>
          <p:nvPr/>
        </p:nvGraphicFramePr>
        <p:xfrm>
          <a:off x="4775200" y="2806700"/>
          <a:ext cx="1320800" cy="768352"/>
        </p:xfrm>
        <a:graphic>
          <a:graphicData uri="http://schemas.openxmlformats.org/drawingml/2006/table">
            <a:tbl>
              <a:tblPr rtl="1"/>
              <a:tblGrid>
                <a:gridCol w="1320800">
                  <a:extLst>
                    <a:ext uri="{9D8B030D-6E8A-4147-A177-3AD203B41FA5}">
                      <a16:colId xmlns:a16="http://schemas.microsoft.com/office/drawing/2014/main" val="20000"/>
                    </a:ext>
                  </a:extLst>
                </a:gridCol>
              </a:tblGrid>
              <a:tr h="192088">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algn="r" rtl="1">
                        <a:spcBef>
                          <a:spcPct val="20000"/>
                        </a:spcBef>
                        <a:defRPr sz="2400">
                          <a:solidFill>
                            <a:schemeClr val="tx1"/>
                          </a:solidFill>
                          <a:latin typeface="Arial" panose="020B0604020202020204" pitchFamily="34" charset="0"/>
                          <a:cs typeface="Arial" panose="020B0604020202020204" pitchFamily="34" charset="0"/>
                        </a:defRPr>
                      </a:lvl2pPr>
                      <a:lvl3pPr algn="r" rtl="1">
                        <a:spcBef>
                          <a:spcPct val="20000"/>
                        </a:spcBef>
                        <a:defRPr sz="2000">
                          <a:solidFill>
                            <a:schemeClr val="tx1"/>
                          </a:solidFill>
                          <a:latin typeface="Arial" panose="020B0604020202020204" pitchFamily="34" charset="0"/>
                          <a:cs typeface="Arial" panose="020B0604020202020204" pitchFamily="34" charset="0"/>
                        </a:defRPr>
                      </a:lvl3pPr>
                      <a:lvl4pPr algn="r" rtl="1">
                        <a:spcBef>
                          <a:spcPct val="20000"/>
                        </a:spcBef>
                        <a:defRPr>
                          <a:solidFill>
                            <a:schemeClr val="tx1"/>
                          </a:solidFill>
                          <a:latin typeface="Arial" panose="020B0604020202020204" pitchFamily="34" charset="0"/>
                          <a:cs typeface="Arial" panose="020B0604020202020204" pitchFamily="34" charset="0"/>
                        </a:defRPr>
                      </a:lvl4pPr>
                      <a:lvl5pPr algn="r" rtl="1">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20000"/>
                        </a:spcBef>
                        <a:spcAft>
                          <a:spcPct val="0"/>
                        </a:spcAft>
                        <a:buClrTx/>
                        <a:buSzTx/>
                        <a:buFontTx/>
                        <a:buNone/>
                        <a:tabLst/>
                      </a:pPr>
                      <a:endParaRPr kumimoji="0" lang="en-US" altLang="en-US" sz="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10000"/>
                  </a:ext>
                </a:extLst>
              </a:tr>
              <a:tr h="192088">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algn="r" rtl="1">
                        <a:spcBef>
                          <a:spcPct val="20000"/>
                        </a:spcBef>
                        <a:defRPr sz="2400">
                          <a:solidFill>
                            <a:schemeClr val="tx1"/>
                          </a:solidFill>
                          <a:latin typeface="Arial" panose="020B0604020202020204" pitchFamily="34" charset="0"/>
                          <a:cs typeface="Arial" panose="020B0604020202020204" pitchFamily="34" charset="0"/>
                        </a:defRPr>
                      </a:lvl2pPr>
                      <a:lvl3pPr algn="r" rtl="1">
                        <a:spcBef>
                          <a:spcPct val="20000"/>
                        </a:spcBef>
                        <a:defRPr sz="2000">
                          <a:solidFill>
                            <a:schemeClr val="tx1"/>
                          </a:solidFill>
                          <a:latin typeface="Arial" panose="020B0604020202020204" pitchFamily="34" charset="0"/>
                          <a:cs typeface="Arial" panose="020B0604020202020204" pitchFamily="34" charset="0"/>
                        </a:defRPr>
                      </a:lvl3pPr>
                      <a:lvl4pPr algn="r" rtl="1">
                        <a:spcBef>
                          <a:spcPct val="20000"/>
                        </a:spcBef>
                        <a:defRPr>
                          <a:solidFill>
                            <a:schemeClr val="tx1"/>
                          </a:solidFill>
                          <a:latin typeface="Arial" panose="020B0604020202020204" pitchFamily="34" charset="0"/>
                          <a:cs typeface="Arial" panose="020B0604020202020204" pitchFamily="34" charset="0"/>
                        </a:defRPr>
                      </a:lvl4pPr>
                      <a:lvl5pPr algn="r" rtl="1">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20000"/>
                        </a:spcBef>
                        <a:spcAft>
                          <a:spcPct val="0"/>
                        </a:spcAft>
                        <a:buClrTx/>
                        <a:buSzTx/>
                        <a:buFontTx/>
                        <a:buNone/>
                        <a:tabLst/>
                      </a:pPr>
                      <a:endParaRPr kumimoji="0" lang="en-US" altLang="en-US" sz="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50000"/>
                      </a:schemeClr>
                    </a:solidFill>
                  </a:tcPr>
                </a:tc>
                <a:extLst>
                  <a:ext uri="{0D108BD9-81ED-4DB2-BD59-A6C34878D82A}">
                    <a16:rowId xmlns:a16="http://schemas.microsoft.com/office/drawing/2014/main" val="10001"/>
                  </a:ext>
                </a:extLst>
              </a:tr>
              <a:tr h="192088">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algn="r" rtl="1">
                        <a:spcBef>
                          <a:spcPct val="20000"/>
                        </a:spcBef>
                        <a:defRPr sz="2400">
                          <a:solidFill>
                            <a:schemeClr val="tx1"/>
                          </a:solidFill>
                          <a:latin typeface="Arial" panose="020B0604020202020204" pitchFamily="34" charset="0"/>
                          <a:cs typeface="Arial" panose="020B0604020202020204" pitchFamily="34" charset="0"/>
                        </a:defRPr>
                      </a:lvl2pPr>
                      <a:lvl3pPr algn="r" rtl="1">
                        <a:spcBef>
                          <a:spcPct val="20000"/>
                        </a:spcBef>
                        <a:defRPr sz="2000">
                          <a:solidFill>
                            <a:schemeClr val="tx1"/>
                          </a:solidFill>
                          <a:latin typeface="Arial" panose="020B0604020202020204" pitchFamily="34" charset="0"/>
                          <a:cs typeface="Arial" panose="020B0604020202020204" pitchFamily="34" charset="0"/>
                        </a:defRPr>
                      </a:lvl3pPr>
                      <a:lvl4pPr algn="r" rtl="1">
                        <a:spcBef>
                          <a:spcPct val="20000"/>
                        </a:spcBef>
                        <a:defRPr>
                          <a:solidFill>
                            <a:schemeClr val="tx1"/>
                          </a:solidFill>
                          <a:latin typeface="Arial" panose="020B0604020202020204" pitchFamily="34" charset="0"/>
                          <a:cs typeface="Arial" panose="020B0604020202020204" pitchFamily="34" charset="0"/>
                        </a:defRPr>
                      </a:lvl4pPr>
                      <a:lvl5pPr algn="r" rtl="1">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20000"/>
                        </a:spcBef>
                        <a:spcAft>
                          <a:spcPct val="0"/>
                        </a:spcAft>
                        <a:buClrTx/>
                        <a:buSzTx/>
                        <a:buFontTx/>
                        <a:buNone/>
                        <a:tabLst/>
                      </a:pPr>
                      <a:endParaRPr kumimoji="0" lang="en-US" altLang="en-US" sz="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10002"/>
                  </a:ext>
                </a:extLst>
              </a:tr>
              <a:tr h="192088">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algn="r" rtl="1">
                        <a:spcBef>
                          <a:spcPct val="20000"/>
                        </a:spcBef>
                        <a:defRPr sz="2400">
                          <a:solidFill>
                            <a:schemeClr val="tx1"/>
                          </a:solidFill>
                          <a:latin typeface="Arial" panose="020B0604020202020204" pitchFamily="34" charset="0"/>
                          <a:cs typeface="Arial" panose="020B0604020202020204" pitchFamily="34" charset="0"/>
                        </a:defRPr>
                      </a:lvl2pPr>
                      <a:lvl3pPr algn="r" rtl="1">
                        <a:spcBef>
                          <a:spcPct val="20000"/>
                        </a:spcBef>
                        <a:defRPr sz="2000">
                          <a:solidFill>
                            <a:schemeClr val="tx1"/>
                          </a:solidFill>
                          <a:latin typeface="Arial" panose="020B0604020202020204" pitchFamily="34" charset="0"/>
                          <a:cs typeface="Arial" panose="020B0604020202020204" pitchFamily="34" charset="0"/>
                        </a:defRPr>
                      </a:lvl3pPr>
                      <a:lvl4pPr algn="r" rtl="1">
                        <a:spcBef>
                          <a:spcPct val="20000"/>
                        </a:spcBef>
                        <a:defRPr>
                          <a:solidFill>
                            <a:schemeClr val="tx1"/>
                          </a:solidFill>
                          <a:latin typeface="Arial" panose="020B0604020202020204" pitchFamily="34" charset="0"/>
                          <a:cs typeface="Arial" panose="020B0604020202020204" pitchFamily="34" charset="0"/>
                        </a:defRPr>
                      </a:lvl4pPr>
                      <a:lvl5pPr algn="r" rtl="1">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20000"/>
                        </a:spcBef>
                        <a:spcAft>
                          <a:spcPct val="0"/>
                        </a:spcAft>
                        <a:buClrTx/>
                        <a:buSzTx/>
                        <a:buFontTx/>
                        <a:buNone/>
                        <a:tabLst/>
                      </a:pPr>
                      <a:endParaRPr kumimoji="0" lang="en-US" altLang="en-US" sz="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alpha val="50000"/>
                      </a:schemeClr>
                    </a:solidFill>
                  </a:tcPr>
                </a:tc>
                <a:extLst>
                  <a:ext uri="{0D108BD9-81ED-4DB2-BD59-A6C34878D82A}">
                    <a16:rowId xmlns:a16="http://schemas.microsoft.com/office/drawing/2014/main" val="10003"/>
                  </a:ext>
                </a:extLst>
              </a:tr>
            </a:tbl>
          </a:graphicData>
        </a:graphic>
      </p:graphicFrame>
      <p:graphicFrame>
        <p:nvGraphicFramePr>
          <p:cNvPr id="1304597" name="Group 21"/>
          <p:cNvGraphicFramePr>
            <a:graphicFrameLocks noGrp="1"/>
          </p:cNvGraphicFramePr>
          <p:nvPr/>
        </p:nvGraphicFramePr>
        <p:xfrm>
          <a:off x="2705100" y="2794000"/>
          <a:ext cx="1422400" cy="765178"/>
        </p:xfrm>
        <a:graphic>
          <a:graphicData uri="http://schemas.openxmlformats.org/drawingml/2006/table">
            <a:tbl>
              <a:tblPr rtl="1"/>
              <a:tblGrid>
                <a:gridCol w="1422400">
                  <a:extLst>
                    <a:ext uri="{9D8B030D-6E8A-4147-A177-3AD203B41FA5}">
                      <a16:colId xmlns:a16="http://schemas.microsoft.com/office/drawing/2014/main" val="20000"/>
                    </a:ext>
                  </a:extLst>
                </a:gridCol>
              </a:tblGrid>
              <a:tr h="128588">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algn="r" rtl="1">
                        <a:spcBef>
                          <a:spcPct val="20000"/>
                        </a:spcBef>
                        <a:defRPr sz="2400">
                          <a:solidFill>
                            <a:schemeClr val="tx1"/>
                          </a:solidFill>
                          <a:latin typeface="Arial" panose="020B0604020202020204" pitchFamily="34" charset="0"/>
                          <a:cs typeface="Arial" panose="020B0604020202020204" pitchFamily="34" charset="0"/>
                        </a:defRPr>
                      </a:lvl2pPr>
                      <a:lvl3pPr algn="r" rtl="1">
                        <a:spcBef>
                          <a:spcPct val="20000"/>
                        </a:spcBef>
                        <a:defRPr sz="2000">
                          <a:solidFill>
                            <a:schemeClr val="tx1"/>
                          </a:solidFill>
                          <a:latin typeface="Arial" panose="020B0604020202020204" pitchFamily="34" charset="0"/>
                          <a:cs typeface="Arial" panose="020B0604020202020204" pitchFamily="34" charset="0"/>
                        </a:defRPr>
                      </a:lvl3pPr>
                      <a:lvl4pPr algn="r" rtl="1">
                        <a:spcBef>
                          <a:spcPct val="20000"/>
                        </a:spcBef>
                        <a:defRPr>
                          <a:solidFill>
                            <a:schemeClr val="tx1"/>
                          </a:solidFill>
                          <a:latin typeface="Arial" panose="020B0604020202020204" pitchFamily="34" charset="0"/>
                          <a:cs typeface="Arial" panose="020B0604020202020204" pitchFamily="34" charset="0"/>
                        </a:defRPr>
                      </a:lvl4pPr>
                      <a:lvl5pPr algn="r" rtl="1">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20000"/>
                        </a:spcBef>
                        <a:spcAft>
                          <a:spcPct val="0"/>
                        </a:spcAft>
                        <a:buClrTx/>
                        <a:buSzTx/>
                        <a:buFontTx/>
                        <a:buNone/>
                        <a:tabLst/>
                      </a:pPr>
                      <a:endParaRPr kumimoji="0" lang="en-US" altLang="en-US" sz="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10000"/>
                  </a:ext>
                </a:extLst>
              </a:tr>
              <a:tr h="125413">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algn="r" rtl="1">
                        <a:spcBef>
                          <a:spcPct val="20000"/>
                        </a:spcBef>
                        <a:defRPr sz="2400">
                          <a:solidFill>
                            <a:schemeClr val="tx1"/>
                          </a:solidFill>
                          <a:latin typeface="Arial" panose="020B0604020202020204" pitchFamily="34" charset="0"/>
                          <a:cs typeface="Arial" panose="020B0604020202020204" pitchFamily="34" charset="0"/>
                        </a:defRPr>
                      </a:lvl2pPr>
                      <a:lvl3pPr algn="r" rtl="1">
                        <a:spcBef>
                          <a:spcPct val="20000"/>
                        </a:spcBef>
                        <a:defRPr sz="2000">
                          <a:solidFill>
                            <a:schemeClr val="tx1"/>
                          </a:solidFill>
                          <a:latin typeface="Arial" panose="020B0604020202020204" pitchFamily="34" charset="0"/>
                          <a:cs typeface="Arial" panose="020B0604020202020204" pitchFamily="34" charset="0"/>
                        </a:defRPr>
                      </a:lvl3pPr>
                      <a:lvl4pPr algn="r" rtl="1">
                        <a:spcBef>
                          <a:spcPct val="20000"/>
                        </a:spcBef>
                        <a:defRPr>
                          <a:solidFill>
                            <a:schemeClr val="tx1"/>
                          </a:solidFill>
                          <a:latin typeface="Arial" panose="020B0604020202020204" pitchFamily="34" charset="0"/>
                          <a:cs typeface="Arial" panose="020B0604020202020204" pitchFamily="34" charset="0"/>
                        </a:defRPr>
                      </a:lvl4pPr>
                      <a:lvl5pPr algn="r" rtl="1">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20000"/>
                        </a:spcBef>
                        <a:spcAft>
                          <a:spcPct val="0"/>
                        </a:spcAft>
                        <a:buClrTx/>
                        <a:buSzTx/>
                        <a:buFontTx/>
                        <a:buNone/>
                        <a:tabLst/>
                      </a:pPr>
                      <a:endParaRPr kumimoji="0" lang="en-US" altLang="en-US" sz="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50000"/>
                      </a:schemeClr>
                    </a:solidFill>
                  </a:tcPr>
                </a:tc>
                <a:extLst>
                  <a:ext uri="{0D108BD9-81ED-4DB2-BD59-A6C34878D82A}">
                    <a16:rowId xmlns:a16="http://schemas.microsoft.com/office/drawing/2014/main" val="10001"/>
                  </a:ext>
                </a:extLst>
              </a:tr>
              <a:tr h="128588">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algn="r" rtl="1">
                        <a:spcBef>
                          <a:spcPct val="20000"/>
                        </a:spcBef>
                        <a:defRPr sz="2400">
                          <a:solidFill>
                            <a:schemeClr val="tx1"/>
                          </a:solidFill>
                          <a:latin typeface="Arial" panose="020B0604020202020204" pitchFamily="34" charset="0"/>
                          <a:cs typeface="Arial" panose="020B0604020202020204" pitchFamily="34" charset="0"/>
                        </a:defRPr>
                      </a:lvl2pPr>
                      <a:lvl3pPr algn="r" rtl="1">
                        <a:spcBef>
                          <a:spcPct val="20000"/>
                        </a:spcBef>
                        <a:defRPr sz="2000">
                          <a:solidFill>
                            <a:schemeClr val="tx1"/>
                          </a:solidFill>
                          <a:latin typeface="Arial" panose="020B0604020202020204" pitchFamily="34" charset="0"/>
                          <a:cs typeface="Arial" panose="020B0604020202020204" pitchFamily="34" charset="0"/>
                        </a:defRPr>
                      </a:lvl3pPr>
                      <a:lvl4pPr algn="r" rtl="1">
                        <a:spcBef>
                          <a:spcPct val="20000"/>
                        </a:spcBef>
                        <a:defRPr>
                          <a:solidFill>
                            <a:schemeClr val="tx1"/>
                          </a:solidFill>
                          <a:latin typeface="Arial" panose="020B0604020202020204" pitchFamily="34" charset="0"/>
                          <a:cs typeface="Arial" panose="020B0604020202020204" pitchFamily="34" charset="0"/>
                        </a:defRPr>
                      </a:lvl4pPr>
                      <a:lvl5pPr algn="r" rtl="1">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20000"/>
                        </a:spcBef>
                        <a:spcAft>
                          <a:spcPct val="0"/>
                        </a:spcAft>
                        <a:buClrTx/>
                        <a:buSzTx/>
                        <a:buFontTx/>
                        <a:buNone/>
                        <a:tabLst/>
                      </a:pPr>
                      <a:endParaRPr kumimoji="0" lang="en-US" altLang="en-US" sz="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10002"/>
                  </a:ext>
                </a:extLst>
              </a:tr>
              <a:tr h="128588">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algn="r" rtl="1">
                        <a:spcBef>
                          <a:spcPct val="20000"/>
                        </a:spcBef>
                        <a:defRPr sz="2400">
                          <a:solidFill>
                            <a:schemeClr val="tx1"/>
                          </a:solidFill>
                          <a:latin typeface="Arial" panose="020B0604020202020204" pitchFamily="34" charset="0"/>
                          <a:cs typeface="Arial" panose="020B0604020202020204" pitchFamily="34" charset="0"/>
                        </a:defRPr>
                      </a:lvl2pPr>
                      <a:lvl3pPr algn="r" rtl="1">
                        <a:spcBef>
                          <a:spcPct val="20000"/>
                        </a:spcBef>
                        <a:defRPr sz="2000">
                          <a:solidFill>
                            <a:schemeClr val="tx1"/>
                          </a:solidFill>
                          <a:latin typeface="Arial" panose="020B0604020202020204" pitchFamily="34" charset="0"/>
                          <a:cs typeface="Arial" panose="020B0604020202020204" pitchFamily="34" charset="0"/>
                        </a:defRPr>
                      </a:lvl3pPr>
                      <a:lvl4pPr algn="r" rtl="1">
                        <a:spcBef>
                          <a:spcPct val="20000"/>
                        </a:spcBef>
                        <a:defRPr>
                          <a:solidFill>
                            <a:schemeClr val="tx1"/>
                          </a:solidFill>
                          <a:latin typeface="Arial" panose="020B0604020202020204" pitchFamily="34" charset="0"/>
                          <a:cs typeface="Arial" panose="020B0604020202020204" pitchFamily="34" charset="0"/>
                        </a:defRPr>
                      </a:lvl4pPr>
                      <a:lvl5pPr algn="r" rtl="1">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20000"/>
                        </a:spcBef>
                        <a:spcAft>
                          <a:spcPct val="0"/>
                        </a:spcAft>
                        <a:buClrTx/>
                        <a:buSzTx/>
                        <a:buFontTx/>
                        <a:buNone/>
                        <a:tabLst/>
                      </a:pPr>
                      <a:endParaRPr kumimoji="0" lang="en-US" altLang="en-US" sz="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50000"/>
                      </a:schemeClr>
                    </a:solidFill>
                  </a:tcPr>
                </a:tc>
                <a:extLst>
                  <a:ext uri="{0D108BD9-81ED-4DB2-BD59-A6C34878D82A}">
                    <a16:rowId xmlns:a16="http://schemas.microsoft.com/office/drawing/2014/main" val="10003"/>
                  </a:ext>
                </a:extLst>
              </a:tr>
              <a:tr h="125413">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algn="r" rtl="1">
                        <a:spcBef>
                          <a:spcPct val="20000"/>
                        </a:spcBef>
                        <a:defRPr sz="2400">
                          <a:solidFill>
                            <a:schemeClr val="tx1"/>
                          </a:solidFill>
                          <a:latin typeface="Arial" panose="020B0604020202020204" pitchFamily="34" charset="0"/>
                          <a:cs typeface="Arial" panose="020B0604020202020204" pitchFamily="34" charset="0"/>
                        </a:defRPr>
                      </a:lvl2pPr>
                      <a:lvl3pPr algn="r" rtl="1">
                        <a:spcBef>
                          <a:spcPct val="20000"/>
                        </a:spcBef>
                        <a:defRPr sz="2000">
                          <a:solidFill>
                            <a:schemeClr val="tx1"/>
                          </a:solidFill>
                          <a:latin typeface="Arial" panose="020B0604020202020204" pitchFamily="34" charset="0"/>
                          <a:cs typeface="Arial" panose="020B0604020202020204" pitchFamily="34" charset="0"/>
                        </a:defRPr>
                      </a:lvl3pPr>
                      <a:lvl4pPr algn="r" rtl="1">
                        <a:spcBef>
                          <a:spcPct val="20000"/>
                        </a:spcBef>
                        <a:defRPr>
                          <a:solidFill>
                            <a:schemeClr val="tx1"/>
                          </a:solidFill>
                          <a:latin typeface="Arial" panose="020B0604020202020204" pitchFamily="34" charset="0"/>
                          <a:cs typeface="Arial" panose="020B0604020202020204" pitchFamily="34" charset="0"/>
                        </a:defRPr>
                      </a:lvl4pPr>
                      <a:lvl5pPr algn="r" rtl="1">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20000"/>
                        </a:spcBef>
                        <a:spcAft>
                          <a:spcPct val="0"/>
                        </a:spcAft>
                        <a:buClrTx/>
                        <a:buSzTx/>
                        <a:buFontTx/>
                        <a:buNone/>
                        <a:tabLst/>
                      </a:pPr>
                      <a:endParaRPr kumimoji="0" lang="en-US" altLang="en-US" sz="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10004"/>
                  </a:ext>
                </a:extLst>
              </a:tr>
              <a:tr h="128588">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algn="r" rtl="1">
                        <a:spcBef>
                          <a:spcPct val="20000"/>
                        </a:spcBef>
                        <a:defRPr sz="2400">
                          <a:solidFill>
                            <a:schemeClr val="tx1"/>
                          </a:solidFill>
                          <a:latin typeface="Arial" panose="020B0604020202020204" pitchFamily="34" charset="0"/>
                          <a:cs typeface="Arial" panose="020B0604020202020204" pitchFamily="34" charset="0"/>
                        </a:defRPr>
                      </a:lvl2pPr>
                      <a:lvl3pPr algn="r" rtl="1">
                        <a:spcBef>
                          <a:spcPct val="20000"/>
                        </a:spcBef>
                        <a:defRPr sz="2000">
                          <a:solidFill>
                            <a:schemeClr val="tx1"/>
                          </a:solidFill>
                          <a:latin typeface="Arial" panose="020B0604020202020204" pitchFamily="34" charset="0"/>
                          <a:cs typeface="Arial" panose="020B0604020202020204" pitchFamily="34" charset="0"/>
                        </a:defRPr>
                      </a:lvl3pPr>
                      <a:lvl4pPr algn="r" rtl="1">
                        <a:spcBef>
                          <a:spcPct val="20000"/>
                        </a:spcBef>
                        <a:defRPr>
                          <a:solidFill>
                            <a:schemeClr val="tx1"/>
                          </a:solidFill>
                          <a:latin typeface="Arial" panose="020B0604020202020204" pitchFamily="34" charset="0"/>
                          <a:cs typeface="Arial" panose="020B0604020202020204" pitchFamily="34" charset="0"/>
                        </a:defRPr>
                      </a:lvl4pPr>
                      <a:lvl5pPr algn="r" rtl="1">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20000"/>
                        </a:spcBef>
                        <a:spcAft>
                          <a:spcPct val="0"/>
                        </a:spcAft>
                        <a:buClrTx/>
                        <a:buSzTx/>
                        <a:buFontTx/>
                        <a:buNone/>
                        <a:tabLst/>
                      </a:pPr>
                      <a:endParaRPr kumimoji="0" lang="en-US" altLang="en-US" sz="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alpha val="50000"/>
                      </a:schemeClr>
                    </a:solidFill>
                  </a:tcPr>
                </a:tc>
                <a:extLst>
                  <a:ext uri="{0D108BD9-81ED-4DB2-BD59-A6C34878D82A}">
                    <a16:rowId xmlns:a16="http://schemas.microsoft.com/office/drawing/2014/main" val="10005"/>
                  </a:ext>
                </a:extLst>
              </a:tr>
            </a:tbl>
          </a:graphicData>
        </a:graphic>
      </p:graphicFrame>
      <p:sp>
        <p:nvSpPr>
          <p:cNvPr id="1304613" name="Text Box 37"/>
          <p:cNvSpPr txBox="1">
            <a:spLocks noChangeArrowheads="1"/>
          </p:cNvSpPr>
          <p:nvPr/>
        </p:nvSpPr>
        <p:spPr bwMode="auto">
          <a:xfrm>
            <a:off x="381000" y="4038600"/>
            <a:ext cx="2667000"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eaLnBrk="1" hangingPunct="1">
              <a:spcBef>
                <a:spcPct val="50000"/>
              </a:spcBef>
            </a:pPr>
            <a:r>
              <a:rPr lang="en-US" altLang="en-US" sz="2800" u="sng">
                <a:solidFill>
                  <a:srgbClr val="000066"/>
                </a:solidFill>
              </a:rPr>
              <a:t>Johnson charts:</a:t>
            </a:r>
            <a:r>
              <a:rPr lang="en-US" altLang="en-US" sz="2200"/>
              <a:t> </a:t>
            </a:r>
          </a:p>
          <a:p>
            <a:pPr eaLnBrk="1" hangingPunct="1">
              <a:spcBef>
                <a:spcPct val="50000"/>
              </a:spcBef>
              <a:buFont typeface="Wingdings" panose="05000000000000000000" pitchFamily="2" charset="2"/>
              <a:buNone/>
            </a:pPr>
            <a:endParaRPr lang="en-US" altLang="en-US" sz="2200">
              <a:solidFill>
                <a:schemeClr val="bg1"/>
              </a:solidFill>
            </a:endParaRPr>
          </a:p>
        </p:txBody>
      </p:sp>
      <p:graphicFrame>
        <p:nvGraphicFramePr>
          <p:cNvPr id="1304614" name="Group 38"/>
          <p:cNvGraphicFramePr>
            <a:graphicFrameLocks noGrp="1"/>
          </p:cNvGraphicFramePr>
          <p:nvPr/>
        </p:nvGraphicFramePr>
        <p:xfrm>
          <a:off x="381000" y="4648200"/>
          <a:ext cx="8610600" cy="914400"/>
        </p:xfrm>
        <a:graphic>
          <a:graphicData uri="http://schemas.openxmlformats.org/drawingml/2006/table">
            <a:tbl>
              <a:tblPr rtl="1"/>
              <a:tblGrid>
                <a:gridCol w="20574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tblGrid>
              <a:tr h="0">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algn="r" rtl="1">
                        <a:spcBef>
                          <a:spcPct val="20000"/>
                        </a:spcBef>
                        <a:defRPr sz="2400">
                          <a:solidFill>
                            <a:schemeClr val="tx1"/>
                          </a:solidFill>
                          <a:latin typeface="Arial" panose="020B0604020202020204" pitchFamily="34" charset="0"/>
                          <a:cs typeface="Arial" panose="020B0604020202020204" pitchFamily="34" charset="0"/>
                        </a:defRPr>
                      </a:lvl2pPr>
                      <a:lvl3pPr algn="r" rtl="1">
                        <a:spcBef>
                          <a:spcPct val="20000"/>
                        </a:spcBef>
                        <a:defRPr sz="2000">
                          <a:solidFill>
                            <a:schemeClr val="tx1"/>
                          </a:solidFill>
                          <a:latin typeface="Arial" panose="020B0604020202020204" pitchFamily="34" charset="0"/>
                          <a:cs typeface="Arial" panose="020B0604020202020204" pitchFamily="34" charset="0"/>
                        </a:defRPr>
                      </a:lvl3pPr>
                      <a:lvl4pPr algn="r" rtl="1">
                        <a:spcBef>
                          <a:spcPct val="20000"/>
                        </a:spcBef>
                        <a:defRPr>
                          <a:solidFill>
                            <a:schemeClr val="tx1"/>
                          </a:solidFill>
                          <a:latin typeface="Arial" panose="020B0604020202020204" pitchFamily="34" charset="0"/>
                          <a:cs typeface="Arial" panose="020B0604020202020204" pitchFamily="34" charset="0"/>
                        </a:defRPr>
                      </a:lvl4pPr>
                      <a:lvl5pPr algn="r" rtl="1">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rgbClr val="000066"/>
                          </a:solidFill>
                          <a:effectLst/>
                          <a:latin typeface="Arial" panose="020B0604020202020204" pitchFamily="34" charset="0"/>
                          <a:cs typeface="Arial" panose="020B0604020202020204" pitchFamily="34" charset="0"/>
                        </a:rPr>
                        <a:t>identification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algn="r" rtl="1">
                        <a:spcBef>
                          <a:spcPct val="20000"/>
                        </a:spcBef>
                        <a:defRPr sz="2400">
                          <a:solidFill>
                            <a:schemeClr val="tx1"/>
                          </a:solidFill>
                          <a:latin typeface="Arial" panose="020B0604020202020204" pitchFamily="34" charset="0"/>
                          <a:cs typeface="Arial" panose="020B0604020202020204" pitchFamily="34" charset="0"/>
                        </a:defRPr>
                      </a:lvl2pPr>
                      <a:lvl3pPr algn="r" rtl="1">
                        <a:spcBef>
                          <a:spcPct val="20000"/>
                        </a:spcBef>
                        <a:defRPr sz="2000">
                          <a:solidFill>
                            <a:schemeClr val="tx1"/>
                          </a:solidFill>
                          <a:latin typeface="Arial" panose="020B0604020202020204" pitchFamily="34" charset="0"/>
                          <a:cs typeface="Arial" panose="020B0604020202020204" pitchFamily="34" charset="0"/>
                        </a:defRPr>
                      </a:lvl3pPr>
                      <a:lvl4pPr algn="r" rtl="1">
                        <a:spcBef>
                          <a:spcPct val="20000"/>
                        </a:spcBef>
                        <a:defRPr>
                          <a:solidFill>
                            <a:schemeClr val="tx1"/>
                          </a:solidFill>
                          <a:latin typeface="Arial" panose="020B0604020202020204" pitchFamily="34" charset="0"/>
                          <a:cs typeface="Arial" panose="020B0604020202020204" pitchFamily="34" charset="0"/>
                        </a:defRPr>
                      </a:lvl4pPr>
                      <a:lvl5pPr algn="r" rtl="1">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rgbClr val="000066"/>
                          </a:solidFill>
                          <a:effectLst/>
                          <a:latin typeface="Arial" panose="020B0604020202020204" pitchFamily="34" charset="0"/>
                          <a:cs typeface="Arial" panose="020B0604020202020204" pitchFamily="34" charset="0"/>
                        </a:rPr>
                        <a:t>recognition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algn="r" rtl="1">
                        <a:spcBef>
                          <a:spcPct val="20000"/>
                        </a:spcBef>
                        <a:defRPr sz="2400">
                          <a:solidFill>
                            <a:schemeClr val="tx1"/>
                          </a:solidFill>
                          <a:latin typeface="Arial" panose="020B0604020202020204" pitchFamily="34" charset="0"/>
                          <a:cs typeface="Arial" panose="020B0604020202020204" pitchFamily="34" charset="0"/>
                        </a:defRPr>
                      </a:lvl2pPr>
                      <a:lvl3pPr algn="r" rtl="1">
                        <a:spcBef>
                          <a:spcPct val="20000"/>
                        </a:spcBef>
                        <a:defRPr sz="2000">
                          <a:solidFill>
                            <a:schemeClr val="tx1"/>
                          </a:solidFill>
                          <a:latin typeface="Arial" panose="020B0604020202020204" pitchFamily="34" charset="0"/>
                          <a:cs typeface="Arial" panose="020B0604020202020204" pitchFamily="34" charset="0"/>
                        </a:defRPr>
                      </a:lvl3pPr>
                      <a:lvl4pPr algn="r" rtl="1">
                        <a:spcBef>
                          <a:spcPct val="20000"/>
                        </a:spcBef>
                        <a:defRPr>
                          <a:solidFill>
                            <a:schemeClr val="tx1"/>
                          </a:solidFill>
                          <a:latin typeface="Arial" panose="020B0604020202020204" pitchFamily="34" charset="0"/>
                          <a:cs typeface="Arial" panose="020B0604020202020204" pitchFamily="34" charset="0"/>
                        </a:defRPr>
                      </a:lvl4pPr>
                      <a:lvl5pPr algn="r" rtl="1">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rgbClr val="000066"/>
                          </a:solidFill>
                          <a:effectLst/>
                          <a:latin typeface="Arial" panose="020B0604020202020204" pitchFamily="34" charset="0"/>
                          <a:cs typeface="Arial" panose="020B0604020202020204" pitchFamily="34" charset="0"/>
                        </a:rPr>
                        <a:t>orientation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algn="r" rtl="1">
                        <a:spcBef>
                          <a:spcPct val="20000"/>
                        </a:spcBef>
                        <a:defRPr sz="2400">
                          <a:solidFill>
                            <a:schemeClr val="tx1"/>
                          </a:solidFill>
                          <a:latin typeface="Arial" panose="020B0604020202020204" pitchFamily="34" charset="0"/>
                          <a:cs typeface="Arial" panose="020B0604020202020204" pitchFamily="34" charset="0"/>
                        </a:defRPr>
                      </a:lvl2pPr>
                      <a:lvl3pPr algn="r" rtl="1">
                        <a:spcBef>
                          <a:spcPct val="20000"/>
                        </a:spcBef>
                        <a:defRPr sz="2000">
                          <a:solidFill>
                            <a:schemeClr val="tx1"/>
                          </a:solidFill>
                          <a:latin typeface="Arial" panose="020B0604020202020204" pitchFamily="34" charset="0"/>
                          <a:cs typeface="Arial" panose="020B0604020202020204" pitchFamily="34" charset="0"/>
                        </a:defRPr>
                      </a:lvl3pPr>
                      <a:lvl4pPr algn="r" rtl="1">
                        <a:spcBef>
                          <a:spcPct val="20000"/>
                        </a:spcBef>
                        <a:defRPr>
                          <a:solidFill>
                            <a:schemeClr val="tx1"/>
                          </a:solidFill>
                          <a:latin typeface="Arial" panose="020B0604020202020204" pitchFamily="34" charset="0"/>
                          <a:cs typeface="Arial" panose="020B0604020202020204" pitchFamily="34" charset="0"/>
                        </a:defRPr>
                      </a:lvl4pPr>
                      <a:lvl5pPr algn="r" rtl="1">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rgbClr val="000066"/>
                          </a:solidFill>
                          <a:effectLst/>
                          <a:latin typeface="Arial" panose="020B0604020202020204" pitchFamily="34" charset="0"/>
                          <a:cs typeface="Arial" panose="020B0604020202020204" pitchFamily="34" charset="0"/>
                        </a:rPr>
                        <a:t>detection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algn="r" rtl="1">
                        <a:spcBef>
                          <a:spcPct val="20000"/>
                        </a:spcBef>
                        <a:defRPr sz="2400">
                          <a:solidFill>
                            <a:schemeClr val="tx1"/>
                          </a:solidFill>
                          <a:latin typeface="Arial" panose="020B0604020202020204" pitchFamily="34" charset="0"/>
                          <a:cs typeface="Arial" panose="020B0604020202020204" pitchFamily="34" charset="0"/>
                        </a:defRPr>
                      </a:lvl2pPr>
                      <a:lvl3pPr algn="r" rtl="1">
                        <a:spcBef>
                          <a:spcPct val="20000"/>
                        </a:spcBef>
                        <a:defRPr sz="2000">
                          <a:solidFill>
                            <a:schemeClr val="tx1"/>
                          </a:solidFill>
                          <a:latin typeface="Arial" panose="020B0604020202020204" pitchFamily="34" charset="0"/>
                          <a:cs typeface="Arial" panose="020B0604020202020204" pitchFamily="34" charset="0"/>
                        </a:defRPr>
                      </a:lvl3pPr>
                      <a:lvl4pPr algn="r" rtl="1">
                        <a:spcBef>
                          <a:spcPct val="20000"/>
                        </a:spcBef>
                        <a:defRPr>
                          <a:solidFill>
                            <a:schemeClr val="tx1"/>
                          </a:solidFill>
                          <a:latin typeface="Arial" panose="020B0604020202020204" pitchFamily="34" charset="0"/>
                          <a:cs typeface="Arial" panose="020B0604020202020204" pitchFamily="34" charset="0"/>
                        </a:defRPr>
                      </a:lvl4pPr>
                      <a:lvl5pPr algn="r" rtl="1">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smtClean="0">
                        <a:ln>
                          <a:noFill/>
                        </a:ln>
                        <a:solidFill>
                          <a:srgbClr val="000066"/>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0">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algn="r" rtl="1">
                        <a:spcBef>
                          <a:spcPct val="20000"/>
                        </a:spcBef>
                        <a:defRPr sz="2400">
                          <a:solidFill>
                            <a:schemeClr val="tx1"/>
                          </a:solidFill>
                          <a:latin typeface="Arial" panose="020B0604020202020204" pitchFamily="34" charset="0"/>
                          <a:cs typeface="Arial" panose="020B0604020202020204" pitchFamily="34" charset="0"/>
                        </a:defRPr>
                      </a:lvl2pPr>
                      <a:lvl3pPr algn="r" rtl="1">
                        <a:spcBef>
                          <a:spcPct val="20000"/>
                        </a:spcBef>
                        <a:defRPr sz="2000">
                          <a:solidFill>
                            <a:schemeClr val="tx1"/>
                          </a:solidFill>
                          <a:latin typeface="Arial" panose="020B0604020202020204" pitchFamily="34" charset="0"/>
                          <a:cs typeface="Arial" panose="020B0604020202020204" pitchFamily="34" charset="0"/>
                        </a:defRPr>
                      </a:lvl3pPr>
                      <a:lvl4pPr algn="r" rtl="1">
                        <a:spcBef>
                          <a:spcPct val="20000"/>
                        </a:spcBef>
                        <a:defRPr>
                          <a:solidFill>
                            <a:schemeClr val="tx1"/>
                          </a:solidFill>
                          <a:latin typeface="Arial" panose="020B0604020202020204" pitchFamily="34" charset="0"/>
                          <a:cs typeface="Arial" panose="020B0604020202020204" pitchFamily="34" charset="0"/>
                        </a:defRPr>
                      </a:lvl4pPr>
                      <a:lvl5pPr algn="r" rtl="1">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rgbClr val="000066"/>
                          </a:solidFill>
                          <a:effectLst/>
                          <a:latin typeface="Arial" panose="020B0604020202020204" pitchFamily="34" charset="0"/>
                          <a:cs typeface="Arial" panose="020B0604020202020204" pitchFamily="34" charset="0"/>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algn="r" rtl="1">
                        <a:spcBef>
                          <a:spcPct val="20000"/>
                        </a:spcBef>
                        <a:defRPr sz="2400">
                          <a:solidFill>
                            <a:schemeClr val="tx1"/>
                          </a:solidFill>
                          <a:latin typeface="Arial" panose="020B0604020202020204" pitchFamily="34" charset="0"/>
                          <a:cs typeface="Arial" panose="020B0604020202020204" pitchFamily="34" charset="0"/>
                        </a:defRPr>
                      </a:lvl2pPr>
                      <a:lvl3pPr algn="r" rtl="1">
                        <a:spcBef>
                          <a:spcPct val="20000"/>
                        </a:spcBef>
                        <a:defRPr sz="2000">
                          <a:solidFill>
                            <a:schemeClr val="tx1"/>
                          </a:solidFill>
                          <a:latin typeface="Arial" panose="020B0604020202020204" pitchFamily="34" charset="0"/>
                          <a:cs typeface="Arial" panose="020B0604020202020204" pitchFamily="34" charset="0"/>
                        </a:defRPr>
                      </a:lvl3pPr>
                      <a:lvl4pPr algn="r" rtl="1">
                        <a:spcBef>
                          <a:spcPct val="20000"/>
                        </a:spcBef>
                        <a:defRPr>
                          <a:solidFill>
                            <a:schemeClr val="tx1"/>
                          </a:solidFill>
                          <a:latin typeface="Arial" panose="020B0604020202020204" pitchFamily="34" charset="0"/>
                          <a:cs typeface="Arial" panose="020B0604020202020204" pitchFamily="34" charset="0"/>
                        </a:defRPr>
                      </a:lvl4pPr>
                      <a:lvl5pPr algn="r" rtl="1">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rgbClr val="000066"/>
                          </a:solidFill>
                          <a:effectLst/>
                          <a:latin typeface="Arial" panose="020B0604020202020204" pitchFamily="34" charset="0"/>
                          <a:cs typeface="Arial" panose="020B0604020202020204" pitchFamily="34" charset="0"/>
                        </a:rPr>
                        <a:t>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algn="r" rtl="1">
                        <a:spcBef>
                          <a:spcPct val="20000"/>
                        </a:spcBef>
                        <a:defRPr sz="2400">
                          <a:solidFill>
                            <a:schemeClr val="tx1"/>
                          </a:solidFill>
                          <a:latin typeface="Arial" panose="020B0604020202020204" pitchFamily="34" charset="0"/>
                          <a:cs typeface="Arial" panose="020B0604020202020204" pitchFamily="34" charset="0"/>
                        </a:defRPr>
                      </a:lvl2pPr>
                      <a:lvl3pPr algn="r" rtl="1">
                        <a:spcBef>
                          <a:spcPct val="20000"/>
                        </a:spcBef>
                        <a:defRPr sz="2000">
                          <a:solidFill>
                            <a:schemeClr val="tx1"/>
                          </a:solidFill>
                          <a:latin typeface="Arial" panose="020B0604020202020204" pitchFamily="34" charset="0"/>
                          <a:cs typeface="Arial" panose="020B0604020202020204" pitchFamily="34" charset="0"/>
                        </a:defRPr>
                      </a:lvl3pPr>
                      <a:lvl4pPr algn="r" rtl="1">
                        <a:spcBef>
                          <a:spcPct val="20000"/>
                        </a:spcBef>
                        <a:defRPr>
                          <a:solidFill>
                            <a:schemeClr val="tx1"/>
                          </a:solidFill>
                          <a:latin typeface="Arial" panose="020B0604020202020204" pitchFamily="34" charset="0"/>
                          <a:cs typeface="Arial" panose="020B0604020202020204" pitchFamily="34" charset="0"/>
                        </a:defRPr>
                      </a:lvl4pPr>
                      <a:lvl5pPr algn="r" rtl="1">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rgbClr val="000066"/>
                          </a:solidFill>
                          <a:effectLst/>
                          <a:latin typeface="Arial" panose="020B0604020202020204" pitchFamily="34" charset="0"/>
                          <a:cs typeface="Arial" panose="020B0604020202020204" pitchFamily="34"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algn="r" rtl="1">
                        <a:spcBef>
                          <a:spcPct val="20000"/>
                        </a:spcBef>
                        <a:defRPr sz="2400">
                          <a:solidFill>
                            <a:schemeClr val="tx1"/>
                          </a:solidFill>
                          <a:latin typeface="Arial" panose="020B0604020202020204" pitchFamily="34" charset="0"/>
                          <a:cs typeface="Arial" panose="020B0604020202020204" pitchFamily="34" charset="0"/>
                        </a:defRPr>
                      </a:lvl2pPr>
                      <a:lvl3pPr algn="r" rtl="1">
                        <a:spcBef>
                          <a:spcPct val="20000"/>
                        </a:spcBef>
                        <a:defRPr sz="2000">
                          <a:solidFill>
                            <a:schemeClr val="tx1"/>
                          </a:solidFill>
                          <a:latin typeface="Arial" panose="020B0604020202020204" pitchFamily="34" charset="0"/>
                          <a:cs typeface="Arial" panose="020B0604020202020204" pitchFamily="34" charset="0"/>
                        </a:defRPr>
                      </a:lvl3pPr>
                      <a:lvl4pPr algn="r" rtl="1">
                        <a:spcBef>
                          <a:spcPct val="20000"/>
                        </a:spcBef>
                        <a:defRPr>
                          <a:solidFill>
                            <a:schemeClr val="tx1"/>
                          </a:solidFill>
                          <a:latin typeface="Arial" panose="020B0604020202020204" pitchFamily="34" charset="0"/>
                          <a:cs typeface="Arial" panose="020B0604020202020204" pitchFamily="34" charset="0"/>
                        </a:defRPr>
                      </a:lvl4pPr>
                      <a:lvl5pPr algn="r" rtl="1">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rgbClr val="000066"/>
                          </a:solidFill>
                          <a:effectLst/>
                          <a:latin typeface="Arial" panose="020B0604020202020204" pitchFamily="34" charset="0"/>
                          <a:cs typeface="Arial" panose="020B0604020202020204" pitchFamily="34" charset="0"/>
                        </a:rPr>
                        <a:t>0.75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algn="r" rtl="1">
                        <a:spcBef>
                          <a:spcPct val="20000"/>
                        </a:spcBef>
                        <a:defRPr sz="2400">
                          <a:solidFill>
                            <a:schemeClr val="tx1"/>
                          </a:solidFill>
                          <a:latin typeface="Arial" panose="020B0604020202020204" pitchFamily="34" charset="0"/>
                          <a:cs typeface="Arial" panose="020B0604020202020204" pitchFamily="34" charset="0"/>
                        </a:defRPr>
                      </a:lvl2pPr>
                      <a:lvl3pPr algn="r" rtl="1">
                        <a:spcBef>
                          <a:spcPct val="20000"/>
                        </a:spcBef>
                        <a:defRPr sz="2000">
                          <a:solidFill>
                            <a:schemeClr val="tx1"/>
                          </a:solidFill>
                          <a:latin typeface="Arial" panose="020B0604020202020204" pitchFamily="34" charset="0"/>
                          <a:cs typeface="Arial" panose="020B0604020202020204" pitchFamily="34" charset="0"/>
                        </a:defRPr>
                      </a:lvl3pPr>
                      <a:lvl4pPr algn="r" rtl="1">
                        <a:spcBef>
                          <a:spcPct val="20000"/>
                        </a:spcBef>
                        <a:defRPr>
                          <a:solidFill>
                            <a:schemeClr val="tx1"/>
                          </a:solidFill>
                          <a:latin typeface="Arial" panose="020B0604020202020204" pitchFamily="34" charset="0"/>
                          <a:cs typeface="Arial" panose="020B0604020202020204" pitchFamily="34" charset="0"/>
                        </a:defRPr>
                      </a:lvl4pPr>
                      <a:lvl5pPr algn="r" rtl="1">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rgbClr val="000066"/>
                          </a:solidFill>
                          <a:effectLst/>
                          <a:latin typeface="Arial" panose="020B0604020202020204" pitchFamily="34" charset="0"/>
                          <a:cs typeface="Arial" panose="020B0604020202020204" pitchFamily="34" charset="0"/>
                        </a:rPr>
                        <a:t>tank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304634" name="Rectangle 58"/>
          <p:cNvSpPr>
            <a:spLocks noChangeArrowheads="1"/>
          </p:cNvSpPr>
          <p:nvPr/>
        </p:nvSpPr>
        <p:spPr bwMode="auto">
          <a:xfrm>
            <a:off x="1789113" y="5867400"/>
            <a:ext cx="5302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1" hangingPunct="1">
              <a:spcBef>
                <a:spcPct val="50000"/>
              </a:spcBef>
              <a:buFont typeface="Wingdings" panose="05000000000000000000" pitchFamily="2" charset="2"/>
              <a:buNone/>
            </a:pPr>
            <a:r>
              <a:rPr lang="en-US" altLang="en-US" sz="2400">
                <a:solidFill>
                  <a:srgbClr val="000066"/>
                </a:solidFill>
              </a:rPr>
              <a:t>minimum line pairs  for  50%  success</a:t>
            </a:r>
          </a:p>
        </p:txBody>
      </p:sp>
      <p:graphicFrame>
        <p:nvGraphicFramePr>
          <p:cNvPr id="1304635" name="Group 59"/>
          <p:cNvGraphicFramePr>
            <a:graphicFrameLocks noGrp="1"/>
          </p:cNvGraphicFramePr>
          <p:nvPr/>
        </p:nvGraphicFramePr>
        <p:xfrm>
          <a:off x="6527800" y="2806700"/>
          <a:ext cx="1143000" cy="762000"/>
        </p:xfrm>
        <a:graphic>
          <a:graphicData uri="http://schemas.openxmlformats.org/drawingml/2006/table">
            <a:tbl>
              <a:tblPr rtl="1"/>
              <a:tblGrid>
                <a:gridCol w="1143000">
                  <a:extLst>
                    <a:ext uri="{9D8B030D-6E8A-4147-A177-3AD203B41FA5}">
                      <a16:colId xmlns:a16="http://schemas.microsoft.com/office/drawing/2014/main" val="20000"/>
                    </a:ext>
                  </a:extLst>
                </a:gridCol>
              </a:tblGrid>
              <a:tr h="377825">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algn="r" rtl="1">
                        <a:spcBef>
                          <a:spcPct val="20000"/>
                        </a:spcBef>
                        <a:defRPr sz="2400">
                          <a:solidFill>
                            <a:schemeClr val="tx1"/>
                          </a:solidFill>
                          <a:latin typeface="Arial" panose="020B0604020202020204" pitchFamily="34" charset="0"/>
                          <a:cs typeface="Arial" panose="020B0604020202020204" pitchFamily="34" charset="0"/>
                        </a:defRPr>
                      </a:lvl2pPr>
                      <a:lvl3pPr algn="r" rtl="1">
                        <a:spcBef>
                          <a:spcPct val="20000"/>
                        </a:spcBef>
                        <a:defRPr sz="2000">
                          <a:solidFill>
                            <a:schemeClr val="tx1"/>
                          </a:solidFill>
                          <a:latin typeface="Arial" panose="020B0604020202020204" pitchFamily="34" charset="0"/>
                          <a:cs typeface="Arial" panose="020B0604020202020204" pitchFamily="34" charset="0"/>
                        </a:defRPr>
                      </a:lvl3pPr>
                      <a:lvl4pPr algn="r" rtl="1">
                        <a:spcBef>
                          <a:spcPct val="20000"/>
                        </a:spcBef>
                        <a:defRPr>
                          <a:solidFill>
                            <a:schemeClr val="tx1"/>
                          </a:solidFill>
                          <a:latin typeface="Arial" panose="020B0604020202020204" pitchFamily="34" charset="0"/>
                          <a:cs typeface="Arial" panose="020B0604020202020204" pitchFamily="34" charset="0"/>
                        </a:defRPr>
                      </a:lvl4pPr>
                      <a:lvl5pPr algn="r" rtl="1">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10000"/>
                  </a:ext>
                </a:extLst>
              </a:tr>
              <a:tr h="384175">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algn="r" rtl="1">
                        <a:spcBef>
                          <a:spcPct val="20000"/>
                        </a:spcBef>
                        <a:defRPr sz="2400">
                          <a:solidFill>
                            <a:schemeClr val="tx1"/>
                          </a:solidFill>
                          <a:latin typeface="Arial" panose="020B0604020202020204" pitchFamily="34" charset="0"/>
                          <a:cs typeface="Arial" panose="020B0604020202020204" pitchFamily="34" charset="0"/>
                        </a:defRPr>
                      </a:lvl2pPr>
                      <a:lvl3pPr algn="r" rtl="1">
                        <a:spcBef>
                          <a:spcPct val="20000"/>
                        </a:spcBef>
                        <a:defRPr sz="2000">
                          <a:solidFill>
                            <a:schemeClr val="tx1"/>
                          </a:solidFill>
                          <a:latin typeface="Arial" panose="020B0604020202020204" pitchFamily="34" charset="0"/>
                          <a:cs typeface="Arial" panose="020B0604020202020204" pitchFamily="34" charset="0"/>
                        </a:defRPr>
                      </a:lvl3pPr>
                      <a:lvl4pPr algn="r" rtl="1">
                        <a:spcBef>
                          <a:spcPct val="20000"/>
                        </a:spcBef>
                        <a:defRPr>
                          <a:solidFill>
                            <a:schemeClr val="tx1"/>
                          </a:solidFill>
                          <a:latin typeface="Arial" panose="020B0604020202020204" pitchFamily="34" charset="0"/>
                          <a:cs typeface="Arial" panose="020B0604020202020204" pitchFamily="34" charset="0"/>
                        </a:defRPr>
                      </a:lvl4pPr>
                      <a:lvl5pPr algn="r" rtl="1">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alpha val="50000"/>
                      </a:schemeClr>
                    </a:solidFill>
                  </a:tcPr>
                </a:tc>
                <a:extLst>
                  <a:ext uri="{0D108BD9-81ED-4DB2-BD59-A6C34878D82A}">
                    <a16:rowId xmlns:a16="http://schemas.microsoft.com/office/drawing/2014/main" val="10001"/>
                  </a:ext>
                </a:extLst>
              </a:tr>
            </a:tbl>
          </a:graphicData>
        </a:graphic>
      </p:graphicFrame>
      <p:pic>
        <p:nvPicPr>
          <p:cNvPr id="1304643" name="Picture 67" descr="tank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28000" y="2806700"/>
            <a:ext cx="762000" cy="762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04644" name="Group 68"/>
          <p:cNvGraphicFramePr>
            <a:graphicFrameLocks noGrp="1"/>
          </p:cNvGraphicFramePr>
          <p:nvPr/>
        </p:nvGraphicFramePr>
        <p:xfrm>
          <a:off x="8128000" y="2806700"/>
          <a:ext cx="787400" cy="758825"/>
        </p:xfrm>
        <a:graphic>
          <a:graphicData uri="http://schemas.openxmlformats.org/drawingml/2006/table">
            <a:tbl>
              <a:tblPr rtl="1"/>
              <a:tblGrid>
                <a:gridCol w="787400">
                  <a:extLst>
                    <a:ext uri="{9D8B030D-6E8A-4147-A177-3AD203B41FA5}">
                      <a16:colId xmlns:a16="http://schemas.microsoft.com/office/drawing/2014/main" val="20000"/>
                    </a:ext>
                  </a:extLst>
                </a:gridCol>
              </a:tblGrid>
              <a:tr h="758825">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algn="r" rtl="1">
                        <a:spcBef>
                          <a:spcPct val="20000"/>
                        </a:spcBef>
                        <a:defRPr sz="2400">
                          <a:solidFill>
                            <a:schemeClr val="tx1"/>
                          </a:solidFill>
                          <a:latin typeface="Arial" panose="020B0604020202020204" pitchFamily="34" charset="0"/>
                          <a:cs typeface="Arial" panose="020B0604020202020204" pitchFamily="34" charset="0"/>
                        </a:defRPr>
                      </a:lvl2pPr>
                      <a:lvl3pPr algn="r" rtl="1">
                        <a:spcBef>
                          <a:spcPct val="20000"/>
                        </a:spcBef>
                        <a:defRPr sz="2000">
                          <a:solidFill>
                            <a:schemeClr val="tx1"/>
                          </a:solidFill>
                          <a:latin typeface="Arial" panose="020B0604020202020204" pitchFamily="34" charset="0"/>
                          <a:cs typeface="Arial" panose="020B0604020202020204" pitchFamily="34" charset="0"/>
                        </a:defRPr>
                      </a:lvl3pPr>
                      <a:lvl4pPr algn="r" rtl="1">
                        <a:spcBef>
                          <a:spcPct val="20000"/>
                        </a:spcBef>
                        <a:defRPr>
                          <a:solidFill>
                            <a:schemeClr val="tx1"/>
                          </a:solidFill>
                          <a:latin typeface="Arial" panose="020B0604020202020204" pitchFamily="34" charset="0"/>
                          <a:cs typeface="Arial" panose="020B0604020202020204" pitchFamily="34" charset="0"/>
                        </a:defRPr>
                      </a:lvl4pPr>
                      <a:lvl5pPr algn="r" rtl="1">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10000"/>
                  </a:ext>
                </a:extLst>
              </a:tr>
            </a:tbl>
          </a:graphicData>
        </a:graphic>
      </p:graphicFrame>
      <p:pic>
        <p:nvPicPr>
          <p:cNvPr id="1304650" name="Picture 74" descr="tank"/>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537200" y="1282700"/>
            <a:ext cx="1984375" cy="11509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5602" name="Rectangle 2"/>
          <p:cNvSpPr>
            <a:spLocks noGrp="1" noChangeArrowheads="1"/>
          </p:cNvSpPr>
          <p:nvPr>
            <p:ph type="title"/>
          </p:nvPr>
        </p:nvSpPr>
        <p:spPr>
          <a:xfrm>
            <a:off x="0" y="274638"/>
            <a:ext cx="9144000" cy="792162"/>
          </a:xfrm>
        </p:spPr>
        <p:txBody>
          <a:bodyPr/>
          <a:lstStyle/>
          <a:p>
            <a:pPr algn="l"/>
            <a:r>
              <a:rPr lang="en-US" altLang="en-US" sz="3000">
                <a:solidFill>
                  <a:schemeClr val="bg1"/>
                </a:solidFill>
              </a:rPr>
              <a:t>NIIRS- National Image Interpretability Rating Scales</a:t>
            </a:r>
            <a:br>
              <a:rPr lang="en-US" altLang="en-US" sz="3000">
                <a:solidFill>
                  <a:schemeClr val="bg1"/>
                </a:solidFill>
              </a:rPr>
            </a:br>
            <a:endParaRPr lang="en-US" altLang="en-US" sz="3000">
              <a:solidFill>
                <a:schemeClr val="bg1"/>
              </a:solidFill>
            </a:endParaRPr>
          </a:p>
        </p:txBody>
      </p:sp>
      <p:sp>
        <p:nvSpPr>
          <p:cNvPr id="1305603" name="Rectangle 3"/>
          <p:cNvSpPr>
            <a:spLocks noChangeArrowheads="1"/>
          </p:cNvSpPr>
          <p:nvPr/>
        </p:nvSpPr>
        <p:spPr bwMode="auto">
          <a:xfrm>
            <a:off x="755650" y="3962400"/>
            <a:ext cx="8051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r" rtl="1">
              <a:spcBef>
                <a:spcPct val="20000"/>
              </a:spcBef>
              <a:buChar char="•"/>
              <a:defRPr sz="2800">
                <a:solidFill>
                  <a:schemeClr val="tx1"/>
                </a:solidFill>
                <a:latin typeface="Arial" panose="020B0604020202020204" pitchFamily="34" charset="0"/>
                <a:cs typeface="Arial" panose="020B0604020202020204" pitchFamily="34" charset="0"/>
              </a:defRPr>
            </a:lvl1pPr>
            <a:lvl2pPr algn="r" rtl="1">
              <a:spcBef>
                <a:spcPct val="20000"/>
              </a:spcBef>
              <a:buChar char="–"/>
              <a:defRPr sz="2400">
                <a:solidFill>
                  <a:schemeClr val="tx1"/>
                </a:solidFill>
                <a:latin typeface="Arial" panose="020B0604020202020204" pitchFamily="34" charset="0"/>
                <a:cs typeface="Arial" panose="020B0604020202020204" pitchFamily="34" charset="0"/>
              </a:defRPr>
            </a:lvl2pPr>
            <a:lvl3pPr algn="r" rtl="1">
              <a:spcBef>
                <a:spcPct val="20000"/>
              </a:spcBef>
              <a:buChar char="•"/>
              <a:defRPr sz="2000">
                <a:solidFill>
                  <a:schemeClr val="tx1"/>
                </a:solidFill>
                <a:latin typeface="Arial" panose="020B0604020202020204" pitchFamily="34" charset="0"/>
                <a:cs typeface="Arial" panose="020B0604020202020204" pitchFamily="34" charset="0"/>
              </a:defRPr>
            </a:lvl3pPr>
            <a:lvl4pPr algn="r" rtl="1">
              <a:spcBef>
                <a:spcPct val="20000"/>
              </a:spcBef>
              <a:buChar char="–"/>
              <a:defRPr>
                <a:solidFill>
                  <a:schemeClr val="tx1"/>
                </a:solidFill>
                <a:latin typeface="Arial" panose="020B0604020202020204" pitchFamily="34" charset="0"/>
                <a:cs typeface="Arial" panose="020B0604020202020204" pitchFamily="34" charset="0"/>
              </a:defRPr>
            </a:lvl4pPr>
            <a:lvl5pPr algn="r" rtl="1">
              <a:spcBef>
                <a:spcPct val="20000"/>
              </a:spcBef>
              <a:buChar char="»"/>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lgn="l" rtl="0" eaLnBrk="1" hangingPunct="1">
              <a:buFontTx/>
              <a:buNone/>
            </a:pPr>
            <a:r>
              <a:rPr lang="en-US" altLang="en-US" sz="1800">
                <a:solidFill>
                  <a:schemeClr val="bg1"/>
                </a:solidFill>
              </a:rPr>
              <a:t>Identify the </a:t>
            </a:r>
            <a:r>
              <a:rPr lang="en-US" altLang="en-US" sz="1800">
                <a:solidFill>
                  <a:srgbClr val="FFFF00"/>
                </a:solidFill>
              </a:rPr>
              <a:t>wing configuration</a:t>
            </a:r>
            <a:r>
              <a:rPr lang="en-US" altLang="en-US" sz="1800">
                <a:solidFill>
                  <a:schemeClr val="bg1"/>
                </a:solidFill>
              </a:rPr>
              <a:t> (e.g., straight, swept, delta) of all large aircraft (e.g., 707, CONCORD, BEAR, BLACKJACK)</a:t>
            </a:r>
            <a:r>
              <a:rPr lang="he-IL" altLang="en-US" sz="1800">
                <a:solidFill>
                  <a:schemeClr val="bg1"/>
                </a:solidFill>
              </a:rPr>
              <a:t>. </a:t>
            </a:r>
            <a:r>
              <a:rPr lang="en-US" altLang="en-US" sz="1800">
                <a:solidFill>
                  <a:schemeClr val="bg1"/>
                </a:solidFill>
              </a:rPr>
              <a:t>..</a:t>
            </a:r>
            <a:endParaRPr lang="he-IL" altLang="en-US" sz="1800">
              <a:solidFill>
                <a:schemeClr val="bg1"/>
              </a:solidFill>
            </a:endParaRPr>
          </a:p>
        </p:txBody>
      </p:sp>
      <p:sp>
        <p:nvSpPr>
          <p:cNvPr id="1305604" name="Rectangle 4"/>
          <p:cNvSpPr>
            <a:spLocks noChangeArrowheads="1"/>
          </p:cNvSpPr>
          <p:nvPr/>
        </p:nvSpPr>
        <p:spPr bwMode="auto">
          <a:xfrm>
            <a:off x="755650" y="2895600"/>
            <a:ext cx="80835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r" rtl="1">
              <a:spcBef>
                <a:spcPct val="20000"/>
              </a:spcBef>
              <a:buChar char="•"/>
              <a:defRPr sz="2800">
                <a:solidFill>
                  <a:schemeClr val="tx1"/>
                </a:solidFill>
                <a:latin typeface="Arial" panose="020B0604020202020204" pitchFamily="34" charset="0"/>
                <a:cs typeface="Arial" panose="020B0604020202020204" pitchFamily="34" charset="0"/>
              </a:defRPr>
            </a:lvl1pPr>
            <a:lvl2pPr algn="r" rtl="1">
              <a:spcBef>
                <a:spcPct val="20000"/>
              </a:spcBef>
              <a:buChar char="–"/>
              <a:defRPr sz="2400">
                <a:solidFill>
                  <a:schemeClr val="tx1"/>
                </a:solidFill>
                <a:latin typeface="Arial" panose="020B0604020202020204" pitchFamily="34" charset="0"/>
                <a:cs typeface="Arial" panose="020B0604020202020204" pitchFamily="34" charset="0"/>
              </a:defRPr>
            </a:lvl2pPr>
            <a:lvl3pPr algn="r" rtl="1">
              <a:spcBef>
                <a:spcPct val="20000"/>
              </a:spcBef>
              <a:buChar char="•"/>
              <a:defRPr sz="2000">
                <a:solidFill>
                  <a:schemeClr val="tx1"/>
                </a:solidFill>
                <a:latin typeface="Arial" panose="020B0604020202020204" pitchFamily="34" charset="0"/>
                <a:cs typeface="Arial" panose="020B0604020202020204" pitchFamily="34" charset="0"/>
              </a:defRPr>
            </a:lvl3pPr>
            <a:lvl4pPr algn="r" rtl="1">
              <a:spcBef>
                <a:spcPct val="20000"/>
              </a:spcBef>
              <a:buChar char="–"/>
              <a:defRPr>
                <a:solidFill>
                  <a:schemeClr val="tx1"/>
                </a:solidFill>
                <a:latin typeface="Arial" panose="020B0604020202020204" pitchFamily="34" charset="0"/>
                <a:cs typeface="Arial" panose="020B0604020202020204" pitchFamily="34" charset="0"/>
              </a:defRPr>
            </a:lvl4pPr>
            <a:lvl5pPr algn="r" rtl="1">
              <a:spcBef>
                <a:spcPct val="20000"/>
              </a:spcBef>
              <a:buChar char="»"/>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lgn="l" rtl="0" eaLnBrk="1" hangingPunct="1">
              <a:buFontTx/>
              <a:buNone/>
            </a:pPr>
            <a:r>
              <a:rPr lang="en-US" altLang="en-US" sz="1800">
                <a:solidFill>
                  <a:schemeClr val="bg1"/>
                </a:solidFill>
              </a:rPr>
              <a:t>Detect </a:t>
            </a:r>
            <a:r>
              <a:rPr lang="en-US" altLang="en-US" sz="1800">
                <a:solidFill>
                  <a:srgbClr val="FFFF00"/>
                </a:solidFill>
              </a:rPr>
              <a:t>large hangars at airfields</a:t>
            </a:r>
            <a:r>
              <a:rPr lang="en-US" altLang="en-US" sz="1800">
                <a:solidFill>
                  <a:schemeClr val="bg1"/>
                </a:solidFill>
              </a:rPr>
              <a:t>.</a:t>
            </a:r>
            <a:r>
              <a:rPr lang="he-IL" altLang="en-US" sz="1800">
                <a:solidFill>
                  <a:schemeClr val="bg1"/>
                </a:solidFill>
              </a:rPr>
              <a:t> </a:t>
            </a:r>
            <a:r>
              <a:rPr lang="en-US" altLang="en-US" sz="1800">
                <a:solidFill>
                  <a:schemeClr val="bg1"/>
                </a:solidFill>
              </a:rPr>
              <a:t>Detect </a:t>
            </a:r>
            <a:r>
              <a:rPr lang="en-US" altLang="en-US" sz="1800">
                <a:solidFill>
                  <a:srgbClr val="FFFF00"/>
                </a:solidFill>
              </a:rPr>
              <a:t>large static radars</a:t>
            </a:r>
            <a:r>
              <a:rPr lang="en-US" altLang="en-US" sz="1800">
                <a:solidFill>
                  <a:schemeClr val="bg1"/>
                </a:solidFill>
              </a:rPr>
              <a:t> (e.g., AN/FPS-85, COBRA DANE, PECHORA, HENHOUSE), </a:t>
            </a:r>
            <a:r>
              <a:rPr lang="he-IL" altLang="en-US" sz="1800">
                <a:solidFill>
                  <a:schemeClr val="bg1"/>
                </a:solidFill>
              </a:rPr>
              <a:t> </a:t>
            </a:r>
            <a:r>
              <a:rPr lang="en-US" altLang="en-US" sz="1800">
                <a:solidFill>
                  <a:schemeClr val="bg1"/>
                </a:solidFill>
              </a:rPr>
              <a:t>Detect military training areas..</a:t>
            </a:r>
            <a:r>
              <a:rPr lang="he-IL" altLang="en-US" sz="1800">
                <a:solidFill>
                  <a:schemeClr val="bg1"/>
                </a:solidFill>
              </a:rPr>
              <a:t>.</a:t>
            </a:r>
            <a:endParaRPr lang="en-US" altLang="en-US" sz="1800">
              <a:solidFill>
                <a:schemeClr val="bg1"/>
              </a:solidFill>
            </a:endParaRPr>
          </a:p>
        </p:txBody>
      </p:sp>
      <p:sp>
        <p:nvSpPr>
          <p:cNvPr id="1305605" name="Rectangle 5"/>
          <p:cNvSpPr>
            <a:spLocks noChangeArrowheads="1"/>
          </p:cNvSpPr>
          <p:nvPr/>
        </p:nvSpPr>
        <p:spPr bwMode="auto">
          <a:xfrm>
            <a:off x="755650" y="2041525"/>
            <a:ext cx="80835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r" rtl="1">
              <a:spcBef>
                <a:spcPct val="20000"/>
              </a:spcBef>
              <a:buChar char="•"/>
              <a:defRPr sz="2800">
                <a:solidFill>
                  <a:schemeClr val="tx1"/>
                </a:solidFill>
                <a:latin typeface="Arial" panose="020B0604020202020204" pitchFamily="34" charset="0"/>
                <a:cs typeface="Arial" panose="020B0604020202020204" pitchFamily="34" charset="0"/>
              </a:defRPr>
            </a:lvl1pPr>
            <a:lvl2pPr algn="r" rtl="1">
              <a:spcBef>
                <a:spcPct val="20000"/>
              </a:spcBef>
              <a:buChar char="–"/>
              <a:defRPr sz="2400">
                <a:solidFill>
                  <a:schemeClr val="tx1"/>
                </a:solidFill>
                <a:latin typeface="Arial" panose="020B0604020202020204" pitchFamily="34" charset="0"/>
                <a:cs typeface="Arial" panose="020B0604020202020204" pitchFamily="34" charset="0"/>
              </a:defRPr>
            </a:lvl2pPr>
            <a:lvl3pPr algn="r" rtl="1">
              <a:spcBef>
                <a:spcPct val="20000"/>
              </a:spcBef>
              <a:buChar char="•"/>
              <a:defRPr sz="2000">
                <a:solidFill>
                  <a:schemeClr val="tx1"/>
                </a:solidFill>
                <a:latin typeface="Arial" panose="020B0604020202020204" pitchFamily="34" charset="0"/>
                <a:cs typeface="Arial" panose="020B0604020202020204" pitchFamily="34" charset="0"/>
              </a:defRPr>
            </a:lvl3pPr>
            <a:lvl4pPr algn="r" rtl="1">
              <a:spcBef>
                <a:spcPct val="20000"/>
              </a:spcBef>
              <a:buChar char="–"/>
              <a:defRPr>
                <a:solidFill>
                  <a:schemeClr val="tx1"/>
                </a:solidFill>
                <a:latin typeface="Arial" panose="020B0604020202020204" pitchFamily="34" charset="0"/>
                <a:cs typeface="Arial" panose="020B0604020202020204" pitchFamily="34" charset="0"/>
              </a:defRPr>
            </a:lvl4pPr>
            <a:lvl5pPr algn="r" rtl="1">
              <a:spcBef>
                <a:spcPct val="20000"/>
              </a:spcBef>
              <a:buChar char="»"/>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lgn="l" rtl="0" eaLnBrk="1" hangingPunct="1">
              <a:buFontTx/>
              <a:buNone/>
            </a:pPr>
            <a:r>
              <a:rPr lang="en-US" altLang="en-US" sz="1800">
                <a:solidFill>
                  <a:schemeClr val="bg1"/>
                </a:solidFill>
              </a:rPr>
              <a:t>Detect a </a:t>
            </a:r>
            <a:r>
              <a:rPr lang="en-US" altLang="en-US" sz="1800">
                <a:solidFill>
                  <a:srgbClr val="FFFF00"/>
                </a:solidFill>
              </a:rPr>
              <a:t>medium-sized port</a:t>
            </a:r>
            <a:r>
              <a:rPr lang="en-US" altLang="en-US" sz="1800">
                <a:solidFill>
                  <a:schemeClr val="bg1"/>
                </a:solidFill>
              </a:rPr>
              <a:t> facility and/or distinguish between </a:t>
            </a:r>
            <a:r>
              <a:rPr lang="en-US" altLang="en-US" sz="1800">
                <a:solidFill>
                  <a:srgbClr val="FFFF00"/>
                </a:solidFill>
              </a:rPr>
              <a:t>taxi-ways and runways at a large airfield</a:t>
            </a:r>
            <a:r>
              <a:rPr lang="he-IL" altLang="en-US" sz="1800">
                <a:solidFill>
                  <a:schemeClr val="bg1"/>
                </a:solidFill>
              </a:rPr>
              <a:t>. </a:t>
            </a:r>
            <a:endParaRPr lang="en-US" altLang="en-US" sz="1800">
              <a:solidFill>
                <a:schemeClr val="bg1"/>
              </a:solidFill>
            </a:endParaRPr>
          </a:p>
        </p:txBody>
      </p:sp>
      <p:sp>
        <p:nvSpPr>
          <p:cNvPr id="1305606" name="Rectangle 6"/>
          <p:cNvSpPr>
            <a:spLocks noChangeArrowheads="1"/>
          </p:cNvSpPr>
          <p:nvPr/>
        </p:nvSpPr>
        <p:spPr bwMode="auto">
          <a:xfrm>
            <a:off x="755650" y="1219200"/>
            <a:ext cx="7620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r" rtl="1">
              <a:spcBef>
                <a:spcPct val="20000"/>
              </a:spcBef>
              <a:buChar char="•"/>
              <a:defRPr sz="2800">
                <a:solidFill>
                  <a:schemeClr val="tx1"/>
                </a:solidFill>
                <a:latin typeface="Arial" panose="020B0604020202020204" pitchFamily="34" charset="0"/>
                <a:cs typeface="Arial" panose="020B0604020202020204" pitchFamily="34" charset="0"/>
              </a:defRPr>
            </a:lvl1pPr>
            <a:lvl2pPr algn="r" rtl="1">
              <a:spcBef>
                <a:spcPct val="20000"/>
              </a:spcBef>
              <a:buChar char="–"/>
              <a:defRPr sz="2400">
                <a:solidFill>
                  <a:schemeClr val="tx1"/>
                </a:solidFill>
                <a:latin typeface="Arial" panose="020B0604020202020204" pitchFamily="34" charset="0"/>
                <a:cs typeface="Arial" panose="020B0604020202020204" pitchFamily="34" charset="0"/>
              </a:defRPr>
            </a:lvl2pPr>
            <a:lvl3pPr algn="r" rtl="1">
              <a:spcBef>
                <a:spcPct val="20000"/>
              </a:spcBef>
              <a:buChar char="•"/>
              <a:defRPr sz="2000">
                <a:solidFill>
                  <a:schemeClr val="tx1"/>
                </a:solidFill>
                <a:latin typeface="Arial" panose="020B0604020202020204" pitchFamily="34" charset="0"/>
                <a:cs typeface="Arial" panose="020B0604020202020204" pitchFamily="34" charset="0"/>
              </a:defRPr>
            </a:lvl3pPr>
            <a:lvl4pPr algn="r" rtl="1">
              <a:spcBef>
                <a:spcPct val="20000"/>
              </a:spcBef>
              <a:buChar char="–"/>
              <a:defRPr>
                <a:solidFill>
                  <a:schemeClr val="tx1"/>
                </a:solidFill>
                <a:latin typeface="Arial" panose="020B0604020202020204" pitchFamily="34" charset="0"/>
                <a:cs typeface="Arial" panose="020B0604020202020204" pitchFamily="34" charset="0"/>
              </a:defRPr>
            </a:lvl4pPr>
            <a:lvl5pPr algn="r" rtl="1">
              <a:spcBef>
                <a:spcPct val="20000"/>
              </a:spcBef>
              <a:buChar char="»"/>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lgn="l" rtl="0" eaLnBrk="1" hangingPunct="1">
              <a:buFontTx/>
              <a:buNone/>
            </a:pPr>
            <a:r>
              <a:rPr lang="en-US" altLang="en-US" sz="1800">
                <a:solidFill>
                  <a:schemeClr val="bg1"/>
                </a:solidFill>
              </a:rPr>
              <a:t>Interpretability of the imagery is precluded by obscuration, degradation, or very poor resolution</a:t>
            </a:r>
            <a:r>
              <a:rPr lang="he-IL" altLang="en-US" sz="1800">
                <a:solidFill>
                  <a:schemeClr val="bg1"/>
                </a:solidFill>
              </a:rPr>
              <a:t> </a:t>
            </a:r>
            <a:endParaRPr lang="en-US" altLang="en-US" sz="1800">
              <a:solidFill>
                <a:schemeClr val="bg1"/>
              </a:solidFill>
            </a:endParaRPr>
          </a:p>
        </p:txBody>
      </p:sp>
      <p:sp>
        <p:nvSpPr>
          <p:cNvPr id="1305607" name="Rectangle 7"/>
          <p:cNvSpPr>
            <a:spLocks noChangeArrowheads="1"/>
          </p:cNvSpPr>
          <p:nvPr/>
        </p:nvSpPr>
        <p:spPr bwMode="auto">
          <a:xfrm>
            <a:off x="755650" y="5257800"/>
            <a:ext cx="81597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r>
              <a:rPr lang="en-US" altLang="en-US">
                <a:solidFill>
                  <a:schemeClr val="bg1"/>
                </a:solidFill>
              </a:rPr>
              <a:t>Identify </a:t>
            </a:r>
            <a:r>
              <a:rPr lang="en-US" altLang="en-US">
                <a:solidFill>
                  <a:srgbClr val="FFFF00"/>
                </a:solidFill>
              </a:rPr>
              <a:t>small light-toned ceramic insulators</a:t>
            </a:r>
            <a:r>
              <a:rPr lang="en-US" altLang="en-US">
                <a:solidFill>
                  <a:schemeClr val="bg1"/>
                </a:solidFill>
              </a:rPr>
              <a:t> that connect wires of an antenna.</a:t>
            </a:r>
            <a:r>
              <a:rPr lang="he-IL" altLang="en-US">
                <a:solidFill>
                  <a:schemeClr val="bg1"/>
                </a:solidFill>
              </a:rPr>
              <a:t> </a:t>
            </a:r>
          </a:p>
          <a:p>
            <a:pPr eaLnBrk="1" hangingPunct="1"/>
            <a:r>
              <a:rPr lang="en-US" altLang="en-US">
                <a:solidFill>
                  <a:schemeClr val="bg1"/>
                </a:solidFill>
              </a:rPr>
              <a:t>Identify </a:t>
            </a:r>
            <a:r>
              <a:rPr lang="en-US" altLang="en-US">
                <a:solidFill>
                  <a:srgbClr val="FFFF00"/>
                </a:solidFill>
              </a:rPr>
              <a:t>vehicle registration numbers</a:t>
            </a:r>
            <a:r>
              <a:rPr lang="en-US" altLang="en-US">
                <a:solidFill>
                  <a:schemeClr val="bg1"/>
                </a:solidFill>
              </a:rPr>
              <a:t> (VRN) on trucks</a:t>
            </a:r>
            <a:r>
              <a:rPr lang="he-IL" altLang="en-US">
                <a:solidFill>
                  <a:schemeClr val="bg1"/>
                </a:solidFill>
              </a:rPr>
              <a:t>. </a:t>
            </a:r>
          </a:p>
          <a:p>
            <a:pPr eaLnBrk="1" hangingPunct="1"/>
            <a:r>
              <a:rPr lang="en-US" altLang="en-US">
                <a:solidFill>
                  <a:schemeClr val="bg1"/>
                </a:solidFill>
              </a:rPr>
              <a:t>Identify </a:t>
            </a:r>
            <a:r>
              <a:rPr lang="en-US" altLang="en-US">
                <a:solidFill>
                  <a:srgbClr val="FFFF00"/>
                </a:solidFill>
              </a:rPr>
              <a:t>screws and bolts on missile components</a:t>
            </a:r>
            <a:r>
              <a:rPr lang="he-IL" altLang="en-US">
                <a:solidFill>
                  <a:schemeClr val="bg1"/>
                </a:solidFill>
              </a:rPr>
              <a:t>. </a:t>
            </a:r>
            <a:r>
              <a:rPr lang="en-US" altLang="en-US">
                <a:solidFill>
                  <a:schemeClr val="bg1"/>
                </a:solidFill>
              </a:rPr>
              <a:t>..</a:t>
            </a:r>
            <a:endParaRPr lang="he-IL" altLang="en-US">
              <a:solidFill>
                <a:schemeClr val="bg1"/>
              </a:solidFill>
            </a:endParaRPr>
          </a:p>
        </p:txBody>
      </p:sp>
      <p:grpSp>
        <p:nvGrpSpPr>
          <p:cNvPr id="1305608" name="Group 8"/>
          <p:cNvGrpSpPr>
            <a:grpSpLocks/>
          </p:cNvGrpSpPr>
          <p:nvPr/>
        </p:nvGrpSpPr>
        <p:grpSpPr bwMode="auto">
          <a:xfrm>
            <a:off x="203200" y="1397000"/>
            <a:ext cx="406400" cy="406400"/>
            <a:chOff x="112" y="896"/>
            <a:chExt cx="256" cy="256"/>
          </a:xfrm>
        </p:grpSpPr>
        <p:sp>
          <p:nvSpPr>
            <p:cNvPr id="1305609" name="Text Box 9"/>
            <p:cNvSpPr txBox="1">
              <a:spLocks noChangeArrowheads="1"/>
            </p:cNvSpPr>
            <p:nvPr/>
          </p:nvSpPr>
          <p:spPr bwMode="auto">
            <a:xfrm>
              <a:off x="152" y="912"/>
              <a:ext cx="160"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rtl="1" eaLnBrk="1" hangingPunct="1">
                <a:spcBef>
                  <a:spcPct val="50000"/>
                </a:spcBef>
              </a:pPr>
              <a:r>
                <a:rPr lang="en-US" altLang="en-US" sz="2400" b="1">
                  <a:solidFill>
                    <a:schemeClr val="bg1"/>
                  </a:solidFill>
                </a:rPr>
                <a:t>0</a:t>
              </a:r>
            </a:p>
          </p:txBody>
        </p:sp>
        <p:sp>
          <p:nvSpPr>
            <p:cNvPr id="1305610" name="AutoShape 10"/>
            <p:cNvSpPr>
              <a:spLocks noChangeArrowheads="1"/>
            </p:cNvSpPr>
            <p:nvPr/>
          </p:nvSpPr>
          <p:spPr bwMode="auto">
            <a:xfrm>
              <a:off x="112" y="896"/>
              <a:ext cx="256" cy="256"/>
            </a:xfrm>
            <a:prstGeom prst="roundRect">
              <a:avLst>
                <a:gd name="adj" fmla="val 16667"/>
              </a:avLst>
            </a:prstGeom>
            <a:noFill/>
            <a:ln w="254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05611" name="Group 11"/>
          <p:cNvGrpSpPr>
            <a:grpSpLocks/>
          </p:cNvGrpSpPr>
          <p:nvPr/>
        </p:nvGrpSpPr>
        <p:grpSpPr bwMode="auto">
          <a:xfrm>
            <a:off x="203200" y="2189163"/>
            <a:ext cx="406400" cy="406400"/>
            <a:chOff x="112" y="896"/>
            <a:chExt cx="256" cy="256"/>
          </a:xfrm>
        </p:grpSpPr>
        <p:sp>
          <p:nvSpPr>
            <p:cNvPr id="1305612" name="Text Box 12"/>
            <p:cNvSpPr txBox="1">
              <a:spLocks noChangeArrowheads="1"/>
            </p:cNvSpPr>
            <p:nvPr/>
          </p:nvSpPr>
          <p:spPr bwMode="auto">
            <a:xfrm>
              <a:off x="152" y="912"/>
              <a:ext cx="160"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rtl="1" eaLnBrk="1" hangingPunct="1">
                <a:spcBef>
                  <a:spcPct val="50000"/>
                </a:spcBef>
              </a:pPr>
              <a:r>
                <a:rPr lang="en-US" altLang="en-US" sz="2400" b="1">
                  <a:solidFill>
                    <a:schemeClr val="bg1"/>
                  </a:solidFill>
                </a:rPr>
                <a:t>1</a:t>
              </a:r>
            </a:p>
          </p:txBody>
        </p:sp>
        <p:sp>
          <p:nvSpPr>
            <p:cNvPr id="1305613" name="AutoShape 13"/>
            <p:cNvSpPr>
              <a:spLocks noChangeArrowheads="1"/>
            </p:cNvSpPr>
            <p:nvPr/>
          </p:nvSpPr>
          <p:spPr bwMode="auto">
            <a:xfrm>
              <a:off x="112" y="896"/>
              <a:ext cx="256" cy="256"/>
            </a:xfrm>
            <a:prstGeom prst="roundRect">
              <a:avLst>
                <a:gd name="adj" fmla="val 16667"/>
              </a:avLst>
            </a:prstGeom>
            <a:noFill/>
            <a:ln w="254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05614" name="Group 14"/>
          <p:cNvGrpSpPr>
            <a:grpSpLocks/>
          </p:cNvGrpSpPr>
          <p:nvPr/>
        </p:nvGrpSpPr>
        <p:grpSpPr bwMode="auto">
          <a:xfrm>
            <a:off x="203200" y="2959100"/>
            <a:ext cx="406400" cy="406400"/>
            <a:chOff x="112" y="896"/>
            <a:chExt cx="256" cy="256"/>
          </a:xfrm>
        </p:grpSpPr>
        <p:sp>
          <p:nvSpPr>
            <p:cNvPr id="1305615" name="Text Box 15"/>
            <p:cNvSpPr txBox="1">
              <a:spLocks noChangeArrowheads="1"/>
            </p:cNvSpPr>
            <p:nvPr/>
          </p:nvSpPr>
          <p:spPr bwMode="auto">
            <a:xfrm>
              <a:off x="152" y="912"/>
              <a:ext cx="160"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rtl="1" eaLnBrk="1" hangingPunct="1">
                <a:spcBef>
                  <a:spcPct val="50000"/>
                </a:spcBef>
              </a:pPr>
              <a:r>
                <a:rPr lang="en-US" altLang="en-US" sz="2400" b="1">
                  <a:solidFill>
                    <a:schemeClr val="bg1"/>
                  </a:solidFill>
                </a:rPr>
                <a:t>2</a:t>
              </a:r>
            </a:p>
          </p:txBody>
        </p:sp>
        <p:sp>
          <p:nvSpPr>
            <p:cNvPr id="1305616" name="AutoShape 16"/>
            <p:cNvSpPr>
              <a:spLocks noChangeArrowheads="1"/>
            </p:cNvSpPr>
            <p:nvPr/>
          </p:nvSpPr>
          <p:spPr bwMode="auto">
            <a:xfrm>
              <a:off x="112" y="896"/>
              <a:ext cx="256" cy="256"/>
            </a:xfrm>
            <a:prstGeom prst="roundRect">
              <a:avLst>
                <a:gd name="adj" fmla="val 16667"/>
              </a:avLst>
            </a:prstGeom>
            <a:noFill/>
            <a:ln w="254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05617" name="Group 17"/>
          <p:cNvGrpSpPr>
            <a:grpSpLocks/>
          </p:cNvGrpSpPr>
          <p:nvPr/>
        </p:nvGrpSpPr>
        <p:grpSpPr bwMode="auto">
          <a:xfrm>
            <a:off x="203200" y="4102100"/>
            <a:ext cx="406400" cy="406400"/>
            <a:chOff x="112" y="896"/>
            <a:chExt cx="256" cy="256"/>
          </a:xfrm>
        </p:grpSpPr>
        <p:sp>
          <p:nvSpPr>
            <p:cNvPr id="1305618" name="Text Box 18"/>
            <p:cNvSpPr txBox="1">
              <a:spLocks noChangeArrowheads="1"/>
            </p:cNvSpPr>
            <p:nvPr/>
          </p:nvSpPr>
          <p:spPr bwMode="auto">
            <a:xfrm>
              <a:off x="152" y="912"/>
              <a:ext cx="160"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rtl="1" eaLnBrk="1" hangingPunct="1">
                <a:spcBef>
                  <a:spcPct val="50000"/>
                </a:spcBef>
              </a:pPr>
              <a:r>
                <a:rPr lang="en-US" altLang="en-US" sz="2400" b="1">
                  <a:solidFill>
                    <a:schemeClr val="bg1"/>
                  </a:solidFill>
                </a:rPr>
                <a:t>3</a:t>
              </a:r>
            </a:p>
          </p:txBody>
        </p:sp>
        <p:sp>
          <p:nvSpPr>
            <p:cNvPr id="1305619" name="AutoShape 19"/>
            <p:cNvSpPr>
              <a:spLocks noChangeArrowheads="1"/>
            </p:cNvSpPr>
            <p:nvPr/>
          </p:nvSpPr>
          <p:spPr bwMode="auto">
            <a:xfrm>
              <a:off x="112" y="896"/>
              <a:ext cx="256" cy="256"/>
            </a:xfrm>
            <a:prstGeom prst="roundRect">
              <a:avLst>
                <a:gd name="adj" fmla="val 16667"/>
              </a:avLst>
            </a:prstGeom>
            <a:noFill/>
            <a:ln w="254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05620" name="Group 20"/>
          <p:cNvGrpSpPr>
            <a:grpSpLocks/>
          </p:cNvGrpSpPr>
          <p:nvPr/>
        </p:nvGrpSpPr>
        <p:grpSpPr bwMode="auto">
          <a:xfrm>
            <a:off x="203200" y="5511800"/>
            <a:ext cx="406400" cy="406400"/>
            <a:chOff x="112" y="896"/>
            <a:chExt cx="256" cy="256"/>
          </a:xfrm>
        </p:grpSpPr>
        <p:sp>
          <p:nvSpPr>
            <p:cNvPr id="1305621" name="Text Box 21"/>
            <p:cNvSpPr txBox="1">
              <a:spLocks noChangeArrowheads="1"/>
            </p:cNvSpPr>
            <p:nvPr/>
          </p:nvSpPr>
          <p:spPr bwMode="auto">
            <a:xfrm>
              <a:off x="152" y="912"/>
              <a:ext cx="160"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rtl="1" eaLnBrk="1" hangingPunct="1">
                <a:spcBef>
                  <a:spcPct val="50000"/>
                </a:spcBef>
              </a:pPr>
              <a:r>
                <a:rPr lang="en-US" altLang="en-US" sz="2400" b="1">
                  <a:solidFill>
                    <a:schemeClr val="bg1"/>
                  </a:solidFill>
                </a:rPr>
                <a:t>9</a:t>
              </a:r>
            </a:p>
          </p:txBody>
        </p:sp>
        <p:sp>
          <p:nvSpPr>
            <p:cNvPr id="1305622" name="AutoShape 22"/>
            <p:cNvSpPr>
              <a:spLocks noChangeArrowheads="1"/>
            </p:cNvSpPr>
            <p:nvPr/>
          </p:nvSpPr>
          <p:spPr bwMode="auto">
            <a:xfrm>
              <a:off x="112" y="896"/>
              <a:ext cx="256" cy="256"/>
            </a:xfrm>
            <a:prstGeom prst="roundRect">
              <a:avLst>
                <a:gd name="adj" fmla="val 16667"/>
              </a:avLst>
            </a:prstGeom>
            <a:noFill/>
            <a:ln w="254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05623" name="Group 23"/>
          <p:cNvGrpSpPr>
            <a:grpSpLocks/>
          </p:cNvGrpSpPr>
          <p:nvPr/>
        </p:nvGrpSpPr>
        <p:grpSpPr bwMode="auto">
          <a:xfrm rot="5400000">
            <a:off x="139700" y="4851400"/>
            <a:ext cx="533400" cy="127000"/>
            <a:chOff x="2688" y="2784"/>
            <a:chExt cx="384" cy="96"/>
          </a:xfrm>
        </p:grpSpPr>
        <p:sp>
          <p:nvSpPr>
            <p:cNvPr id="1305624" name="Oval 24"/>
            <p:cNvSpPr>
              <a:spLocks noChangeArrowheads="1"/>
            </p:cNvSpPr>
            <p:nvPr/>
          </p:nvSpPr>
          <p:spPr bwMode="auto">
            <a:xfrm>
              <a:off x="2688" y="2784"/>
              <a:ext cx="96" cy="96"/>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5625" name="Oval 25"/>
            <p:cNvSpPr>
              <a:spLocks noChangeArrowheads="1"/>
            </p:cNvSpPr>
            <p:nvPr/>
          </p:nvSpPr>
          <p:spPr bwMode="auto">
            <a:xfrm>
              <a:off x="2832" y="2784"/>
              <a:ext cx="96" cy="96"/>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5626" name="Oval 26"/>
            <p:cNvSpPr>
              <a:spLocks noChangeArrowheads="1"/>
            </p:cNvSpPr>
            <p:nvPr/>
          </p:nvSpPr>
          <p:spPr bwMode="auto">
            <a:xfrm>
              <a:off x="2976" y="2784"/>
              <a:ext cx="96" cy="96"/>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6514" name="Picture 2" descr="Copy of stripes_noise_cutoff1_cr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3225" y="1844675"/>
            <a:ext cx="6229350" cy="3598863"/>
          </a:xfrm>
          <a:prstGeom prst="rect">
            <a:avLst/>
          </a:prstGeom>
          <a:noFill/>
          <a:extLst>
            <a:ext uri="{909E8E84-426E-40DD-AFC4-6F175D3DCCD1}">
              <a14:hiddenFill xmlns:a14="http://schemas.microsoft.com/office/drawing/2010/main">
                <a:solidFill>
                  <a:srgbClr val="FFFFFF"/>
                </a:solidFill>
              </a14:hiddenFill>
            </a:ext>
          </a:extLst>
        </p:spPr>
      </p:pic>
      <p:pic>
        <p:nvPicPr>
          <p:cNvPr id="1216515" name="Picture 3" descr="Copy (2) of stripes_noise_cutoff1_cr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3225" y="1844675"/>
            <a:ext cx="6229350" cy="3598863"/>
          </a:xfrm>
          <a:prstGeom prst="rect">
            <a:avLst/>
          </a:prstGeom>
          <a:noFill/>
          <a:extLst>
            <a:ext uri="{909E8E84-426E-40DD-AFC4-6F175D3DCCD1}">
              <a14:hiddenFill xmlns:a14="http://schemas.microsoft.com/office/drawing/2010/main">
                <a:solidFill>
                  <a:srgbClr val="FFFFFF"/>
                </a:solidFill>
              </a14:hiddenFill>
            </a:ext>
          </a:extLst>
        </p:spPr>
      </p:pic>
      <p:sp>
        <p:nvSpPr>
          <p:cNvPr id="956420" name="Text Box 4"/>
          <p:cNvSpPr txBox="1">
            <a:spLocks noChangeArrowheads="1"/>
          </p:cNvSpPr>
          <p:nvPr/>
        </p:nvSpPr>
        <p:spPr bwMode="auto">
          <a:xfrm>
            <a:off x="1676400" y="5638800"/>
            <a:ext cx="2057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a:solidFill>
                  <a:srgbClr val="FFFF00"/>
                </a:solidFill>
                <a:latin typeface="Arial" panose="020B0604020202020204" pitchFamily="34" charset="0"/>
              </a:rPr>
              <a:t>pattern visible</a:t>
            </a:r>
            <a:r>
              <a:rPr lang="en-US" altLang="en-US" sz="2000">
                <a:solidFill>
                  <a:srgbClr val="FFFF00"/>
                </a:solidFill>
                <a:latin typeface="Arial" panose="020B0604020202020204" pitchFamily="34" charset="0"/>
              </a:rPr>
              <a:t> </a:t>
            </a:r>
          </a:p>
        </p:txBody>
      </p:sp>
      <p:sp>
        <p:nvSpPr>
          <p:cNvPr id="1216517" name="Text Box 5"/>
          <p:cNvSpPr txBox="1">
            <a:spLocks noChangeArrowheads="1"/>
          </p:cNvSpPr>
          <p:nvPr/>
        </p:nvSpPr>
        <p:spPr bwMode="auto">
          <a:xfrm>
            <a:off x="4051300" y="6569075"/>
            <a:ext cx="5092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spcBef>
                <a:spcPct val="50000"/>
              </a:spcBef>
            </a:pPr>
            <a:r>
              <a:rPr lang="en-US" altLang="en-US" sz="1400">
                <a:solidFill>
                  <a:srgbClr val="00FF00"/>
                </a:solidFill>
                <a:latin typeface="Tahoma" panose="020B0604030504040204" pitchFamily="34" charset="0"/>
                <a:cs typeface="Tahoma" panose="020B0604030504040204" pitchFamily="34" charset="0"/>
              </a:rPr>
              <a:t>Treibitz &amp; Schechner, </a:t>
            </a:r>
            <a:r>
              <a:rPr lang="en-US" altLang="en-US" sz="1400" i="1">
                <a:solidFill>
                  <a:srgbClr val="00FF00"/>
                </a:solidFill>
                <a:latin typeface="Tahoma" panose="020B0604030504040204" pitchFamily="34" charset="0"/>
                <a:cs typeface="Tahoma" panose="020B0604030504040204" pitchFamily="34" charset="0"/>
              </a:rPr>
              <a:t>Recovery Limits in Pointwise Degradations</a:t>
            </a:r>
          </a:p>
        </p:txBody>
      </p:sp>
      <p:sp>
        <p:nvSpPr>
          <p:cNvPr id="1216518" name="Text Box 6"/>
          <p:cNvSpPr txBox="1">
            <a:spLocks noChangeArrowheads="1"/>
          </p:cNvSpPr>
          <p:nvPr/>
        </p:nvSpPr>
        <p:spPr bwMode="auto">
          <a:xfrm>
            <a:off x="874871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1651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21651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956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4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3442" name="Picture 2" descr="stripes_noise_cr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73225" y="1844675"/>
            <a:ext cx="6229350" cy="3598863"/>
          </a:xfrm>
          <a:prstGeom prst="rect">
            <a:avLst/>
          </a:prstGeom>
          <a:noFill/>
          <a:extLst>
            <a:ext uri="{909E8E84-426E-40DD-AFC4-6F175D3DCCD1}">
              <a14:hiddenFill xmlns:a14="http://schemas.microsoft.com/office/drawing/2010/main">
                <a:solidFill>
                  <a:srgbClr val="FFFFFF"/>
                </a:solidFill>
              </a14:hiddenFill>
            </a:ext>
          </a:extLst>
        </p:spPr>
      </p:pic>
      <p:pic>
        <p:nvPicPr>
          <p:cNvPr id="1213443" name="Picture 3" descr="stripes_noise_cutoff1_cr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673225" y="1844675"/>
            <a:ext cx="6229350" cy="3598863"/>
          </a:xfrm>
          <a:prstGeom prst="rect">
            <a:avLst/>
          </a:prstGeom>
          <a:noFill/>
          <a:extLst>
            <a:ext uri="{909E8E84-426E-40DD-AFC4-6F175D3DCCD1}">
              <a14:hiddenFill xmlns:a14="http://schemas.microsoft.com/office/drawing/2010/main">
                <a:solidFill>
                  <a:srgbClr val="FFFFFF"/>
                </a:solidFill>
              </a14:hiddenFill>
            </a:ext>
          </a:extLst>
        </p:spPr>
      </p:pic>
      <p:sp>
        <p:nvSpPr>
          <p:cNvPr id="958468" name="Rectangle 4"/>
          <p:cNvSpPr>
            <a:spLocks noGrp="1" noChangeArrowheads="1"/>
          </p:cNvSpPr>
          <p:nvPr>
            <p:ph type="title" idx="4294967295"/>
          </p:nvPr>
        </p:nvSpPr>
        <p:spPr>
          <a:xfrm>
            <a:off x="0" y="0"/>
            <a:ext cx="5105400" cy="914400"/>
          </a:xfrm>
        </p:spPr>
        <p:txBody>
          <a:bodyPr/>
          <a:lstStyle/>
          <a:p>
            <a:pPr rtl="0"/>
            <a:r>
              <a:rPr lang="en-US" altLang="en-US" sz="4000">
                <a:solidFill>
                  <a:schemeClr val="bg1"/>
                </a:solidFill>
              </a:rPr>
              <a:t>Where is the Cutoff?</a:t>
            </a:r>
          </a:p>
        </p:txBody>
      </p:sp>
      <p:sp>
        <p:nvSpPr>
          <p:cNvPr id="1213446" name="Line 5"/>
          <p:cNvSpPr>
            <a:spLocks noChangeShapeType="1"/>
          </p:cNvSpPr>
          <p:nvPr/>
        </p:nvSpPr>
        <p:spPr bwMode="auto">
          <a:xfrm>
            <a:off x="1673225" y="5654675"/>
            <a:ext cx="6251575" cy="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1213447" name="Object 7"/>
          <p:cNvGraphicFramePr>
            <a:graphicFrameLocks noChangeAspect="1"/>
          </p:cNvGraphicFramePr>
          <p:nvPr/>
        </p:nvGraphicFramePr>
        <p:xfrm>
          <a:off x="1673225" y="5695950"/>
          <a:ext cx="368300" cy="287338"/>
        </p:xfrm>
        <a:graphic>
          <a:graphicData uri="http://schemas.openxmlformats.org/presentationml/2006/ole">
            <mc:AlternateContent xmlns:mc="http://schemas.openxmlformats.org/markup-compatibility/2006">
              <mc:Choice xmlns:v="urn:schemas-microsoft-com:vml" Requires="v">
                <p:oleObj spid="_x0000_s1213523" name="Equation" r:id="rId7" imgW="228600" imgH="177480" progId="Equation.DSMT4">
                  <p:embed/>
                </p:oleObj>
              </mc:Choice>
              <mc:Fallback>
                <p:oleObj name="Equation" r:id="rId7" imgW="228600" imgH="177480" progId="Equation.DSMT4">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3225" y="5695950"/>
                        <a:ext cx="368300" cy="287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13448" name="Object 8"/>
          <p:cNvGraphicFramePr>
            <a:graphicFrameLocks noChangeAspect="1"/>
          </p:cNvGraphicFramePr>
          <p:nvPr/>
        </p:nvGraphicFramePr>
        <p:xfrm>
          <a:off x="7540625" y="5695950"/>
          <a:ext cx="368300" cy="287338"/>
        </p:xfrm>
        <a:graphic>
          <a:graphicData uri="http://schemas.openxmlformats.org/presentationml/2006/ole">
            <mc:AlternateContent xmlns:mc="http://schemas.openxmlformats.org/markup-compatibility/2006">
              <mc:Choice xmlns:v="urn:schemas-microsoft-com:vml" Requires="v">
                <p:oleObj spid="_x0000_s1213524" name="Equation" r:id="rId9" imgW="228600" imgH="177480" progId="Equation.DSMT4">
                  <p:embed/>
                </p:oleObj>
              </mc:Choice>
              <mc:Fallback>
                <p:oleObj name="Equation" r:id="rId9" imgW="228600" imgH="177480" progId="Equation.DSMT4">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40625" y="5695950"/>
                        <a:ext cx="368300" cy="287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13449" name="Line 9"/>
          <p:cNvSpPr>
            <a:spLocks noChangeShapeType="1"/>
          </p:cNvSpPr>
          <p:nvPr/>
        </p:nvSpPr>
        <p:spPr bwMode="auto">
          <a:xfrm>
            <a:off x="1444625" y="1868488"/>
            <a:ext cx="0" cy="3598862"/>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1213450" name="Object 10"/>
          <p:cNvGraphicFramePr>
            <a:graphicFrameLocks noChangeAspect="1"/>
          </p:cNvGraphicFramePr>
          <p:nvPr/>
        </p:nvGraphicFramePr>
        <p:xfrm>
          <a:off x="1028700" y="5221288"/>
          <a:ext cx="285750" cy="287337"/>
        </p:xfrm>
        <a:graphic>
          <a:graphicData uri="http://schemas.openxmlformats.org/presentationml/2006/ole">
            <mc:AlternateContent xmlns:mc="http://schemas.openxmlformats.org/markup-compatibility/2006">
              <mc:Choice xmlns:v="urn:schemas-microsoft-com:vml" Requires="v">
                <p:oleObj spid="_x0000_s1213525" name="Equation" r:id="rId11" imgW="177480" imgH="177480" progId="Equation.DSMT4">
                  <p:embed/>
                </p:oleObj>
              </mc:Choice>
              <mc:Fallback>
                <p:oleObj name="Equation" r:id="rId11" imgW="177480" imgH="177480" progId="Equation.DSMT4">
                  <p:embed/>
                  <p:pic>
                    <p:nvPicPr>
                      <p:cNvPr id="0"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8700" y="5221288"/>
                        <a:ext cx="285750" cy="287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13451" name="Object 11"/>
          <p:cNvGraphicFramePr>
            <a:graphicFrameLocks noChangeAspect="1"/>
          </p:cNvGraphicFramePr>
          <p:nvPr/>
        </p:nvGraphicFramePr>
        <p:xfrm>
          <a:off x="931863" y="1868488"/>
          <a:ext cx="368300" cy="287337"/>
        </p:xfrm>
        <a:graphic>
          <a:graphicData uri="http://schemas.openxmlformats.org/presentationml/2006/ole">
            <mc:AlternateContent xmlns:mc="http://schemas.openxmlformats.org/markup-compatibility/2006">
              <mc:Choice xmlns:v="urn:schemas-microsoft-com:vml" Requires="v">
                <p:oleObj spid="_x0000_s1213526" name="Equation" r:id="rId13" imgW="228600" imgH="177480" progId="Equation.DSMT4">
                  <p:embed/>
                </p:oleObj>
              </mc:Choice>
              <mc:Fallback>
                <p:oleObj name="Equation" r:id="rId13" imgW="228600" imgH="177480" progId="Equation.DSMT4">
                  <p:embed/>
                  <p:pic>
                    <p:nvPicPr>
                      <p:cNvPr id="0" name="Object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1863" y="1868488"/>
                        <a:ext cx="368300" cy="287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58478" name="Freeform 14"/>
          <p:cNvSpPr>
            <a:spLocks/>
          </p:cNvSpPr>
          <p:nvPr/>
        </p:nvSpPr>
        <p:spPr bwMode="auto">
          <a:xfrm>
            <a:off x="7256463" y="1708150"/>
            <a:ext cx="1030287" cy="846138"/>
          </a:xfrm>
          <a:custGeom>
            <a:avLst/>
            <a:gdLst>
              <a:gd name="T0" fmla="*/ 549 w 649"/>
              <a:gd name="T1" fmla="*/ 0 h 533"/>
              <a:gd name="T2" fmla="*/ 557 w 649"/>
              <a:gd name="T3" fmla="*/ 255 h 533"/>
              <a:gd name="T4" fmla="*/ 0 w 649"/>
              <a:gd name="T5" fmla="*/ 533 h 533"/>
              <a:gd name="T6" fmla="*/ 0 60000 65536"/>
              <a:gd name="T7" fmla="*/ 0 60000 65536"/>
              <a:gd name="T8" fmla="*/ 0 60000 65536"/>
              <a:gd name="T9" fmla="*/ 0 w 649"/>
              <a:gd name="T10" fmla="*/ 0 h 533"/>
              <a:gd name="T11" fmla="*/ 649 w 649"/>
              <a:gd name="T12" fmla="*/ 533 h 533"/>
            </a:gdLst>
            <a:ahLst/>
            <a:cxnLst>
              <a:cxn ang="T6">
                <a:pos x="T0" y="T1"/>
              </a:cxn>
              <a:cxn ang="T7">
                <a:pos x="T2" y="T3"/>
              </a:cxn>
              <a:cxn ang="T8">
                <a:pos x="T4" y="T5"/>
              </a:cxn>
            </a:cxnLst>
            <a:rect l="T9" t="T10" r="T11" b="T12"/>
            <a:pathLst>
              <a:path w="649" h="533">
                <a:moveTo>
                  <a:pt x="549" y="0"/>
                </a:moveTo>
                <a:cubicBezTo>
                  <a:pt x="548" y="42"/>
                  <a:pt x="649" y="166"/>
                  <a:pt x="557" y="255"/>
                </a:cubicBezTo>
                <a:cubicBezTo>
                  <a:pt x="465" y="344"/>
                  <a:pt x="116" y="475"/>
                  <a:pt x="0" y="533"/>
                </a:cubicBezTo>
              </a:path>
            </a:pathLst>
          </a:custGeom>
          <a:noFill/>
          <a:ln w="38100">
            <a:solidFill>
              <a:srgbClr val="FFFF00"/>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sp>
        <p:nvSpPr>
          <p:cNvPr id="958480" name="Text Box 16"/>
          <p:cNvSpPr txBox="1">
            <a:spLocks noChangeArrowheads="1"/>
          </p:cNvSpPr>
          <p:nvPr/>
        </p:nvSpPr>
        <p:spPr bwMode="auto">
          <a:xfrm>
            <a:off x="533400" y="1279525"/>
            <a:ext cx="2057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a:solidFill>
                  <a:srgbClr val="FFFF00"/>
                </a:solidFill>
                <a:latin typeface="Arial" panose="020B0604020202020204" pitchFamily="34" charset="0"/>
              </a:rPr>
              <a:t>pattern visible</a:t>
            </a:r>
            <a:r>
              <a:rPr lang="en-US" altLang="en-US" sz="2000">
                <a:solidFill>
                  <a:srgbClr val="FFFF00"/>
                </a:solidFill>
                <a:latin typeface="Arial" panose="020B0604020202020204" pitchFamily="34" charset="0"/>
              </a:rPr>
              <a:t> </a:t>
            </a:r>
          </a:p>
        </p:txBody>
      </p:sp>
      <p:sp>
        <p:nvSpPr>
          <p:cNvPr id="958481" name="Text Box 17"/>
          <p:cNvSpPr txBox="1">
            <a:spLocks noChangeArrowheads="1"/>
          </p:cNvSpPr>
          <p:nvPr/>
        </p:nvSpPr>
        <p:spPr bwMode="auto">
          <a:xfrm>
            <a:off x="6858000" y="914400"/>
            <a:ext cx="20574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a:solidFill>
                  <a:srgbClr val="FFFF00"/>
                </a:solidFill>
                <a:latin typeface="Arial" panose="020B0604020202020204" pitchFamily="34" charset="0"/>
              </a:rPr>
              <a:t>pattern invisible</a:t>
            </a:r>
            <a:r>
              <a:rPr lang="en-US" altLang="en-US" sz="2000">
                <a:solidFill>
                  <a:srgbClr val="FFFF00"/>
                </a:solidFill>
                <a:latin typeface="Arial" panose="020B0604020202020204" pitchFamily="34" charset="0"/>
              </a:rPr>
              <a:t> </a:t>
            </a:r>
          </a:p>
        </p:txBody>
      </p:sp>
      <p:sp>
        <p:nvSpPr>
          <p:cNvPr id="958482" name="Text Box 18"/>
          <p:cNvSpPr txBox="1">
            <a:spLocks noChangeArrowheads="1"/>
          </p:cNvSpPr>
          <p:nvPr/>
        </p:nvSpPr>
        <p:spPr bwMode="auto">
          <a:xfrm>
            <a:off x="2819400" y="1387475"/>
            <a:ext cx="3429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a:solidFill>
                  <a:srgbClr val="FFFF00"/>
                </a:solidFill>
                <a:latin typeface="Arial" panose="020B0604020202020204" pitchFamily="34" charset="0"/>
              </a:rPr>
              <a:t>calculated analytically!</a:t>
            </a:r>
          </a:p>
        </p:txBody>
      </p:sp>
      <p:sp>
        <p:nvSpPr>
          <p:cNvPr id="1213457" name="Text Box 19"/>
          <p:cNvSpPr txBox="1">
            <a:spLocks noChangeArrowheads="1"/>
          </p:cNvSpPr>
          <p:nvPr/>
        </p:nvSpPr>
        <p:spPr bwMode="auto">
          <a:xfrm>
            <a:off x="4051300" y="6569075"/>
            <a:ext cx="5092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spcBef>
                <a:spcPct val="50000"/>
              </a:spcBef>
            </a:pPr>
            <a:r>
              <a:rPr lang="en-US" altLang="en-US" sz="1400">
                <a:solidFill>
                  <a:srgbClr val="00FF00"/>
                </a:solidFill>
                <a:latin typeface="Tahoma" panose="020B0604030504040204" pitchFamily="34" charset="0"/>
                <a:cs typeface="Tahoma" panose="020B0604030504040204" pitchFamily="34" charset="0"/>
              </a:rPr>
              <a:t>Treibitz &amp; Schechner, </a:t>
            </a:r>
            <a:r>
              <a:rPr lang="en-US" altLang="en-US" sz="1400" i="1">
                <a:solidFill>
                  <a:srgbClr val="00FF00"/>
                </a:solidFill>
                <a:latin typeface="Tahoma" panose="020B0604030504040204" pitchFamily="34" charset="0"/>
                <a:cs typeface="Tahoma" panose="020B0604030504040204" pitchFamily="34" charset="0"/>
              </a:rPr>
              <a:t>Recovery Limits in Pointwise Degradations</a:t>
            </a:r>
          </a:p>
        </p:txBody>
      </p:sp>
      <p:sp>
        <p:nvSpPr>
          <p:cNvPr id="958484" name="Line 20"/>
          <p:cNvSpPr>
            <a:spLocks noChangeShapeType="1"/>
          </p:cNvSpPr>
          <p:nvPr/>
        </p:nvSpPr>
        <p:spPr bwMode="auto">
          <a:xfrm flipH="1">
            <a:off x="1676400" y="3249613"/>
            <a:ext cx="6248400" cy="0"/>
          </a:xfrm>
          <a:prstGeom prst="line">
            <a:avLst/>
          </a:prstGeom>
          <a:noFill/>
          <a:ln w="349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958485" name="Freeform 21"/>
          <p:cNvSpPr>
            <a:spLocks/>
          </p:cNvSpPr>
          <p:nvPr/>
        </p:nvSpPr>
        <p:spPr bwMode="auto">
          <a:xfrm>
            <a:off x="1914525" y="1708150"/>
            <a:ext cx="654050" cy="919163"/>
          </a:xfrm>
          <a:custGeom>
            <a:avLst/>
            <a:gdLst>
              <a:gd name="T0" fmla="*/ 66 w 412"/>
              <a:gd name="T1" fmla="*/ 0 h 579"/>
              <a:gd name="T2" fmla="*/ 58 w 412"/>
              <a:gd name="T3" fmla="*/ 255 h 579"/>
              <a:gd name="T4" fmla="*/ 412 w 412"/>
              <a:gd name="T5" fmla="*/ 579 h 579"/>
              <a:gd name="T6" fmla="*/ 0 60000 65536"/>
              <a:gd name="T7" fmla="*/ 0 60000 65536"/>
              <a:gd name="T8" fmla="*/ 0 60000 65536"/>
              <a:gd name="T9" fmla="*/ 0 w 412"/>
              <a:gd name="T10" fmla="*/ 0 h 579"/>
              <a:gd name="T11" fmla="*/ 412 w 412"/>
              <a:gd name="T12" fmla="*/ 579 h 579"/>
            </a:gdLst>
            <a:ahLst/>
            <a:cxnLst>
              <a:cxn ang="T6">
                <a:pos x="T0" y="T1"/>
              </a:cxn>
              <a:cxn ang="T7">
                <a:pos x="T2" y="T3"/>
              </a:cxn>
              <a:cxn ang="T8">
                <a:pos x="T4" y="T5"/>
              </a:cxn>
            </a:cxnLst>
            <a:rect l="T9" t="T10" r="T11" b="T12"/>
            <a:pathLst>
              <a:path w="412" h="579">
                <a:moveTo>
                  <a:pt x="66" y="0"/>
                </a:moveTo>
                <a:cubicBezTo>
                  <a:pt x="67" y="42"/>
                  <a:pt x="0" y="158"/>
                  <a:pt x="58" y="255"/>
                </a:cubicBezTo>
                <a:cubicBezTo>
                  <a:pt x="116" y="352"/>
                  <a:pt x="338" y="511"/>
                  <a:pt x="412" y="579"/>
                </a:cubicBezTo>
              </a:path>
            </a:pathLst>
          </a:custGeom>
          <a:noFill/>
          <a:ln w="38100">
            <a:solidFill>
              <a:srgbClr val="FFFF00"/>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sp>
        <p:nvSpPr>
          <p:cNvPr id="1213461" name="Text Box 23"/>
          <p:cNvSpPr txBox="1">
            <a:spLocks noChangeArrowheads="1"/>
          </p:cNvSpPr>
          <p:nvPr/>
        </p:nvSpPr>
        <p:spPr bwMode="auto">
          <a:xfrm>
            <a:off x="293688" y="3213100"/>
            <a:ext cx="10779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sz="1800">
                <a:solidFill>
                  <a:schemeClr val="bg1"/>
                </a:solidFill>
                <a:latin typeface="Arial" panose="020B0604020202020204" pitchFamily="34" charset="0"/>
              </a:rPr>
              <a:t>Input SNR</a:t>
            </a:r>
          </a:p>
        </p:txBody>
      </p:sp>
      <p:graphicFrame>
        <p:nvGraphicFramePr>
          <p:cNvPr id="1213462" name="Object 22"/>
          <p:cNvGraphicFramePr>
            <a:graphicFrameLocks noChangeAspect="1"/>
          </p:cNvGraphicFramePr>
          <p:nvPr/>
        </p:nvGraphicFramePr>
        <p:xfrm>
          <a:off x="304800" y="3546475"/>
          <a:ext cx="887413" cy="652463"/>
        </p:xfrm>
        <a:graphic>
          <a:graphicData uri="http://schemas.openxmlformats.org/presentationml/2006/ole">
            <mc:AlternateContent xmlns:mc="http://schemas.openxmlformats.org/markup-compatibility/2006">
              <mc:Choice xmlns:v="urn:schemas-microsoft-com:vml" Requires="v">
                <p:oleObj spid="_x0000_s1213527" name="Equation" r:id="rId15" imgW="571320" imgH="431640" progId="Equation.DSMT4">
                  <p:embed/>
                </p:oleObj>
              </mc:Choice>
              <mc:Fallback>
                <p:oleObj name="Equation" r:id="rId15" imgW="571320" imgH="431640" progId="Equation.DSMT4">
                  <p:embed/>
                  <p:pic>
                    <p:nvPicPr>
                      <p:cNvPr id="0" name="Object 2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4800" y="3546475"/>
                        <a:ext cx="887413" cy="652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13464" name="Text Box 24"/>
          <p:cNvSpPr txBox="1">
            <a:spLocks noChangeArrowheads="1"/>
          </p:cNvSpPr>
          <p:nvPr/>
        </p:nvSpPr>
        <p:spPr bwMode="auto">
          <a:xfrm>
            <a:off x="874871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25</a:t>
            </a:r>
          </a:p>
        </p:txBody>
      </p:sp>
      <p:sp>
        <p:nvSpPr>
          <p:cNvPr id="1213467" name="Text Box 13"/>
          <p:cNvSpPr txBox="1">
            <a:spLocks noChangeArrowheads="1"/>
          </p:cNvSpPr>
          <p:nvPr/>
        </p:nvSpPr>
        <p:spPr bwMode="auto">
          <a:xfrm>
            <a:off x="5292725" y="570230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sz="2000">
                <a:solidFill>
                  <a:schemeClr val="bg1"/>
                </a:solidFill>
                <a:latin typeface="Arial" panose="020B0604020202020204" pitchFamily="34" charset="0"/>
              </a:rPr>
              <a:t>(frequency)</a:t>
            </a:r>
          </a:p>
        </p:txBody>
      </p:sp>
      <p:graphicFrame>
        <p:nvGraphicFramePr>
          <p:cNvPr id="1213468" name="Object 28"/>
          <p:cNvGraphicFramePr>
            <a:graphicFrameLocks noChangeAspect="1"/>
          </p:cNvGraphicFramePr>
          <p:nvPr/>
        </p:nvGraphicFramePr>
        <p:xfrm>
          <a:off x="5041900" y="5743575"/>
          <a:ext cx="250825" cy="276225"/>
        </p:xfrm>
        <a:graphic>
          <a:graphicData uri="http://schemas.openxmlformats.org/presentationml/2006/ole">
            <mc:AlternateContent xmlns:mc="http://schemas.openxmlformats.org/markup-compatibility/2006">
              <mc:Choice xmlns:v="urn:schemas-microsoft-com:vml" Requires="v">
                <p:oleObj spid="_x0000_s1213528" name="Equation" r:id="rId17" imgW="126720" imgH="139680" progId="Equation.DSMT4">
                  <p:embed/>
                </p:oleObj>
              </mc:Choice>
              <mc:Fallback>
                <p:oleObj name="Equation" r:id="rId17" imgW="126720" imgH="139680" progId="Equation.DSMT4">
                  <p:embed/>
                  <p:pic>
                    <p:nvPicPr>
                      <p:cNvPr id="0" name="Object 2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41900" y="5743575"/>
                        <a:ext cx="25082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58484"/>
                                        </p:tgtEl>
                                        <p:attrNameLst>
                                          <p:attrName>style.visibility</p:attrName>
                                        </p:attrNameLst>
                                      </p:cBhvr>
                                      <p:to>
                                        <p:strVal val="visible"/>
                                      </p:to>
                                    </p:set>
                                    <p:animEffect transition="in" filter="wipe(left)">
                                      <p:cBhvr>
                                        <p:cTn id="7" dur="1000"/>
                                        <p:tgtEl>
                                          <p:spTgt spid="9584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5848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5848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5848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5847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958468"/>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2" fill="hold" nodeType="clickEffect">
                                  <p:stCondLst>
                                    <p:cond delay="0"/>
                                  </p:stCondLst>
                                  <p:childTnLst>
                                    <p:set>
                                      <p:cBhvr>
                                        <p:cTn id="23" dur="1" fill="hold">
                                          <p:stCondLst>
                                            <p:cond delay="0"/>
                                          </p:stCondLst>
                                        </p:cTn>
                                        <p:tgtEl>
                                          <p:spTgt spid="1213443"/>
                                        </p:tgtEl>
                                        <p:attrNameLst>
                                          <p:attrName>style.visibility</p:attrName>
                                        </p:attrNameLst>
                                      </p:cBhvr>
                                      <p:to>
                                        <p:strVal val="visible"/>
                                      </p:to>
                                    </p:set>
                                    <p:animEffect transition="in" filter="wipe(right)">
                                      <p:cBhvr>
                                        <p:cTn id="24" dur="1000"/>
                                        <p:tgtEl>
                                          <p:spTgt spid="121344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58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8468" grpId="0"/>
      <p:bldP spid="958478" grpId="0" animBg="1"/>
      <p:bldP spid="958480" grpId="0"/>
      <p:bldP spid="958481" grpId="0"/>
      <p:bldP spid="958482" grpId="0"/>
      <p:bldP spid="958484" grpId="0" animBg="1"/>
      <p:bldP spid="95848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4163" name="Picture 3" descr="stripes_noise_cutoff1_cr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73225" y="1844675"/>
            <a:ext cx="6229350" cy="3598863"/>
          </a:xfrm>
          <a:prstGeom prst="rect">
            <a:avLst/>
          </a:prstGeom>
          <a:noFill/>
          <a:extLst>
            <a:ext uri="{909E8E84-426E-40DD-AFC4-6F175D3DCCD1}">
              <a14:hiddenFill xmlns:a14="http://schemas.microsoft.com/office/drawing/2010/main">
                <a:solidFill>
                  <a:srgbClr val="FFFFFF"/>
                </a:solidFill>
              </a14:hiddenFill>
            </a:ext>
          </a:extLst>
        </p:spPr>
      </p:pic>
      <p:sp>
        <p:nvSpPr>
          <p:cNvPr id="1244165" name="Line 5"/>
          <p:cNvSpPr>
            <a:spLocks noChangeShapeType="1"/>
          </p:cNvSpPr>
          <p:nvPr/>
        </p:nvSpPr>
        <p:spPr bwMode="auto">
          <a:xfrm>
            <a:off x="1673225" y="5654675"/>
            <a:ext cx="6251575" cy="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1244166" name="Object 6"/>
          <p:cNvGraphicFramePr>
            <a:graphicFrameLocks noChangeAspect="1"/>
          </p:cNvGraphicFramePr>
          <p:nvPr/>
        </p:nvGraphicFramePr>
        <p:xfrm>
          <a:off x="1673225" y="5695950"/>
          <a:ext cx="368300" cy="287338"/>
        </p:xfrm>
        <a:graphic>
          <a:graphicData uri="http://schemas.openxmlformats.org/presentationml/2006/ole">
            <mc:AlternateContent xmlns:mc="http://schemas.openxmlformats.org/markup-compatibility/2006">
              <mc:Choice xmlns:v="urn:schemas-microsoft-com:vml" Requires="v">
                <p:oleObj spid="_x0000_s1244267" name="Equation" r:id="rId6" imgW="228600" imgH="177480" progId="Equation.DSMT4">
                  <p:embed/>
                </p:oleObj>
              </mc:Choice>
              <mc:Fallback>
                <p:oleObj name="Equation" r:id="rId6" imgW="228600" imgH="177480" progId="Equation.DSMT4">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3225" y="5695950"/>
                        <a:ext cx="368300" cy="287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44167" name="Object 7"/>
          <p:cNvGraphicFramePr>
            <a:graphicFrameLocks noChangeAspect="1"/>
          </p:cNvGraphicFramePr>
          <p:nvPr/>
        </p:nvGraphicFramePr>
        <p:xfrm>
          <a:off x="7540625" y="5695950"/>
          <a:ext cx="368300" cy="287338"/>
        </p:xfrm>
        <a:graphic>
          <a:graphicData uri="http://schemas.openxmlformats.org/presentationml/2006/ole">
            <mc:AlternateContent xmlns:mc="http://schemas.openxmlformats.org/markup-compatibility/2006">
              <mc:Choice xmlns:v="urn:schemas-microsoft-com:vml" Requires="v">
                <p:oleObj spid="_x0000_s1244268" name="Equation" r:id="rId8" imgW="228600" imgH="177480" progId="Equation.DSMT4">
                  <p:embed/>
                </p:oleObj>
              </mc:Choice>
              <mc:Fallback>
                <p:oleObj name="Equation" r:id="rId8" imgW="228600" imgH="177480" progId="Equation.DSMT4">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40625" y="5695950"/>
                        <a:ext cx="368300" cy="287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44168" name="Line 9"/>
          <p:cNvSpPr>
            <a:spLocks noChangeShapeType="1"/>
          </p:cNvSpPr>
          <p:nvPr/>
        </p:nvSpPr>
        <p:spPr bwMode="auto">
          <a:xfrm>
            <a:off x="1444625" y="1868488"/>
            <a:ext cx="0" cy="3598862"/>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1244169" name="Object 9"/>
          <p:cNvGraphicFramePr>
            <a:graphicFrameLocks noChangeAspect="1"/>
          </p:cNvGraphicFramePr>
          <p:nvPr/>
        </p:nvGraphicFramePr>
        <p:xfrm>
          <a:off x="1028700" y="5221288"/>
          <a:ext cx="285750" cy="287337"/>
        </p:xfrm>
        <a:graphic>
          <a:graphicData uri="http://schemas.openxmlformats.org/presentationml/2006/ole">
            <mc:AlternateContent xmlns:mc="http://schemas.openxmlformats.org/markup-compatibility/2006">
              <mc:Choice xmlns:v="urn:schemas-microsoft-com:vml" Requires="v">
                <p:oleObj spid="_x0000_s1244269" name="Equation" r:id="rId10" imgW="177480" imgH="177480" progId="Equation.DSMT4">
                  <p:embed/>
                </p:oleObj>
              </mc:Choice>
              <mc:Fallback>
                <p:oleObj name="Equation" r:id="rId10" imgW="177480" imgH="177480" progId="Equation.DSMT4">
                  <p:embed/>
                  <p:pic>
                    <p:nvPicPr>
                      <p:cNvPr id="0"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8700" y="5221288"/>
                        <a:ext cx="285750" cy="287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44170" name="Object 10"/>
          <p:cNvGraphicFramePr>
            <a:graphicFrameLocks noChangeAspect="1"/>
          </p:cNvGraphicFramePr>
          <p:nvPr/>
        </p:nvGraphicFramePr>
        <p:xfrm>
          <a:off x="931863" y="1868488"/>
          <a:ext cx="368300" cy="287337"/>
        </p:xfrm>
        <a:graphic>
          <a:graphicData uri="http://schemas.openxmlformats.org/presentationml/2006/ole">
            <mc:AlternateContent xmlns:mc="http://schemas.openxmlformats.org/markup-compatibility/2006">
              <mc:Choice xmlns:v="urn:schemas-microsoft-com:vml" Requires="v">
                <p:oleObj spid="_x0000_s1244270" name="Equation" r:id="rId12" imgW="228600" imgH="177480" progId="Equation.DSMT4">
                  <p:embed/>
                </p:oleObj>
              </mc:Choice>
              <mc:Fallback>
                <p:oleObj name="Equation" r:id="rId12" imgW="228600" imgH="177480" progId="Equation.DSMT4">
                  <p:embed/>
                  <p:pic>
                    <p:nvPicPr>
                      <p:cNvPr id="0"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1863" y="1868488"/>
                        <a:ext cx="368300" cy="287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44171" name="Text Box 13"/>
          <p:cNvSpPr txBox="1">
            <a:spLocks noChangeArrowheads="1"/>
          </p:cNvSpPr>
          <p:nvPr/>
        </p:nvSpPr>
        <p:spPr bwMode="auto">
          <a:xfrm>
            <a:off x="5292725" y="570230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sz="2000">
                <a:solidFill>
                  <a:schemeClr val="bg1"/>
                </a:solidFill>
                <a:latin typeface="Arial" panose="020B0604020202020204" pitchFamily="34" charset="0"/>
              </a:rPr>
              <a:t>(frequency)</a:t>
            </a:r>
          </a:p>
        </p:txBody>
      </p:sp>
      <p:sp>
        <p:nvSpPr>
          <p:cNvPr id="1244176" name="Text Box 19"/>
          <p:cNvSpPr txBox="1">
            <a:spLocks noChangeArrowheads="1"/>
          </p:cNvSpPr>
          <p:nvPr/>
        </p:nvSpPr>
        <p:spPr bwMode="auto">
          <a:xfrm>
            <a:off x="4051300" y="6569075"/>
            <a:ext cx="5092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spcBef>
                <a:spcPct val="50000"/>
              </a:spcBef>
            </a:pPr>
            <a:r>
              <a:rPr lang="en-US" altLang="en-US" sz="1400">
                <a:solidFill>
                  <a:srgbClr val="00FF00"/>
                </a:solidFill>
                <a:latin typeface="Tahoma" panose="020B0604030504040204" pitchFamily="34" charset="0"/>
                <a:cs typeface="Tahoma" panose="020B0604030504040204" pitchFamily="34" charset="0"/>
              </a:rPr>
              <a:t>Treibitz &amp; Schechner, </a:t>
            </a:r>
            <a:r>
              <a:rPr lang="en-US" altLang="en-US" sz="1400" i="1">
                <a:solidFill>
                  <a:srgbClr val="00FF00"/>
                </a:solidFill>
                <a:latin typeface="Tahoma" panose="020B0604030504040204" pitchFamily="34" charset="0"/>
                <a:cs typeface="Tahoma" panose="020B0604030504040204" pitchFamily="34" charset="0"/>
              </a:rPr>
              <a:t>Recovery Limits in Pointwise Degradations</a:t>
            </a:r>
          </a:p>
        </p:txBody>
      </p:sp>
      <p:graphicFrame>
        <p:nvGraphicFramePr>
          <p:cNvPr id="1244179" name="Object 19"/>
          <p:cNvGraphicFramePr>
            <a:graphicFrameLocks noChangeAspect="1"/>
          </p:cNvGraphicFramePr>
          <p:nvPr/>
        </p:nvGraphicFramePr>
        <p:xfrm>
          <a:off x="5041900" y="5743575"/>
          <a:ext cx="250825" cy="276225"/>
        </p:xfrm>
        <a:graphic>
          <a:graphicData uri="http://schemas.openxmlformats.org/presentationml/2006/ole">
            <mc:AlternateContent xmlns:mc="http://schemas.openxmlformats.org/markup-compatibility/2006">
              <mc:Choice xmlns:v="urn:schemas-microsoft-com:vml" Requires="v">
                <p:oleObj spid="_x0000_s1244271" name="Equation" r:id="rId14" imgW="126720" imgH="139680" progId="Equation.DSMT4">
                  <p:embed/>
                </p:oleObj>
              </mc:Choice>
              <mc:Fallback>
                <p:oleObj name="Equation" r:id="rId14" imgW="126720" imgH="139680" progId="Equation.DSMT4">
                  <p:embed/>
                  <p:pic>
                    <p:nvPicPr>
                      <p:cNvPr id="0" name="Object 1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41900" y="5743575"/>
                        <a:ext cx="25082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44182" name="Text Box 22"/>
          <p:cNvSpPr txBox="1">
            <a:spLocks noChangeArrowheads="1"/>
          </p:cNvSpPr>
          <p:nvPr/>
        </p:nvSpPr>
        <p:spPr bwMode="auto">
          <a:xfrm>
            <a:off x="874871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26</a:t>
            </a:r>
          </a:p>
        </p:txBody>
      </p:sp>
      <p:sp>
        <p:nvSpPr>
          <p:cNvPr id="1244183" name="Rectangle 3"/>
          <p:cNvSpPr>
            <a:spLocks noChangeArrowheads="1"/>
          </p:cNvSpPr>
          <p:nvPr/>
        </p:nvSpPr>
        <p:spPr bwMode="auto">
          <a:xfrm>
            <a:off x="107950" y="-100013"/>
            <a:ext cx="51943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1">
              <a:defRPr sz="4400">
                <a:solidFill>
                  <a:schemeClr val="tx2"/>
                </a:solidFill>
                <a:latin typeface="Arial" panose="020B0604020202020204" pitchFamily="34" charset="0"/>
                <a:cs typeface="Arial" panose="020B0604020202020204" pitchFamily="34" charset="0"/>
              </a:defRPr>
            </a:lvl1pPr>
            <a:lvl2pPr algn="ctr" rtl="1">
              <a:defRPr sz="4400">
                <a:solidFill>
                  <a:schemeClr val="tx2"/>
                </a:solidFill>
                <a:latin typeface="Arial" panose="020B0604020202020204" pitchFamily="34" charset="0"/>
                <a:cs typeface="Arial" panose="020B0604020202020204" pitchFamily="34" charset="0"/>
              </a:defRPr>
            </a:lvl2pPr>
            <a:lvl3pPr algn="ctr" rtl="1">
              <a:defRPr sz="4400">
                <a:solidFill>
                  <a:schemeClr val="tx2"/>
                </a:solidFill>
                <a:latin typeface="Arial" panose="020B0604020202020204" pitchFamily="34" charset="0"/>
                <a:cs typeface="Arial" panose="020B0604020202020204" pitchFamily="34" charset="0"/>
              </a:defRPr>
            </a:lvl3pPr>
            <a:lvl4pPr algn="ctr" rtl="1">
              <a:defRPr sz="4400">
                <a:solidFill>
                  <a:schemeClr val="tx2"/>
                </a:solidFill>
                <a:latin typeface="Arial" panose="020B0604020202020204" pitchFamily="34" charset="0"/>
                <a:cs typeface="Arial" panose="020B0604020202020204" pitchFamily="34" charset="0"/>
              </a:defRPr>
            </a:lvl4pPr>
            <a:lvl5pPr algn="ctr" rtl="1">
              <a:defRPr sz="4400">
                <a:solidFill>
                  <a:schemeClr val="tx2"/>
                </a:solidFill>
                <a:latin typeface="Arial" panose="020B0604020202020204" pitchFamily="34" charset="0"/>
                <a:cs typeface="Arial" panose="020B0604020202020204" pitchFamily="34" charset="0"/>
              </a:defRPr>
            </a:lvl5pPr>
            <a:lvl6pPr marL="4572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rtl="0" eaLnBrk="1" hangingPunct="1"/>
            <a:r>
              <a:rPr lang="en-US" altLang="en-US" sz="3600">
                <a:solidFill>
                  <a:schemeClr val="bg1"/>
                </a:solidFill>
              </a:rPr>
              <a:t>Cutoff Per Success Rate</a:t>
            </a:r>
          </a:p>
        </p:txBody>
      </p:sp>
      <p:sp>
        <p:nvSpPr>
          <p:cNvPr id="237583" name="Text Box 15"/>
          <p:cNvSpPr txBox="1">
            <a:spLocks noChangeArrowheads="1"/>
          </p:cNvSpPr>
          <p:nvPr/>
        </p:nvSpPr>
        <p:spPr bwMode="auto">
          <a:xfrm>
            <a:off x="2484438" y="1052513"/>
            <a:ext cx="1890712"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a:solidFill>
                  <a:srgbClr val="FFFF00"/>
                </a:solidFill>
                <a:latin typeface="Arial" panose="020B0604020202020204" pitchFamily="34" charset="0"/>
              </a:rPr>
              <a:t>success rate 50%</a:t>
            </a:r>
            <a:r>
              <a:rPr lang="en-US" altLang="en-US">
                <a:solidFill>
                  <a:schemeClr val="bg1"/>
                </a:solidFill>
                <a:latin typeface="Tahoma" panose="020B0604030504040204" pitchFamily="34" charset="0"/>
                <a:cs typeface="Tahoma" panose="020B0604030504040204" pitchFamily="34" charset="0"/>
              </a:rPr>
              <a:t> </a:t>
            </a:r>
          </a:p>
        </p:txBody>
      </p:sp>
      <p:graphicFrame>
        <p:nvGraphicFramePr>
          <p:cNvPr id="239631" name="Object 15"/>
          <p:cNvGraphicFramePr>
            <a:graphicFrameLocks noChangeAspect="1"/>
          </p:cNvGraphicFramePr>
          <p:nvPr/>
        </p:nvGraphicFramePr>
        <p:xfrm>
          <a:off x="3621088" y="5562600"/>
          <a:ext cx="914400" cy="609600"/>
        </p:xfrm>
        <a:graphic>
          <a:graphicData uri="http://schemas.openxmlformats.org/presentationml/2006/ole">
            <mc:AlternateContent xmlns:mc="http://schemas.openxmlformats.org/markup-compatibility/2006">
              <mc:Choice xmlns:v="urn:schemas-microsoft-com:vml" Requires="v">
                <p:oleObj spid="_x0000_s1244272" name="Equation" r:id="rId16" imgW="342720" imgH="228600" progId="Equation.DSMT4">
                  <p:embed/>
                </p:oleObj>
              </mc:Choice>
              <mc:Fallback>
                <p:oleObj name="Equation" r:id="rId16" imgW="342720" imgH="228600" progId="Equation.DSMT4">
                  <p:embed/>
                  <p:pic>
                    <p:nvPicPr>
                      <p:cNvPr id="0" name="Object 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21088" y="5562600"/>
                        <a:ext cx="914400"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9635" name="Line 19"/>
          <p:cNvSpPr>
            <a:spLocks noChangeShapeType="1"/>
          </p:cNvSpPr>
          <p:nvPr/>
        </p:nvSpPr>
        <p:spPr bwMode="auto">
          <a:xfrm flipV="1">
            <a:off x="4067175" y="2959100"/>
            <a:ext cx="0" cy="2698750"/>
          </a:xfrm>
          <a:prstGeom prst="line">
            <a:avLst/>
          </a:prstGeom>
          <a:noFill/>
          <a:ln w="539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244194" name="Group 34"/>
          <p:cNvGrpSpPr>
            <a:grpSpLocks/>
          </p:cNvGrpSpPr>
          <p:nvPr/>
        </p:nvGrpSpPr>
        <p:grpSpPr bwMode="auto">
          <a:xfrm>
            <a:off x="1152525" y="4352925"/>
            <a:ext cx="6772275" cy="266700"/>
            <a:chOff x="726" y="2742"/>
            <a:chExt cx="4266" cy="168"/>
          </a:xfrm>
        </p:grpSpPr>
        <p:sp>
          <p:nvSpPr>
            <p:cNvPr id="1244189" name="Line 17"/>
            <p:cNvSpPr>
              <a:spLocks noChangeShapeType="1"/>
            </p:cNvSpPr>
            <p:nvPr/>
          </p:nvSpPr>
          <p:spPr bwMode="auto">
            <a:xfrm flipH="1" flipV="1">
              <a:off x="884" y="2818"/>
              <a:ext cx="4108" cy="14"/>
            </a:xfrm>
            <a:prstGeom prst="line">
              <a:avLst/>
            </a:prstGeom>
            <a:noFill/>
            <a:ln w="60325">
              <a:solidFill>
                <a:srgbClr val="00FF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1244190" name="Object 18"/>
            <p:cNvGraphicFramePr>
              <a:graphicFrameLocks noChangeAspect="1"/>
            </p:cNvGraphicFramePr>
            <p:nvPr/>
          </p:nvGraphicFramePr>
          <p:xfrm>
            <a:off x="726" y="2742"/>
            <a:ext cx="90" cy="168"/>
          </p:xfrm>
          <a:graphic>
            <a:graphicData uri="http://schemas.openxmlformats.org/presentationml/2006/ole">
              <mc:AlternateContent xmlns:mc="http://schemas.openxmlformats.org/markup-compatibility/2006">
                <mc:Choice xmlns:v="urn:schemas-microsoft-com:vml" Requires="v">
                  <p:oleObj spid="_x0000_s1244273" name="Equation" r:id="rId18" imgW="88560" imgH="164880" progId="Equation.DSMT4">
                    <p:embed/>
                  </p:oleObj>
                </mc:Choice>
                <mc:Fallback>
                  <p:oleObj name="Equation" r:id="rId18" imgW="88560" imgH="164880" progId="Equation.DSMT4">
                    <p:embed/>
                    <p:pic>
                      <p:nvPicPr>
                        <p:cNvPr id="0" name="Object 1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6" y="2742"/>
                          <a:ext cx="9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FF00"/>
                              </a:solidFill>
                              <a:miter lim="800000"/>
                              <a:headEnd/>
                              <a:tailEnd/>
                            </a14:hiddenLine>
                          </a:ext>
                        </a:extLst>
                      </p:spPr>
                    </p:pic>
                  </p:oleObj>
                </mc:Fallback>
              </mc:AlternateContent>
            </a:graphicData>
          </a:graphic>
        </p:graphicFrame>
      </p:grpSp>
      <p:sp>
        <p:nvSpPr>
          <p:cNvPr id="239630" name="Line 14"/>
          <p:cNvSpPr>
            <a:spLocks noChangeShapeType="1"/>
          </p:cNvSpPr>
          <p:nvPr/>
        </p:nvSpPr>
        <p:spPr bwMode="auto">
          <a:xfrm flipV="1">
            <a:off x="1476375" y="2960688"/>
            <a:ext cx="2590800" cy="0"/>
          </a:xfrm>
          <a:prstGeom prst="line">
            <a:avLst/>
          </a:prstGeom>
          <a:noFill/>
          <a:ln w="539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4192" name="Text Box 23"/>
          <p:cNvSpPr txBox="1">
            <a:spLocks noChangeArrowheads="1"/>
          </p:cNvSpPr>
          <p:nvPr/>
        </p:nvSpPr>
        <p:spPr bwMode="auto">
          <a:xfrm>
            <a:off x="293688" y="3213100"/>
            <a:ext cx="10779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sz="1800">
                <a:solidFill>
                  <a:schemeClr val="bg1"/>
                </a:solidFill>
                <a:latin typeface="Arial" panose="020B0604020202020204" pitchFamily="34" charset="0"/>
              </a:rPr>
              <a:t>Input SNR</a:t>
            </a:r>
          </a:p>
        </p:txBody>
      </p:sp>
      <p:graphicFrame>
        <p:nvGraphicFramePr>
          <p:cNvPr id="1244193" name="Object 33"/>
          <p:cNvGraphicFramePr>
            <a:graphicFrameLocks noChangeAspect="1"/>
          </p:cNvGraphicFramePr>
          <p:nvPr/>
        </p:nvGraphicFramePr>
        <p:xfrm>
          <a:off x="304800" y="3546475"/>
          <a:ext cx="887413" cy="652463"/>
        </p:xfrm>
        <a:graphic>
          <a:graphicData uri="http://schemas.openxmlformats.org/presentationml/2006/ole">
            <mc:AlternateContent xmlns:mc="http://schemas.openxmlformats.org/markup-compatibility/2006">
              <mc:Choice xmlns:v="urn:schemas-microsoft-com:vml" Requires="v">
                <p:oleObj spid="_x0000_s1244274" name="Equation" r:id="rId20" imgW="571320" imgH="431640" progId="Equation.DSMT4">
                  <p:embed/>
                </p:oleObj>
              </mc:Choice>
              <mc:Fallback>
                <p:oleObj name="Equation" r:id="rId20" imgW="571320" imgH="431640" progId="Equation.DSMT4">
                  <p:embed/>
                  <p:pic>
                    <p:nvPicPr>
                      <p:cNvPr id="0" name="Object 3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04800" y="3546475"/>
                        <a:ext cx="887413" cy="652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9630"/>
                                        </p:tgtEl>
                                        <p:attrNameLst>
                                          <p:attrName>style.visibility</p:attrName>
                                        </p:attrNameLst>
                                      </p:cBhvr>
                                      <p:to>
                                        <p:strVal val="visible"/>
                                      </p:to>
                                    </p:set>
                                    <p:animEffect transition="in" filter="wipe(left)">
                                      <p:cBhvr>
                                        <p:cTn id="7" dur="500"/>
                                        <p:tgtEl>
                                          <p:spTgt spid="239630"/>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39635"/>
                                        </p:tgtEl>
                                        <p:attrNameLst>
                                          <p:attrName>style.visibility</p:attrName>
                                        </p:attrNameLst>
                                      </p:cBhvr>
                                      <p:to>
                                        <p:strVal val="visible"/>
                                      </p:to>
                                    </p:set>
                                    <p:animEffect transition="in" filter="wipe(up)">
                                      <p:cBhvr>
                                        <p:cTn id="11" dur="500"/>
                                        <p:tgtEl>
                                          <p:spTgt spid="239635"/>
                                        </p:tgtEl>
                                      </p:cBhvr>
                                    </p:animEffect>
                                  </p:childTnLst>
                                </p:cTn>
                              </p:par>
                            </p:childTnLst>
                          </p:cTn>
                        </p:par>
                        <p:par>
                          <p:cTn id="12" fill="hold" nodeType="afterGroup">
                            <p:stCondLst>
                              <p:cond delay="1000"/>
                            </p:stCondLst>
                            <p:childTnLst>
                              <p:par>
                                <p:cTn id="13" presetID="1" presetClass="entr" presetSubtype="0" fill="hold" nodeType="afterEffect">
                                  <p:stCondLst>
                                    <p:cond delay="0"/>
                                  </p:stCondLst>
                                  <p:childTnLst>
                                    <p:set>
                                      <p:cBhvr>
                                        <p:cTn id="14" dur="1" fill="hold">
                                          <p:stCondLst>
                                            <p:cond delay="0"/>
                                          </p:stCondLst>
                                        </p:cTn>
                                        <p:tgtEl>
                                          <p:spTgt spid="23963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1244194"/>
                                        </p:tgtEl>
                                        <p:attrNameLst>
                                          <p:attrName>style.visibility</p:attrName>
                                        </p:attrNameLst>
                                      </p:cBhvr>
                                      <p:to>
                                        <p:strVal val="visible"/>
                                      </p:to>
                                    </p:set>
                                    <p:animEffect transition="in" filter="wipe(left)">
                                      <p:cBhvr>
                                        <p:cTn id="19" dur="1000"/>
                                        <p:tgtEl>
                                          <p:spTgt spid="1244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35" grpId="0" animBg="1"/>
      <p:bldP spid="2396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5" name="Rectangle 3"/>
          <p:cNvSpPr>
            <a:spLocks noGrp="1" noChangeArrowheads="1"/>
          </p:cNvSpPr>
          <p:nvPr>
            <p:ph type="title"/>
          </p:nvPr>
        </p:nvSpPr>
        <p:spPr>
          <a:xfrm>
            <a:off x="457200" y="76200"/>
            <a:ext cx="8229600" cy="990600"/>
          </a:xfrm>
        </p:spPr>
        <p:txBody>
          <a:bodyPr/>
          <a:lstStyle/>
          <a:p>
            <a:r>
              <a:rPr lang="en-US" altLang="en-US" sz="3600">
                <a:solidFill>
                  <a:schemeClr val="bg1"/>
                </a:solidFill>
              </a:rPr>
              <a:t>Noise Suppression in the HVS</a:t>
            </a:r>
          </a:p>
        </p:txBody>
      </p:sp>
      <p:sp>
        <p:nvSpPr>
          <p:cNvPr id="960517" name="Text Box 5"/>
          <p:cNvSpPr txBox="1">
            <a:spLocks noChangeArrowheads="1"/>
          </p:cNvSpPr>
          <p:nvPr/>
        </p:nvSpPr>
        <p:spPr bwMode="auto">
          <a:xfrm>
            <a:off x="4592638" y="1811338"/>
            <a:ext cx="2667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eaLnBrk="1" hangingPunct="1">
              <a:spcBef>
                <a:spcPct val="50000"/>
              </a:spcBef>
            </a:pPr>
            <a:r>
              <a:rPr lang="en-US" altLang="en-US" sz="1600" i="1">
                <a:solidFill>
                  <a:schemeClr val="bg1"/>
                </a:solidFill>
              </a:rPr>
              <a:t>Theoretical Neuroscience</a:t>
            </a:r>
            <a:r>
              <a:rPr lang="en-US" altLang="en-US" sz="1600">
                <a:solidFill>
                  <a:schemeClr val="bg1"/>
                </a:solidFill>
              </a:rPr>
              <a:t>, Dayan &amp; Abbott</a:t>
            </a:r>
          </a:p>
        </p:txBody>
      </p:sp>
      <p:sp>
        <p:nvSpPr>
          <p:cNvPr id="960514" name="AutoShape 2"/>
          <p:cNvSpPr>
            <a:spLocks noChangeArrowheads="1"/>
          </p:cNvSpPr>
          <p:nvPr/>
        </p:nvSpPr>
        <p:spPr bwMode="auto">
          <a:xfrm>
            <a:off x="838200" y="1187450"/>
            <a:ext cx="3617913" cy="2949575"/>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6051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38225" y="1719263"/>
            <a:ext cx="3195638" cy="227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0518" name="Text Box 6"/>
          <p:cNvSpPr txBox="1">
            <a:spLocks noChangeArrowheads="1"/>
          </p:cNvSpPr>
          <p:nvPr/>
        </p:nvSpPr>
        <p:spPr bwMode="auto">
          <a:xfrm>
            <a:off x="1425575" y="3781425"/>
            <a:ext cx="2693988" cy="2746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rtl="1" eaLnBrk="1" hangingPunct="1">
              <a:spcBef>
                <a:spcPct val="50000"/>
              </a:spcBef>
            </a:pPr>
            <a:r>
              <a:rPr lang="en-US" altLang="en-US"/>
              <a:t>frequency (cycles/degree)</a:t>
            </a:r>
          </a:p>
        </p:txBody>
      </p:sp>
      <p:sp>
        <p:nvSpPr>
          <p:cNvPr id="960519" name="Rectangle 7"/>
          <p:cNvSpPr>
            <a:spLocks noChangeArrowheads="1"/>
          </p:cNvSpPr>
          <p:nvPr/>
        </p:nvSpPr>
        <p:spPr bwMode="auto">
          <a:xfrm>
            <a:off x="3895725" y="2192338"/>
            <a:ext cx="331788" cy="10048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0520" name="Text Box 8"/>
          <p:cNvSpPr txBox="1">
            <a:spLocks noChangeArrowheads="1"/>
          </p:cNvSpPr>
          <p:nvPr/>
        </p:nvSpPr>
        <p:spPr bwMode="auto">
          <a:xfrm>
            <a:off x="971550" y="1233488"/>
            <a:ext cx="3317875"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2000"/>
              <a:t>response of receptive field</a:t>
            </a:r>
          </a:p>
        </p:txBody>
      </p:sp>
      <p:sp>
        <p:nvSpPr>
          <p:cNvPr id="960521" name="Text Box 9"/>
          <p:cNvSpPr txBox="1">
            <a:spLocks noChangeArrowheads="1"/>
          </p:cNvSpPr>
          <p:nvPr/>
        </p:nvSpPr>
        <p:spPr bwMode="auto">
          <a:xfrm>
            <a:off x="2411413" y="1808163"/>
            <a:ext cx="1520825"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2000"/>
              <a:t>low noise</a:t>
            </a:r>
          </a:p>
        </p:txBody>
      </p:sp>
      <p:sp>
        <p:nvSpPr>
          <p:cNvPr id="960522" name="Text Box 10"/>
          <p:cNvSpPr txBox="1">
            <a:spLocks noChangeArrowheads="1"/>
          </p:cNvSpPr>
          <p:nvPr/>
        </p:nvSpPr>
        <p:spPr bwMode="auto">
          <a:xfrm>
            <a:off x="1476375" y="3176588"/>
            <a:ext cx="119697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1" hangingPunct="1">
              <a:spcBef>
                <a:spcPct val="50000"/>
              </a:spcBef>
            </a:pPr>
            <a:r>
              <a:rPr lang="en-US" altLang="en-US" sz="2000"/>
              <a:t>high noise</a:t>
            </a:r>
          </a:p>
        </p:txBody>
      </p:sp>
      <p:sp>
        <p:nvSpPr>
          <p:cNvPr id="960523" name="Freeform 11"/>
          <p:cNvSpPr>
            <a:spLocks/>
          </p:cNvSpPr>
          <p:nvPr/>
        </p:nvSpPr>
        <p:spPr bwMode="auto">
          <a:xfrm>
            <a:off x="2743200" y="2173288"/>
            <a:ext cx="333375" cy="354012"/>
          </a:xfrm>
          <a:custGeom>
            <a:avLst/>
            <a:gdLst>
              <a:gd name="T0" fmla="*/ 240 w 240"/>
              <a:gd name="T1" fmla="*/ 0 h 288"/>
              <a:gd name="T2" fmla="*/ 144 w 240"/>
              <a:gd name="T3" fmla="*/ 192 h 288"/>
              <a:gd name="T4" fmla="*/ 0 w 240"/>
              <a:gd name="T5" fmla="*/ 288 h 288"/>
            </a:gdLst>
            <a:ahLst/>
            <a:cxnLst>
              <a:cxn ang="0">
                <a:pos x="T0" y="T1"/>
              </a:cxn>
              <a:cxn ang="0">
                <a:pos x="T2" y="T3"/>
              </a:cxn>
              <a:cxn ang="0">
                <a:pos x="T4" y="T5"/>
              </a:cxn>
            </a:cxnLst>
            <a:rect l="0" t="0" r="r" b="b"/>
            <a:pathLst>
              <a:path w="240" h="288">
                <a:moveTo>
                  <a:pt x="240" y="0"/>
                </a:moveTo>
                <a:cubicBezTo>
                  <a:pt x="212" y="72"/>
                  <a:pt x="184" y="144"/>
                  <a:pt x="144" y="192"/>
                </a:cubicBezTo>
                <a:cubicBezTo>
                  <a:pt x="104" y="240"/>
                  <a:pt x="52" y="264"/>
                  <a:pt x="0" y="288"/>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0524" name="Freeform 12"/>
          <p:cNvSpPr>
            <a:spLocks/>
          </p:cNvSpPr>
          <p:nvPr/>
        </p:nvSpPr>
        <p:spPr bwMode="auto">
          <a:xfrm>
            <a:off x="1698625" y="2733675"/>
            <a:ext cx="192088" cy="344488"/>
          </a:xfrm>
          <a:custGeom>
            <a:avLst/>
            <a:gdLst>
              <a:gd name="T0" fmla="*/ 139 w 139"/>
              <a:gd name="T1" fmla="*/ 0 h 280"/>
              <a:gd name="T2" fmla="*/ 19 w 139"/>
              <a:gd name="T3" fmla="*/ 104 h 280"/>
              <a:gd name="T4" fmla="*/ 27 w 139"/>
              <a:gd name="T5" fmla="*/ 280 h 280"/>
            </a:gdLst>
            <a:ahLst/>
            <a:cxnLst>
              <a:cxn ang="0">
                <a:pos x="T0" y="T1"/>
              </a:cxn>
              <a:cxn ang="0">
                <a:pos x="T2" y="T3"/>
              </a:cxn>
              <a:cxn ang="0">
                <a:pos x="T4" y="T5"/>
              </a:cxn>
            </a:cxnLst>
            <a:rect l="0" t="0" r="r" b="b"/>
            <a:pathLst>
              <a:path w="139" h="280">
                <a:moveTo>
                  <a:pt x="139" y="0"/>
                </a:moveTo>
                <a:cubicBezTo>
                  <a:pt x="120" y="17"/>
                  <a:pt x="38" y="57"/>
                  <a:pt x="19" y="104"/>
                </a:cubicBezTo>
                <a:cubicBezTo>
                  <a:pt x="0" y="151"/>
                  <a:pt x="25" y="243"/>
                  <a:pt x="27" y="280"/>
                </a:cubicBezTo>
              </a:path>
            </a:pathLst>
          </a:custGeom>
          <a:noFill/>
          <a:ln w="9525">
            <a:solidFill>
              <a:schemeClr val="tx1"/>
            </a:solidFill>
            <a:round/>
            <a:headEnd type="stealth"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60533" name="Group 21"/>
          <p:cNvGrpSpPr>
            <a:grpSpLocks/>
          </p:cNvGrpSpPr>
          <p:nvPr/>
        </p:nvGrpSpPr>
        <p:grpSpPr bwMode="auto">
          <a:xfrm>
            <a:off x="2016125" y="4365625"/>
            <a:ext cx="6969125" cy="1223963"/>
            <a:chOff x="1270" y="2931"/>
            <a:chExt cx="4390" cy="771"/>
          </a:xfrm>
        </p:grpSpPr>
        <p:sp>
          <p:nvSpPr>
            <p:cNvPr id="960531" name="AutoShape 19"/>
            <p:cNvSpPr>
              <a:spLocks noChangeArrowheads="1"/>
            </p:cNvSpPr>
            <p:nvPr/>
          </p:nvSpPr>
          <p:spPr bwMode="auto">
            <a:xfrm>
              <a:off x="1270" y="2931"/>
              <a:ext cx="4390" cy="771"/>
            </a:xfrm>
            <a:prstGeom prst="roundRect">
              <a:avLst>
                <a:gd name="adj" fmla="val 16667"/>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0099"/>
                </a:solidFill>
              </a:endParaRPr>
            </a:p>
          </p:txBody>
        </p:sp>
        <p:sp>
          <p:nvSpPr>
            <p:cNvPr id="960525" name="Text Box 13"/>
            <p:cNvSpPr txBox="1">
              <a:spLocks noChangeArrowheads="1"/>
            </p:cNvSpPr>
            <p:nvPr/>
          </p:nvSpPr>
          <p:spPr bwMode="auto">
            <a:xfrm>
              <a:off x="1360" y="2954"/>
              <a:ext cx="4242" cy="731"/>
            </a:xfrm>
            <a:prstGeom prst="rect">
              <a:avLst/>
            </a:prstGeom>
            <a:solidFill>
              <a:srgbClr val="FFFF0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800">
                  <a:solidFill>
                    <a:srgbClr val="000066"/>
                  </a:solidFill>
                </a:rPr>
                <a:t>We derive: fundamental analytical model</a:t>
              </a:r>
            </a:p>
            <a:p>
              <a:pPr eaLnBrk="1" hangingPunct="1">
                <a:spcBef>
                  <a:spcPct val="50000"/>
                </a:spcBef>
              </a:pPr>
              <a:r>
                <a:rPr lang="en-US" altLang="en-US" sz="2800">
                  <a:solidFill>
                    <a:srgbClr val="000066"/>
                  </a:solidFill>
                </a:rPr>
                <a:t>Model: simple linear denoising</a:t>
              </a:r>
            </a:p>
          </p:txBody>
        </p:sp>
      </p:grpSp>
      <p:grpSp>
        <p:nvGrpSpPr>
          <p:cNvPr id="960528" name="Group 16"/>
          <p:cNvGrpSpPr>
            <a:grpSpLocks/>
          </p:cNvGrpSpPr>
          <p:nvPr/>
        </p:nvGrpSpPr>
        <p:grpSpPr bwMode="auto">
          <a:xfrm>
            <a:off x="3455988" y="5697538"/>
            <a:ext cx="4787900" cy="757237"/>
            <a:chOff x="1474" y="2727"/>
            <a:chExt cx="3016" cy="477"/>
          </a:xfrm>
        </p:grpSpPr>
        <p:sp>
          <p:nvSpPr>
            <p:cNvPr id="960529" name="AutoShape 17"/>
            <p:cNvSpPr>
              <a:spLocks noChangeArrowheads="1"/>
            </p:cNvSpPr>
            <p:nvPr/>
          </p:nvSpPr>
          <p:spPr bwMode="auto">
            <a:xfrm>
              <a:off x="1474" y="2727"/>
              <a:ext cx="3016" cy="477"/>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0530" name="Text Box 18"/>
            <p:cNvSpPr txBox="1">
              <a:spLocks noChangeArrowheads="1"/>
            </p:cNvSpPr>
            <p:nvPr/>
          </p:nvSpPr>
          <p:spPr bwMode="auto">
            <a:xfrm>
              <a:off x="1553" y="2812"/>
              <a:ext cx="2858" cy="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en-US" altLang="en-US" sz="3200">
                  <a:solidFill>
                    <a:srgbClr val="000099"/>
                  </a:solidFill>
                </a:rPr>
                <a:t>not a denoising method</a:t>
              </a:r>
            </a:p>
          </p:txBody>
        </p:sp>
      </p:grpSp>
      <p:sp>
        <p:nvSpPr>
          <p:cNvPr id="960534" name="Text Box 22"/>
          <p:cNvSpPr txBox="1">
            <a:spLocks noChangeArrowheads="1"/>
          </p:cNvSpPr>
          <p:nvPr/>
        </p:nvSpPr>
        <p:spPr bwMode="auto">
          <a:xfrm>
            <a:off x="874871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28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60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0" name="Picture 20" descr="signal_av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11350" y="1331913"/>
            <a:ext cx="1903413" cy="1903412"/>
          </a:xfrm>
          <a:prstGeom prst="rect">
            <a:avLst/>
          </a:prstGeom>
          <a:noFill/>
          <a:extLst>
            <a:ext uri="{909E8E84-426E-40DD-AFC4-6F175D3DCCD1}">
              <a14:hiddenFill xmlns:a14="http://schemas.microsoft.com/office/drawing/2010/main">
                <a:solidFill>
                  <a:srgbClr val="FFFFFF"/>
                </a:solidFill>
              </a14:hiddenFill>
            </a:ext>
          </a:extLst>
        </p:spPr>
      </p:pic>
      <p:sp>
        <p:nvSpPr>
          <p:cNvPr id="962562" name="Line 2"/>
          <p:cNvSpPr>
            <a:spLocks noChangeShapeType="1"/>
          </p:cNvSpPr>
          <p:nvPr/>
        </p:nvSpPr>
        <p:spPr bwMode="auto">
          <a:xfrm>
            <a:off x="0" y="3429000"/>
            <a:ext cx="9144000" cy="0"/>
          </a:xfrm>
          <a:prstGeom prst="line">
            <a:avLst/>
          </a:prstGeom>
          <a:noFill/>
          <a:ln w="19050">
            <a:solidFill>
              <a:srgbClr val="FF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2563" name="Rectangle 3"/>
          <p:cNvSpPr>
            <a:spLocks noGrp="1" noChangeArrowheads="1"/>
          </p:cNvSpPr>
          <p:nvPr>
            <p:ph type="title"/>
          </p:nvPr>
        </p:nvSpPr>
        <p:spPr>
          <a:xfrm>
            <a:off x="142875" y="76200"/>
            <a:ext cx="8229600" cy="1066800"/>
          </a:xfrm>
        </p:spPr>
        <p:txBody>
          <a:bodyPr/>
          <a:lstStyle/>
          <a:p>
            <a:pPr algn="l"/>
            <a:r>
              <a:rPr lang="en-US" altLang="en-US" sz="4000">
                <a:solidFill>
                  <a:schemeClr val="bg1"/>
                </a:solidFill>
              </a:rPr>
              <a:t>SNR Improvement by Averaging</a:t>
            </a:r>
          </a:p>
        </p:txBody>
      </p:sp>
      <p:graphicFrame>
        <p:nvGraphicFramePr>
          <p:cNvPr id="962564" name="Object 4"/>
          <p:cNvGraphicFramePr>
            <a:graphicFrameLocks noChangeAspect="1"/>
          </p:cNvGraphicFramePr>
          <p:nvPr/>
        </p:nvGraphicFramePr>
        <p:xfrm>
          <a:off x="4773613" y="2584450"/>
          <a:ext cx="512762" cy="463550"/>
        </p:xfrm>
        <a:graphic>
          <a:graphicData uri="http://schemas.openxmlformats.org/presentationml/2006/ole">
            <mc:AlternateContent xmlns:mc="http://schemas.openxmlformats.org/markup-compatibility/2006">
              <mc:Choice xmlns:v="urn:schemas-microsoft-com:vml" Requires="v">
                <p:oleObj spid="_x0000_s962622" name="Equation" r:id="rId6" imgW="253800" imgH="228600" progId="Equation.DSMT4">
                  <p:embed/>
                </p:oleObj>
              </mc:Choice>
              <mc:Fallback>
                <p:oleObj name="Equation" r:id="rId6" imgW="253800" imgH="228600" progId="Equation.DSMT4">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3613" y="2584450"/>
                        <a:ext cx="512762"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62565" name="Object 5"/>
          <p:cNvGraphicFramePr>
            <a:graphicFrameLocks noChangeAspect="1"/>
          </p:cNvGraphicFramePr>
          <p:nvPr/>
        </p:nvGraphicFramePr>
        <p:xfrm>
          <a:off x="2646363" y="5921375"/>
          <a:ext cx="422275" cy="390525"/>
        </p:xfrm>
        <a:graphic>
          <a:graphicData uri="http://schemas.openxmlformats.org/presentationml/2006/ole">
            <mc:AlternateContent xmlns:mc="http://schemas.openxmlformats.org/markup-compatibility/2006">
              <mc:Choice xmlns:v="urn:schemas-microsoft-com:vml" Requires="v">
                <p:oleObj spid="_x0000_s962623" name="Equation" r:id="rId8" imgW="152280" imgH="139680" progId="Equation.DSMT4">
                  <p:embed/>
                </p:oleObj>
              </mc:Choice>
              <mc:Fallback>
                <p:oleObj name="Equation" r:id="rId8" imgW="152280" imgH="139680" progId="Equation.DSMT4">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46363" y="5921375"/>
                        <a:ext cx="422275"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62566" name="AutoShape 6"/>
          <p:cNvSpPr>
            <a:spLocks noChangeArrowheads="1"/>
          </p:cNvSpPr>
          <p:nvPr/>
        </p:nvSpPr>
        <p:spPr bwMode="auto">
          <a:xfrm>
            <a:off x="4610100" y="4608513"/>
            <a:ext cx="838200" cy="381000"/>
          </a:xfrm>
          <a:prstGeom prst="rightArrow">
            <a:avLst>
              <a:gd name="adj1" fmla="val 50000"/>
              <a:gd name="adj2" fmla="val 5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962567" name="Object 7"/>
          <p:cNvGraphicFramePr>
            <a:graphicFrameLocks noChangeAspect="1"/>
          </p:cNvGraphicFramePr>
          <p:nvPr/>
        </p:nvGraphicFramePr>
        <p:xfrm>
          <a:off x="6767513" y="5867400"/>
          <a:ext cx="1019175" cy="496888"/>
        </p:xfrm>
        <a:graphic>
          <a:graphicData uri="http://schemas.openxmlformats.org/presentationml/2006/ole">
            <mc:AlternateContent xmlns:mc="http://schemas.openxmlformats.org/markup-compatibility/2006">
              <mc:Choice xmlns:v="urn:schemas-microsoft-com:vml" Requires="v">
                <p:oleObj spid="_x0000_s962624" name="Equation" r:id="rId10" imgW="368280" imgH="177480" progId="Equation.DSMT4">
                  <p:embed/>
                </p:oleObj>
              </mc:Choice>
              <mc:Fallback>
                <p:oleObj name="Equation" r:id="rId10" imgW="368280" imgH="177480" progId="Equation.DSMT4">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67513" y="5867400"/>
                        <a:ext cx="101917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62568" name="Text Box 8"/>
          <p:cNvSpPr txBox="1">
            <a:spLocks noChangeArrowheads="1"/>
          </p:cNvSpPr>
          <p:nvPr/>
        </p:nvSpPr>
        <p:spPr bwMode="auto">
          <a:xfrm>
            <a:off x="152400" y="2051050"/>
            <a:ext cx="1447800" cy="466725"/>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2400">
                <a:solidFill>
                  <a:srgbClr val="FFFF00"/>
                </a:solidFill>
              </a:rPr>
              <a:t>signal</a:t>
            </a:r>
          </a:p>
        </p:txBody>
      </p:sp>
      <p:sp>
        <p:nvSpPr>
          <p:cNvPr id="962569" name="Text Box 9"/>
          <p:cNvSpPr txBox="1">
            <a:spLocks noChangeArrowheads="1"/>
          </p:cNvSpPr>
          <p:nvPr/>
        </p:nvSpPr>
        <p:spPr bwMode="auto">
          <a:xfrm>
            <a:off x="152400" y="4565650"/>
            <a:ext cx="1447800" cy="466725"/>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2400">
                <a:solidFill>
                  <a:srgbClr val="FFFF00"/>
                </a:solidFill>
              </a:rPr>
              <a:t>noise</a:t>
            </a:r>
          </a:p>
        </p:txBody>
      </p:sp>
      <p:sp>
        <p:nvSpPr>
          <p:cNvPr id="962570" name="AutoShape 10"/>
          <p:cNvSpPr>
            <a:spLocks noChangeArrowheads="1"/>
          </p:cNvSpPr>
          <p:nvPr/>
        </p:nvSpPr>
        <p:spPr bwMode="auto">
          <a:xfrm>
            <a:off x="4610100" y="2093913"/>
            <a:ext cx="838200" cy="381000"/>
          </a:xfrm>
          <a:prstGeom prst="rightArrow">
            <a:avLst>
              <a:gd name="adj1" fmla="val 50000"/>
              <a:gd name="adj2" fmla="val 5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62571" name="Picture 11" descr="signal_after_av"/>
          <p:cNvPicPr>
            <a:picLocks noChangeAspect="1" noChangeArrowheads="1"/>
          </p:cNvPicPr>
          <p:nvPr/>
        </p:nvPicPr>
        <p:blipFill>
          <a:blip r:embed="rId12">
            <a:lum contrast="-24000"/>
            <a:extLst>
              <a:ext uri="{28A0092B-C50C-407E-A947-70E740481C1C}">
                <a14:useLocalDpi xmlns:a14="http://schemas.microsoft.com/office/drawing/2010/main"/>
              </a:ext>
            </a:extLst>
          </a:blip>
          <a:srcRect/>
          <a:stretch>
            <a:fillRect/>
          </a:stretch>
        </p:blipFill>
        <p:spPr bwMode="auto">
          <a:xfrm>
            <a:off x="6324600" y="1333500"/>
            <a:ext cx="1903413" cy="1903413"/>
          </a:xfrm>
          <a:prstGeom prst="rect">
            <a:avLst/>
          </a:prstGeom>
          <a:noFill/>
          <a:extLst>
            <a:ext uri="{909E8E84-426E-40DD-AFC4-6F175D3DCCD1}">
              <a14:hiddenFill xmlns:a14="http://schemas.microsoft.com/office/drawing/2010/main">
                <a:solidFill>
                  <a:srgbClr val="FFFFFF"/>
                </a:solidFill>
              </a14:hiddenFill>
            </a:ext>
          </a:extLst>
        </p:spPr>
      </p:pic>
      <p:pic>
        <p:nvPicPr>
          <p:cNvPr id="962572" name="Picture 12" descr="noise_av"/>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324600" y="3848100"/>
            <a:ext cx="1903413" cy="1903413"/>
          </a:xfrm>
          <a:prstGeom prst="rect">
            <a:avLst/>
          </a:prstGeom>
          <a:noFill/>
          <a:extLst>
            <a:ext uri="{909E8E84-426E-40DD-AFC4-6F175D3DCCD1}">
              <a14:hiddenFill xmlns:a14="http://schemas.microsoft.com/office/drawing/2010/main">
                <a:solidFill>
                  <a:srgbClr val="FFFFFF"/>
                </a:solidFill>
              </a14:hiddenFill>
            </a:ext>
          </a:extLst>
        </p:spPr>
      </p:pic>
      <p:pic>
        <p:nvPicPr>
          <p:cNvPr id="962573" name="Picture 13" descr="signal_av_anim"/>
          <p:cNvPicPr>
            <a:picLocks noChangeAspect="1" noChangeArrowheads="1" noCrop="1"/>
          </p:cNvPicPr>
          <p:nvPr/>
        </p:nvPicPr>
        <p:blipFill>
          <a:blip r:embed="rId14">
            <a:extLst>
              <a:ext uri="{28A0092B-C50C-407E-A947-70E740481C1C}">
                <a14:useLocalDpi xmlns:a14="http://schemas.microsoft.com/office/drawing/2010/main"/>
              </a:ext>
            </a:extLst>
          </a:blip>
          <a:srcRect/>
          <a:stretch>
            <a:fillRect/>
          </a:stretch>
        </p:blipFill>
        <p:spPr bwMode="auto">
          <a:xfrm>
            <a:off x="1909763" y="1331913"/>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962574" name="Picture 14" descr="noise_av_anim"/>
          <p:cNvPicPr>
            <a:picLocks noChangeAspect="1" noChangeArrowheads="1" noCrop="1"/>
          </p:cNvPicPr>
          <p:nvPr/>
        </p:nvPicPr>
        <p:blipFill>
          <a:blip r:embed="rId15">
            <a:extLst>
              <a:ext uri="{28A0092B-C50C-407E-A947-70E740481C1C}">
                <a14:useLocalDpi xmlns:a14="http://schemas.microsoft.com/office/drawing/2010/main"/>
              </a:ext>
            </a:extLst>
          </a:blip>
          <a:srcRect/>
          <a:stretch>
            <a:fillRect/>
          </a:stretch>
        </p:blipFill>
        <p:spPr bwMode="auto">
          <a:xfrm>
            <a:off x="1905000" y="3846513"/>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962575" name="Text Box 15"/>
          <p:cNvSpPr txBox="1">
            <a:spLocks noChangeArrowheads="1"/>
          </p:cNvSpPr>
          <p:nvPr/>
        </p:nvSpPr>
        <p:spPr bwMode="auto">
          <a:xfrm>
            <a:off x="76200" y="6569075"/>
            <a:ext cx="509270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400">
                <a:solidFill>
                  <a:srgbClr val="00FF00"/>
                </a:solidFill>
                <a:latin typeface="Tahoma" panose="020B0604030504040204" pitchFamily="34" charset="0"/>
                <a:cs typeface="Tahoma" panose="020B0604030504040204" pitchFamily="34" charset="0"/>
              </a:rPr>
              <a:t>Treibitz &amp; Schechner, </a:t>
            </a:r>
            <a:r>
              <a:rPr lang="en-US" altLang="en-US" sz="1400" i="1">
                <a:solidFill>
                  <a:srgbClr val="00FF00"/>
                </a:solidFill>
                <a:latin typeface="Tahoma" panose="020B0604030504040204" pitchFamily="34" charset="0"/>
                <a:cs typeface="Tahoma" panose="020B0604030504040204" pitchFamily="34" charset="0"/>
              </a:rPr>
              <a:t>Recovery Limits in Pointwise Degradations</a:t>
            </a:r>
          </a:p>
        </p:txBody>
      </p:sp>
      <p:grpSp>
        <p:nvGrpSpPr>
          <p:cNvPr id="962576" name="Group 16"/>
          <p:cNvGrpSpPr>
            <a:grpSpLocks/>
          </p:cNvGrpSpPr>
          <p:nvPr/>
        </p:nvGrpSpPr>
        <p:grpSpPr bwMode="auto">
          <a:xfrm>
            <a:off x="2233613" y="3171825"/>
            <a:ext cx="5867400" cy="762000"/>
            <a:chOff x="1152" y="3168"/>
            <a:chExt cx="3696" cy="480"/>
          </a:xfrm>
        </p:grpSpPr>
        <p:sp>
          <p:nvSpPr>
            <p:cNvPr id="962582" name="AutoShape 17"/>
            <p:cNvSpPr>
              <a:spLocks noChangeArrowheads="1"/>
            </p:cNvSpPr>
            <p:nvPr/>
          </p:nvSpPr>
          <p:spPr bwMode="auto">
            <a:xfrm>
              <a:off x="1152" y="3168"/>
              <a:ext cx="3640" cy="480"/>
            </a:xfrm>
            <a:prstGeom prst="roundRect">
              <a:avLst>
                <a:gd name="adj" fmla="val 16667"/>
              </a:avLst>
            </a:prstGeom>
            <a:solidFill>
              <a:srgbClr val="FFFF00"/>
            </a:solidFill>
            <a:ln w="9525">
              <a:solidFill>
                <a:schemeClr val="tx1"/>
              </a:solidFill>
              <a:round/>
              <a:headEnd/>
              <a:tailEnd/>
            </a:ln>
          </p:spPr>
          <p:txBody>
            <a:bodyPr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graphicFrame>
          <p:nvGraphicFramePr>
            <p:cNvPr id="962583" name="Object 23"/>
            <p:cNvGraphicFramePr>
              <a:graphicFrameLocks noChangeAspect="1"/>
            </p:cNvGraphicFramePr>
            <p:nvPr/>
          </p:nvGraphicFramePr>
          <p:xfrm>
            <a:off x="1165" y="3168"/>
            <a:ext cx="1414" cy="462"/>
          </p:xfrm>
          <a:graphic>
            <a:graphicData uri="http://schemas.openxmlformats.org/presentationml/2006/ole">
              <mc:AlternateContent xmlns:mc="http://schemas.openxmlformats.org/markup-compatibility/2006">
                <mc:Choice xmlns:v="urn:schemas-microsoft-com:vml" Requires="v">
                  <p:oleObj spid="_x0000_s962625" name="Equation" r:id="rId16" imgW="1282680" imgH="419040" progId="Equation.DSMT4">
                    <p:embed/>
                  </p:oleObj>
                </mc:Choice>
                <mc:Fallback>
                  <p:oleObj name="Equation" r:id="rId16" imgW="1282680" imgH="419040" progId="Equation.DSMT4">
                    <p:embed/>
                    <p:pic>
                      <p:nvPicPr>
                        <p:cNvPr id="0" name="Object 2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65" y="3168"/>
                          <a:ext cx="1414" cy="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62584" name="Text Box 19"/>
            <p:cNvSpPr txBox="1">
              <a:spLocks noChangeArrowheads="1"/>
            </p:cNvSpPr>
            <p:nvPr/>
          </p:nvSpPr>
          <p:spPr bwMode="auto">
            <a:xfrm>
              <a:off x="2592" y="3274"/>
              <a:ext cx="22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000">
                  <a:latin typeface="Arial" panose="020B0604020202020204" pitchFamily="34" charset="0"/>
                </a:rPr>
                <a:t>- SNR change after averaging</a:t>
              </a:r>
            </a:p>
          </p:txBody>
        </p:sp>
      </p:grpSp>
      <p:sp>
        <p:nvSpPr>
          <p:cNvPr id="962585" name="Text Box 25"/>
          <p:cNvSpPr txBox="1">
            <a:spLocks noChangeArrowheads="1"/>
          </p:cNvSpPr>
          <p:nvPr/>
        </p:nvSpPr>
        <p:spPr bwMode="auto">
          <a:xfrm>
            <a:off x="874871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29</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625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257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625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6257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25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625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6256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6256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6256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6257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6257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9625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62" grpId="0" animBg="1"/>
      <p:bldP spid="962566" grpId="0" animBg="1"/>
      <p:bldP spid="962569" grpId="0" animBg="1"/>
      <p:bldP spid="96257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395" name="Rectangle 2"/>
          <p:cNvSpPr>
            <a:spLocks noGrp="1" noChangeArrowheads="1"/>
          </p:cNvSpPr>
          <p:nvPr>
            <p:ph type="title" idx="4294967295"/>
          </p:nvPr>
        </p:nvSpPr>
        <p:spPr>
          <a:xfrm>
            <a:off x="179388" y="0"/>
            <a:ext cx="8229600" cy="1143000"/>
          </a:xfrm>
        </p:spPr>
        <p:txBody>
          <a:bodyPr/>
          <a:lstStyle/>
          <a:p>
            <a:pPr algn="l"/>
            <a:r>
              <a:rPr lang="en-US" altLang="en-US" sz="3600">
                <a:solidFill>
                  <a:schemeClr val="bg1"/>
                </a:solidFill>
              </a:rPr>
              <a:t>Different Sizes of Windows</a:t>
            </a:r>
          </a:p>
        </p:txBody>
      </p:sp>
      <p:pic>
        <p:nvPicPr>
          <p:cNvPr id="1211396" name="Picture 3" descr="signal_av_big_anim"/>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981200" y="19812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1397" name="Text Box 4"/>
          <p:cNvSpPr txBox="1">
            <a:spLocks noChangeArrowheads="1"/>
          </p:cNvSpPr>
          <p:nvPr/>
        </p:nvSpPr>
        <p:spPr bwMode="auto">
          <a:xfrm>
            <a:off x="1600200" y="39624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a:solidFill>
                  <a:schemeClr val="bg1"/>
                </a:solidFill>
                <a:latin typeface="Arial" panose="020B0604020202020204" pitchFamily="34" charset="0"/>
              </a:rPr>
              <a:t>too big for signal</a:t>
            </a:r>
          </a:p>
        </p:txBody>
      </p:sp>
      <p:sp>
        <p:nvSpPr>
          <p:cNvPr id="1211398" name="Text Box 5"/>
          <p:cNvSpPr txBox="1">
            <a:spLocks noChangeArrowheads="1"/>
          </p:cNvSpPr>
          <p:nvPr/>
        </p:nvSpPr>
        <p:spPr bwMode="auto">
          <a:xfrm>
            <a:off x="5181600" y="39624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a:solidFill>
                  <a:schemeClr val="bg1"/>
                </a:solidFill>
                <a:latin typeface="Arial" panose="020B0604020202020204" pitchFamily="34" charset="0"/>
              </a:rPr>
              <a:t>too small for noise</a:t>
            </a:r>
          </a:p>
        </p:txBody>
      </p:sp>
      <p:sp>
        <p:nvSpPr>
          <p:cNvPr id="1211399" name="Text Box 6"/>
          <p:cNvSpPr txBox="1">
            <a:spLocks noChangeArrowheads="1"/>
          </p:cNvSpPr>
          <p:nvPr/>
        </p:nvSpPr>
        <p:spPr bwMode="auto">
          <a:xfrm>
            <a:off x="3975100" y="6569075"/>
            <a:ext cx="5092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spcBef>
                <a:spcPct val="50000"/>
              </a:spcBef>
            </a:pPr>
            <a:r>
              <a:rPr lang="en-US" altLang="en-US" sz="1400">
                <a:solidFill>
                  <a:srgbClr val="00FF00"/>
                </a:solidFill>
                <a:latin typeface="Tahoma" panose="020B0604030504040204" pitchFamily="34" charset="0"/>
                <a:cs typeface="Tahoma" panose="020B0604030504040204" pitchFamily="34" charset="0"/>
              </a:rPr>
              <a:t>Treibitz &amp; Schechner, </a:t>
            </a:r>
            <a:r>
              <a:rPr lang="en-US" altLang="en-US" sz="1400" i="1">
                <a:solidFill>
                  <a:srgbClr val="00FF00"/>
                </a:solidFill>
                <a:latin typeface="Tahoma" panose="020B0604030504040204" pitchFamily="34" charset="0"/>
                <a:cs typeface="Tahoma" panose="020B0604030504040204" pitchFamily="34" charset="0"/>
              </a:rPr>
              <a:t>Recovery Limits in Pointwise Degradations</a:t>
            </a:r>
          </a:p>
        </p:txBody>
      </p:sp>
      <p:pic>
        <p:nvPicPr>
          <p:cNvPr id="1211400" name="Picture 7" descr="noise_av_sm7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64188" y="1982788"/>
            <a:ext cx="1903412"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1401" name="Text Box 9"/>
          <p:cNvSpPr txBox="1">
            <a:spLocks noChangeArrowheads="1"/>
          </p:cNvSpPr>
          <p:nvPr/>
        </p:nvSpPr>
        <p:spPr bwMode="auto">
          <a:xfrm>
            <a:off x="874871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30</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6658" name="Picture 2" descr="stripes_with_rec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1828800"/>
            <a:ext cx="62484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966659" name="Picture 3" descr="stripes_noise_noline_c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73225" y="1844675"/>
            <a:ext cx="6251575" cy="3600450"/>
          </a:xfrm>
          <a:prstGeom prst="rect">
            <a:avLst/>
          </a:prstGeom>
          <a:noFill/>
          <a:extLst>
            <a:ext uri="{909E8E84-426E-40DD-AFC4-6F175D3DCCD1}">
              <a14:hiddenFill xmlns:a14="http://schemas.microsoft.com/office/drawing/2010/main">
                <a:solidFill>
                  <a:srgbClr val="FFFFFF"/>
                </a:solidFill>
              </a14:hiddenFill>
            </a:ext>
          </a:extLst>
        </p:spPr>
      </p:pic>
      <p:sp>
        <p:nvSpPr>
          <p:cNvPr id="966660" name="Rectangle 4"/>
          <p:cNvSpPr>
            <a:spLocks noGrp="1" noChangeArrowheads="1"/>
          </p:cNvSpPr>
          <p:nvPr>
            <p:ph type="title"/>
          </p:nvPr>
        </p:nvSpPr>
        <p:spPr>
          <a:xfrm>
            <a:off x="179388" y="76200"/>
            <a:ext cx="8229600" cy="1143000"/>
          </a:xfrm>
        </p:spPr>
        <p:txBody>
          <a:bodyPr/>
          <a:lstStyle/>
          <a:p>
            <a:pPr algn="l"/>
            <a:r>
              <a:rPr lang="en-US" altLang="en-US" sz="3600">
                <a:solidFill>
                  <a:schemeClr val="bg1"/>
                </a:solidFill>
              </a:rPr>
              <a:t>Averaging by Optimal Window</a:t>
            </a:r>
          </a:p>
        </p:txBody>
      </p:sp>
      <p:sp>
        <p:nvSpPr>
          <p:cNvPr id="966661" name="Text Box 5"/>
          <p:cNvSpPr txBox="1">
            <a:spLocks noChangeArrowheads="1"/>
          </p:cNvSpPr>
          <p:nvPr/>
        </p:nvSpPr>
        <p:spPr bwMode="auto">
          <a:xfrm>
            <a:off x="76200" y="6569075"/>
            <a:ext cx="509270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400">
                <a:solidFill>
                  <a:srgbClr val="00FF00"/>
                </a:solidFill>
                <a:latin typeface="Tahoma" panose="020B0604030504040204" pitchFamily="34" charset="0"/>
                <a:cs typeface="Tahoma" panose="020B0604030504040204" pitchFamily="34" charset="0"/>
              </a:rPr>
              <a:t>Treibitz &amp; Schechner, </a:t>
            </a:r>
            <a:r>
              <a:rPr lang="en-US" altLang="en-US" sz="1400" i="1">
                <a:solidFill>
                  <a:srgbClr val="00FF00"/>
                </a:solidFill>
                <a:latin typeface="Tahoma" panose="020B0604030504040204" pitchFamily="34" charset="0"/>
                <a:cs typeface="Tahoma" panose="020B0604030504040204" pitchFamily="34" charset="0"/>
              </a:rPr>
              <a:t>Recovery Limits in Pointwise Degradations</a:t>
            </a:r>
          </a:p>
        </p:txBody>
      </p:sp>
      <p:sp>
        <p:nvSpPr>
          <p:cNvPr id="966662" name="Rectangle 6"/>
          <p:cNvSpPr>
            <a:spLocks noChangeArrowheads="1"/>
          </p:cNvSpPr>
          <p:nvPr/>
        </p:nvSpPr>
        <p:spPr bwMode="auto">
          <a:xfrm>
            <a:off x="1828800" y="3414713"/>
            <a:ext cx="381000" cy="3810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6663" name="Rectangle 7"/>
          <p:cNvSpPr>
            <a:spLocks noChangeArrowheads="1"/>
          </p:cNvSpPr>
          <p:nvPr/>
        </p:nvSpPr>
        <p:spPr bwMode="auto">
          <a:xfrm>
            <a:off x="2590800" y="3529013"/>
            <a:ext cx="152400" cy="1524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6664" name="Rectangle 8"/>
          <p:cNvSpPr>
            <a:spLocks noChangeArrowheads="1"/>
          </p:cNvSpPr>
          <p:nvPr/>
        </p:nvSpPr>
        <p:spPr bwMode="auto">
          <a:xfrm>
            <a:off x="3240088" y="3562350"/>
            <a:ext cx="90487" cy="889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6665" name="Rectangle 9"/>
          <p:cNvSpPr>
            <a:spLocks noChangeArrowheads="1"/>
          </p:cNvSpPr>
          <p:nvPr/>
        </p:nvSpPr>
        <p:spPr bwMode="auto">
          <a:xfrm flipV="1">
            <a:off x="3908425" y="3579813"/>
            <a:ext cx="53975" cy="53975"/>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6666" name="Rectangle 10"/>
          <p:cNvSpPr>
            <a:spLocks noChangeArrowheads="1"/>
          </p:cNvSpPr>
          <p:nvPr/>
        </p:nvSpPr>
        <p:spPr bwMode="auto">
          <a:xfrm flipV="1">
            <a:off x="4518025" y="3579813"/>
            <a:ext cx="53975" cy="53975"/>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6667" name="Rectangle 11"/>
          <p:cNvSpPr>
            <a:spLocks noChangeArrowheads="1"/>
          </p:cNvSpPr>
          <p:nvPr/>
        </p:nvSpPr>
        <p:spPr bwMode="auto">
          <a:xfrm flipV="1">
            <a:off x="5127625" y="3579813"/>
            <a:ext cx="53975" cy="53975"/>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6668" name="Rectangle 12"/>
          <p:cNvSpPr>
            <a:spLocks noChangeArrowheads="1"/>
          </p:cNvSpPr>
          <p:nvPr/>
        </p:nvSpPr>
        <p:spPr bwMode="auto">
          <a:xfrm flipV="1">
            <a:off x="5765800" y="3579813"/>
            <a:ext cx="53975" cy="53975"/>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6669" name="Rectangle 13"/>
          <p:cNvSpPr>
            <a:spLocks noChangeArrowheads="1"/>
          </p:cNvSpPr>
          <p:nvPr/>
        </p:nvSpPr>
        <p:spPr bwMode="auto">
          <a:xfrm flipH="1">
            <a:off x="6418263" y="3587750"/>
            <a:ext cx="36512" cy="36513"/>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6670" name="Rectangle 14"/>
          <p:cNvSpPr>
            <a:spLocks noChangeArrowheads="1"/>
          </p:cNvSpPr>
          <p:nvPr/>
        </p:nvSpPr>
        <p:spPr bwMode="auto">
          <a:xfrm flipH="1">
            <a:off x="7010400" y="3587750"/>
            <a:ext cx="36513" cy="36513"/>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6671" name="Rectangle 15"/>
          <p:cNvSpPr>
            <a:spLocks noChangeArrowheads="1"/>
          </p:cNvSpPr>
          <p:nvPr/>
        </p:nvSpPr>
        <p:spPr bwMode="auto">
          <a:xfrm flipH="1">
            <a:off x="7656513" y="3587750"/>
            <a:ext cx="36512" cy="36513"/>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6672" name="Text Box 16"/>
          <p:cNvSpPr txBox="1">
            <a:spLocks noChangeArrowheads="1"/>
          </p:cNvSpPr>
          <p:nvPr/>
        </p:nvSpPr>
        <p:spPr bwMode="auto">
          <a:xfrm>
            <a:off x="874871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31</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241090" name="Text Box 2"/>
          <p:cNvSpPr txBox="1">
            <a:spLocks noChangeArrowheads="1"/>
          </p:cNvSpPr>
          <p:nvPr/>
        </p:nvSpPr>
        <p:spPr bwMode="auto">
          <a:xfrm>
            <a:off x="8732838" y="-26988"/>
            <a:ext cx="503237" cy="33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66FF33"/>
                </a:solidFill>
              </a:rPr>
              <a:t>14</a:t>
            </a:r>
          </a:p>
        </p:txBody>
      </p:sp>
      <p:grpSp>
        <p:nvGrpSpPr>
          <p:cNvPr id="1241091" name="Group 3"/>
          <p:cNvGrpSpPr>
            <a:grpSpLocks/>
          </p:cNvGrpSpPr>
          <p:nvPr/>
        </p:nvGrpSpPr>
        <p:grpSpPr bwMode="auto">
          <a:xfrm>
            <a:off x="1289050" y="80963"/>
            <a:ext cx="4564063" cy="2905125"/>
            <a:chOff x="812" y="144"/>
            <a:chExt cx="2875" cy="1830"/>
          </a:xfrm>
        </p:grpSpPr>
        <p:grpSp>
          <p:nvGrpSpPr>
            <p:cNvPr id="1241092" name="Group 4"/>
            <p:cNvGrpSpPr>
              <a:grpSpLocks/>
            </p:cNvGrpSpPr>
            <p:nvPr/>
          </p:nvGrpSpPr>
          <p:grpSpPr bwMode="auto">
            <a:xfrm>
              <a:off x="2329" y="491"/>
              <a:ext cx="576" cy="1483"/>
              <a:chOff x="2449" y="1307"/>
              <a:chExt cx="576" cy="1483"/>
            </a:xfrm>
          </p:grpSpPr>
          <p:grpSp>
            <p:nvGrpSpPr>
              <p:cNvPr id="1241093" name="Group 5"/>
              <p:cNvGrpSpPr>
                <a:grpSpLocks/>
              </p:cNvGrpSpPr>
              <p:nvPr/>
            </p:nvGrpSpPr>
            <p:grpSpPr bwMode="auto">
              <a:xfrm>
                <a:off x="2449" y="1307"/>
                <a:ext cx="576" cy="1483"/>
                <a:chOff x="2449" y="1307"/>
                <a:chExt cx="576" cy="1483"/>
              </a:xfrm>
            </p:grpSpPr>
            <p:sp>
              <p:nvSpPr>
                <p:cNvPr id="1241094" name="Freeform 6"/>
                <p:cNvSpPr>
                  <a:spLocks/>
                </p:cNvSpPr>
                <p:nvPr/>
              </p:nvSpPr>
              <p:spPr bwMode="auto">
                <a:xfrm>
                  <a:off x="2449" y="1307"/>
                  <a:ext cx="311" cy="817"/>
                </a:xfrm>
                <a:custGeom>
                  <a:avLst/>
                  <a:gdLst>
                    <a:gd name="T0" fmla="*/ 0 w 311"/>
                    <a:gd name="T1" fmla="*/ 0 h 817"/>
                    <a:gd name="T2" fmla="*/ 311 w 311"/>
                    <a:gd name="T3" fmla="*/ 817 h 817"/>
                  </a:gdLst>
                  <a:ahLst/>
                  <a:cxnLst>
                    <a:cxn ang="0">
                      <a:pos x="T0" y="T1"/>
                    </a:cxn>
                    <a:cxn ang="0">
                      <a:pos x="T2" y="T3"/>
                    </a:cxn>
                  </a:cxnLst>
                  <a:rect l="0" t="0" r="r" b="b"/>
                  <a:pathLst>
                    <a:path w="311" h="817">
                      <a:moveTo>
                        <a:pt x="0" y="0"/>
                      </a:moveTo>
                      <a:lnTo>
                        <a:pt x="311" y="817"/>
                      </a:lnTo>
                    </a:path>
                  </a:pathLst>
                </a:custGeom>
                <a:noFill/>
                <a:ln w="50800" cap="flat" cmpd="sng">
                  <a:solidFill>
                    <a:srgbClr val="0000FF"/>
                  </a:solidFill>
                  <a:prstDash val="solid"/>
                  <a:miter lim="800000"/>
                  <a:headEnd type="none" w="med" len="med"/>
                  <a:tailEnd type="none" w="sm"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1095" name="Freeform 7"/>
                <p:cNvSpPr>
                  <a:spLocks/>
                </p:cNvSpPr>
                <p:nvPr/>
              </p:nvSpPr>
              <p:spPr bwMode="auto">
                <a:xfrm>
                  <a:off x="2820" y="2249"/>
                  <a:ext cx="205" cy="541"/>
                </a:xfrm>
                <a:custGeom>
                  <a:avLst/>
                  <a:gdLst>
                    <a:gd name="T0" fmla="*/ 0 w 205"/>
                    <a:gd name="T1" fmla="*/ 0 h 541"/>
                    <a:gd name="T2" fmla="*/ 205 w 205"/>
                    <a:gd name="T3" fmla="*/ 541 h 541"/>
                  </a:gdLst>
                  <a:ahLst/>
                  <a:cxnLst>
                    <a:cxn ang="0">
                      <a:pos x="T0" y="T1"/>
                    </a:cxn>
                    <a:cxn ang="0">
                      <a:pos x="T2" y="T3"/>
                    </a:cxn>
                  </a:cxnLst>
                  <a:rect l="0" t="0" r="r" b="b"/>
                  <a:pathLst>
                    <a:path w="205" h="541">
                      <a:moveTo>
                        <a:pt x="0" y="0"/>
                      </a:moveTo>
                      <a:lnTo>
                        <a:pt x="205" y="541"/>
                      </a:lnTo>
                    </a:path>
                  </a:pathLst>
                </a:custGeom>
                <a:noFill/>
                <a:ln w="38100" cap="flat" cmpd="sng">
                  <a:solidFill>
                    <a:srgbClr val="0000FF"/>
                  </a:solidFill>
                  <a:prstDash val="solid"/>
                  <a:miter lim="800000"/>
                  <a:headEnd type="none" w="med" len="med"/>
                  <a:tailEnd type="stealth"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1241096" name="Freeform 8"/>
              <p:cNvSpPr>
                <a:spLocks/>
              </p:cNvSpPr>
              <p:nvPr/>
            </p:nvSpPr>
            <p:spPr bwMode="auto">
              <a:xfrm>
                <a:off x="2829" y="2010"/>
                <a:ext cx="72" cy="117"/>
              </a:xfrm>
              <a:custGeom>
                <a:avLst/>
                <a:gdLst>
                  <a:gd name="T0" fmla="*/ 0 w 72"/>
                  <a:gd name="T1" fmla="*/ 117 h 117"/>
                  <a:gd name="T2" fmla="*/ 72 w 72"/>
                  <a:gd name="T3" fmla="*/ 0 h 117"/>
                </a:gdLst>
                <a:ahLst/>
                <a:cxnLst>
                  <a:cxn ang="0">
                    <a:pos x="T0" y="T1"/>
                  </a:cxn>
                  <a:cxn ang="0">
                    <a:pos x="T2" y="T3"/>
                  </a:cxn>
                </a:cxnLst>
                <a:rect l="0" t="0" r="r" b="b"/>
                <a:pathLst>
                  <a:path w="72" h="117">
                    <a:moveTo>
                      <a:pt x="0" y="117"/>
                    </a:moveTo>
                    <a:lnTo>
                      <a:pt x="72" y="0"/>
                    </a:lnTo>
                  </a:path>
                </a:pathLst>
              </a:custGeom>
              <a:noFill/>
              <a:ln w="15875" cap="flat" cmpd="sng">
                <a:solidFill>
                  <a:srgbClr val="0000FF"/>
                </a:solidFill>
                <a:prstDash val="solid"/>
                <a:miter lim="800000"/>
                <a:headEnd type="none" w="med" len="med"/>
                <a:tailEnd type="arrow"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1241097" name="Group 9"/>
            <p:cNvGrpSpPr>
              <a:grpSpLocks/>
            </p:cNvGrpSpPr>
            <p:nvPr/>
          </p:nvGrpSpPr>
          <p:grpSpPr bwMode="auto">
            <a:xfrm>
              <a:off x="812" y="144"/>
              <a:ext cx="2875" cy="1549"/>
              <a:chOff x="812" y="144"/>
              <a:chExt cx="2875" cy="1549"/>
            </a:xfrm>
          </p:grpSpPr>
          <p:sp>
            <p:nvSpPr>
              <p:cNvPr id="1241098" name="Freeform 10"/>
              <p:cNvSpPr>
                <a:spLocks/>
              </p:cNvSpPr>
              <p:nvPr/>
            </p:nvSpPr>
            <p:spPr bwMode="auto">
              <a:xfrm>
                <a:off x="2727" y="1308"/>
                <a:ext cx="387" cy="23"/>
              </a:xfrm>
              <a:custGeom>
                <a:avLst/>
                <a:gdLst>
                  <a:gd name="T0" fmla="*/ 387 w 387"/>
                  <a:gd name="T1" fmla="*/ 0 h 23"/>
                  <a:gd name="T2" fmla="*/ 0 w 387"/>
                  <a:gd name="T3" fmla="*/ 23 h 23"/>
                </a:gdLst>
                <a:ahLst/>
                <a:cxnLst>
                  <a:cxn ang="0">
                    <a:pos x="T0" y="T1"/>
                  </a:cxn>
                  <a:cxn ang="0">
                    <a:pos x="T2" y="T3"/>
                  </a:cxn>
                </a:cxnLst>
                <a:rect l="0" t="0" r="r" b="b"/>
                <a:pathLst>
                  <a:path w="387" h="23">
                    <a:moveTo>
                      <a:pt x="387" y="0"/>
                    </a:moveTo>
                    <a:lnTo>
                      <a:pt x="0" y="23"/>
                    </a:lnTo>
                  </a:path>
                </a:pathLst>
              </a:custGeom>
              <a:noFill/>
              <a:ln w="25400" cap="flat" cmpd="sng">
                <a:solidFill>
                  <a:srgbClr val="0000FF"/>
                </a:solidFill>
                <a:prstDash val="dash"/>
                <a:miter lim="800000"/>
                <a:headEnd type="none" w="med" len="med"/>
                <a:tailEnd type="none" w="sm"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nvGrpSpPr>
              <p:cNvPr id="1241099" name="Group 11"/>
              <p:cNvGrpSpPr>
                <a:grpSpLocks/>
              </p:cNvGrpSpPr>
              <p:nvPr/>
            </p:nvGrpSpPr>
            <p:grpSpPr bwMode="auto">
              <a:xfrm>
                <a:off x="812" y="1344"/>
                <a:ext cx="1787" cy="131"/>
                <a:chOff x="812" y="1344"/>
                <a:chExt cx="1787" cy="131"/>
              </a:xfrm>
            </p:grpSpPr>
            <p:sp>
              <p:nvSpPr>
                <p:cNvPr id="1241100" name="Freeform 12"/>
                <p:cNvSpPr>
                  <a:spLocks/>
                </p:cNvSpPr>
                <p:nvPr/>
              </p:nvSpPr>
              <p:spPr bwMode="auto">
                <a:xfrm>
                  <a:off x="812" y="1344"/>
                  <a:ext cx="1787" cy="131"/>
                </a:xfrm>
                <a:custGeom>
                  <a:avLst/>
                  <a:gdLst>
                    <a:gd name="T0" fmla="*/ 1787 w 1787"/>
                    <a:gd name="T1" fmla="*/ 0 h 131"/>
                    <a:gd name="T2" fmla="*/ 0 w 1787"/>
                    <a:gd name="T3" fmla="*/ 131 h 131"/>
                  </a:gdLst>
                  <a:ahLst/>
                  <a:cxnLst>
                    <a:cxn ang="0">
                      <a:pos x="T0" y="T1"/>
                    </a:cxn>
                    <a:cxn ang="0">
                      <a:pos x="T2" y="T3"/>
                    </a:cxn>
                  </a:cxnLst>
                  <a:rect l="0" t="0" r="r" b="b"/>
                  <a:pathLst>
                    <a:path w="1787" h="131">
                      <a:moveTo>
                        <a:pt x="1787" y="0"/>
                      </a:moveTo>
                      <a:lnTo>
                        <a:pt x="0" y="131"/>
                      </a:lnTo>
                    </a:path>
                  </a:pathLst>
                </a:custGeom>
                <a:noFill/>
                <a:ln w="38100" cap="flat" cmpd="sng">
                  <a:solidFill>
                    <a:srgbClr val="0000FF"/>
                  </a:solidFill>
                  <a:prstDash val="solid"/>
                  <a:miter lim="800000"/>
                  <a:headEnd type="none" w="med" len="med"/>
                  <a:tailEnd type="none" w="sm"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1101" name="Freeform 13"/>
                <p:cNvSpPr>
                  <a:spLocks/>
                </p:cNvSpPr>
                <p:nvPr/>
              </p:nvSpPr>
              <p:spPr bwMode="auto">
                <a:xfrm>
                  <a:off x="1416" y="1399"/>
                  <a:ext cx="441" cy="35"/>
                </a:xfrm>
                <a:custGeom>
                  <a:avLst/>
                  <a:gdLst>
                    <a:gd name="T0" fmla="*/ 441 w 441"/>
                    <a:gd name="T1" fmla="*/ 0 h 35"/>
                    <a:gd name="T2" fmla="*/ 0 w 441"/>
                    <a:gd name="T3" fmla="*/ 35 h 35"/>
                  </a:gdLst>
                  <a:ahLst/>
                  <a:cxnLst>
                    <a:cxn ang="0">
                      <a:pos x="T0" y="T1"/>
                    </a:cxn>
                    <a:cxn ang="0">
                      <a:pos x="T2" y="T3"/>
                    </a:cxn>
                  </a:cxnLst>
                  <a:rect l="0" t="0" r="r" b="b"/>
                  <a:pathLst>
                    <a:path w="441" h="35">
                      <a:moveTo>
                        <a:pt x="441" y="0"/>
                      </a:moveTo>
                      <a:lnTo>
                        <a:pt x="0" y="35"/>
                      </a:lnTo>
                    </a:path>
                  </a:pathLst>
                </a:custGeom>
                <a:noFill/>
                <a:ln w="38100" cap="flat" cmpd="sng">
                  <a:solidFill>
                    <a:srgbClr val="0000FF"/>
                  </a:solidFill>
                  <a:prstDash val="solid"/>
                  <a:miter lim="800000"/>
                  <a:headEnd type="none" w="med" len="med"/>
                  <a:tailEnd type="stealth"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1241102" name="Group 14"/>
              <p:cNvGrpSpPr>
                <a:grpSpLocks/>
              </p:cNvGrpSpPr>
              <p:nvPr/>
            </p:nvGrpSpPr>
            <p:grpSpPr bwMode="auto">
              <a:xfrm>
                <a:off x="2417" y="389"/>
                <a:ext cx="1270" cy="1304"/>
                <a:chOff x="2537" y="1205"/>
                <a:chExt cx="1270" cy="1304"/>
              </a:xfrm>
            </p:grpSpPr>
            <p:grpSp>
              <p:nvGrpSpPr>
                <p:cNvPr id="1241103" name="Group 15"/>
                <p:cNvGrpSpPr>
                  <a:grpSpLocks/>
                </p:cNvGrpSpPr>
                <p:nvPr/>
              </p:nvGrpSpPr>
              <p:grpSpPr bwMode="auto">
                <a:xfrm>
                  <a:off x="2537" y="1205"/>
                  <a:ext cx="1270" cy="1304"/>
                  <a:chOff x="2537" y="1205"/>
                  <a:chExt cx="1270" cy="1304"/>
                </a:xfrm>
              </p:grpSpPr>
              <p:sp>
                <p:nvSpPr>
                  <p:cNvPr id="1241104" name="Freeform 16"/>
                  <p:cNvSpPr>
                    <a:spLocks/>
                  </p:cNvSpPr>
                  <p:nvPr/>
                </p:nvSpPr>
                <p:spPr bwMode="auto">
                  <a:xfrm>
                    <a:off x="2537" y="1205"/>
                    <a:ext cx="852" cy="867"/>
                  </a:xfrm>
                  <a:custGeom>
                    <a:avLst/>
                    <a:gdLst>
                      <a:gd name="T0" fmla="*/ 0 w 852"/>
                      <a:gd name="T1" fmla="*/ 0 h 867"/>
                      <a:gd name="T2" fmla="*/ 852 w 852"/>
                      <a:gd name="T3" fmla="*/ 867 h 867"/>
                    </a:gdLst>
                    <a:ahLst/>
                    <a:cxnLst>
                      <a:cxn ang="0">
                        <a:pos x="T0" y="T1"/>
                      </a:cxn>
                      <a:cxn ang="0">
                        <a:pos x="T2" y="T3"/>
                      </a:cxn>
                    </a:cxnLst>
                    <a:rect l="0" t="0" r="r" b="b"/>
                    <a:pathLst>
                      <a:path w="852" h="867">
                        <a:moveTo>
                          <a:pt x="0" y="0"/>
                        </a:moveTo>
                        <a:lnTo>
                          <a:pt x="852" y="867"/>
                        </a:lnTo>
                      </a:path>
                    </a:pathLst>
                  </a:custGeom>
                  <a:noFill/>
                  <a:ln w="50800" cap="flat" cmpd="sng">
                    <a:solidFill>
                      <a:srgbClr val="0000FF"/>
                    </a:solidFill>
                    <a:prstDash val="solid"/>
                    <a:miter lim="800000"/>
                    <a:headEnd type="none" w="med" len="med"/>
                    <a:tailEnd type="none" w="sm"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1105" name="Freeform 17"/>
                  <p:cNvSpPr>
                    <a:spLocks/>
                  </p:cNvSpPr>
                  <p:nvPr/>
                </p:nvSpPr>
                <p:spPr bwMode="auto">
                  <a:xfrm>
                    <a:off x="3496" y="2189"/>
                    <a:ext cx="311" cy="320"/>
                  </a:xfrm>
                  <a:custGeom>
                    <a:avLst/>
                    <a:gdLst>
                      <a:gd name="T0" fmla="*/ 0 w 311"/>
                      <a:gd name="T1" fmla="*/ 0 h 320"/>
                      <a:gd name="T2" fmla="*/ 311 w 311"/>
                      <a:gd name="T3" fmla="*/ 320 h 320"/>
                    </a:gdLst>
                    <a:ahLst/>
                    <a:cxnLst>
                      <a:cxn ang="0">
                        <a:pos x="T0" y="T1"/>
                      </a:cxn>
                      <a:cxn ang="0">
                        <a:pos x="T2" y="T3"/>
                      </a:cxn>
                    </a:cxnLst>
                    <a:rect l="0" t="0" r="r" b="b"/>
                    <a:pathLst>
                      <a:path w="311" h="320">
                        <a:moveTo>
                          <a:pt x="0" y="0"/>
                        </a:moveTo>
                        <a:lnTo>
                          <a:pt x="311" y="320"/>
                        </a:lnTo>
                      </a:path>
                    </a:pathLst>
                  </a:custGeom>
                  <a:noFill/>
                  <a:ln w="38100" cap="flat" cmpd="sng">
                    <a:solidFill>
                      <a:srgbClr val="0000FF"/>
                    </a:solidFill>
                    <a:prstDash val="solid"/>
                    <a:miter lim="800000"/>
                    <a:headEnd type="none" w="med" len="med"/>
                    <a:tailEnd type="stealth"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1241106" name="Freeform 18"/>
                <p:cNvSpPr>
                  <a:spLocks/>
                </p:cNvSpPr>
                <p:nvPr/>
              </p:nvSpPr>
              <p:spPr bwMode="auto">
                <a:xfrm>
                  <a:off x="3246" y="2112"/>
                  <a:ext cx="138" cy="9"/>
                </a:xfrm>
                <a:custGeom>
                  <a:avLst/>
                  <a:gdLst>
                    <a:gd name="T0" fmla="*/ 138 w 138"/>
                    <a:gd name="T1" fmla="*/ 0 h 9"/>
                    <a:gd name="T2" fmla="*/ 0 w 138"/>
                    <a:gd name="T3" fmla="*/ 9 h 9"/>
                  </a:gdLst>
                  <a:ahLst/>
                  <a:cxnLst>
                    <a:cxn ang="0">
                      <a:pos x="T0" y="T1"/>
                    </a:cxn>
                    <a:cxn ang="0">
                      <a:pos x="T2" y="T3"/>
                    </a:cxn>
                  </a:cxnLst>
                  <a:rect l="0" t="0" r="r" b="b"/>
                  <a:pathLst>
                    <a:path w="138" h="9">
                      <a:moveTo>
                        <a:pt x="138" y="0"/>
                      </a:moveTo>
                      <a:lnTo>
                        <a:pt x="0" y="9"/>
                      </a:lnTo>
                    </a:path>
                  </a:pathLst>
                </a:custGeom>
                <a:noFill/>
                <a:ln w="15875" cap="flat" cmpd="sng">
                  <a:solidFill>
                    <a:srgbClr val="0000FF"/>
                  </a:solidFill>
                  <a:prstDash val="solid"/>
                  <a:miter lim="800000"/>
                  <a:headEnd type="none" w="med" len="med"/>
                  <a:tailEnd type="arrow"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1107" name="Freeform 19"/>
                <p:cNvSpPr>
                  <a:spLocks/>
                </p:cNvSpPr>
                <p:nvPr/>
              </p:nvSpPr>
              <p:spPr bwMode="auto">
                <a:xfrm>
                  <a:off x="3321" y="2184"/>
                  <a:ext cx="87" cy="114"/>
                </a:xfrm>
                <a:custGeom>
                  <a:avLst/>
                  <a:gdLst>
                    <a:gd name="T0" fmla="*/ 87 w 87"/>
                    <a:gd name="T1" fmla="*/ 0 h 114"/>
                    <a:gd name="T2" fmla="*/ 0 w 87"/>
                    <a:gd name="T3" fmla="*/ 114 h 114"/>
                  </a:gdLst>
                  <a:ahLst/>
                  <a:cxnLst>
                    <a:cxn ang="0">
                      <a:pos x="T0" y="T1"/>
                    </a:cxn>
                    <a:cxn ang="0">
                      <a:pos x="T2" y="T3"/>
                    </a:cxn>
                  </a:cxnLst>
                  <a:rect l="0" t="0" r="r" b="b"/>
                  <a:pathLst>
                    <a:path w="87" h="114">
                      <a:moveTo>
                        <a:pt x="87" y="0"/>
                      </a:moveTo>
                      <a:lnTo>
                        <a:pt x="0" y="114"/>
                      </a:lnTo>
                    </a:path>
                  </a:pathLst>
                </a:custGeom>
                <a:noFill/>
                <a:ln w="15875" cap="flat" cmpd="sng">
                  <a:solidFill>
                    <a:srgbClr val="0000FF"/>
                  </a:solidFill>
                  <a:prstDash val="solid"/>
                  <a:miter lim="800000"/>
                  <a:headEnd type="none" w="med" len="med"/>
                  <a:tailEnd type="arrow"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1241108" name="Group 20"/>
              <p:cNvGrpSpPr>
                <a:grpSpLocks/>
              </p:cNvGrpSpPr>
              <p:nvPr/>
            </p:nvGrpSpPr>
            <p:grpSpPr bwMode="auto">
              <a:xfrm>
                <a:off x="2088" y="144"/>
                <a:ext cx="351" cy="305"/>
                <a:chOff x="2208" y="960"/>
                <a:chExt cx="351" cy="305"/>
              </a:xfrm>
            </p:grpSpPr>
            <p:sp>
              <p:nvSpPr>
                <p:cNvPr id="1241109" name="AutoShape 21"/>
                <p:cNvSpPr>
                  <a:spLocks noChangeArrowheads="1"/>
                </p:cNvSpPr>
                <p:nvPr/>
              </p:nvSpPr>
              <p:spPr bwMode="auto">
                <a:xfrm>
                  <a:off x="2208" y="960"/>
                  <a:ext cx="351" cy="305"/>
                </a:xfrm>
                <a:prstGeom prst="hexagon">
                  <a:avLst>
                    <a:gd name="adj" fmla="val 28770"/>
                    <a:gd name="vf" fmla="val 115470"/>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1110" name="AutoShape 22"/>
                <p:cNvSpPr>
                  <a:spLocks noChangeArrowheads="1"/>
                </p:cNvSpPr>
                <p:nvPr/>
              </p:nvSpPr>
              <p:spPr bwMode="auto">
                <a:xfrm rot="1600209">
                  <a:off x="2208" y="960"/>
                  <a:ext cx="351" cy="305"/>
                </a:xfrm>
                <a:prstGeom prst="hexagon">
                  <a:avLst>
                    <a:gd name="adj" fmla="val 29836"/>
                    <a:gd name="vf" fmla="val 115470"/>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1111" name="Oval 23"/>
                <p:cNvSpPr>
                  <a:spLocks noChangeArrowheads="1"/>
                </p:cNvSpPr>
                <p:nvPr/>
              </p:nvSpPr>
              <p:spPr bwMode="auto">
                <a:xfrm>
                  <a:off x="2247" y="975"/>
                  <a:ext cx="276" cy="276"/>
                </a:xfrm>
                <a:prstGeom prst="ellipse">
                  <a:avLst/>
                </a:prstGeom>
                <a:solidFill>
                  <a:srgbClr val="FF66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241112" name="Group 24"/>
          <p:cNvGrpSpPr>
            <a:grpSpLocks/>
          </p:cNvGrpSpPr>
          <p:nvPr/>
        </p:nvGrpSpPr>
        <p:grpSpPr bwMode="auto">
          <a:xfrm>
            <a:off x="2082800" y="1409700"/>
            <a:ext cx="1409700" cy="687388"/>
            <a:chOff x="1312" y="888"/>
            <a:chExt cx="888" cy="433"/>
          </a:xfrm>
        </p:grpSpPr>
        <p:sp>
          <p:nvSpPr>
            <p:cNvPr id="1241113" name="Rectangle 25"/>
            <p:cNvSpPr>
              <a:spLocks noChangeArrowheads="1"/>
            </p:cNvSpPr>
            <p:nvPr/>
          </p:nvSpPr>
          <p:spPr bwMode="auto">
            <a:xfrm>
              <a:off x="1312" y="888"/>
              <a:ext cx="888"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lnSpc>
                  <a:spcPts val="2000"/>
                </a:lnSpc>
              </a:pPr>
              <a:r>
                <a:rPr lang="en-US" altLang="en-US" sz="2400"/>
                <a:t>airlight</a:t>
              </a:r>
            </a:p>
          </p:txBody>
        </p:sp>
        <p:sp>
          <p:nvSpPr>
            <p:cNvPr id="1241114" name="Text Box 26"/>
            <p:cNvSpPr txBox="1">
              <a:spLocks noChangeArrowheads="1"/>
            </p:cNvSpPr>
            <p:nvPr/>
          </p:nvSpPr>
          <p:spPr bwMode="auto">
            <a:xfrm>
              <a:off x="1589" y="1033"/>
              <a:ext cx="38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400" i="1">
                  <a:latin typeface="Times New Roman" panose="02020603050405020304" pitchFamily="18" charset="0"/>
                </a:rPr>
                <a:t>A</a:t>
              </a:r>
            </a:p>
          </p:txBody>
        </p:sp>
      </p:grpSp>
      <p:grpSp>
        <p:nvGrpSpPr>
          <p:cNvPr id="1241115" name="Group 27"/>
          <p:cNvGrpSpPr>
            <a:grpSpLocks/>
          </p:cNvGrpSpPr>
          <p:nvPr/>
        </p:nvGrpSpPr>
        <p:grpSpPr bwMode="auto">
          <a:xfrm>
            <a:off x="576263" y="3429000"/>
            <a:ext cx="5411787" cy="3009900"/>
            <a:chOff x="204" y="2228"/>
            <a:chExt cx="3409" cy="1896"/>
          </a:xfrm>
        </p:grpSpPr>
        <p:graphicFrame>
          <p:nvGraphicFramePr>
            <p:cNvPr id="1241116" name="Object 28"/>
            <p:cNvGraphicFramePr>
              <a:graphicFrameLocks noChangeAspect="1"/>
            </p:cNvGraphicFramePr>
            <p:nvPr/>
          </p:nvGraphicFramePr>
          <p:xfrm>
            <a:off x="204" y="2228"/>
            <a:ext cx="3409" cy="561"/>
          </p:xfrm>
          <a:graphic>
            <a:graphicData uri="http://schemas.openxmlformats.org/presentationml/2006/ole">
              <mc:AlternateContent xmlns:mc="http://schemas.openxmlformats.org/markup-compatibility/2006">
                <mc:Choice xmlns:v="urn:schemas-microsoft-com:vml" Requires="v">
                  <p:oleObj spid="_x0000_s1241232" name="Equation" r:id="rId3" imgW="3238200" imgH="533160" progId="Equation.DSMT4">
                    <p:embed/>
                  </p:oleObj>
                </mc:Choice>
                <mc:Fallback>
                  <p:oleObj name="Equation" r:id="rId3" imgW="3238200" imgH="533160" progId="Equation.DSMT4">
                    <p:embed/>
                    <p:pic>
                      <p:nvPicPr>
                        <p:cNvPr id="0" name="Object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 y="2228"/>
                          <a:ext cx="3409" cy="5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241117" name="Group 29"/>
            <p:cNvGrpSpPr>
              <a:grpSpLocks/>
            </p:cNvGrpSpPr>
            <p:nvPr/>
          </p:nvGrpSpPr>
          <p:grpSpPr bwMode="auto">
            <a:xfrm>
              <a:off x="257" y="2768"/>
              <a:ext cx="2079" cy="1356"/>
              <a:chOff x="257" y="2768"/>
              <a:chExt cx="2079" cy="1356"/>
            </a:xfrm>
          </p:grpSpPr>
          <p:grpSp>
            <p:nvGrpSpPr>
              <p:cNvPr id="1241118" name="Group 30"/>
              <p:cNvGrpSpPr>
                <a:grpSpLocks/>
              </p:cNvGrpSpPr>
              <p:nvPr/>
            </p:nvGrpSpPr>
            <p:grpSpPr bwMode="auto">
              <a:xfrm>
                <a:off x="952" y="2768"/>
                <a:ext cx="1384" cy="398"/>
                <a:chOff x="952" y="2768"/>
                <a:chExt cx="1384" cy="398"/>
              </a:xfrm>
            </p:grpSpPr>
            <p:sp>
              <p:nvSpPr>
                <p:cNvPr id="1241119" name="Line 31"/>
                <p:cNvSpPr>
                  <a:spLocks noChangeShapeType="1"/>
                </p:cNvSpPr>
                <p:nvPr/>
              </p:nvSpPr>
              <p:spPr bwMode="auto">
                <a:xfrm flipV="1">
                  <a:off x="1997" y="2768"/>
                  <a:ext cx="339" cy="8"/>
                </a:xfrm>
                <a:prstGeom prst="line">
                  <a:avLst/>
                </a:prstGeom>
                <a:noFill/>
                <a:ln w="22225">
                  <a:solidFill>
                    <a:schemeClr val="hlink"/>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1120" name="Freeform 32"/>
                <p:cNvSpPr>
                  <a:spLocks/>
                </p:cNvSpPr>
                <p:nvPr/>
              </p:nvSpPr>
              <p:spPr bwMode="auto">
                <a:xfrm>
                  <a:off x="952" y="2772"/>
                  <a:ext cx="1202" cy="394"/>
                </a:xfrm>
                <a:custGeom>
                  <a:avLst/>
                  <a:gdLst>
                    <a:gd name="T0" fmla="*/ 255 w 255"/>
                    <a:gd name="T1" fmla="*/ 0 h 534"/>
                    <a:gd name="T2" fmla="*/ 198 w 255"/>
                    <a:gd name="T3" fmla="*/ 159 h 534"/>
                    <a:gd name="T4" fmla="*/ 33 w 255"/>
                    <a:gd name="T5" fmla="*/ 366 h 534"/>
                    <a:gd name="T6" fmla="*/ 3 w 255"/>
                    <a:gd name="T7" fmla="*/ 534 h 534"/>
                  </a:gdLst>
                  <a:ahLst/>
                  <a:cxnLst>
                    <a:cxn ang="0">
                      <a:pos x="T0" y="T1"/>
                    </a:cxn>
                    <a:cxn ang="0">
                      <a:pos x="T2" y="T3"/>
                    </a:cxn>
                    <a:cxn ang="0">
                      <a:pos x="T4" y="T5"/>
                    </a:cxn>
                    <a:cxn ang="0">
                      <a:pos x="T6" y="T7"/>
                    </a:cxn>
                  </a:cxnLst>
                  <a:rect l="0" t="0" r="r" b="b"/>
                  <a:pathLst>
                    <a:path w="255" h="534">
                      <a:moveTo>
                        <a:pt x="255" y="0"/>
                      </a:moveTo>
                      <a:cubicBezTo>
                        <a:pt x="246" y="26"/>
                        <a:pt x="235" y="98"/>
                        <a:pt x="198" y="159"/>
                      </a:cubicBezTo>
                      <a:cubicBezTo>
                        <a:pt x="161" y="220"/>
                        <a:pt x="66" y="303"/>
                        <a:pt x="33" y="366"/>
                      </a:cubicBezTo>
                      <a:cubicBezTo>
                        <a:pt x="0" y="429"/>
                        <a:pt x="9" y="499"/>
                        <a:pt x="3" y="534"/>
                      </a:cubicBezTo>
                    </a:path>
                  </a:pathLst>
                </a:custGeom>
                <a:noFill/>
                <a:ln w="22225" cap="flat" cmpd="sng">
                  <a:solidFill>
                    <a:schemeClr val="hlink"/>
                  </a:solidFill>
                  <a:prstDash val="solid"/>
                  <a:miter lim="8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1241121" name="Group 33"/>
              <p:cNvGrpSpPr>
                <a:grpSpLocks/>
              </p:cNvGrpSpPr>
              <p:nvPr/>
            </p:nvGrpSpPr>
            <p:grpSpPr bwMode="auto">
              <a:xfrm>
                <a:off x="257" y="3095"/>
                <a:ext cx="1103" cy="1029"/>
                <a:chOff x="439" y="3095"/>
                <a:chExt cx="1103" cy="1029"/>
              </a:xfrm>
            </p:grpSpPr>
            <p:sp>
              <p:nvSpPr>
                <p:cNvPr id="1241122" name="Text Box 34"/>
                <p:cNvSpPr txBox="1">
                  <a:spLocks noChangeArrowheads="1"/>
                </p:cNvSpPr>
                <p:nvPr/>
              </p:nvSpPr>
              <p:spPr bwMode="auto">
                <a:xfrm>
                  <a:off x="439" y="3889"/>
                  <a:ext cx="2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a:latin typeface="Times New Roman" panose="02020603050405020304" pitchFamily="18" charset="0"/>
                    </a:rPr>
                    <a:t>0</a:t>
                  </a:r>
                </a:p>
              </p:txBody>
            </p:sp>
            <p:sp>
              <p:nvSpPr>
                <p:cNvPr id="1241123" name="Text Box 35"/>
                <p:cNvSpPr txBox="1">
                  <a:spLocks noChangeArrowheads="1"/>
                </p:cNvSpPr>
                <p:nvPr/>
              </p:nvSpPr>
              <p:spPr bwMode="auto">
                <a:xfrm>
                  <a:off x="444" y="3095"/>
                  <a:ext cx="15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a:latin typeface="Times New Roman" panose="02020603050405020304" pitchFamily="18" charset="0"/>
                    </a:rPr>
                    <a:t>1</a:t>
                  </a:r>
                </a:p>
              </p:txBody>
            </p:sp>
            <p:sp>
              <p:nvSpPr>
                <p:cNvPr id="1241124" name="Text Box 36"/>
                <p:cNvSpPr txBox="1">
                  <a:spLocks noChangeArrowheads="1"/>
                </p:cNvSpPr>
                <p:nvPr/>
              </p:nvSpPr>
              <p:spPr bwMode="auto">
                <a:xfrm>
                  <a:off x="1319" y="3893"/>
                  <a:ext cx="22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i="1"/>
                    <a:t>z</a:t>
                  </a:r>
                </a:p>
              </p:txBody>
            </p:sp>
            <p:sp>
              <p:nvSpPr>
                <p:cNvPr id="1241125" name="Rectangle 37"/>
                <p:cNvSpPr>
                  <a:spLocks noChangeArrowheads="1"/>
                </p:cNvSpPr>
                <p:nvPr/>
              </p:nvSpPr>
              <p:spPr bwMode="auto">
                <a:xfrm flipV="1">
                  <a:off x="616" y="3195"/>
                  <a:ext cx="811" cy="760"/>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1126" name="Freeform 38"/>
                <p:cNvSpPr>
                  <a:spLocks/>
                </p:cNvSpPr>
                <p:nvPr/>
              </p:nvSpPr>
              <p:spPr bwMode="auto">
                <a:xfrm flipV="1">
                  <a:off x="619" y="3195"/>
                  <a:ext cx="810" cy="759"/>
                </a:xfrm>
                <a:custGeom>
                  <a:avLst/>
                  <a:gdLst>
                    <a:gd name="T0" fmla="*/ 0 w 966"/>
                    <a:gd name="T1" fmla="*/ 759 h 759"/>
                    <a:gd name="T2" fmla="*/ 84 w 966"/>
                    <a:gd name="T3" fmla="*/ 470 h 759"/>
                    <a:gd name="T4" fmla="*/ 231 w 966"/>
                    <a:gd name="T5" fmla="*/ 198 h 759"/>
                    <a:gd name="T6" fmla="*/ 454 w 966"/>
                    <a:gd name="T7" fmla="*/ 57 h 759"/>
                    <a:gd name="T8" fmla="*/ 739 w 966"/>
                    <a:gd name="T9" fmla="*/ 11 h 759"/>
                    <a:gd name="T10" fmla="*/ 966 w 966"/>
                    <a:gd name="T11" fmla="*/ 0 h 759"/>
                  </a:gdLst>
                  <a:ahLst/>
                  <a:cxnLst>
                    <a:cxn ang="0">
                      <a:pos x="T0" y="T1"/>
                    </a:cxn>
                    <a:cxn ang="0">
                      <a:pos x="T2" y="T3"/>
                    </a:cxn>
                    <a:cxn ang="0">
                      <a:pos x="T4" y="T5"/>
                    </a:cxn>
                    <a:cxn ang="0">
                      <a:pos x="T6" y="T7"/>
                    </a:cxn>
                    <a:cxn ang="0">
                      <a:pos x="T8" y="T9"/>
                    </a:cxn>
                    <a:cxn ang="0">
                      <a:pos x="T10" y="T11"/>
                    </a:cxn>
                  </a:cxnLst>
                  <a:rect l="0" t="0" r="r" b="b"/>
                  <a:pathLst>
                    <a:path w="966" h="759">
                      <a:moveTo>
                        <a:pt x="0" y="759"/>
                      </a:moveTo>
                      <a:cubicBezTo>
                        <a:pt x="14" y="711"/>
                        <a:pt x="46" y="563"/>
                        <a:pt x="84" y="470"/>
                      </a:cubicBezTo>
                      <a:cubicBezTo>
                        <a:pt x="122" y="377"/>
                        <a:pt x="169" y="267"/>
                        <a:pt x="231" y="198"/>
                      </a:cubicBezTo>
                      <a:cubicBezTo>
                        <a:pt x="293" y="129"/>
                        <a:pt x="369" y="88"/>
                        <a:pt x="454" y="57"/>
                      </a:cubicBezTo>
                      <a:cubicBezTo>
                        <a:pt x="539" y="26"/>
                        <a:pt x="654" y="20"/>
                        <a:pt x="739" y="11"/>
                      </a:cubicBezTo>
                      <a:cubicBezTo>
                        <a:pt x="824" y="2"/>
                        <a:pt x="919" y="2"/>
                        <a:pt x="966" y="0"/>
                      </a:cubicBezTo>
                    </a:path>
                  </a:pathLst>
                </a:custGeom>
                <a:noFill/>
                <a:ln w="31750" cap="flat" cmpd="sng">
                  <a:solidFill>
                    <a:schemeClr val="hlink"/>
                  </a:solidFill>
                  <a:prstDash val="solid"/>
                  <a:miter lim="8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aphicFrame>
              <p:nvGraphicFramePr>
                <p:cNvPr id="1241127" name="Object 39"/>
                <p:cNvGraphicFramePr>
                  <a:graphicFrameLocks noChangeAspect="1"/>
                </p:cNvGraphicFramePr>
                <p:nvPr/>
              </p:nvGraphicFramePr>
              <p:xfrm>
                <a:off x="862" y="3475"/>
                <a:ext cx="441" cy="267"/>
              </p:xfrm>
              <a:graphic>
                <a:graphicData uri="http://schemas.openxmlformats.org/presentationml/2006/ole">
                  <mc:AlternateContent xmlns:mc="http://schemas.openxmlformats.org/markup-compatibility/2006">
                    <mc:Choice xmlns:v="urn:schemas-microsoft-com:vml" Requires="v">
                      <p:oleObj spid="_x0000_s1241233" name="Equation" r:id="rId5" imgW="419040" imgH="253800" progId="Equation.DSMT4">
                        <p:embed/>
                      </p:oleObj>
                    </mc:Choice>
                    <mc:Fallback>
                      <p:oleObj name="Equation" r:id="rId5" imgW="419040" imgH="253800" progId="Equation.DSMT4">
                        <p:embed/>
                        <p:pic>
                          <p:nvPicPr>
                            <p:cNvPr id="0" name="Object 3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 y="3475"/>
                              <a:ext cx="441" cy="2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grpSp>
      <p:sp>
        <p:nvSpPr>
          <p:cNvPr id="1241128" name="Freeform 40"/>
          <p:cNvSpPr>
            <a:spLocks/>
          </p:cNvSpPr>
          <p:nvPr/>
        </p:nvSpPr>
        <p:spPr bwMode="auto">
          <a:xfrm>
            <a:off x="4314825" y="2090738"/>
            <a:ext cx="157163" cy="114300"/>
          </a:xfrm>
          <a:custGeom>
            <a:avLst/>
            <a:gdLst>
              <a:gd name="T0" fmla="*/ 0 w 99"/>
              <a:gd name="T1" fmla="*/ 0 h 72"/>
              <a:gd name="T2" fmla="*/ 99 w 99"/>
              <a:gd name="T3" fmla="*/ 72 h 72"/>
            </a:gdLst>
            <a:ahLst/>
            <a:cxnLst>
              <a:cxn ang="0">
                <a:pos x="T0" y="T1"/>
              </a:cxn>
              <a:cxn ang="0">
                <a:pos x="T2" y="T3"/>
              </a:cxn>
            </a:cxnLst>
            <a:rect l="0" t="0" r="r" b="b"/>
            <a:pathLst>
              <a:path w="99" h="72">
                <a:moveTo>
                  <a:pt x="0" y="0"/>
                </a:moveTo>
                <a:lnTo>
                  <a:pt x="99" y="72"/>
                </a:lnTo>
              </a:path>
            </a:pathLst>
          </a:custGeom>
          <a:noFill/>
          <a:ln w="15875" cap="flat" cmpd="sng">
            <a:solidFill>
              <a:schemeClr val="hlink"/>
            </a:solidFill>
            <a:prstDash val="solid"/>
            <a:miter lim="800000"/>
            <a:headEnd type="none" w="med" len="med"/>
            <a:tailEnd type="arrow"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nvGrpSpPr>
          <p:cNvPr id="1241129" name="Group 41"/>
          <p:cNvGrpSpPr>
            <a:grpSpLocks/>
          </p:cNvGrpSpPr>
          <p:nvPr/>
        </p:nvGrpSpPr>
        <p:grpSpPr bwMode="auto">
          <a:xfrm>
            <a:off x="1296988" y="1719263"/>
            <a:ext cx="5302250" cy="785812"/>
            <a:chOff x="817" y="1176"/>
            <a:chExt cx="3340" cy="495"/>
          </a:xfrm>
        </p:grpSpPr>
        <p:sp>
          <p:nvSpPr>
            <p:cNvPr id="1241130" name="Freeform 42"/>
            <p:cNvSpPr>
              <a:spLocks/>
            </p:cNvSpPr>
            <p:nvPr/>
          </p:nvSpPr>
          <p:spPr bwMode="auto">
            <a:xfrm>
              <a:off x="3372" y="1176"/>
              <a:ext cx="78" cy="93"/>
            </a:xfrm>
            <a:custGeom>
              <a:avLst/>
              <a:gdLst>
                <a:gd name="T0" fmla="*/ 0 w 78"/>
                <a:gd name="T1" fmla="*/ 93 h 93"/>
                <a:gd name="T2" fmla="*/ 78 w 78"/>
                <a:gd name="T3" fmla="*/ 0 h 93"/>
              </a:gdLst>
              <a:ahLst/>
              <a:cxnLst>
                <a:cxn ang="0">
                  <a:pos x="T0" y="T1"/>
                </a:cxn>
                <a:cxn ang="0">
                  <a:pos x="T2" y="T3"/>
                </a:cxn>
              </a:cxnLst>
              <a:rect l="0" t="0" r="r" b="b"/>
              <a:pathLst>
                <a:path w="78" h="93">
                  <a:moveTo>
                    <a:pt x="0" y="93"/>
                  </a:moveTo>
                  <a:lnTo>
                    <a:pt x="78" y="0"/>
                  </a:lnTo>
                </a:path>
              </a:pathLst>
            </a:custGeom>
            <a:noFill/>
            <a:ln w="15875" cap="flat" cmpd="sng">
              <a:solidFill>
                <a:schemeClr val="hlink"/>
              </a:solidFill>
              <a:prstDash val="solid"/>
              <a:miter lim="800000"/>
              <a:headEnd type="none" w="med" len="med"/>
              <a:tailEnd type="arrow"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nvGrpSpPr>
            <p:cNvPr id="1241131" name="Group 43"/>
            <p:cNvGrpSpPr>
              <a:grpSpLocks/>
            </p:cNvGrpSpPr>
            <p:nvPr/>
          </p:nvGrpSpPr>
          <p:grpSpPr bwMode="auto">
            <a:xfrm>
              <a:off x="817" y="1255"/>
              <a:ext cx="3340" cy="416"/>
              <a:chOff x="817" y="1255"/>
              <a:chExt cx="3340" cy="416"/>
            </a:xfrm>
          </p:grpSpPr>
          <p:grpSp>
            <p:nvGrpSpPr>
              <p:cNvPr id="1241132" name="Group 44"/>
              <p:cNvGrpSpPr>
                <a:grpSpLocks/>
              </p:cNvGrpSpPr>
              <p:nvPr/>
            </p:nvGrpSpPr>
            <p:grpSpPr bwMode="auto">
              <a:xfrm>
                <a:off x="2628" y="1255"/>
                <a:ext cx="780" cy="202"/>
                <a:chOff x="2748" y="2071"/>
                <a:chExt cx="780" cy="202"/>
              </a:xfrm>
            </p:grpSpPr>
            <p:sp>
              <p:nvSpPr>
                <p:cNvPr id="1241133" name="AutoShape 45"/>
                <p:cNvSpPr>
                  <a:spLocks noChangeArrowheads="1"/>
                </p:cNvSpPr>
                <p:nvPr/>
              </p:nvSpPr>
              <p:spPr bwMode="auto">
                <a:xfrm rot="-689877">
                  <a:off x="3373" y="2071"/>
                  <a:ext cx="155" cy="132"/>
                </a:xfrm>
                <a:prstGeom prst="irregularSeal2">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1134" name="AutoShape 46"/>
                <p:cNvSpPr>
                  <a:spLocks noChangeArrowheads="1"/>
                </p:cNvSpPr>
                <p:nvPr/>
              </p:nvSpPr>
              <p:spPr bwMode="auto">
                <a:xfrm>
                  <a:off x="2748" y="2100"/>
                  <a:ext cx="86" cy="173"/>
                </a:xfrm>
                <a:prstGeom prst="irregularSeal1">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41135" name="Group 47"/>
              <p:cNvGrpSpPr>
                <a:grpSpLocks/>
              </p:cNvGrpSpPr>
              <p:nvPr/>
            </p:nvGrpSpPr>
            <p:grpSpPr bwMode="auto">
              <a:xfrm>
                <a:off x="817" y="1278"/>
                <a:ext cx="3340" cy="393"/>
                <a:chOff x="937" y="2094"/>
                <a:chExt cx="3340" cy="393"/>
              </a:xfrm>
            </p:grpSpPr>
            <p:grpSp>
              <p:nvGrpSpPr>
                <p:cNvPr id="1241136" name="Group 48"/>
                <p:cNvGrpSpPr>
                  <a:grpSpLocks/>
                </p:cNvGrpSpPr>
                <p:nvPr/>
              </p:nvGrpSpPr>
              <p:grpSpPr bwMode="auto">
                <a:xfrm>
                  <a:off x="937" y="2094"/>
                  <a:ext cx="3340" cy="240"/>
                  <a:chOff x="937" y="2094"/>
                  <a:chExt cx="3340" cy="240"/>
                </a:xfrm>
              </p:grpSpPr>
              <p:sp>
                <p:nvSpPr>
                  <p:cNvPr id="1241137" name="Freeform 49"/>
                  <p:cNvSpPr>
                    <a:spLocks/>
                  </p:cNvSpPr>
                  <p:nvPr/>
                </p:nvSpPr>
                <p:spPr bwMode="auto">
                  <a:xfrm>
                    <a:off x="3526" y="2094"/>
                    <a:ext cx="751" cy="55"/>
                  </a:xfrm>
                  <a:custGeom>
                    <a:avLst/>
                    <a:gdLst>
                      <a:gd name="T0" fmla="*/ 751 w 751"/>
                      <a:gd name="T1" fmla="*/ 0 h 55"/>
                      <a:gd name="T2" fmla="*/ 0 w 751"/>
                      <a:gd name="T3" fmla="*/ 55 h 55"/>
                    </a:gdLst>
                    <a:ahLst/>
                    <a:cxnLst>
                      <a:cxn ang="0">
                        <a:pos x="T0" y="T1"/>
                      </a:cxn>
                      <a:cxn ang="0">
                        <a:pos x="T2" y="T3"/>
                      </a:cxn>
                    </a:cxnLst>
                    <a:rect l="0" t="0" r="r" b="b"/>
                    <a:pathLst>
                      <a:path w="751" h="55">
                        <a:moveTo>
                          <a:pt x="751" y="0"/>
                        </a:moveTo>
                        <a:lnTo>
                          <a:pt x="0" y="55"/>
                        </a:lnTo>
                      </a:path>
                    </a:pathLst>
                  </a:custGeom>
                  <a:noFill/>
                  <a:ln w="50800" cap="flat" cmpd="sng">
                    <a:solidFill>
                      <a:schemeClr val="hlink"/>
                    </a:solidFill>
                    <a:prstDash val="solid"/>
                    <a:miter lim="800000"/>
                    <a:headEnd type="none" w="med" len="med"/>
                    <a:tailEnd type="stealth" w="sm"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1138" name="Freeform 50"/>
                  <p:cNvSpPr>
                    <a:spLocks/>
                  </p:cNvSpPr>
                  <p:nvPr/>
                </p:nvSpPr>
                <p:spPr bwMode="auto">
                  <a:xfrm>
                    <a:off x="2870" y="2159"/>
                    <a:ext cx="496" cy="30"/>
                  </a:xfrm>
                  <a:custGeom>
                    <a:avLst/>
                    <a:gdLst>
                      <a:gd name="T0" fmla="*/ 496 w 496"/>
                      <a:gd name="T1" fmla="*/ 0 h 30"/>
                      <a:gd name="T2" fmla="*/ 0 w 496"/>
                      <a:gd name="T3" fmla="*/ 30 h 30"/>
                    </a:gdLst>
                    <a:ahLst/>
                    <a:cxnLst>
                      <a:cxn ang="0">
                        <a:pos x="T0" y="T1"/>
                      </a:cxn>
                      <a:cxn ang="0">
                        <a:pos x="T2" y="T3"/>
                      </a:cxn>
                    </a:cxnLst>
                    <a:rect l="0" t="0" r="r" b="b"/>
                    <a:pathLst>
                      <a:path w="496" h="30">
                        <a:moveTo>
                          <a:pt x="496" y="0"/>
                        </a:moveTo>
                        <a:lnTo>
                          <a:pt x="0" y="30"/>
                        </a:lnTo>
                      </a:path>
                    </a:pathLst>
                  </a:custGeom>
                  <a:noFill/>
                  <a:ln w="38100" cap="flat" cmpd="sng">
                    <a:solidFill>
                      <a:schemeClr val="hlink"/>
                    </a:solidFill>
                    <a:prstDash val="sysDot"/>
                    <a:miter lim="800000"/>
                    <a:headEnd type="none" w="med" len="med"/>
                    <a:tailEnd type="none" w="sm"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1139" name="Freeform 51"/>
                  <p:cNvSpPr>
                    <a:spLocks/>
                  </p:cNvSpPr>
                  <p:nvPr/>
                </p:nvSpPr>
                <p:spPr bwMode="auto">
                  <a:xfrm>
                    <a:off x="937" y="2203"/>
                    <a:ext cx="1787" cy="131"/>
                  </a:xfrm>
                  <a:custGeom>
                    <a:avLst/>
                    <a:gdLst>
                      <a:gd name="T0" fmla="*/ 1787 w 1787"/>
                      <a:gd name="T1" fmla="*/ 0 h 131"/>
                      <a:gd name="T2" fmla="*/ 0 w 1787"/>
                      <a:gd name="T3" fmla="*/ 131 h 131"/>
                    </a:gdLst>
                    <a:ahLst/>
                    <a:cxnLst>
                      <a:cxn ang="0">
                        <a:pos x="T0" y="T1"/>
                      </a:cxn>
                      <a:cxn ang="0">
                        <a:pos x="T2" y="T3"/>
                      </a:cxn>
                    </a:cxnLst>
                    <a:rect l="0" t="0" r="r" b="b"/>
                    <a:pathLst>
                      <a:path w="1787" h="131">
                        <a:moveTo>
                          <a:pt x="1787" y="0"/>
                        </a:moveTo>
                        <a:lnTo>
                          <a:pt x="0" y="131"/>
                        </a:lnTo>
                      </a:path>
                    </a:pathLst>
                  </a:custGeom>
                  <a:noFill/>
                  <a:ln w="25400" cap="flat" cmpd="sng">
                    <a:solidFill>
                      <a:schemeClr val="hlink"/>
                    </a:solidFill>
                    <a:prstDash val="solid"/>
                    <a:miter lim="800000"/>
                    <a:headEnd type="none" w="med" len="med"/>
                    <a:tailEnd type="none" w="sm"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1140" name="Freeform 52"/>
                  <p:cNvSpPr>
                    <a:spLocks/>
                  </p:cNvSpPr>
                  <p:nvPr/>
                </p:nvSpPr>
                <p:spPr bwMode="auto">
                  <a:xfrm>
                    <a:off x="1965" y="2226"/>
                    <a:ext cx="441" cy="35"/>
                  </a:xfrm>
                  <a:custGeom>
                    <a:avLst/>
                    <a:gdLst>
                      <a:gd name="T0" fmla="*/ 441 w 441"/>
                      <a:gd name="T1" fmla="*/ 0 h 35"/>
                      <a:gd name="T2" fmla="*/ 0 w 441"/>
                      <a:gd name="T3" fmla="*/ 35 h 35"/>
                    </a:gdLst>
                    <a:ahLst/>
                    <a:cxnLst>
                      <a:cxn ang="0">
                        <a:pos x="T0" y="T1"/>
                      </a:cxn>
                      <a:cxn ang="0">
                        <a:pos x="T2" y="T3"/>
                      </a:cxn>
                    </a:cxnLst>
                    <a:rect l="0" t="0" r="r" b="b"/>
                    <a:pathLst>
                      <a:path w="441" h="35">
                        <a:moveTo>
                          <a:pt x="441" y="0"/>
                        </a:moveTo>
                        <a:lnTo>
                          <a:pt x="0" y="35"/>
                        </a:lnTo>
                      </a:path>
                    </a:pathLst>
                  </a:custGeom>
                  <a:noFill/>
                  <a:ln w="25400" cap="flat" cmpd="sng">
                    <a:solidFill>
                      <a:schemeClr val="hlink"/>
                    </a:solidFill>
                    <a:prstDash val="solid"/>
                    <a:miter lim="800000"/>
                    <a:headEnd type="none" w="med" len="med"/>
                    <a:tailEnd type="stealth"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1241141" name="Freeform 53"/>
                <p:cNvSpPr>
                  <a:spLocks/>
                </p:cNvSpPr>
                <p:nvPr/>
              </p:nvSpPr>
              <p:spPr bwMode="auto">
                <a:xfrm>
                  <a:off x="3456" y="2205"/>
                  <a:ext cx="12" cy="126"/>
                </a:xfrm>
                <a:custGeom>
                  <a:avLst/>
                  <a:gdLst>
                    <a:gd name="T0" fmla="*/ 0 w 12"/>
                    <a:gd name="T1" fmla="*/ 0 h 126"/>
                    <a:gd name="T2" fmla="*/ 12 w 12"/>
                    <a:gd name="T3" fmla="*/ 126 h 126"/>
                  </a:gdLst>
                  <a:ahLst/>
                  <a:cxnLst>
                    <a:cxn ang="0">
                      <a:pos x="T0" y="T1"/>
                    </a:cxn>
                    <a:cxn ang="0">
                      <a:pos x="T2" y="T3"/>
                    </a:cxn>
                  </a:cxnLst>
                  <a:rect l="0" t="0" r="r" b="b"/>
                  <a:pathLst>
                    <a:path w="12" h="126">
                      <a:moveTo>
                        <a:pt x="0" y="0"/>
                      </a:moveTo>
                      <a:lnTo>
                        <a:pt x="12" y="126"/>
                      </a:lnTo>
                    </a:path>
                  </a:pathLst>
                </a:custGeom>
                <a:noFill/>
                <a:ln w="15875" cap="flat" cmpd="sng">
                  <a:solidFill>
                    <a:schemeClr val="hlink"/>
                  </a:solidFill>
                  <a:prstDash val="solid"/>
                  <a:miter lim="800000"/>
                  <a:headEnd type="none" w="med" len="med"/>
                  <a:tailEnd type="arrow"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1142" name="Freeform 54"/>
                <p:cNvSpPr>
                  <a:spLocks/>
                </p:cNvSpPr>
                <p:nvPr/>
              </p:nvSpPr>
              <p:spPr bwMode="auto">
                <a:xfrm>
                  <a:off x="2679" y="2235"/>
                  <a:ext cx="72" cy="108"/>
                </a:xfrm>
                <a:custGeom>
                  <a:avLst/>
                  <a:gdLst>
                    <a:gd name="T0" fmla="*/ 72 w 72"/>
                    <a:gd name="T1" fmla="*/ 0 h 108"/>
                    <a:gd name="T2" fmla="*/ 0 w 72"/>
                    <a:gd name="T3" fmla="*/ 108 h 108"/>
                  </a:gdLst>
                  <a:ahLst/>
                  <a:cxnLst>
                    <a:cxn ang="0">
                      <a:pos x="T0" y="T1"/>
                    </a:cxn>
                    <a:cxn ang="0">
                      <a:pos x="T2" y="T3"/>
                    </a:cxn>
                  </a:cxnLst>
                  <a:rect l="0" t="0" r="r" b="b"/>
                  <a:pathLst>
                    <a:path w="72" h="108">
                      <a:moveTo>
                        <a:pt x="72" y="0"/>
                      </a:moveTo>
                      <a:lnTo>
                        <a:pt x="0" y="108"/>
                      </a:lnTo>
                    </a:path>
                  </a:pathLst>
                </a:custGeom>
                <a:noFill/>
                <a:ln w="15875" cap="flat" cmpd="sng">
                  <a:solidFill>
                    <a:schemeClr val="hlink"/>
                  </a:solidFill>
                  <a:prstDash val="solid"/>
                  <a:miter lim="800000"/>
                  <a:headEnd type="none" w="med" len="med"/>
                  <a:tailEnd type="arrow"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1143" name="Rectangle 55"/>
                <p:cNvSpPr>
                  <a:spLocks noChangeArrowheads="1"/>
                </p:cNvSpPr>
                <p:nvPr/>
              </p:nvSpPr>
              <p:spPr bwMode="auto">
                <a:xfrm>
                  <a:off x="2880" y="2256"/>
                  <a:ext cx="71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a:latin typeface="Times New Roman" panose="02020603050405020304" pitchFamily="18" charset="0"/>
                    </a:rPr>
                    <a:t>scattering</a:t>
                  </a:r>
                </a:p>
              </p:txBody>
            </p:sp>
          </p:grpSp>
        </p:grpSp>
      </p:grpSp>
      <p:grpSp>
        <p:nvGrpSpPr>
          <p:cNvPr id="1241144" name="Group 56"/>
          <p:cNvGrpSpPr>
            <a:grpSpLocks/>
          </p:cNvGrpSpPr>
          <p:nvPr/>
        </p:nvGrpSpPr>
        <p:grpSpPr bwMode="auto">
          <a:xfrm>
            <a:off x="1835150" y="2082800"/>
            <a:ext cx="2808288" cy="758825"/>
            <a:chOff x="1156" y="1312"/>
            <a:chExt cx="1769" cy="478"/>
          </a:xfrm>
        </p:grpSpPr>
        <p:sp>
          <p:nvSpPr>
            <p:cNvPr id="1241145" name="Rectangle 57"/>
            <p:cNvSpPr>
              <a:spLocks noChangeArrowheads="1"/>
            </p:cNvSpPr>
            <p:nvPr/>
          </p:nvSpPr>
          <p:spPr bwMode="auto">
            <a:xfrm>
              <a:off x="1156" y="1412"/>
              <a:ext cx="1769"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ts val="2000"/>
                </a:lnSpc>
              </a:pPr>
              <a:r>
                <a:rPr lang="en-US" altLang="en-US" sz="2400"/>
                <a:t>direct            transmission</a:t>
              </a:r>
            </a:p>
          </p:txBody>
        </p:sp>
        <p:sp>
          <p:nvSpPr>
            <p:cNvPr id="1241146" name="Text Box 58"/>
            <p:cNvSpPr txBox="1">
              <a:spLocks noChangeArrowheads="1"/>
            </p:cNvSpPr>
            <p:nvPr/>
          </p:nvSpPr>
          <p:spPr bwMode="auto">
            <a:xfrm>
              <a:off x="2011" y="1312"/>
              <a:ext cx="71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400" i="1">
                  <a:latin typeface="Times New Roman" panose="02020603050405020304" pitchFamily="18" charset="0"/>
                </a:rPr>
                <a:t>D</a:t>
              </a:r>
            </a:p>
          </p:txBody>
        </p:sp>
      </p:grpSp>
      <p:grpSp>
        <p:nvGrpSpPr>
          <p:cNvPr id="1241147" name="Group 59"/>
          <p:cNvGrpSpPr>
            <a:grpSpLocks/>
          </p:cNvGrpSpPr>
          <p:nvPr/>
        </p:nvGrpSpPr>
        <p:grpSpPr bwMode="auto">
          <a:xfrm>
            <a:off x="6443663" y="1179513"/>
            <a:ext cx="2635250" cy="701675"/>
            <a:chOff x="4059" y="743"/>
            <a:chExt cx="1660" cy="442"/>
          </a:xfrm>
        </p:grpSpPr>
        <p:sp>
          <p:nvSpPr>
            <p:cNvPr id="1241148" name="Rectangle 60"/>
            <p:cNvSpPr>
              <a:spLocks noChangeArrowheads="1"/>
            </p:cNvSpPr>
            <p:nvPr/>
          </p:nvSpPr>
          <p:spPr bwMode="auto">
            <a:xfrm>
              <a:off x="4581" y="743"/>
              <a:ext cx="1138"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lnSpc>
                  <a:spcPts val="2400"/>
                </a:lnSpc>
              </a:pPr>
              <a:r>
                <a:rPr lang="en-US" altLang="en-US" sz="2400"/>
                <a:t>object radiance</a:t>
              </a:r>
              <a:r>
                <a:rPr lang="en-US" altLang="en-US" sz="2400">
                  <a:latin typeface="Times New Roman" panose="02020603050405020304" pitchFamily="18" charset="0"/>
                </a:rPr>
                <a:t> </a:t>
              </a:r>
            </a:p>
          </p:txBody>
        </p:sp>
        <p:grpSp>
          <p:nvGrpSpPr>
            <p:cNvPr id="1241149" name="Group 61"/>
            <p:cNvGrpSpPr>
              <a:grpSpLocks/>
            </p:cNvGrpSpPr>
            <p:nvPr/>
          </p:nvGrpSpPr>
          <p:grpSpPr bwMode="auto">
            <a:xfrm>
              <a:off x="4059" y="778"/>
              <a:ext cx="702" cy="316"/>
              <a:chOff x="4228" y="109"/>
              <a:chExt cx="702" cy="316"/>
            </a:xfrm>
          </p:grpSpPr>
          <p:sp>
            <p:nvSpPr>
              <p:cNvPr id="1241150" name="Text Box 62"/>
              <p:cNvSpPr txBox="1">
                <a:spLocks noChangeArrowheads="1"/>
              </p:cNvSpPr>
              <p:nvPr/>
            </p:nvSpPr>
            <p:spPr bwMode="auto">
              <a:xfrm>
                <a:off x="4228" y="109"/>
                <a:ext cx="33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i="1">
                    <a:latin typeface="Times New Roman" panose="02020603050405020304" pitchFamily="18" charset="0"/>
                    <a:cs typeface="Times New Roman" panose="02020603050405020304" pitchFamily="18" charset="0"/>
                  </a:rPr>
                  <a:t>L</a:t>
                </a:r>
              </a:p>
            </p:txBody>
          </p:sp>
          <p:sp>
            <p:nvSpPr>
              <p:cNvPr id="1241151" name="Text Box 63"/>
              <p:cNvSpPr txBox="1">
                <a:spLocks noChangeArrowheads="1"/>
              </p:cNvSpPr>
              <p:nvPr/>
            </p:nvSpPr>
            <p:spPr bwMode="auto">
              <a:xfrm>
                <a:off x="4350" y="204"/>
                <a:ext cx="580"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700"/>
                  <a:t>object</a:t>
                </a:r>
              </a:p>
            </p:txBody>
          </p:sp>
        </p:grpSp>
      </p:grpSp>
      <p:grpSp>
        <p:nvGrpSpPr>
          <p:cNvPr id="1241152" name="Group 64"/>
          <p:cNvGrpSpPr>
            <a:grpSpLocks/>
          </p:cNvGrpSpPr>
          <p:nvPr/>
        </p:nvGrpSpPr>
        <p:grpSpPr bwMode="auto">
          <a:xfrm>
            <a:off x="287338" y="1065213"/>
            <a:ext cx="1512887" cy="1503362"/>
            <a:chOff x="181" y="671"/>
            <a:chExt cx="953" cy="947"/>
          </a:xfrm>
        </p:grpSpPr>
        <p:grpSp>
          <p:nvGrpSpPr>
            <p:cNvPr id="1241153" name="Group 65"/>
            <p:cNvGrpSpPr>
              <a:grpSpLocks/>
            </p:cNvGrpSpPr>
            <p:nvPr/>
          </p:nvGrpSpPr>
          <p:grpSpPr bwMode="auto">
            <a:xfrm flipH="1">
              <a:off x="340" y="1251"/>
              <a:ext cx="363" cy="367"/>
              <a:chOff x="4882" y="2706"/>
              <a:chExt cx="551" cy="559"/>
            </a:xfrm>
          </p:grpSpPr>
          <p:sp>
            <p:nvSpPr>
              <p:cNvPr id="1241154" name="Freeform 66"/>
              <p:cNvSpPr>
                <a:spLocks/>
              </p:cNvSpPr>
              <p:nvPr/>
            </p:nvSpPr>
            <p:spPr bwMode="auto">
              <a:xfrm>
                <a:off x="4884" y="3012"/>
                <a:ext cx="549" cy="144"/>
              </a:xfrm>
              <a:custGeom>
                <a:avLst/>
                <a:gdLst>
                  <a:gd name="T0" fmla="*/ 0 w 531"/>
                  <a:gd name="T1" fmla="*/ 119 h 119"/>
                  <a:gd name="T2" fmla="*/ 531 w 531"/>
                  <a:gd name="T3" fmla="*/ 0 h 119"/>
                </a:gdLst>
                <a:ahLst/>
                <a:cxnLst>
                  <a:cxn ang="0">
                    <a:pos x="T0" y="T1"/>
                  </a:cxn>
                  <a:cxn ang="0">
                    <a:pos x="T2" y="T3"/>
                  </a:cxn>
                </a:cxnLst>
                <a:rect l="0" t="0" r="r" b="b"/>
                <a:pathLst>
                  <a:path w="531" h="119">
                    <a:moveTo>
                      <a:pt x="0" y="119"/>
                    </a:moveTo>
                    <a:lnTo>
                      <a:pt x="531" y="0"/>
                    </a:lnTo>
                  </a:path>
                </a:pathLst>
              </a:custGeom>
              <a:noFill/>
              <a:ln w="50800" cap="flat" cmpd="sng">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nvGrpSpPr>
              <p:cNvPr id="1241155" name="Group 67"/>
              <p:cNvGrpSpPr>
                <a:grpSpLocks/>
              </p:cNvGrpSpPr>
              <p:nvPr/>
            </p:nvGrpSpPr>
            <p:grpSpPr bwMode="auto">
              <a:xfrm>
                <a:off x="4882" y="2706"/>
                <a:ext cx="530" cy="559"/>
                <a:chOff x="4894" y="2814"/>
                <a:chExt cx="530" cy="559"/>
              </a:xfrm>
            </p:grpSpPr>
            <p:sp>
              <p:nvSpPr>
                <p:cNvPr id="1241156" name="Line 68"/>
                <p:cNvSpPr>
                  <a:spLocks noChangeShapeType="1"/>
                </p:cNvSpPr>
                <p:nvPr/>
              </p:nvSpPr>
              <p:spPr bwMode="auto">
                <a:xfrm>
                  <a:off x="4896" y="2880"/>
                  <a:ext cx="528" cy="240"/>
                </a:xfrm>
                <a:prstGeom prst="line">
                  <a:avLst/>
                </a:prstGeom>
                <a:noFill/>
                <a:ln w="508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1157" name="Arc 69"/>
                <p:cNvSpPr>
                  <a:spLocks/>
                </p:cNvSpPr>
                <p:nvPr/>
              </p:nvSpPr>
              <p:spPr bwMode="auto">
                <a:xfrm flipH="1">
                  <a:off x="4944" y="2939"/>
                  <a:ext cx="120" cy="288"/>
                </a:xfrm>
                <a:custGeom>
                  <a:avLst/>
                  <a:gdLst>
                    <a:gd name="G0" fmla="+- 0 0 0"/>
                    <a:gd name="G1" fmla="+- 21600 0 0"/>
                    <a:gd name="G2" fmla="+- 21600 0 0"/>
                    <a:gd name="T0" fmla="*/ 0 w 21600"/>
                    <a:gd name="T1" fmla="*/ 0 h 43152"/>
                    <a:gd name="T2" fmla="*/ 1437 w 21600"/>
                    <a:gd name="T3" fmla="*/ 43152 h 43152"/>
                    <a:gd name="T4" fmla="*/ 0 w 21600"/>
                    <a:gd name="T5" fmla="*/ 21600 h 43152"/>
                  </a:gdLst>
                  <a:ahLst/>
                  <a:cxnLst>
                    <a:cxn ang="0">
                      <a:pos x="T0" y="T1"/>
                    </a:cxn>
                    <a:cxn ang="0">
                      <a:pos x="T2" y="T3"/>
                    </a:cxn>
                    <a:cxn ang="0">
                      <a:pos x="T4" y="T5"/>
                    </a:cxn>
                  </a:cxnLst>
                  <a:rect l="0" t="0" r="r" b="b"/>
                  <a:pathLst>
                    <a:path w="21600" h="43152" fill="none" extrusionOk="0">
                      <a:moveTo>
                        <a:pt x="0" y="0"/>
                      </a:moveTo>
                      <a:cubicBezTo>
                        <a:pt x="11929" y="0"/>
                        <a:pt x="21600" y="9670"/>
                        <a:pt x="21600" y="21600"/>
                      </a:cubicBezTo>
                      <a:cubicBezTo>
                        <a:pt x="21600" y="32971"/>
                        <a:pt x="12783" y="42395"/>
                        <a:pt x="1437" y="43152"/>
                      </a:cubicBezTo>
                    </a:path>
                    <a:path w="21600" h="43152" stroke="0" extrusionOk="0">
                      <a:moveTo>
                        <a:pt x="0" y="0"/>
                      </a:moveTo>
                      <a:cubicBezTo>
                        <a:pt x="11929" y="0"/>
                        <a:pt x="21600" y="9670"/>
                        <a:pt x="21600" y="21600"/>
                      </a:cubicBezTo>
                      <a:cubicBezTo>
                        <a:pt x="21600" y="32971"/>
                        <a:pt x="12783" y="42395"/>
                        <a:pt x="1437" y="43152"/>
                      </a:cubicBezTo>
                      <a:lnTo>
                        <a:pt x="0" y="21600"/>
                      </a:lnTo>
                      <a:close/>
                    </a:path>
                  </a:pathLst>
                </a:cu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1158" name="Oval 70"/>
                <p:cNvSpPr>
                  <a:spLocks noChangeArrowheads="1"/>
                </p:cNvSpPr>
                <p:nvPr/>
              </p:nvSpPr>
              <p:spPr bwMode="auto">
                <a:xfrm>
                  <a:off x="4944" y="3000"/>
                  <a:ext cx="69" cy="121"/>
                </a:xfrm>
                <a:prstGeom prst="ellips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1159" name="Arc 71"/>
                <p:cNvSpPr>
                  <a:spLocks/>
                </p:cNvSpPr>
                <p:nvPr/>
              </p:nvSpPr>
              <p:spPr bwMode="auto">
                <a:xfrm flipH="1" flipV="1">
                  <a:off x="4974" y="2826"/>
                  <a:ext cx="48" cy="9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1160" name="Arc 72"/>
                <p:cNvSpPr>
                  <a:spLocks/>
                </p:cNvSpPr>
                <p:nvPr/>
              </p:nvSpPr>
              <p:spPr bwMode="auto">
                <a:xfrm flipH="1" flipV="1">
                  <a:off x="4926" y="2814"/>
                  <a:ext cx="48" cy="9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1161" name="Arc 73"/>
                <p:cNvSpPr>
                  <a:spLocks/>
                </p:cNvSpPr>
                <p:nvPr/>
              </p:nvSpPr>
              <p:spPr bwMode="auto">
                <a:xfrm rot="-5400000">
                  <a:off x="4927" y="3250"/>
                  <a:ext cx="144" cy="101"/>
                </a:xfrm>
                <a:custGeom>
                  <a:avLst/>
                  <a:gdLst>
                    <a:gd name="G0" fmla="+- 0 0 0"/>
                    <a:gd name="G1" fmla="+- 21600 0 0"/>
                    <a:gd name="G2" fmla="+- 21600 0 0"/>
                    <a:gd name="T0" fmla="*/ 0 w 20022"/>
                    <a:gd name="T1" fmla="*/ 0 h 21600"/>
                    <a:gd name="T2" fmla="*/ 20022 w 20022"/>
                    <a:gd name="T3" fmla="*/ 13495 h 21600"/>
                    <a:gd name="T4" fmla="*/ 0 w 20022"/>
                    <a:gd name="T5" fmla="*/ 21600 h 21600"/>
                  </a:gdLst>
                  <a:ahLst/>
                  <a:cxnLst>
                    <a:cxn ang="0">
                      <a:pos x="T0" y="T1"/>
                    </a:cxn>
                    <a:cxn ang="0">
                      <a:pos x="T2" y="T3"/>
                    </a:cxn>
                    <a:cxn ang="0">
                      <a:pos x="T4" y="T5"/>
                    </a:cxn>
                  </a:cxnLst>
                  <a:rect l="0" t="0" r="r" b="b"/>
                  <a:pathLst>
                    <a:path w="20022" h="21600" fill="none" extrusionOk="0">
                      <a:moveTo>
                        <a:pt x="0" y="0"/>
                      </a:moveTo>
                      <a:cubicBezTo>
                        <a:pt x="8799" y="0"/>
                        <a:pt x="16719" y="5338"/>
                        <a:pt x="20021" y="13495"/>
                      </a:cubicBezTo>
                    </a:path>
                    <a:path w="20022" h="21600" stroke="0" extrusionOk="0">
                      <a:moveTo>
                        <a:pt x="0" y="0"/>
                      </a:moveTo>
                      <a:cubicBezTo>
                        <a:pt x="8799" y="0"/>
                        <a:pt x="16719" y="5338"/>
                        <a:pt x="20021" y="13495"/>
                      </a:cubicBezTo>
                      <a:lnTo>
                        <a:pt x="0" y="21600"/>
                      </a:lnTo>
                      <a:close/>
                    </a:path>
                  </a:pathLst>
                </a:cu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1162" name="Arc 74"/>
                <p:cNvSpPr>
                  <a:spLocks/>
                </p:cNvSpPr>
                <p:nvPr/>
              </p:nvSpPr>
              <p:spPr bwMode="auto">
                <a:xfrm rot="-5400000">
                  <a:off x="4893" y="3265"/>
                  <a:ext cx="96" cy="93"/>
                </a:xfrm>
                <a:custGeom>
                  <a:avLst/>
                  <a:gdLst>
                    <a:gd name="G0" fmla="+- 0 0 0"/>
                    <a:gd name="G1" fmla="+- 21600 0 0"/>
                    <a:gd name="G2" fmla="+- 21600 0 0"/>
                    <a:gd name="T0" fmla="*/ 0 w 20022"/>
                    <a:gd name="T1" fmla="*/ 0 h 21600"/>
                    <a:gd name="T2" fmla="*/ 20022 w 20022"/>
                    <a:gd name="T3" fmla="*/ 13495 h 21600"/>
                    <a:gd name="T4" fmla="*/ 0 w 20022"/>
                    <a:gd name="T5" fmla="*/ 21600 h 21600"/>
                  </a:gdLst>
                  <a:ahLst/>
                  <a:cxnLst>
                    <a:cxn ang="0">
                      <a:pos x="T0" y="T1"/>
                    </a:cxn>
                    <a:cxn ang="0">
                      <a:pos x="T2" y="T3"/>
                    </a:cxn>
                    <a:cxn ang="0">
                      <a:pos x="T4" y="T5"/>
                    </a:cxn>
                  </a:cxnLst>
                  <a:rect l="0" t="0" r="r" b="b"/>
                  <a:pathLst>
                    <a:path w="20022" h="21600" fill="none" extrusionOk="0">
                      <a:moveTo>
                        <a:pt x="0" y="0"/>
                      </a:moveTo>
                      <a:cubicBezTo>
                        <a:pt x="8799" y="0"/>
                        <a:pt x="16719" y="5338"/>
                        <a:pt x="20021" y="13495"/>
                      </a:cubicBezTo>
                    </a:path>
                    <a:path w="20022" h="21600" stroke="0" extrusionOk="0">
                      <a:moveTo>
                        <a:pt x="0" y="0"/>
                      </a:moveTo>
                      <a:cubicBezTo>
                        <a:pt x="8799" y="0"/>
                        <a:pt x="16719" y="5338"/>
                        <a:pt x="20021" y="13495"/>
                      </a:cubicBezTo>
                      <a:lnTo>
                        <a:pt x="0" y="21600"/>
                      </a:lnTo>
                      <a:close/>
                    </a:path>
                  </a:pathLst>
                </a:cu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241163" name="Text Box 75"/>
            <p:cNvSpPr txBox="1">
              <a:spLocks noChangeArrowheads="1"/>
            </p:cNvSpPr>
            <p:nvPr/>
          </p:nvSpPr>
          <p:spPr bwMode="auto">
            <a:xfrm>
              <a:off x="181" y="671"/>
              <a:ext cx="953" cy="378"/>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eaLnBrk="1" hangingPunct="1">
                <a:lnSpc>
                  <a:spcPts val="2000"/>
                </a:lnSpc>
                <a:spcBef>
                  <a:spcPct val="50000"/>
                </a:spcBef>
              </a:pPr>
              <a:r>
                <a:rPr lang="en-US" altLang="en-US" sz="2400"/>
                <a:t>total intensity</a:t>
              </a:r>
              <a:endParaRPr lang="ru-RU" altLang="en-US" sz="2400"/>
            </a:p>
          </p:txBody>
        </p:sp>
        <p:sp>
          <p:nvSpPr>
            <p:cNvPr id="1241164" name="Text Box 76"/>
            <p:cNvSpPr txBox="1">
              <a:spLocks noChangeArrowheads="1"/>
            </p:cNvSpPr>
            <p:nvPr/>
          </p:nvSpPr>
          <p:spPr bwMode="auto">
            <a:xfrm>
              <a:off x="521" y="987"/>
              <a:ext cx="31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i="1">
                  <a:latin typeface="Times New Roman" panose="02020603050405020304" pitchFamily="18" charset="0"/>
                  <a:cs typeface="Times New Roman" panose="02020603050405020304" pitchFamily="18" charset="0"/>
                </a:rPr>
                <a:t>I</a:t>
              </a:r>
            </a:p>
          </p:txBody>
        </p:sp>
      </p:grpSp>
      <p:grpSp>
        <p:nvGrpSpPr>
          <p:cNvPr id="1241165" name="Group 77"/>
          <p:cNvGrpSpPr>
            <a:grpSpLocks/>
          </p:cNvGrpSpPr>
          <p:nvPr/>
        </p:nvGrpSpPr>
        <p:grpSpPr bwMode="auto">
          <a:xfrm>
            <a:off x="4975225" y="4321175"/>
            <a:ext cx="3881438" cy="2197100"/>
            <a:chOff x="2975" y="2790"/>
            <a:chExt cx="2445" cy="1384"/>
          </a:xfrm>
        </p:grpSpPr>
        <p:grpSp>
          <p:nvGrpSpPr>
            <p:cNvPr id="1241166" name="Group 78"/>
            <p:cNvGrpSpPr>
              <a:grpSpLocks/>
            </p:cNvGrpSpPr>
            <p:nvPr/>
          </p:nvGrpSpPr>
          <p:grpSpPr bwMode="auto">
            <a:xfrm>
              <a:off x="2975" y="2790"/>
              <a:ext cx="1833" cy="399"/>
              <a:chOff x="2975" y="2790"/>
              <a:chExt cx="1833" cy="399"/>
            </a:xfrm>
          </p:grpSpPr>
          <p:sp>
            <p:nvSpPr>
              <p:cNvPr id="1241167" name="Line 79"/>
              <p:cNvSpPr>
                <a:spLocks noChangeShapeType="1"/>
              </p:cNvSpPr>
              <p:nvPr/>
            </p:nvSpPr>
            <p:spPr bwMode="auto">
              <a:xfrm>
                <a:off x="2975" y="2790"/>
                <a:ext cx="631" cy="5"/>
              </a:xfrm>
              <a:prstGeom prst="line">
                <a:avLst/>
              </a:prstGeom>
              <a:noFill/>
              <a:ln w="222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1168" name="Freeform 80"/>
              <p:cNvSpPr>
                <a:spLocks/>
              </p:cNvSpPr>
              <p:nvPr/>
            </p:nvSpPr>
            <p:spPr bwMode="auto">
              <a:xfrm>
                <a:off x="3220" y="2805"/>
                <a:ext cx="1588" cy="384"/>
              </a:xfrm>
              <a:custGeom>
                <a:avLst/>
                <a:gdLst>
                  <a:gd name="T0" fmla="*/ 10 w 1084"/>
                  <a:gd name="T1" fmla="*/ 0 h 501"/>
                  <a:gd name="T2" fmla="*/ 142 w 1084"/>
                  <a:gd name="T3" fmla="*/ 138 h 501"/>
                  <a:gd name="T4" fmla="*/ 862 w 1084"/>
                  <a:gd name="T5" fmla="*/ 309 h 501"/>
                  <a:gd name="T6" fmla="*/ 1084 w 1084"/>
                  <a:gd name="T7" fmla="*/ 501 h 501"/>
                </a:gdLst>
                <a:ahLst/>
                <a:cxnLst>
                  <a:cxn ang="0">
                    <a:pos x="T0" y="T1"/>
                  </a:cxn>
                  <a:cxn ang="0">
                    <a:pos x="T2" y="T3"/>
                  </a:cxn>
                  <a:cxn ang="0">
                    <a:pos x="T4" y="T5"/>
                  </a:cxn>
                  <a:cxn ang="0">
                    <a:pos x="T6" y="T7"/>
                  </a:cxn>
                </a:cxnLst>
                <a:rect l="0" t="0" r="r" b="b"/>
                <a:pathLst>
                  <a:path w="1084" h="501">
                    <a:moveTo>
                      <a:pt x="10" y="0"/>
                    </a:moveTo>
                    <a:cubicBezTo>
                      <a:pt x="32" y="23"/>
                      <a:pt x="0" y="87"/>
                      <a:pt x="142" y="138"/>
                    </a:cubicBezTo>
                    <a:cubicBezTo>
                      <a:pt x="284" y="189"/>
                      <a:pt x="705" y="249"/>
                      <a:pt x="862" y="309"/>
                    </a:cubicBezTo>
                    <a:cubicBezTo>
                      <a:pt x="1019" y="369"/>
                      <a:pt x="1038" y="461"/>
                      <a:pt x="1084" y="501"/>
                    </a:cubicBezTo>
                  </a:path>
                </a:pathLst>
              </a:custGeom>
              <a:noFill/>
              <a:ln w="22225" cap="flat" cmpd="sng">
                <a:solidFill>
                  <a:srgbClr val="0000FF"/>
                </a:solidFill>
                <a:prstDash val="solid"/>
                <a:miter lim="8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1241169" name="Group 81"/>
            <p:cNvGrpSpPr>
              <a:grpSpLocks/>
            </p:cNvGrpSpPr>
            <p:nvPr/>
          </p:nvGrpSpPr>
          <p:grpSpPr bwMode="auto">
            <a:xfrm>
              <a:off x="4218" y="3113"/>
              <a:ext cx="1202" cy="1061"/>
              <a:chOff x="4218" y="3113"/>
              <a:chExt cx="1202" cy="1061"/>
            </a:xfrm>
          </p:grpSpPr>
          <p:graphicFrame>
            <p:nvGraphicFramePr>
              <p:cNvPr id="1241170" name="Object 82"/>
              <p:cNvGraphicFramePr>
                <a:graphicFrameLocks noChangeAspect="1"/>
              </p:cNvGraphicFramePr>
              <p:nvPr/>
            </p:nvGraphicFramePr>
            <p:xfrm>
              <a:off x="4218" y="3113"/>
              <a:ext cx="307" cy="254"/>
            </p:xfrm>
            <a:graphic>
              <a:graphicData uri="http://schemas.openxmlformats.org/presentationml/2006/ole">
                <mc:AlternateContent xmlns:mc="http://schemas.openxmlformats.org/markup-compatibility/2006">
                  <mc:Choice xmlns:v="urn:schemas-microsoft-com:vml" Requires="v">
                    <p:oleObj spid="_x0000_s1241234" name="Equation" r:id="rId7" imgW="291960" imgH="241200" progId="Equation.DSMT4">
                      <p:embed/>
                    </p:oleObj>
                  </mc:Choice>
                  <mc:Fallback>
                    <p:oleObj name="Equation" r:id="rId7" imgW="291960" imgH="241200" progId="Equation.DSMT4">
                      <p:embed/>
                      <p:pic>
                        <p:nvPicPr>
                          <p:cNvPr id="0" name="Object 8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8" y="3113"/>
                            <a:ext cx="307" cy="2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41171" name="Text Box 83"/>
              <p:cNvSpPr txBox="1">
                <a:spLocks noChangeArrowheads="1"/>
              </p:cNvSpPr>
              <p:nvPr/>
            </p:nvSpPr>
            <p:spPr bwMode="auto">
              <a:xfrm>
                <a:off x="4332" y="3916"/>
                <a:ext cx="22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a:latin typeface="Times New Roman" panose="02020603050405020304" pitchFamily="18" charset="0"/>
                  </a:rPr>
                  <a:t>0</a:t>
                </a:r>
              </a:p>
            </p:txBody>
          </p:sp>
          <p:sp>
            <p:nvSpPr>
              <p:cNvPr id="1241172" name="Text Box 84"/>
              <p:cNvSpPr txBox="1">
                <a:spLocks noChangeArrowheads="1"/>
              </p:cNvSpPr>
              <p:nvPr/>
            </p:nvSpPr>
            <p:spPr bwMode="auto">
              <a:xfrm>
                <a:off x="5234" y="3943"/>
                <a:ext cx="18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i="1"/>
                  <a:t>z</a:t>
                </a:r>
              </a:p>
            </p:txBody>
          </p:sp>
          <p:sp>
            <p:nvSpPr>
              <p:cNvPr id="1241173" name="Rectangle 85"/>
              <p:cNvSpPr>
                <a:spLocks noChangeArrowheads="1"/>
              </p:cNvSpPr>
              <p:nvPr/>
            </p:nvSpPr>
            <p:spPr bwMode="auto">
              <a:xfrm>
                <a:off x="4531" y="3222"/>
                <a:ext cx="798" cy="760"/>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1174" name="Freeform 86"/>
              <p:cNvSpPr>
                <a:spLocks/>
              </p:cNvSpPr>
              <p:nvPr/>
            </p:nvSpPr>
            <p:spPr bwMode="auto">
              <a:xfrm>
                <a:off x="4534" y="3223"/>
                <a:ext cx="795" cy="759"/>
              </a:xfrm>
              <a:custGeom>
                <a:avLst/>
                <a:gdLst>
                  <a:gd name="T0" fmla="*/ 0 w 966"/>
                  <a:gd name="T1" fmla="*/ 759 h 759"/>
                  <a:gd name="T2" fmla="*/ 84 w 966"/>
                  <a:gd name="T3" fmla="*/ 470 h 759"/>
                  <a:gd name="T4" fmla="*/ 231 w 966"/>
                  <a:gd name="T5" fmla="*/ 198 h 759"/>
                  <a:gd name="T6" fmla="*/ 454 w 966"/>
                  <a:gd name="T7" fmla="*/ 57 h 759"/>
                  <a:gd name="T8" fmla="*/ 739 w 966"/>
                  <a:gd name="T9" fmla="*/ 11 h 759"/>
                  <a:gd name="T10" fmla="*/ 966 w 966"/>
                  <a:gd name="T11" fmla="*/ 0 h 759"/>
                </a:gdLst>
                <a:ahLst/>
                <a:cxnLst>
                  <a:cxn ang="0">
                    <a:pos x="T0" y="T1"/>
                  </a:cxn>
                  <a:cxn ang="0">
                    <a:pos x="T2" y="T3"/>
                  </a:cxn>
                  <a:cxn ang="0">
                    <a:pos x="T4" y="T5"/>
                  </a:cxn>
                  <a:cxn ang="0">
                    <a:pos x="T6" y="T7"/>
                  </a:cxn>
                  <a:cxn ang="0">
                    <a:pos x="T8" y="T9"/>
                  </a:cxn>
                  <a:cxn ang="0">
                    <a:pos x="T10" y="T11"/>
                  </a:cxn>
                </a:cxnLst>
                <a:rect l="0" t="0" r="r" b="b"/>
                <a:pathLst>
                  <a:path w="966" h="759">
                    <a:moveTo>
                      <a:pt x="0" y="759"/>
                    </a:moveTo>
                    <a:cubicBezTo>
                      <a:pt x="14" y="711"/>
                      <a:pt x="46" y="563"/>
                      <a:pt x="84" y="470"/>
                    </a:cubicBezTo>
                    <a:cubicBezTo>
                      <a:pt x="122" y="377"/>
                      <a:pt x="169" y="267"/>
                      <a:pt x="231" y="198"/>
                    </a:cubicBezTo>
                    <a:cubicBezTo>
                      <a:pt x="293" y="129"/>
                      <a:pt x="369" y="88"/>
                      <a:pt x="454" y="57"/>
                    </a:cubicBezTo>
                    <a:cubicBezTo>
                      <a:pt x="539" y="26"/>
                      <a:pt x="654" y="20"/>
                      <a:pt x="739" y="11"/>
                    </a:cubicBezTo>
                    <a:cubicBezTo>
                      <a:pt x="824" y="2"/>
                      <a:pt x="919" y="2"/>
                      <a:pt x="966" y="0"/>
                    </a:cubicBezTo>
                  </a:path>
                </a:pathLst>
              </a:custGeom>
              <a:noFill/>
              <a:ln w="28575" cap="flat" cmpd="sng">
                <a:solidFill>
                  <a:srgbClr val="0000FF"/>
                </a:solidFill>
                <a:prstDash val="solid"/>
                <a:miter lim="8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aphicFrame>
            <p:nvGraphicFramePr>
              <p:cNvPr id="1241175" name="Object 87"/>
              <p:cNvGraphicFramePr>
                <a:graphicFrameLocks noChangeAspect="1"/>
              </p:cNvGraphicFramePr>
              <p:nvPr/>
            </p:nvGraphicFramePr>
            <p:xfrm>
              <a:off x="4631" y="3580"/>
              <a:ext cx="668" cy="267"/>
            </p:xfrm>
            <a:graphic>
              <a:graphicData uri="http://schemas.openxmlformats.org/presentationml/2006/ole">
                <mc:AlternateContent xmlns:mc="http://schemas.openxmlformats.org/markup-compatibility/2006">
                  <mc:Choice xmlns:v="urn:schemas-microsoft-com:vml" Requires="v">
                    <p:oleObj spid="_x0000_s1241235" name="Equation" r:id="rId9" imgW="634680" imgH="253800" progId="Equation.DSMT4">
                      <p:embed/>
                    </p:oleObj>
                  </mc:Choice>
                  <mc:Fallback>
                    <p:oleObj name="Equation" r:id="rId9" imgW="634680" imgH="253800" progId="Equation.DSMT4">
                      <p:embed/>
                      <p:pic>
                        <p:nvPicPr>
                          <p:cNvPr id="0" name="Object 8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31" y="3580"/>
                            <a:ext cx="668" cy="2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grpSp>
        <p:nvGrpSpPr>
          <p:cNvPr id="1241176" name="Group 88"/>
          <p:cNvGrpSpPr>
            <a:grpSpLocks/>
          </p:cNvGrpSpPr>
          <p:nvPr/>
        </p:nvGrpSpPr>
        <p:grpSpPr bwMode="auto">
          <a:xfrm>
            <a:off x="4392613" y="1757363"/>
            <a:ext cx="4751387" cy="1600200"/>
            <a:chOff x="2767" y="1107"/>
            <a:chExt cx="2993" cy="1008"/>
          </a:xfrm>
        </p:grpSpPr>
        <p:grpSp>
          <p:nvGrpSpPr>
            <p:cNvPr id="1241177" name="Group 89"/>
            <p:cNvGrpSpPr>
              <a:grpSpLocks/>
            </p:cNvGrpSpPr>
            <p:nvPr/>
          </p:nvGrpSpPr>
          <p:grpSpPr bwMode="auto">
            <a:xfrm>
              <a:off x="2952" y="1107"/>
              <a:ext cx="2628" cy="976"/>
              <a:chOff x="2736" y="1905"/>
              <a:chExt cx="2628" cy="976"/>
            </a:xfrm>
          </p:grpSpPr>
          <p:sp>
            <p:nvSpPr>
              <p:cNvPr id="1241178" name="Freeform 90"/>
              <p:cNvSpPr>
                <a:spLocks/>
              </p:cNvSpPr>
              <p:nvPr/>
            </p:nvSpPr>
            <p:spPr bwMode="auto">
              <a:xfrm>
                <a:off x="3876" y="2258"/>
                <a:ext cx="1488" cy="610"/>
              </a:xfrm>
              <a:custGeom>
                <a:avLst/>
                <a:gdLst>
                  <a:gd name="T0" fmla="*/ 12 w 1488"/>
                  <a:gd name="T1" fmla="*/ 607 h 610"/>
                  <a:gd name="T2" fmla="*/ 0 w 1488"/>
                  <a:gd name="T3" fmla="*/ 91 h 610"/>
                  <a:gd name="T4" fmla="*/ 648 w 1488"/>
                  <a:gd name="T5" fmla="*/ 64 h 610"/>
                  <a:gd name="T6" fmla="*/ 804 w 1488"/>
                  <a:gd name="T7" fmla="*/ 76 h 610"/>
                  <a:gd name="T8" fmla="*/ 1020 w 1488"/>
                  <a:gd name="T9" fmla="*/ 160 h 610"/>
                  <a:gd name="T10" fmla="*/ 1320 w 1488"/>
                  <a:gd name="T11" fmla="*/ 484 h 610"/>
                  <a:gd name="T12" fmla="*/ 1488 w 1488"/>
                  <a:gd name="T13" fmla="*/ 610 h 610"/>
                </a:gdLst>
                <a:ahLst/>
                <a:cxnLst>
                  <a:cxn ang="0">
                    <a:pos x="T0" y="T1"/>
                  </a:cxn>
                  <a:cxn ang="0">
                    <a:pos x="T2" y="T3"/>
                  </a:cxn>
                  <a:cxn ang="0">
                    <a:pos x="T4" y="T5"/>
                  </a:cxn>
                  <a:cxn ang="0">
                    <a:pos x="T6" y="T7"/>
                  </a:cxn>
                  <a:cxn ang="0">
                    <a:pos x="T8" y="T9"/>
                  </a:cxn>
                  <a:cxn ang="0">
                    <a:pos x="T10" y="T11"/>
                  </a:cxn>
                  <a:cxn ang="0">
                    <a:pos x="T12" y="T13"/>
                  </a:cxn>
                </a:cxnLst>
                <a:rect l="0" t="0" r="r" b="b"/>
                <a:pathLst>
                  <a:path w="1488" h="610">
                    <a:moveTo>
                      <a:pt x="12" y="607"/>
                    </a:moveTo>
                    <a:lnTo>
                      <a:pt x="0" y="91"/>
                    </a:lnTo>
                    <a:cubicBezTo>
                      <a:pt x="106" y="0"/>
                      <a:pt x="514" y="66"/>
                      <a:pt x="648" y="64"/>
                    </a:cubicBezTo>
                    <a:cubicBezTo>
                      <a:pt x="782" y="62"/>
                      <a:pt x="742" y="60"/>
                      <a:pt x="804" y="76"/>
                    </a:cubicBezTo>
                    <a:cubicBezTo>
                      <a:pt x="866" y="92"/>
                      <a:pt x="934" y="92"/>
                      <a:pt x="1020" y="160"/>
                    </a:cubicBezTo>
                    <a:cubicBezTo>
                      <a:pt x="1106" y="228"/>
                      <a:pt x="1242" y="409"/>
                      <a:pt x="1320" y="484"/>
                    </a:cubicBezTo>
                    <a:cubicBezTo>
                      <a:pt x="1398" y="559"/>
                      <a:pt x="1453" y="584"/>
                      <a:pt x="1488" y="610"/>
                    </a:cubicBezTo>
                  </a:path>
                </a:pathLst>
              </a:custGeom>
              <a:solidFill>
                <a:srgbClr val="66FF66"/>
              </a:solidFill>
              <a:ln w="28575" cap="flat" cmpd="sng">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nvGrpSpPr>
              <p:cNvPr id="1241179" name="Group 91"/>
              <p:cNvGrpSpPr>
                <a:grpSpLocks/>
              </p:cNvGrpSpPr>
              <p:nvPr/>
            </p:nvGrpSpPr>
            <p:grpSpPr bwMode="auto">
              <a:xfrm>
                <a:off x="4110" y="1905"/>
                <a:ext cx="261" cy="285"/>
                <a:chOff x="4110" y="1905"/>
                <a:chExt cx="261" cy="285"/>
              </a:xfrm>
            </p:grpSpPr>
            <p:sp>
              <p:nvSpPr>
                <p:cNvPr id="1241180" name="Freeform 92"/>
                <p:cNvSpPr>
                  <a:spLocks/>
                </p:cNvSpPr>
                <p:nvPr/>
              </p:nvSpPr>
              <p:spPr bwMode="auto">
                <a:xfrm>
                  <a:off x="4194" y="1905"/>
                  <a:ext cx="24" cy="66"/>
                </a:xfrm>
                <a:custGeom>
                  <a:avLst/>
                  <a:gdLst>
                    <a:gd name="T0" fmla="*/ 3 w 24"/>
                    <a:gd name="T1" fmla="*/ 66 h 66"/>
                    <a:gd name="T2" fmla="*/ 0 w 24"/>
                    <a:gd name="T3" fmla="*/ 0 h 66"/>
                    <a:gd name="T4" fmla="*/ 24 w 24"/>
                    <a:gd name="T5" fmla="*/ 0 h 66"/>
                    <a:gd name="T6" fmla="*/ 24 w 24"/>
                    <a:gd name="T7" fmla="*/ 63 h 66"/>
                  </a:gdLst>
                  <a:ahLst/>
                  <a:cxnLst>
                    <a:cxn ang="0">
                      <a:pos x="T0" y="T1"/>
                    </a:cxn>
                    <a:cxn ang="0">
                      <a:pos x="T2" y="T3"/>
                    </a:cxn>
                    <a:cxn ang="0">
                      <a:pos x="T4" y="T5"/>
                    </a:cxn>
                    <a:cxn ang="0">
                      <a:pos x="T6" y="T7"/>
                    </a:cxn>
                  </a:cxnLst>
                  <a:rect l="0" t="0" r="r" b="b"/>
                  <a:pathLst>
                    <a:path w="24" h="66">
                      <a:moveTo>
                        <a:pt x="3" y="66"/>
                      </a:moveTo>
                      <a:lnTo>
                        <a:pt x="0" y="0"/>
                      </a:lnTo>
                      <a:lnTo>
                        <a:pt x="24" y="0"/>
                      </a:lnTo>
                      <a:lnTo>
                        <a:pt x="24" y="63"/>
                      </a:lnTo>
                    </a:path>
                  </a:pathLst>
                </a:custGeom>
                <a:solidFill>
                  <a:schemeClr val="hlink"/>
                </a:solidFill>
                <a:ln w="9525" cap="flat" cmpd="sng">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1181" name="Freeform 93"/>
                <p:cNvSpPr>
                  <a:spLocks/>
                </p:cNvSpPr>
                <p:nvPr/>
              </p:nvSpPr>
              <p:spPr bwMode="auto">
                <a:xfrm>
                  <a:off x="4110" y="1917"/>
                  <a:ext cx="261" cy="114"/>
                </a:xfrm>
                <a:custGeom>
                  <a:avLst/>
                  <a:gdLst>
                    <a:gd name="T0" fmla="*/ 51 w 261"/>
                    <a:gd name="T1" fmla="*/ 111 h 114"/>
                    <a:gd name="T2" fmla="*/ 0 w 261"/>
                    <a:gd name="T3" fmla="*/ 108 h 114"/>
                    <a:gd name="T4" fmla="*/ 183 w 261"/>
                    <a:gd name="T5" fmla="*/ 0 h 114"/>
                    <a:gd name="T6" fmla="*/ 261 w 261"/>
                    <a:gd name="T7" fmla="*/ 114 h 114"/>
                    <a:gd name="T8" fmla="*/ 219 w 261"/>
                    <a:gd name="T9" fmla="*/ 111 h 114"/>
                  </a:gdLst>
                  <a:ahLst/>
                  <a:cxnLst>
                    <a:cxn ang="0">
                      <a:pos x="T0" y="T1"/>
                    </a:cxn>
                    <a:cxn ang="0">
                      <a:pos x="T2" y="T3"/>
                    </a:cxn>
                    <a:cxn ang="0">
                      <a:pos x="T4" y="T5"/>
                    </a:cxn>
                    <a:cxn ang="0">
                      <a:pos x="T6" y="T7"/>
                    </a:cxn>
                    <a:cxn ang="0">
                      <a:pos x="T8" y="T9"/>
                    </a:cxn>
                  </a:cxnLst>
                  <a:rect l="0" t="0" r="r" b="b"/>
                  <a:pathLst>
                    <a:path w="261" h="114">
                      <a:moveTo>
                        <a:pt x="51" y="111"/>
                      </a:moveTo>
                      <a:lnTo>
                        <a:pt x="0" y="108"/>
                      </a:lnTo>
                      <a:lnTo>
                        <a:pt x="183" y="0"/>
                      </a:lnTo>
                      <a:lnTo>
                        <a:pt x="261" y="114"/>
                      </a:lnTo>
                      <a:lnTo>
                        <a:pt x="219" y="111"/>
                      </a:lnTo>
                    </a:path>
                  </a:pathLst>
                </a:custGeom>
                <a:solidFill>
                  <a:schemeClr val="hlink"/>
                </a:solidFill>
                <a:ln w="9525" cap="flat" cmpd="sng">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1182" name="Freeform 94"/>
                <p:cNvSpPr>
                  <a:spLocks/>
                </p:cNvSpPr>
                <p:nvPr/>
              </p:nvSpPr>
              <p:spPr bwMode="auto">
                <a:xfrm>
                  <a:off x="4166" y="2010"/>
                  <a:ext cx="162" cy="180"/>
                </a:xfrm>
                <a:custGeom>
                  <a:avLst/>
                  <a:gdLst>
                    <a:gd name="T0" fmla="*/ 153 w 162"/>
                    <a:gd name="T1" fmla="*/ 177 h 180"/>
                    <a:gd name="T2" fmla="*/ 69 w 162"/>
                    <a:gd name="T3" fmla="*/ 155 h 180"/>
                    <a:gd name="T4" fmla="*/ 11 w 162"/>
                    <a:gd name="T5" fmla="*/ 141 h 180"/>
                    <a:gd name="T6" fmla="*/ 2 w 162"/>
                    <a:gd name="T7" fmla="*/ 143 h 180"/>
                    <a:gd name="T8" fmla="*/ 3 w 162"/>
                    <a:gd name="T9" fmla="*/ 0 h 180"/>
                    <a:gd name="T10" fmla="*/ 162 w 162"/>
                    <a:gd name="T11" fmla="*/ 0 h 180"/>
                    <a:gd name="T12" fmla="*/ 162 w 162"/>
                    <a:gd name="T13" fmla="*/ 180 h 180"/>
                  </a:gdLst>
                  <a:ahLst/>
                  <a:cxnLst>
                    <a:cxn ang="0">
                      <a:pos x="T0" y="T1"/>
                    </a:cxn>
                    <a:cxn ang="0">
                      <a:pos x="T2" y="T3"/>
                    </a:cxn>
                    <a:cxn ang="0">
                      <a:pos x="T4" y="T5"/>
                    </a:cxn>
                    <a:cxn ang="0">
                      <a:pos x="T6" y="T7"/>
                    </a:cxn>
                    <a:cxn ang="0">
                      <a:pos x="T8" y="T9"/>
                    </a:cxn>
                    <a:cxn ang="0">
                      <a:pos x="T10" y="T11"/>
                    </a:cxn>
                    <a:cxn ang="0">
                      <a:pos x="T12" y="T13"/>
                    </a:cxn>
                  </a:cxnLst>
                  <a:rect l="0" t="0" r="r" b="b"/>
                  <a:pathLst>
                    <a:path w="162" h="180">
                      <a:moveTo>
                        <a:pt x="153" y="177"/>
                      </a:moveTo>
                      <a:cubicBezTo>
                        <a:pt x="139" y="174"/>
                        <a:pt x="93" y="161"/>
                        <a:pt x="69" y="155"/>
                      </a:cubicBezTo>
                      <a:cubicBezTo>
                        <a:pt x="45" y="149"/>
                        <a:pt x="22" y="143"/>
                        <a:pt x="11" y="141"/>
                      </a:cubicBezTo>
                      <a:cubicBezTo>
                        <a:pt x="0" y="139"/>
                        <a:pt x="3" y="166"/>
                        <a:pt x="2" y="143"/>
                      </a:cubicBezTo>
                      <a:lnTo>
                        <a:pt x="3" y="0"/>
                      </a:lnTo>
                      <a:lnTo>
                        <a:pt x="162" y="0"/>
                      </a:lnTo>
                      <a:lnTo>
                        <a:pt x="162" y="180"/>
                      </a:lnTo>
                    </a:path>
                  </a:pathLst>
                </a:custGeom>
                <a:solidFill>
                  <a:schemeClr val="bg1"/>
                </a:solidFill>
                <a:ln w="19050" cap="flat" cmpd="sng">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1183" name="Freeform 95"/>
                <p:cNvSpPr>
                  <a:spLocks/>
                </p:cNvSpPr>
                <p:nvPr/>
              </p:nvSpPr>
              <p:spPr bwMode="auto">
                <a:xfrm>
                  <a:off x="4188" y="2082"/>
                  <a:ext cx="22" cy="81"/>
                </a:xfrm>
                <a:custGeom>
                  <a:avLst/>
                  <a:gdLst>
                    <a:gd name="T0" fmla="*/ 0 w 22"/>
                    <a:gd name="T1" fmla="*/ 67 h 81"/>
                    <a:gd name="T2" fmla="*/ 1 w 22"/>
                    <a:gd name="T3" fmla="*/ 0 h 81"/>
                    <a:gd name="T4" fmla="*/ 22 w 22"/>
                    <a:gd name="T5" fmla="*/ 0 h 81"/>
                    <a:gd name="T6" fmla="*/ 21 w 22"/>
                    <a:gd name="T7" fmla="*/ 81 h 81"/>
                  </a:gdLst>
                  <a:ahLst/>
                  <a:cxnLst>
                    <a:cxn ang="0">
                      <a:pos x="T0" y="T1"/>
                    </a:cxn>
                    <a:cxn ang="0">
                      <a:pos x="T2" y="T3"/>
                    </a:cxn>
                    <a:cxn ang="0">
                      <a:pos x="T4" y="T5"/>
                    </a:cxn>
                    <a:cxn ang="0">
                      <a:pos x="T6" y="T7"/>
                    </a:cxn>
                  </a:cxnLst>
                  <a:rect l="0" t="0" r="r" b="b"/>
                  <a:pathLst>
                    <a:path w="22" h="81">
                      <a:moveTo>
                        <a:pt x="0" y="67"/>
                      </a:moveTo>
                      <a:lnTo>
                        <a:pt x="1" y="0"/>
                      </a:lnTo>
                      <a:lnTo>
                        <a:pt x="22" y="0"/>
                      </a:lnTo>
                      <a:lnTo>
                        <a:pt x="21" y="81"/>
                      </a:lnTo>
                    </a:path>
                  </a:pathLst>
                </a:custGeom>
                <a:noFill/>
                <a:ln w="9525" cap="flat" cmpd="sng">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1184" name="Freeform 96"/>
                <p:cNvSpPr>
                  <a:spLocks/>
                </p:cNvSpPr>
                <p:nvPr/>
              </p:nvSpPr>
              <p:spPr bwMode="auto">
                <a:xfrm>
                  <a:off x="4268" y="2046"/>
                  <a:ext cx="39" cy="33"/>
                </a:xfrm>
                <a:custGeom>
                  <a:avLst/>
                  <a:gdLst>
                    <a:gd name="T0" fmla="*/ 38 w 39"/>
                    <a:gd name="T1" fmla="*/ 30 h 33"/>
                    <a:gd name="T2" fmla="*/ 39 w 39"/>
                    <a:gd name="T3" fmla="*/ 0 h 33"/>
                    <a:gd name="T4" fmla="*/ 0 w 39"/>
                    <a:gd name="T5" fmla="*/ 0 h 33"/>
                    <a:gd name="T6" fmla="*/ 2 w 39"/>
                    <a:gd name="T7" fmla="*/ 33 h 33"/>
                    <a:gd name="T8" fmla="*/ 38 w 39"/>
                    <a:gd name="T9" fmla="*/ 30 h 33"/>
                  </a:gdLst>
                  <a:ahLst/>
                  <a:cxnLst>
                    <a:cxn ang="0">
                      <a:pos x="T0" y="T1"/>
                    </a:cxn>
                    <a:cxn ang="0">
                      <a:pos x="T2" y="T3"/>
                    </a:cxn>
                    <a:cxn ang="0">
                      <a:pos x="T4" y="T5"/>
                    </a:cxn>
                    <a:cxn ang="0">
                      <a:pos x="T6" y="T7"/>
                    </a:cxn>
                    <a:cxn ang="0">
                      <a:pos x="T8" y="T9"/>
                    </a:cxn>
                  </a:cxnLst>
                  <a:rect l="0" t="0" r="r" b="b"/>
                  <a:pathLst>
                    <a:path w="39" h="33">
                      <a:moveTo>
                        <a:pt x="38" y="30"/>
                      </a:moveTo>
                      <a:lnTo>
                        <a:pt x="39" y="0"/>
                      </a:lnTo>
                      <a:lnTo>
                        <a:pt x="0" y="0"/>
                      </a:lnTo>
                      <a:lnTo>
                        <a:pt x="2" y="33"/>
                      </a:lnTo>
                      <a:lnTo>
                        <a:pt x="38" y="30"/>
                      </a:lnTo>
                      <a:close/>
                    </a:path>
                  </a:pathLst>
                </a:custGeom>
                <a:solidFill>
                  <a:schemeClr val="tx1"/>
                </a:solidFill>
                <a:ln w="9525" cap="flat" cmpd="sng">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1241185" name="Freeform 97"/>
              <p:cNvSpPr>
                <a:spLocks/>
              </p:cNvSpPr>
              <p:nvPr/>
            </p:nvSpPr>
            <p:spPr bwMode="auto">
              <a:xfrm>
                <a:off x="2736" y="2122"/>
                <a:ext cx="2256" cy="759"/>
              </a:xfrm>
              <a:custGeom>
                <a:avLst/>
                <a:gdLst>
                  <a:gd name="T0" fmla="*/ 0 w 2256"/>
                  <a:gd name="T1" fmla="*/ 758 h 759"/>
                  <a:gd name="T2" fmla="*/ 210 w 2256"/>
                  <a:gd name="T3" fmla="*/ 692 h 759"/>
                  <a:gd name="T4" fmla="*/ 450 w 2256"/>
                  <a:gd name="T5" fmla="*/ 530 h 759"/>
                  <a:gd name="T6" fmla="*/ 648 w 2256"/>
                  <a:gd name="T7" fmla="*/ 440 h 759"/>
                  <a:gd name="T8" fmla="*/ 1044 w 2256"/>
                  <a:gd name="T9" fmla="*/ 62 h 759"/>
                  <a:gd name="T10" fmla="*/ 1674 w 2256"/>
                  <a:gd name="T11" fmla="*/ 116 h 759"/>
                  <a:gd name="T12" fmla="*/ 2256 w 2256"/>
                  <a:gd name="T13" fmla="*/ 759 h 759"/>
                </a:gdLst>
                <a:ahLst/>
                <a:cxnLst>
                  <a:cxn ang="0">
                    <a:pos x="T0" y="T1"/>
                  </a:cxn>
                  <a:cxn ang="0">
                    <a:pos x="T2" y="T3"/>
                  </a:cxn>
                  <a:cxn ang="0">
                    <a:pos x="T4" y="T5"/>
                  </a:cxn>
                  <a:cxn ang="0">
                    <a:pos x="T6" y="T7"/>
                  </a:cxn>
                  <a:cxn ang="0">
                    <a:pos x="T8" y="T9"/>
                  </a:cxn>
                  <a:cxn ang="0">
                    <a:pos x="T10" y="T11"/>
                  </a:cxn>
                  <a:cxn ang="0">
                    <a:pos x="T12" y="T13"/>
                  </a:cxn>
                </a:cxnLst>
                <a:rect l="0" t="0" r="r" b="b"/>
                <a:pathLst>
                  <a:path w="2256" h="759">
                    <a:moveTo>
                      <a:pt x="0" y="758"/>
                    </a:moveTo>
                    <a:cubicBezTo>
                      <a:pt x="35" y="747"/>
                      <a:pt x="135" y="730"/>
                      <a:pt x="210" y="692"/>
                    </a:cubicBezTo>
                    <a:cubicBezTo>
                      <a:pt x="285" y="654"/>
                      <a:pt x="377" y="572"/>
                      <a:pt x="450" y="530"/>
                    </a:cubicBezTo>
                    <a:cubicBezTo>
                      <a:pt x="523" y="488"/>
                      <a:pt x="549" y="518"/>
                      <a:pt x="648" y="440"/>
                    </a:cubicBezTo>
                    <a:cubicBezTo>
                      <a:pt x="747" y="362"/>
                      <a:pt x="873" y="116"/>
                      <a:pt x="1044" y="62"/>
                    </a:cubicBezTo>
                    <a:cubicBezTo>
                      <a:pt x="1207" y="5"/>
                      <a:pt x="1472" y="0"/>
                      <a:pt x="1674" y="116"/>
                    </a:cubicBezTo>
                    <a:cubicBezTo>
                      <a:pt x="1876" y="232"/>
                      <a:pt x="2135" y="625"/>
                      <a:pt x="2256" y="759"/>
                    </a:cubicBezTo>
                  </a:path>
                </a:pathLst>
              </a:custGeom>
              <a:solidFill>
                <a:srgbClr val="00FF00"/>
              </a:solidFill>
              <a:ln w="38100" cap="flat" cmpd="sng">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nvGrpSpPr>
              <p:cNvPr id="1241186" name="Group 98"/>
              <p:cNvGrpSpPr>
                <a:grpSpLocks/>
              </p:cNvGrpSpPr>
              <p:nvPr/>
            </p:nvGrpSpPr>
            <p:grpSpPr bwMode="auto">
              <a:xfrm>
                <a:off x="4652" y="2196"/>
                <a:ext cx="150" cy="155"/>
                <a:chOff x="4758" y="4512"/>
                <a:chExt cx="150" cy="155"/>
              </a:xfrm>
            </p:grpSpPr>
            <p:sp>
              <p:nvSpPr>
                <p:cNvPr id="1241187" name="Freeform 99"/>
                <p:cNvSpPr>
                  <a:spLocks/>
                </p:cNvSpPr>
                <p:nvPr/>
              </p:nvSpPr>
              <p:spPr bwMode="auto">
                <a:xfrm>
                  <a:off x="4806" y="4512"/>
                  <a:ext cx="14" cy="36"/>
                </a:xfrm>
                <a:custGeom>
                  <a:avLst/>
                  <a:gdLst>
                    <a:gd name="T0" fmla="*/ 3 w 24"/>
                    <a:gd name="T1" fmla="*/ 66 h 66"/>
                    <a:gd name="T2" fmla="*/ 0 w 24"/>
                    <a:gd name="T3" fmla="*/ 0 h 66"/>
                    <a:gd name="T4" fmla="*/ 24 w 24"/>
                    <a:gd name="T5" fmla="*/ 0 h 66"/>
                    <a:gd name="T6" fmla="*/ 24 w 24"/>
                    <a:gd name="T7" fmla="*/ 63 h 66"/>
                  </a:gdLst>
                  <a:ahLst/>
                  <a:cxnLst>
                    <a:cxn ang="0">
                      <a:pos x="T0" y="T1"/>
                    </a:cxn>
                    <a:cxn ang="0">
                      <a:pos x="T2" y="T3"/>
                    </a:cxn>
                    <a:cxn ang="0">
                      <a:pos x="T4" y="T5"/>
                    </a:cxn>
                    <a:cxn ang="0">
                      <a:pos x="T6" y="T7"/>
                    </a:cxn>
                  </a:cxnLst>
                  <a:rect l="0" t="0" r="r" b="b"/>
                  <a:pathLst>
                    <a:path w="24" h="66">
                      <a:moveTo>
                        <a:pt x="3" y="66"/>
                      </a:moveTo>
                      <a:lnTo>
                        <a:pt x="0" y="0"/>
                      </a:lnTo>
                      <a:lnTo>
                        <a:pt x="24" y="0"/>
                      </a:lnTo>
                      <a:lnTo>
                        <a:pt x="24" y="63"/>
                      </a:lnTo>
                    </a:path>
                  </a:pathLst>
                </a:custGeom>
                <a:solidFill>
                  <a:schemeClr val="hlink"/>
                </a:solidFill>
                <a:ln w="9525" cap="flat" cmpd="sng">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1188" name="Freeform 100"/>
                <p:cNvSpPr>
                  <a:spLocks/>
                </p:cNvSpPr>
                <p:nvPr/>
              </p:nvSpPr>
              <p:spPr bwMode="auto">
                <a:xfrm>
                  <a:off x="4758" y="4519"/>
                  <a:ext cx="150" cy="62"/>
                </a:xfrm>
                <a:custGeom>
                  <a:avLst/>
                  <a:gdLst>
                    <a:gd name="T0" fmla="*/ 51 w 261"/>
                    <a:gd name="T1" fmla="*/ 111 h 114"/>
                    <a:gd name="T2" fmla="*/ 0 w 261"/>
                    <a:gd name="T3" fmla="*/ 108 h 114"/>
                    <a:gd name="T4" fmla="*/ 183 w 261"/>
                    <a:gd name="T5" fmla="*/ 0 h 114"/>
                    <a:gd name="T6" fmla="*/ 261 w 261"/>
                    <a:gd name="T7" fmla="*/ 114 h 114"/>
                    <a:gd name="T8" fmla="*/ 219 w 261"/>
                    <a:gd name="T9" fmla="*/ 111 h 114"/>
                  </a:gdLst>
                  <a:ahLst/>
                  <a:cxnLst>
                    <a:cxn ang="0">
                      <a:pos x="T0" y="T1"/>
                    </a:cxn>
                    <a:cxn ang="0">
                      <a:pos x="T2" y="T3"/>
                    </a:cxn>
                    <a:cxn ang="0">
                      <a:pos x="T4" y="T5"/>
                    </a:cxn>
                    <a:cxn ang="0">
                      <a:pos x="T6" y="T7"/>
                    </a:cxn>
                    <a:cxn ang="0">
                      <a:pos x="T8" y="T9"/>
                    </a:cxn>
                  </a:cxnLst>
                  <a:rect l="0" t="0" r="r" b="b"/>
                  <a:pathLst>
                    <a:path w="261" h="114">
                      <a:moveTo>
                        <a:pt x="51" y="111"/>
                      </a:moveTo>
                      <a:lnTo>
                        <a:pt x="0" y="108"/>
                      </a:lnTo>
                      <a:lnTo>
                        <a:pt x="183" y="0"/>
                      </a:lnTo>
                      <a:lnTo>
                        <a:pt x="261" y="114"/>
                      </a:lnTo>
                      <a:lnTo>
                        <a:pt x="219" y="111"/>
                      </a:lnTo>
                    </a:path>
                  </a:pathLst>
                </a:custGeom>
                <a:solidFill>
                  <a:schemeClr val="hlink"/>
                </a:solidFill>
                <a:ln w="9525" cap="flat" cmpd="sng">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1189" name="Freeform 101"/>
                <p:cNvSpPr>
                  <a:spLocks/>
                </p:cNvSpPr>
                <p:nvPr/>
              </p:nvSpPr>
              <p:spPr bwMode="auto">
                <a:xfrm>
                  <a:off x="4790" y="4569"/>
                  <a:ext cx="93" cy="98"/>
                </a:xfrm>
                <a:custGeom>
                  <a:avLst/>
                  <a:gdLst>
                    <a:gd name="T0" fmla="*/ 153 w 162"/>
                    <a:gd name="T1" fmla="*/ 177 h 180"/>
                    <a:gd name="T2" fmla="*/ 69 w 162"/>
                    <a:gd name="T3" fmla="*/ 155 h 180"/>
                    <a:gd name="T4" fmla="*/ 11 w 162"/>
                    <a:gd name="T5" fmla="*/ 141 h 180"/>
                    <a:gd name="T6" fmla="*/ 2 w 162"/>
                    <a:gd name="T7" fmla="*/ 143 h 180"/>
                    <a:gd name="T8" fmla="*/ 3 w 162"/>
                    <a:gd name="T9" fmla="*/ 0 h 180"/>
                    <a:gd name="T10" fmla="*/ 162 w 162"/>
                    <a:gd name="T11" fmla="*/ 0 h 180"/>
                    <a:gd name="T12" fmla="*/ 162 w 162"/>
                    <a:gd name="T13" fmla="*/ 180 h 180"/>
                  </a:gdLst>
                  <a:ahLst/>
                  <a:cxnLst>
                    <a:cxn ang="0">
                      <a:pos x="T0" y="T1"/>
                    </a:cxn>
                    <a:cxn ang="0">
                      <a:pos x="T2" y="T3"/>
                    </a:cxn>
                    <a:cxn ang="0">
                      <a:pos x="T4" y="T5"/>
                    </a:cxn>
                    <a:cxn ang="0">
                      <a:pos x="T6" y="T7"/>
                    </a:cxn>
                    <a:cxn ang="0">
                      <a:pos x="T8" y="T9"/>
                    </a:cxn>
                    <a:cxn ang="0">
                      <a:pos x="T10" y="T11"/>
                    </a:cxn>
                    <a:cxn ang="0">
                      <a:pos x="T12" y="T13"/>
                    </a:cxn>
                  </a:cxnLst>
                  <a:rect l="0" t="0" r="r" b="b"/>
                  <a:pathLst>
                    <a:path w="162" h="180">
                      <a:moveTo>
                        <a:pt x="153" y="177"/>
                      </a:moveTo>
                      <a:cubicBezTo>
                        <a:pt x="139" y="174"/>
                        <a:pt x="93" y="161"/>
                        <a:pt x="69" y="155"/>
                      </a:cubicBezTo>
                      <a:cubicBezTo>
                        <a:pt x="45" y="149"/>
                        <a:pt x="22" y="143"/>
                        <a:pt x="11" y="141"/>
                      </a:cubicBezTo>
                      <a:cubicBezTo>
                        <a:pt x="0" y="139"/>
                        <a:pt x="3" y="166"/>
                        <a:pt x="2" y="143"/>
                      </a:cubicBezTo>
                      <a:lnTo>
                        <a:pt x="3" y="0"/>
                      </a:lnTo>
                      <a:lnTo>
                        <a:pt x="162" y="0"/>
                      </a:lnTo>
                      <a:lnTo>
                        <a:pt x="162" y="180"/>
                      </a:lnTo>
                    </a:path>
                  </a:pathLst>
                </a:custGeom>
                <a:solidFill>
                  <a:schemeClr val="bg1"/>
                </a:solidFill>
                <a:ln w="12700" cap="flat" cmpd="sng">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1190" name="Freeform 102"/>
                <p:cNvSpPr>
                  <a:spLocks/>
                </p:cNvSpPr>
                <p:nvPr/>
              </p:nvSpPr>
              <p:spPr bwMode="auto">
                <a:xfrm>
                  <a:off x="4803" y="4608"/>
                  <a:ext cx="12" cy="44"/>
                </a:xfrm>
                <a:custGeom>
                  <a:avLst/>
                  <a:gdLst>
                    <a:gd name="T0" fmla="*/ 0 w 22"/>
                    <a:gd name="T1" fmla="*/ 67 h 81"/>
                    <a:gd name="T2" fmla="*/ 1 w 22"/>
                    <a:gd name="T3" fmla="*/ 0 h 81"/>
                    <a:gd name="T4" fmla="*/ 22 w 22"/>
                    <a:gd name="T5" fmla="*/ 0 h 81"/>
                    <a:gd name="T6" fmla="*/ 21 w 22"/>
                    <a:gd name="T7" fmla="*/ 81 h 81"/>
                  </a:gdLst>
                  <a:ahLst/>
                  <a:cxnLst>
                    <a:cxn ang="0">
                      <a:pos x="T0" y="T1"/>
                    </a:cxn>
                    <a:cxn ang="0">
                      <a:pos x="T2" y="T3"/>
                    </a:cxn>
                    <a:cxn ang="0">
                      <a:pos x="T4" y="T5"/>
                    </a:cxn>
                    <a:cxn ang="0">
                      <a:pos x="T6" y="T7"/>
                    </a:cxn>
                  </a:cxnLst>
                  <a:rect l="0" t="0" r="r" b="b"/>
                  <a:pathLst>
                    <a:path w="22" h="81">
                      <a:moveTo>
                        <a:pt x="0" y="67"/>
                      </a:moveTo>
                      <a:lnTo>
                        <a:pt x="1" y="0"/>
                      </a:lnTo>
                      <a:lnTo>
                        <a:pt x="22" y="0"/>
                      </a:lnTo>
                      <a:lnTo>
                        <a:pt x="21" y="81"/>
                      </a:lnTo>
                    </a:path>
                  </a:pathLst>
                </a:custGeom>
                <a:noFill/>
                <a:ln w="9525" cap="flat" cmpd="sng">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1191" name="Freeform 103"/>
                <p:cNvSpPr>
                  <a:spLocks/>
                </p:cNvSpPr>
                <p:nvPr/>
              </p:nvSpPr>
              <p:spPr bwMode="auto">
                <a:xfrm>
                  <a:off x="4849" y="4589"/>
                  <a:ext cx="22" cy="18"/>
                </a:xfrm>
                <a:custGeom>
                  <a:avLst/>
                  <a:gdLst>
                    <a:gd name="T0" fmla="*/ 38 w 39"/>
                    <a:gd name="T1" fmla="*/ 30 h 33"/>
                    <a:gd name="T2" fmla="*/ 39 w 39"/>
                    <a:gd name="T3" fmla="*/ 0 h 33"/>
                    <a:gd name="T4" fmla="*/ 0 w 39"/>
                    <a:gd name="T5" fmla="*/ 0 h 33"/>
                    <a:gd name="T6" fmla="*/ 2 w 39"/>
                    <a:gd name="T7" fmla="*/ 33 h 33"/>
                    <a:gd name="T8" fmla="*/ 38 w 39"/>
                    <a:gd name="T9" fmla="*/ 30 h 33"/>
                  </a:gdLst>
                  <a:ahLst/>
                  <a:cxnLst>
                    <a:cxn ang="0">
                      <a:pos x="T0" y="T1"/>
                    </a:cxn>
                    <a:cxn ang="0">
                      <a:pos x="T2" y="T3"/>
                    </a:cxn>
                    <a:cxn ang="0">
                      <a:pos x="T4" y="T5"/>
                    </a:cxn>
                    <a:cxn ang="0">
                      <a:pos x="T6" y="T7"/>
                    </a:cxn>
                    <a:cxn ang="0">
                      <a:pos x="T8" y="T9"/>
                    </a:cxn>
                  </a:cxnLst>
                  <a:rect l="0" t="0" r="r" b="b"/>
                  <a:pathLst>
                    <a:path w="39" h="33">
                      <a:moveTo>
                        <a:pt x="38" y="30"/>
                      </a:moveTo>
                      <a:lnTo>
                        <a:pt x="39" y="0"/>
                      </a:lnTo>
                      <a:lnTo>
                        <a:pt x="0" y="0"/>
                      </a:lnTo>
                      <a:lnTo>
                        <a:pt x="2" y="33"/>
                      </a:lnTo>
                      <a:lnTo>
                        <a:pt x="38" y="30"/>
                      </a:lnTo>
                      <a:close/>
                    </a:path>
                  </a:pathLst>
                </a:custGeom>
                <a:solidFill>
                  <a:schemeClr val="tx1"/>
                </a:solidFill>
                <a:ln w="9525" cap="flat" cmpd="sng">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1241192" name="Freeform 104"/>
              <p:cNvSpPr>
                <a:spLocks/>
              </p:cNvSpPr>
              <p:nvPr/>
            </p:nvSpPr>
            <p:spPr bwMode="auto">
              <a:xfrm>
                <a:off x="3615" y="2173"/>
                <a:ext cx="882" cy="707"/>
              </a:xfrm>
              <a:custGeom>
                <a:avLst/>
                <a:gdLst>
                  <a:gd name="T0" fmla="*/ 81 w 882"/>
                  <a:gd name="T1" fmla="*/ 707 h 707"/>
                  <a:gd name="T2" fmla="*/ 258 w 882"/>
                  <a:gd name="T3" fmla="*/ 569 h 707"/>
                  <a:gd name="T4" fmla="*/ 414 w 882"/>
                  <a:gd name="T5" fmla="*/ 473 h 707"/>
                  <a:gd name="T6" fmla="*/ 546 w 882"/>
                  <a:gd name="T7" fmla="*/ 422 h 707"/>
                  <a:gd name="T8" fmla="*/ 801 w 882"/>
                  <a:gd name="T9" fmla="*/ 335 h 707"/>
                  <a:gd name="T10" fmla="*/ 576 w 882"/>
                  <a:gd name="T11" fmla="*/ 290 h 707"/>
                  <a:gd name="T12" fmla="*/ 117 w 882"/>
                  <a:gd name="T13" fmla="*/ 251 h 707"/>
                  <a:gd name="T14" fmla="*/ 6 w 882"/>
                  <a:gd name="T15" fmla="*/ 179 h 707"/>
                  <a:gd name="T16" fmla="*/ 81 w 882"/>
                  <a:gd name="T17" fmla="*/ 101 h 707"/>
                  <a:gd name="T18" fmla="*/ 270 w 882"/>
                  <a:gd name="T19" fmla="*/ 59 h 707"/>
                  <a:gd name="T20" fmla="*/ 537 w 882"/>
                  <a:gd name="T21" fmla="*/ 35 h 707"/>
                  <a:gd name="T22" fmla="*/ 585 w 882"/>
                  <a:gd name="T23" fmla="*/ 2 h 707"/>
                  <a:gd name="T24" fmla="*/ 570 w 882"/>
                  <a:gd name="T25" fmla="*/ 47 h 707"/>
                  <a:gd name="T26" fmla="*/ 486 w 882"/>
                  <a:gd name="T27" fmla="*/ 68 h 707"/>
                  <a:gd name="T28" fmla="*/ 162 w 882"/>
                  <a:gd name="T29" fmla="*/ 116 h 707"/>
                  <a:gd name="T30" fmla="*/ 51 w 882"/>
                  <a:gd name="T31" fmla="*/ 167 h 707"/>
                  <a:gd name="T32" fmla="*/ 180 w 882"/>
                  <a:gd name="T33" fmla="*/ 221 h 707"/>
                  <a:gd name="T34" fmla="*/ 723 w 882"/>
                  <a:gd name="T35" fmla="*/ 266 h 707"/>
                  <a:gd name="T36" fmla="*/ 867 w 882"/>
                  <a:gd name="T37" fmla="*/ 317 h 707"/>
                  <a:gd name="T38" fmla="*/ 813 w 882"/>
                  <a:gd name="T39" fmla="*/ 380 h 707"/>
                  <a:gd name="T40" fmla="*/ 609 w 882"/>
                  <a:gd name="T41" fmla="*/ 455 h 707"/>
                  <a:gd name="T42" fmla="*/ 432 w 882"/>
                  <a:gd name="T43" fmla="*/ 533 h 707"/>
                  <a:gd name="T44" fmla="*/ 321 w 882"/>
                  <a:gd name="T45" fmla="*/ 614 h 707"/>
                  <a:gd name="T46" fmla="*/ 237 w 882"/>
                  <a:gd name="T47" fmla="*/ 698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82" h="707">
                    <a:moveTo>
                      <a:pt x="81" y="707"/>
                    </a:moveTo>
                    <a:cubicBezTo>
                      <a:pt x="111" y="684"/>
                      <a:pt x="203" y="608"/>
                      <a:pt x="258" y="569"/>
                    </a:cubicBezTo>
                    <a:cubicBezTo>
                      <a:pt x="313" y="530"/>
                      <a:pt x="366" y="497"/>
                      <a:pt x="414" y="473"/>
                    </a:cubicBezTo>
                    <a:cubicBezTo>
                      <a:pt x="462" y="449"/>
                      <a:pt x="482" y="445"/>
                      <a:pt x="546" y="422"/>
                    </a:cubicBezTo>
                    <a:cubicBezTo>
                      <a:pt x="610" y="399"/>
                      <a:pt x="796" y="357"/>
                      <a:pt x="801" y="335"/>
                    </a:cubicBezTo>
                    <a:cubicBezTo>
                      <a:pt x="806" y="313"/>
                      <a:pt x="690" y="304"/>
                      <a:pt x="576" y="290"/>
                    </a:cubicBezTo>
                    <a:cubicBezTo>
                      <a:pt x="462" y="276"/>
                      <a:pt x="212" y="269"/>
                      <a:pt x="117" y="251"/>
                    </a:cubicBezTo>
                    <a:cubicBezTo>
                      <a:pt x="22" y="233"/>
                      <a:pt x="12" y="204"/>
                      <a:pt x="6" y="179"/>
                    </a:cubicBezTo>
                    <a:cubicBezTo>
                      <a:pt x="0" y="154"/>
                      <a:pt x="37" y="121"/>
                      <a:pt x="81" y="101"/>
                    </a:cubicBezTo>
                    <a:cubicBezTo>
                      <a:pt x="125" y="81"/>
                      <a:pt x="194" y="70"/>
                      <a:pt x="270" y="59"/>
                    </a:cubicBezTo>
                    <a:cubicBezTo>
                      <a:pt x="346" y="48"/>
                      <a:pt x="485" y="44"/>
                      <a:pt x="537" y="35"/>
                    </a:cubicBezTo>
                    <a:cubicBezTo>
                      <a:pt x="589" y="26"/>
                      <a:pt x="580" y="0"/>
                      <a:pt x="585" y="2"/>
                    </a:cubicBezTo>
                    <a:lnTo>
                      <a:pt x="570" y="47"/>
                    </a:lnTo>
                    <a:cubicBezTo>
                      <a:pt x="553" y="58"/>
                      <a:pt x="554" y="56"/>
                      <a:pt x="486" y="68"/>
                    </a:cubicBezTo>
                    <a:cubicBezTo>
                      <a:pt x="418" y="80"/>
                      <a:pt x="234" y="100"/>
                      <a:pt x="162" y="116"/>
                    </a:cubicBezTo>
                    <a:cubicBezTo>
                      <a:pt x="90" y="132"/>
                      <a:pt x="48" y="150"/>
                      <a:pt x="51" y="167"/>
                    </a:cubicBezTo>
                    <a:cubicBezTo>
                      <a:pt x="54" y="184"/>
                      <a:pt x="68" y="205"/>
                      <a:pt x="180" y="221"/>
                    </a:cubicBezTo>
                    <a:cubicBezTo>
                      <a:pt x="292" y="237"/>
                      <a:pt x="609" y="250"/>
                      <a:pt x="723" y="266"/>
                    </a:cubicBezTo>
                    <a:cubicBezTo>
                      <a:pt x="837" y="282"/>
                      <a:pt x="852" y="298"/>
                      <a:pt x="867" y="317"/>
                    </a:cubicBezTo>
                    <a:cubicBezTo>
                      <a:pt x="882" y="336"/>
                      <a:pt x="856" y="357"/>
                      <a:pt x="813" y="380"/>
                    </a:cubicBezTo>
                    <a:cubicBezTo>
                      <a:pt x="770" y="403"/>
                      <a:pt x="672" y="430"/>
                      <a:pt x="609" y="455"/>
                    </a:cubicBezTo>
                    <a:cubicBezTo>
                      <a:pt x="546" y="480"/>
                      <a:pt x="480" y="507"/>
                      <a:pt x="432" y="533"/>
                    </a:cubicBezTo>
                    <a:cubicBezTo>
                      <a:pt x="384" y="559"/>
                      <a:pt x="353" y="587"/>
                      <a:pt x="321" y="614"/>
                    </a:cubicBezTo>
                    <a:cubicBezTo>
                      <a:pt x="289" y="641"/>
                      <a:pt x="254" y="681"/>
                      <a:pt x="237" y="698"/>
                    </a:cubicBezTo>
                  </a:path>
                </a:pathLst>
              </a:custGeom>
              <a:solidFill>
                <a:srgbClr val="993300"/>
              </a:solidFill>
              <a:ln w="19050" cap="flat" cmpd="sng">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1241193" name="Rectangle 105"/>
            <p:cNvSpPr>
              <a:spLocks noChangeArrowheads="1"/>
            </p:cNvSpPr>
            <p:nvPr/>
          </p:nvSpPr>
          <p:spPr bwMode="auto">
            <a:xfrm>
              <a:off x="2767" y="1956"/>
              <a:ext cx="2993" cy="15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41194" name="Line 106"/>
          <p:cNvSpPr>
            <a:spLocks noChangeShapeType="1"/>
          </p:cNvSpPr>
          <p:nvPr/>
        </p:nvSpPr>
        <p:spPr bwMode="auto">
          <a:xfrm>
            <a:off x="0" y="3176588"/>
            <a:ext cx="9144000" cy="0"/>
          </a:xfrm>
          <a:prstGeom prst="line">
            <a:avLst/>
          </a:prstGeom>
          <a:noFill/>
          <a:ln w="635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1195" name="Rectangle 107"/>
          <p:cNvSpPr>
            <a:spLocks noChangeArrowheads="1"/>
          </p:cNvSpPr>
          <p:nvPr/>
        </p:nvSpPr>
        <p:spPr bwMode="auto">
          <a:xfrm>
            <a:off x="34925" y="6491288"/>
            <a:ext cx="5543550" cy="36671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eaLnBrk="1" hangingPunct="1"/>
            <a:r>
              <a:rPr lang="en-US" altLang="en-US">
                <a:solidFill>
                  <a:srgbClr val="000099"/>
                </a:solidFill>
                <a:latin typeface="Tahoma" panose="020B0604030504040204" pitchFamily="34" charset="0"/>
              </a:rPr>
              <a:t>Schechner, Narasimhan, Nayar</a:t>
            </a:r>
            <a:endParaRPr lang="en-US" altLang="en-US" i="1">
              <a:solidFill>
                <a:srgbClr val="000099"/>
              </a:solidFill>
              <a:latin typeface="Tahoma" panose="020B060403050404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8717" name="Picture 13" descr="c_max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71900" y="1547813"/>
            <a:ext cx="4562475" cy="3524250"/>
          </a:xfrm>
          <a:prstGeom prst="rect">
            <a:avLst/>
          </a:prstGeom>
          <a:noFill/>
          <a:extLst>
            <a:ext uri="{909E8E84-426E-40DD-AFC4-6F175D3DCCD1}">
              <a14:hiddenFill xmlns:a14="http://schemas.microsoft.com/office/drawing/2010/main">
                <a:solidFill>
                  <a:srgbClr val="FFFFFF"/>
                </a:solidFill>
              </a14:hiddenFill>
            </a:ext>
          </a:extLst>
        </p:spPr>
      </p:pic>
      <p:sp>
        <p:nvSpPr>
          <p:cNvPr id="968706" name="Rectangle 2"/>
          <p:cNvSpPr>
            <a:spLocks noGrp="1" noChangeArrowheads="1"/>
          </p:cNvSpPr>
          <p:nvPr>
            <p:ph type="title"/>
          </p:nvPr>
        </p:nvSpPr>
        <p:spPr>
          <a:xfrm>
            <a:off x="457200" y="0"/>
            <a:ext cx="8229600" cy="1143000"/>
          </a:xfrm>
        </p:spPr>
        <p:txBody>
          <a:bodyPr/>
          <a:lstStyle/>
          <a:p>
            <a:r>
              <a:rPr lang="en-US" altLang="en-US" sz="4000">
                <a:solidFill>
                  <a:schemeClr val="bg1"/>
                </a:solidFill>
              </a:rPr>
              <a:t>SNR Improvement by Averaging</a:t>
            </a:r>
          </a:p>
        </p:txBody>
      </p:sp>
      <p:graphicFrame>
        <p:nvGraphicFramePr>
          <p:cNvPr id="968707" name="Object 3"/>
          <p:cNvGraphicFramePr>
            <a:graphicFrameLocks noChangeAspect="1"/>
          </p:cNvGraphicFramePr>
          <p:nvPr/>
        </p:nvGraphicFramePr>
        <p:xfrm>
          <a:off x="582613" y="2819400"/>
          <a:ext cx="3187700" cy="565150"/>
        </p:xfrm>
        <a:graphic>
          <a:graphicData uri="http://schemas.openxmlformats.org/presentationml/2006/ole">
            <mc:AlternateContent xmlns:mc="http://schemas.openxmlformats.org/markup-compatibility/2006">
              <mc:Choice xmlns:v="urn:schemas-microsoft-com:vml" Requires="v">
                <p:oleObj spid="_x0000_s968747" name="Equation" r:id="rId5" imgW="1434960" imgH="253800" progId="Equation.DSMT4">
                  <p:embed/>
                </p:oleObj>
              </mc:Choice>
              <mc:Fallback>
                <p:oleObj name="Equation" r:id="rId5" imgW="1434960" imgH="25380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613" y="2819400"/>
                        <a:ext cx="3187700"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68708" name="Text Box 4"/>
          <p:cNvSpPr txBox="1">
            <a:spLocks noChangeArrowheads="1"/>
          </p:cNvSpPr>
          <p:nvPr/>
        </p:nvSpPr>
        <p:spPr bwMode="auto">
          <a:xfrm>
            <a:off x="685800" y="4191000"/>
            <a:ext cx="1981200" cy="83185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2400">
                <a:solidFill>
                  <a:srgbClr val="FFFF00"/>
                </a:solidFill>
              </a:rPr>
              <a:t>depends on frequency!</a:t>
            </a:r>
          </a:p>
        </p:txBody>
      </p:sp>
      <p:graphicFrame>
        <p:nvGraphicFramePr>
          <p:cNvPr id="968710" name="Object 6"/>
          <p:cNvGraphicFramePr>
            <a:graphicFrameLocks noChangeAspect="1"/>
          </p:cNvGraphicFramePr>
          <p:nvPr/>
        </p:nvGraphicFramePr>
        <p:xfrm>
          <a:off x="7715250" y="5013325"/>
          <a:ext cx="277813" cy="304800"/>
        </p:xfrm>
        <a:graphic>
          <a:graphicData uri="http://schemas.openxmlformats.org/presentationml/2006/ole">
            <mc:AlternateContent xmlns:mc="http://schemas.openxmlformats.org/markup-compatibility/2006">
              <mc:Choice xmlns:v="urn:schemas-microsoft-com:vml" Requires="v">
                <p:oleObj spid="_x0000_s968748" name="Equation" r:id="rId7" imgW="126720" imgH="139680" progId="Equation.DSMT4">
                  <p:embed/>
                </p:oleObj>
              </mc:Choice>
              <mc:Fallback>
                <p:oleObj name="Equation" r:id="rId7" imgW="126720" imgH="139680" progId="Equation.DSMT4">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15250" y="5013325"/>
                        <a:ext cx="2778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68711" name="Text Box 7"/>
          <p:cNvSpPr txBox="1">
            <a:spLocks noChangeArrowheads="1"/>
          </p:cNvSpPr>
          <p:nvPr/>
        </p:nvSpPr>
        <p:spPr bwMode="auto">
          <a:xfrm>
            <a:off x="76200" y="6569075"/>
            <a:ext cx="509270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400">
                <a:solidFill>
                  <a:srgbClr val="00FF00"/>
                </a:solidFill>
                <a:latin typeface="Tahoma" panose="020B0604030504040204" pitchFamily="34" charset="0"/>
                <a:cs typeface="Tahoma" panose="020B0604030504040204" pitchFamily="34" charset="0"/>
              </a:rPr>
              <a:t>Treibitz &amp; Schechner, </a:t>
            </a:r>
            <a:r>
              <a:rPr lang="en-US" altLang="en-US" sz="1400" i="1">
                <a:solidFill>
                  <a:srgbClr val="00FF00"/>
                </a:solidFill>
                <a:latin typeface="Tahoma" panose="020B0604030504040204" pitchFamily="34" charset="0"/>
                <a:cs typeface="Tahoma" panose="020B0604030504040204" pitchFamily="34" charset="0"/>
              </a:rPr>
              <a:t>Recovery Limits in Pointwise Degradations</a:t>
            </a:r>
          </a:p>
        </p:txBody>
      </p:sp>
      <p:graphicFrame>
        <p:nvGraphicFramePr>
          <p:cNvPr id="968716" name="Object 12"/>
          <p:cNvGraphicFramePr>
            <a:graphicFrameLocks noChangeAspect="1"/>
          </p:cNvGraphicFramePr>
          <p:nvPr/>
        </p:nvGraphicFramePr>
        <p:xfrm>
          <a:off x="5726113" y="1773238"/>
          <a:ext cx="1127125" cy="538162"/>
        </p:xfrm>
        <a:graphic>
          <a:graphicData uri="http://schemas.openxmlformats.org/presentationml/2006/ole">
            <mc:AlternateContent xmlns:mc="http://schemas.openxmlformats.org/markup-compatibility/2006">
              <mc:Choice xmlns:v="urn:schemas-microsoft-com:vml" Requires="v">
                <p:oleObj spid="_x0000_s968749" name="Equation" r:id="rId9" imgW="507960" imgH="241200" progId="Equation.DSMT4">
                  <p:embed/>
                </p:oleObj>
              </mc:Choice>
              <mc:Fallback>
                <p:oleObj name="Equation" r:id="rId9" imgW="507960" imgH="241200" progId="Equation.DSMT4">
                  <p:embed/>
                  <p:pic>
                    <p:nvPicPr>
                      <p:cNvPr id="0"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26113" y="1773238"/>
                        <a:ext cx="1127125" cy="538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68718" name="Text Box 4"/>
          <p:cNvSpPr txBox="1">
            <a:spLocks noChangeArrowheads="1"/>
          </p:cNvSpPr>
          <p:nvPr/>
        </p:nvSpPr>
        <p:spPr bwMode="auto">
          <a:xfrm>
            <a:off x="3635375" y="5516563"/>
            <a:ext cx="468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a:solidFill>
                  <a:srgbClr val="FFFF00"/>
                </a:solidFill>
                <a:latin typeface="Arial" panose="020B0604020202020204" pitchFamily="34" charset="0"/>
              </a:rPr>
              <a:t>same plot for a Gaussian filter</a:t>
            </a:r>
          </a:p>
        </p:txBody>
      </p:sp>
      <p:sp>
        <p:nvSpPr>
          <p:cNvPr id="968719" name="Text Box 15"/>
          <p:cNvSpPr txBox="1">
            <a:spLocks noChangeArrowheads="1"/>
          </p:cNvSpPr>
          <p:nvPr/>
        </p:nvSpPr>
        <p:spPr bwMode="auto">
          <a:xfrm>
            <a:off x="874871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32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8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87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2850" name="Picture 2" descr="stripes_noise_noline_c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73225" y="1844675"/>
            <a:ext cx="62515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0" name="Picture 4" descr="stripes_filtered_c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73225" y="1844675"/>
            <a:ext cx="62515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0" descr="D:\Tali\Noise Sensitivity\simulations\presentation\stripes_noise_filter2_cr.tif"/>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671638" y="1844675"/>
            <a:ext cx="625316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19" name="Rectangle 3"/>
          <p:cNvSpPr>
            <a:spLocks noGrp="1" noChangeArrowheads="1"/>
          </p:cNvSpPr>
          <p:nvPr>
            <p:ph type="title" idx="4294967295"/>
          </p:nvPr>
        </p:nvSpPr>
        <p:spPr>
          <a:xfrm>
            <a:off x="457200" y="0"/>
            <a:ext cx="8229600" cy="1143000"/>
          </a:xfrm>
        </p:spPr>
        <p:txBody>
          <a:bodyPr/>
          <a:lstStyle/>
          <a:p>
            <a:pPr rtl="0"/>
            <a:r>
              <a:rPr lang="en-US" altLang="en-US">
                <a:solidFill>
                  <a:schemeClr val="bg1"/>
                </a:solidFill>
              </a:rPr>
              <a:t>Output SNR</a:t>
            </a:r>
          </a:p>
        </p:txBody>
      </p:sp>
      <p:graphicFrame>
        <p:nvGraphicFramePr>
          <p:cNvPr id="1102855" name="Object 6"/>
          <p:cNvGraphicFramePr>
            <a:graphicFrameLocks noChangeAspect="1"/>
          </p:cNvGraphicFramePr>
          <p:nvPr/>
        </p:nvGraphicFramePr>
        <p:xfrm>
          <a:off x="1673225" y="5695950"/>
          <a:ext cx="368300" cy="287338"/>
        </p:xfrm>
        <a:graphic>
          <a:graphicData uri="http://schemas.openxmlformats.org/presentationml/2006/ole">
            <mc:AlternateContent xmlns:mc="http://schemas.openxmlformats.org/markup-compatibility/2006">
              <mc:Choice xmlns:v="urn:schemas-microsoft-com:vml" Requires="v">
                <p:oleObj spid="_x0000_s1102970" name="Equation" r:id="rId7" imgW="228600" imgH="177480" progId="Equation.DSMT4">
                  <p:embed/>
                </p:oleObj>
              </mc:Choice>
              <mc:Fallback>
                <p:oleObj name="Equation" r:id="rId7" imgW="228600" imgH="177480" progId="Equation.DSMT4">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3225" y="5695950"/>
                        <a:ext cx="368300" cy="287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02856" name="Object 7"/>
          <p:cNvGraphicFramePr>
            <a:graphicFrameLocks noChangeAspect="1"/>
          </p:cNvGraphicFramePr>
          <p:nvPr/>
        </p:nvGraphicFramePr>
        <p:xfrm>
          <a:off x="7540625" y="5695950"/>
          <a:ext cx="368300" cy="287338"/>
        </p:xfrm>
        <a:graphic>
          <a:graphicData uri="http://schemas.openxmlformats.org/presentationml/2006/ole">
            <mc:AlternateContent xmlns:mc="http://schemas.openxmlformats.org/markup-compatibility/2006">
              <mc:Choice xmlns:v="urn:schemas-microsoft-com:vml" Requires="v">
                <p:oleObj spid="_x0000_s1102971" name="Equation" r:id="rId9" imgW="228600" imgH="177480" progId="Equation.DSMT4">
                  <p:embed/>
                </p:oleObj>
              </mc:Choice>
              <mc:Fallback>
                <p:oleObj name="Equation" r:id="rId9" imgW="228600" imgH="177480" progId="Equation.DSMT4">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40625" y="5695950"/>
                        <a:ext cx="368300" cy="287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02857" name="Line 10"/>
          <p:cNvSpPr>
            <a:spLocks noChangeShapeType="1"/>
          </p:cNvSpPr>
          <p:nvPr/>
        </p:nvSpPr>
        <p:spPr bwMode="auto">
          <a:xfrm>
            <a:off x="1444625" y="1868488"/>
            <a:ext cx="0" cy="3598862"/>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1102858" name="Object 11"/>
          <p:cNvGraphicFramePr>
            <a:graphicFrameLocks noChangeAspect="1"/>
          </p:cNvGraphicFramePr>
          <p:nvPr/>
        </p:nvGraphicFramePr>
        <p:xfrm>
          <a:off x="987425" y="5221288"/>
          <a:ext cx="368300" cy="287337"/>
        </p:xfrm>
        <a:graphic>
          <a:graphicData uri="http://schemas.openxmlformats.org/presentationml/2006/ole">
            <mc:AlternateContent xmlns:mc="http://schemas.openxmlformats.org/markup-compatibility/2006">
              <mc:Choice xmlns:v="urn:schemas-microsoft-com:vml" Requires="v">
                <p:oleObj spid="_x0000_s1102972" name="Equation" r:id="rId11" imgW="228600" imgH="177480" progId="Equation.DSMT4">
                  <p:embed/>
                </p:oleObj>
              </mc:Choice>
              <mc:Fallback>
                <p:oleObj name="Equation" r:id="rId11" imgW="228600" imgH="177480" progId="Equation.DSMT4">
                  <p:embed/>
                  <p:pic>
                    <p:nvPicPr>
                      <p:cNvPr id="0" name="Object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7425" y="5221288"/>
                        <a:ext cx="368300" cy="287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02859" name="Object 12"/>
          <p:cNvGraphicFramePr>
            <a:graphicFrameLocks noChangeAspect="1"/>
          </p:cNvGraphicFramePr>
          <p:nvPr/>
        </p:nvGraphicFramePr>
        <p:xfrm>
          <a:off x="860425" y="1868488"/>
          <a:ext cx="511175" cy="287337"/>
        </p:xfrm>
        <a:graphic>
          <a:graphicData uri="http://schemas.openxmlformats.org/presentationml/2006/ole">
            <mc:AlternateContent xmlns:mc="http://schemas.openxmlformats.org/markup-compatibility/2006">
              <mc:Choice xmlns:v="urn:schemas-microsoft-com:vml" Requires="v">
                <p:oleObj spid="_x0000_s1102973" name="Equation" r:id="rId13" imgW="317160" imgH="177480" progId="Equation.DSMT4">
                  <p:embed/>
                </p:oleObj>
              </mc:Choice>
              <mc:Fallback>
                <p:oleObj name="Equation" r:id="rId13" imgW="317160" imgH="177480" progId="Equation.DSMT4">
                  <p:embed/>
                  <p:pic>
                    <p:nvPicPr>
                      <p:cNvPr id="0"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0425" y="1868488"/>
                        <a:ext cx="511175" cy="287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02860" name="Text Box 13"/>
          <p:cNvSpPr txBox="1">
            <a:spLocks noChangeArrowheads="1"/>
          </p:cNvSpPr>
          <p:nvPr/>
        </p:nvSpPr>
        <p:spPr bwMode="auto">
          <a:xfrm>
            <a:off x="76200" y="6569075"/>
            <a:ext cx="5092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spcBef>
                <a:spcPct val="50000"/>
              </a:spcBef>
            </a:pPr>
            <a:r>
              <a:rPr lang="en-US" altLang="en-US" sz="1400">
                <a:solidFill>
                  <a:srgbClr val="00FF00"/>
                </a:solidFill>
                <a:latin typeface="Tahoma" panose="020B0604030504040204" pitchFamily="34" charset="0"/>
                <a:cs typeface="Tahoma" panose="020B0604030504040204" pitchFamily="34" charset="0"/>
              </a:rPr>
              <a:t>Treibitz &amp; Schechner, </a:t>
            </a:r>
            <a:r>
              <a:rPr lang="en-US" altLang="en-US" sz="1400" i="1">
                <a:solidFill>
                  <a:srgbClr val="00FF00"/>
                </a:solidFill>
                <a:latin typeface="Tahoma" panose="020B0604030504040204" pitchFamily="34" charset="0"/>
                <a:cs typeface="Tahoma" panose="020B0604030504040204" pitchFamily="34" charset="0"/>
              </a:rPr>
              <a:t>Recovery Limits in Pointwise Degradations</a:t>
            </a:r>
          </a:p>
        </p:txBody>
      </p:sp>
      <p:graphicFrame>
        <p:nvGraphicFramePr>
          <p:cNvPr id="239631" name="Object 15"/>
          <p:cNvGraphicFramePr>
            <a:graphicFrameLocks noChangeAspect="1"/>
          </p:cNvGraphicFramePr>
          <p:nvPr/>
        </p:nvGraphicFramePr>
        <p:xfrm>
          <a:off x="3048000" y="5562600"/>
          <a:ext cx="914400" cy="609600"/>
        </p:xfrm>
        <a:graphic>
          <a:graphicData uri="http://schemas.openxmlformats.org/presentationml/2006/ole">
            <mc:AlternateContent xmlns:mc="http://schemas.openxmlformats.org/markup-compatibility/2006">
              <mc:Choice xmlns:v="urn:schemas-microsoft-com:vml" Requires="v">
                <p:oleObj spid="_x0000_s1102974" name="Equation" r:id="rId15" imgW="342720" imgH="228600" progId="Equation.DSMT4">
                  <p:embed/>
                </p:oleObj>
              </mc:Choice>
              <mc:Fallback>
                <p:oleObj name="Equation" r:id="rId15" imgW="342720" imgH="228600" progId="Equation.DSMT4">
                  <p:embed/>
                  <p:pic>
                    <p:nvPicPr>
                      <p:cNvPr id="0" name="Object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48000" y="5562600"/>
                        <a:ext cx="914400"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9638" name="Object 22"/>
          <p:cNvGraphicFramePr>
            <a:graphicFrameLocks noChangeAspect="1"/>
          </p:cNvGraphicFramePr>
          <p:nvPr/>
        </p:nvGraphicFramePr>
        <p:xfrm>
          <a:off x="1992313" y="1309688"/>
          <a:ext cx="1384300" cy="449262"/>
        </p:xfrm>
        <a:graphic>
          <a:graphicData uri="http://schemas.openxmlformats.org/presentationml/2006/ole">
            <mc:AlternateContent xmlns:mc="http://schemas.openxmlformats.org/markup-compatibility/2006">
              <mc:Choice xmlns:v="urn:schemas-microsoft-com:vml" Requires="v">
                <p:oleObj spid="_x0000_s1102975" name="Equation" r:id="rId17" imgW="825480" imgH="253800" progId="Equation.DSMT4">
                  <p:embed/>
                </p:oleObj>
              </mc:Choice>
              <mc:Fallback>
                <p:oleObj name="Equation" r:id="rId17" imgW="825480" imgH="253800" progId="Equation.DSMT4">
                  <p:embed/>
                  <p:pic>
                    <p:nvPicPr>
                      <p:cNvPr id="0" name="Object 2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92313" y="1309688"/>
                        <a:ext cx="1384300" cy="449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9639" name="Object 23"/>
          <p:cNvGraphicFramePr>
            <a:graphicFrameLocks noChangeAspect="1"/>
          </p:cNvGraphicFramePr>
          <p:nvPr/>
        </p:nvGraphicFramePr>
        <p:xfrm>
          <a:off x="3717925" y="1309688"/>
          <a:ext cx="1617663" cy="449262"/>
        </p:xfrm>
        <a:graphic>
          <a:graphicData uri="http://schemas.openxmlformats.org/presentationml/2006/ole">
            <mc:AlternateContent xmlns:mc="http://schemas.openxmlformats.org/markup-compatibility/2006">
              <mc:Choice xmlns:v="urn:schemas-microsoft-com:vml" Requires="v">
                <p:oleObj spid="_x0000_s1102976" name="Equation" r:id="rId19" imgW="965160" imgH="253800" progId="Equation.DSMT4">
                  <p:embed/>
                </p:oleObj>
              </mc:Choice>
              <mc:Fallback>
                <p:oleObj name="Equation" r:id="rId19" imgW="965160" imgH="253800" progId="Equation.DSMT4">
                  <p:embed/>
                  <p:pic>
                    <p:nvPicPr>
                      <p:cNvPr id="0" name="Object 2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717925" y="1309688"/>
                        <a:ext cx="1617663" cy="449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02864" name="Text Box 26"/>
          <p:cNvSpPr txBox="1">
            <a:spLocks noChangeArrowheads="1"/>
          </p:cNvSpPr>
          <p:nvPr/>
        </p:nvSpPr>
        <p:spPr bwMode="auto">
          <a:xfrm>
            <a:off x="293688" y="3249613"/>
            <a:ext cx="10779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sz="1800">
                <a:solidFill>
                  <a:schemeClr val="bg1"/>
                </a:solidFill>
                <a:latin typeface="Arial" panose="020B0604020202020204" pitchFamily="34" charset="0"/>
              </a:rPr>
              <a:t>Input SNR</a:t>
            </a:r>
          </a:p>
        </p:txBody>
      </p:sp>
      <p:graphicFrame>
        <p:nvGraphicFramePr>
          <p:cNvPr id="1102865" name="Object 27"/>
          <p:cNvGraphicFramePr>
            <a:graphicFrameLocks noChangeAspect="1"/>
          </p:cNvGraphicFramePr>
          <p:nvPr/>
        </p:nvGraphicFramePr>
        <p:xfrm>
          <a:off x="304800" y="3582988"/>
          <a:ext cx="887413" cy="652462"/>
        </p:xfrm>
        <a:graphic>
          <a:graphicData uri="http://schemas.openxmlformats.org/presentationml/2006/ole">
            <mc:AlternateContent xmlns:mc="http://schemas.openxmlformats.org/markup-compatibility/2006">
              <mc:Choice xmlns:v="urn:schemas-microsoft-com:vml" Requires="v">
                <p:oleObj spid="_x0000_s1102977" name="Equation" r:id="rId21" imgW="571320" imgH="431640" progId="Equation.DSMT4">
                  <p:embed/>
                </p:oleObj>
              </mc:Choice>
              <mc:Fallback>
                <p:oleObj name="Equation" r:id="rId21" imgW="571320" imgH="431640" progId="Equation.DSMT4">
                  <p:embed/>
                  <p:pic>
                    <p:nvPicPr>
                      <p:cNvPr id="0" name="Object 27"/>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04800" y="3582988"/>
                        <a:ext cx="887413" cy="652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02866" name="Text Box 14"/>
          <p:cNvSpPr txBox="1">
            <a:spLocks noChangeArrowheads="1"/>
          </p:cNvSpPr>
          <p:nvPr/>
        </p:nvSpPr>
        <p:spPr bwMode="auto">
          <a:xfrm>
            <a:off x="4495800" y="570230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sz="2000">
                <a:solidFill>
                  <a:schemeClr val="bg1"/>
                </a:solidFill>
                <a:latin typeface="Arial" panose="020B0604020202020204" pitchFamily="34" charset="0"/>
              </a:rPr>
              <a:t>(frequency)</a:t>
            </a:r>
          </a:p>
        </p:txBody>
      </p:sp>
      <p:graphicFrame>
        <p:nvGraphicFramePr>
          <p:cNvPr id="1102867" name="Object 28"/>
          <p:cNvGraphicFramePr>
            <a:graphicFrameLocks noChangeAspect="1"/>
          </p:cNvGraphicFramePr>
          <p:nvPr/>
        </p:nvGraphicFramePr>
        <p:xfrm>
          <a:off x="4244975" y="5743575"/>
          <a:ext cx="250825" cy="276225"/>
        </p:xfrm>
        <a:graphic>
          <a:graphicData uri="http://schemas.openxmlformats.org/presentationml/2006/ole">
            <mc:AlternateContent xmlns:mc="http://schemas.openxmlformats.org/markup-compatibility/2006">
              <mc:Choice xmlns:v="urn:schemas-microsoft-com:vml" Requires="v">
                <p:oleObj spid="_x0000_s1102978" name="Equation" r:id="rId23" imgW="126720" imgH="139680" progId="Equation.DSMT4">
                  <p:embed/>
                </p:oleObj>
              </mc:Choice>
              <mc:Fallback>
                <p:oleObj name="Equation" r:id="rId23" imgW="126720" imgH="139680" progId="Equation.DSMT4">
                  <p:embed/>
                  <p:pic>
                    <p:nvPicPr>
                      <p:cNvPr id="0" name="Object 28"/>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244975" y="5743575"/>
                        <a:ext cx="25082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39647" name="Picture 31" descr="D:\Tali\Noise Sensitivity\simulations\presentation\stripes_2_no_yellow.tif"/>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a:off x="1671638" y="1844675"/>
            <a:ext cx="625316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2869" name="Line 9"/>
          <p:cNvSpPr>
            <a:spLocks noChangeShapeType="1"/>
          </p:cNvSpPr>
          <p:nvPr/>
        </p:nvSpPr>
        <p:spPr bwMode="auto">
          <a:xfrm>
            <a:off x="1673225" y="5654675"/>
            <a:ext cx="6251575" cy="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9630" name="Line 14"/>
          <p:cNvSpPr>
            <a:spLocks noChangeShapeType="1"/>
          </p:cNvSpPr>
          <p:nvPr/>
        </p:nvSpPr>
        <p:spPr bwMode="auto">
          <a:xfrm>
            <a:off x="1447800" y="2971800"/>
            <a:ext cx="201612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9635" name="Line 19"/>
          <p:cNvSpPr>
            <a:spLocks noChangeShapeType="1"/>
          </p:cNvSpPr>
          <p:nvPr/>
        </p:nvSpPr>
        <p:spPr bwMode="auto">
          <a:xfrm flipV="1">
            <a:off x="3454400" y="2959100"/>
            <a:ext cx="0" cy="269875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9636" name="Line 20"/>
          <p:cNvSpPr>
            <a:spLocks noChangeShapeType="1"/>
          </p:cNvSpPr>
          <p:nvPr/>
        </p:nvSpPr>
        <p:spPr bwMode="auto">
          <a:xfrm>
            <a:off x="1422400" y="3594100"/>
            <a:ext cx="2627313" cy="0"/>
          </a:xfrm>
          <a:prstGeom prst="line">
            <a:avLst/>
          </a:prstGeom>
          <a:noFill/>
          <a:ln w="2857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39637" name="Line 21"/>
          <p:cNvSpPr>
            <a:spLocks noChangeShapeType="1"/>
          </p:cNvSpPr>
          <p:nvPr/>
        </p:nvSpPr>
        <p:spPr bwMode="auto">
          <a:xfrm flipV="1">
            <a:off x="4038600" y="3581400"/>
            <a:ext cx="0" cy="2087563"/>
          </a:xfrm>
          <a:prstGeom prst="line">
            <a:avLst/>
          </a:prstGeom>
          <a:noFill/>
          <a:ln w="2857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39640" name="Line 24"/>
          <p:cNvSpPr>
            <a:spLocks noChangeShapeType="1"/>
          </p:cNvSpPr>
          <p:nvPr/>
        </p:nvSpPr>
        <p:spPr bwMode="auto">
          <a:xfrm>
            <a:off x="1450975" y="2973388"/>
            <a:ext cx="4678363" cy="0"/>
          </a:xfrm>
          <a:prstGeom prst="line">
            <a:avLst/>
          </a:prstGeom>
          <a:noFill/>
          <a:ln w="28575">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39641" name="Line 25"/>
          <p:cNvSpPr>
            <a:spLocks noChangeShapeType="1"/>
          </p:cNvSpPr>
          <p:nvPr/>
        </p:nvSpPr>
        <p:spPr bwMode="auto">
          <a:xfrm flipV="1">
            <a:off x="6119813" y="2960688"/>
            <a:ext cx="0" cy="2698750"/>
          </a:xfrm>
          <a:prstGeom prst="line">
            <a:avLst/>
          </a:prstGeom>
          <a:noFill/>
          <a:ln w="28575">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 name="Group 16"/>
          <p:cNvGrpSpPr>
            <a:grpSpLocks/>
          </p:cNvGrpSpPr>
          <p:nvPr/>
        </p:nvGrpSpPr>
        <p:grpSpPr bwMode="auto">
          <a:xfrm>
            <a:off x="1152525" y="4352925"/>
            <a:ext cx="6772275" cy="266700"/>
            <a:chOff x="726" y="2742"/>
            <a:chExt cx="4266" cy="168"/>
          </a:xfrm>
        </p:grpSpPr>
        <p:sp>
          <p:nvSpPr>
            <p:cNvPr id="1102877" name="Line 17"/>
            <p:cNvSpPr>
              <a:spLocks noChangeShapeType="1"/>
            </p:cNvSpPr>
            <p:nvPr/>
          </p:nvSpPr>
          <p:spPr bwMode="auto">
            <a:xfrm flipH="1">
              <a:off x="1056" y="2832"/>
              <a:ext cx="3936" cy="0"/>
            </a:xfrm>
            <a:prstGeom prst="line">
              <a:avLst/>
            </a:prstGeom>
            <a:noFill/>
            <a:ln w="34925">
              <a:solidFill>
                <a:srgbClr val="00FF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1102878" name="Object 18"/>
            <p:cNvGraphicFramePr>
              <a:graphicFrameLocks noChangeAspect="1"/>
            </p:cNvGraphicFramePr>
            <p:nvPr/>
          </p:nvGraphicFramePr>
          <p:xfrm>
            <a:off x="726" y="2742"/>
            <a:ext cx="90" cy="168"/>
          </p:xfrm>
          <a:graphic>
            <a:graphicData uri="http://schemas.openxmlformats.org/presentationml/2006/ole">
              <mc:AlternateContent xmlns:mc="http://schemas.openxmlformats.org/markup-compatibility/2006">
                <mc:Choice xmlns:v="urn:schemas-microsoft-com:vml" Requires="v">
                  <p:oleObj spid="_x0000_s1102979" name="Equation" r:id="rId26" imgW="88560" imgH="164880" progId="Equation.DSMT4">
                    <p:embed/>
                  </p:oleObj>
                </mc:Choice>
                <mc:Fallback>
                  <p:oleObj name="Equation" r:id="rId26" imgW="88560" imgH="164880" progId="Equation.DSMT4">
                    <p:embed/>
                    <p:pic>
                      <p:nvPicPr>
                        <p:cNvPr id="0" name="Object 18"/>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26" y="2742"/>
                          <a:ext cx="9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FF00"/>
                              </a:solidFill>
                              <a:miter lim="800000"/>
                              <a:headEnd/>
                              <a:tailEnd/>
                            </a14:hiddenLine>
                          </a:ext>
                        </a:extLst>
                      </p:spPr>
                    </p:pic>
                  </p:oleObj>
                </mc:Fallback>
              </mc:AlternateContent>
            </a:graphicData>
          </a:graphic>
        </p:graphicFrame>
      </p:grpSp>
      <p:sp>
        <p:nvSpPr>
          <p:cNvPr id="1102879" name="Text Box 31"/>
          <p:cNvSpPr txBox="1">
            <a:spLocks noChangeArrowheads="1"/>
          </p:cNvSpPr>
          <p:nvPr/>
        </p:nvSpPr>
        <p:spPr bwMode="auto">
          <a:xfrm>
            <a:off x="874871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33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96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right)">
                                      <p:cBhvr>
                                        <p:cTn id="16" dur="1000"/>
                                        <p:tgtEl>
                                          <p:spTgt spid="32"/>
                                        </p:tgtEl>
                                      </p:cBhvr>
                                    </p:animEffect>
                                  </p:childTnLst>
                                </p:cTn>
                              </p:par>
                            </p:childTnLst>
                          </p:cTn>
                        </p:par>
                        <p:par>
                          <p:cTn id="17" fill="hold" nodeType="afterGroup">
                            <p:stCondLst>
                              <p:cond delay="1000"/>
                            </p:stCondLst>
                            <p:childTnLst>
                              <p:par>
                                <p:cTn id="18" presetID="1" presetClass="entr" presetSubtype="0" fill="hold" nodeType="afterEffect">
                                  <p:stCondLst>
                                    <p:cond delay="0"/>
                                  </p:stCondLst>
                                  <p:childTnLst>
                                    <p:set>
                                      <p:cBhvr>
                                        <p:cTn id="19" dur="1" fill="hold">
                                          <p:stCondLst>
                                            <p:cond delay="0"/>
                                          </p:stCondLst>
                                        </p:cTn>
                                        <p:tgtEl>
                                          <p:spTgt spid="239638"/>
                                        </p:tgtEl>
                                        <p:attrNameLst>
                                          <p:attrName>style.visibility</p:attrName>
                                        </p:attrNameLst>
                                      </p:cBhvr>
                                      <p:to>
                                        <p:strVal val="visible"/>
                                      </p:to>
                                    </p:set>
                                  </p:childTnLst>
                                </p:cTn>
                              </p:par>
                            </p:childTnLst>
                          </p:cTn>
                        </p:par>
                        <p:par>
                          <p:cTn id="20" fill="hold" nodeType="afterGroup">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23961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39630"/>
                                        </p:tgtEl>
                                        <p:attrNameLst>
                                          <p:attrName>style.visibility</p:attrName>
                                        </p:attrNameLst>
                                      </p:cBhvr>
                                      <p:to>
                                        <p:strVal val="visible"/>
                                      </p:to>
                                    </p:set>
                                    <p:animEffect transition="in" filter="wipe(left)">
                                      <p:cBhvr>
                                        <p:cTn id="27" dur="500"/>
                                        <p:tgtEl>
                                          <p:spTgt spid="239630"/>
                                        </p:tgtEl>
                                      </p:cBhvr>
                                    </p:animEffect>
                                  </p:childTnLst>
                                </p:cTn>
                              </p:par>
                            </p:childTnLst>
                          </p:cTn>
                        </p:par>
                        <p:par>
                          <p:cTn id="28" fill="hold" nodeType="afterGroup">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239635"/>
                                        </p:tgtEl>
                                        <p:attrNameLst>
                                          <p:attrName>style.visibility</p:attrName>
                                        </p:attrNameLst>
                                      </p:cBhvr>
                                      <p:to>
                                        <p:strVal val="visible"/>
                                      </p:to>
                                    </p:set>
                                    <p:animEffect transition="in" filter="wipe(up)">
                                      <p:cBhvr>
                                        <p:cTn id="31" dur="500"/>
                                        <p:tgtEl>
                                          <p:spTgt spid="239635"/>
                                        </p:tgtEl>
                                      </p:cBhvr>
                                    </p:animEffect>
                                  </p:childTnLst>
                                </p:cTn>
                              </p:par>
                            </p:childTnLst>
                          </p:cTn>
                        </p:par>
                        <p:par>
                          <p:cTn id="32" fill="hold" nodeType="afterGroup">
                            <p:stCondLst>
                              <p:cond delay="1000"/>
                            </p:stCondLst>
                            <p:childTnLst>
                              <p:par>
                                <p:cTn id="33" presetID="1" presetClass="entr" presetSubtype="0" fill="hold" nodeType="afterEffect">
                                  <p:stCondLst>
                                    <p:cond delay="0"/>
                                  </p:stCondLst>
                                  <p:childTnLst>
                                    <p:set>
                                      <p:cBhvr>
                                        <p:cTn id="34" dur="1" fill="hold">
                                          <p:stCondLst>
                                            <p:cond delay="0"/>
                                          </p:stCondLst>
                                        </p:cTn>
                                        <p:tgtEl>
                                          <p:spTgt spid="23963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39636"/>
                                        </p:tgtEl>
                                        <p:attrNameLst>
                                          <p:attrName>style.visibility</p:attrName>
                                        </p:attrNameLst>
                                      </p:cBhvr>
                                      <p:to>
                                        <p:strVal val="visible"/>
                                      </p:to>
                                    </p:set>
                                    <p:animEffect transition="in" filter="wipe(left)">
                                      <p:cBhvr>
                                        <p:cTn id="39" dur="500"/>
                                        <p:tgtEl>
                                          <p:spTgt spid="239636"/>
                                        </p:tgtEl>
                                      </p:cBhvr>
                                    </p:animEffect>
                                  </p:childTnLst>
                                </p:cTn>
                              </p:par>
                            </p:childTnLst>
                          </p:cTn>
                        </p:par>
                        <p:par>
                          <p:cTn id="40" fill="hold" nodeType="afterGroup">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239637"/>
                                        </p:tgtEl>
                                        <p:attrNameLst>
                                          <p:attrName>style.visibility</p:attrName>
                                        </p:attrNameLst>
                                      </p:cBhvr>
                                      <p:to>
                                        <p:strVal val="visible"/>
                                      </p:to>
                                    </p:set>
                                    <p:animEffect transition="in" filter="wipe(up)">
                                      <p:cBhvr>
                                        <p:cTn id="43" dur="500"/>
                                        <p:tgtEl>
                                          <p:spTgt spid="23963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2" fill="hold" nodeType="clickEffect">
                                  <p:stCondLst>
                                    <p:cond delay="0"/>
                                  </p:stCondLst>
                                  <p:childTnLst>
                                    <p:set>
                                      <p:cBhvr>
                                        <p:cTn id="47" dur="1" fill="hold">
                                          <p:stCondLst>
                                            <p:cond delay="0"/>
                                          </p:stCondLst>
                                        </p:cTn>
                                        <p:tgtEl>
                                          <p:spTgt spid="239647"/>
                                        </p:tgtEl>
                                        <p:attrNameLst>
                                          <p:attrName>style.visibility</p:attrName>
                                        </p:attrNameLst>
                                      </p:cBhvr>
                                      <p:to>
                                        <p:strVal val="visible"/>
                                      </p:to>
                                    </p:set>
                                    <p:animEffect transition="in" filter="wipe(right)">
                                      <p:cBhvr>
                                        <p:cTn id="48" dur="1000"/>
                                        <p:tgtEl>
                                          <p:spTgt spid="239647"/>
                                        </p:tgtEl>
                                      </p:cBhvr>
                                    </p:animEffect>
                                  </p:childTnLst>
                                </p:cTn>
                              </p:par>
                            </p:childTnLst>
                          </p:cTn>
                        </p:par>
                        <p:par>
                          <p:cTn id="49" fill="hold" nodeType="afterGroup">
                            <p:stCondLst>
                              <p:cond delay="1000"/>
                            </p:stCondLst>
                            <p:childTnLst>
                              <p:par>
                                <p:cTn id="50" presetID="1" presetClass="entr" presetSubtype="0" fill="hold" nodeType="afterEffect">
                                  <p:stCondLst>
                                    <p:cond delay="0"/>
                                  </p:stCondLst>
                                  <p:childTnLst>
                                    <p:set>
                                      <p:cBhvr>
                                        <p:cTn id="51" dur="1" fill="hold">
                                          <p:stCondLst>
                                            <p:cond delay="0"/>
                                          </p:stCondLst>
                                        </p:cTn>
                                        <p:tgtEl>
                                          <p:spTgt spid="239639"/>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39640"/>
                                        </p:tgtEl>
                                        <p:attrNameLst>
                                          <p:attrName>style.visibility</p:attrName>
                                        </p:attrNameLst>
                                      </p:cBhvr>
                                      <p:to>
                                        <p:strVal val="visible"/>
                                      </p:to>
                                    </p:set>
                                    <p:animEffect transition="in" filter="wipe(left)">
                                      <p:cBhvr>
                                        <p:cTn id="56" dur="500"/>
                                        <p:tgtEl>
                                          <p:spTgt spid="239640"/>
                                        </p:tgtEl>
                                      </p:cBhvr>
                                    </p:animEffect>
                                  </p:childTnLst>
                                </p:cTn>
                              </p:par>
                            </p:childTnLst>
                          </p:cTn>
                        </p:par>
                        <p:par>
                          <p:cTn id="57" fill="hold" nodeType="afterGroup">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239641"/>
                                        </p:tgtEl>
                                        <p:attrNameLst>
                                          <p:attrName>style.visibility</p:attrName>
                                        </p:attrNameLst>
                                      </p:cBhvr>
                                      <p:to>
                                        <p:strVal val="visible"/>
                                      </p:to>
                                    </p:set>
                                    <p:animEffect transition="in" filter="wipe(up)">
                                      <p:cBhvr>
                                        <p:cTn id="60" dur="500"/>
                                        <p:tgtEl>
                                          <p:spTgt spid="239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p:bldP spid="239630" grpId="0" animBg="1"/>
      <p:bldP spid="239635" grpId="0" animBg="1"/>
      <p:bldP spid="239636" grpId="0" animBg="1"/>
      <p:bldP spid="239637" grpId="0" animBg="1"/>
      <p:bldP spid="239640" grpId="0" animBg="1"/>
      <p:bldP spid="23964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4898" name="Picture 36" descr="D:\Tali\Noise Sensitivity\simulations\presentation\stripes_2_no_yellow.t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71638" y="1844675"/>
            <a:ext cx="625316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4900" name="Rectangle 3"/>
          <p:cNvSpPr>
            <a:spLocks noGrp="1" noChangeArrowheads="1"/>
          </p:cNvSpPr>
          <p:nvPr>
            <p:ph type="title" idx="4294967295"/>
          </p:nvPr>
        </p:nvSpPr>
        <p:spPr>
          <a:xfrm>
            <a:off x="457200" y="0"/>
            <a:ext cx="8229600" cy="1143000"/>
          </a:xfrm>
        </p:spPr>
        <p:txBody>
          <a:bodyPr/>
          <a:lstStyle/>
          <a:p>
            <a:pPr rtl="0"/>
            <a:r>
              <a:rPr lang="en-US" altLang="en-US">
                <a:solidFill>
                  <a:schemeClr val="bg1"/>
                </a:solidFill>
              </a:rPr>
              <a:t>Cutoff Per Success Rate</a:t>
            </a:r>
          </a:p>
        </p:txBody>
      </p:sp>
      <p:graphicFrame>
        <p:nvGraphicFramePr>
          <p:cNvPr id="1104901" name="Object 6"/>
          <p:cNvGraphicFramePr>
            <a:graphicFrameLocks noChangeAspect="1"/>
          </p:cNvGraphicFramePr>
          <p:nvPr/>
        </p:nvGraphicFramePr>
        <p:xfrm>
          <a:off x="1673225" y="5695950"/>
          <a:ext cx="368300" cy="287338"/>
        </p:xfrm>
        <a:graphic>
          <a:graphicData uri="http://schemas.openxmlformats.org/presentationml/2006/ole">
            <mc:AlternateContent xmlns:mc="http://schemas.openxmlformats.org/markup-compatibility/2006">
              <mc:Choice xmlns:v="urn:schemas-microsoft-com:vml" Requires="v">
                <p:oleObj spid="_x0000_s1104985" name="Equation" r:id="rId5" imgW="228600" imgH="177480" progId="Equation.DSMT4">
                  <p:embed/>
                </p:oleObj>
              </mc:Choice>
              <mc:Fallback>
                <p:oleObj name="Equation" r:id="rId5" imgW="228600" imgH="177480" progId="Equation.DSMT4">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3225" y="5695950"/>
                        <a:ext cx="368300" cy="287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04902" name="Object 7"/>
          <p:cNvGraphicFramePr>
            <a:graphicFrameLocks noChangeAspect="1"/>
          </p:cNvGraphicFramePr>
          <p:nvPr/>
        </p:nvGraphicFramePr>
        <p:xfrm>
          <a:off x="7540625" y="5695950"/>
          <a:ext cx="368300" cy="287338"/>
        </p:xfrm>
        <a:graphic>
          <a:graphicData uri="http://schemas.openxmlformats.org/presentationml/2006/ole">
            <mc:AlternateContent xmlns:mc="http://schemas.openxmlformats.org/markup-compatibility/2006">
              <mc:Choice xmlns:v="urn:schemas-microsoft-com:vml" Requires="v">
                <p:oleObj spid="_x0000_s1104986" name="Equation" r:id="rId7" imgW="228600" imgH="177480" progId="Equation.DSMT4">
                  <p:embed/>
                </p:oleObj>
              </mc:Choice>
              <mc:Fallback>
                <p:oleObj name="Equation" r:id="rId7" imgW="228600" imgH="177480" progId="Equation.DSMT4">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0625" y="5695950"/>
                        <a:ext cx="368300" cy="287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04903" name="Line 9"/>
          <p:cNvSpPr>
            <a:spLocks noChangeShapeType="1"/>
          </p:cNvSpPr>
          <p:nvPr/>
        </p:nvSpPr>
        <p:spPr bwMode="auto">
          <a:xfrm>
            <a:off x="1673225" y="5654675"/>
            <a:ext cx="6251575" cy="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04904" name="Line 10"/>
          <p:cNvSpPr>
            <a:spLocks noChangeShapeType="1"/>
          </p:cNvSpPr>
          <p:nvPr/>
        </p:nvSpPr>
        <p:spPr bwMode="auto">
          <a:xfrm>
            <a:off x="1444625" y="1868488"/>
            <a:ext cx="0" cy="3598862"/>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1104905" name="Object 12"/>
          <p:cNvGraphicFramePr>
            <a:graphicFrameLocks noChangeAspect="1"/>
          </p:cNvGraphicFramePr>
          <p:nvPr/>
        </p:nvGraphicFramePr>
        <p:xfrm>
          <a:off x="860425" y="1868488"/>
          <a:ext cx="511175" cy="287337"/>
        </p:xfrm>
        <a:graphic>
          <a:graphicData uri="http://schemas.openxmlformats.org/presentationml/2006/ole">
            <mc:AlternateContent xmlns:mc="http://schemas.openxmlformats.org/markup-compatibility/2006">
              <mc:Choice xmlns:v="urn:schemas-microsoft-com:vml" Requires="v">
                <p:oleObj spid="_x0000_s1104987" name="Equation" r:id="rId9" imgW="317160" imgH="177480" progId="Equation.DSMT4">
                  <p:embed/>
                </p:oleObj>
              </mc:Choice>
              <mc:Fallback>
                <p:oleObj name="Equation" r:id="rId9" imgW="317160" imgH="177480" progId="Equation.DSMT4">
                  <p:embed/>
                  <p:pic>
                    <p:nvPicPr>
                      <p:cNvPr id="0"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0425" y="1868488"/>
                        <a:ext cx="511175" cy="287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7582" name="Text Box 14"/>
          <p:cNvSpPr txBox="1">
            <a:spLocks noChangeArrowheads="1"/>
          </p:cNvSpPr>
          <p:nvPr/>
        </p:nvSpPr>
        <p:spPr bwMode="auto">
          <a:xfrm>
            <a:off x="2362200" y="1295400"/>
            <a:ext cx="1143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sz="1600">
                <a:solidFill>
                  <a:schemeClr val="bg1"/>
                </a:solidFill>
                <a:latin typeface="Tahoma" panose="020B0604030504040204" pitchFamily="34" charset="0"/>
                <a:cs typeface="Tahoma" panose="020B0604030504040204" pitchFamily="34" charset="0"/>
              </a:rPr>
              <a:t>success rate 70% </a:t>
            </a:r>
          </a:p>
        </p:txBody>
      </p:sp>
      <p:sp>
        <p:nvSpPr>
          <p:cNvPr id="237583" name="Text Box 15"/>
          <p:cNvSpPr txBox="1">
            <a:spLocks noChangeArrowheads="1"/>
          </p:cNvSpPr>
          <p:nvPr/>
        </p:nvSpPr>
        <p:spPr bwMode="auto">
          <a:xfrm>
            <a:off x="3825875" y="1295400"/>
            <a:ext cx="12795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sz="1600">
                <a:solidFill>
                  <a:schemeClr val="bg1"/>
                </a:solidFill>
                <a:latin typeface="Tahoma" panose="020B0604030504040204" pitchFamily="34" charset="0"/>
                <a:cs typeface="Tahoma" panose="020B0604030504040204" pitchFamily="34" charset="0"/>
              </a:rPr>
              <a:t>success rate 40% </a:t>
            </a:r>
          </a:p>
        </p:txBody>
      </p:sp>
      <p:sp>
        <p:nvSpPr>
          <p:cNvPr id="1104908" name="Text Box 16"/>
          <p:cNvSpPr txBox="1">
            <a:spLocks noChangeArrowheads="1"/>
          </p:cNvSpPr>
          <p:nvPr/>
        </p:nvSpPr>
        <p:spPr bwMode="auto">
          <a:xfrm>
            <a:off x="76200" y="6569075"/>
            <a:ext cx="5092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spcBef>
                <a:spcPct val="50000"/>
              </a:spcBef>
            </a:pPr>
            <a:r>
              <a:rPr lang="en-US" altLang="en-US" sz="1400">
                <a:solidFill>
                  <a:srgbClr val="00FF00"/>
                </a:solidFill>
                <a:latin typeface="Tahoma" panose="020B0604030504040204" pitchFamily="34" charset="0"/>
                <a:cs typeface="Tahoma" panose="020B0604030504040204" pitchFamily="34" charset="0"/>
              </a:rPr>
              <a:t>Treibitz &amp; Schechner, </a:t>
            </a:r>
            <a:r>
              <a:rPr lang="en-US" altLang="en-US" sz="1400" i="1">
                <a:solidFill>
                  <a:srgbClr val="00FF00"/>
                </a:solidFill>
                <a:latin typeface="Tahoma" panose="020B0604030504040204" pitchFamily="34" charset="0"/>
                <a:cs typeface="Tahoma" panose="020B0604030504040204" pitchFamily="34" charset="0"/>
              </a:rPr>
              <a:t>Recovery Limits in Pointwise Degradations</a:t>
            </a:r>
          </a:p>
        </p:txBody>
      </p:sp>
      <p:sp>
        <p:nvSpPr>
          <p:cNvPr id="1104909" name="Text Box 32"/>
          <p:cNvSpPr txBox="1">
            <a:spLocks noChangeArrowheads="1"/>
          </p:cNvSpPr>
          <p:nvPr/>
        </p:nvSpPr>
        <p:spPr bwMode="auto">
          <a:xfrm>
            <a:off x="293688" y="2889250"/>
            <a:ext cx="10779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sz="1800">
                <a:solidFill>
                  <a:schemeClr val="bg1"/>
                </a:solidFill>
                <a:latin typeface="Arial" panose="020B0604020202020204" pitchFamily="34" charset="0"/>
              </a:rPr>
              <a:t>Input SNR</a:t>
            </a:r>
          </a:p>
        </p:txBody>
      </p:sp>
      <p:sp>
        <p:nvSpPr>
          <p:cNvPr id="1104910" name="Text Box 14"/>
          <p:cNvSpPr txBox="1">
            <a:spLocks noChangeArrowheads="1"/>
          </p:cNvSpPr>
          <p:nvPr/>
        </p:nvSpPr>
        <p:spPr bwMode="auto">
          <a:xfrm>
            <a:off x="4495800" y="570230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sz="2000">
                <a:solidFill>
                  <a:schemeClr val="bg1"/>
                </a:solidFill>
                <a:latin typeface="Arial" panose="020B0604020202020204" pitchFamily="34" charset="0"/>
              </a:rPr>
              <a:t>(frequency)</a:t>
            </a:r>
          </a:p>
        </p:txBody>
      </p:sp>
      <p:graphicFrame>
        <p:nvGraphicFramePr>
          <p:cNvPr id="1104911" name="Object 34"/>
          <p:cNvGraphicFramePr>
            <a:graphicFrameLocks noChangeAspect="1"/>
          </p:cNvGraphicFramePr>
          <p:nvPr/>
        </p:nvGraphicFramePr>
        <p:xfrm>
          <a:off x="4244975" y="5743575"/>
          <a:ext cx="250825" cy="276225"/>
        </p:xfrm>
        <a:graphic>
          <a:graphicData uri="http://schemas.openxmlformats.org/presentationml/2006/ole">
            <mc:AlternateContent xmlns:mc="http://schemas.openxmlformats.org/markup-compatibility/2006">
              <mc:Choice xmlns:v="urn:schemas-microsoft-com:vml" Requires="v">
                <p:oleObj spid="_x0000_s1104988" name="Equation" r:id="rId11" imgW="126720" imgH="139680" progId="Equation.DSMT4">
                  <p:embed/>
                </p:oleObj>
              </mc:Choice>
              <mc:Fallback>
                <p:oleObj name="Equation" r:id="rId11" imgW="126720" imgH="139680" progId="Equation.DSMT4">
                  <p:embed/>
                  <p:pic>
                    <p:nvPicPr>
                      <p:cNvPr id="0" name="Object 3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4975" y="5743575"/>
                        <a:ext cx="25082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04912" name="Object 35"/>
          <p:cNvGraphicFramePr>
            <a:graphicFrameLocks noChangeAspect="1"/>
          </p:cNvGraphicFramePr>
          <p:nvPr/>
        </p:nvGraphicFramePr>
        <p:xfrm>
          <a:off x="3048000" y="5562600"/>
          <a:ext cx="914400" cy="609600"/>
        </p:xfrm>
        <a:graphic>
          <a:graphicData uri="http://schemas.openxmlformats.org/presentationml/2006/ole">
            <mc:AlternateContent xmlns:mc="http://schemas.openxmlformats.org/markup-compatibility/2006">
              <mc:Choice xmlns:v="urn:schemas-microsoft-com:vml" Requires="v">
                <p:oleObj spid="_x0000_s1104989" name="Equation" r:id="rId13" imgW="342720" imgH="228600" progId="Equation.DSMT4">
                  <p:embed/>
                </p:oleObj>
              </mc:Choice>
              <mc:Fallback>
                <p:oleObj name="Equation" r:id="rId13" imgW="342720" imgH="228600" progId="Equation.DSMT4">
                  <p:embed/>
                  <p:pic>
                    <p:nvPicPr>
                      <p:cNvPr id="0" name="Object 3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48000" y="5562600"/>
                        <a:ext cx="914400"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04913" name="Object 11"/>
          <p:cNvGraphicFramePr>
            <a:graphicFrameLocks noChangeAspect="1"/>
          </p:cNvGraphicFramePr>
          <p:nvPr/>
        </p:nvGraphicFramePr>
        <p:xfrm>
          <a:off x="987425" y="5221288"/>
          <a:ext cx="368300" cy="287337"/>
        </p:xfrm>
        <a:graphic>
          <a:graphicData uri="http://schemas.openxmlformats.org/presentationml/2006/ole">
            <mc:AlternateContent xmlns:mc="http://schemas.openxmlformats.org/markup-compatibility/2006">
              <mc:Choice xmlns:v="urn:schemas-microsoft-com:vml" Requires="v">
                <p:oleObj spid="_x0000_s1104990" name="Equation" r:id="rId15" imgW="228600" imgH="177480" progId="Equation.DSMT4">
                  <p:embed/>
                </p:oleObj>
              </mc:Choice>
              <mc:Fallback>
                <p:oleObj name="Equation" r:id="rId15" imgW="228600" imgH="177480" progId="Equation.DSMT4">
                  <p:embed/>
                  <p:pic>
                    <p:nvPicPr>
                      <p:cNvPr id="0"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87425" y="5221288"/>
                        <a:ext cx="368300" cy="287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7598" name="Line 30"/>
          <p:cNvSpPr>
            <a:spLocks noChangeShapeType="1"/>
          </p:cNvSpPr>
          <p:nvPr/>
        </p:nvSpPr>
        <p:spPr bwMode="auto">
          <a:xfrm>
            <a:off x="1447800" y="2971800"/>
            <a:ext cx="201612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7599" name="Line 31"/>
          <p:cNvSpPr>
            <a:spLocks noChangeShapeType="1"/>
          </p:cNvSpPr>
          <p:nvPr/>
        </p:nvSpPr>
        <p:spPr bwMode="auto">
          <a:xfrm flipV="1">
            <a:off x="3454400" y="2959100"/>
            <a:ext cx="0" cy="269875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1104916" name="Object 33"/>
          <p:cNvGraphicFramePr>
            <a:graphicFrameLocks noChangeAspect="1"/>
          </p:cNvGraphicFramePr>
          <p:nvPr/>
        </p:nvGraphicFramePr>
        <p:xfrm>
          <a:off x="381000" y="3222625"/>
          <a:ext cx="887413" cy="652463"/>
        </p:xfrm>
        <a:graphic>
          <a:graphicData uri="http://schemas.openxmlformats.org/presentationml/2006/ole">
            <mc:AlternateContent xmlns:mc="http://schemas.openxmlformats.org/markup-compatibility/2006">
              <mc:Choice xmlns:v="urn:schemas-microsoft-com:vml" Requires="v">
                <p:oleObj spid="_x0000_s1104991" name="Equation" r:id="rId17" imgW="571320" imgH="431640" progId="Equation.DSMT4">
                  <p:embed/>
                </p:oleObj>
              </mc:Choice>
              <mc:Fallback>
                <p:oleObj name="Equation" r:id="rId17" imgW="571320" imgH="431640" progId="Equation.DSMT4">
                  <p:embed/>
                  <p:pic>
                    <p:nvPicPr>
                      <p:cNvPr id="0" name="Object 3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1000" y="3222625"/>
                        <a:ext cx="887413" cy="652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04921" name="Text Box 25"/>
          <p:cNvSpPr txBox="1">
            <a:spLocks noChangeArrowheads="1"/>
          </p:cNvSpPr>
          <p:nvPr/>
        </p:nvSpPr>
        <p:spPr bwMode="auto">
          <a:xfrm>
            <a:off x="874871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34</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051650" name="Rectangle 2"/>
          <p:cNvSpPr>
            <a:spLocks noGrp="1" noChangeArrowheads="1"/>
          </p:cNvSpPr>
          <p:nvPr>
            <p:ph type="title" idx="4294967295"/>
          </p:nvPr>
        </p:nvSpPr>
        <p:spPr>
          <a:xfrm>
            <a:off x="533400" y="0"/>
            <a:ext cx="8229600" cy="1143000"/>
          </a:xfrm>
        </p:spPr>
        <p:txBody>
          <a:bodyPr/>
          <a:lstStyle/>
          <a:p>
            <a:r>
              <a:rPr lang="en-US" altLang="en-US">
                <a:solidFill>
                  <a:srgbClr val="000066"/>
                </a:solidFill>
              </a:rPr>
              <a:t>Vision Success is Probabilistic</a:t>
            </a:r>
          </a:p>
        </p:txBody>
      </p:sp>
      <p:pic>
        <p:nvPicPr>
          <p:cNvPr id="1051651" name="Picture 3" descr="noise_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62175" y="2227263"/>
            <a:ext cx="180022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1051652" name="Picture 4" descr="noise_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57800" y="2227263"/>
            <a:ext cx="1800225" cy="1800225"/>
          </a:xfrm>
          <a:prstGeom prst="rect">
            <a:avLst/>
          </a:prstGeom>
          <a:noFill/>
          <a:extLst>
            <a:ext uri="{909E8E84-426E-40DD-AFC4-6F175D3DCCD1}">
              <a14:hiddenFill xmlns:a14="http://schemas.microsoft.com/office/drawing/2010/main">
                <a:solidFill>
                  <a:srgbClr val="FFFFFF"/>
                </a:solidFill>
              </a14:hiddenFill>
            </a:ext>
          </a:extLst>
        </p:spPr>
      </p:pic>
      <p:sp>
        <p:nvSpPr>
          <p:cNvPr id="1051653" name="Text Box 5"/>
          <p:cNvSpPr txBox="1">
            <a:spLocks noChangeArrowheads="1"/>
          </p:cNvSpPr>
          <p:nvPr/>
        </p:nvSpPr>
        <p:spPr bwMode="auto">
          <a:xfrm>
            <a:off x="5410200" y="40386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2400">
                <a:solidFill>
                  <a:srgbClr val="000066"/>
                </a:solidFill>
              </a:rPr>
              <a:t>SNR=2/3</a:t>
            </a:r>
          </a:p>
        </p:txBody>
      </p:sp>
      <p:sp>
        <p:nvSpPr>
          <p:cNvPr id="1051654" name="Text Box 6"/>
          <p:cNvSpPr txBox="1">
            <a:spLocks noChangeArrowheads="1"/>
          </p:cNvSpPr>
          <p:nvPr/>
        </p:nvSpPr>
        <p:spPr bwMode="auto">
          <a:xfrm>
            <a:off x="1371600" y="5122863"/>
            <a:ext cx="6324600" cy="528637"/>
          </a:xfrm>
          <a:prstGeom prst="rect">
            <a:avLst/>
          </a:prstGeom>
          <a:solidFill>
            <a:srgbClr val="000080"/>
          </a:soli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2800">
                <a:solidFill>
                  <a:srgbClr val="FFFF00"/>
                </a:solidFill>
              </a:rPr>
              <a:t>SNR determines </a:t>
            </a:r>
            <a:r>
              <a:rPr lang="en-US" altLang="en-US" sz="2800" b="1" u="sng">
                <a:solidFill>
                  <a:srgbClr val="FFFF00"/>
                </a:solidFill>
              </a:rPr>
              <a:t>chances</a:t>
            </a:r>
            <a:r>
              <a:rPr lang="en-US" altLang="en-US" sz="2800">
                <a:solidFill>
                  <a:srgbClr val="FFFF00"/>
                </a:solidFill>
              </a:rPr>
              <a:t> of visibility</a:t>
            </a:r>
          </a:p>
        </p:txBody>
      </p:sp>
      <p:sp>
        <p:nvSpPr>
          <p:cNvPr id="1051655" name="Freeform 7"/>
          <p:cNvSpPr>
            <a:spLocks/>
          </p:cNvSpPr>
          <p:nvPr/>
        </p:nvSpPr>
        <p:spPr bwMode="auto">
          <a:xfrm>
            <a:off x="5346700" y="1992313"/>
            <a:ext cx="323850" cy="1109662"/>
          </a:xfrm>
          <a:custGeom>
            <a:avLst/>
            <a:gdLst>
              <a:gd name="T0" fmla="*/ 73 w 204"/>
              <a:gd name="T1" fmla="*/ 0 h 699"/>
              <a:gd name="T2" fmla="*/ 22 w 204"/>
              <a:gd name="T3" fmla="*/ 532 h 699"/>
              <a:gd name="T4" fmla="*/ 204 w 204"/>
              <a:gd name="T5" fmla="*/ 699 h 699"/>
            </a:gdLst>
            <a:ahLst/>
            <a:cxnLst>
              <a:cxn ang="0">
                <a:pos x="T0" y="T1"/>
              </a:cxn>
              <a:cxn ang="0">
                <a:pos x="T2" y="T3"/>
              </a:cxn>
              <a:cxn ang="0">
                <a:pos x="T4" y="T5"/>
              </a:cxn>
            </a:cxnLst>
            <a:rect l="0" t="0" r="r" b="b"/>
            <a:pathLst>
              <a:path w="204" h="699">
                <a:moveTo>
                  <a:pt x="73" y="0"/>
                </a:moveTo>
                <a:cubicBezTo>
                  <a:pt x="66" y="89"/>
                  <a:pt x="0" y="416"/>
                  <a:pt x="22" y="532"/>
                </a:cubicBezTo>
                <a:cubicBezTo>
                  <a:pt x="44" y="648"/>
                  <a:pt x="166" y="664"/>
                  <a:pt x="204" y="699"/>
                </a:cubicBezTo>
              </a:path>
            </a:pathLst>
          </a:custGeom>
          <a:noFill/>
          <a:ln w="44450">
            <a:solidFill>
              <a:srgbClr val="FF00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1656" name="Freeform 8"/>
          <p:cNvSpPr>
            <a:spLocks/>
          </p:cNvSpPr>
          <p:nvPr/>
        </p:nvSpPr>
        <p:spPr bwMode="auto">
          <a:xfrm flipH="1">
            <a:off x="6581775" y="1998663"/>
            <a:ext cx="323850" cy="1109662"/>
          </a:xfrm>
          <a:custGeom>
            <a:avLst/>
            <a:gdLst>
              <a:gd name="T0" fmla="*/ 73 w 204"/>
              <a:gd name="T1" fmla="*/ 0 h 699"/>
              <a:gd name="T2" fmla="*/ 22 w 204"/>
              <a:gd name="T3" fmla="*/ 532 h 699"/>
              <a:gd name="T4" fmla="*/ 204 w 204"/>
              <a:gd name="T5" fmla="*/ 699 h 699"/>
            </a:gdLst>
            <a:ahLst/>
            <a:cxnLst>
              <a:cxn ang="0">
                <a:pos x="T0" y="T1"/>
              </a:cxn>
              <a:cxn ang="0">
                <a:pos x="T2" y="T3"/>
              </a:cxn>
              <a:cxn ang="0">
                <a:pos x="T4" y="T5"/>
              </a:cxn>
            </a:cxnLst>
            <a:rect l="0" t="0" r="r" b="b"/>
            <a:pathLst>
              <a:path w="204" h="699">
                <a:moveTo>
                  <a:pt x="73" y="0"/>
                </a:moveTo>
                <a:cubicBezTo>
                  <a:pt x="66" y="89"/>
                  <a:pt x="0" y="416"/>
                  <a:pt x="22" y="532"/>
                </a:cubicBezTo>
                <a:cubicBezTo>
                  <a:pt x="44" y="648"/>
                  <a:pt x="166" y="664"/>
                  <a:pt x="204" y="699"/>
                </a:cubicBezTo>
              </a:path>
            </a:pathLst>
          </a:custGeom>
          <a:noFill/>
          <a:ln w="44450">
            <a:solidFill>
              <a:srgbClr val="FF00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1657" name="Text Box 9"/>
          <p:cNvSpPr txBox="1">
            <a:spLocks noChangeArrowheads="1"/>
          </p:cNvSpPr>
          <p:nvPr/>
        </p:nvSpPr>
        <p:spPr bwMode="auto">
          <a:xfrm>
            <a:off x="4724400" y="1600200"/>
            <a:ext cx="1154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2400">
                <a:solidFill>
                  <a:srgbClr val="FF0000"/>
                </a:solidFill>
              </a:rPr>
              <a:t>visible</a:t>
            </a:r>
          </a:p>
        </p:txBody>
      </p:sp>
      <p:sp>
        <p:nvSpPr>
          <p:cNvPr id="1051658" name="Text Box 10"/>
          <p:cNvSpPr txBox="1">
            <a:spLocks noChangeArrowheads="1"/>
          </p:cNvSpPr>
          <p:nvPr/>
        </p:nvSpPr>
        <p:spPr bwMode="auto">
          <a:xfrm>
            <a:off x="6067425" y="1601788"/>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2400">
                <a:solidFill>
                  <a:srgbClr val="FF0000"/>
                </a:solidFill>
              </a:rPr>
              <a:t>invisible</a:t>
            </a:r>
          </a:p>
        </p:txBody>
      </p:sp>
      <p:sp>
        <p:nvSpPr>
          <p:cNvPr id="1051659" name="Text Box 11"/>
          <p:cNvSpPr txBox="1">
            <a:spLocks noChangeArrowheads="1"/>
          </p:cNvSpPr>
          <p:nvPr/>
        </p:nvSpPr>
        <p:spPr bwMode="auto">
          <a:xfrm>
            <a:off x="3975100" y="6569075"/>
            <a:ext cx="509270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400">
                <a:solidFill>
                  <a:srgbClr val="003366"/>
                </a:solidFill>
                <a:latin typeface="Tahoma" panose="020B0604030504040204" pitchFamily="34" charset="0"/>
                <a:cs typeface="Tahoma" panose="020B0604030504040204" pitchFamily="34" charset="0"/>
              </a:rPr>
              <a:t>Treibitz &amp; Schechner, </a:t>
            </a:r>
            <a:r>
              <a:rPr lang="en-US" altLang="en-US" sz="1400" i="1">
                <a:solidFill>
                  <a:srgbClr val="003366"/>
                </a:solidFill>
                <a:latin typeface="Tahoma" panose="020B0604030504040204" pitchFamily="34" charset="0"/>
                <a:cs typeface="Tahoma" panose="020B0604030504040204" pitchFamily="34" charset="0"/>
              </a:rPr>
              <a:t>Recovery Limits in Pointwise Degradations</a:t>
            </a:r>
          </a:p>
        </p:txBody>
      </p:sp>
      <p:sp>
        <p:nvSpPr>
          <p:cNvPr id="1051660" name="Rectangle 12"/>
          <p:cNvSpPr>
            <a:spLocks noChangeArrowheads="1"/>
          </p:cNvSpPr>
          <p:nvPr/>
        </p:nvSpPr>
        <p:spPr bwMode="auto">
          <a:xfrm>
            <a:off x="2162175" y="2225675"/>
            <a:ext cx="1800225" cy="1800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1661" name="Rectangle 13"/>
          <p:cNvSpPr>
            <a:spLocks noChangeArrowheads="1"/>
          </p:cNvSpPr>
          <p:nvPr/>
        </p:nvSpPr>
        <p:spPr bwMode="auto">
          <a:xfrm>
            <a:off x="2681288" y="2744788"/>
            <a:ext cx="762000" cy="7620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1662" name="Text Box 14"/>
          <p:cNvSpPr txBox="1">
            <a:spLocks noChangeArrowheads="1"/>
          </p:cNvSpPr>
          <p:nvPr/>
        </p:nvSpPr>
        <p:spPr bwMode="auto">
          <a:xfrm>
            <a:off x="869156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35</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16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516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516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516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51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654" grpId="0" animBg="1"/>
      <p:bldP spid="1051655" grpId="0" animBg="1"/>
      <p:bldP spid="1051656" grpId="0" animBg="1"/>
      <p:bldP spid="1051657" grpId="0"/>
      <p:bldP spid="105165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gausful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863975"/>
            <a:ext cx="3810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12700" y="3867150"/>
            <a:ext cx="3778250" cy="1978025"/>
            <a:chOff x="144" y="2436"/>
            <a:chExt cx="2380" cy="1246"/>
          </a:xfrm>
        </p:grpSpPr>
        <p:sp>
          <p:nvSpPr>
            <p:cNvPr id="1154053" name="Line 4"/>
            <p:cNvSpPr>
              <a:spLocks noChangeShapeType="1"/>
            </p:cNvSpPr>
            <p:nvPr/>
          </p:nvSpPr>
          <p:spPr bwMode="auto">
            <a:xfrm>
              <a:off x="144" y="3623"/>
              <a:ext cx="2380" cy="11"/>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154054" name="Picture 5" descr="gau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95" y="2436"/>
              <a:ext cx="2070" cy="1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4055" name="Line 6"/>
            <p:cNvSpPr>
              <a:spLocks noChangeShapeType="1"/>
            </p:cNvSpPr>
            <p:nvPr/>
          </p:nvSpPr>
          <p:spPr bwMode="auto">
            <a:xfrm flipV="1">
              <a:off x="1332" y="2519"/>
              <a:ext cx="0" cy="111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4056" name="Line 7"/>
            <p:cNvSpPr>
              <a:spLocks noChangeShapeType="1"/>
            </p:cNvSpPr>
            <p:nvPr/>
          </p:nvSpPr>
          <p:spPr bwMode="auto">
            <a:xfrm flipV="1">
              <a:off x="1580" y="2951"/>
              <a:ext cx="0" cy="68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4057" name="Line 8"/>
            <p:cNvSpPr>
              <a:spLocks noChangeShapeType="1"/>
            </p:cNvSpPr>
            <p:nvPr/>
          </p:nvSpPr>
          <p:spPr bwMode="auto">
            <a:xfrm flipV="1">
              <a:off x="1823" y="3503"/>
              <a:ext cx="0" cy="13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4058" name="Line 9"/>
            <p:cNvSpPr>
              <a:spLocks noChangeShapeType="1"/>
            </p:cNvSpPr>
            <p:nvPr/>
          </p:nvSpPr>
          <p:spPr bwMode="auto">
            <a:xfrm flipV="1">
              <a:off x="1092" y="2951"/>
              <a:ext cx="0" cy="68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4059" name="Line 10"/>
            <p:cNvSpPr>
              <a:spLocks noChangeShapeType="1"/>
            </p:cNvSpPr>
            <p:nvPr/>
          </p:nvSpPr>
          <p:spPr bwMode="auto">
            <a:xfrm flipV="1">
              <a:off x="852" y="3487"/>
              <a:ext cx="0" cy="13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54060" name="Rectangle 11"/>
          <p:cNvSpPr>
            <a:spLocks noGrp="1" noChangeArrowheads="1"/>
          </p:cNvSpPr>
          <p:nvPr>
            <p:ph type="title" idx="4294967295"/>
          </p:nvPr>
        </p:nvSpPr>
        <p:spPr>
          <a:xfrm>
            <a:off x="304800" y="-76200"/>
            <a:ext cx="8534400" cy="1143000"/>
          </a:xfrm>
        </p:spPr>
        <p:txBody>
          <a:bodyPr/>
          <a:lstStyle/>
          <a:p>
            <a:r>
              <a:rPr lang="en-US" altLang="en-US" sz="4000">
                <a:solidFill>
                  <a:schemeClr val="bg1"/>
                </a:solidFill>
              </a:rPr>
              <a:t>Success within a Confidence Interval</a:t>
            </a:r>
          </a:p>
        </p:txBody>
      </p:sp>
      <p:graphicFrame>
        <p:nvGraphicFramePr>
          <p:cNvPr id="165901" name="Object 13"/>
          <p:cNvGraphicFramePr>
            <a:graphicFrameLocks noChangeAspect="1"/>
          </p:cNvGraphicFramePr>
          <p:nvPr/>
        </p:nvGraphicFramePr>
        <p:xfrm>
          <a:off x="457200" y="2057400"/>
          <a:ext cx="3810000" cy="652463"/>
        </p:xfrm>
        <a:graphic>
          <a:graphicData uri="http://schemas.openxmlformats.org/presentationml/2006/ole">
            <mc:AlternateContent xmlns:mc="http://schemas.openxmlformats.org/markup-compatibility/2006">
              <mc:Choice xmlns:v="urn:schemas-microsoft-com:vml" Requires="v">
                <p:oleObj spid="_x0000_s1154207" name="Equation" r:id="rId7" imgW="1320480" imgH="279360" progId="Equation.DSMT4">
                  <p:embed/>
                </p:oleObj>
              </mc:Choice>
              <mc:Fallback>
                <p:oleObj name="Equation" r:id="rId7" imgW="1320480" imgH="279360" progId="Equation.DSMT4">
                  <p:embed/>
                  <p:pic>
                    <p:nvPicPr>
                      <p:cNvPr id="0" name="Object 13"/>
                      <p:cNvPicPr>
                        <a:picLocks noChangeAspect="1" noChangeArrowheads="1"/>
                      </p:cNvPicPr>
                      <p:nvPr/>
                    </p:nvPicPr>
                    <p:blipFill>
                      <a:blip r:embed="rId8">
                        <a:extLst>
                          <a:ext uri="{28A0092B-C50C-407E-A947-70E740481C1C}">
                            <a14:useLocalDpi xmlns:a14="http://schemas.microsoft.com/office/drawing/2010/main" val="0"/>
                          </a:ext>
                        </a:extLst>
                      </a:blip>
                      <a:srcRect r="-24399"/>
                      <a:stretch>
                        <a:fillRect/>
                      </a:stretch>
                    </p:blipFill>
                    <p:spPr bwMode="auto">
                      <a:xfrm>
                        <a:off x="457200" y="2057400"/>
                        <a:ext cx="3810000" cy="652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54062" name="Rectangle 14"/>
          <p:cNvSpPr>
            <a:spLocks noChangeArrowheads="1"/>
          </p:cNvSpPr>
          <p:nvPr/>
        </p:nvSpPr>
        <p:spPr bwMode="auto">
          <a:xfrm>
            <a:off x="7315200" y="1371600"/>
            <a:ext cx="381000" cy="5334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he-IL" altLang="en-US" sz="1800">
              <a:latin typeface="Arial" panose="020B0604020202020204" pitchFamily="34" charset="0"/>
            </a:endParaRPr>
          </a:p>
        </p:txBody>
      </p:sp>
      <p:sp>
        <p:nvSpPr>
          <p:cNvPr id="165903" name="Rectangle 15"/>
          <p:cNvSpPr>
            <a:spLocks noChangeArrowheads="1"/>
          </p:cNvSpPr>
          <p:nvPr/>
        </p:nvSpPr>
        <p:spPr bwMode="auto">
          <a:xfrm>
            <a:off x="6934200" y="1600200"/>
            <a:ext cx="381000" cy="3048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he-IL" altLang="en-US" sz="1800">
              <a:latin typeface="Arial" panose="020B0604020202020204" pitchFamily="34" charset="0"/>
            </a:endParaRPr>
          </a:p>
        </p:txBody>
      </p:sp>
      <p:sp>
        <p:nvSpPr>
          <p:cNvPr id="165904" name="Rectangle 16"/>
          <p:cNvSpPr>
            <a:spLocks noChangeArrowheads="1"/>
          </p:cNvSpPr>
          <p:nvPr/>
        </p:nvSpPr>
        <p:spPr bwMode="auto">
          <a:xfrm>
            <a:off x="6934200" y="1143000"/>
            <a:ext cx="381000" cy="762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he-IL" altLang="en-US" sz="1800">
              <a:latin typeface="Arial" panose="020B0604020202020204" pitchFamily="34" charset="0"/>
            </a:endParaRPr>
          </a:p>
        </p:txBody>
      </p:sp>
      <p:graphicFrame>
        <p:nvGraphicFramePr>
          <p:cNvPr id="1154065" name="Object 17"/>
          <p:cNvGraphicFramePr>
            <a:graphicFrameLocks noChangeAspect="1"/>
          </p:cNvGraphicFramePr>
          <p:nvPr/>
        </p:nvGraphicFramePr>
        <p:xfrm>
          <a:off x="7391400" y="1981200"/>
          <a:ext cx="274638" cy="352425"/>
        </p:xfrm>
        <a:graphic>
          <a:graphicData uri="http://schemas.openxmlformats.org/presentationml/2006/ole">
            <mc:AlternateContent xmlns:mc="http://schemas.openxmlformats.org/markup-compatibility/2006">
              <mc:Choice xmlns:v="urn:schemas-microsoft-com:vml" Requires="v">
                <p:oleObj spid="_x0000_s1154208" name="Equation" r:id="rId9" imgW="139680" imgH="177480" progId="Equation.DSMT4">
                  <p:embed/>
                </p:oleObj>
              </mc:Choice>
              <mc:Fallback>
                <p:oleObj name="Equation" r:id="rId9" imgW="139680" imgH="177480" progId="Equation.DSMT4">
                  <p:embed/>
                  <p:pic>
                    <p:nvPicPr>
                      <p:cNvPr id="0" name="Object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1400" y="1981200"/>
                        <a:ext cx="274638"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5906" name="Object 18"/>
          <p:cNvGraphicFramePr>
            <a:graphicFrameLocks noChangeAspect="1"/>
          </p:cNvGraphicFramePr>
          <p:nvPr/>
        </p:nvGraphicFramePr>
        <p:xfrm>
          <a:off x="6934200" y="1981200"/>
          <a:ext cx="349250" cy="352425"/>
        </p:xfrm>
        <a:graphic>
          <a:graphicData uri="http://schemas.openxmlformats.org/presentationml/2006/ole">
            <mc:AlternateContent xmlns:mc="http://schemas.openxmlformats.org/markup-compatibility/2006">
              <mc:Choice xmlns:v="urn:schemas-microsoft-com:vml" Requires="v">
                <p:oleObj spid="_x0000_s1154209" name="Equation" r:id="rId11" imgW="177480" imgH="177480" progId="Equation.DSMT4">
                  <p:embed/>
                </p:oleObj>
              </mc:Choice>
              <mc:Fallback>
                <p:oleObj name="Equation" r:id="rId11" imgW="177480" imgH="177480" progId="Equation.DSMT4">
                  <p:embed/>
                  <p:pic>
                    <p:nvPicPr>
                      <p:cNvPr id="0" name="Object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34200" y="1981200"/>
                        <a:ext cx="349250"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5909" name="Picture 21" descr="cdf"/>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622925" y="3797300"/>
            <a:ext cx="2930525"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5911" name="Object 23"/>
          <p:cNvGraphicFramePr>
            <a:graphicFrameLocks noGrp="1" noChangeAspect="1"/>
          </p:cNvGraphicFramePr>
          <p:nvPr>
            <p:ph idx="4294967295"/>
          </p:nvPr>
        </p:nvGraphicFramePr>
        <p:xfrm>
          <a:off x="2219325" y="3681413"/>
          <a:ext cx="600075" cy="322262"/>
        </p:xfrm>
        <a:graphic>
          <a:graphicData uri="http://schemas.openxmlformats.org/presentationml/2006/ole">
            <mc:AlternateContent xmlns:mc="http://schemas.openxmlformats.org/markup-compatibility/2006">
              <mc:Choice xmlns:v="urn:schemas-microsoft-com:vml" Requires="v">
                <p:oleObj spid="_x0000_s1154210" name="Equation" r:id="rId14" imgW="330120" imgH="177480" progId="Equation.DSMT4">
                  <p:embed/>
                </p:oleObj>
              </mc:Choice>
              <mc:Fallback>
                <p:oleObj name="Equation" r:id="rId14" imgW="330120" imgH="177480" progId="Equation.DSMT4">
                  <p:embed/>
                  <p:pic>
                    <p:nvPicPr>
                      <p:cNvPr id="0" name="Object 2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19325" y="3681413"/>
                        <a:ext cx="600075" cy="322262"/>
                      </a:xfrm>
                      <a:prstGeom prst="rect">
                        <a:avLst/>
                      </a:prstGeom>
                    </p:spPr>
                  </p:pic>
                </p:oleObj>
              </mc:Fallback>
            </mc:AlternateContent>
          </a:graphicData>
        </a:graphic>
      </p:graphicFrame>
      <p:graphicFrame>
        <p:nvGraphicFramePr>
          <p:cNvPr id="165913" name="Object 25"/>
          <p:cNvGraphicFramePr>
            <a:graphicFrameLocks noChangeAspect="1"/>
          </p:cNvGraphicFramePr>
          <p:nvPr/>
        </p:nvGraphicFramePr>
        <p:xfrm>
          <a:off x="1836738" y="5859463"/>
          <a:ext cx="163512" cy="228600"/>
        </p:xfrm>
        <a:graphic>
          <a:graphicData uri="http://schemas.openxmlformats.org/presentationml/2006/ole">
            <mc:AlternateContent xmlns:mc="http://schemas.openxmlformats.org/markup-compatibility/2006">
              <mc:Choice xmlns:v="urn:schemas-microsoft-com:vml" Requires="v">
                <p:oleObj spid="_x0000_s1154211" name="Equation" r:id="rId16" imgW="126720" imgH="177480" progId="Equation.DSMT4">
                  <p:embed/>
                </p:oleObj>
              </mc:Choice>
              <mc:Fallback>
                <p:oleObj name="Equation" r:id="rId16" imgW="126720" imgH="177480" progId="Equation.DSMT4">
                  <p:embed/>
                  <p:pic>
                    <p:nvPicPr>
                      <p:cNvPr id="0" name="Object 2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36738" y="5859463"/>
                        <a:ext cx="163512"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5914" name="Freeform 26"/>
          <p:cNvSpPr>
            <a:spLocks/>
          </p:cNvSpPr>
          <p:nvPr/>
        </p:nvSpPr>
        <p:spPr bwMode="auto">
          <a:xfrm>
            <a:off x="2133600" y="4038600"/>
            <a:ext cx="363538" cy="679450"/>
          </a:xfrm>
          <a:custGeom>
            <a:avLst/>
            <a:gdLst>
              <a:gd name="T0" fmla="*/ 189 w 229"/>
              <a:gd name="T1" fmla="*/ 0 h 428"/>
              <a:gd name="T2" fmla="*/ 198 w 229"/>
              <a:gd name="T3" fmla="*/ 214 h 428"/>
              <a:gd name="T4" fmla="*/ 0 w 229"/>
              <a:gd name="T5" fmla="*/ 428 h 428"/>
              <a:gd name="T6" fmla="*/ 0 60000 65536"/>
              <a:gd name="T7" fmla="*/ 0 60000 65536"/>
              <a:gd name="T8" fmla="*/ 0 60000 65536"/>
              <a:gd name="T9" fmla="*/ 0 w 229"/>
              <a:gd name="T10" fmla="*/ 0 h 428"/>
              <a:gd name="T11" fmla="*/ 229 w 229"/>
              <a:gd name="T12" fmla="*/ 428 h 428"/>
            </a:gdLst>
            <a:ahLst/>
            <a:cxnLst>
              <a:cxn ang="T6">
                <a:pos x="T0" y="T1"/>
              </a:cxn>
              <a:cxn ang="T7">
                <a:pos x="T2" y="T3"/>
              </a:cxn>
              <a:cxn ang="T8">
                <a:pos x="T4" y="T5"/>
              </a:cxn>
            </a:cxnLst>
            <a:rect l="T9" t="T10" r="T11" b="T12"/>
            <a:pathLst>
              <a:path w="229" h="428">
                <a:moveTo>
                  <a:pt x="189" y="0"/>
                </a:moveTo>
                <a:cubicBezTo>
                  <a:pt x="191" y="36"/>
                  <a:pt x="229" y="143"/>
                  <a:pt x="198" y="214"/>
                </a:cubicBezTo>
                <a:cubicBezTo>
                  <a:pt x="167" y="285"/>
                  <a:pt x="41" y="384"/>
                  <a:pt x="0" y="428"/>
                </a:cubicBezTo>
              </a:path>
            </a:pathLst>
          </a:custGeom>
          <a:noFill/>
          <a:ln w="25400">
            <a:solidFill>
              <a:srgbClr val="FFCC00"/>
            </a:solidFill>
            <a:prstDash val="dash"/>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he-IL" altLang="en-US" sz="1800">
              <a:latin typeface="Arial" panose="020B0604020202020204" pitchFamily="34" charset="0"/>
            </a:endParaRPr>
          </a:p>
        </p:txBody>
      </p:sp>
      <p:graphicFrame>
        <p:nvGraphicFramePr>
          <p:cNvPr id="165918" name="Object 30"/>
          <p:cNvGraphicFramePr>
            <a:graphicFrameLocks noChangeAspect="1"/>
          </p:cNvGraphicFramePr>
          <p:nvPr/>
        </p:nvGraphicFramePr>
        <p:xfrm>
          <a:off x="2139950" y="5838825"/>
          <a:ext cx="269875" cy="249238"/>
        </p:xfrm>
        <a:graphic>
          <a:graphicData uri="http://schemas.openxmlformats.org/presentationml/2006/ole">
            <mc:AlternateContent xmlns:mc="http://schemas.openxmlformats.org/markup-compatibility/2006">
              <mc:Choice xmlns:v="urn:schemas-microsoft-com:vml" Requires="v">
                <p:oleObj spid="_x0000_s1154212" name="Equation" r:id="rId18" imgW="152280" imgH="139680" progId="Equation.DSMT4">
                  <p:embed/>
                </p:oleObj>
              </mc:Choice>
              <mc:Fallback>
                <p:oleObj name="Equation" r:id="rId18" imgW="152280" imgH="139680" progId="Equation.DSMT4">
                  <p:embed/>
                  <p:pic>
                    <p:nvPicPr>
                      <p:cNvPr id="0" name="Object 3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39950" y="5838825"/>
                        <a:ext cx="269875" cy="249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5919" name="Object 31"/>
          <p:cNvGraphicFramePr>
            <a:graphicFrameLocks noChangeAspect="1"/>
          </p:cNvGraphicFramePr>
          <p:nvPr/>
        </p:nvGraphicFramePr>
        <p:xfrm>
          <a:off x="2579688" y="5795963"/>
          <a:ext cx="404812" cy="317500"/>
        </p:xfrm>
        <a:graphic>
          <a:graphicData uri="http://schemas.openxmlformats.org/presentationml/2006/ole">
            <mc:AlternateContent xmlns:mc="http://schemas.openxmlformats.org/markup-compatibility/2006">
              <mc:Choice xmlns:v="urn:schemas-microsoft-com:vml" Requires="v">
                <p:oleObj spid="_x0000_s1154213" name="Equation" r:id="rId20" imgW="228600" imgH="177480" progId="Equation.DSMT4">
                  <p:embed/>
                </p:oleObj>
              </mc:Choice>
              <mc:Fallback>
                <p:oleObj name="Equation" r:id="rId20" imgW="228600" imgH="177480" progId="Equation.DSMT4">
                  <p:embed/>
                  <p:pic>
                    <p:nvPicPr>
                      <p:cNvPr id="0" name="Object 3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79688" y="5795963"/>
                        <a:ext cx="404812"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5920" name="Object 32"/>
          <p:cNvGraphicFramePr>
            <a:graphicFrameLocks noChangeAspect="1"/>
          </p:cNvGraphicFramePr>
          <p:nvPr/>
        </p:nvGraphicFramePr>
        <p:xfrm>
          <a:off x="1306513" y="5838825"/>
          <a:ext cx="427037" cy="249238"/>
        </p:xfrm>
        <a:graphic>
          <a:graphicData uri="http://schemas.openxmlformats.org/presentationml/2006/ole">
            <mc:AlternateContent xmlns:mc="http://schemas.openxmlformats.org/markup-compatibility/2006">
              <mc:Choice xmlns:v="urn:schemas-microsoft-com:vml" Requires="v">
                <p:oleObj spid="_x0000_s1154214" name="Equation" r:id="rId22" imgW="241200" imgH="139680" progId="Equation.DSMT4">
                  <p:embed/>
                </p:oleObj>
              </mc:Choice>
              <mc:Fallback>
                <p:oleObj name="Equation" r:id="rId22" imgW="241200" imgH="139680" progId="Equation.DSMT4">
                  <p:embed/>
                  <p:pic>
                    <p:nvPicPr>
                      <p:cNvPr id="0" name="Object 3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306513" y="5838825"/>
                        <a:ext cx="427037" cy="249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5921" name="Object 33"/>
          <p:cNvGraphicFramePr>
            <a:graphicFrameLocks noChangeAspect="1"/>
          </p:cNvGraphicFramePr>
          <p:nvPr/>
        </p:nvGraphicFramePr>
        <p:xfrm>
          <a:off x="622300" y="5778500"/>
          <a:ext cx="561975" cy="317500"/>
        </p:xfrm>
        <a:graphic>
          <a:graphicData uri="http://schemas.openxmlformats.org/presentationml/2006/ole">
            <mc:AlternateContent xmlns:mc="http://schemas.openxmlformats.org/markup-compatibility/2006">
              <mc:Choice xmlns:v="urn:schemas-microsoft-com:vml" Requires="v">
                <p:oleObj spid="_x0000_s1154215" name="Equation" r:id="rId24" imgW="317160" imgH="177480" progId="Equation.DSMT4">
                  <p:embed/>
                </p:oleObj>
              </mc:Choice>
              <mc:Fallback>
                <p:oleObj name="Equation" r:id="rId24" imgW="317160" imgH="177480" progId="Equation.DSMT4">
                  <p:embed/>
                  <p:pic>
                    <p:nvPicPr>
                      <p:cNvPr id="0" name="Object 3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22300" y="5778500"/>
                        <a:ext cx="561975"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5922" name="AutoShape 34"/>
          <p:cNvSpPr>
            <a:spLocks noChangeArrowheads="1"/>
          </p:cNvSpPr>
          <p:nvPr/>
        </p:nvSpPr>
        <p:spPr bwMode="auto">
          <a:xfrm>
            <a:off x="4572000" y="4610100"/>
            <a:ext cx="685800" cy="304800"/>
          </a:xfrm>
          <a:prstGeom prst="rightArrow">
            <a:avLst>
              <a:gd name="adj1" fmla="val 50000"/>
              <a:gd name="adj2" fmla="val 56250"/>
            </a:avLst>
          </a:prstGeom>
          <a:solidFill>
            <a:schemeClr val="bg1"/>
          </a:solidFill>
          <a:ln w="9525">
            <a:solidFill>
              <a:schemeClr val="tx1"/>
            </a:solidFill>
            <a:miter lim="800000"/>
            <a:headEnd/>
            <a:tailEnd/>
          </a:ln>
        </p:spPr>
        <p:txBody>
          <a:bodyPr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he-IL" altLang="en-US" sz="1800">
              <a:latin typeface="Arial" panose="020B0604020202020204" pitchFamily="34" charset="0"/>
            </a:endParaRPr>
          </a:p>
        </p:txBody>
      </p:sp>
      <p:graphicFrame>
        <p:nvGraphicFramePr>
          <p:cNvPr id="165923" name="Object 35"/>
          <p:cNvGraphicFramePr>
            <a:graphicFrameLocks noChangeAspect="1"/>
          </p:cNvGraphicFramePr>
          <p:nvPr/>
        </p:nvGraphicFramePr>
        <p:xfrm>
          <a:off x="6057900" y="3505200"/>
          <a:ext cx="269875" cy="293688"/>
        </p:xfrm>
        <a:graphic>
          <a:graphicData uri="http://schemas.openxmlformats.org/presentationml/2006/ole">
            <mc:AlternateContent xmlns:mc="http://schemas.openxmlformats.org/markup-compatibility/2006">
              <mc:Choice xmlns:v="urn:schemas-microsoft-com:vml" Requires="v">
                <p:oleObj spid="_x0000_s1154216" name="Equation" r:id="rId26" imgW="152280" imgH="164880" progId="Equation.DSMT4">
                  <p:embed/>
                </p:oleObj>
              </mc:Choice>
              <mc:Fallback>
                <p:oleObj name="Equation" r:id="rId26" imgW="152280" imgH="164880" progId="Equation.DSMT4">
                  <p:embed/>
                  <p:pic>
                    <p:nvPicPr>
                      <p:cNvPr id="0" name="Object 3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057900" y="3505200"/>
                        <a:ext cx="269875" cy="293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5924" name="Text Box 36"/>
          <p:cNvSpPr txBox="1">
            <a:spLocks noChangeArrowheads="1"/>
          </p:cNvSpPr>
          <p:nvPr/>
        </p:nvSpPr>
        <p:spPr bwMode="auto">
          <a:xfrm>
            <a:off x="6286500" y="3429000"/>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000">
                <a:solidFill>
                  <a:schemeClr val="bg1"/>
                </a:solidFill>
                <a:latin typeface="Arial" panose="020B0604020202020204" pitchFamily="34" charset="0"/>
              </a:rPr>
              <a:t>- success rate</a:t>
            </a:r>
          </a:p>
        </p:txBody>
      </p:sp>
      <p:sp>
        <p:nvSpPr>
          <p:cNvPr id="165925" name="Text Box 37"/>
          <p:cNvSpPr txBox="1">
            <a:spLocks noChangeArrowheads="1"/>
          </p:cNvSpPr>
          <p:nvPr/>
        </p:nvSpPr>
        <p:spPr bwMode="auto">
          <a:xfrm>
            <a:off x="7848600" y="6096000"/>
            <a:ext cx="91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2000">
                <a:solidFill>
                  <a:schemeClr val="bg1"/>
                </a:solidFill>
                <a:latin typeface="Arial" panose="020B0604020202020204" pitchFamily="34" charset="0"/>
              </a:rPr>
              <a:t>SNR</a:t>
            </a:r>
          </a:p>
        </p:txBody>
      </p:sp>
      <p:sp>
        <p:nvSpPr>
          <p:cNvPr id="1154079" name="Text Box 38"/>
          <p:cNvSpPr txBox="1">
            <a:spLocks noChangeArrowheads="1"/>
          </p:cNvSpPr>
          <p:nvPr/>
        </p:nvSpPr>
        <p:spPr bwMode="auto">
          <a:xfrm>
            <a:off x="76200" y="6569075"/>
            <a:ext cx="5092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spcBef>
                <a:spcPct val="50000"/>
              </a:spcBef>
            </a:pPr>
            <a:r>
              <a:rPr lang="en-US" altLang="en-US" sz="1400">
                <a:solidFill>
                  <a:srgbClr val="00FF00"/>
                </a:solidFill>
                <a:latin typeface="Tahoma" panose="020B0604030504040204" pitchFamily="34" charset="0"/>
                <a:cs typeface="Tahoma" panose="020B0604030504040204" pitchFamily="34" charset="0"/>
              </a:rPr>
              <a:t>Treibitz &amp; Schechner, </a:t>
            </a:r>
            <a:r>
              <a:rPr lang="en-US" altLang="en-US" sz="1400" i="1">
                <a:solidFill>
                  <a:srgbClr val="00FF00"/>
                </a:solidFill>
                <a:latin typeface="Tahoma" panose="020B0604030504040204" pitchFamily="34" charset="0"/>
                <a:cs typeface="Tahoma" panose="020B0604030504040204" pitchFamily="34" charset="0"/>
              </a:rPr>
              <a:t>Recovery Limits in Pointwise Degradations</a:t>
            </a:r>
          </a:p>
        </p:txBody>
      </p:sp>
      <p:sp>
        <p:nvSpPr>
          <p:cNvPr id="165927" name="Line 39"/>
          <p:cNvSpPr>
            <a:spLocks noChangeShapeType="1"/>
          </p:cNvSpPr>
          <p:nvPr/>
        </p:nvSpPr>
        <p:spPr bwMode="auto">
          <a:xfrm flipV="1">
            <a:off x="6743700" y="4559300"/>
            <a:ext cx="0" cy="1349375"/>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928" name="Line 40"/>
          <p:cNvSpPr>
            <a:spLocks noChangeShapeType="1"/>
          </p:cNvSpPr>
          <p:nvPr/>
        </p:nvSpPr>
        <p:spPr bwMode="auto">
          <a:xfrm flipV="1">
            <a:off x="5854700" y="4559300"/>
            <a:ext cx="889000" cy="0"/>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165929" name="Object 41"/>
          <p:cNvGraphicFramePr>
            <a:graphicFrameLocks noChangeAspect="1"/>
          </p:cNvGraphicFramePr>
          <p:nvPr/>
        </p:nvGraphicFramePr>
        <p:xfrm>
          <a:off x="5334000" y="4419600"/>
          <a:ext cx="441325" cy="257175"/>
        </p:xfrm>
        <a:graphic>
          <a:graphicData uri="http://schemas.openxmlformats.org/presentationml/2006/ole">
            <mc:AlternateContent xmlns:mc="http://schemas.openxmlformats.org/markup-compatibility/2006">
              <mc:Choice xmlns:v="urn:schemas-microsoft-com:vml" Requires="v">
                <p:oleObj spid="_x0000_s1154217" name="Equation" r:id="rId28" imgW="304560" imgH="177480" progId="Equation.DSMT4">
                  <p:embed/>
                </p:oleObj>
              </mc:Choice>
              <mc:Fallback>
                <p:oleObj name="Equation" r:id="rId28" imgW="304560" imgH="177480" progId="Equation.DSMT4">
                  <p:embed/>
                  <p:pic>
                    <p:nvPicPr>
                      <p:cNvPr id="0" name="Object 41"/>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334000" y="4419600"/>
                        <a:ext cx="441325" cy="25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154083" name="Group 45"/>
          <p:cNvGrpSpPr>
            <a:grpSpLocks/>
          </p:cNvGrpSpPr>
          <p:nvPr/>
        </p:nvGrpSpPr>
        <p:grpSpPr bwMode="auto">
          <a:xfrm>
            <a:off x="762000" y="1219200"/>
            <a:ext cx="4724400" cy="685800"/>
            <a:chOff x="480" y="768"/>
            <a:chExt cx="2976" cy="432"/>
          </a:xfrm>
        </p:grpSpPr>
        <p:sp>
          <p:nvSpPr>
            <p:cNvPr id="1154084" name="Rectangle 44"/>
            <p:cNvSpPr>
              <a:spLocks noChangeArrowheads="1"/>
            </p:cNvSpPr>
            <p:nvPr/>
          </p:nvSpPr>
          <p:spPr bwMode="auto">
            <a:xfrm>
              <a:off x="480" y="768"/>
              <a:ext cx="2976" cy="432"/>
            </a:xfrm>
            <a:prstGeom prst="rect">
              <a:avLst/>
            </a:prstGeom>
            <a:solidFill>
              <a:schemeClr val="bg1"/>
            </a:solidFill>
            <a:ln w="9525">
              <a:solidFill>
                <a:schemeClr val="tx1"/>
              </a:solidFill>
              <a:miter lim="800000"/>
              <a:headEnd/>
              <a:tailEnd/>
            </a:ln>
          </p:spPr>
          <p:txBody>
            <a:bodyPr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he-IL" altLang="en-US" sz="1800">
                <a:latin typeface="Arial" panose="020B0604020202020204" pitchFamily="34" charset="0"/>
              </a:endParaRPr>
            </a:p>
          </p:txBody>
        </p:sp>
        <p:sp>
          <p:nvSpPr>
            <p:cNvPr id="1154085" name="Text Box 20"/>
            <p:cNvSpPr txBox="1">
              <a:spLocks noChangeArrowheads="1"/>
            </p:cNvSpPr>
            <p:nvPr/>
          </p:nvSpPr>
          <p:spPr bwMode="auto">
            <a:xfrm>
              <a:off x="480" y="816"/>
              <a:ext cx="192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800">
                  <a:solidFill>
                    <a:srgbClr val="000066"/>
                  </a:solidFill>
                  <a:latin typeface="Arial" panose="020B0604020202020204" pitchFamily="34" charset="0"/>
                </a:rPr>
                <a:t>Object is visible if</a:t>
              </a:r>
            </a:p>
          </p:txBody>
        </p:sp>
        <p:graphicFrame>
          <p:nvGraphicFramePr>
            <p:cNvPr id="1154086" name="Object 42"/>
            <p:cNvGraphicFramePr>
              <a:graphicFrameLocks noChangeAspect="1"/>
            </p:cNvGraphicFramePr>
            <p:nvPr/>
          </p:nvGraphicFramePr>
          <p:xfrm>
            <a:off x="2400" y="816"/>
            <a:ext cx="1008" cy="361"/>
          </p:xfrm>
          <a:graphic>
            <a:graphicData uri="http://schemas.openxmlformats.org/presentationml/2006/ole">
              <mc:AlternateContent xmlns:mc="http://schemas.openxmlformats.org/markup-compatibility/2006">
                <mc:Choice xmlns:v="urn:schemas-microsoft-com:vml" Requires="v">
                  <p:oleObj spid="_x0000_s1154218" name="Equation" r:id="rId30" imgW="711000" imgH="253800" progId="Equation.DSMT4">
                    <p:embed/>
                  </p:oleObj>
                </mc:Choice>
                <mc:Fallback>
                  <p:oleObj name="Equation" r:id="rId30" imgW="711000" imgH="253800" progId="Equation.DSMT4">
                    <p:embed/>
                    <p:pic>
                      <p:nvPicPr>
                        <p:cNvPr id="0" name="Object 42"/>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400" y="816"/>
                          <a:ext cx="1008" cy="3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65931" name="Text Box 43"/>
          <p:cNvSpPr txBox="1">
            <a:spLocks noChangeArrowheads="1"/>
          </p:cNvSpPr>
          <p:nvPr/>
        </p:nvSpPr>
        <p:spPr bwMode="auto">
          <a:xfrm>
            <a:off x="76200" y="2819400"/>
            <a:ext cx="7239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800">
                <a:solidFill>
                  <a:srgbClr val="FFFF00"/>
                </a:solidFill>
                <a:latin typeface="Arial" panose="020B0604020202020204" pitchFamily="34" charset="0"/>
              </a:rPr>
              <a:t>…depends on SNR and..</a:t>
            </a:r>
          </a:p>
        </p:txBody>
      </p:sp>
      <p:graphicFrame>
        <p:nvGraphicFramePr>
          <p:cNvPr id="165937" name="Object 49"/>
          <p:cNvGraphicFramePr>
            <a:graphicFrameLocks noChangeAspect="1"/>
          </p:cNvGraphicFramePr>
          <p:nvPr/>
        </p:nvGraphicFramePr>
        <p:xfrm>
          <a:off x="3294063" y="5794375"/>
          <a:ext cx="676275" cy="363538"/>
        </p:xfrm>
        <a:graphic>
          <a:graphicData uri="http://schemas.openxmlformats.org/presentationml/2006/ole">
            <mc:AlternateContent xmlns:mc="http://schemas.openxmlformats.org/markup-compatibility/2006">
              <mc:Choice xmlns:v="urn:schemas-microsoft-com:vml" Requires="v">
                <p:oleObj spid="_x0000_s1154219" name="Equation" r:id="rId32" imgW="380880" imgH="203040" progId="Equation.DSMT4">
                  <p:embed/>
                </p:oleObj>
              </mc:Choice>
              <mc:Fallback>
                <p:oleObj name="Equation" r:id="rId32" imgW="380880" imgH="203040" progId="Equation.DSMT4">
                  <p:embed/>
                  <p:pic>
                    <p:nvPicPr>
                      <p:cNvPr id="0" name="Object 49"/>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294063" y="5794375"/>
                        <a:ext cx="676275" cy="363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54089" name="Text Box 41"/>
          <p:cNvSpPr txBox="1">
            <a:spLocks noChangeArrowheads="1"/>
          </p:cNvSpPr>
          <p:nvPr/>
        </p:nvSpPr>
        <p:spPr bwMode="auto">
          <a:xfrm>
            <a:off x="869156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36</a:t>
            </a: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59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590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5904"/>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65903"/>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590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59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59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59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59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59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59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593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59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5921"/>
                                        </p:tgtEl>
                                        <p:attrNameLst>
                                          <p:attrName>style.visibility</p:attrName>
                                        </p:attrNameLst>
                                      </p:cBhvr>
                                      <p:to>
                                        <p:strVal val="visible"/>
                                      </p:to>
                                    </p:set>
                                  </p:childTnLst>
                                </p:cTn>
                              </p:par>
                            </p:childTnLst>
                          </p:cTn>
                        </p:par>
                        <p:par>
                          <p:cTn id="39" fill="hold" nodeType="afterGroup">
                            <p:stCondLst>
                              <p:cond delay="0"/>
                            </p:stCondLst>
                            <p:childTnLst>
                              <p:par>
                                <p:cTn id="40" presetID="1" presetClass="entr" presetSubtype="0" fill="hold" nodeType="afterEffect">
                                  <p:stCondLst>
                                    <p:cond delay="0"/>
                                  </p:stCondLst>
                                  <p:childTnLst>
                                    <p:set>
                                      <p:cBhvr>
                                        <p:cTn id="41" dur="1" fill="hold">
                                          <p:stCondLst>
                                            <p:cond delay="0"/>
                                          </p:stCondLst>
                                        </p:cTn>
                                        <p:tgtEl>
                                          <p:spTgt spid="16589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nodeType="clickEffect">
                                  <p:stCondLst>
                                    <p:cond delay="0"/>
                                  </p:stCondLst>
                                  <p:childTnLst>
                                    <p:set>
                                      <p:cBhvr>
                                        <p:cTn id="45" dur="1" fill="hold">
                                          <p:stCondLst>
                                            <p:cond delay="0"/>
                                          </p:stCondLst>
                                        </p:cTn>
                                        <p:tgtEl>
                                          <p:spTgt spid="165909"/>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65922"/>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65923"/>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65924"/>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65925"/>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nodeType="clickEffect">
                                  <p:stCondLst>
                                    <p:cond delay="0"/>
                                  </p:stCondLst>
                                  <p:childTnLst>
                                    <p:set>
                                      <p:cBhvr>
                                        <p:cTn id="57" dur="1" fill="hold">
                                          <p:stCondLst>
                                            <p:cond delay="0"/>
                                          </p:stCondLst>
                                        </p:cTn>
                                        <p:tgtEl>
                                          <p:spTgt spid="165929"/>
                                        </p:tgtEl>
                                        <p:attrNameLst>
                                          <p:attrName>style.visibility</p:attrName>
                                        </p:attrNameLst>
                                      </p:cBhvr>
                                      <p:to>
                                        <p:strVal val="visible"/>
                                      </p:to>
                                    </p:set>
                                  </p:childTnLst>
                                </p:cTn>
                              </p:par>
                            </p:childTnLst>
                          </p:cTn>
                        </p:par>
                        <p:par>
                          <p:cTn id="58" fill="hold" nodeType="afterGroup">
                            <p:stCondLst>
                              <p:cond delay="0"/>
                            </p:stCondLst>
                            <p:childTnLst>
                              <p:par>
                                <p:cTn id="59" presetID="22" presetClass="entr" presetSubtype="8" fill="hold" grpId="0" nodeType="afterEffect">
                                  <p:stCondLst>
                                    <p:cond delay="0"/>
                                  </p:stCondLst>
                                  <p:childTnLst>
                                    <p:set>
                                      <p:cBhvr>
                                        <p:cTn id="60" dur="1" fill="hold">
                                          <p:stCondLst>
                                            <p:cond delay="0"/>
                                          </p:stCondLst>
                                        </p:cTn>
                                        <p:tgtEl>
                                          <p:spTgt spid="165928"/>
                                        </p:tgtEl>
                                        <p:attrNameLst>
                                          <p:attrName>style.visibility</p:attrName>
                                        </p:attrNameLst>
                                      </p:cBhvr>
                                      <p:to>
                                        <p:strVal val="visible"/>
                                      </p:to>
                                    </p:set>
                                    <p:animEffect transition="in" filter="wipe(left)">
                                      <p:cBhvr>
                                        <p:cTn id="61" dur="1000"/>
                                        <p:tgtEl>
                                          <p:spTgt spid="165928"/>
                                        </p:tgtEl>
                                      </p:cBhvr>
                                    </p:animEffect>
                                  </p:childTnLst>
                                </p:cTn>
                              </p:par>
                            </p:childTnLst>
                          </p:cTn>
                        </p:par>
                        <p:par>
                          <p:cTn id="62" fill="hold" nodeType="afterGroup">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165927"/>
                                        </p:tgtEl>
                                        <p:attrNameLst>
                                          <p:attrName>style.visibility</p:attrName>
                                        </p:attrNameLst>
                                      </p:cBhvr>
                                      <p:to>
                                        <p:strVal val="visible"/>
                                      </p:to>
                                    </p:set>
                                    <p:animEffect transition="in" filter="wipe(up)">
                                      <p:cBhvr>
                                        <p:cTn id="65" dur="1000"/>
                                        <p:tgtEl>
                                          <p:spTgt spid="165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03" grpId="0" animBg="1"/>
      <p:bldP spid="165903" grpId="1" animBg="1"/>
      <p:bldP spid="165904" grpId="0" animBg="1"/>
      <p:bldP spid="165914" grpId="0" animBg="1"/>
      <p:bldP spid="165922" grpId="0" animBg="1"/>
      <p:bldP spid="165924" grpId="0"/>
      <p:bldP spid="165925" grpId="0"/>
      <p:bldP spid="165927" grpId="0" animBg="1"/>
      <p:bldP spid="1659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9586" name="Group 2"/>
          <p:cNvGrpSpPr>
            <a:grpSpLocks/>
          </p:cNvGrpSpPr>
          <p:nvPr/>
        </p:nvGrpSpPr>
        <p:grpSpPr bwMode="auto">
          <a:xfrm>
            <a:off x="7035800" y="1774825"/>
            <a:ext cx="776288" cy="620713"/>
            <a:chOff x="4513" y="1117"/>
            <a:chExt cx="489" cy="391"/>
          </a:xfrm>
        </p:grpSpPr>
        <p:sp>
          <p:nvSpPr>
            <p:cNvPr id="1219587" name="Rectangle 13" descr="Large checker board"/>
            <p:cNvSpPr>
              <a:spLocks noChangeArrowheads="1"/>
            </p:cNvSpPr>
            <p:nvPr/>
          </p:nvSpPr>
          <p:spPr bwMode="auto">
            <a:xfrm>
              <a:off x="4762" y="1117"/>
              <a:ext cx="240" cy="391"/>
            </a:xfrm>
            <a:prstGeom prst="rect">
              <a:avLst/>
            </a:prstGeom>
            <a:pattFill prst="lgCheck">
              <a:fgClr>
                <a:schemeClr val="tx2"/>
              </a:fgClr>
              <a:bgClr>
                <a:srgbClr val="FFFF00"/>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sp>
          <p:nvSpPr>
            <p:cNvPr id="2" name="Rectangle 14" descr="Large checker board"/>
            <p:cNvSpPr>
              <a:spLocks noChangeArrowheads="1"/>
            </p:cNvSpPr>
            <p:nvPr/>
          </p:nvSpPr>
          <p:spPr bwMode="auto">
            <a:xfrm>
              <a:off x="4513" y="1237"/>
              <a:ext cx="240" cy="271"/>
            </a:xfrm>
            <a:prstGeom prst="rect">
              <a:avLst/>
            </a:prstGeom>
            <a:pattFill prst="lgCheck">
              <a:fgClr>
                <a:schemeClr val="tx2"/>
              </a:fgClr>
              <a:bgClr>
                <a:srgbClr val="00CC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grpSp>
      <p:pic>
        <p:nvPicPr>
          <p:cNvPr id="1219589" name="Picture 5" descr="Picture2"/>
          <p:cNvPicPr>
            <a:picLocks noChangeAspect="1" noChangeArrowheads="1"/>
          </p:cNvPicPr>
          <p:nvPr/>
        </p:nvPicPr>
        <p:blipFill>
          <a:blip r:embed="rId4" cstate="screen">
            <a:extLst>
              <a:ext uri="{28A0092B-C50C-407E-A947-70E740481C1C}">
                <a14:useLocalDpi xmlns:a14="http://schemas.microsoft.com/office/drawing/2010/main"/>
              </a:ext>
            </a:extLst>
          </a:blip>
          <a:srcRect l="630"/>
          <a:stretch>
            <a:fillRect/>
          </a:stretch>
        </p:blipFill>
        <p:spPr bwMode="auto">
          <a:xfrm>
            <a:off x="5562600" y="4264025"/>
            <a:ext cx="2921000" cy="1979613"/>
          </a:xfrm>
          <a:prstGeom prst="rect">
            <a:avLst/>
          </a:prstGeom>
          <a:noFill/>
          <a:extLst>
            <a:ext uri="{909E8E84-426E-40DD-AFC4-6F175D3DCCD1}">
              <a14:hiddenFill xmlns:a14="http://schemas.microsoft.com/office/drawing/2010/main">
                <a:solidFill>
                  <a:srgbClr val="FFFFFF"/>
                </a:solidFill>
              </a14:hiddenFill>
            </a:ext>
          </a:extLst>
        </p:spPr>
      </p:pic>
      <p:sp>
        <p:nvSpPr>
          <p:cNvPr id="1219590" name="Slide Number Placeholder 5"/>
          <p:cNvSpPr txBox="1">
            <a:spLocks noGrp="1"/>
          </p:cNvSpPr>
          <p:nvPr/>
        </p:nvSpPr>
        <p:spPr bwMode="auto">
          <a:xfrm>
            <a:off x="8729663" y="3175"/>
            <a:ext cx="4333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rtl="0" eaLnBrk="1" hangingPunct="1"/>
            <a:fld id="{2033EAFF-8DE0-4884-A012-867599E8CD37}" type="slidenum">
              <a:rPr lang="he-IL" altLang="en-US" sz="1200">
                <a:solidFill>
                  <a:srgbClr val="ED7E51"/>
                </a:solidFill>
                <a:latin typeface="Arial" panose="020B0604020202020204" pitchFamily="34" charset="0"/>
              </a:rPr>
              <a:pPr rtl="0" eaLnBrk="1" hangingPunct="1"/>
              <a:t>25</a:t>
            </a:fld>
            <a:endParaRPr lang="en-US" altLang="en-US" sz="1200">
              <a:solidFill>
                <a:srgbClr val="ED7E51"/>
              </a:solidFill>
              <a:latin typeface="Arial" panose="020B0604020202020204" pitchFamily="34" charset="0"/>
            </a:endParaRPr>
          </a:p>
        </p:txBody>
      </p:sp>
      <p:sp>
        <p:nvSpPr>
          <p:cNvPr id="1219591" name="Rectangle 11"/>
          <p:cNvSpPr>
            <a:spLocks noGrp="1" noChangeArrowheads="1"/>
          </p:cNvSpPr>
          <p:nvPr>
            <p:ph type="title" idx="4294967295"/>
          </p:nvPr>
        </p:nvSpPr>
        <p:spPr>
          <a:xfrm>
            <a:off x="304800" y="-76200"/>
            <a:ext cx="8534400" cy="1143000"/>
          </a:xfrm>
        </p:spPr>
        <p:txBody>
          <a:bodyPr/>
          <a:lstStyle/>
          <a:p>
            <a:r>
              <a:rPr lang="en-US" altLang="en-US" sz="4000">
                <a:solidFill>
                  <a:schemeClr val="bg1"/>
                </a:solidFill>
              </a:rPr>
              <a:t>Success within a Confidence Interval</a:t>
            </a:r>
          </a:p>
        </p:txBody>
      </p:sp>
      <p:graphicFrame>
        <p:nvGraphicFramePr>
          <p:cNvPr id="974875" name="Object 8"/>
          <p:cNvGraphicFramePr>
            <a:graphicFrameLocks noChangeAspect="1"/>
          </p:cNvGraphicFramePr>
          <p:nvPr/>
        </p:nvGraphicFramePr>
        <p:xfrm>
          <a:off x="6059488" y="3919538"/>
          <a:ext cx="269875" cy="293687"/>
        </p:xfrm>
        <a:graphic>
          <a:graphicData uri="http://schemas.openxmlformats.org/presentationml/2006/ole">
            <mc:AlternateContent xmlns:mc="http://schemas.openxmlformats.org/markup-compatibility/2006">
              <mc:Choice xmlns:v="urn:schemas-microsoft-com:vml" Requires="v">
                <p:oleObj spid="_x0000_s1219641" name="Equation" r:id="rId5" imgW="152280" imgH="164880" progId="Equation.DSMT4">
                  <p:embed/>
                </p:oleObj>
              </mc:Choice>
              <mc:Fallback>
                <p:oleObj name="Equation" r:id="rId5" imgW="152280" imgH="164880" progId="Equation.DSMT4">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9488" y="3919538"/>
                        <a:ext cx="269875" cy="293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74876" name="Text Box 28"/>
          <p:cNvSpPr txBox="1">
            <a:spLocks noChangeArrowheads="1"/>
          </p:cNvSpPr>
          <p:nvPr/>
        </p:nvSpPr>
        <p:spPr bwMode="auto">
          <a:xfrm>
            <a:off x="6275388" y="3848100"/>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000">
                <a:solidFill>
                  <a:schemeClr val="bg1"/>
                </a:solidFill>
                <a:latin typeface="Arial" panose="020B0604020202020204" pitchFamily="34" charset="0"/>
              </a:rPr>
              <a:t>- success rate</a:t>
            </a:r>
          </a:p>
        </p:txBody>
      </p:sp>
      <p:sp>
        <p:nvSpPr>
          <p:cNvPr id="974877" name="Text Box 29"/>
          <p:cNvSpPr txBox="1">
            <a:spLocks noChangeArrowheads="1"/>
          </p:cNvSpPr>
          <p:nvPr/>
        </p:nvSpPr>
        <p:spPr bwMode="auto">
          <a:xfrm>
            <a:off x="7924800" y="6227763"/>
            <a:ext cx="666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1800">
                <a:solidFill>
                  <a:schemeClr val="bg1"/>
                </a:solidFill>
                <a:latin typeface="Arial" panose="020B0604020202020204" pitchFamily="34" charset="0"/>
              </a:rPr>
              <a:t>SNR</a:t>
            </a:r>
          </a:p>
        </p:txBody>
      </p:sp>
      <p:sp>
        <p:nvSpPr>
          <p:cNvPr id="1219595" name="Text Box 30"/>
          <p:cNvSpPr txBox="1">
            <a:spLocks noChangeArrowheads="1"/>
          </p:cNvSpPr>
          <p:nvPr/>
        </p:nvSpPr>
        <p:spPr bwMode="auto">
          <a:xfrm>
            <a:off x="76200" y="6569075"/>
            <a:ext cx="5092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spcBef>
                <a:spcPct val="50000"/>
              </a:spcBef>
            </a:pPr>
            <a:r>
              <a:rPr lang="en-US" altLang="en-US" sz="1400">
                <a:solidFill>
                  <a:srgbClr val="00FF00"/>
                </a:solidFill>
                <a:latin typeface="Tahoma" panose="020B0604030504040204" pitchFamily="34" charset="0"/>
                <a:cs typeface="Tahoma" panose="020B0604030504040204" pitchFamily="34" charset="0"/>
              </a:rPr>
              <a:t>Treibitz &amp; Schechner, </a:t>
            </a:r>
            <a:r>
              <a:rPr lang="en-US" altLang="en-US" sz="1400" i="1">
                <a:solidFill>
                  <a:srgbClr val="00FF00"/>
                </a:solidFill>
                <a:latin typeface="Tahoma" panose="020B0604030504040204" pitchFamily="34" charset="0"/>
                <a:cs typeface="Tahoma" panose="020B0604030504040204" pitchFamily="34" charset="0"/>
              </a:rPr>
              <a:t>Recovery Limits in Pointwise Degradations</a:t>
            </a:r>
          </a:p>
        </p:txBody>
      </p:sp>
      <p:sp>
        <p:nvSpPr>
          <p:cNvPr id="1219596" name="Text Box 36"/>
          <p:cNvSpPr txBox="1">
            <a:spLocks noChangeArrowheads="1"/>
          </p:cNvSpPr>
          <p:nvPr/>
        </p:nvSpPr>
        <p:spPr bwMode="auto">
          <a:xfrm>
            <a:off x="393700" y="3306763"/>
            <a:ext cx="6194425" cy="482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bIns="7200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a:solidFill>
                  <a:srgbClr val="000066"/>
                </a:solidFill>
                <a:latin typeface="Arial" panose="020B0604020202020204" pitchFamily="34" charset="0"/>
              </a:rPr>
              <a:t>what is the probability for </a:t>
            </a:r>
            <a:r>
              <a:rPr lang="en-US" altLang="en-US" b="1">
                <a:solidFill>
                  <a:srgbClr val="000066"/>
                </a:solidFill>
                <a:latin typeface="Arial" panose="020B0604020202020204" pitchFamily="34" charset="0"/>
              </a:rPr>
              <a:t>correct</a:t>
            </a:r>
            <a:r>
              <a:rPr lang="en-US" altLang="en-US">
                <a:solidFill>
                  <a:srgbClr val="000066"/>
                </a:solidFill>
                <a:latin typeface="Arial" panose="020B0604020202020204" pitchFamily="34" charset="0"/>
              </a:rPr>
              <a:t> detection?</a:t>
            </a:r>
          </a:p>
        </p:txBody>
      </p:sp>
      <p:sp>
        <p:nvSpPr>
          <p:cNvPr id="974886" name="Text Box 38"/>
          <p:cNvSpPr txBox="1">
            <a:spLocks noChangeArrowheads="1"/>
          </p:cNvSpPr>
          <p:nvPr/>
        </p:nvSpPr>
        <p:spPr bwMode="auto">
          <a:xfrm>
            <a:off x="1727200" y="2381250"/>
            <a:ext cx="30607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800" u="sng">
                <a:solidFill>
                  <a:srgbClr val="FFFF00"/>
                </a:solidFill>
                <a:latin typeface="Arial" panose="020B0604020202020204" pitchFamily="34" charset="0"/>
              </a:rPr>
              <a:t>depends on SNR</a:t>
            </a:r>
          </a:p>
        </p:txBody>
      </p:sp>
      <p:sp>
        <p:nvSpPr>
          <p:cNvPr id="3" name="Text Box 28"/>
          <p:cNvSpPr txBox="1">
            <a:spLocks noChangeArrowheads="1"/>
          </p:cNvSpPr>
          <p:nvPr/>
        </p:nvSpPr>
        <p:spPr bwMode="auto">
          <a:xfrm>
            <a:off x="7451725" y="2409825"/>
            <a:ext cx="595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r>
              <a:rPr lang="en-US" altLang="en-US" sz="1600">
                <a:solidFill>
                  <a:schemeClr val="bg1"/>
                </a:solidFill>
                <a:latin typeface="Arial" panose="020B0604020202020204" pitchFamily="34" charset="0"/>
              </a:rPr>
              <a:t>object pixel</a:t>
            </a:r>
          </a:p>
        </p:txBody>
      </p:sp>
      <p:grpSp>
        <p:nvGrpSpPr>
          <p:cNvPr id="1219599" name="Group 15"/>
          <p:cNvGrpSpPr>
            <a:grpSpLocks/>
          </p:cNvGrpSpPr>
          <p:nvPr/>
        </p:nvGrpSpPr>
        <p:grpSpPr bwMode="auto">
          <a:xfrm>
            <a:off x="7035800" y="1522413"/>
            <a:ext cx="776288" cy="873125"/>
            <a:chOff x="4496" y="930"/>
            <a:chExt cx="489" cy="550"/>
          </a:xfrm>
        </p:grpSpPr>
        <p:sp>
          <p:nvSpPr>
            <p:cNvPr id="1219600" name="Rectangle 13"/>
            <p:cNvSpPr>
              <a:spLocks noChangeArrowheads="1"/>
            </p:cNvSpPr>
            <p:nvPr/>
          </p:nvSpPr>
          <p:spPr bwMode="auto">
            <a:xfrm>
              <a:off x="4745" y="930"/>
              <a:ext cx="240" cy="550"/>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sp>
          <p:nvSpPr>
            <p:cNvPr id="4" name="Rectangle 14"/>
            <p:cNvSpPr>
              <a:spLocks noChangeArrowheads="1"/>
            </p:cNvSpPr>
            <p:nvPr/>
          </p:nvSpPr>
          <p:spPr bwMode="auto">
            <a:xfrm>
              <a:off x="4496" y="1119"/>
              <a:ext cx="240" cy="361"/>
            </a:xfrm>
            <a:prstGeom prst="rect">
              <a:avLst/>
            </a:prstGeom>
            <a:solidFill>
              <a:srgbClr val="33CCCC"/>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grpSp>
      <p:sp>
        <p:nvSpPr>
          <p:cNvPr id="5" name="Text Box 28"/>
          <p:cNvSpPr txBox="1">
            <a:spLocks noChangeArrowheads="1"/>
          </p:cNvSpPr>
          <p:nvPr/>
        </p:nvSpPr>
        <p:spPr bwMode="auto">
          <a:xfrm>
            <a:off x="6300788" y="2409825"/>
            <a:ext cx="10636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r>
              <a:rPr lang="en-US" altLang="en-US" sz="1600">
                <a:solidFill>
                  <a:schemeClr val="bg1"/>
                </a:solidFill>
                <a:latin typeface="Arial" panose="020B0604020202020204" pitchFamily="34" charset="0"/>
              </a:rPr>
              <a:t>background pixel</a:t>
            </a:r>
          </a:p>
        </p:txBody>
      </p:sp>
      <p:grpSp>
        <p:nvGrpSpPr>
          <p:cNvPr id="1219603" name="Group 19"/>
          <p:cNvGrpSpPr>
            <a:grpSpLocks/>
          </p:cNvGrpSpPr>
          <p:nvPr/>
        </p:nvGrpSpPr>
        <p:grpSpPr bwMode="auto">
          <a:xfrm>
            <a:off x="7035800" y="1304925"/>
            <a:ext cx="776288" cy="1090613"/>
            <a:chOff x="3583" y="822"/>
            <a:chExt cx="489" cy="687"/>
          </a:xfrm>
        </p:grpSpPr>
        <p:sp>
          <p:nvSpPr>
            <p:cNvPr id="1219604" name="Rectangle 13" descr="Large checker board"/>
            <p:cNvSpPr>
              <a:spLocks noChangeArrowheads="1"/>
            </p:cNvSpPr>
            <p:nvPr/>
          </p:nvSpPr>
          <p:spPr bwMode="auto">
            <a:xfrm>
              <a:off x="3832" y="958"/>
              <a:ext cx="240" cy="551"/>
            </a:xfrm>
            <a:prstGeom prst="rect">
              <a:avLst/>
            </a:prstGeom>
            <a:pattFill prst="lgCheck">
              <a:fgClr>
                <a:schemeClr val="tx2"/>
              </a:fgClr>
              <a:bgClr>
                <a:srgbClr val="FFFF00"/>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sp>
          <p:nvSpPr>
            <p:cNvPr id="974862" name="Rectangle 14" descr="Large checker board"/>
            <p:cNvSpPr>
              <a:spLocks noChangeArrowheads="1"/>
            </p:cNvSpPr>
            <p:nvPr/>
          </p:nvSpPr>
          <p:spPr bwMode="auto">
            <a:xfrm>
              <a:off x="3583" y="822"/>
              <a:ext cx="240" cy="686"/>
            </a:xfrm>
            <a:prstGeom prst="rect">
              <a:avLst/>
            </a:prstGeom>
            <a:pattFill prst="lgCheck">
              <a:fgClr>
                <a:schemeClr val="tx2"/>
              </a:fgClr>
              <a:bgClr>
                <a:srgbClr val="00CC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grpSp>
      <p:sp>
        <p:nvSpPr>
          <p:cNvPr id="1219606" name="Text Box 36"/>
          <p:cNvSpPr txBox="1">
            <a:spLocks noChangeArrowheads="1"/>
          </p:cNvSpPr>
          <p:nvPr/>
        </p:nvSpPr>
        <p:spPr bwMode="auto">
          <a:xfrm>
            <a:off x="355600" y="1038225"/>
            <a:ext cx="4933950" cy="482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bIns="7200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a:solidFill>
                  <a:srgbClr val="000066"/>
                </a:solidFill>
                <a:latin typeface="Arial" panose="020B0604020202020204" pitchFamily="34" charset="0"/>
              </a:rPr>
              <a:t>visibility is kept if edge </a:t>
            </a:r>
            <a:r>
              <a:rPr lang="en-US" altLang="en-US" b="1">
                <a:solidFill>
                  <a:srgbClr val="000066"/>
                </a:solidFill>
                <a:latin typeface="Arial" panose="020B0604020202020204" pitchFamily="34" charset="0"/>
              </a:rPr>
              <a:t>keeps</a:t>
            </a:r>
            <a:r>
              <a:rPr lang="en-US" altLang="en-US">
                <a:solidFill>
                  <a:srgbClr val="000066"/>
                </a:solidFill>
                <a:latin typeface="Arial" panose="020B0604020202020204" pitchFamily="34" charset="0"/>
              </a:rPr>
              <a:t> sign</a:t>
            </a:r>
          </a:p>
        </p:txBody>
      </p:sp>
      <p:graphicFrame>
        <p:nvGraphicFramePr>
          <p:cNvPr id="1219607" name="Object 23"/>
          <p:cNvGraphicFramePr>
            <a:graphicFrameLocks noChangeAspect="1"/>
          </p:cNvGraphicFramePr>
          <p:nvPr/>
        </p:nvGraphicFramePr>
        <p:xfrm>
          <a:off x="347663" y="1706563"/>
          <a:ext cx="5259387" cy="649287"/>
        </p:xfrm>
        <a:graphic>
          <a:graphicData uri="http://schemas.openxmlformats.org/presentationml/2006/ole">
            <mc:AlternateContent xmlns:mc="http://schemas.openxmlformats.org/markup-compatibility/2006">
              <mc:Choice xmlns:v="urn:schemas-microsoft-com:vml" Requires="v">
                <p:oleObj spid="_x0000_s1219642" name="Equation" r:id="rId7" imgW="2273040" imgH="279360" progId="Equation.DSMT4">
                  <p:embed/>
                </p:oleObj>
              </mc:Choice>
              <mc:Fallback>
                <p:oleObj name="Equation" r:id="rId7" imgW="2273040" imgH="279360" progId="Equation.DSMT4">
                  <p:embed/>
                  <p:pic>
                    <p:nvPicPr>
                      <p:cNvPr id="0" name="Object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663" y="1706563"/>
                        <a:ext cx="5259387" cy="649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Text Box 38"/>
          <p:cNvSpPr txBox="1">
            <a:spLocks noChangeArrowheads="1"/>
          </p:cNvSpPr>
          <p:nvPr/>
        </p:nvSpPr>
        <p:spPr bwMode="auto">
          <a:xfrm>
            <a:off x="360363" y="4508500"/>
            <a:ext cx="42116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a:solidFill>
                  <a:srgbClr val="FFFF00"/>
                </a:solidFill>
                <a:latin typeface="Arial" panose="020B0604020202020204" pitchFamily="34" charset="0"/>
              </a:rPr>
              <a:t>%(sign kept) </a:t>
            </a:r>
            <a:r>
              <a:rPr lang="en-US" altLang="en-US" sz="3200">
                <a:solidFill>
                  <a:srgbClr val="FFFF00"/>
                </a:solidFill>
                <a:latin typeface="Arial" panose="020B0604020202020204" pitchFamily="34" charset="0"/>
              </a:rPr>
              <a:t>-</a:t>
            </a:r>
            <a:r>
              <a:rPr lang="en-US" altLang="en-US">
                <a:solidFill>
                  <a:srgbClr val="FFFF00"/>
                </a:solidFill>
                <a:latin typeface="Arial" panose="020B0604020202020204" pitchFamily="34" charset="0"/>
              </a:rPr>
              <a:t> %(wrong sign)</a:t>
            </a:r>
          </a:p>
        </p:txBody>
      </p:sp>
      <p:sp>
        <p:nvSpPr>
          <p:cNvPr id="1219609" name="Text Box 25"/>
          <p:cNvSpPr txBox="1">
            <a:spLocks noChangeArrowheads="1"/>
          </p:cNvSpPr>
          <p:nvPr/>
        </p:nvSpPr>
        <p:spPr bwMode="auto">
          <a:xfrm>
            <a:off x="7993063" y="1736725"/>
            <a:ext cx="936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2000">
                <a:solidFill>
                  <a:schemeClr val="bg1"/>
                </a:solidFill>
              </a:rPr>
              <a:t>noisy</a:t>
            </a:r>
          </a:p>
        </p:txBody>
      </p:sp>
      <p:sp>
        <p:nvSpPr>
          <p:cNvPr id="1219610" name="Text Box 26"/>
          <p:cNvSpPr txBox="1">
            <a:spLocks noChangeArrowheads="1"/>
          </p:cNvSpPr>
          <p:nvPr/>
        </p:nvSpPr>
        <p:spPr bwMode="auto">
          <a:xfrm>
            <a:off x="7956550" y="1736725"/>
            <a:ext cx="10080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2000">
                <a:solidFill>
                  <a:schemeClr val="bg1"/>
                </a:solidFill>
              </a:rPr>
              <a:t>clear</a:t>
            </a:r>
          </a:p>
        </p:txBody>
      </p:sp>
      <p:sp>
        <p:nvSpPr>
          <p:cNvPr id="165927" name="Line 39"/>
          <p:cNvSpPr>
            <a:spLocks noChangeShapeType="1"/>
          </p:cNvSpPr>
          <p:nvPr/>
        </p:nvSpPr>
        <p:spPr bwMode="auto">
          <a:xfrm flipV="1">
            <a:off x="6438900" y="5157788"/>
            <a:ext cx="0" cy="935037"/>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928" name="Line 40"/>
          <p:cNvSpPr>
            <a:spLocks noChangeShapeType="1"/>
          </p:cNvSpPr>
          <p:nvPr/>
        </p:nvSpPr>
        <p:spPr bwMode="auto">
          <a:xfrm flipV="1">
            <a:off x="5778500" y="5168900"/>
            <a:ext cx="665163" cy="0"/>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165929" name="Object 29"/>
          <p:cNvGraphicFramePr>
            <a:graphicFrameLocks noChangeAspect="1"/>
          </p:cNvGraphicFramePr>
          <p:nvPr/>
        </p:nvGraphicFramePr>
        <p:xfrm>
          <a:off x="5446713" y="5095875"/>
          <a:ext cx="307975" cy="215900"/>
        </p:xfrm>
        <a:graphic>
          <a:graphicData uri="http://schemas.openxmlformats.org/presentationml/2006/ole">
            <mc:AlternateContent xmlns:mc="http://schemas.openxmlformats.org/markup-compatibility/2006">
              <mc:Choice xmlns:v="urn:schemas-microsoft-com:vml" Requires="v">
                <p:oleObj spid="_x0000_s1219643" name="Equation" r:id="rId9" imgW="253800" imgH="177480" progId="Equation.DSMT4">
                  <p:embed/>
                </p:oleObj>
              </mc:Choice>
              <mc:Fallback>
                <p:oleObj name="Equation" r:id="rId9" imgW="253800" imgH="177480" progId="Equation.DSMT4">
                  <p:embed/>
                  <p:pic>
                    <p:nvPicPr>
                      <p:cNvPr id="0" name="Object 2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46713" y="5095875"/>
                        <a:ext cx="307975"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195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19609"/>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21959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21961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21960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219599"/>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219603"/>
                                        </p:tgtEl>
                                        <p:attrNameLst>
                                          <p:attrName>style.visibility</p:attrName>
                                        </p:attrNameLst>
                                      </p:cBhvr>
                                      <p:to>
                                        <p:strVal val="hidden"/>
                                      </p:to>
                                    </p:set>
                                  </p:childTnLst>
                                </p:cTn>
                              </p:par>
                              <p:par>
                                <p:cTn id="23" presetID="1" presetClass="entr" presetSubtype="0" fill="hold" grpId="1" nodeType="withEffect">
                                  <p:stCondLst>
                                    <p:cond delay="0"/>
                                  </p:stCondLst>
                                  <p:childTnLst>
                                    <p:set>
                                      <p:cBhvr>
                                        <p:cTn id="24" dur="1" fill="hold">
                                          <p:stCondLst>
                                            <p:cond delay="0"/>
                                          </p:stCondLst>
                                        </p:cTn>
                                        <p:tgtEl>
                                          <p:spTgt spid="1219610"/>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219609"/>
                                        </p:tgtEl>
                                        <p:attrNameLst>
                                          <p:attrName>style.visibility</p:attrName>
                                        </p:attrNameLst>
                                      </p:cBhvr>
                                      <p:to>
                                        <p:strVal val="hidden"/>
                                      </p:to>
                                    </p:set>
                                  </p:childTnLst>
                                </p:cTn>
                              </p:par>
                            </p:childTnLst>
                          </p:cTn>
                        </p:par>
                        <p:par>
                          <p:cTn id="27" fill="hold" nodeType="afterGroup">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219606"/>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121960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974886"/>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19596"/>
                                        </p:tgtEl>
                                        <p:attrNameLst>
                                          <p:attrName>style.visibility</p:attrName>
                                        </p:attrNameLst>
                                      </p:cBhvr>
                                      <p:to>
                                        <p:strVal val="visible"/>
                                      </p:to>
                                    </p:set>
                                  </p:childTnLst>
                                </p:cTn>
                              </p:par>
                            </p:childTnLst>
                          </p:cTn>
                        </p:par>
                        <p:par>
                          <p:cTn id="40" fill="hold" nodeType="afterGroup">
                            <p:stCondLst>
                              <p:cond delay="0"/>
                            </p:stCondLst>
                            <p:childTnLst>
                              <p:par>
                                <p:cTn id="41" presetID="1" presetClass="entr" presetSubtype="0"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par>
                          <p:cTn id="43" fill="hold" nodeType="afterGroup">
                            <p:stCondLst>
                              <p:cond delay="0"/>
                            </p:stCondLst>
                            <p:childTnLst>
                              <p:par>
                                <p:cTn id="44" presetID="1" presetClass="entr" presetSubtype="0" fill="hold" nodeType="afterEffect">
                                  <p:stCondLst>
                                    <p:cond delay="0"/>
                                  </p:stCondLst>
                                  <p:childTnLst>
                                    <p:set>
                                      <p:cBhvr>
                                        <p:cTn id="45" dur="1" fill="hold">
                                          <p:stCondLst>
                                            <p:cond delay="0"/>
                                          </p:stCondLst>
                                        </p:cTn>
                                        <p:tgtEl>
                                          <p:spTgt spid="974875"/>
                                        </p:tgtEl>
                                        <p:attrNameLst>
                                          <p:attrName>style.visibility</p:attrName>
                                        </p:attrNameLst>
                                      </p:cBhvr>
                                      <p:to>
                                        <p:strVal val="visible"/>
                                      </p:to>
                                    </p:set>
                                  </p:childTnLst>
                                </p:cTn>
                              </p:par>
                            </p:childTnLst>
                          </p:cTn>
                        </p:par>
                        <p:par>
                          <p:cTn id="46" fill="hold" nodeType="afterGroup">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974876"/>
                                        </p:tgtEl>
                                        <p:attrNameLst>
                                          <p:attrName>style.visibility</p:attrName>
                                        </p:attrNameLst>
                                      </p:cBhvr>
                                      <p:to>
                                        <p:strVal val="visible"/>
                                      </p:to>
                                    </p:set>
                                  </p:childTnLst>
                                </p:cTn>
                              </p:par>
                            </p:childTnLst>
                          </p:cTn>
                        </p:par>
                        <p:par>
                          <p:cTn id="49" fill="hold" nodeType="afterGroup">
                            <p:stCondLst>
                              <p:cond delay="0"/>
                            </p:stCondLst>
                            <p:childTnLst>
                              <p:par>
                                <p:cTn id="50" presetID="1" presetClass="entr" presetSubtype="0" fill="hold" grpId="0" nodeType="afterEffect">
                                  <p:stCondLst>
                                    <p:cond delay="0"/>
                                  </p:stCondLst>
                                  <p:childTnLst>
                                    <p:set>
                                      <p:cBhvr>
                                        <p:cTn id="51" dur="1" fill="hold">
                                          <p:stCondLst>
                                            <p:cond delay="0"/>
                                          </p:stCondLst>
                                        </p:cTn>
                                        <p:tgtEl>
                                          <p:spTgt spid="974877"/>
                                        </p:tgtEl>
                                        <p:attrNameLst>
                                          <p:attrName>style.visibility</p:attrName>
                                        </p:attrNameLst>
                                      </p:cBhvr>
                                      <p:to>
                                        <p:strVal val="visible"/>
                                      </p:to>
                                    </p:set>
                                  </p:childTnLst>
                                </p:cTn>
                              </p:par>
                            </p:childTnLst>
                          </p:cTn>
                        </p:par>
                        <p:par>
                          <p:cTn id="52" fill="hold" nodeType="afterGroup">
                            <p:stCondLst>
                              <p:cond delay="0"/>
                            </p:stCondLst>
                            <p:childTnLst>
                              <p:par>
                                <p:cTn id="53" presetID="1" presetClass="entr" presetSubtype="0" fill="hold" nodeType="afterEffect">
                                  <p:stCondLst>
                                    <p:cond delay="0"/>
                                  </p:stCondLst>
                                  <p:childTnLst>
                                    <p:set>
                                      <p:cBhvr>
                                        <p:cTn id="54" dur="1" fill="hold">
                                          <p:stCondLst>
                                            <p:cond delay="0"/>
                                          </p:stCondLst>
                                        </p:cTn>
                                        <p:tgtEl>
                                          <p:spTgt spid="121958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65927"/>
                                        </p:tgtEl>
                                        <p:attrNameLst>
                                          <p:attrName>style.visibility</p:attrName>
                                        </p:attrNameLst>
                                      </p:cBhvr>
                                      <p:to>
                                        <p:strVal val="visible"/>
                                      </p:to>
                                    </p:set>
                                    <p:animEffect transition="in" filter="wipe(down)">
                                      <p:cBhvr>
                                        <p:cTn id="59" dur="1000"/>
                                        <p:tgtEl>
                                          <p:spTgt spid="165927"/>
                                        </p:tgtEl>
                                      </p:cBhvr>
                                    </p:animEffect>
                                  </p:childTnLst>
                                </p:cTn>
                              </p:par>
                            </p:childTnLst>
                          </p:cTn>
                        </p:par>
                        <p:par>
                          <p:cTn id="60" fill="hold" nodeType="afterGroup">
                            <p:stCondLst>
                              <p:cond delay="1000"/>
                            </p:stCondLst>
                            <p:childTnLst>
                              <p:par>
                                <p:cTn id="61" presetID="22" presetClass="entr" presetSubtype="2" fill="hold" grpId="0" nodeType="afterEffect">
                                  <p:stCondLst>
                                    <p:cond delay="0"/>
                                  </p:stCondLst>
                                  <p:childTnLst>
                                    <p:set>
                                      <p:cBhvr>
                                        <p:cTn id="62" dur="1" fill="hold">
                                          <p:stCondLst>
                                            <p:cond delay="0"/>
                                          </p:stCondLst>
                                        </p:cTn>
                                        <p:tgtEl>
                                          <p:spTgt spid="165928"/>
                                        </p:tgtEl>
                                        <p:attrNameLst>
                                          <p:attrName>style.visibility</p:attrName>
                                        </p:attrNameLst>
                                      </p:cBhvr>
                                      <p:to>
                                        <p:strVal val="visible"/>
                                      </p:to>
                                    </p:set>
                                    <p:animEffect transition="in" filter="wipe(right)">
                                      <p:cBhvr>
                                        <p:cTn id="63" dur="1000"/>
                                        <p:tgtEl>
                                          <p:spTgt spid="165928"/>
                                        </p:tgtEl>
                                      </p:cBhvr>
                                    </p:animEffect>
                                  </p:childTnLst>
                                </p:cTn>
                              </p:par>
                            </p:childTnLst>
                          </p:cTn>
                        </p:par>
                        <p:par>
                          <p:cTn id="64" fill="hold" nodeType="afterGroup">
                            <p:stCondLst>
                              <p:cond delay="2000"/>
                            </p:stCondLst>
                            <p:childTnLst>
                              <p:par>
                                <p:cTn id="65" presetID="1" presetClass="entr" presetSubtype="0" fill="hold" nodeType="afterEffect">
                                  <p:stCondLst>
                                    <p:cond delay="0"/>
                                  </p:stCondLst>
                                  <p:childTnLst>
                                    <p:set>
                                      <p:cBhvr>
                                        <p:cTn id="66" dur="1" fill="hold">
                                          <p:stCondLst>
                                            <p:cond delay="0"/>
                                          </p:stCondLst>
                                        </p:cTn>
                                        <p:tgtEl>
                                          <p:spTgt spid="1659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4876" grpId="0"/>
      <p:bldP spid="974877" grpId="0"/>
      <p:bldP spid="1219596" grpId="0" animBg="1"/>
      <p:bldP spid="1219606" grpId="0" animBg="1"/>
      <p:bldP spid="1219609" grpId="0"/>
      <p:bldP spid="1219609" grpId="1"/>
      <p:bldP spid="1219610" grpId="0"/>
      <p:bldP spid="1219610" grpId="1"/>
      <p:bldP spid="165927" grpId="0" animBg="1"/>
      <p:bldP spid="1659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9186" name="Object 2"/>
          <p:cNvGraphicFramePr>
            <a:graphicFrameLocks noChangeAspect="1"/>
          </p:cNvGraphicFramePr>
          <p:nvPr/>
        </p:nvGraphicFramePr>
        <p:xfrm>
          <a:off x="1673225" y="5695950"/>
          <a:ext cx="368300" cy="287338"/>
        </p:xfrm>
        <a:graphic>
          <a:graphicData uri="http://schemas.openxmlformats.org/presentationml/2006/ole">
            <mc:AlternateContent xmlns:mc="http://schemas.openxmlformats.org/markup-compatibility/2006">
              <mc:Choice xmlns:v="urn:schemas-microsoft-com:vml" Requires="v">
                <p:oleObj spid="_x0000_s989259" name="Equation" r:id="rId5" imgW="228600" imgH="177480" progId="Equation.DSMT4">
                  <p:embed/>
                </p:oleObj>
              </mc:Choice>
              <mc:Fallback>
                <p:oleObj name="Equation" r:id="rId5" imgW="228600" imgH="177480" progId="Equation.DSMT4">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3225" y="5695950"/>
                        <a:ext cx="368300"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89187" name="Object 3"/>
          <p:cNvGraphicFramePr>
            <a:graphicFrameLocks noChangeAspect="1"/>
          </p:cNvGraphicFramePr>
          <p:nvPr/>
        </p:nvGraphicFramePr>
        <p:xfrm>
          <a:off x="7540625" y="5695950"/>
          <a:ext cx="368300" cy="287338"/>
        </p:xfrm>
        <a:graphic>
          <a:graphicData uri="http://schemas.openxmlformats.org/presentationml/2006/ole">
            <mc:AlternateContent xmlns:mc="http://schemas.openxmlformats.org/markup-compatibility/2006">
              <mc:Choice xmlns:v="urn:schemas-microsoft-com:vml" Requires="v">
                <p:oleObj spid="_x0000_s989260" name="Equation" r:id="rId7" imgW="228600" imgH="177480" progId="Equation.DSMT4">
                  <p:embed/>
                </p:oleObj>
              </mc:Choice>
              <mc:Fallback>
                <p:oleObj name="Equation" r:id="rId7" imgW="228600" imgH="177480"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0625" y="5695950"/>
                        <a:ext cx="368300"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89188" name="Line 4"/>
          <p:cNvSpPr>
            <a:spLocks noChangeShapeType="1"/>
          </p:cNvSpPr>
          <p:nvPr/>
        </p:nvSpPr>
        <p:spPr bwMode="auto">
          <a:xfrm>
            <a:off x="1673225" y="5654675"/>
            <a:ext cx="6251575" cy="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189" name="Line 5"/>
          <p:cNvSpPr>
            <a:spLocks noChangeShapeType="1"/>
          </p:cNvSpPr>
          <p:nvPr/>
        </p:nvSpPr>
        <p:spPr bwMode="auto">
          <a:xfrm>
            <a:off x="1444625" y="1868488"/>
            <a:ext cx="0" cy="3598862"/>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989190" name="Object 6"/>
          <p:cNvGraphicFramePr>
            <a:graphicFrameLocks noChangeAspect="1"/>
          </p:cNvGraphicFramePr>
          <p:nvPr/>
        </p:nvGraphicFramePr>
        <p:xfrm>
          <a:off x="987425" y="5221288"/>
          <a:ext cx="368300" cy="287337"/>
        </p:xfrm>
        <a:graphic>
          <a:graphicData uri="http://schemas.openxmlformats.org/presentationml/2006/ole">
            <mc:AlternateContent xmlns:mc="http://schemas.openxmlformats.org/markup-compatibility/2006">
              <mc:Choice xmlns:v="urn:schemas-microsoft-com:vml" Requires="v">
                <p:oleObj spid="_x0000_s989261" name="Equation" r:id="rId9" imgW="228600" imgH="177480" progId="Equation.DSMT4">
                  <p:embed/>
                </p:oleObj>
              </mc:Choice>
              <mc:Fallback>
                <p:oleObj name="Equation" r:id="rId9" imgW="228600" imgH="177480" progId="Equation.DSMT4">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7425" y="5221288"/>
                        <a:ext cx="368300" cy="28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89191" name="Object 7"/>
          <p:cNvGraphicFramePr>
            <a:graphicFrameLocks noChangeAspect="1"/>
          </p:cNvGraphicFramePr>
          <p:nvPr/>
        </p:nvGraphicFramePr>
        <p:xfrm>
          <a:off x="860425" y="1868488"/>
          <a:ext cx="511175" cy="287337"/>
        </p:xfrm>
        <a:graphic>
          <a:graphicData uri="http://schemas.openxmlformats.org/presentationml/2006/ole">
            <mc:AlternateContent xmlns:mc="http://schemas.openxmlformats.org/markup-compatibility/2006">
              <mc:Choice xmlns:v="urn:schemas-microsoft-com:vml" Requires="v">
                <p:oleObj spid="_x0000_s989262" name="Equation" r:id="rId11" imgW="317160" imgH="177480" progId="Equation.DSMT4">
                  <p:embed/>
                </p:oleObj>
              </mc:Choice>
              <mc:Fallback>
                <p:oleObj name="Equation" r:id="rId11" imgW="317160" imgH="177480" progId="Equation.DSMT4">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0425" y="1868488"/>
                        <a:ext cx="511175" cy="28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89192" name="Text Box 8"/>
          <p:cNvSpPr txBox="1">
            <a:spLocks noChangeArrowheads="1"/>
          </p:cNvSpPr>
          <p:nvPr/>
        </p:nvSpPr>
        <p:spPr bwMode="auto">
          <a:xfrm>
            <a:off x="187325" y="2743200"/>
            <a:ext cx="1181100" cy="549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1" hangingPunct="1">
              <a:spcBef>
                <a:spcPct val="50000"/>
              </a:spcBef>
            </a:pPr>
            <a:r>
              <a:rPr lang="en-US" altLang="en-US">
                <a:solidFill>
                  <a:schemeClr val="bg1"/>
                </a:solidFill>
              </a:rPr>
              <a:t>system input SNR</a:t>
            </a:r>
          </a:p>
        </p:txBody>
      </p:sp>
      <p:pic>
        <p:nvPicPr>
          <p:cNvPr id="989193" name="Picture 9" descr="stripes_noise_filter2_c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73225" y="1844675"/>
            <a:ext cx="6251575" cy="3600450"/>
          </a:xfrm>
          <a:prstGeom prst="rect">
            <a:avLst/>
          </a:prstGeom>
          <a:noFill/>
          <a:extLst>
            <a:ext uri="{909E8E84-426E-40DD-AFC4-6F175D3DCCD1}">
              <a14:hiddenFill xmlns:a14="http://schemas.microsoft.com/office/drawing/2010/main">
                <a:solidFill>
                  <a:srgbClr val="FFFFFF"/>
                </a:solidFill>
              </a14:hiddenFill>
            </a:ext>
          </a:extLst>
        </p:spPr>
      </p:pic>
      <p:sp>
        <p:nvSpPr>
          <p:cNvPr id="989194" name="Line 10"/>
          <p:cNvSpPr>
            <a:spLocks noChangeShapeType="1"/>
          </p:cNvSpPr>
          <p:nvPr/>
        </p:nvSpPr>
        <p:spPr bwMode="auto">
          <a:xfrm>
            <a:off x="1447800" y="2971800"/>
            <a:ext cx="2016125"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989195" name="Object 11"/>
          <p:cNvGraphicFramePr>
            <a:graphicFrameLocks noGrp="1" noChangeAspect="1"/>
          </p:cNvGraphicFramePr>
          <p:nvPr>
            <p:ph idx="1"/>
          </p:nvPr>
        </p:nvGraphicFramePr>
        <p:xfrm>
          <a:off x="3048000" y="5562600"/>
          <a:ext cx="914400" cy="609600"/>
        </p:xfrm>
        <a:graphic>
          <a:graphicData uri="http://schemas.openxmlformats.org/presentationml/2006/ole">
            <mc:AlternateContent xmlns:mc="http://schemas.openxmlformats.org/markup-compatibility/2006">
              <mc:Choice xmlns:v="urn:schemas-microsoft-com:vml" Requires="v">
                <p:oleObj spid="_x0000_s989263" name="Equation" r:id="rId14" imgW="342720" imgH="228600" progId="Equation.DSMT4">
                  <p:embed/>
                </p:oleObj>
              </mc:Choice>
              <mc:Fallback>
                <p:oleObj name="Equation" r:id="rId14" imgW="342720" imgH="228600" progId="Equation.DSMT4">
                  <p:embed/>
                  <p:pic>
                    <p:nvPicPr>
                      <p:cNvPr id="0"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48000" y="5562600"/>
                        <a:ext cx="9144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89196" name="Rectangle 12"/>
          <p:cNvSpPr>
            <a:spLocks noGrp="1" noChangeArrowheads="1"/>
          </p:cNvSpPr>
          <p:nvPr>
            <p:ph type="title"/>
          </p:nvPr>
        </p:nvSpPr>
        <p:spPr>
          <a:xfrm>
            <a:off x="457200" y="0"/>
            <a:ext cx="8229600" cy="1143000"/>
          </a:xfrm>
          <a:noFill/>
          <a:ln/>
        </p:spPr>
        <p:txBody>
          <a:bodyPr/>
          <a:lstStyle/>
          <a:p>
            <a:pPr rtl="0"/>
            <a:r>
              <a:rPr lang="en-US" altLang="en-US" sz="3600">
                <a:solidFill>
                  <a:schemeClr val="bg1"/>
                </a:solidFill>
              </a:rPr>
              <a:t>Determining Resolution Limits</a:t>
            </a:r>
          </a:p>
        </p:txBody>
      </p:sp>
      <p:sp>
        <p:nvSpPr>
          <p:cNvPr id="989197" name="Text Box 13"/>
          <p:cNvSpPr txBox="1">
            <a:spLocks noChangeArrowheads="1"/>
          </p:cNvSpPr>
          <p:nvPr/>
        </p:nvSpPr>
        <p:spPr bwMode="auto">
          <a:xfrm>
            <a:off x="2362200" y="1295400"/>
            <a:ext cx="1447800" cy="4889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1" hangingPunct="1">
              <a:spcBef>
                <a:spcPct val="50000"/>
              </a:spcBef>
            </a:pPr>
            <a:r>
              <a:rPr lang="en-US" altLang="en-US" sz="1600">
                <a:solidFill>
                  <a:schemeClr val="bg1"/>
                </a:solidFill>
                <a:latin typeface="Tahoma" panose="020B0604030504040204" pitchFamily="34" charset="0"/>
                <a:cs typeface="Tahoma" panose="020B0604030504040204" pitchFamily="34" charset="0"/>
              </a:rPr>
              <a:t>cutoff for </a:t>
            </a:r>
            <a:r>
              <a:rPr lang="el-GR" altLang="en-US" sz="1600" i="1">
                <a:solidFill>
                  <a:schemeClr val="bg1"/>
                </a:solidFill>
                <a:latin typeface="Tahoma" panose="020B0604030504040204" pitchFamily="34" charset="0"/>
                <a:cs typeface="Tahoma" panose="020B0604030504040204" pitchFamily="34" charset="0"/>
              </a:rPr>
              <a:t>ρ</a:t>
            </a:r>
            <a:r>
              <a:rPr lang="en-US" altLang="en-US" sz="1600">
                <a:solidFill>
                  <a:schemeClr val="bg1"/>
                </a:solidFill>
                <a:latin typeface="Tahoma" panose="020B0604030504040204" pitchFamily="34" charset="0"/>
                <a:cs typeface="Tahoma" panose="020B0604030504040204" pitchFamily="34" charset="0"/>
              </a:rPr>
              <a:t>=70% success</a:t>
            </a:r>
          </a:p>
        </p:txBody>
      </p:sp>
      <p:sp>
        <p:nvSpPr>
          <p:cNvPr id="989198" name="Text Box 14"/>
          <p:cNvSpPr txBox="1">
            <a:spLocks noChangeArrowheads="1"/>
          </p:cNvSpPr>
          <p:nvPr/>
        </p:nvSpPr>
        <p:spPr bwMode="auto">
          <a:xfrm>
            <a:off x="4191000" y="5689600"/>
            <a:ext cx="11430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1" hangingPunct="1">
              <a:spcBef>
                <a:spcPct val="50000"/>
              </a:spcBef>
            </a:pPr>
            <a:r>
              <a:rPr lang="en-US" altLang="en-US" sz="2000">
                <a:solidFill>
                  <a:schemeClr val="bg1"/>
                </a:solidFill>
              </a:rPr>
              <a:t>frequency</a:t>
            </a:r>
          </a:p>
        </p:txBody>
      </p:sp>
      <p:sp>
        <p:nvSpPr>
          <p:cNvPr id="989199" name="Text Box 15"/>
          <p:cNvSpPr txBox="1">
            <a:spLocks noChangeArrowheads="1"/>
          </p:cNvSpPr>
          <p:nvPr/>
        </p:nvSpPr>
        <p:spPr bwMode="auto">
          <a:xfrm>
            <a:off x="3975100" y="6569075"/>
            <a:ext cx="509270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400">
                <a:solidFill>
                  <a:srgbClr val="00FF00"/>
                </a:solidFill>
                <a:latin typeface="Tahoma" panose="020B0604030504040204" pitchFamily="34" charset="0"/>
                <a:cs typeface="Tahoma" panose="020B0604030504040204" pitchFamily="34" charset="0"/>
              </a:rPr>
              <a:t>Treibitz &amp; Schechner, </a:t>
            </a:r>
            <a:r>
              <a:rPr lang="en-US" altLang="en-US" sz="1400" i="1">
                <a:solidFill>
                  <a:srgbClr val="00FF00"/>
                </a:solidFill>
                <a:latin typeface="Tahoma" panose="020B0604030504040204" pitchFamily="34" charset="0"/>
                <a:cs typeface="Tahoma" panose="020B0604030504040204" pitchFamily="34" charset="0"/>
              </a:rPr>
              <a:t>Recovery Limits in Pointwise Degradations</a:t>
            </a:r>
          </a:p>
        </p:txBody>
      </p:sp>
      <p:sp>
        <p:nvSpPr>
          <p:cNvPr id="989200" name="Line 16"/>
          <p:cNvSpPr>
            <a:spLocks noChangeShapeType="1"/>
          </p:cNvSpPr>
          <p:nvPr/>
        </p:nvSpPr>
        <p:spPr bwMode="auto">
          <a:xfrm flipV="1">
            <a:off x="3454400" y="2959100"/>
            <a:ext cx="0" cy="269875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201" name="Oval 17"/>
          <p:cNvSpPr>
            <a:spLocks noChangeArrowheads="1"/>
          </p:cNvSpPr>
          <p:nvPr/>
        </p:nvSpPr>
        <p:spPr bwMode="auto">
          <a:xfrm rot="1285927">
            <a:off x="165100" y="2449513"/>
            <a:ext cx="1166813" cy="1808162"/>
          </a:xfrm>
          <a:prstGeom prst="ellipse">
            <a:avLst/>
          </a:prstGeom>
          <a:noFill/>
          <a:ln w="222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989203" name="Object 19"/>
          <p:cNvGraphicFramePr>
            <a:graphicFrameLocks noChangeAspect="1"/>
          </p:cNvGraphicFramePr>
          <p:nvPr/>
        </p:nvGraphicFramePr>
        <p:xfrm>
          <a:off x="323850" y="3357563"/>
          <a:ext cx="887413" cy="652462"/>
        </p:xfrm>
        <a:graphic>
          <a:graphicData uri="http://schemas.openxmlformats.org/presentationml/2006/ole">
            <mc:AlternateContent xmlns:mc="http://schemas.openxmlformats.org/markup-compatibility/2006">
              <mc:Choice xmlns:v="urn:schemas-microsoft-com:vml" Requires="v">
                <p:oleObj spid="_x0000_s989264" name="Equation" r:id="rId16" imgW="571320" imgH="431640" progId="Equation.DSMT4">
                  <p:embed/>
                </p:oleObj>
              </mc:Choice>
              <mc:Fallback>
                <p:oleObj name="Equation" r:id="rId16" imgW="571320" imgH="431640" progId="Equation.DSMT4">
                  <p:embed/>
                  <p:pic>
                    <p:nvPicPr>
                      <p:cNvPr id="0" name="Object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3850" y="3357563"/>
                        <a:ext cx="887413" cy="652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89204" name="Text Box 20"/>
          <p:cNvSpPr txBox="1">
            <a:spLocks noChangeArrowheads="1"/>
          </p:cNvSpPr>
          <p:nvPr/>
        </p:nvSpPr>
        <p:spPr bwMode="auto">
          <a:xfrm>
            <a:off x="869156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37</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89201"/>
                                        </p:tgtEl>
                                        <p:attrNameLst>
                                          <p:attrName>style.visibility</p:attrName>
                                        </p:attrNameLst>
                                      </p:cBhvr>
                                      <p:to>
                                        <p:strVal val="visible"/>
                                      </p:to>
                                    </p:set>
                                    <p:animEffect transition="in" filter="circle(in)">
                                      <p:cBhvr>
                                        <p:cTn id="7" dur="2000"/>
                                        <p:tgtEl>
                                          <p:spTgt spid="989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920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p:cNvSpPr>
            <a:spLocks noGrp="1" noChangeArrowheads="1"/>
          </p:cNvSpPr>
          <p:nvPr>
            <p:ph type="title"/>
          </p:nvPr>
        </p:nvSpPr>
        <p:spPr>
          <a:xfrm>
            <a:off x="457200" y="0"/>
            <a:ext cx="8229600" cy="1143000"/>
          </a:xfrm>
        </p:spPr>
        <p:txBody>
          <a:bodyPr/>
          <a:lstStyle/>
          <a:p>
            <a:r>
              <a:rPr lang="en-US" altLang="en-US" sz="4000">
                <a:solidFill>
                  <a:schemeClr val="bg1"/>
                </a:solidFill>
              </a:rPr>
              <a:t>Pointwise Degradations</a:t>
            </a:r>
          </a:p>
        </p:txBody>
      </p:sp>
      <p:graphicFrame>
        <p:nvGraphicFramePr>
          <p:cNvPr id="978947" name="Object 3"/>
          <p:cNvGraphicFramePr>
            <a:graphicFrameLocks noChangeAspect="1"/>
          </p:cNvGraphicFramePr>
          <p:nvPr/>
        </p:nvGraphicFramePr>
        <p:xfrm>
          <a:off x="685800" y="1925638"/>
          <a:ext cx="2019300" cy="615950"/>
        </p:xfrm>
        <a:graphic>
          <a:graphicData uri="http://schemas.openxmlformats.org/presentationml/2006/ole">
            <mc:AlternateContent xmlns:mc="http://schemas.openxmlformats.org/markup-compatibility/2006">
              <mc:Choice xmlns:v="urn:schemas-microsoft-com:vml" Requires="v">
                <p:oleObj spid="_x0000_s978997" name="Equation" r:id="rId4" imgW="749160" imgH="228600" progId="Equation.DSMT4">
                  <p:embed/>
                </p:oleObj>
              </mc:Choice>
              <mc:Fallback>
                <p:oleObj name="Equation" r:id="rId4" imgW="749160" imgH="228600"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925638"/>
                        <a:ext cx="2019300" cy="615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78948" name="Freeform 4"/>
          <p:cNvSpPr>
            <a:spLocks/>
          </p:cNvSpPr>
          <p:nvPr/>
        </p:nvSpPr>
        <p:spPr bwMode="auto">
          <a:xfrm>
            <a:off x="5373688" y="2532063"/>
            <a:ext cx="658812" cy="739775"/>
          </a:xfrm>
          <a:custGeom>
            <a:avLst/>
            <a:gdLst>
              <a:gd name="T0" fmla="*/ 415 w 415"/>
              <a:gd name="T1" fmla="*/ 466 h 466"/>
              <a:gd name="T2" fmla="*/ 63 w 415"/>
              <a:gd name="T3" fmla="*/ 242 h 466"/>
              <a:gd name="T4" fmla="*/ 35 w 415"/>
              <a:gd name="T5" fmla="*/ 0 h 466"/>
            </a:gdLst>
            <a:ahLst/>
            <a:cxnLst>
              <a:cxn ang="0">
                <a:pos x="T0" y="T1"/>
              </a:cxn>
              <a:cxn ang="0">
                <a:pos x="T2" y="T3"/>
              </a:cxn>
              <a:cxn ang="0">
                <a:pos x="T4" y="T5"/>
              </a:cxn>
            </a:cxnLst>
            <a:rect l="0" t="0" r="r" b="b"/>
            <a:pathLst>
              <a:path w="415" h="466">
                <a:moveTo>
                  <a:pt x="415" y="466"/>
                </a:moveTo>
                <a:cubicBezTo>
                  <a:pt x="356" y="427"/>
                  <a:pt x="126" y="320"/>
                  <a:pt x="63" y="242"/>
                </a:cubicBezTo>
                <a:cubicBezTo>
                  <a:pt x="0" y="164"/>
                  <a:pt x="41" y="50"/>
                  <a:pt x="35" y="0"/>
                </a:cubicBezTo>
              </a:path>
            </a:pathLst>
          </a:custGeom>
          <a:noFill/>
          <a:ln w="19050">
            <a:solidFill>
              <a:schemeClr val="bg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8949" name="Freeform 5"/>
          <p:cNvSpPr>
            <a:spLocks/>
          </p:cNvSpPr>
          <p:nvPr/>
        </p:nvSpPr>
        <p:spPr bwMode="auto">
          <a:xfrm>
            <a:off x="3238500" y="2565400"/>
            <a:ext cx="427038" cy="706438"/>
          </a:xfrm>
          <a:custGeom>
            <a:avLst/>
            <a:gdLst>
              <a:gd name="T0" fmla="*/ 0 w 269"/>
              <a:gd name="T1" fmla="*/ 445 h 445"/>
              <a:gd name="T2" fmla="*/ 216 w 269"/>
              <a:gd name="T3" fmla="*/ 213 h 445"/>
              <a:gd name="T4" fmla="*/ 269 w 269"/>
              <a:gd name="T5" fmla="*/ 0 h 445"/>
            </a:gdLst>
            <a:ahLst/>
            <a:cxnLst>
              <a:cxn ang="0">
                <a:pos x="T0" y="T1"/>
              </a:cxn>
              <a:cxn ang="0">
                <a:pos x="T2" y="T3"/>
              </a:cxn>
              <a:cxn ang="0">
                <a:pos x="T4" y="T5"/>
              </a:cxn>
            </a:cxnLst>
            <a:rect l="0" t="0" r="r" b="b"/>
            <a:pathLst>
              <a:path w="269" h="445">
                <a:moveTo>
                  <a:pt x="0" y="445"/>
                </a:moveTo>
                <a:cubicBezTo>
                  <a:pt x="36" y="406"/>
                  <a:pt x="171" y="287"/>
                  <a:pt x="216" y="213"/>
                </a:cubicBezTo>
                <a:cubicBezTo>
                  <a:pt x="261" y="139"/>
                  <a:pt x="258" y="44"/>
                  <a:pt x="269" y="0"/>
                </a:cubicBezTo>
              </a:path>
            </a:pathLst>
          </a:custGeom>
          <a:noFill/>
          <a:ln w="19050">
            <a:solidFill>
              <a:schemeClr val="bg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978952" name="Object 8"/>
          <p:cNvGraphicFramePr>
            <a:graphicFrameLocks noChangeAspect="1"/>
          </p:cNvGraphicFramePr>
          <p:nvPr/>
        </p:nvGraphicFramePr>
        <p:xfrm>
          <a:off x="2794000" y="1993900"/>
          <a:ext cx="1300163" cy="547688"/>
        </p:xfrm>
        <a:graphic>
          <a:graphicData uri="http://schemas.openxmlformats.org/presentationml/2006/ole">
            <mc:AlternateContent xmlns:mc="http://schemas.openxmlformats.org/markup-compatibility/2006">
              <mc:Choice xmlns:v="urn:schemas-microsoft-com:vml" Requires="v">
                <p:oleObj spid="_x0000_s978998" name="Equation" r:id="rId6" imgW="482400" imgH="203040" progId="Equation.DSMT4">
                  <p:embed/>
                </p:oleObj>
              </mc:Choice>
              <mc:Fallback>
                <p:oleObj name="Equation" r:id="rId6" imgW="482400" imgH="203040" progId="Equation.DSMT4">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4000" y="1993900"/>
                        <a:ext cx="1300163" cy="547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78953" name="Object 9"/>
          <p:cNvGraphicFramePr>
            <a:graphicFrameLocks noChangeAspect="1"/>
          </p:cNvGraphicFramePr>
          <p:nvPr/>
        </p:nvGraphicFramePr>
        <p:xfrm>
          <a:off x="4648200" y="1993900"/>
          <a:ext cx="1471613" cy="547688"/>
        </p:xfrm>
        <a:graphic>
          <a:graphicData uri="http://schemas.openxmlformats.org/presentationml/2006/ole">
            <mc:AlternateContent xmlns:mc="http://schemas.openxmlformats.org/markup-compatibility/2006">
              <mc:Choice xmlns:v="urn:schemas-microsoft-com:vml" Requires="v">
                <p:oleObj spid="_x0000_s978999" name="Equation" r:id="rId8" imgW="545760" imgH="203040" progId="Equation.DSMT4">
                  <p:embed/>
                </p:oleObj>
              </mc:Choice>
              <mc:Fallback>
                <p:oleObj name="Equation" r:id="rId8" imgW="545760" imgH="203040" progId="Equation.DSMT4">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8200" y="1993900"/>
                        <a:ext cx="1471613" cy="547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78954" name="Text Box 10"/>
          <p:cNvSpPr txBox="1">
            <a:spLocks noChangeArrowheads="1"/>
          </p:cNvSpPr>
          <p:nvPr/>
        </p:nvSpPr>
        <p:spPr bwMode="auto">
          <a:xfrm>
            <a:off x="838200" y="3373438"/>
            <a:ext cx="3429000" cy="135096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200" u="sng">
                <a:solidFill>
                  <a:schemeClr val="bg1"/>
                </a:solidFill>
              </a:rPr>
              <a:t>pointwise attenuation:</a:t>
            </a:r>
          </a:p>
          <a:p>
            <a:pPr eaLnBrk="1" hangingPunct="1">
              <a:spcBef>
                <a:spcPct val="50000"/>
              </a:spcBef>
            </a:pPr>
            <a:r>
              <a:rPr lang="en-US" altLang="en-US" sz="2000">
                <a:solidFill>
                  <a:schemeClr val="bg1"/>
                </a:solidFill>
              </a:rPr>
              <a:t>vignetting</a:t>
            </a:r>
          </a:p>
          <a:p>
            <a:pPr eaLnBrk="1" hangingPunct="1">
              <a:spcBef>
                <a:spcPct val="50000"/>
              </a:spcBef>
            </a:pPr>
            <a:r>
              <a:rPr lang="en-US" altLang="en-US" sz="2000">
                <a:solidFill>
                  <a:schemeClr val="bg1"/>
                </a:solidFill>
              </a:rPr>
              <a:t>atmosphere attenuation</a:t>
            </a:r>
          </a:p>
        </p:txBody>
      </p:sp>
      <p:sp>
        <p:nvSpPr>
          <p:cNvPr id="978955" name="Text Box 11"/>
          <p:cNvSpPr txBox="1">
            <a:spLocks noChangeArrowheads="1"/>
          </p:cNvSpPr>
          <p:nvPr/>
        </p:nvSpPr>
        <p:spPr bwMode="auto">
          <a:xfrm>
            <a:off x="4800600" y="3373438"/>
            <a:ext cx="2743200" cy="180816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200" u="sng">
                <a:solidFill>
                  <a:schemeClr val="bg1"/>
                </a:solidFill>
              </a:rPr>
              <a:t>additive component:</a:t>
            </a:r>
          </a:p>
          <a:p>
            <a:pPr eaLnBrk="1" hangingPunct="1">
              <a:spcBef>
                <a:spcPct val="50000"/>
              </a:spcBef>
            </a:pPr>
            <a:r>
              <a:rPr lang="en-US" altLang="en-US" sz="2000">
                <a:solidFill>
                  <a:schemeClr val="bg1"/>
                </a:solidFill>
              </a:rPr>
              <a:t>reflection</a:t>
            </a:r>
          </a:p>
          <a:p>
            <a:pPr eaLnBrk="1" hangingPunct="1">
              <a:spcBef>
                <a:spcPct val="50000"/>
              </a:spcBef>
            </a:pPr>
            <a:r>
              <a:rPr lang="en-US" altLang="en-US" sz="2000">
                <a:solidFill>
                  <a:schemeClr val="bg1"/>
                </a:solidFill>
              </a:rPr>
              <a:t>glare</a:t>
            </a:r>
          </a:p>
          <a:p>
            <a:pPr eaLnBrk="1" hangingPunct="1">
              <a:spcBef>
                <a:spcPct val="50000"/>
              </a:spcBef>
            </a:pPr>
            <a:r>
              <a:rPr lang="en-US" altLang="en-US" sz="2000">
                <a:solidFill>
                  <a:schemeClr val="bg1"/>
                </a:solidFill>
              </a:rPr>
              <a:t>haze</a:t>
            </a:r>
          </a:p>
        </p:txBody>
      </p:sp>
      <p:graphicFrame>
        <p:nvGraphicFramePr>
          <p:cNvPr id="978956" name="Object 12"/>
          <p:cNvGraphicFramePr>
            <a:graphicFrameLocks noChangeAspect="1"/>
          </p:cNvGraphicFramePr>
          <p:nvPr/>
        </p:nvGraphicFramePr>
        <p:xfrm>
          <a:off x="6799263" y="2001838"/>
          <a:ext cx="1436687" cy="547687"/>
        </p:xfrm>
        <a:graphic>
          <a:graphicData uri="http://schemas.openxmlformats.org/presentationml/2006/ole">
            <mc:AlternateContent xmlns:mc="http://schemas.openxmlformats.org/markup-compatibility/2006">
              <mc:Choice xmlns:v="urn:schemas-microsoft-com:vml" Requires="v">
                <p:oleObj spid="_x0000_s979000" name="Equation" r:id="rId10" imgW="533160" imgH="203040" progId="Equation.DSMT4">
                  <p:embed/>
                </p:oleObj>
              </mc:Choice>
              <mc:Fallback>
                <p:oleObj name="Equation" r:id="rId10" imgW="533160" imgH="203040" progId="Equation.DSMT4">
                  <p:embed/>
                  <p:pic>
                    <p:nvPicPr>
                      <p:cNvPr id="0"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99263" y="2001838"/>
                        <a:ext cx="1436687" cy="547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78957" name="Freeform 13"/>
          <p:cNvSpPr>
            <a:spLocks/>
          </p:cNvSpPr>
          <p:nvPr/>
        </p:nvSpPr>
        <p:spPr bwMode="auto">
          <a:xfrm>
            <a:off x="7531100" y="1727200"/>
            <a:ext cx="292100" cy="342900"/>
          </a:xfrm>
          <a:custGeom>
            <a:avLst/>
            <a:gdLst>
              <a:gd name="T0" fmla="*/ 184 w 184"/>
              <a:gd name="T1" fmla="*/ 0 h 216"/>
              <a:gd name="T2" fmla="*/ 24 w 184"/>
              <a:gd name="T3" fmla="*/ 40 h 216"/>
              <a:gd name="T4" fmla="*/ 40 w 184"/>
              <a:gd name="T5" fmla="*/ 216 h 216"/>
            </a:gdLst>
            <a:ahLst/>
            <a:cxnLst>
              <a:cxn ang="0">
                <a:pos x="T0" y="T1"/>
              </a:cxn>
              <a:cxn ang="0">
                <a:pos x="T2" y="T3"/>
              </a:cxn>
              <a:cxn ang="0">
                <a:pos x="T4" y="T5"/>
              </a:cxn>
            </a:cxnLst>
            <a:rect l="0" t="0" r="r" b="b"/>
            <a:pathLst>
              <a:path w="184" h="216">
                <a:moveTo>
                  <a:pt x="184" y="0"/>
                </a:moveTo>
                <a:cubicBezTo>
                  <a:pt x="156" y="7"/>
                  <a:pt x="48" y="4"/>
                  <a:pt x="24" y="40"/>
                </a:cubicBezTo>
                <a:cubicBezTo>
                  <a:pt x="0" y="76"/>
                  <a:pt x="37" y="179"/>
                  <a:pt x="40" y="216"/>
                </a:cubicBezTo>
              </a:path>
            </a:pathLst>
          </a:custGeom>
          <a:noFill/>
          <a:ln w="19050">
            <a:solidFill>
              <a:schemeClr val="bg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8958" name="Text Box 14"/>
          <p:cNvSpPr txBox="1">
            <a:spLocks noChangeArrowheads="1"/>
          </p:cNvSpPr>
          <p:nvPr/>
        </p:nvSpPr>
        <p:spPr bwMode="auto">
          <a:xfrm>
            <a:off x="7848600" y="1524000"/>
            <a:ext cx="838200"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rtl="1" eaLnBrk="1" hangingPunct="1">
              <a:spcBef>
                <a:spcPct val="50000"/>
              </a:spcBef>
            </a:pPr>
            <a:r>
              <a:rPr lang="en-US" altLang="en-US" sz="2200">
                <a:solidFill>
                  <a:schemeClr val="bg1"/>
                </a:solidFill>
              </a:rPr>
              <a:t>noise</a:t>
            </a:r>
          </a:p>
        </p:txBody>
      </p:sp>
      <p:sp>
        <p:nvSpPr>
          <p:cNvPr id="978959" name="Text Box 15"/>
          <p:cNvSpPr txBox="1">
            <a:spLocks noChangeArrowheads="1"/>
          </p:cNvSpPr>
          <p:nvPr/>
        </p:nvSpPr>
        <p:spPr bwMode="auto">
          <a:xfrm>
            <a:off x="0" y="6553200"/>
            <a:ext cx="533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solidFill>
                  <a:srgbClr val="00FF00"/>
                </a:solidFill>
                <a:latin typeface="Tahoma" panose="020B0604030504040204" pitchFamily="34" charset="0"/>
                <a:cs typeface="Tahoma" panose="020B0604030504040204" pitchFamily="34" charset="0"/>
              </a:rPr>
              <a:t>Treibitz &amp; Schechner, </a:t>
            </a:r>
            <a:r>
              <a:rPr lang="en-US" altLang="en-US" sz="1400" i="1">
                <a:solidFill>
                  <a:srgbClr val="00FF00"/>
                </a:solidFill>
                <a:latin typeface="Tahoma" panose="020B0604030504040204" pitchFamily="34" charset="0"/>
                <a:cs typeface="Tahoma" panose="020B0604030504040204" pitchFamily="34" charset="0"/>
              </a:rPr>
              <a:t>Recovery Limits in Pointwise Degradations</a:t>
            </a:r>
          </a:p>
        </p:txBody>
      </p:sp>
      <p:sp>
        <p:nvSpPr>
          <p:cNvPr id="978960" name="Text Box 16"/>
          <p:cNvSpPr txBox="1">
            <a:spLocks noChangeArrowheads="1"/>
          </p:cNvSpPr>
          <p:nvPr/>
        </p:nvSpPr>
        <p:spPr bwMode="auto">
          <a:xfrm>
            <a:off x="869156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38</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946" name="Rectangle 2"/>
          <p:cNvSpPr>
            <a:spLocks noGrp="1" noChangeArrowheads="1"/>
          </p:cNvSpPr>
          <p:nvPr>
            <p:ph type="title"/>
          </p:nvPr>
        </p:nvSpPr>
        <p:spPr>
          <a:xfrm>
            <a:off x="457200" y="80963"/>
            <a:ext cx="8229600" cy="1143000"/>
          </a:xfrm>
        </p:spPr>
        <p:txBody>
          <a:bodyPr/>
          <a:lstStyle/>
          <a:p>
            <a:r>
              <a:rPr lang="en-US" altLang="en-US" sz="4000">
                <a:solidFill>
                  <a:schemeClr val="bg1"/>
                </a:solidFill>
              </a:rPr>
              <a:t>Noise Model</a:t>
            </a:r>
          </a:p>
        </p:txBody>
      </p:sp>
      <p:sp>
        <p:nvSpPr>
          <p:cNvPr id="1106947" name="Rectangle 3"/>
          <p:cNvSpPr>
            <a:spLocks noChangeArrowheads="1"/>
          </p:cNvSpPr>
          <p:nvPr/>
        </p:nvSpPr>
        <p:spPr bwMode="auto">
          <a:xfrm>
            <a:off x="1354138" y="1347788"/>
            <a:ext cx="2414587" cy="609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00008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1106948" name="Object 4"/>
          <p:cNvGraphicFramePr>
            <a:graphicFrameLocks noChangeAspect="1"/>
          </p:cNvGraphicFramePr>
          <p:nvPr/>
        </p:nvGraphicFramePr>
        <p:xfrm>
          <a:off x="1443038" y="1360488"/>
          <a:ext cx="2236787" cy="552450"/>
        </p:xfrm>
        <a:graphic>
          <a:graphicData uri="http://schemas.openxmlformats.org/presentationml/2006/ole">
            <mc:AlternateContent xmlns:mc="http://schemas.openxmlformats.org/markup-compatibility/2006">
              <mc:Choice xmlns:v="urn:schemas-microsoft-com:vml" Requires="v">
                <p:oleObj spid="_x0000_s1107019" name="Equation" r:id="rId4" imgW="927000" imgH="228600" progId="Equation.DSMT4">
                  <p:embed/>
                </p:oleObj>
              </mc:Choice>
              <mc:Fallback>
                <p:oleObj name="Equation" r:id="rId4" imgW="927000" imgH="228600"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3038" y="1360488"/>
                        <a:ext cx="2236787"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106949" name="Group 5"/>
          <p:cNvGrpSpPr>
            <a:grpSpLocks/>
          </p:cNvGrpSpPr>
          <p:nvPr/>
        </p:nvGrpSpPr>
        <p:grpSpPr bwMode="auto">
          <a:xfrm>
            <a:off x="495300" y="2111375"/>
            <a:ext cx="4133850" cy="2254250"/>
            <a:chOff x="312" y="1301"/>
            <a:chExt cx="2604" cy="1420"/>
          </a:xfrm>
        </p:grpSpPr>
        <p:sp>
          <p:nvSpPr>
            <p:cNvPr id="1106950" name="AutoShape 6"/>
            <p:cNvSpPr>
              <a:spLocks noChangeArrowheads="1"/>
            </p:cNvSpPr>
            <p:nvPr/>
          </p:nvSpPr>
          <p:spPr bwMode="auto">
            <a:xfrm>
              <a:off x="312" y="1301"/>
              <a:ext cx="2604" cy="1420"/>
            </a:xfrm>
            <a:prstGeom prst="roundRect">
              <a:avLst>
                <a:gd name="adj" fmla="val 9208"/>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06951" name="Picture 7" descr="noise"/>
            <p:cNvPicPr>
              <a:picLocks noChangeAspect="1" noChangeArrowheads="1"/>
            </p:cNvPicPr>
            <p:nvPr/>
          </p:nvPicPr>
          <p:blipFill>
            <a:blip r:embed="rId6" cstate="screen">
              <a:extLst>
                <a:ext uri="{28A0092B-C50C-407E-A947-70E740481C1C}">
                  <a14:useLocalDpi xmlns:a14="http://schemas.microsoft.com/office/drawing/2010/main"/>
                </a:ext>
              </a:extLst>
            </a:blip>
            <a:srcRect l="3394" t="3297" r="5000" b="1465"/>
            <a:stretch>
              <a:fillRect/>
            </a:stretch>
          </p:blipFill>
          <p:spPr bwMode="auto">
            <a:xfrm>
              <a:off x="408" y="1412"/>
              <a:ext cx="2422" cy="1228"/>
            </a:xfrm>
            <a:prstGeom prst="rect">
              <a:avLst/>
            </a:prstGeom>
            <a:noFill/>
            <a:extLst>
              <a:ext uri="{909E8E84-426E-40DD-AFC4-6F175D3DCCD1}">
                <a14:hiddenFill xmlns:a14="http://schemas.microsoft.com/office/drawing/2010/main">
                  <a:solidFill>
                    <a:srgbClr val="FFFFFF"/>
                  </a:solidFill>
                </a14:hiddenFill>
              </a:ext>
            </a:extLst>
          </p:spPr>
        </p:pic>
        <p:sp>
          <p:nvSpPr>
            <p:cNvPr id="1106952" name="AutoShape 8"/>
            <p:cNvSpPr>
              <a:spLocks noChangeArrowheads="1"/>
            </p:cNvSpPr>
            <p:nvPr/>
          </p:nvSpPr>
          <p:spPr bwMode="auto">
            <a:xfrm>
              <a:off x="352" y="1379"/>
              <a:ext cx="296" cy="240"/>
            </a:xfrm>
            <a:prstGeom prst="roundRect">
              <a:avLst>
                <a:gd name="adj" fmla="val 16667"/>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1106953" name="Object 9"/>
            <p:cNvGraphicFramePr>
              <a:graphicFrameLocks noChangeAspect="1"/>
            </p:cNvGraphicFramePr>
            <p:nvPr/>
          </p:nvGraphicFramePr>
          <p:xfrm>
            <a:off x="1179" y="2246"/>
            <a:ext cx="656" cy="227"/>
          </p:xfrm>
          <a:graphic>
            <a:graphicData uri="http://schemas.openxmlformats.org/presentationml/2006/ole">
              <mc:AlternateContent xmlns:mc="http://schemas.openxmlformats.org/markup-compatibility/2006">
                <mc:Choice xmlns:v="urn:schemas-microsoft-com:vml" Requires="v">
                  <p:oleObj spid="_x0000_s1107020" name="Equation" r:id="rId7" imgW="583920" imgH="203040" progId="Equation.DSMT4">
                    <p:embed/>
                  </p:oleObj>
                </mc:Choice>
                <mc:Fallback>
                  <p:oleObj name="Equation" r:id="rId7" imgW="583920" imgH="203040" progId="Equation.DSMT4">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9" y="2246"/>
                          <a:ext cx="656" cy="2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06954" name="Object 10"/>
            <p:cNvGraphicFramePr>
              <a:graphicFrameLocks noChangeAspect="1"/>
            </p:cNvGraphicFramePr>
            <p:nvPr/>
          </p:nvGraphicFramePr>
          <p:xfrm>
            <a:off x="2399" y="2522"/>
            <a:ext cx="135" cy="176"/>
          </p:xfrm>
          <a:graphic>
            <a:graphicData uri="http://schemas.openxmlformats.org/presentationml/2006/ole">
              <mc:AlternateContent xmlns:mc="http://schemas.openxmlformats.org/markup-compatibility/2006">
                <mc:Choice xmlns:v="urn:schemas-microsoft-com:vml" Requires="v">
                  <p:oleObj spid="_x0000_s1107021" name="Equation" r:id="rId9" imgW="126720" imgH="164880" progId="Equation.DSMT4">
                    <p:embed/>
                  </p:oleObj>
                </mc:Choice>
                <mc:Fallback>
                  <p:oleObj name="Equation" r:id="rId9" imgW="126720" imgH="164880" progId="Equation.DSMT4">
                    <p:embed/>
                    <p:pic>
                      <p:nvPicPr>
                        <p:cNvPr id="0"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99" y="2522"/>
                          <a:ext cx="135" cy="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06955" name="Freeform 11"/>
            <p:cNvSpPr>
              <a:spLocks/>
            </p:cNvSpPr>
            <p:nvPr/>
          </p:nvSpPr>
          <p:spPr bwMode="auto">
            <a:xfrm>
              <a:off x="685" y="2258"/>
              <a:ext cx="421" cy="134"/>
            </a:xfrm>
            <a:custGeom>
              <a:avLst/>
              <a:gdLst>
                <a:gd name="T0" fmla="*/ 421 w 421"/>
                <a:gd name="T1" fmla="*/ 97 h 134"/>
                <a:gd name="T2" fmla="*/ 67 w 421"/>
                <a:gd name="T3" fmla="*/ 6 h 134"/>
                <a:gd name="T4" fmla="*/ 19 w 421"/>
                <a:gd name="T5" fmla="*/ 134 h 134"/>
              </a:gdLst>
              <a:ahLst/>
              <a:cxnLst>
                <a:cxn ang="0">
                  <a:pos x="T0" y="T1"/>
                </a:cxn>
                <a:cxn ang="0">
                  <a:pos x="T2" y="T3"/>
                </a:cxn>
                <a:cxn ang="0">
                  <a:pos x="T4" y="T5"/>
                </a:cxn>
              </a:cxnLst>
              <a:rect l="0" t="0" r="r" b="b"/>
              <a:pathLst>
                <a:path w="421" h="134">
                  <a:moveTo>
                    <a:pt x="421" y="97"/>
                  </a:moveTo>
                  <a:cubicBezTo>
                    <a:pt x="362" y="82"/>
                    <a:pt x="134" y="0"/>
                    <a:pt x="67" y="6"/>
                  </a:cubicBezTo>
                  <a:cubicBezTo>
                    <a:pt x="0" y="12"/>
                    <a:pt x="29" y="107"/>
                    <a:pt x="19" y="134"/>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6956" name="Line 12"/>
            <p:cNvSpPr>
              <a:spLocks noChangeShapeType="1"/>
            </p:cNvSpPr>
            <p:nvPr/>
          </p:nvSpPr>
          <p:spPr bwMode="auto">
            <a:xfrm flipV="1">
              <a:off x="744" y="1614"/>
              <a:ext cx="1950" cy="827"/>
            </a:xfrm>
            <a:prstGeom prst="line">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6957" name="Text Box 13"/>
            <p:cNvSpPr txBox="1">
              <a:spLocks noChangeArrowheads="1"/>
            </p:cNvSpPr>
            <p:nvPr/>
          </p:nvSpPr>
          <p:spPr bwMode="auto">
            <a:xfrm>
              <a:off x="834" y="1524"/>
              <a:ext cx="108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2000">
                  <a:solidFill>
                    <a:srgbClr val="000066"/>
                  </a:solidFill>
                </a:rPr>
                <a:t>Nikon D100</a:t>
              </a:r>
            </a:p>
          </p:txBody>
        </p:sp>
        <p:graphicFrame>
          <p:nvGraphicFramePr>
            <p:cNvPr id="1106958" name="Object 14"/>
            <p:cNvGraphicFramePr>
              <a:graphicFrameLocks noChangeAspect="1"/>
            </p:cNvGraphicFramePr>
            <p:nvPr/>
          </p:nvGraphicFramePr>
          <p:xfrm>
            <a:off x="412" y="1309"/>
            <a:ext cx="244" cy="244"/>
          </p:xfrm>
          <a:graphic>
            <a:graphicData uri="http://schemas.openxmlformats.org/presentationml/2006/ole">
              <mc:AlternateContent xmlns:mc="http://schemas.openxmlformats.org/markup-compatibility/2006">
                <mc:Choice xmlns:v="urn:schemas-microsoft-com:vml" Requires="v">
                  <p:oleObj spid="_x0000_s1107022" name="Equation" r:id="rId11" imgW="203040" imgH="203040" progId="Equation.DSMT4">
                    <p:embed/>
                  </p:oleObj>
                </mc:Choice>
                <mc:Fallback>
                  <p:oleObj name="Equation" r:id="rId11" imgW="203040" imgH="203040" progId="Equation.DSMT4">
                    <p:embed/>
                    <p:pic>
                      <p:nvPicPr>
                        <p:cNvPr id="0" name="Object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2" y="1309"/>
                          <a:ext cx="244" cy="2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1106959" name="Text Box 15"/>
          <p:cNvSpPr txBox="1">
            <a:spLocks noChangeArrowheads="1"/>
          </p:cNvSpPr>
          <p:nvPr/>
        </p:nvSpPr>
        <p:spPr bwMode="auto">
          <a:xfrm>
            <a:off x="798513" y="4473575"/>
            <a:ext cx="352901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2400" u="sng">
                <a:solidFill>
                  <a:schemeClr val="bg1"/>
                </a:solidFill>
              </a:rPr>
              <a:t>photon noise dominates</a:t>
            </a:r>
          </a:p>
        </p:txBody>
      </p:sp>
      <p:sp>
        <p:nvSpPr>
          <p:cNvPr id="1106966" name="Text Box 22"/>
          <p:cNvSpPr txBox="1">
            <a:spLocks noChangeArrowheads="1"/>
          </p:cNvSpPr>
          <p:nvPr/>
        </p:nvSpPr>
        <p:spPr bwMode="auto">
          <a:xfrm>
            <a:off x="869156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39</a:t>
            </a:r>
          </a:p>
        </p:txBody>
      </p:sp>
      <p:sp>
        <p:nvSpPr>
          <p:cNvPr id="1106977" name="Text Box 38"/>
          <p:cNvSpPr txBox="1">
            <a:spLocks noChangeArrowheads="1"/>
          </p:cNvSpPr>
          <p:nvPr/>
        </p:nvSpPr>
        <p:spPr bwMode="auto">
          <a:xfrm>
            <a:off x="76200" y="6569075"/>
            <a:ext cx="5092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spcBef>
                <a:spcPct val="50000"/>
              </a:spcBef>
            </a:pPr>
            <a:r>
              <a:rPr lang="en-US" altLang="en-US" sz="1400">
                <a:solidFill>
                  <a:srgbClr val="00FF00"/>
                </a:solidFill>
                <a:latin typeface="Tahoma" panose="020B0604030504040204" pitchFamily="34" charset="0"/>
                <a:cs typeface="Tahoma" panose="020B0604030504040204" pitchFamily="34" charset="0"/>
              </a:rPr>
              <a:t>Treibitz &amp; Schechner, </a:t>
            </a:r>
            <a:r>
              <a:rPr lang="en-US" altLang="en-US" sz="1400" i="1">
                <a:solidFill>
                  <a:srgbClr val="00FF00"/>
                </a:solidFill>
                <a:latin typeface="Tahoma" panose="020B0604030504040204" pitchFamily="34" charset="0"/>
                <a:cs typeface="Tahoma" panose="020B0604030504040204" pitchFamily="34" charset="0"/>
              </a:rPr>
              <a:t>Recovery Limits in Pointwise Degradations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1204226" name="Group 2"/>
          <p:cNvGrpSpPr>
            <a:grpSpLocks noChangeAspect="1"/>
          </p:cNvGrpSpPr>
          <p:nvPr/>
        </p:nvGrpSpPr>
        <p:grpSpPr bwMode="auto">
          <a:xfrm>
            <a:off x="3194050" y="1700213"/>
            <a:ext cx="2108200" cy="2232025"/>
            <a:chOff x="2103" y="1071"/>
            <a:chExt cx="1662" cy="1760"/>
          </a:xfrm>
        </p:grpSpPr>
        <p:sp>
          <p:nvSpPr>
            <p:cNvPr id="1204227" name="Freeform 3"/>
            <p:cNvSpPr>
              <a:spLocks noChangeAspect="1"/>
            </p:cNvSpPr>
            <p:nvPr/>
          </p:nvSpPr>
          <p:spPr bwMode="auto">
            <a:xfrm>
              <a:off x="3407" y="2754"/>
              <a:ext cx="131" cy="77"/>
            </a:xfrm>
            <a:custGeom>
              <a:avLst/>
              <a:gdLst>
                <a:gd name="T0" fmla="*/ 2 w 129"/>
                <a:gd name="T1" fmla="*/ 0 h 77"/>
                <a:gd name="T2" fmla="*/ 0 w 129"/>
                <a:gd name="T3" fmla="*/ 77 h 77"/>
                <a:gd name="T4" fmla="*/ 129 w 129"/>
                <a:gd name="T5" fmla="*/ 39 h 77"/>
              </a:gdLst>
              <a:ahLst/>
              <a:cxnLst>
                <a:cxn ang="0">
                  <a:pos x="T0" y="T1"/>
                </a:cxn>
                <a:cxn ang="0">
                  <a:pos x="T2" y="T3"/>
                </a:cxn>
                <a:cxn ang="0">
                  <a:pos x="T4" y="T5"/>
                </a:cxn>
              </a:cxnLst>
              <a:rect l="0" t="0" r="r" b="b"/>
              <a:pathLst>
                <a:path w="129" h="77">
                  <a:moveTo>
                    <a:pt x="2" y="0"/>
                  </a:moveTo>
                  <a:lnTo>
                    <a:pt x="0" y="77"/>
                  </a:lnTo>
                  <a:lnTo>
                    <a:pt x="129" y="39"/>
                  </a:lnTo>
                </a:path>
              </a:pathLst>
            </a:custGeom>
            <a:solidFill>
              <a:srgbClr val="00FF00"/>
            </a:solidFill>
            <a:ln w="285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04228" name="Freeform 4"/>
            <p:cNvSpPr>
              <a:spLocks noChangeAspect="1"/>
            </p:cNvSpPr>
            <p:nvPr/>
          </p:nvSpPr>
          <p:spPr bwMode="auto">
            <a:xfrm>
              <a:off x="2326" y="1071"/>
              <a:ext cx="178" cy="98"/>
            </a:xfrm>
            <a:custGeom>
              <a:avLst/>
              <a:gdLst>
                <a:gd name="T0" fmla="*/ 0 w 178"/>
                <a:gd name="T1" fmla="*/ 39 h 98"/>
                <a:gd name="T2" fmla="*/ 127 w 178"/>
                <a:gd name="T3" fmla="*/ 0 h 98"/>
                <a:gd name="T4" fmla="*/ 178 w 178"/>
                <a:gd name="T5" fmla="*/ 98 h 98"/>
              </a:gdLst>
              <a:ahLst/>
              <a:cxnLst>
                <a:cxn ang="0">
                  <a:pos x="T0" y="T1"/>
                </a:cxn>
                <a:cxn ang="0">
                  <a:pos x="T2" y="T3"/>
                </a:cxn>
                <a:cxn ang="0">
                  <a:pos x="T4" y="T5"/>
                </a:cxn>
              </a:cxnLst>
              <a:rect l="0" t="0" r="r" b="b"/>
              <a:pathLst>
                <a:path w="178" h="98">
                  <a:moveTo>
                    <a:pt x="0" y="39"/>
                  </a:moveTo>
                  <a:lnTo>
                    <a:pt x="127" y="0"/>
                  </a:lnTo>
                  <a:lnTo>
                    <a:pt x="178" y="98"/>
                  </a:lnTo>
                </a:path>
              </a:pathLst>
            </a:custGeom>
            <a:solidFill>
              <a:srgbClr val="00FF00"/>
            </a:solidFill>
            <a:ln w="254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04229" name="AutoShape 5"/>
            <p:cNvSpPr>
              <a:spLocks noChangeAspect="1" noChangeArrowheads="1"/>
            </p:cNvSpPr>
            <p:nvPr/>
          </p:nvSpPr>
          <p:spPr bwMode="auto">
            <a:xfrm rot="1014358" flipV="1">
              <a:off x="2233" y="1268"/>
              <a:ext cx="1532" cy="1326"/>
            </a:xfrm>
            <a:prstGeom prst="parallelogram">
              <a:avLst>
                <a:gd name="adj" fmla="val 31446"/>
              </a:avLst>
            </a:prstGeom>
            <a:solidFill>
              <a:srgbClr val="00FF00"/>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04230" name="AutoShape 6"/>
            <p:cNvSpPr>
              <a:spLocks noChangeAspect="1" noChangeArrowheads="1"/>
            </p:cNvSpPr>
            <p:nvPr/>
          </p:nvSpPr>
          <p:spPr bwMode="auto">
            <a:xfrm rot="1014358" flipV="1">
              <a:off x="2103" y="1310"/>
              <a:ext cx="1532" cy="1326"/>
            </a:xfrm>
            <a:prstGeom prst="parallelogram">
              <a:avLst>
                <a:gd name="adj" fmla="val 31446"/>
              </a:avLst>
            </a:prstGeom>
            <a:solidFill>
              <a:srgbClr val="00FF00"/>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04231" name="Freeform 7"/>
            <p:cNvSpPr>
              <a:spLocks noChangeAspect="1"/>
            </p:cNvSpPr>
            <p:nvPr/>
          </p:nvSpPr>
          <p:spPr bwMode="auto">
            <a:xfrm>
              <a:off x="3415" y="2720"/>
              <a:ext cx="114" cy="77"/>
            </a:xfrm>
            <a:custGeom>
              <a:avLst/>
              <a:gdLst>
                <a:gd name="T0" fmla="*/ 2 w 114"/>
                <a:gd name="T1" fmla="*/ 0 h 77"/>
                <a:gd name="T2" fmla="*/ 0 w 114"/>
                <a:gd name="T3" fmla="*/ 77 h 77"/>
                <a:gd name="T4" fmla="*/ 114 w 114"/>
                <a:gd name="T5" fmla="*/ 67 h 77"/>
                <a:gd name="T6" fmla="*/ 114 w 114"/>
                <a:gd name="T7" fmla="*/ 46 h 77"/>
              </a:gdLst>
              <a:ahLst/>
              <a:cxnLst>
                <a:cxn ang="0">
                  <a:pos x="T0" y="T1"/>
                </a:cxn>
                <a:cxn ang="0">
                  <a:pos x="T2" y="T3"/>
                </a:cxn>
                <a:cxn ang="0">
                  <a:pos x="T4" y="T5"/>
                </a:cxn>
                <a:cxn ang="0">
                  <a:pos x="T6" y="T7"/>
                </a:cxn>
              </a:cxnLst>
              <a:rect l="0" t="0" r="r" b="b"/>
              <a:pathLst>
                <a:path w="114" h="77">
                  <a:moveTo>
                    <a:pt x="2" y="0"/>
                  </a:moveTo>
                  <a:lnTo>
                    <a:pt x="0" y="77"/>
                  </a:lnTo>
                  <a:lnTo>
                    <a:pt x="114" y="67"/>
                  </a:lnTo>
                  <a:lnTo>
                    <a:pt x="114" y="46"/>
                  </a:lnTo>
                </a:path>
              </a:pathLst>
            </a:custGeom>
            <a:solidFill>
              <a:srgbClr val="00FF00">
                <a:alpha val="75000"/>
              </a:srgbClr>
            </a:solidFill>
            <a:ln>
              <a:noFill/>
            </a:ln>
            <a:effectLst/>
            <a:extLst>
              <a:ext uri="{91240B29-F687-4F45-9708-019B960494DF}">
                <a14:hiddenLine xmlns:a14="http://schemas.microsoft.com/office/drawing/2010/main" w="285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04232" name="Freeform 8"/>
            <p:cNvSpPr>
              <a:spLocks noChangeAspect="1"/>
            </p:cNvSpPr>
            <p:nvPr/>
          </p:nvSpPr>
          <p:spPr bwMode="auto">
            <a:xfrm>
              <a:off x="3394" y="1403"/>
              <a:ext cx="129" cy="37"/>
            </a:xfrm>
            <a:custGeom>
              <a:avLst/>
              <a:gdLst>
                <a:gd name="T0" fmla="*/ 0 w 129"/>
                <a:gd name="T1" fmla="*/ 37 h 37"/>
                <a:gd name="T2" fmla="*/ 129 w 129"/>
                <a:gd name="T3" fmla="*/ 0 h 37"/>
              </a:gdLst>
              <a:ahLst/>
              <a:cxnLst>
                <a:cxn ang="0">
                  <a:pos x="T0" y="T1"/>
                </a:cxn>
                <a:cxn ang="0">
                  <a:pos x="T2" y="T3"/>
                </a:cxn>
              </a:cxnLst>
              <a:rect l="0" t="0" r="r" b="b"/>
              <a:pathLst>
                <a:path w="129" h="37">
                  <a:moveTo>
                    <a:pt x="0" y="37"/>
                  </a:moveTo>
                  <a:lnTo>
                    <a:pt x="129" y="0"/>
                  </a:lnTo>
                </a:path>
              </a:pathLst>
            </a:custGeom>
            <a:solidFill>
              <a:srgbClr val="00FF00"/>
            </a:solidFill>
            <a:ln w="254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04233" name="Freeform 9"/>
            <p:cNvSpPr>
              <a:spLocks noChangeAspect="1"/>
            </p:cNvSpPr>
            <p:nvPr/>
          </p:nvSpPr>
          <p:spPr bwMode="auto">
            <a:xfrm>
              <a:off x="2444" y="1082"/>
              <a:ext cx="35" cy="69"/>
            </a:xfrm>
            <a:custGeom>
              <a:avLst/>
              <a:gdLst>
                <a:gd name="T0" fmla="*/ 5 w 35"/>
                <a:gd name="T1" fmla="*/ 0 h 69"/>
                <a:gd name="T2" fmla="*/ 0 w 35"/>
                <a:gd name="T3" fmla="*/ 60 h 69"/>
                <a:gd name="T4" fmla="*/ 35 w 35"/>
                <a:gd name="T5" fmla="*/ 69 h 69"/>
                <a:gd name="T6" fmla="*/ 29 w 35"/>
                <a:gd name="T7" fmla="*/ 4 h 69"/>
              </a:gdLst>
              <a:ahLst/>
              <a:cxnLst>
                <a:cxn ang="0">
                  <a:pos x="T0" y="T1"/>
                </a:cxn>
                <a:cxn ang="0">
                  <a:pos x="T2" y="T3"/>
                </a:cxn>
                <a:cxn ang="0">
                  <a:pos x="T4" y="T5"/>
                </a:cxn>
                <a:cxn ang="0">
                  <a:pos x="T6" y="T7"/>
                </a:cxn>
              </a:cxnLst>
              <a:rect l="0" t="0" r="r" b="b"/>
              <a:pathLst>
                <a:path w="35" h="69">
                  <a:moveTo>
                    <a:pt x="5" y="0"/>
                  </a:moveTo>
                  <a:lnTo>
                    <a:pt x="0" y="60"/>
                  </a:lnTo>
                  <a:lnTo>
                    <a:pt x="35" y="69"/>
                  </a:lnTo>
                  <a:lnTo>
                    <a:pt x="29" y="4"/>
                  </a:lnTo>
                </a:path>
              </a:pathLst>
            </a:custGeom>
            <a:solidFill>
              <a:srgbClr val="00FF00">
                <a:alpha val="75000"/>
              </a:srgbClr>
            </a:solidFill>
            <a:ln>
              <a:noFill/>
            </a:ln>
            <a:effectLst/>
            <a:extLst>
              <a:ext uri="{91240B29-F687-4F45-9708-019B960494DF}">
                <a14:hiddenLine xmlns:a14="http://schemas.microsoft.com/office/drawing/2010/main" w="285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204234" name="Text Box 10"/>
          <p:cNvSpPr txBox="1">
            <a:spLocks noChangeArrowheads="1"/>
          </p:cNvSpPr>
          <p:nvPr/>
        </p:nvSpPr>
        <p:spPr bwMode="auto">
          <a:xfrm rot="943962">
            <a:off x="2879725" y="1376363"/>
            <a:ext cx="2736850" cy="4572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2400"/>
              <a:t>Detector (pixel)</a:t>
            </a:r>
            <a:endParaRPr lang="en-US" altLang="en-US" sz="2400" i="1">
              <a:latin typeface="Times New Roman" panose="02020603050405020304" pitchFamily="18" charset="0"/>
              <a:cs typeface="Times New Roman" panose="02020603050405020304" pitchFamily="18" charset="0"/>
            </a:endParaRPr>
          </a:p>
        </p:txBody>
      </p:sp>
      <p:sp>
        <p:nvSpPr>
          <p:cNvPr id="1204235" name="Text Box 11"/>
          <p:cNvSpPr txBox="1">
            <a:spLocks noChangeArrowheads="1"/>
          </p:cNvSpPr>
          <p:nvPr/>
        </p:nvSpPr>
        <p:spPr bwMode="auto">
          <a:xfrm rot="902040">
            <a:off x="2914650" y="3824288"/>
            <a:ext cx="2736850" cy="82232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2400"/>
              <a:t>50%              quantum efficiency</a:t>
            </a:r>
            <a:endParaRPr lang="en-US" altLang="en-US" sz="2400" i="1">
              <a:latin typeface="Times New Roman" panose="02020603050405020304" pitchFamily="18" charset="0"/>
              <a:cs typeface="Times New Roman" panose="02020603050405020304" pitchFamily="18" charset="0"/>
            </a:endParaRPr>
          </a:p>
        </p:txBody>
      </p:sp>
      <p:sp>
        <p:nvSpPr>
          <p:cNvPr id="1204236" name="Rectangle 12"/>
          <p:cNvSpPr>
            <a:spLocks noChangeArrowheads="1"/>
          </p:cNvSpPr>
          <p:nvPr/>
        </p:nvSpPr>
        <p:spPr bwMode="auto">
          <a:xfrm>
            <a:off x="7918450" y="6491288"/>
            <a:ext cx="1225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a:latin typeface="Tahoma" panose="020B0604030504040204" pitchFamily="34" charset="0"/>
                <a:cs typeface="Times New Roman" panose="02020603050405020304" pitchFamily="18" charset="0"/>
              </a:rPr>
              <a:t>Schechner</a:t>
            </a:r>
          </a:p>
        </p:txBody>
      </p:sp>
      <p:sp>
        <p:nvSpPr>
          <p:cNvPr id="1204237" name="Text Box 13"/>
          <p:cNvSpPr txBox="1">
            <a:spLocks noChangeArrowheads="1"/>
          </p:cNvSpPr>
          <p:nvPr/>
        </p:nvSpPr>
        <p:spPr bwMode="auto">
          <a:xfrm>
            <a:off x="144463" y="26988"/>
            <a:ext cx="50752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3600"/>
              <a:t>Photon  (shot)  Noise</a:t>
            </a:r>
          </a:p>
        </p:txBody>
      </p:sp>
      <p:sp>
        <p:nvSpPr>
          <p:cNvPr id="1204238" name="Text Box 14"/>
          <p:cNvSpPr txBox="1">
            <a:spLocks noChangeArrowheads="1"/>
          </p:cNvSpPr>
          <p:nvPr/>
        </p:nvSpPr>
        <p:spPr bwMode="auto">
          <a:xfrm>
            <a:off x="8732838" y="-26988"/>
            <a:ext cx="503237" cy="33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66FF33"/>
                </a:solidFill>
              </a:rPr>
              <a:t>9</a:t>
            </a:r>
          </a:p>
        </p:txBody>
      </p:sp>
      <p:sp>
        <p:nvSpPr>
          <p:cNvPr id="1204239" name="Text Box 15"/>
          <p:cNvSpPr txBox="1">
            <a:spLocks noChangeArrowheads="1"/>
          </p:cNvSpPr>
          <p:nvPr/>
        </p:nvSpPr>
        <p:spPr bwMode="auto">
          <a:xfrm>
            <a:off x="6227763" y="1458913"/>
            <a:ext cx="2736850" cy="4572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2400" u="sng"/>
              <a:t>Electrons</a:t>
            </a:r>
            <a:endParaRPr lang="en-US" altLang="en-US" sz="2400" i="1" u="sng">
              <a:latin typeface="Times New Roman" panose="02020603050405020304" pitchFamily="18" charset="0"/>
              <a:cs typeface="Times New Roman" panose="02020603050405020304" pitchFamily="18" charset="0"/>
            </a:endParaRPr>
          </a:p>
        </p:txBody>
      </p:sp>
      <p:sp>
        <p:nvSpPr>
          <p:cNvPr id="1204240" name="Text Box 16"/>
          <p:cNvSpPr txBox="1">
            <a:spLocks noChangeArrowheads="1"/>
          </p:cNvSpPr>
          <p:nvPr/>
        </p:nvSpPr>
        <p:spPr bwMode="auto">
          <a:xfrm>
            <a:off x="503238" y="1998663"/>
            <a:ext cx="1439862" cy="4572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2400" u="sng"/>
              <a:t>Photon</a:t>
            </a:r>
            <a:r>
              <a:rPr lang="en-US" altLang="en-US" sz="2400"/>
              <a:t> </a:t>
            </a:r>
            <a:r>
              <a:rPr lang="en-US" altLang="en-US" sz="1000"/>
              <a:t> </a:t>
            </a:r>
            <a:r>
              <a:rPr lang="en-US" altLang="en-US" sz="2400" i="1">
                <a:latin typeface="Times New Roman" panose="02020603050405020304" pitchFamily="18" charset="0"/>
                <a:cs typeface="Times New Roman" panose="02020603050405020304" pitchFamily="18" charset="0"/>
              </a:rPr>
              <a:t> </a:t>
            </a:r>
          </a:p>
        </p:txBody>
      </p:sp>
      <p:grpSp>
        <p:nvGrpSpPr>
          <p:cNvPr id="1204241" name="Group 17"/>
          <p:cNvGrpSpPr>
            <a:grpSpLocks/>
          </p:cNvGrpSpPr>
          <p:nvPr/>
        </p:nvGrpSpPr>
        <p:grpSpPr bwMode="auto">
          <a:xfrm>
            <a:off x="1079500" y="2657475"/>
            <a:ext cx="2871788" cy="339725"/>
            <a:chOff x="771" y="1321"/>
            <a:chExt cx="1809" cy="214"/>
          </a:xfrm>
        </p:grpSpPr>
        <p:sp>
          <p:nvSpPr>
            <p:cNvPr id="1204242" name="Freeform 18"/>
            <p:cNvSpPr>
              <a:spLocks/>
            </p:cNvSpPr>
            <p:nvPr/>
          </p:nvSpPr>
          <p:spPr bwMode="auto">
            <a:xfrm>
              <a:off x="2247" y="1413"/>
              <a:ext cx="333" cy="90"/>
            </a:xfrm>
            <a:custGeom>
              <a:avLst/>
              <a:gdLst>
                <a:gd name="T0" fmla="*/ 0 w 333"/>
                <a:gd name="T1" fmla="*/ 90 h 90"/>
                <a:gd name="T2" fmla="*/ 78 w 333"/>
                <a:gd name="T3" fmla="*/ 0 h 90"/>
                <a:gd name="T4" fmla="*/ 333 w 333"/>
                <a:gd name="T5" fmla="*/ 0 h 90"/>
              </a:gdLst>
              <a:ahLst/>
              <a:cxnLst>
                <a:cxn ang="0">
                  <a:pos x="T0" y="T1"/>
                </a:cxn>
                <a:cxn ang="0">
                  <a:pos x="T2" y="T3"/>
                </a:cxn>
                <a:cxn ang="0">
                  <a:pos x="T4" y="T5"/>
                </a:cxn>
              </a:cxnLst>
              <a:rect l="0" t="0" r="r" b="b"/>
              <a:pathLst>
                <a:path w="333" h="90">
                  <a:moveTo>
                    <a:pt x="0" y="90"/>
                  </a:moveTo>
                  <a:lnTo>
                    <a:pt x="78" y="0"/>
                  </a:lnTo>
                  <a:lnTo>
                    <a:pt x="333" y="0"/>
                  </a:lnTo>
                </a:path>
              </a:pathLst>
            </a:custGeom>
            <a:noFill/>
            <a:ln w="76200" cap="flat" cmpd="sng">
              <a:solidFill>
                <a:srgbClr val="FFFF99"/>
              </a:solidFill>
              <a:prstDash val="solid"/>
              <a:round/>
              <a:headEnd type="none" w="med" len="med"/>
              <a:tailEnd type="stealth"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04243" name="Freeform 19"/>
            <p:cNvSpPr>
              <a:spLocks/>
            </p:cNvSpPr>
            <p:nvPr/>
          </p:nvSpPr>
          <p:spPr bwMode="auto">
            <a:xfrm>
              <a:off x="771" y="1321"/>
              <a:ext cx="1792" cy="214"/>
            </a:xfrm>
            <a:custGeom>
              <a:avLst/>
              <a:gdLst>
                <a:gd name="T0" fmla="*/ 0 w 1140"/>
                <a:gd name="T1" fmla="*/ 134 h 305"/>
                <a:gd name="T2" fmla="*/ 84 w 1140"/>
                <a:gd name="T3" fmla="*/ 134 h 305"/>
                <a:gd name="T4" fmla="*/ 161 w 1140"/>
                <a:gd name="T5" fmla="*/ 23 h 305"/>
                <a:gd name="T6" fmla="*/ 313 w 1140"/>
                <a:gd name="T7" fmla="*/ 274 h 305"/>
                <a:gd name="T8" fmla="*/ 460 w 1140"/>
                <a:gd name="T9" fmla="*/ 27 h 305"/>
                <a:gd name="T10" fmla="*/ 611 w 1140"/>
                <a:gd name="T11" fmla="*/ 280 h 305"/>
                <a:gd name="T12" fmla="*/ 760 w 1140"/>
                <a:gd name="T13" fmla="*/ 27 h 305"/>
                <a:gd name="T14" fmla="*/ 907 w 1140"/>
                <a:gd name="T15" fmla="*/ 278 h 305"/>
                <a:gd name="T16" fmla="*/ 987 w 1140"/>
                <a:gd name="T17" fmla="*/ 134 h 305"/>
                <a:gd name="T18" fmla="*/ 1131 w 1140"/>
                <a:gd name="T19" fmla="*/ 131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0" h="305">
                  <a:moveTo>
                    <a:pt x="0" y="134"/>
                  </a:moveTo>
                  <a:cubicBezTo>
                    <a:pt x="39" y="134"/>
                    <a:pt x="54" y="137"/>
                    <a:pt x="84" y="134"/>
                  </a:cubicBezTo>
                  <a:cubicBezTo>
                    <a:pt x="99" y="104"/>
                    <a:pt x="123" y="0"/>
                    <a:pt x="161" y="23"/>
                  </a:cubicBezTo>
                  <a:cubicBezTo>
                    <a:pt x="198" y="44"/>
                    <a:pt x="263" y="273"/>
                    <a:pt x="313" y="274"/>
                  </a:cubicBezTo>
                  <a:cubicBezTo>
                    <a:pt x="363" y="275"/>
                    <a:pt x="410" y="26"/>
                    <a:pt x="460" y="27"/>
                  </a:cubicBezTo>
                  <a:cubicBezTo>
                    <a:pt x="510" y="28"/>
                    <a:pt x="561" y="280"/>
                    <a:pt x="611" y="280"/>
                  </a:cubicBezTo>
                  <a:cubicBezTo>
                    <a:pt x="661" y="280"/>
                    <a:pt x="711" y="27"/>
                    <a:pt x="760" y="27"/>
                  </a:cubicBezTo>
                  <a:cubicBezTo>
                    <a:pt x="809" y="27"/>
                    <a:pt x="868" y="261"/>
                    <a:pt x="907" y="278"/>
                  </a:cubicBezTo>
                  <a:cubicBezTo>
                    <a:pt x="951" y="305"/>
                    <a:pt x="960" y="158"/>
                    <a:pt x="987" y="134"/>
                  </a:cubicBezTo>
                  <a:cubicBezTo>
                    <a:pt x="1026" y="131"/>
                    <a:pt x="1140" y="137"/>
                    <a:pt x="1131" y="131"/>
                  </a:cubicBezTo>
                </a:path>
              </a:pathLst>
            </a:custGeom>
            <a:noFill/>
            <a:ln w="22225" cap="flat" cmpd="sng">
              <a:solidFill>
                <a:srgbClr val="000000"/>
              </a:solidFill>
              <a:prstDash val="solid"/>
              <a:round/>
              <a:headEnd type="none" w="med" len="med"/>
              <a:tailEnd type="stealth"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1204244" name="Group 20"/>
          <p:cNvGrpSpPr>
            <a:grpSpLocks/>
          </p:cNvGrpSpPr>
          <p:nvPr/>
        </p:nvGrpSpPr>
        <p:grpSpPr bwMode="auto">
          <a:xfrm>
            <a:off x="5830888" y="1592263"/>
            <a:ext cx="2520950" cy="2073275"/>
            <a:chOff x="3673" y="2390"/>
            <a:chExt cx="1588" cy="1306"/>
          </a:xfrm>
        </p:grpSpPr>
        <p:sp>
          <p:nvSpPr>
            <p:cNvPr id="1204245" name="Text Box 21"/>
            <p:cNvSpPr txBox="1">
              <a:spLocks noChangeArrowheads="1"/>
            </p:cNvSpPr>
            <p:nvPr/>
          </p:nvSpPr>
          <p:spPr bwMode="auto">
            <a:xfrm>
              <a:off x="4082" y="2999"/>
              <a:ext cx="454" cy="288"/>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eaLnBrk="1" hangingPunct="1">
                <a:spcBef>
                  <a:spcPct val="50000"/>
                </a:spcBef>
              </a:pPr>
              <a:r>
                <a:rPr lang="en-US" altLang="en-US" sz="2400"/>
                <a:t>or</a:t>
              </a:r>
              <a:endParaRPr lang="en-US" altLang="en-US" sz="2400" i="1">
                <a:latin typeface="Times New Roman" panose="02020603050405020304" pitchFamily="18" charset="0"/>
                <a:cs typeface="Times New Roman" panose="02020603050405020304" pitchFamily="18" charset="0"/>
              </a:endParaRPr>
            </a:p>
          </p:txBody>
        </p:sp>
        <p:grpSp>
          <p:nvGrpSpPr>
            <p:cNvPr id="1204246" name="Group 22"/>
            <p:cNvGrpSpPr>
              <a:grpSpLocks/>
            </p:cNvGrpSpPr>
            <p:nvPr/>
          </p:nvGrpSpPr>
          <p:grpSpPr bwMode="auto">
            <a:xfrm>
              <a:off x="4217" y="2682"/>
              <a:ext cx="1044" cy="318"/>
              <a:chOff x="3923" y="1502"/>
              <a:chExt cx="1044" cy="318"/>
            </a:xfrm>
          </p:grpSpPr>
          <p:sp>
            <p:nvSpPr>
              <p:cNvPr id="1204247" name="AutoShape 23"/>
              <p:cNvSpPr>
                <a:spLocks noChangeArrowheads="1"/>
              </p:cNvSpPr>
              <p:nvPr/>
            </p:nvSpPr>
            <p:spPr bwMode="auto">
              <a:xfrm>
                <a:off x="3923" y="1502"/>
                <a:ext cx="1044" cy="318"/>
              </a:xfrm>
              <a:prstGeom prst="roundRect">
                <a:avLst>
                  <a:gd name="adj" fmla="val 16667"/>
                </a:avLst>
              </a:prstGeom>
              <a:solidFill>
                <a:srgbClr val="FFCC00"/>
              </a:solidFill>
              <a:ln w="127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1204248" name="Group 24"/>
              <p:cNvGrpSpPr>
                <a:grpSpLocks/>
              </p:cNvGrpSpPr>
              <p:nvPr/>
            </p:nvGrpSpPr>
            <p:grpSpPr bwMode="auto">
              <a:xfrm>
                <a:off x="4272" y="1505"/>
                <a:ext cx="298" cy="290"/>
                <a:chOff x="4302" y="1745"/>
                <a:chExt cx="298" cy="290"/>
              </a:xfrm>
            </p:grpSpPr>
            <p:sp>
              <p:nvSpPr>
                <p:cNvPr id="1204249" name="Oval 25"/>
                <p:cNvSpPr>
                  <a:spLocks noChangeAspect="1" noChangeArrowheads="1"/>
                </p:cNvSpPr>
                <p:nvPr/>
              </p:nvSpPr>
              <p:spPr bwMode="auto">
                <a:xfrm>
                  <a:off x="4335" y="1769"/>
                  <a:ext cx="265" cy="266"/>
                </a:xfrm>
                <a:prstGeom prst="ellipse">
                  <a:avLst/>
                </a:prstGeom>
                <a:solidFill>
                  <a:schemeClr val="tx1"/>
                </a:solidFill>
                <a:ln w="2540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1204250" name="Group 26"/>
                <p:cNvGrpSpPr>
                  <a:grpSpLocks/>
                </p:cNvGrpSpPr>
                <p:nvPr/>
              </p:nvGrpSpPr>
              <p:grpSpPr bwMode="auto">
                <a:xfrm>
                  <a:off x="4302" y="1745"/>
                  <a:ext cx="250" cy="288"/>
                  <a:chOff x="4302" y="1745"/>
                  <a:chExt cx="250" cy="288"/>
                </a:xfrm>
              </p:grpSpPr>
              <p:sp>
                <p:nvSpPr>
                  <p:cNvPr id="1204251" name="Text Box 27"/>
                  <p:cNvSpPr txBox="1">
                    <a:spLocks noChangeArrowheads="1"/>
                  </p:cNvSpPr>
                  <p:nvPr/>
                </p:nvSpPr>
                <p:spPr bwMode="auto">
                  <a:xfrm>
                    <a:off x="4302" y="1745"/>
                    <a:ext cx="249" cy="288"/>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2400">
                        <a:solidFill>
                          <a:schemeClr val="bg1"/>
                        </a:solidFill>
                        <a:latin typeface="Tahoma" panose="020B0604030504040204" pitchFamily="34" charset="0"/>
                        <a:cs typeface="Tahoma" panose="020B0604030504040204" pitchFamily="34" charset="0"/>
                      </a:rPr>
                      <a:t>e</a:t>
                    </a:r>
                  </a:p>
                </p:txBody>
              </p:sp>
              <p:sp>
                <p:nvSpPr>
                  <p:cNvPr id="1204252" name="Line 28"/>
                  <p:cNvSpPr>
                    <a:spLocks noChangeShapeType="1"/>
                  </p:cNvSpPr>
                  <p:nvPr/>
                </p:nvSpPr>
                <p:spPr bwMode="auto">
                  <a:xfrm>
                    <a:off x="4484" y="1859"/>
                    <a:ext cx="68"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sp>
          <p:nvSpPr>
            <p:cNvPr id="1204253" name="Text Box 29"/>
            <p:cNvSpPr txBox="1">
              <a:spLocks noChangeArrowheads="1"/>
            </p:cNvSpPr>
            <p:nvPr/>
          </p:nvSpPr>
          <p:spPr bwMode="auto">
            <a:xfrm>
              <a:off x="3673" y="2390"/>
              <a:ext cx="635" cy="1306"/>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3000">
                  <a:latin typeface="Century Gothic" panose="020B0502020202020204" pitchFamily="34" charset="0"/>
                  <a:cs typeface="Times New Roman" panose="02020603050405020304" pitchFamily="18" charset="0"/>
                </a:rPr>
                <a:t>{</a:t>
              </a:r>
            </a:p>
          </p:txBody>
        </p:sp>
        <p:grpSp>
          <p:nvGrpSpPr>
            <p:cNvPr id="1204254" name="Group 30"/>
            <p:cNvGrpSpPr>
              <a:grpSpLocks/>
            </p:cNvGrpSpPr>
            <p:nvPr/>
          </p:nvGrpSpPr>
          <p:grpSpPr bwMode="auto">
            <a:xfrm>
              <a:off x="4195" y="3339"/>
              <a:ext cx="1066" cy="318"/>
              <a:chOff x="3901" y="1845"/>
              <a:chExt cx="1066" cy="318"/>
            </a:xfrm>
          </p:grpSpPr>
          <p:sp>
            <p:nvSpPr>
              <p:cNvPr id="1204255" name="AutoShape 31"/>
              <p:cNvSpPr>
                <a:spLocks noChangeArrowheads="1"/>
              </p:cNvSpPr>
              <p:nvPr/>
            </p:nvSpPr>
            <p:spPr bwMode="auto">
              <a:xfrm>
                <a:off x="3923" y="1845"/>
                <a:ext cx="1044" cy="318"/>
              </a:xfrm>
              <a:prstGeom prst="roundRect">
                <a:avLst>
                  <a:gd name="adj" fmla="val 16667"/>
                </a:avLst>
              </a:prstGeom>
              <a:solidFill>
                <a:srgbClr val="FFCC00"/>
              </a:solidFill>
              <a:ln w="127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1204256" name="Group 32"/>
              <p:cNvGrpSpPr>
                <a:grpSpLocks/>
              </p:cNvGrpSpPr>
              <p:nvPr/>
            </p:nvGrpSpPr>
            <p:grpSpPr bwMode="auto">
              <a:xfrm>
                <a:off x="3901" y="1850"/>
                <a:ext cx="1022" cy="288"/>
                <a:chOff x="4421" y="2031"/>
                <a:chExt cx="1022" cy="288"/>
              </a:xfrm>
            </p:grpSpPr>
            <p:sp>
              <p:nvSpPr>
                <p:cNvPr id="1204257" name="Oval 33"/>
                <p:cNvSpPr>
                  <a:spLocks noChangeAspect="1" noChangeArrowheads="1"/>
                </p:cNvSpPr>
                <p:nvPr/>
              </p:nvSpPr>
              <p:spPr bwMode="auto">
                <a:xfrm>
                  <a:off x="5178" y="2053"/>
                  <a:ext cx="265" cy="266"/>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04258" name="Text Box 34"/>
                <p:cNvSpPr txBox="1">
                  <a:spLocks noChangeArrowheads="1"/>
                </p:cNvSpPr>
                <p:nvPr/>
              </p:nvSpPr>
              <p:spPr bwMode="auto">
                <a:xfrm>
                  <a:off x="4421" y="2031"/>
                  <a:ext cx="840" cy="288"/>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eaLnBrk="1" hangingPunct="1">
                    <a:spcBef>
                      <a:spcPct val="50000"/>
                    </a:spcBef>
                  </a:pPr>
                  <a:r>
                    <a:rPr lang="en-US" altLang="en-US" sz="2400"/>
                    <a:t>nothing</a:t>
                  </a:r>
                  <a:endParaRPr lang="en-US" altLang="en-US" sz="2400" i="1">
                    <a:latin typeface="Times New Roman" panose="02020603050405020304" pitchFamily="18" charset="0"/>
                    <a:cs typeface="Times New Roman" panose="02020603050405020304" pitchFamily="18" charset="0"/>
                  </a:endParaRPr>
                </a:p>
              </p:txBody>
            </p:sp>
          </p:grpSp>
        </p:grpSp>
      </p:grpSp>
      <p:sp>
        <p:nvSpPr>
          <p:cNvPr id="1204259" name="Text Box 35"/>
          <p:cNvSpPr txBox="1">
            <a:spLocks noChangeArrowheads="1"/>
          </p:cNvSpPr>
          <p:nvPr/>
        </p:nvSpPr>
        <p:spPr bwMode="auto">
          <a:xfrm>
            <a:off x="5075238" y="2600325"/>
            <a:ext cx="1152525" cy="39687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2000"/>
              <a:t>either</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0" name="Rectangle 2"/>
          <p:cNvSpPr>
            <a:spLocks noGrp="1" noChangeArrowheads="1"/>
          </p:cNvSpPr>
          <p:nvPr>
            <p:ph type="title"/>
          </p:nvPr>
        </p:nvSpPr>
        <p:spPr>
          <a:xfrm>
            <a:off x="457200" y="0"/>
            <a:ext cx="8229600" cy="1143000"/>
          </a:xfrm>
        </p:spPr>
        <p:txBody>
          <a:bodyPr/>
          <a:lstStyle/>
          <a:p>
            <a:r>
              <a:rPr lang="en-US" altLang="en-US">
                <a:solidFill>
                  <a:schemeClr val="bg1"/>
                </a:solidFill>
              </a:rPr>
              <a:t>Haze</a:t>
            </a:r>
          </a:p>
        </p:txBody>
      </p:sp>
      <p:graphicFrame>
        <p:nvGraphicFramePr>
          <p:cNvPr id="985091" name="Object 3"/>
          <p:cNvGraphicFramePr>
            <a:graphicFrameLocks noChangeAspect="1"/>
          </p:cNvGraphicFramePr>
          <p:nvPr/>
        </p:nvGraphicFramePr>
        <p:xfrm>
          <a:off x="2357438" y="4495800"/>
          <a:ext cx="4448175" cy="615950"/>
        </p:xfrm>
        <a:graphic>
          <a:graphicData uri="http://schemas.openxmlformats.org/presentationml/2006/ole">
            <mc:AlternateContent xmlns:mc="http://schemas.openxmlformats.org/markup-compatibility/2006">
              <mc:Choice xmlns:v="urn:schemas-microsoft-com:vml" Requires="v">
                <p:oleObj spid="_x0000_s985110" name="Equation" r:id="rId4" imgW="1650960" imgH="228600" progId="Equation.DSMT4">
                  <p:embed/>
                </p:oleObj>
              </mc:Choice>
              <mc:Fallback>
                <p:oleObj name="Equation" r:id="rId4" imgW="1650960" imgH="228600"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7438" y="4495800"/>
                        <a:ext cx="4448175" cy="615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85092" name="Text Box 4"/>
          <p:cNvSpPr txBox="1">
            <a:spLocks noChangeArrowheads="1"/>
          </p:cNvSpPr>
          <p:nvPr/>
        </p:nvSpPr>
        <p:spPr bwMode="auto">
          <a:xfrm>
            <a:off x="5976938" y="5562600"/>
            <a:ext cx="1851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rtl="1" eaLnBrk="1" hangingPunct="1">
              <a:spcBef>
                <a:spcPct val="50000"/>
              </a:spcBef>
            </a:pPr>
            <a:r>
              <a:rPr lang="en-US" altLang="en-US" sz="2000">
                <a:solidFill>
                  <a:schemeClr val="bg1"/>
                </a:solidFill>
              </a:rPr>
              <a:t>airlight</a:t>
            </a:r>
            <a:endParaRPr lang="en-US" altLang="en-US">
              <a:solidFill>
                <a:schemeClr val="bg1"/>
              </a:solidFill>
            </a:endParaRPr>
          </a:p>
        </p:txBody>
      </p:sp>
      <p:sp>
        <p:nvSpPr>
          <p:cNvPr id="985093" name="Freeform 5"/>
          <p:cNvSpPr>
            <a:spLocks/>
          </p:cNvSpPr>
          <p:nvPr/>
        </p:nvSpPr>
        <p:spPr bwMode="auto">
          <a:xfrm>
            <a:off x="6286500" y="5105400"/>
            <a:ext cx="411163" cy="366713"/>
          </a:xfrm>
          <a:custGeom>
            <a:avLst/>
            <a:gdLst>
              <a:gd name="T0" fmla="*/ 259 w 259"/>
              <a:gd name="T1" fmla="*/ 231 h 231"/>
              <a:gd name="T2" fmla="*/ 39 w 259"/>
              <a:gd name="T3" fmla="*/ 173 h 231"/>
              <a:gd name="T4" fmla="*/ 22 w 259"/>
              <a:gd name="T5" fmla="*/ 0 h 231"/>
            </a:gdLst>
            <a:ahLst/>
            <a:cxnLst>
              <a:cxn ang="0">
                <a:pos x="T0" y="T1"/>
              </a:cxn>
              <a:cxn ang="0">
                <a:pos x="T2" y="T3"/>
              </a:cxn>
              <a:cxn ang="0">
                <a:pos x="T4" y="T5"/>
              </a:cxn>
            </a:cxnLst>
            <a:rect l="0" t="0" r="r" b="b"/>
            <a:pathLst>
              <a:path w="259" h="231">
                <a:moveTo>
                  <a:pt x="259" y="231"/>
                </a:moveTo>
                <a:cubicBezTo>
                  <a:pt x="222" y="221"/>
                  <a:pt x="78" y="211"/>
                  <a:pt x="39" y="173"/>
                </a:cubicBezTo>
                <a:cubicBezTo>
                  <a:pt x="0" y="135"/>
                  <a:pt x="26" y="36"/>
                  <a:pt x="22" y="0"/>
                </a:cubicBezTo>
              </a:path>
            </a:pathLst>
          </a:custGeom>
          <a:noFill/>
          <a:ln w="19050">
            <a:solidFill>
              <a:schemeClr val="bg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094" name="Freeform 6"/>
          <p:cNvSpPr>
            <a:spLocks/>
          </p:cNvSpPr>
          <p:nvPr/>
        </p:nvSpPr>
        <p:spPr bwMode="auto">
          <a:xfrm>
            <a:off x="4902200" y="5138738"/>
            <a:ext cx="165100" cy="365125"/>
          </a:xfrm>
          <a:custGeom>
            <a:avLst/>
            <a:gdLst>
              <a:gd name="T0" fmla="*/ 104 w 104"/>
              <a:gd name="T1" fmla="*/ 230 h 230"/>
              <a:gd name="T2" fmla="*/ 6 w 104"/>
              <a:gd name="T3" fmla="*/ 123 h 230"/>
              <a:gd name="T4" fmla="*/ 71 w 104"/>
              <a:gd name="T5" fmla="*/ 0 h 230"/>
            </a:gdLst>
            <a:ahLst/>
            <a:cxnLst>
              <a:cxn ang="0">
                <a:pos x="T0" y="T1"/>
              </a:cxn>
              <a:cxn ang="0">
                <a:pos x="T2" y="T3"/>
              </a:cxn>
              <a:cxn ang="0">
                <a:pos x="T4" y="T5"/>
              </a:cxn>
            </a:cxnLst>
            <a:rect l="0" t="0" r="r" b="b"/>
            <a:pathLst>
              <a:path w="104" h="230">
                <a:moveTo>
                  <a:pt x="104" y="230"/>
                </a:moveTo>
                <a:cubicBezTo>
                  <a:pt x="88" y="212"/>
                  <a:pt x="12" y="161"/>
                  <a:pt x="6" y="123"/>
                </a:cubicBezTo>
                <a:cubicBezTo>
                  <a:pt x="0" y="85"/>
                  <a:pt x="58" y="26"/>
                  <a:pt x="71" y="0"/>
                </a:cubicBezTo>
              </a:path>
            </a:pathLst>
          </a:custGeom>
          <a:noFill/>
          <a:ln w="19050">
            <a:solidFill>
              <a:schemeClr val="bg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095" name="Freeform 7"/>
          <p:cNvSpPr>
            <a:spLocks/>
          </p:cNvSpPr>
          <p:nvPr/>
        </p:nvSpPr>
        <p:spPr bwMode="auto">
          <a:xfrm>
            <a:off x="3754438" y="5105400"/>
            <a:ext cx="85725" cy="385763"/>
          </a:xfrm>
          <a:custGeom>
            <a:avLst/>
            <a:gdLst>
              <a:gd name="T0" fmla="*/ 54 w 54"/>
              <a:gd name="T1" fmla="*/ 243 h 243"/>
              <a:gd name="T2" fmla="*/ 1 w 54"/>
              <a:gd name="T3" fmla="*/ 117 h 243"/>
              <a:gd name="T4" fmla="*/ 46 w 54"/>
              <a:gd name="T5" fmla="*/ 0 h 243"/>
            </a:gdLst>
            <a:ahLst/>
            <a:cxnLst>
              <a:cxn ang="0">
                <a:pos x="T0" y="T1"/>
              </a:cxn>
              <a:cxn ang="0">
                <a:pos x="T2" y="T3"/>
              </a:cxn>
              <a:cxn ang="0">
                <a:pos x="T4" y="T5"/>
              </a:cxn>
            </a:cxnLst>
            <a:rect l="0" t="0" r="r" b="b"/>
            <a:pathLst>
              <a:path w="54" h="243">
                <a:moveTo>
                  <a:pt x="54" y="243"/>
                </a:moveTo>
                <a:cubicBezTo>
                  <a:pt x="45" y="223"/>
                  <a:pt x="2" y="157"/>
                  <a:pt x="1" y="117"/>
                </a:cubicBezTo>
                <a:cubicBezTo>
                  <a:pt x="0" y="77"/>
                  <a:pt x="37" y="25"/>
                  <a:pt x="46" y="0"/>
                </a:cubicBezTo>
              </a:path>
            </a:pathLst>
          </a:custGeom>
          <a:noFill/>
          <a:ln w="19050">
            <a:solidFill>
              <a:schemeClr val="bg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096" name="Text Box 8"/>
          <p:cNvSpPr txBox="1">
            <a:spLocks noChangeArrowheads="1"/>
          </p:cNvSpPr>
          <p:nvPr/>
        </p:nvSpPr>
        <p:spPr bwMode="auto">
          <a:xfrm>
            <a:off x="2873375" y="55626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rtl="1" eaLnBrk="1" hangingPunct="1">
              <a:spcBef>
                <a:spcPct val="50000"/>
              </a:spcBef>
            </a:pPr>
            <a:r>
              <a:rPr lang="en-US" altLang="en-US" sz="2000">
                <a:solidFill>
                  <a:schemeClr val="bg1"/>
                </a:solidFill>
              </a:rPr>
              <a:t>object</a:t>
            </a:r>
          </a:p>
        </p:txBody>
      </p:sp>
      <p:sp>
        <p:nvSpPr>
          <p:cNvPr id="985097" name="Text Box 9"/>
          <p:cNvSpPr txBox="1">
            <a:spLocks noChangeArrowheads="1"/>
          </p:cNvSpPr>
          <p:nvPr/>
        </p:nvSpPr>
        <p:spPr bwMode="auto">
          <a:xfrm>
            <a:off x="4244975" y="5562600"/>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rtl="1" eaLnBrk="1" hangingPunct="1">
              <a:spcBef>
                <a:spcPct val="50000"/>
              </a:spcBef>
            </a:pPr>
            <a:r>
              <a:rPr lang="en-US" altLang="en-US" sz="2000">
                <a:solidFill>
                  <a:schemeClr val="bg1"/>
                </a:solidFill>
              </a:rPr>
              <a:t>transmittance</a:t>
            </a:r>
          </a:p>
        </p:txBody>
      </p:sp>
      <p:pic>
        <p:nvPicPr>
          <p:cNvPr id="985098"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85800" y="1066800"/>
            <a:ext cx="7877175" cy="330993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5099" name="Rectangle 11"/>
          <p:cNvSpPr>
            <a:spLocks noChangeArrowheads="1"/>
          </p:cNvSpPr>
          <p:nvPr/>
        </p:nvSpPr>
        <p:spPr bwMode="auto">
          <a:xfrm>
            <a:off x="381000" y="6262688"/>
            <a:ext cx="386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r>
              <a:rPr lang="en-US" altLang="en-US">
                <a:solidFill>
                  <a:schemeClr val="bg1"/>
                </a:solidFill>
              </a:rPr>
              <a:t>Schechner et al., Applied Optics  ‘03</a:t>
            </a:r>
            <a:endParaRPr lang="he-IL" altLang="en-US">
              <a:solidFill>
                <a:schemeClr val="bg1"/>
              </a:solidFill>
            </a:endParaRPr>
          </a:p>
        </p:txBody>
      </p:sp>
      <p:sp>
        <p:nvSpPr>
          <p:cNvPr id="985100" name="Text Box 12"/>
          <p:cNvSpPr txBox="1">
            <a:spLocks noChangeArrowheads="1"/>
          </p:cNvSpPr>
          <p:nvPr/>
        </p:nvSpPr>
        <p:spPr bwMode="auto">
          <a:xfrm>
            <a:off x="869156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15</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1205250" name="Group 2"/>
          <p:cNvGrpSpPr>
            <a:grpSpLocks noChangeAspect="1"/>
          </p:cNvGrpSpPr>
          <p:nvPr/>
        </p:nvGrpSpPr>
        <p:grpSpPr bwMode="auto">
          <a:xfrm>
            <a:off x="3049588" y="1311275"/>
            <a:ext cx="2108200" cy="2232025"/>
            <a:chOff x="2103" y="1071"/>
            <a:chExt cx="1662" cy="1760"/>
          </a:xfrm>
        </p:grpSpPr>
        <p:sp>
          <p:nvSpPr>
            <p:cNvPr id="1205251" name="Freeform 3"/>
            <p:cNvSpPr>
              <a:spLocks noChangeAspect="1"/>
            </p:cNvSpPr>
            <p:nvPr/>
          </p:nvSpPr>
          <p:spPr bwMode="auto">
            <a:xfrm>
              <a:off x="3407" y="2754"/>
              <a:ext cx="131" cy="77"/>
            </a:xfrm>
            <a:custGeom>
              <a:avLst/>
              <a:gdLst>
                <a:gd name="T0" fmla="*/ 2 w 129"/>
                <a:gd name="T1" fmla="*/ 0 h 77"/>
                <a:gd name="T2" fmla="*/ 0 w 129"/>
                <a:gd name="T3" fmla="*/ 77 h 77"/>
                <a:gd name="T4" fmla="*/ 129 w 129"/>
                <a:gd name="T5" fmla="*/ 39 h 77"/>
              </a:gdLst>
              <a:ahLst/>
              <a:cxnLst>
                <a:cxn ang="0">
                  <a:pos x="T0" y="T1"/>
                </a:cxn>
                <a:cxn ang="0">
                  <a:pos x="T2" y="T3"/>
                </a:cxn>
                <a:cxn ang="0">
                  <a:pos x="T4" y="T5"/>
                </a:cxn>
              </a:cxnLst>
              <a:rect l="0" t="0" r="r" b="b"/>
              <a:pathLst>
                <a:path w="129" h="77">
                  <a:moveTo>
                    <a:pt x="2" y="0"/>
                  </a:moveTo>
                  <a:lnTo>
                    <a:pt x="0" y="77"/>
                  </a:lnTo>
                  <a:lnTo>
                    <a:pt x="129" y="39"/>
                  </a:lnTo>
                </a:path>
              </a:pathLst>
            </a:custGeom>
            <a:solidFill>
              <a:srgbClr val="00FF00"/>
            </a:solidFill>
            <a:ln w="285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05252" name="Freeform 4"/>
            <p:cNvSpPr>
              <a:spLocks noChangeAspect="1"/>
            </p:cNvSpPr>
            <p:nvPr/>
          </p:nvSpPr>
          <p:spPr bwMode="auto">
            <a:xfrm>
              <a:off x="2326" y="1071"/>
              <a:ext cx="178" cy="98"/>
            </a:xfrm>
            <a:custGeom>
              <a:avLst/>
              <a:gdLst>
                <a:gd name="T0" fmla="*/ 0 w 178"/>
                <a:gd name="T1" fmla="*/ 39 h 98"/>
                <a:gd name="T2" fmla="*/ 127 w 178"/>
                <a:gd name="T3" fmla="*/ 0 h 98"/>
                <a:gd name="T4" fmla="*/ 178 w 178"/>
                <a:gd name="T5" fmla="*/ 98 h 98"/>
              </a:gdLst>
              <a:ahLst/>
              <a:cxnLst>
                <a:cxn ang="0">
                  <a:pos x="T0" y="T1"/>
                </a:cxn>
                <a:cxn ang="0">
                  <a:pos x="T2" y="T3"/>
                </a:cxn>
                <a:cxn ang="0">
                  <a:pos x="T4" y="T5"/>
                </a:cxn>
              </a:cxnLst>
              <a:rect l="0" t="0" r="r" b="b"/>
              <a:pathLst>
                <a:path w="178" h="98">
                  <a:moveTo>
                    <a:pt x="0" y="39"/>
                  </a:moveTo>
                  <a:lnTo>
                    <a:pt x="127" y="0"/>
                  </a:lnTo>
                  <a:lnTo>
                    <a:pt x="178" y="98"/>
                  </a:lnTo>
                </a:path>
              </a:pathLst>
            </a:custGeom>
            <a:solidFill>
              <a:srgbClr val="00FF00"/>
            </a:solidFill>
            <a:ln w="254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05253" name="AutoShape 5"/>
            <p:cNvSpPr>
              <a:spLocks noChangeAspect="1" noChangeArrowheads="1"/>
            </p:cNvSpPr>
            <p:nvPr/>
          </p:nvSpPr>
          <p:spPr bwMode="auto">
            <a:xfrm rot="1014358" flipV="1">
              <a:off x="2233" y="1268"/>
              <a:ext cx="1532" cy="1326"/>
            </a:xfrm>
            <a:prstGeom prst="parallelogram">
              <a:avLst>
                <a:gd name="adj" fmla="val 31446"/>
              </a:avLst>
            </a:prstGeom>
            <a:solidFill>
              <a:srgbClr val="00FF00"/>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05254" name="AutoShape 6"/>
            <p:cNvSpPr>
              <a:spLocks noChangeAspect="1" noChangeArrowheads="1"/>
            </p:cNvSpPr>
            <p:nvPr/>
          </p:nvSpPr>
          <p:spPr bwMode="auto">
            <a:xfrm rot="1014358" flipV="1">
              <a:off x="2103" y="1310"/>
              <a:ext cx="1532" cy="1326"/>
            </a:xfrm>
            <a:prstGeom prst="parallelogram">
              <a:avLst>
                <a:gd name="adj" fmla="val 31446"/>
              </a:avLst>
            </a:prstGeom>
            <a:solidFill>
              <a:srgbClr val="00FF00"/>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05255" name="Freeform 7"/>
            <p:cNvSpPr>
              <a:spLocks noChangeAspect="1"/>
            </p:cNvSpPr>
            <p:nvPr/>
          </p:nvSpPr>
          <p:spPr bwMode="auto">
            <a:xfrm>
              <a:off x="3415" y="2720"/>
              <a:ext cx="114" cy="77"/>
            </a:xfrm>
            <a:custGeom>
              <a:avLst/>
              <a:gdLst>
                <a:gd name="T0" fmla="*/ 2 w 114"/>
                <a:gd name="T1" fmla="*/ 0 h 77"/>
                <a:gd name="T2" fmla="*/ 0 w 114"/>
                <a:gd name="T3" fmla="*/ 77 h 77"/>
                <a:gd name="T4" fmla="*/ 114 w 114"/>
                <a:gd name="T5" fmla="*/ 67 h 77"/>
                <a:gd name="T6" fmla="*/ 114 w 114"/>
                <a:gd name="T7" fmla="*/ 46 h 77"/>
              </a:gdLst>
              <a:ahLst/>
              <a:cxnLst>
                <a:cxn ang="0">
                  <a:pos x="T0" y="T1"/>
                </a:cxn>
                <a:cxn ang="0">
                  <a:pos x="T2" y="T3"/>
                </a:cxn>
                <a:cxn ang="0">
                  <a:pos x="T4" y="T5"/>
                </a:cxn>
                <a:cxn ang="0">
                  <a:pos x="T6" y="T7"/>
                </a:cxn>
              </a:cxnLst>
              <a:rect l="0" t="0" r="r" b="b"/>
              <a:pathLst>
                <a:path w="114" h="77">
                  <a:moveTo>
                    <a:pt x="2" y="0"/>
                  </a:moveTo>
                  <a:lnTo>
                    <a:pt x="0" y="77"/>
                  </a:lnTo>
                  <a:lnTo>
                    <a:pt x="114" y="67"/>
                  </a:lnTo>
                  <a:lnTo>
                    <a:pt x="114" y="46"/>
                  </a:lnTo>
                </a:path>
              </a:pathLst>
            </a:custGeom>
            <a:solidFill>
              <a:srgbClr val="00FF00">
                <a:alpha val="75000"/>
              </a:srgbClr>
            </a:solidFill>
            <a:ln>
              <a:noFill/>
            </a:ln>
            <a:effectLst/>
            <a:extLst>
              <a:ext uri="{91240B29-F687-4F45-9708-019B960494DF}">
                <a14:hiddenLine xmlns:a14="http://schemas.microsoft.com/office/drawing/2010/main" w="285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05256" name="Freeform 8"/>
            <p:cNvSpPr>
              <a:spLocks noChangeAspect="1"/>
            </p:cNvSpPr>
            <p:nvPr/>
          </p:nvSpPr>
          <p:spPr bwMode="auto">
            <a:xfrm>
              <a:off x="3394" y="1403"/>
              <a:ext cx="129" cy="37"/>
            </a:xfrm>
            <a:custGeom>
              <a:avLst/>
              <a:gdLst>
                <a:gd name="T0" fmla="*/ 0 w 129"/>
                <a:gd name="T1" fmla="*/ 37 h 37"/>
                <a:gd name="T2" fmla="*/ 129 w 129"/>
                <a:gd name="T3" fmla="*/ 0 h 37"/>
              </a:gdLst>
              <a:ahLst/>
              <a:cxnLst>
                <a:cxn ang="0">
                  <a:pos x="T0" y="T1"/>
                </a:cxn>
                <a:cxn ang="0">
                  <a:pos x="T2" y="T3"/>
                </a:cxn>
              </a:cxnLst>
              <a:rect l="0" t="0" r="r" b="b"/>
              <a:pathLst>
                <a:path w="129" h="37">
                  <a:moveTo>
                    <a:pt x="0" y="37"/>
                  </a:moveTo>
                  <a:lnTo>
                    <a:pt x="129" y="0"/>
                  </a:lnTo>
                </a:path>
              </a:pathLst>
            </a:custGeom>
            <a:solidFill>
              <a:srgbClr val="00FF00"/>
            </a:solidFill>
            <a:ln w="254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05257" name="Freeform 9"/>
            <p:cNvSpPr>
              <a:spLocks noChangeAspect="1"/>
            </p:cNvSpPr>
            <p:nvPr/>
          </p:nvSpPr>
          <p:spPr bwMode="auto">
            <a:xfrm>
              <a:off x="2444" y="1082"/>
              <a:ext cx="35" cy="69"/>
            </a:xfrm>
            <a:custGeom>
              <a:avLst/>
              <a:gdLst>
                <a:gd name="T0" fmla="*/ 5 w 35"/>
                <a:gd name="T1" fmla="*/ 0 h 69"/>
                <a:gd name="T2" fmla="*/ 0 w 35"/>
                <a:gd name="T3" fmla="*/ 60 h 69"/>
                <a:gd name="T4" fmla="*/ 35 w 35"/>
                <a:gd name="T5" fmla="*/ 69 h 69"/>
                <a:gd name="T6" fmla="*/ 29 w 35"/>
                <a:gd name="T7" fmla="*/ 4 h 69"/>
              </a:gdLst>
              <a:ahLst/>
              <a:cxnLst>
                <a:cxn ang="0">
                  <a:pos x="T0" y="T1"/>
                </a:cxn>
                <a:cxn ang="0">
                  <a:pos x="T2" y="T3"/>
                </a:cxn>
                <a:cxn ang="0">
                  <a:pos x="T4" y="T5"/>
                </a:cxn>
                <a:cxn ang="0">
                  <a:pos x="T6" y="T7"/>
                </a:cxn>
              </a:cxnLst>
              <a:rect l="0" t="0" r="r" b="b"/>
              <a:pathLst>
                <a:path w="35" h="69">
                  <a:moveTo>
                    <a:pt x="5" y="0"/>
                  </a:moveTo>
                  <a:lnTo>
                    <a:pt x="0" y="60"/>
                  </a:lnTo>
                  <a:lnTo>
                    <a:pt x="35" y="69"/>
                  </a:lnTo>
                  <a:lnTo>
                    <a:pt x="29" y="4"/>
                  </a:lnTo>
                </a:path>
              </a:pathLst>
            </a:custGeom>
            <a:solidFill>
              <a:srgbClr val="00FF00">
                <a:alpha val="75000"/>
              </a:srgbClr>
            </a:solidFill>
            <a:ln>
              <a:noFill/>
            </a:ln>
            <a:effectLst/>
            <a:extLst>
              <a:ext uri="{91240B29-F687-4F45-9708-019B960494DF}">
                <a14:hiddenLine xmlns:a14="http://schemas.microsoft.com/office/drawing/2010/main" w="285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205258" name="Text Box 10"/>
          <p:cNvSpPr txBox="1">
            <a:spLocks noChangeArrowheads="1"/>
          </p:cNvSpPr>
          <p:nvPr/>
        </p:nvSpPr>
        <p:spPr bwMode="auto">
          <a:xfrm rot="902040">
            <a:off x="2770188" y="3435350"/>
            <a:ext cx="2736850" cy="82232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2400"/>
              <a:t>50%              quantum efficiency</a:t>
            </a:r>
            <a:endParaRPr lang="en-US" altLang="en-US" sz="2400" i="1">
              <a:latin typeface="Times New Roman" panose="02020603050405020304" pitchFamily="18" charset="0"/>
              <a:cs typeface="Times New Roman" panose="02020603050405020304" pitchFamily="18" charset="0"/>
            </a:endParaRPr>
          </a:p>
        </p:txBody>
      </p:sp>
      <p:sp>
        <p:nvSpPr>
          <p:cNvPr id="1205259" name="Rectangle 11"/>
          <p:cNvSpPr>
            <a:spLocks noChangeArrowheads="1"/>
          </p:cNvSpPr>
          <p:nvPr/>
        </p:nvSpPr>
        <p:spPr bwMode="auto">
          <a:xfrm>
            <a:off x="7918450" y="6491288"/>
            <a:ext cx="1225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a:latin typeface="Tahoma" panose="020B0604030504040204" pitchFamily="34" charset="0"/>
                <a:cs typeface="Times New Roman" panose="02020603050405020304" pitchFamily="18" charset="0"/>
              </a:rPr>
              <a:t>Schechner</a:t>
            </a:r>
          </a:p>
        </p:txBody>
      </p:sp>
      <p:sp>
        <p:nvSpPr>
          <p:cNvPr id="1205261" name="Text Box 13"/>
          <p:cNvSpPr txBox="1">
            <a:spLocks noChangeArrowheads="1"/>
          </p:cNvSpPr>
          <p:nvPr/>
        </p:nvSpPr>
        <p:spPr bwMode="auto">
          <a:xfrm>
            <a:off x="8732838" y="-26988"/>
            <a:ext cx="503237" cy="33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66FF33"/>
                </a:solidFill>
              </a:rPr>
              <a:t>10</a:t>
            </a:r>
          </a:p>
        </p:txBody>
      </p:sp>
      <p:grpSp>
        <p:nvGrpSpPr>
          <p:cNvPr id="1205262" name="Group 14"/>
          <p:cNvGrpSpPr>
            <a:grpSpLocks/>
          </p:cNvGrpSpPr>
          <p:nvPr/>
        </p:nvGrpSpPr>
        <p:grpSpPr bwMode="auto">
          <a:xfrm>
            <a:off x="358775" y="1773238"/>
            <a:ext cx="3697288" cy="1187450"/>
            <a:chOff x="408" y="1321"/>
            <a:chExt cx="2329" cy="748"/>
          </a:xfrm>
        </p:grpSpPr>
        <p:sp>
          <p:nvSpPr>
            <p:cNvPr id="1205263" name="Text Box 15"/>
            <p:cNvSpPr txBox="1">
              <a:spLocks noChangeArrowheads="1"/>
            </p:cNvSpPr>
            <p:nvPr/>
          </p:nvSpPr>
          <p:spPr bwMode="auto">
            <a:xfrm>
              <a:off x="408" y="1525"/>
              <a:ext cx="907" cy="288"/>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2400" u="sng"/>
                <a:t>Photons</a:t>
              </a:r>
              <a:r>
                <a:rPr lang="en-US" altLang="en-US" sz="2400"/>
                <a:t> </a:t>
              </a:r>
              <a:r>
                <a:rPr lang="en-US" altLang="en-US" sz="1000"/>
                <a:t> </a:t>
              </a:r>
              <a:r>
                <a:rPr lang="en-US" altLang="en-US" sz="2400" i="1">
                  <a:latin typeface="Times New Roman" panose="02020603050405020304" pitchFamily="18" charset="0"/>
                  <a:cs typeface="Times New Roman" panose="02020603050405020304" pitchFamily="18" charset="0"/>
                </a:rPr>
                <a:t> </a:t>
              </a:r>
            </a:p>
          </p:txBody>
        </p:sp>
        <p:grpSp>
          <p:nvGrpSpPr>
            <p:cNvPr id="1205264" name="Group 16"/>
            <p:cNvGrpSpPr>
              <a:grpSpLocks/>
            </p:cNvGrpSpPr>
            <p:nvPr/>
          </p:nvGrpSpPr>
          <p:grpSpPr bwMode="auto">
            <a:xfrm>
              <a:off x="771" y="1321"/>
              <a:ext cx="1809" cy="214"/>
              <a:chOff x="771" y="1321"/>
              <a:chExt cx="1809" cy="214"/>
            </a:xfrm>
          </p:grpSpPr>
          <p:sp>
            <p:nvSpPr>
              <p:cNvPr id="1205265" name="Freeform 17"/>
              <p:cNvSpPr>
                <a:spLocks/>
              </p:cNvSpPr>
              <p:nvPr/>
            </p:nvSpPr>
            <p:spPr bwMode="auto">
              <a:xfrm>
                <a:off x="2247" y="1413"/>
                <a:ext cx="333" cy="90"/>
              </a:xfrm>
              <a:custGeom>
                <a:avLst/>
                <a:gdLst>
                  <a:gd name="T0" fmla="*/ 0 w 333"/>
                  <a:gd name="T1" fmla="*/ 90 h 90"/>
                  <a:gd name="T2" fmla="*/ 78 w 333"/>
                  <a:gd name="T3" fmla="*/ 0 h 90"/>
                  <a:gd name="T4" fmla="*/ 333 w 333"/>
                  <a:gd name="T5" fmla="*/ 0 h 90"/>
                </a:gdLst>
                <a:ahLst/>
                <a:cxnLst>
                  <a:cxn ang="0">
                    <a:pos x="T0" y="T1"/>
                  </a:cxn>
                  <a:cxn ang="0">
                    <a:pos x="T2" y="T3"/>
                  </a:cxn>
                  <a:cxn ang="0">
                    <a:pos x="T4" y="T5"/>
                  </a:cxn>
                </a:cxnLst>
                <a:rect l="0" t="0" r="r" b="b"/>
                <a:pathLst>
                  <a:path w="333" h="90">
                    <a:moveTo>
                      <a:pt x="0" y="90"/>
                    </a:moveTo>
                    <a:lnTo>
                      <a:pt x="78" y="0"/>
                    </a:lnTo>
                    <a:lnTo>
                      <a:pt x="333" y="0"/>
                    </a:lnTo>
                  </a:path>
                </a:pathLst>
              </a:custGeom>
              <a:noFill/>
              <a:ln w="76200" cap="flat" cmpd="sng">
                <a:solidFill>
                  <a:srgbClr val="FFFF99"/>
                </a:solidFill>
                <a:prstDash val="solid"/>
                <a:round/>
                <a:headEnd type="none" w="med" len="med"/>
                <a:tailEnd type="stealth"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05266" name="Freeform 18"/>
              <p:cNvSpPr>
                <a:spLocks/>
              </p:cNvSpPr>
              <p:nvPr/>
            </p:nvSpPr>
            <p:spPr bwMode="auto">
              <a:xfrm>
                <a:off x="771" y="1321"/>
                <a:ext cx="1792" cy="214"/>
              </a:xfrm>
              <a:custGeom>
                <a:avLst/>
                <a:gdLst>
                  <a:gd name="T0" fmla="*/ 0 w 1140"/>
                  <a:gd name="T1" fmla="*/ 134 h 305"/>
                  <a:gd name="T2" fmla="*/ 84 w 1140"/>
                  <a:gd name="T3" fmla="*/ 134 h 305"/>
                  <a:gd name="T4" fmla="*/ 161 w 1140"/>
                  <a:gd name="T5" fmla="*/ 23 h 305"/>
                  <a:gd name="T6" fmla="*/ 313 w 1140"/>
                  <a:gd name="T7" fmla="*/ 274 h 305"/>
                  <a:gd name="T8" fmla="*/ 460 w 1140"/>
                  <a:gd name="T9" fmla="*/ 27 h 305"/>
                  <a:gd name="T10" fmla="*/ 611 w 1140"/>
                  <a:gd name="T11" fmla="*/ 280 h 305"/>
                  <a:gd name="T12" fmla="*/ 760 w 1140"/>
                  <a:gd name="T13" fmla="*/ 27 h 305"/>
                  <a:gd name="T14" fmla="*/ 907 w 1140"/>
                  <a:gd name="T15" fmla="*/ 278 h 305"/>
                  <a:gd name="T16" fmla="*/ 987 w 1140"/>
                  <a:gd name="T17" fmla="*/ 134 h 305"/>
                  <a:gd name="T18" fmla="*/ 1131 w 1140"/>
                  <a:gd name="T19" fmla="*/ 131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0" h="305">
                    <a:moveTo>
                      <a:pt x="0" y="134"/>
                    </a:moveTo>
                    <a:cubicBezTo>
                      <a:pt x="39" y="134"/>
                      <a:pt x="54" y="137"/>
                      <a:pt x="84" y="134"/>
                    </a:cubicBezTo>
                    <a:cubicBezTo>
                      <a:pt x="99" y="104"/>
                      <a:pt x="123" y="0"/>
                      <a:pt x="161" y="23"/>
                    </a:cubicBezTo>
                    <a:cubicBezTo>
                      <a:pt x="198" y="44"/>
                      <a:pt x="263" y="273"/>
                      <a:pt x="313" y="274"/>
                    </a:cubicBezTo>
                    <a:cubicBezTo>
                      <a:pt x="363" y="275"/>
                      <a:pt x="410" y="26"/>
                      <a:pt x="460" y="27"/>
                    </a:cubicBezTo>
                    <a:cubicBezTo>
                      <a:pt x="510" y="28"/>
                      <a:pt x="561" y="280"/>
                      <a:pt x="611" y="280"/>
                    </a:cubicBezTo>
                    <a:cubicBezTo>
                      <a:pt x="661" y="280"/>
                      <a:pt x="711" y="27"/>
                      <a:pt x="760" y="27"/>
                    </a:cubicBezTo>
                    <a:cubicBezTo>
                      <a:pt x="809" y="27"/>
                      <a:pt x="868" y="261"/>
                      <a:pt x="907" y="278"/>
                    </a:cubicBezTo>
                    <a:cubicBezTo>
                      <a:pt x="951" y="305"/>
                      <a:pt x="960" y="158"/>
                      <a:pt x="987" y="134"/>
                    </a:cubicBezTo>
                    <a:cubicBezTo>
                      <a:pt x="1026" y="131"/>
                      <a:pt x="1140" y="137"/>
                      <a:pt x="1131" y="131"/>
                    </a:cubicBezTo>
                  </a:path>
                </a:pathLst>
              </a:custGeom>
              <a:noFill/>
              <a:ln w="22225" cap="flat" cmpd="sng">
                <a:solidFill>
                  <a:srgbClr val="000000"/>
                </a:solidFill>
                <a:prstDash val="solid"/>
                <a:round/>
                <a:headEnd type="none" w="med" len="med"/>
                <a:tailEnd type="stealth"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1205267" name="Group 19"/>
            <p:cNvGrpSpPr>
              <a:grpSpLocks/>
            </p:cNvGrpSpPr>
            <p:nvPr/>
          </p:nvGrpSpPr>
          <p:grpSpPr bwMode="auto">
            <a:xfrm>
              <a:off x="930" y="1855"/>
              <a:ext cx="1807" cy="214"/>
              <a:chOff x="930" y="1855"/>
              <a:chExt cx="1807" cy="214"/>
            </a:xfrm>
          </p:grpSpPr>
          <p:sp>
            <p:nvSpPr>
              <p:cNvPr id="1205268" name="Freeform 20"/>
              <p:cNvSpPr>
                <a:spLocks/>
              </p:cNvSpPr>
              <p:nvPr/>
            </p:nvSpPr>
            <p:spPr bwMode="auto">
              <a:xfrm>
                <a:off x="2187" y="1902"/>
                <a:ext cx="550" cy="154"/>
              </a:xfrm>
              <a:custGeom>
                <a:avLst/>
                <a:gdLst>
                  <a:gd name="T0" fmla="*/ 24 w 550"/>
                  <a:gd name="T1" fmla="*/ 24 h 154"/>
                  <a:gd name="T2" fmla="*/ 27 w 550"/>
                  <a:gd name="T3" fmla="*/ 21 h 154"/>
                  <a:gd name="T4" fmla="*/ 186 w 550"/>
                  <a:gd name="T5" fmla="*/ 150 h 154"/>
                  <a:gd name="T6" fmla="*/ 295 w 550"/>
                  <a:gd name="T7" fmla="*/ 48 h 154"/>
                  <a:gd name="T8" fmla="*/ 550 w 550"/>
                  <a:gd name="T9" fmla="*/ 48 h 154"/>
                </a:gdLst>
                <a:ahLst/>
                <a:cxnLst>
                  <a:cxn ang="0">
                    <a:pos x="T0" y="T1"/>
                  </a:cxn>
                  <a:cxn ang="0">
                    <a:pos x="T2" y="T3"/>
                  </a:cxn>
                  <a:cxn ang="0">
                    <a:pos x="T4" y="T5"/>
                  </a:cxn>
                  <a:cxn ang="0">
                    <a:pos x="T6" y="T7"/>
                  </a:cxn>
                  <a:cxn ang="0">
                    <a:pos x="T8" y="T9"/>
                  </a:cxn>
                </a:cxnLst>
                <a:rect l="0" t="0" r="r" b="b"/>
                <a:pathLst>
                  <a:path w="550" h="154">
                    <a:moveTo>
                      <a:pt x="24" y="24"/>
                    </a:moveTo>
                    <a:cubicBezTo>
                      <a:pt x="24" y="24"/>
                      <a:pt x="0" y="0"/>
                      <a:pt x="27" y="21"/>
                    </a:cubicBezTo>
                    <a:cubicBezTo>
                      <a:pt x="54" y="42"/>
                      <a:pt x="141" y="146"/>
                      <a:pt x="186" y="150"/>
                    </a:cubicBezTo>
                    <a:cubicBezTo>
                      <a:pt x="231" y="154"/>
                      <a:pt x="235" y="66"/>
                      <a:pt x="295" y="48"/>
                    </a:cubicBezTo>
                    <a:lnTo>
                      <a:pt x="550" y="48"/>
                    </a:lnTo>
                  </a:path>
                </a:pathLst>
              </a:custGeom>
              <a:noFill/>
              <a:ln w="76200" cap="flat" cmpd="sng">
                <a:solidFill>
                  <a:srgbClr val="FFFF99"/>
                </a:solidFill>
                <a:prstDash val="solid"/>
                <a:round/>
                <a:headEnd type="none" w="med" len="med"/>
                <a:tailEnd type="stealth"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05269" name="Freeform 21"/>
              <p:cNvSpPr>
                <a:spLocks/>
              </p:cNvSpPr>
              <p:nvPr/>
            </p:nvSpPr>
            <p:spPr bwMode="auto">
              <a:xfrm>
                <a:off x="930" y="1855"/>
                <a:ext cx="1792" cy="214"/>
              </a:xfrm>
              <a:custGeom>
                <a:avLst/>
                <a:gdLst>
                  <a:gd name="T0" fmla="*/ 0 w 1140"/>
                  <a:gd name="T1" fmla="*/ 134 h 305"/>
                  <a:gd name="T2" fmla="*/ 84 w 1140"/>
                  <a:gd name="T3" fmla="*/ 134 h 305"/>
                  <a:gd name="T4" fmla="*/ 161 w 1140"/>
                  <a:gd name="T5" fmla="*/ 23 h 305"/>
                  <a:gd name="T6" fmla="*/ 313 w 1140"/>
                  <a:gd name="T7" fmla="*/ 274 h 305"/>
                  <a:gd name="T8" fmla="*/ 460 w 1140"/>
                  <a:gd name="T9" fmla="*/ 27 h 305"/>
                  <a:gd name="T10" fmla="*/ 611 w 1140"/>
                  <a:gd name="T11" fmla="*/ 280 h 305"/>
                  <a:gd name="T12" fmla="*/ 760 w 1140"/>
                  <a:gd name="T13" fmla="*/ 27 h 305"/>
                  <a:gd name="T14" fmla="*/ 907 w 1140"/>
                  <a:gd name="T15" fmla="*/ 278 h 305"/>
                  <a:gd name="T16" fmla="*/ 987 w 1140"/>
                  <a:gd name="T17" fmla="*/ 134 h 305"/>
                  <a:gd name="T18" fmla="*/ 1131 w 1140"/>
                  <a:gd name="T19" fmla="*/ 131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0" h="305">
                    <a:moveTo>
                      <a:pt x="0" y="134"/>
                    </a:moveTo>
                    <a:cubicBezTo>
                      <a:pt x="39" y="134"/>
                      <a:pt x="54" y="137"/>
                      <a:pt x="84" y="134"/>
                    </a:cubicBezTo>
                    <a:cubicBezTo>
                      <a:pt x="99" y="104"/>
                      <a:pt x="123" y="0"/>
                      <a:pt x="161" y="23"/>
                    </a:cubicBezTo>
                    <a:cubicBezTo>
                      <a:pt x="198" y="44"/>
                      <a:pt x="263" y="273"/>
                      <a:pt x="313" y="274"/>
                    </a:cubicBezTo>
                    <a:cubicBezTo>
                      <a:pt x="363" y="275"/>
                      <a:pt x="410" y="26"/>
                      <a:pt x="460" y="27"/>
                    </a:cubicBezTo>
                    <a:cubicBezTo>
                      <a:pt x="510" y="28"/>
                      <a:pt x="561" y="280"/>
                      <a:pt x="611" y="280"/>
                    </a:cubicBezTo>
                    <a:cubicBezTo>
                      <a:pt x="661" y="280"/>
                      <a:pt x="711" y="27"/>
                      <a:pt x="760" y="27"/>
                    </a:cubicBezTo>
                    <a:cubicBezTo>
                      <a:pt x="809" y="27"/>
                      <a:pt x="868" y="261"/>
                      <a:pt x="907" y="278"/>
                    </a:cubicBezTo>
                    <a:cubicBezTo>
                      <a:pt x="951" y="305"/>
                      <a:pt x="960" y="158"/>
                      <a:pt x="987" y="134"/>
                    </a:cubicBezTo>
                    <a:cubicBezTo>
                      <a:pt x="1026" y="131"/>
                      <a:pt x="1140" y="137"/>
                      <a:pt x="1131" y="131"/>
                    </a:cubicBezTo>
                  </a:path>
                </a:pathLst>
              </a:custGeom>
              <a:noFill/>
              <a:ln w="22225" cap="flat" cmpd="sng">
                <a:solidFill>
                  <a:srgbClr val="000000"/>
                </a:solidFill>
                <a:prstDash val="solid"/>
                <a:round/>
                <a:headEnd type="none" w="med" len="med"/>
                <a:tailEnd type="stealth"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1205270" name="Text Box 22"/>
          <p:cNvSpPr txBox="1">
            <a:spLocks noChangeArrowheads="1"/>
          </p:cNvSpPr>
          <p:nvPr/>
        </p:nvSpPr>
        <p:spPr bwMode="auto">
          <a:xfrm>
            <a:off x="6156325" y="1233488"/>
            <a:ext cx="2736850" cy="4572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2400" u="sng"/>
              <a:t>Electrons</a:t>
            </a:r>
            <a:endParaRPr lang="en-US" altLang="en-US" sz="2400" i="1" u="sng">
              <a:latin typeface="Times New Roman" panose="02020603050405020304" pitchFamily="18" charset="0"/>
              <a:cs typeface="Times New Roman" panose="02020603050405020304" pitchFamily="18" charset="0"/>
            </a:endParaRPr>
          </a:p>
        </p:txBody>
      </p:sp>
      <p:grpSp>
        <p:nvGrpSpPr>
          <p:cNvPr id="1205271" name="Group 23"/>
          <p:cNvGrpSpPr>
            <a:grpSpLocks/>
          </p:cNvGrpSpPr>
          <p:nvPr/>
        </p:nvGrpSpPr>
        <p:grpSpPr bwMode="auto">
          <a:xfrm>
            <a:off x="5830888" y="1449388"/>
            <a:ext cx="2520950" cy="2119312"/>
            <a:chOff x="3379" y="961"/>
            <a:chExt cx="1588" cy="1335"/>
          </a:xfrm>
        </p:grpSpPr>
        <p:grpSp>
          <p:nvGrpSpPr>
            <p:cNvPr id="1205272" name="Group 24"/>
            <p:cNvGrpSpPr>
              <a:grpSpLocks/>
            </p:cNvGrpSpPr>
            <p:nvPr/>
          </p:nvGrpSpPr>
          <p:grpSpPr bwMode="auto">
            <a:xfrm>
              <a:off x="3923" y="1570"/>
              <a:ext cx="1044" cy="318"/>
              <a:chOff x="3923" y="1502"/>
              <a:chExt cx="1044" cy="318"/>
            </a:xfrm>
          </p:grpSpPr>
          <p:sp>
            <p:nvSpPr>
              <p:cNvPr id="1205273" name="AutoShape 25"/>
              <p:cNvSpPr>
                <a:spLocks noChangeArrowheads="1"/>
              </p:cNvSpPr>
              <p:nvPr/>
            </p:nvSpPr>
            <p:spPr bwMode="auto">
              <a:xfrm>
                <a:off x="3923" y="1502"/>
                <a:ext cx="1044" cy="318"/>
              </a:xfrm>
              <a:prstGeom prst="roundRect">
                <a:avLst>
                  <a:gd name="adj" fmla="val 16667"/>
                </a:avLst>
              </a:prstGeom>
              <a:solidFill>
                <a:srgbClr val="FFCC00"/>
              </a:solidFill>
              <a:ln w="127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1205274" name="Group 26"/>
              <p:cNvGrpSpPr>
                <a:grpSpLocks/>
              </p:cNvGrpSpPr>
              <p:nvPr/>
            </p:nvGrpSpPr>
            <p:grpSpPr bwMode="auto">
              <a:xfrm>
                <a:off x="4272" y="1505"/>
                <a:ext cx="298" cy="290"/>
                <a:chOff x="4302" y="1745"/>
                <a:chExt cx="298" cy="290"/>
              </a:xfrm>
            </p:grpSpPr>
            <p:sp>
              <p:nvSpPr>
                <p:cNvPr id="1205275" name="Oval 27"/>
                <p:cNvSpPr>
                  <a:spLocks noChangeAspect="1" noChangeArrowheads="1"/>
                </p:cNvSpPr>
                <p:nvPr/>
              </p:nvSpPr>
              <p:spPr bwMode="auto">
                <a:xfrm>
                  <a:off x="4335" y="1769"/>
                  <a:ext cx="265" cy="266"/>
                </a:xfrm>
                <a:prstGeom prst="ellipse">
                  <a:avLst/>
                </a:prstGeom>
                <a:solidFill>
                  <a:schemeClr val="tx1"/>
                </a:solidFill>
                <a:ln w="2540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1205276" name="Group 28"/>
                <p:cNvGrpSpPr>
                  <a:grpSpLocks/>
                </p:cNvGrpSpPr>
                <p:nvPr/>
              </p:nvGrpSpPr>
              <p:grpSpPr bwMode="auto">
                <a:xfrm>
                  <a:off x="4302" y="1745"/>
                  <a:ext cx="250" cy="288"/>
                  <a:chOff x="4302" y="1745"/>
                  <a:chExt cx="250" cy="288"/>
                </a:xfrm>
              </p:grpSpPr>
              <p:sp>
                <p:nvSpPr>
                  <p:cNvPr id="1205277" name="Text Box 29"/>
                  <p:cNvSpPr txBox="1">
                    <a:spLocks noChangeArrowheads="1"/>
                  </p:cNvSpPr>
                  <p:nvPr/>
                </p:nvSpPr>
                <p:spPr bwMode="auto">
                  <a:xfrm>
                    <a:off x="4302" y="1745"/>
                    <a:ext cx="249" cy="288"/>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2400">
                        <a:solidFill>
                          <a:schemeClr val="bg1"/>
                        </a:solidFill>
                        <a:latin typeface="Tahoma" panose="020B0604030504040204" pitchFamily="34" charset="0"/>
                        <a:cs typeface="Tahoma" panose="020B0604030504040204" pitchFamily="34" charset="0"/>
                      </a:rPr>
                      <a:t>e</a:t>
                    </a:r>
                  </a:p>
                </p:txBody>
              </p:sp>
              <p:sp>
                <p:nvSpPr>
                  <p:cNvPr id="1205278" name="Line 30"/>
                  <p:cNvSpPr>
                    <a:spLocks noChangeShapeType="1"/>
                  </p:cNvSpPr>
                  <p:nvPr/>
                </p:nvSpPr>
                <p:spPr bwMode="auto">
                  <a:xfrm>
                    <a:off x="4484" y="1859"/>
                    <a:ext cx="68"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sp>
          <p:nvSpPr>
            <p:cNvPr id="1205279" name="Text Box 31"/>
            <p:cNvSpPr txBox="1">
              <a:spLocks noChangeArrowheads="1"/>
            </p:cNvSpPr>
            <p:nvPr/>
          </p:nvSpPr>
          <p:spPr bwMode="auto">
            <a:xfrm>
              <a:off x="3379" y="961"/>
              <a:ext cx="635" cy="1306"/>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3000">
                  <a:latin typeface="Century Gothic" panose="020B0502020202020204" pitchFamily="34" charset="0"/>
                  <a:cs typeface="Times New Roman" panose="02020603050405020304" pitchFamily="18" charset="0"/>
                </a:rPr>
                <a:t>{</a:t>
              </a:r>
            </a:p>
          </p:txBody>
        </p:sp>
        <p:grpSp>
          <p:nvGrpSpPr>
            <p:cNvPr id="1205280" name="Group 32"/>
            <p:cNvGrpSpPr>
              <a:grpSpLocks/>
            </p:cNvGrpSpPr>
            <p:nvPr/>
          </p:nvGrpSpPr>
          <p:grpSpPr bwMode="auto">
            <a:xfrm>
              <a:off x="3901" y="1978"/>
              <a:ext cx="1066" cy="318"/>
              <a:chOff x="3901" y="1845"/>
              <a:chExt cx="1066" cy="318"/>
            </a:xfrm>
          </p:grpSpPr>
          <p:sp>
            <p:nvSpPr>
              <p:cNvPr id="1205281" name="AutoShape 33"/>
              <p:cNvSpPr>
                <a:spLocks noChangeArrowheads="1"/>
              </p:cNvSpPr>
              <p:nvPr/>
            </p:nvSpPr>
            <p:spPr bwMode="auto">
              <a:xfrm>
                <a:off x="3923" y="1845"/>
                <a:ext cx="1044" cy="318"/>
              </a:xfrm>
              <a:prstGeom prst="roundRect">
                <a:avLst>
                  <a:gd name="adj" fmla="val 16667"/>
                </a:avLst>
              </a:prstGeom>
              <a:solidFill>
                <a:srgbClr val="FFCC00"/>
              </a:solidFill>
              <a:ln w="127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1205282" name="Group 34"/>
              <p:cNvGrpSpPr>
                <a:grpSpLocks/>
              </p:cNvGrpSpPr>
              <p:nvPr/>
            </p:nvGrpSpPr>
            <p:grpSpPr bwMode="auto">
              <a:xfrm>
                <a:off x="3901" y="1850"/>
                <a:ext cx="1022" cy="288"/>
                <a:chOff x="4421" y="2031"/>
                <a:chExt cx="1022" cy="288"/>
              </a:xfrm>
            </p:grpSpPr>
            <p:sp>
              <p:nvSpPr>
                <p:cNvPr id="1205283" name="Oval 35"/>
                <p:cNvSpPr>
                  <a:spLocks noChangeAspect="1" noChangeArrowheads="1"/>
                </p:cNvSpPr>
                <p:nvPr/>
              </p:nvSpPr>
              <p:spPr bwMode="auto">
                <a:xfrm>
                  <a:off x="5178" y="2053"/>
                  <a:ext cx="265" cy="266"/>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05284" name="Text Box 36"/>
                <p:cNvSpPr txBox="1">
                  <a:spLocks noChangeArrowheads="1"/>
                </p:cNvSpPr>
                <p:nvPr/>
              </p:nvSpPr>
              <p:spPr bwMode="auto">
                <a:xfrm>
                  <a:off x="4421" y="2031"/>
                  <a:ext cx="840" cy="288"/>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eaLnBrk="1" hangingPunct="1">
                    <a:spcBef>
                      <a:spcPct val="50000"/>
                    </a:spcBef>
                  </a:pPr>
                  <a:r>
                    <a:rPr lang="en-US" altLang="en-US" sz="2400"/>
                    <a:t>nothing</a:t>
                  </a:r>
                  <a:endParaRPr lang="en-US" altLang="en-US" sz="2400" i="1">
                    <a:latin typeface="Times New Roman" panose="02020603050405020304" pitchFamily="18" charset="0"/>
                    <a:cs typeface="Times New Roman" panose="02020603050405020304" pitchFamily="18" charset="0"/>
                  </a:endParaRPr>
                </a:p>
              </p:txBody>
            </p:sp>
          </p:grpSp>
        </p:grpSp>
        <p:grpSp>
          <p:nvGrpSpPr>
            <p:cNvPr id="1205285" name="Group 37"/>
            <p:cNvGrpSpPr>
              <a:grpSpLocks/>
            </p:cNvGrpSpPr>
            <p:nvPr/>
          </p:nvGrpSpPr>
          <p:grpSpPr bwMode="auto">
            <a:xfrm>
              <a:off x="3923" y="1162"/>
              <a:ext cx="1044" cy="318"/>
              <a:chOff x="3923" y="1162"/>
              <a:chExt cx="1044" cy="318"/>
            </a:xfrm>
          </p:grpSpPr>
          <p:sp>
            <p:nvSpPr>
              <p:cNvPr id="1205286" name="AutoShape 38"/>
              <p:cNvSpPr>
                <a:spLocks noChangeArrowheads="1"/>
              </p:cNvSpPr>
              <p:nvPr/>
            </p:nvSpPr>
            <p:spPr bwMode="auto">
              <a:xfrm>
                <a:off x="3923" y="1162"/>
                <a:ext cx="1044" cy="318"/>
              </a:xfrm>
              <a:prstGeom prst="roundRect">
                <a:avLst>
                  <a:gd name="adj" fmla="val 16667"/>
                </a:avLst>
              </a:prstGeom>
              <a:solidFill>
                <a:srgbClr val="FFCC00"/>
              </a:solidFill>
              <a:ln w="127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1205287" name="Group 39"/>
              <p:cNvGrpSpPr>
                <a:grpSpLocks/>
              </p:cNvGrpSpPr>
              <p:nvPr/>
            </p:nvGrpSpPr>
            <p:grpSpPr bwMode="auto">
              <a:xfrm>
                <a:off x="4108" y="1162"/>
                <a:ext cx="298" cy="290"/>
                <a:chOff x="4302" y="1745"/>
                <a:chExt cx="298" cy="290"/>
              </a:xfrm>
            </p:grpSpPr>
            <p:sp>
              <p:nvSpPr>
                <p:cNvPr id="1205288" name="Oval 40"/>
                <p:cNvSpPr>
                  <a:spLocks noChangeAspect="1" noChangeArrowheads="1"/>
                </p:cNvSpPr>
                <p:nvPr/>
              </p:nvSpPr>
              <p:spPr bwMode="auto">
                <a:xfrm>
                  <a:off x="4335" y="1769"/>
                  <a:ext cx="265" cy="266"/>
                </a:xfrm>
                <a:prstGeom prst="ellipse">
                  <a:avLst/>
                </a:prstGeom>
                <a:solidFill>
                  <a:schemeClr val="tx1"/>
                </a:solidFill>
                <a:ln w="2540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1205289" name="Group 41"/>
                <p:cNvGrpSpPr>
                  <a:grpSpLocks/>
                </p:cNvGrpSpPr>
                <p:nvPr/>
              </p:nvGrpSpPr>
              <p:grpSpPr bwMode="auto">
                <a:xfrm>
                  <a:off x="4302" y="1745"/>
                  <a:ext cx="250" cy="288"/>
                  <a:chOff x="4302" y="1745"/>
                  <a:chExt cx="250" cy="288"/>
                </a:xfrm>
              </p:grpSpPr>
              <p:sp>
                <p:nvSpPr>
                  <p:cNvPr id="1205290" name="Text Box 42"/>
                  <p:cNvSpPr txBox="1">
                    <a:spLocks noChangeArrowheads="1"/>
                  </p:cNvSpPr>
                  <p:nvPr/>
                </p:nvSpPr>
                <p:spPr bwMode="auto">
                  <a:xfrm>
                    <a:off x="4302" y="1745"/>
                    <a:ext cx="249" cy="288"/>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2400">
                        <a:solidFill>
                          <a:schemeClr val="bg1"/>
                        </a:solidFill>
                        <a:latin typeface="Tahoma" panose="020B0604030504040204" pitchFamily="34" charset="0"/>
                        <a:cs typeface="Tahoma" panose="020B0604030504040204" pitchFamily="34" charset="0"/>
                      </a:rPr>
                      <a:t>e</a:t>
                    </a:r>
                  </a:p>
                </p:txBody>
              </p:sp>
              <p:sp>
                <p:nvSpPr>
                  <p:cNvPr id="1205291" name="Line 43"/>
                  <p:cNvSpPr>
                    <a:spLocks noChangeShapeType="1"/>
                  </p:cNvSpPr>
                  <p:nvPr/>
                </p:nvSpPr>
                <p:spPr bwMode="auto">
                  <a:xfrm>
                    <a:off x="4484" y="1859"/>
                    <a:ext cx="68"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1205292" name="Group 44"/>
              <p:cNvGrpSpPr>
                <a:grpSpLocks/>
              </p:cNvGrpSpPr>
              <p:nvPr/>
            </p:nvGrpSpPr>
            <p:grpSpPr bwMode="auto">
              <a:xfrm>
                <a:off x="4445" y="1167"/>
                <a:ext cx="298" cy="290"/>
                <a:chOff x="4302" y="1745"/>
                <a:chExt cx="298" cy="290"/>
              </a:xfrm>
            </p:grpSpPr>
            <p:sp>
              <p:nvSpPr>
                <p:cNvPr id="1205293" name="Oval 45"/>
                <p:cNvSpPr>
                  <a:spLocks noChangeAspect="1" noChangeArrowheads="1"/>
                </p:cNvSpPr>
                <p:nvPr/>
              </p:nvSpPr>
              <p:spPr bwMode="auto">
                <a:xfrm>
                  <a:off x="4335" y="1769"/>
                  <a:ext cx="265" cy="266"/>
                </a:xfrm>
                <a:prstGeom prst="ellipse">
                  <a:avLst/>
                </a:prstGeom>
                <a:solidFill>
                  <a:schemeClr val="tx1"/>
                </a:solidFill>
                <a:ln w="2540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1205294" name="Group 46"/>
                <p:cNvGrpSpPr>
                  <a:grpSpLocks/>
                </p:cNvGrpSpPr>
                <p:nvPr/>
              </p:nvGrpSpPr>
              <p:grpSpPr bwMode="auto">
                <a:xfrm>
                  <a:off x="4302" y="1745"/>
                  <a:ext cx="250" cy="288"/>
                  <a:chOff x="4302" y="1745"/>
                  <a:chExt cx="250" cy="288"/>
                </a:xfrm>
              </p:grpSpPr>
              <p:sp>
                <p:nvSpPr>
                  <p:cNvPr id="1205295" name="Text Box 47"/>
                  <p:cNvSpPr txBox="1">
                    <a:spLocks noChangeArrowheads="1"/>
                  </p:cNvSpPr>
                  <p:nvPr/>
                </p:nvSpPr>
                <p:spPr bwMode="auto">
                  <a:xfrm>
                    <a:off x="4302" y="1745"/>
                    <a:ext cx="249" cy="288"/>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2400">
                        <a:solidFill>
                          <a:schemeClr val="bg1"/>
                        </a:solidFill>
                        <a:latin typeface="Tahoma" panose="020B0604030504040204" pitchFamily="34" charset="0"/>
                        <a:cs typeface="Tahoma" panose="020B0604030504040204" pitchFamily="34" charset="0"/>
                      </a:rPr>
                      <a:t>e</a:t>
                    </a:r>
                  </a:p>
                </p:txBody>
              </p:sp>
              <p:sp>
                <p:nvSpPr>
                  <p:cNvPr id="1205296" name="Line 48"/>
                  <p:cNvSpPr>
                    <a:spLocks noChangeShapeType="1"/>
                  </p:cNvSpPr>
                  <p:nvPr/>
                </p:nvSpPr>
                <p:spPr bwMode="auto">
                  <a:xfrm>
                    <a:off x="4484" y="1859"/>
                    <a:ext cx="68"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grpSp>
      <p:sp>
        <p:nvSpPr>
          <p:cNvPr id="1205297" name="Text Box 49"/>
          <p:cNvSpPr txBox="1">
            <a:spLocks noChangeArrowheads="1"/>
          </p:cNvSpPr>
          <p:nvPr/>
        </p:nvSpPr>
        <p:spPr bwMode="auto">
          <a:xfrm>
            <a:off x="5111750" y="2457450"/>
            <a:ext cx="1152525" cy="39687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2000"/>
              <a:t>either</a:t>
            </a:r>
          </a:p>
        </p:txBody>
      </p:sp>
      <p:sp>
        <p:nvSpPr>
          <p:cNvPr id="1205298" name="Text Box 50"/>
          <p:cNvSpPr txBox="1">
            <a:spLocks noChangeArrowheads="1"/>
          </p:cNvSpPr>
          <p:nvPr/>
        </p:nvSpPr>
        <p:spPr bwMode="auto">
          <a:xfrm>
            <a:off x="144463" y="26988"/>
            <a:ext cx="50752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3600"/>
              <a:t>Photon  (shot)  Noise</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1234" name="Picture 2" descr="MCj04063780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52800" y="1295400"/>
            <a:ext cx="2949575" cy="2911475"/>
          </a:xfrm>
          <a:prstGeom prst="rect">
            <a:avLst/>
          </a:prstGeom>
          <a:noFill/>
          <a:extLst>
            <a:ext uri="{909E8E84-426E-40DD-AFC4-6F175D3DCCD1}">
              <a14:hiddenFill xmlns:a14="http://schemas.microsoft.com/office/drawing/2010/main">
                <a:solidFill>
                  <a:srgbClr val="FFFFFF"/>
                </a:solidFill>
              </a14:hiddenFill>
            </a:ext>
          </a:extLst>
        </p:spPr>
      </p:pic>
      <p:sp>
        <p:nvSpPr>
          <p:cNvPr id="991235" name="Freeform 3"/>
          <p:cNvSpPr>
            <a:spLocks/>
          </p:cNvSpPr>
          <p:nvPr/>
        </p:nvSpPr>
        <p:spPr bwMode="auto">
          <a:xfrm>
            <a:off x="2362200" y="2908300"/>
            <a:ext cx="1435100" cy="219075"/>
          </a:xfrm>
          <a:custGeom>
            <a:avLst/>
            <a:gdLst>
              <a:gd name="T0" fmla="*/ 0 w 904"/>
              <a:gd name="T1" fmla="*/ 29 h 138"/>
              <a:gd name="T2" fmla="*/ 328 w 904"/>
              <a:gd name="T3" fmla="*/ 133 h 138"/>
              <a:gd name="T4" fmla="*/ 904 w 904"/>
              <a:gd name="T5" fmla="*/ 0 h 138"/>
            </a:gdLst>
            <a:ahLst/>
            <a:cxnLst>
              <a:cxn ang="0">
                <a:pos x="T0" y="T1"/>
              </a:cxn>
              <a:cxn ang="0">
                <a:pos x="T2" y="T3"/>
              </a:cxn>
              <a:cxn ang="0">
                <a:pos x="T4" y="T5"/>
              </a:cxn>
            </a:cxnLst>
            <a:rect l="0" t="0" r="r" b="b"/>
            <a:pathLst>
              <a:path w="904" h="138">
                <a:moveTo>
                  <a:pt x="0" y="29"/>
                </a:moveTo>
                <a:cubicBezTo>
                  <a:pt x="55" y="48"/>
                  <a:pt x="177" y="138"/>
                  <a:pt x="328" y="133"/>
                </a:cubicBezTo>
                <a:cubicBezTo>
                  <a:pt x="479" y="128"/>
                  <a:pt x="784" y="28"/>
                  <a:pt x="904" y="0"/>
                </a:cubicBezTo>
              </a:path>
            </a:pathLst>
          </a:custGeom>
          <a:noFill/>
          <a:ln w="69850">
            <a:solidFill>
              <a:srgbClr val="FFFF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1236" name="Freeform 4"/>
          <p:cNvSpPr>
            <a:spLocks/>
          </p:cNvSpPr>
          <p:nvPr/>
        </p:nvSpPr>
        <p:spPr bwMode="auto">
          <a:xfrm>
            <a:off x="2590800" y="1971675"/>
            <a:ext cx="1905000" cy="539750"/>
          </a:xfrm>
          <a:custGeom>
            <a:avLst/>
            <a:gdLst>
              <a:gd name="T0" fmla="*/ 0 w 1200"/>
              <a:gd name="T1" fmla="*/ 76 h 340"/>
              <a:gd name="T2" fmla="*/ 312 w 1200"/>
              <a:gd name="T3" fmla="*/ 44 h 340"/>
              <a:gd name="T4" fmla="*/ 1200 w 1200"/>
              <a:gd name="T5" fmla="*/ 340 h 340"/>
            </a:gdLst>
            <a:ahLst/>
            <a:cxnLst>
              <a:cxn ang="0">
                <a:pos x="T0" y="T1"/>
              </a:cxn>
              <a:cxn ang="0">
                <a:pos x="T2" y="T3"/>
              </a:cxn>
              <a:cxn ang="0">
                <a:pos x="T4" y="T5"/>
              </a:cxn>
            </a:cxnLst>
            <a:rect l="0" t="0" r="r" b="b"/>
            <a:pathLst>
              <a:path w="1200" h="340">
                <a:moveTo>
                  <a:pt x="0" y="76"/>
                </a:moveTo>
                <a:cubicBezTo>
                  <a:pt x="53" y="68"/>
                  <a:pt x="112" y="0"/>
                  <a:pt x="312" y="44"/>
                </a:cubicBezTo>
                <a:cubicBezTo>
                  <a:pt x="512" y="88"/>
                  <a:pt x="1015" y="278"/>
                  <a:pt x="1200" y="340"/>
                </a:cubicBezTo>
              </a:path>
            </a:pathLst>
          </a:custGeom>
          <a:noFill/>
          <a:ln w="69850">
            <a:solidFill>
              <a:srgbClr val="FFFF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1237" name="Freeform 5"/>
          <p:cNvSpPr>
            <a:spLocks/>
          </p:cNvSpPr>
          <p:nvPr/>
        </p:nvSpPr>
        <p:spPr bwMode="auto">
          <a:xfrm>
            <a:off x="4762500" y="3175000"/>
            <a:ext cx="2451100" cy="452438"/>
          </a:xfrm>
          <a:custGeom>
            <a:avLst/>
            <a:gdLst>
              <a:gd name="T0" fmla="*/ 1544 w 1544"/>
              <a:gd name="T1" fmla="*/ 231 h 285"/>
              <a:gd name="T2" fmla="*/ 1248 w 1544"/>
              <a:gd name="T3" fmla="*/ 247 h 285"/>
              <a:gd name="T4" fmla="*/ 0 w 1544"/>
              <a:gd name="T5" fmla="*/ 0 h 285"/>
            </a:gdLst>
            <a:ahLst/>
            <a:cxnLst>
              <a:cxn ang="0">
                <a:pos x="T0" y="T1"/>
              </a:cxn>
              <a:cxn ang="0">
                <a:pos x="T2" y="T3"/>
              </a:cxn>
              <a:cxn ang="0">
                <a:pos x="T4" y="T5"/>
              </a:cxn>
            </a:cxnLst>
            <a:rect l="0" t="0" r="r" b="b"/>
            <a:pathLst>
              <a:path w="1544" h="285">
                <a:moveTo>
                  <a:pt x="1544" y="231"/>
                </a:moveTo>
                <a:cubicBezTo>
                  <a:pt x="1496" y="234"/>
                  <a:pt x="1505" y="285"/>
                  <a:pt x="1248" y="247"/>
                </a:cubicBezTo>
                <a:cubicBezTo>
                  <a:pt x="991" y="209"/>
                  <a:pt x="260" y="52"/>
                  <a:pt x="0" y="0"/>
                </a:cubicBezTo>
              </a:path>
            </a:pathLst>
          </a:custGeom>
          <a:noFill/>
          <a:ln w="69850">
            <a:solidFill>
              <a:srgbClr val="FFFF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1238" name="Freeform 6"/>
          <p:cNvSpPr>
            <a:spLocks/>
          </p:cNvSpPr>
          <p:nvPr/>
        </p:nvSpPr>
        <p:spPr bwMode="auto">
          <a:xfrm>
            <a:off x="5041900" y="2413000"/>
            <a:ext cx="2197100" cy="171450"/>
          </a:xfrm>
          <a:custGeom>
            <a:avLst/>
            <a:gdLst>
              <a:gd name="T0" fmla="*/ 1384 w 1384"/>
              <a:gd name="T1" fmla="*/ 108 h 108"/>
              <a:gd name="T2" fmla="*/ 1144 w 1384"/>
              <a:gd name="T3" fmla="*/ 4 h 108"/>
              <a:gd name="T4" fmla="*/ 0 w 1384"/>
              <a:gd name="T5" fmla="*/ 84 h 108"/>
            </a:gdLst>
            <a:ahLst/>
            <a:cxnLst>
              <a:cxn ang="0">
                <a:pos x="T0" y="T1"/>
              </a:cxn>
              <a:cxn ang="0">
                <a:pos x="T2" y="T3"/>
              </a:cxn>
              <a:cxn ang="0">
                <a:pos x="T4" y="T5"/>
              </a:cxn>
            </a:cxnLst>
            <a:rect l="0" t="0" r="r" b="b"/>
            <a:pathLst>
              <a:path w="1384" h="108">
                <a:moveTo>
                  <a:pt x="1384" y="108"/>
                </a:moveTo>
                <a:cubicBezTo>
                  <a:pt x="1344" y="88"/>
                  <a:pt x="1375" y="8"/>
                  <a:pt x="1144" y="4"/>
                </a:cubicBezTo>
                <a:cubicBezTo>
                  <a:pt x="913" y="0"/>
                  <a:pt x="238" y="67"/>
                  <a:pt x="0" y="84"/>
                </a:cubicBezTo>
              </a:path>
            </a:pathLst>
          </a:custGeom>
          <a:noFill/>
          <a:ln w="69850">
            <a:solidFill>
              <a:srgbClr val="FFFF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991239" name="Object 7"/>
          <p:cNvGraphicFramePr>
            <a:graphicFrameLocks noChangeAspect="1"/>
          </p:cNvGraphicFramePr>
          <p:nvPr/>
        </p:nvGraphicFramePr>
        <p:xfrm>
          <a:off x="1676400" y="4394200"/>
          <a:ext cx="6253163" cy="969963"/>
        </p:xfrm>
        <a:graphic>
          <a:graphicData uri="http://schemas.openxmlformats.org/presentationml/2006/ole">
            <mc:AlternateContent xmlns:mc="http://schemas.openxmlformats.org/markup-compatibility/2006">
              <mc:Choice xmlns:v="urn:schemas-microsoft-com:vml" Requires="v">
                <p:oleObj spid="_x0000_s991307" name="Equation" r:id="rId6" imgW="2539800" imgH="393480" progId="Equation.DSMT4">
                  <p:embed/>
                </p:oleObj>
              </mc:Choice>
              <mc:Fallback>
                <p:oleObj name="Equation" r:id="rId6" imgW="2539800" imgH="393480" progId="Equation.DSMT4">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4394200"/>
                        <a:ext cx="6253163" cy="969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91240" name="Rectangle 8"/>
          <p:cNvSpPr>
            <a:spLocks noGrp="1" noChangeArrowheads="1"/>
          </p:cNvSpPr>
          <p:nvPr>
            <p:ph type="title"/>
          </p:nvPr>
        </p:nvSpPr>
        <p:spPr>
          <a:xfrm>
            <a:off x="457200" y="0"/>
            <a:ext cx="8229600" cy="1143000"/>
          </a:xfrm>
        </p:spPr>
        <p:txBody>
          <a:bodyPr/>
          <a:lstStyle/>
          <a:p>
            <a:r>
              <a:rPr lang="en-US" altLang="en-US" sz="3600">
                <a:solidFill>
                  <a:schemeClr val="bg1"/>
                </a:solidFill>
              </a:rPr>
              <a:t>SNR  per size (frequency)</a:t>
            </a:r>
          </a:p>
        </p:txBody>
      </p:sp>
      <p:graphicFrame>
        <p:nvGraphicFramePr>
          <p:cNvPr id="991241" name="Object 9"/>
          <p:cNvGraphicFramePr>
            <a:graphicFrameLocks noGrp="1" noChangeAspect="1"/>
          </p:cNvGraphicFramePr>
          <p:nvPr>
            <p:ph idx="1"/>
          </p:nvPr>
        </p:nvGraphicFramePr>
        <p:xfrm>
          <a:off x="1676400" y="4395788"/>
          <a:ext cx="5627688" cy="969962"/>
        </p:xfrm>
        <a:graphic>
          <a:graphicData uri="http://schemas.openxmlformats.org/presentationml/2006/ole">
            <mc:AlternateContent xmlns:mc="http://schemas.openxmlformats.org/markup-compatibility/2006">
              <mc:Choice xmlns:v="urn:schemas-microsoft-com:vml" Requires="v">
                <p:oleObj spid="_x0000_s991308" name="Equation" r:id="rId8" imgW="2286000" imgH="393480" progId="Equation.DSMT4">
                  <p:embed/>
                </p:oleObj>
              </mc:Choice>
              <mc:Fallback>
                <p:oleObj name="Equation" r:id="rId8" imgW="2286000" imgH="393480" progId="Equation.DSMT4">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6400" y="4395788"/>
                        <a:ext cx="5627688" cy="969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91242" name="Object 10"/>
          <p:cNvGraphicFramePr>
            <a:graphicFrameLocks noChangeAspect="1"/>
          </p:cNvGraphicFramePr>
          <p:nvPr/>
        </p:nvGraphicFramePr>
        <p:xfrm>
          <a:off x="1719263" y="1885950"/>
          <a:ext cx="798512" cy="512763"/>
        </p:xfrm>
        <a:graphic>
          <a:graphicData uri="http://schemas.openxmlformats.org/presentationml/2006/ole">
            <mc:AlternateContent xmlns:mc="http://schemas.openxmlformats.org/markup-compatibility/2006">
              <mc:Choice xmlns:v="urn:schemas-microsoft-com:vml" Requires="v">
                <p:oleObj spid="_x0000_s991309" name="Equation" r:id="rId10" imgW="317160" imgH="203040" progId="Equation.DSMT4">
                  <p:embed/>
                </p:oleObj>
              </mc:Choice>
              <mc:Fallback>
                <p:oleObj name="Equation" r:id="rId10" imgW="317160" imgH="203040" progId="Equation.DSMT4">
                  <p:embed/>
                  <p:pic>
                    <p:nvPicPr>
                      <p:cNvPr id="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19263" y="1885950"/>
                        <a:ext cx="798512" cy="512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91243" name="Freeform 11"/>
          <p:cNvSpPr>
            <a:spLocks/>
          </p:cNvSpPr>
          <p:nvPr/>
        </p:nvSpPr>
        <p:spPr bwMode="auto">
          <a:xfrm>
            <a:off x="2566988" y="1976438"/>
            <a:ext cx="1839912" cy="500062"/>
          </a:xfrm>
          <a:custGeom>
            <a:avLst/>
            <a:gdLst>
              <a:gd name="T0" fmla="*/ 0 w 1159"/>
              <a:gd name="T1" fmla="*/ 72 h 315"/>
              <a:gd name="T2" fmla="*/ 312 w 1159"/>
              <a:gd name="T3" fmla="*/ 40 h 315"/>
              <a:gd name="T4" fmla="*/ 1159 w 1159"/>
              <a:gd name="T5" fmla="*/ 315 h 315"/>
            </a:gdLst>
            <a:ahLst/>
            <a:cxnLst>
              <a:cxn ang="0">
                <a:pos x="T0" y="T1"/>
              </a:cxn>
              <a:cxn ang="0">
                <a:pos x="T2" y="T3"/>
              </a:cxn>
              <a:cxn ang="0">
                <a:pos x="T4" y="T5"/>
              </a:cxn>
            </a:cxnLst>
            <a:rect l="0" t="0" r="r" b="b"/>
            <a:pathLst>
              <a:path w="1159" h="315">
                <a:moveTo>
                  <a:pt x="0" y="72"/>
                </a:moveTo>
                <a:cubicBezTo>
                  <a:pt x="53" y="64"/>
                  <a:pt x="119" y="0"/>
                  <a:pt x="312" y="40"/>
                </a:cubicBezTo>
                <a:cubicBezTo>
                  <a:pt x="505" y="80"/>
                  <a:pt x="983" y="258"/>
                  <a:pt x="1159" y="315"/>
                </a:cubicBezTo>
              </a:path>
            </a:pathLst>
          </a:custGeom>
          <a:noFill/>
          <a:ln w="38100">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1244" name="Freeform 12"/>
          <p:cNvSpPr>
            <a:spLocks/>
          </p:cNvSpPr>
          <p:nvPr/>
        </p:nvSpPr>
        <p:spPr bwMode="auto">
          <a:xfrm>
            <a:off x="2322513" y="2917825"/>
            <a:ext cx="1390650" cy="209550"/>
          </a:xfrm>
          <a:custGeom>
            <a:avLst/>
            <a:gdLst>
              <a:gd name="T0" fmla="*/ 0 w 876"/>
              <a:gd name="T1" fmla="*/ 0 h 132"/>
              <a:gd name="T2" fmla="*/ 332 w 876"/>
              <a:gd name="T3" fmla="*/ 129 h 132"/>
              <a:gd name="T4" fmla="*/ 876 w 876"/>
              <a:gd name="T5" fmla="*/ 17 h 132"/>
            </a:gdLst>
            <a:ahLst/>
            <a:cxnLst>
              <a:cxn ang="0">
                <a:pos x="T0" y="T1"/>
              </a:cxn>
              <a:cxn ang="0">
                <a:pos x="T2" y="T3"/>
              </a:cxn>
              <a:cxn ang="0">
                <a:pos x="T4" y="T5"/>
              </a:cxn>
            </a:cxnLst>
            <a:rect l="0" t="0" r="r" b="b"/>
            <a:pathLst>
              <a:path w="876" h="132">
                <a:moveTo>
                  <a:pt x="0" y="0"/>
                </a:moveTo>
                <a:cubicBezTo>
                  <a:pt x="55" y="20"/>
                  <a:pt x="186" y="126"/>
                  <a:pt x="332" y="129"/>
                </a:cubicBezTo>
                <a:cubicBezTo>
                  <a:pt x="478" y="132"/>
                  <a:pt x="763" y="40"/>
                  <a:pt x="876" y="17"/>
                </a:cubicBezTo>
              </a:path>
            </a:pathLst>
          </a:custGeom>
          <a:noFill/>
          <a:ln w="38100">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991245" name="Object 13"/>
          <p:cNvGraphicFramePr>
            <a:graphicFrameLocks noChangeAspect="1"/>
          </p:cNvGraphicFramePr>
          <p:nvPr/>
        </p:nvGraphicFramePr>
        <p:xfrm>
          <a:off x="925513" y="2679700"/>
          <a:ext cx="1368425" cy="534988"/>
        </p:xfrm>
        <a:graphic>
          <a:graphicData uri="http://schemas.openxmlformats.org/presentationml/2006/ole">
            <mc:AlternateContent xmlns:mc="http://schemas.openxmlformats.org/markup-compatibility/2006">
              <mc:Choice xmlns:v="urn:schemas-microsoft-com:vml" Requires="v">
                <p:oleObj spid="_x0000_s991310" name="Equation" r:id="rId12" imgW="520560" imgH="203040" progId="Equation.DSMT4">
                  <p:embed/>
                </p:oleObj>
              </mc:Choice>
              <mc:Fallback>
                <p:oleObj name="Equation" r:id="rId12" imgW="520560" imgH="203040" progId="Equation.DSMT4">
                  <p:embed/>
                  <p:pic>
                    <p:nvPicPr>
                      <p:cNvPr id="0" name="Object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5513" y="2679700"/>
                        <a:ext cx="1368425" cy="53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91246" name="Freeform 14"/>
          <p:cNvSpPr>
            <a:spLocks/>
          </p:cNvSpPr>
          <p:nvPr/>
        </p:nvSpPr>
        <p:spPr bwMode="auto">
          <a:xfrm>
            <a:off x="5080000" y="2413000"/>
            <a:ext cx="2166938" cy="173038"/>
          </a:xfrm>
          <a:custGeom>
            <a:avLst/>
            <a:gdLst>
              <a:gd name="T0" fmla="*/ 1365 w 1365"/>
              <a:gd name="T1" fmla="*/ 109 h 109"/>
              <a:gd name="T2" fmla="*/ 1125 w 1365"/>
              <a:gd name="T3" fmla="*/ 5 h 109"/>
              <a:gd name="T4" fmla="*/ 0 w 1365"/>
              <a:gd name="T5" fmla="*/ 77 h 109"/>
            </a:gdLst>
            <a:ahLst/>
            <a:cxnLst>
              <a:cxn ang="0">
                <a:pos x="T0" y="T1"/>
              </a:cxn>
              <a:cxn ang="0">
                <a:pos x="T2" y="T3"/>
              </a:cxn>
              <a:cxn ang="0">
                <a:pos x="T4" y="T5"/>
              </a:cxn>
            </a:cxnLst>
            <a:rect l="0" t="0" r="r" b="b"/>
            <a:pathLst>
              <a:path w="1365" h="109">
                <a:moveTo>
                  <a:pt x="1365" y="109"/>
                </a:moveTo>
                <a:cubicBezTo>
                  <a:pt x="1325" y="89"/>
                  <a:pt x="1352" y="10"/>
                  <a:pt x="1125" y="5"/>
                </a:cubicBezTo>
                <a:cubicBezTo>
                  <a:pt x="898" y="0"/>
                  <a:pt x="234" y="62"/>
                  <a:pt x="0" y="77"/>
                </a:cubicBezTo>
              </a:path>
            </a:pathLst>
          </a:custGeom>
          <a:noFill/>
          <a:ln w="38100">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1247" name="Freeform 15"/>
          <p:cNvSpPr>
            <a:spLocks/>
          </p:cNvSpPr>
          <p:nvPr/>
        </p:nvSpPr>
        <p:spPr bwMode="auto">
          <a:xfrm>
            <a:off x="4813300" y="3187700"/>
            <a:ext cx="2398713" cy="439738"/>
          </a:xfrm>
          <a:custGeom>
            <a:avLst/>
            <a:gdLst>
              <a:gd name="T0" fmla="*/ 1511 w 1511"/>
              <a:gd name="T1" fmla="*/ 224 h 277"/>
              <a:gd name="T2" fmla="*/ 1215 w 1511"/>
              <a:gd name="T3" fmla="*/ 240 h 277"/>
              <a:gd name="T4" fmla="*/ 0 w 1511"/>
              <a:gd name="T5" fmla="*/ 0 h 277"/>
            </a:gdLst>
            <a:ahLst/>
            <a:cxnLst>
              <a:cxn ang="0">
                <a:pos x="T0" y="T1"/>
              </a:cxn>
              <a:cxn ang="0">
                <a:pos x="T2" y="T3"/>
              </a:cxn>
              <a:cxn ang="0">
                <a:pos x="T4" y="T5"/>
              </a:cxn>
            </a:cxnLst>
            <a:rect l="0" t="0" r="r" b="b"/>
            <a:pathLst>
              <a:path w="1511" h="277">
                <a:moveTo>
                  <a:pt x="1511" y="224"/>
                </a:moveTo>
                <a:cubicBezTo>
                  <a:pt x="1463" y="227"/>
                  <a:pt x="1467" y="277"/>
                  <a:pt x="1215" y="240"/>
                </a:cubicBezTo>
                <a:cubicBezTo>
                  <a:pt x="963" y="203"/>
                  <a:pt x="253" y="50"/>
                  <a:pt x="0" y="0"/>
                </a:cubicBezTo>
              </a:path>
            </a:pathLst>
          </a:custGeom>
          <a:noFill/>
          <a:ln w="38100">
            <a:solidFill>
              <a:srgbClr val="0000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1248" name="Text Box 16"/>
          <p:cNvSpPr txBox="1">
            <a:spLocks noChangeArrowheads="1"/>
          </p:cNvSpPr>
          <p:nvPr/>
        </p:nvSpPr>
        <p:spPr bwMode="auto">
          <a:xfrm>
            <a:off x="76200" y="6569075"/>
            <a:ext cx="509270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400">
                <a:solidFill>
                  <a:srgbClr val="00FF00"/>
                </a:solidFill>
                <a:latin typeface="Tahoma" panose="020B0604030504040204" pitchFamily="34" charset="0"/>
                <a:cs typeface="Tahoma" panose="020B0604030504040204" pitchFamily="34" charset="0"/>
              </a:rPr>
              <a:t>Treibitz &amp; Schechner, </a:t>
            </a:r>
            <a:r>
              <a:rPr lang="en-US" altLang="en-US" sz="1400" i="1">
                <a:solidFill>
                  <a:srgbClr val="00FF00"/>
                </a:solidFill>
                <a:latin typeface="Tahoma" panose="020B0604030504040204" pitchFamily="34" charset="0"/>
                <a:cs typeface="Tahoma" panose="020B0604030504040204" pitchFamily="34" charset="0"/>
              </a:rPr>
              <a:t>Recovery Limits in Pointwise Degradations</a:t>
            </a:r>
          </a:p>
        </p:txBody>
      </p:sp>
      <p:sp>
        <p:nvSpPr>
          <p:cNvPr id="991249" name="Oval 17"/>
          <p:cNvSpPr>
            <a:spLocks noChangeArrowheads="1"/>
          </p:cNvSpPr>
          <p:nvPr/>
        </p:nvSpPr>
        <p:spPr bwMode="auto">
          <a:xfrm rot="2376097">
            <a:off x="7015163" y="4114800"/>
            <a:ext cx="1066800" cy="1600200"/>
          </a:xfrm>
          <a:prstGeom prst="ellipse">
            <a:avLst/>
          </a:prstGeom>
          <a:noFill/>
          <a:ln w="222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991250" name="Object 18"/>
          <p:cNvGraphicFramePr>
            <a:graphicFrameLocks noChangeAspect="1"/>
          </p:cNvGraphicFramePr>
          <p:nvPr/>
        </p:nvGraphicFramePr>
        <p:xfrm>
          <a:off x="7162800" y="2590800"/>
          <a:ext cx="1368425" cy="534988"/>
        </p:xfrm>
        <a:graphic>
          <a:graphicData uri="http://schemas.openxmlformats.org/presentationml/2006/ole">
            <mc:AlternateContent xmlns:mc="http://schemas.openxmlformats.org/markup-compatibility/2006">
              <mc:Choice xmlns:v="urn:schemas-microsoft-com:vml" Requires="v">
                <p:oleObj spid="_x0000_s991311" name="Equation" r:id="rId14" imgW="520560" imgH="203040" progId="Equation.DSMT4">
                  <p:embed/>
                </p:oleObj>
              </mc:Choice>
              <mc:Fallback>
                <p:oleObj name="Equation" r:id="rId14" imgW="520560" imgH="203040" progId="Equation.DSMT4">
                  <p:embed/>
                  <p:pic>
                    <p:nvPicPr>
                      <p:cNvPr id="0" name="Object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62800" y="2590800"/>
                        <a:ext cx="1368425" cy="53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91251" name="Object 19"/>
          <p:cNvGraphicFramePr>
            <a:graphicFrameLocks noChangeAspect="1"/>
          </p:cNvGraphicFramePr>
          <p:nvPr/>
        </p:nvGraphicFramePr>
        <p:xfrm>
          <a:off x="7213600" y="3289300"/>
          <a:ext cx="798513" cy="512763"/>
        </p:xfrm>
        <a:graphic>
          <a:graphicData uri="http://schemas.openxmlformats.org/presentationml/2006/ole">
            <mc:AlternateContent xmlns:mc="http://schemas.openxmlformats.org/markup-compatibility/2006">
              <mc:Choice xmlns:v="urn:schemas-microsoft-com:vml" Requires="v">
                <p:oleObj spid="_x0000_s991312" name="Equation" r:id="rId15" imgW="317160" imgH="203040" progId="Equation.DSMT4">
                  <p:embed/>
                </p:oleObj>
              </mc:Choice>
              <mc:Fallback>
                <p:oleObj name="Equation" r:id="rId15" imgW="317160" imgH="203040" progId="Equation.DSMT4">
                  <p:embed/>
                  <p:pic>
                    <p:nvPicPr>
                      <p:cNvPr id="0" name="Object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13600" y="3289300"/>
                        <a:ext cx="798513" cy="512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91252" name="Text Box 20"/>
          <p:cNvSpPr txBox="1">
            <a:spLocks noChangeArrowheads="1"/>
          </p:cNvSpPr>
          <p:nvPr/>
        </p:nvSpPr>
        <p:spPr bwMode="auto">
          <a:xfrm>
            <a:off x="869156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41</a:t>
            </a: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12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912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912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912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912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9123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991239"/>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991241"/>
                                        </p:tgtEl>
                                        <p:attrNameLst>
                                          <p:attrName>style.visibility</p:attrName>
                                        </p:attrNameLst>
                                      </p:cBhvr>
                                      <p:to>
                                        <p:strVal val="hidden"/>
                                      </p:to>
                                    </p:set>
                                  </p:childTnLst>
                                </p:cTn>
                              </p:par>
                            </p:childTnLst>
                          </p:cTn>
                        </p:par>
                        <p:par>
                          <p:cTn id="23" fill="hold" nodeType="afterGroup">
                            <p:stCondLst>
                              <p:cond delay="0"/>
                            </p:stCondLst>
                            <p:childTnLst>
                              <p:par>
                                <p:cTn id="24" presetID="6" presetClass="entr" presetSubtype="16" fill="hold" grpId="0" nodeType="afterEffect">
                                  <p:stCondLst>
                                    <p:cond delay="0"/>
                                  </p:stCondLst>
                                  <p:childTnLst>
                                    <p:set>
                                      <p:cBhvr>
                                        <p:cTn id="25" dur="1" fill="hold">
                                          <p:stCondLst>
                                            <p:cond delay="0"/>
                                          </p:stCondLst>
                                        </p:cTn>
                                        <p:tgtEl>
                                          <p:spTgt spid="991249"/>
                                        </p:tgtEl>
                                        <p:attrNameLst>
                                          <p:attrName>style.visibility</p:attrName>
                                        </p:attrNameLst>
                                      </p:cBhvr>
                                      <p:to>
                                        <p:strVal val="visible"/>
                                      </p:to>
                                    </p:set>
                                    <p:animEffect transition="in" filter="circle(in)">
                                      <p:cBhvr>
                                        <p:cTn id="26" dur="2000"/>
                                        <p:tgtEl>
                                          <p:spTgt spid="991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1237" grpId="0" animBg="1"/>
      <p:bldP spid="991238" grpId="0" animBg="1"/>
      <p:bldP spid="991246" grpId="0" animBg="1"/>
      <p:bldP spid="991247" grpId="0" animBg="1"/>
      <p:bldP spid="99124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46210" name="Picture 2" descr="resolution_limit_geometry"/>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20900" y="990600"/>
            <a:ext cx="6237288" cy="4678363"/>
          </a:xfrm>
          <a:prstGeom prst="rect">
            <a:avLst/>
          </a:prstGeom>
          <a:noFill/>
          <a:extLst>
            <a:ext uri="{909E8E84-426E-40DD-AFC4-6F175D3DCCD1}">
              <a14:hiddenFill xmlns:a14="http://schemas.microsoft.com/office/drawing/2010/main">
                <a:solidFill>
                  <a:srgbClr val="FFFFFF"/>
                </a:solidFill>
              </a14:hiddenFill>
            </a:ext>
          </a:extLst>
        </p:spPr>
      </p:pic>
      <p:pic>
        <p:nvPicPr>
          <p:cNvPr id="1246211" name="Picture 3" descr="resolution_limit_geometry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20900" y="990600"/>
            <a:ext cx="6237288" cy="4678363"/>
          </a:xfrm>
          <a:prstGeom prst="rect">
            <a:avLst/>
          </a:prstGeom>
          <a:noFill/>
          <a:extLst>
            <a:ext uri="{909E8E84-426E-40DD-AFC4-6F175D3DCCD1}">
              <a14:hiddenFill xmlns:a14="http://schemas.microsoft.com/office/drawing/2010/main">
                <a:solidFill>
                  <a:srgbClr val="FFFFFF"/>
                </a:solidFill>
              </a14:hiddenFill>
            </a:ext>
          </a:extLst>
        </p:spPr>
      </p:pic>
      <p:sp>
        <p:nvSpPr>
          <p:cNvPr id="1246212" name="Rectangle 4"/>
          <p:cNvSpPr>
            <a:spLocks noGrp="1" noChangeArrowheads="1"/>
          </p:cNvSpPr>
          <p:nvPr>
            <p:ph type="title"/>
          </p:nvPr>
        </p:nvSpPr>
        <p:spPr>
          <a:xfrm>
            <a:off x="457200" y="0"/>
            <a:ext cx="8229600" cy="1143000"/>
          </a:xfrm>
        </p:spPr>
        <p:txBody>
          <a:bodyPr/>
          <a:lstStyle/>
          <a:p>
            <a:r>
              <a:rPr lang="en-US" altLang="en-US"/>
              <a:t>Resolution Limits in Haze</a:t>
            </a:r>
          </a:p>
        </p:txBody>
      </p:sp>
      <p:sp>
        <p:nvSpPr>
          <p:cNvPr id="1246213" name="Text Box 11"/>
          <p:cNvSpPr txBox="1">
            <a:spLocks noChangeArrowheads="1"/>
          </p:cNvSpPr>
          <p:nvPr/>
        </p:nvSpPr>
        <p:spPr bwMode="auto">
          <a:xfrm>
            <a:off x="6858000" y="5473700"/>
            <a:ext cx="15240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a:latin typeface="Arial" panose="020B0604020202020204" pitchFamily="34" charset="0"/>
              </a:rPr>
              <a:t>distance [km]</a:t>
            </a:r>
          </a:p>
        </p:txBody>
      </p:sp>
      <p:sp>
        <p:nvSpPr>
          <p:cNvPr id="1246214" name="Freeform 6"/>
          <p:cNvSpPr>
            <a:spLocks/>
          </p:cNvSpPr>
          <p:nvPr/>
        </p:nvSpPr>
        <p:spPr bwMode="auto">
          <a:xfrm>
            <a:off x="6769100" y="4343400"/>
            <a:ext cx="228600" cy="327025"/>
          </a:xfrm>
          <a:custGeom>
            <a:avLst/>
            <a:gdLst>
              <a:gd name="T0" fmla="*/ 71 w 71"/>
              <a:gd name="T1" fmla="*/ 0 h 120"/>
              <a:gd name="T2" fmla="*/ 7 w 71"/>
              <a:gd name="T3" fmla="*/ 56 h 120"/>
              <a:gd name="T4" fmla="*/ 31 w 71"/>
              <a:gd name="T5" fmla="*/ 120 h 120"/>
            </a:gdLst>
            <a:ahLst/>
            <a:cxnLst>
              <a:cxn ang="0">
                <a:pos x="T0" y="T1"/>
              </a:cxn>
              <a:cxn ang="0">
                <a:pos x="T2" y="T3"/>
              </a:cxn>
              <a:cxn ang="0">
                <a:pos x="T4" y="T5"/>
              </a:cxn>
            </a:cxnLst>
            <a:rect l="0" t="0" r="r" b="b"/>
            <a:pathLst>
              <a:path w="71" h="120">
                <a:moveTo>
                  <a:pt x="71" y="0"/>
                </a:moveTo>
                <a:cubicBezTo>
                  <a:pt x="64" y="5"/>
                  <a:pt x="14" y="36"/>
                  <a:pt x="7" y="56"/>
                </a:cubicBezTo>
                <a:cubicBezTo>
                  <a:pt x="0" y="76"/>
                  <a:pt x="26" y="107"/>
                  <a:pt x="31" y="120"/>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6215" name="Text Box 3"/>
          <p:cNvSpPr txBox="1">
            <a:spLocks noChangeArrowheads="1"/>
          </p:cNvSpPr>
          <p:nvPr/>
        </p:nvSpPr>
        <p:spPr bwMode="auto">
          <a:xfrm>
            <a:off x="6769100" y="3536950"/>
            <a:ext cx="1524000" cy="730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a:latin typeface="Arial" panose="020B0604020202020204" pitchFamily="34" charset="0"/>
              </a:rPr>
              <a:t>limit due to pixel size</a:t>
            </a:r>
            <a:endParaRPr lang="en-US" altLang="en-US" i="1">
              <a:latin typeface="Arial" panose="020B0604020202020204" pitchFamily="34" charset="0"/>
            </a:endParaRPr>
          </a:p>
        </p:txBody>
      </p:sp>
      <p:sp>
        <p:nvSpPr>
          <p:cNvPr id="1246216" name="Freeform 8"/>
          <p:cNvSpPr>
            <a:spLocks/>
          </p:cNvSpPr>
          <p:nvPr/>
        </p:nvSpPr>
        <p:spPr bwMode="auto">
          <a:xfrm>
            <a:off x="4762500" y="4013200"/>
            <a:ext cx="431800" cy="469900"/>
          </a:xfrm>
          <a:custGeom>
            <a:avLst/>
            <a:gdLst>
              <a:gd name="T0" fmla="*/ 0 w 272"/>
              <a:gd name="T1" fmla="*/ 0 h 296"/>
              <a:gd name="T2" fmla="*/ 104 w 272"/>
              <a:gd name="T3" fmla="*/ 248 h 296"/>
              <a:gd name="T4" fmla="*/ 272 w 272"/>
              <a:gd name="T5" fmla="*/ 288 h 296"/>
            </a:gdLst>
            <a:ahLst/>
            <a:cxnLst>
              <a:cxn ang="0">
                <a:pos x="T0" y="T1"/>
              </a:cxn>
              <a:cxn ang="0">
                <a:pos x="T2" y="T3"/>
              </a:cxn>
              <a:cxn ang="0">
                <a:pos x="T4" y="T5"/>
              </a:cxn>
            </a:cxnLst>
            <a:rect l="0" t="0" r="r" b="b"/>
            <a:pathLst>
              <a:path w="272" h="296">
                <a:moveTo>
                  <a:pt x="0" y="0"/>
                </a:moveTo>
                <a:cubicBezTo>
                  <a:pt x="15" y="40"/>
                  <a:pt x="59" y="200"/>
                  <a:pt x="104" y="248"/>
                </a:cubicBezTo>
                <a:cubicBezTo>
                  <a:pt x="149" y="296"/>
                  <a:pt x="237" y="280"/>
                  <a:pt x="272" y="288"/>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6217" name="Text Box 3"/>
          <p:cNvSpPr txBox="1">
            <a:spLocks noChangeArrowheads="1"/>
          </p:cNvSpPr>
          <p:nvPr/>
        </p:nvSpPr>
        <p:spPr bwMode="auto">
          <a:xfrm>
            <a:off x="3721100" y="3429000"/>
            <a:ext cx="1752600" cy="730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a:latin typeface="Arial" panose="020B0604020202020204" pitchFamily="34" charset="0"/>
              </a:rPr>
              <a:t>limit due to atmosphere</a:t>
            </a:r>
            <a:endParaRPr lang="en-US" altLang="en-US" i="1">
              <a:latin typeface="Arial" panose="020B0604020202020204" pitchFamily="34" charset="0"/>
            </a:endParaRPr>
          </a:p>
        </p:txBody>
      </p:sp>
      <p:sp>
        <p:nvSpPr>
          <p:cNvPr id="1246218" name="Text Box 10"/>
          <p:cNvSpPr txBox="1">
            <a:spLocks noChangeArrowheads="1"/>
          </p:cNvSpPr>
          <p:nvPr/>
        </p:nvSpPr>
        <p:spPr bwMode="auto">
          <a:xfrm>
            <a:off x="76200" y="6569075"/>
            <a:ext cx="509270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400">
                <a:solidFill>
                  <a:srgbClr val="003399"/>
                </a:solidFill>
                <a:latin typeface="Tahoma" panose="020B0604030504040204" pitchFamily="34" charset="0"/>
                <a:cs typeface="Tahoma" panose="020B0604030504040204" pitchFamily="34" charset="0"/>
              </a:rPr>
              <a:t>Treibitz &amp; Schechner, </a:t>
            </a:r>
            <a:r>
              <a:rPr lang="en-US" altLang="en-US" sz="1400" i="1">
                <a:solidFill>
                  <a:srgbClr val="003399"/>
                </a:solidFill>
                <a:latin typeface="Tahoma" panose="020B0604030504040204" pitchFamily="34" charset="0"/>
                <a:cs typeface="Tahoma" panose="020B0604030504040204" pitchFamily="34" charset="0"/>
              </a:rPr>
              <a:t>Recovery Limits in Pointwise Degradations</a:t>
            </a:r>
          </a:p>
        </p:txBody>
      </p:sp>
      <p:sp>
        <p:nvSpPr>
          <p:cNvPr id="1246219" name="Text Box 11"/>
          <p:cNvSpPr txBox="1">
            <a:spLocks noChangeArrowheads="1"/>
          </p:cNvSpPr>
          <p:nvPr/>
        </p:nvSpPr>
        <p:spPr bwMode="auto">
          <a:xfrm>
            <a:off x="309563" y="1341438"/>
            <a:ext cx="22098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a:latin typeface="Arial" panose="020B0604020202020204" pitchFamily="34" charset="0"/>
              </a:rPr>
              <a:t>minimal visible object size[m]</a:t>
            </a:r>
          </a:p>
        </p:txBody>
      </p:sp>
      <p:grpSp>
        <p:nvGrpSpPr>
          <p:cNvPr id="1246220" name="Group 12"/>
          <p:cNvGrpSpPr>
            <a:grpSpLocks/>
          </p:cNvGrpSpPr>
          <p:nvPr/>
        </p:nvGrpSpPr>
        <p:grpSpPr bwMode="auto">
          <a:xfrm>
            <a:off x="496888" y="2241550"/>
            <a:ext cx="1700212" cy="1295400"/>
            <a:chOff x="192" y="1488"/>
            <a:chExt cx="1071" cy="816"/>
          </a:xfrm>
        </p:grpSpPr>
        <p:sp>
          <p:nvSpPr>
            <p:cNvPr id="1246221" name="Rectangle 13"/>
            <p:cNvSpPr>
              <a:spLocks noChangeArrowheads="1"/>
            </p:cNvSpPr>
            <p:nvPr/>
          </p:nvSpPr>
          <p:spPr bwMode="auto">
            <a:xfrm>
              <a:off x="240" y="1488"/>
              <a:ext cx="1008" cy="816"/>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1246222" name="Object 14"/>
            <p:cNvGraphicFramePr>
              <a:graphicFrameLocks noChangeAspect="1"/>
            </p:cNvGraphicFramePr>
            <p:nvPr/>
          </p:nvGraphicFramePr>
          <p:xfrm>
            <a:off x="460" y="1860"/>
            <a:ext cx="624" cy="416"/>
          </p:xfrm>
          <a:graphic>
            <a:graphicData uri="http://schemas.openxmlformats.org/presentationml/2006/ole">
              <mc:AlternateContent xmlns:mc="http://schemas.openxmlformats.org/markup-compatibility/2006">
                <mc:Choice xmlns:v="urn:schemas-microsoft-com:vml" Requires="v">
                  <p:oleObj spid="_x0000_s1246234" name="Equation" r:id="rId7" imgW="342720" imgH="228600" progId="Equation.DSMT4">
                    <p:embed/>
                  </p:oleObj>
                </mc:Choice>
                <mc:Fallback>
                  <p:oleObj name="Equation" r:id="rId7" imgW="342720" imgH="228600" progId="Equation.DSMT4">
                    <p:embed/>
                    <p:pic>
                      <p:nvPicPr>
                        <p:cNvPr id="0"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 y="1860"/>
                          <a:ext cx="624" cy="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46223" name="Rectangle 15"/>
            <p:cNvSpPr>
              <a:spLocks noChangeArrowheads="1"/>
            </p:cNvSpPr>
            <p:nvPr/>
          </p:nvSpPr>
          <p:spPr bwMode="auto">
            <a:xfrm>
              <a:off x="192" y="1488"/>
              <a:ext cx="1071"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1" hangingPunct="1"/>
              <a:r>
                <a:rPr lang="en-US" altLang="en-US" sz="2400">
                  <a:solidFill>
                    <a:srgbClr val="FFFF00"/>
                  </a:solidFill>
                </a:rPr>
                <a:t>reciprocal to</a:t>
              </a:r>
            </a:p>
          </p:txBody>
        </p:sp>
      </p:grpSp>
      <p:sp>
        <p:nvSpPr>
          <p:cNvPr id="1246224" name="Text Box 16"/>
          <p:cNvSpPr txBox="1">
            <a:spLocks noChangeArrowheads="1"/>
          </p:cNvSpPr>
          <p:nvPr/>
        </p:nvSpPr>
        <p:spPr bwMode="auto">
          <a:xfrm>
            <a:off x="869156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42</a:t>
            </a:r>
          </a:p>
        </p:txBody>
      </p:sp>
    </p:spTree>
    <p:custDataLst>
      <p:tags r:id="rId2"/>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2530" name="Picture 2" descr="stripes_noise_cutoff1_cr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73225" y="1844675"/>
            <a:ext cx="6229350" cy="3598863"/>
          </a:xfrm>
          <a:prstGeom prst="rect">
            <a:avLst/>
          </a:prstGeom>
          <a:noFill/>
          <a:extLst>
            <a:ext uri="{909E8E84-426E-40DD-AFC4-6F175D3DCCD1}">
              <a14:hiddenFill xmlns:a14="http://schemas.microsoft.com/office/drawing/2010/main">
                <a:solidFill>
                  <a:srgbClr val="FFFFFF"/>
                </a:solidFill>
              </a14:hiddenFill>
            </a:ext>
          </a:extLst>
        </p:spPr>
      </p:pic>
      <p:sp>
        <p:nvSpPr>
          <p:cNvPr id="1302531" name="Line 5"/>
          <p:cNvSpPr>
            <a:spLocks noChangeShapeType="1"/>
          </p:cNvSpPr>
          <p:nvPr/>
        </p:nvSpPr>
        <p:spPr bwMode="auto">
          <a:xfrm>
            <a:off x="1673225" y="5654675"/>
            <a:ext cx="6251575" cy="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1302532" name="Object 4"/>
          <p:cNvGraphicFramePr>
            <a:graphicFrameLocks noChangeAspect="1"/>
          </p:cNvGraphicFramePr>
          <p:nvPr/>
        </p:nvGraphicFramePr>
        <p:xfrm>
          <a:off x="1673225" y="5695950"/>
          <a:ext cx="368300" cy="287338"/>
        </p:xfrm>
        <a:graphic>
          <a:graphicData uri="http://schemas.openxmlformats.org/presentationml/2006/ole">
            <mc:AlternateContent xmlns:mc="http://schemas.openxmlformats.org/markup-compatibility/2006">
              <mc:Choice xmlns:v="urn:schemas-microsoft-com:vml" Requires="v">
                <p:oleObj spid="_x0000_s1302623" name="Equation" r:id="rId6" imgW="228600" imgH="177480" progId="Equation.DSMT4">
                  <p:embed/>
                </p:oleObj>
              </mc:Choice>
              <mc:Fallback>
                <p:oleObj name="Equation" r:id="rId6" imgW="228600" imgH="177480" progId="Equation.DSMT4">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3225" y="5695950"/>
                        <a:ext cx="368300" cy="287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02533" name="Object 5"/>
          <p:cNvGraphicFramePr>
            <a:graphicFrameLocks noChangeAspect="1"/>
          </p:cNvGraphicFramePr>
          <p:nvPr/>
        </p:nvGraphicFramePr>
        <p:xfrm>
          <a:off x="7540625" y="5695950"/>
          <a:ext cx="368300" cy="287338"/>
        </p:xfrm>
        <a:graphic>
          <a:graphicData uri="http://schemas.openxmlformats.org/presentationml/2006/ole">
            <mc:AlternateContent xmlns:mc="http://schemas.openxmlformats.org/markup-compatibility/2006">
              <mc:Choice xmlns:v="urn:schemas-microsoft-com:vml" Requires="v">
                <p:oleObj spid="_x0000_s1302624" name="Equation" r:id="rId8" imgW="228600" imgH="177480" progId="Equation.DSMT4">
                  <p:embed/>
                </p:oleObj>
              </mc:Choice>
              <mc:Fallback>
                <p:oleObj name="Equation" r:id="rId8" imgW="228600" imgH="177480" progId="Equation.DSMT4">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40625" y="5695950"/>
                        <a:ext cx="368300" cy="287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02534" name="Line 9"/>
          <p:cNvSpPr>
            <a:spLocks noChangeShapeType="1"/>
          </p:cNvSpPr>
          <p:nvPr/>
        </p:nvSpPr>
        <p:spPr bwMode="auto">
          <a:xfrm>
            <a:off x="1444625" y="1868488"/>
            <a:ext cx="0" cy="3598862"/>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1302535" name="Object 7"/>
          <p:cNvGraphicFramePr>
            <a:graphicFrameLocks noChangeAspect="1"/>
          </p:cNvGraphicFramePr>
          <p:nvPr/>
        </p:nvGraphicFramePr>
        <p:xfrm>
          <a:off x="1028700" y="5221288"/>
          <a:ext cx="285750" cy="287337"/>
        </p:xfrm>
        <a:graphic>
          <a:graphicData uri="http://schemas.openxmlformats.org/presentationml/2006/ole">
            <mc:AlternateContent xmlns:mc="http://schemas.openxmlformats.org/markup-compatibility/2006">
              <mc:Choice xmlns:v="urn:schemas-microsoft-com:vml" Requires="v">
                <p:oleObj spid="_x0000_s1302625" name="Equation" r:id="rId10" imgW="177480" imgH="177480" progId="Equation.DSMT4">
                  <p:embed/>
                </p:oleObj>
              </mc:Choice>
              <mc:Fallback>
                <p:oleObj name="Equation" r:id="rId10" imgW="177480" imgH="177480" progId="Equation.DSMT4">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8700" y="5221288"/>
                        <a:ext cx="285750" cy="287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02536" name="Object 8"/>
          <p:cNvGraphicFramePr>
            <a:graphicFrameLocks noChangeAspect="1"/>
          </p:cNvGraphicFramePr>
          <p:nvPr/>
        </p:nvGraphicFramePr>
        <p:xfrm>
          <a:off x="931863" y="1868488"/>
          <a:ext cx="368300" cy="287337"/>
        </p:xfrm>
        <a:graphic>
          <a:graphicData uri="http://schemas.openxmlformats.org/presentationml/2006/ole">
            <mc:AlternateContent xmlns:mc="http://schemas.openxmlformats.org/markup-compatibility/2006">
              <mc:Choice xmlns:v="urn:schemas-microsoft-com:vml" Requires="v">
                <p:oleObj spid="_x0000_s1302626" name="Equation" r:id="rId12" imgW="228600" imgH="177480" progId="Equation.DSMT4">
                  <p:embed/>
                </p:oleObj>
              </mc:Choice>
              <mc:Fallback>
                <p:oleObj name="Equation" r:id="rId12" imgW="228600" imgH="177480" progId="Equation.DSMT4">
                  <p:embed/>
                  <p:pic>
                    <p:nvPicPr>
                      <p:cNvPr id="0" name="Object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1863" y="1868488"/>
                        <a:ext cx="368300" cy="287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02537" name="Text Box 13"/>
          <p:cNvSpPr txBox="1">
            <a:spLocks noChangeArrowheads="1"/>
          </p:cNvSpPr>
          <p:nvPr/>
        </p:nvSpPr>
        <p:spPr bwMode="auto">
          <a:xfrm>
            <a:off x="5292725" y="570230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sz="2000">
                <a:solidFill>
                  <a:schemeClr val="bg1"/>
                </a:solidFill>
                <a:latin typeface="Arial" panose="020B0604020202020204" pitchFamily="34" charset="0"/>
              </a:rPr>
              <a:t>(frequency)</a:t>
            </a:r>
          </a:p>
        </p:txBody>
      </p:sp>
      <p:sp>
        <p:nvSpPr>
          <p:cNvPr id="1302538" name="Text Box 19"/>
          <p:cNvSpPr txBox="1">
            <a:spLocks noChangeArrowheads="1"/>
          </p:cNvSpPr>
          <p:nvPr/>
        </p:nvSpPr>
        <p:spPr bwMode="auto">
          <a:xfrm>
            <a:off x="4051300" y="6569075"/>
            <a:ext cx="5092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spcBef>
                <a:spcPct val="50000"/>
              </a:spcBef>
            </a:pPr>
            <a:r>
              <a:rPr lang="en-US" altLang="en-US" sz="1400">
                <a:solidFill>
                  <a:srgbClr val="00FF00"/>
                </a:solidFill>
                <a:latin typeface="Tahoma" panose="020B0604030504040204" pitchFamily="34" charset="0"/>
                <a:cs typeface="Tahoma" panose="020B0604030504040204" pitchFamily="34" charset="0"/>
              </a:rPr>
              <a:t>Treibitz &amp; Schechner, </a:t>
            </a:r>
            <a:r>
              <a:rPr lang="en-US" altLang="en-US" sz="1400" i="1">
                <a:solidFill>
                  <a:srgbClr val="00FF00"/>
                </a:solidFill>
                <a:latin typeface="Tahoma" panose="020B0604030504040204" pitchFamily="34" charset="0"/>
                <a:cs typeface="Tahoma" panose="020B0604030504040204" pitchFamily="34" charset="0"/>
              </a:rPr>
              <a:t>Recovery Limits in Pointwise Degradations</a:t>
            </a:r>
          </a:p>
        </p:txBody>
      </p:sp>
      <p:graphicFrame>
        <p:nvGraphicFramePr>
          <p:cNvPr id="1302539" name="Object 11"/>
          <p:cNvGraphicFramePr>
            <a:graphicFrameLocks noChangeAspect="1"/>
          </p:cNvGraphicFramePr>
          <p:nvPr/>
        </p:nvGraphicFramePr>
        <p:xfrm>
          <a:off x="5041900" y="5743575"/>
          <a:ext cx="250825" cy="276225"/>
        </p:xfrm>
        <a:graphic>
          <a:graphicData uri="http://schemas.openxmlformats.org/presentationml/2006/ole">
            <mc:AlternateContent xmlns:mc="http://schemas.openxmlformats.org/markup-compatibility/2006">
              <mc:Choice xmlns:v="urn:schemas-microsoft-com:vml" Requires="v">
                <p:oleObj spid="_x0000_s1302627" name="Equation" r:id="rId14" imgW="126720" imgH="139680" progId="Equation.DSMT4">
                  <p:embed/>
                </p:oleObj>
              </mc:Choice>
              <mc:Fallback>
                <p:oleObj name="Equation" r:id="rId14" imgW="126720" imgH="139680" progId="Equation.DSMT4">
                  <p:embed/>
                  <p:pic>
                    <p:nvPicPr>
                      <p:cNvPr id="0"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41900" y="5743575"/>
                        <a:ext cx="25082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02540" name="Text Box 12"/>
          <p:cNvSpPr txBox="1">
            <a:spLocks noChangeArrowheads="1"/>
          </p:cNvSpPr>
          <p:nvPr/>
        </p:nvSpPr>
        <p:spPr bwMode="auto">
          <a:xfrm>
            <a:off x="874871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43</a:t>
            </a:r>
          </a:p>
        </p:txBody>
      </p:sp>
      <p:sp>
        <p:nvSpPr>
          <p:cNvPr id="1302541" name="Rectangle 3"/>
          <p:cNvSpPr>
            <a:spLocks noChangeArrowheads="1"/>
          </p:cNvSpPr>
          <p:nvPr/>
        </p:nvSpPr>
        <p:spPr bwMode="auto">
          <a:xfrm>
            <a:off x="107950" y="-100013"/>
            <a:ext cx="51943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1">
              <a:defRPr sz="4400">
                <a:solidFill>
                  <a:schemeClr val="tx2"/>
                </a:solidFill>
                <a:latin typeface="Arial" panose="020B0604020202020204" pitchFamily="34" charset="0"/>
                <a:cs typeface="Arial" panose="020B0604020202020204" pitchFamily="34" charset="0"/>
              </a:defRPr>
            </a:lvl1pPr>
            <a:lvl2pPr algn="ctr" rtl="1">
              <a:defRPr sz="4400">
                <a:solidFill>
                  <a:schemeClr val="tx2"/>
                </a:solidFill>
                <a:latin typeface="Arial" panose="020B0604020202020204" pitchFamily="34" charset="0"/>
                <a:cs typeface="Arial" panose="020B0604020202020204" pitchFamily="34" charset="0"/>
              </a:defRPr>
            </a:lvl2pPr>
            <a:lvl3pPr algn="ctr" rtl="1">
              <a:defRPr sz="4400">
                <a:solidFill>
                  <a:schemeClr val="tx2"/>
                </a:solidFill>
                <a:latin typeface="Arial" panose="020B0604020202020204" pitchFamily="34" charset="0"/>
                <a:cs typeface="Arial" panose="020B0604020202020204" pitchFamily="34" charset="0"/>
              </a:defRPr>
            </a:lvl3pPr>
            <a:lvl4pPr algn="ctr" rtl="1">
              <a:defRPr sz="4400">
                <a:solidFill>
                  <a:schemeClr val="tx2"/>
                </a:solidFill>
                <a:latin typeface="Arial" panose="020B0604020202020204" pitchFamily="34" charset="0"/>
                <a:cs typeface="Arial" panose="020B0604020202020204" pitchFamily="34" charset="0"/>
              </a:defRPr>
            </a:lvl4pPr>
            <a:lvl5pPr algn="ctr" rtl="1">
              <a:defRPr sz="4400">
                <a:solidFill>
                  <a:schemeClr val="tx2"/>
                </a:solidFill>
                <a:latin typeface="Arial" panose="020B0604020202020204" pitchFamily="34" charset="0"/>
                <a:cs typeface="Arial" panose="020B0604020202020204" pitchFamily="34" charset="0"/>
              </a:defRPr>
            </a:lvl5pPr>
            <a:lvl6pPr marL="4572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rtl="0" eaLnBrk="1" hangingPunct="1"/>
            <a:r>
              <a:rPr lang="en-US" altLang="en-US" sz="3600">
                <a:solidFill>
                  <a:schemeClr val="bg1"/>
                </a:solidFill>
              </a:rPr>
              <a:t>Cutoff Per Success Rate</a:t>
            </a:r>
          </a:p>
        </p:txBody>
      </p:sp>
      <p:sp>
        <p:nvSpPr>
          <p:cNvPr id="237583" name="Text Box 15"/>
          <p:cNvSpPr txBox="1">
            <a:spLocks noChangeArrowheads="1"/>
          </p:cNvSpPr>
          <p:nvPr/>
        </p:nvSpPr>
        <p:spPr bwMode="auto">
          <a:xfrm>
            <a:off x="2484438" y="1052513"/>
            <a:ext cx="1890712"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a:solidFill>
                  <a:srgbClr val="FFFF00"/>
                </a:solidFill>
                <a:latin typeface="Arial" panose="020B0604020202020204" pitchFamily="34" charset="0"/>
              </a:rPr>
              <a:t>success rate 50%</a:t>
            </a:r>
            <a:r>
              <a:rPr lang="en-US" altLang="en-US">
                <a:solidFill>
                  <a:schemeClr val="bg1"/>
                </a:solidFill>
                <a:latin typeface="Tahoma" panose="020B0604030504040204" pitchFamily="34" charset="0"/>
                <a:cs typeface="Tahoma" panose="020B0604030504040204" pitchFamily="34" charset="0"/>
              </a:rPr>
              <a:t> </a:t>
            </a:r>
          </a:p>
        </p:txBody>
      </p:sp>
      <p:graphicFrame>
        <p:nvGraphicFramePr>
          <p:cNvPr id="239631" name="Object 15"/>
          <p:cNvGraphicFramePr>
            <a:graphicFrameLocks noChangeAspect="1"/>
          </p:cNvGraphicFramePr>
          <p:nvPr/>
        </p:nvGraphicFramePr>
        <p:xfrm>
          <a:off x="3621088" y="5562600"/>
          <a:ext cx="914400" cy="609600"/>
        </p:xfrm>
        <a:graphic>
          <a:graphicData uri="http://schemas.openxmlformats.org/presentationml/2006/ole">
            <mc:AlternateContent xmlns:mc="http://schemas.openxmlformats.org/markup-compatibility/2006">
              <mc:Choice xmlns:v="urn:schemas-microsoft-com:vml" Requires="v">
                <p:oleObj spid="_x0000_s1302628" name="Equation" r:id="rId16" imgW="342720" imgH="228600" progId="Equation.DSMT4">
                  <p:embed/>
                </p:oleObj>
              </mc:Choice>
              <mc:Fallback>
                <p:oleObj name="Equation" r:id="rId16" imgW="342720" imgH="228600" progId="Equation.DSMT4">
                  <p:embed/>
                  <p:pic>
                    <p:nvPicPr>
                      <p:cNvPr id="0" name="Object 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21088" y="5562600"/>
                        <a:ext cx="914400"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302545" name="Group 17"/>
          <p:cNvGrpSpPr>
            <a:grpSpLocks/>
          </p:cNvGrpSpPr>
          <p:nvPr/>
        </p:nvGrpSpPr>
        <p:grpSpPr bwMode="auto">
          <a:xfrm>
            <a:off x="1152525" y="4352925"/>
            <a:ext cx="6772275" cy="266700"/>
            <a:chOff x="726" y="2742"/>
            <a:chExt cx="4266" cy="168"/>
          </a:xfrm>
        </p:grpSpPr>
        <p:sp>
          <p:nvSpPr>
            <p:cNvPr id="1302546" name="Line 17"/>
            <p:cNvSpPr>
              <a:spLocks noChangeShapeType="1"/>
            </p:cNvSpPr>
            <p:nvPr/>
          </p:nvSpPr>
          <p:spPr bwMode="auto">
            <a:xfrm flipH="1" flipV="1">
              <a:off x="884" y="2818"/>
              <a:ext cx="4108" cy="14"/>
            </a:xfrm>
            <a:prstGeom prst="line">
              <a:avLst/>
            </a:prstGeom>
            <a:noFill/>
            <a:ln w="60325">
              <a:solidFill>
                <a:srgbClr val="00FF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1302547" name="Object 18"/>
            <p:cNvGraphicFramePr>
              <a:graphicFrameLocks noChangeAspect="1"/>
            </p:cNvGraphicFramePr>
            <p:nvPr/>
          </p:nvGraphicFramePr>
          <p:xfrm>
            <a:off x="726" y="2742"/>
            <a:ext cx="90" cy="168"/>
          </p:xfrm>
          <a:graphic>
            <a:graphicData uri="http://schemas.openxmlformats.org/presentationml/2006/ole">
              <mc:AlternateContent xmlns:mc="http://schemas.openxmlformats.org/markup-compatibility/2006">
                <mc:Choice xmlns:v="urn:schemas-microsoft-com:vml" Requires="v">
                  <p:oleObj spid="_x0000_s1302629" name="Equation" r:id="rId18" imgW="88560" imgH="164880" progId="Equation.DSMT4">
                    <p:embed/>
                  </p:oleObj>
                </mc:Choice>
                <mc:Fallback>
                  <p:oleObj name="Equation" r:id="rId18" imgW="88560" imgH="164880" progId="Equation.DSMT4">
                    <p:embed/>
                    <p:pic>
                      <p:nvPicPr>
                        <p:cNvPr id="0" name="Object 1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6" y="2742"/>
                          <a:ext cx="9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FF00"/>
                              </a:solidFill>
                              <a:miter lim="800000"/>
                              <a:headEnd/>
                              <a:tailEnd/>
                            </a14:hiddenLine>
                          </a:ext>
                        </a:extLst>
                      </p:spPr>
                    </p:pic>
                  </p:oleObj>
                </mc:Fallback>
              </mc:AlternateContent>
            </a:graphicData>
          </a:graphic>
        </p:graphicFrame>
      </p:grpSp>
      <p:sp>
        <p:nvSpPr>
          <p:cNvPr id="1302549" name="Text Box 23"/>
          <p:cNvSpPr txBox="1">
            <a:spLocks noChangeArrowheads="1"/>
          </p:cNvSpPr>
          <p:nvPr/>
        </p:nvSpPr>
        <p:spPr bwMode="auto">
          <a:xfrm>
            <a:off x="293688" y="3213100"/>
            <a:ext cx="10779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sz="1800">
                <a:solidFill>
                  <a:schemeClr val="bg1"/>
                </a:solidFill>
                <a:latin typeface="Arial" panose="020B0604020202020204" pitchFamily="34" charset="0"/>
              </a:rPr>
              <a:t>Input SNR</a:t>
            </a:r>
          </a:p>
        </p:txBody>
      </p:sp>
      <p:graphicFrame>
        <p:nvGraphicFramePr>
          <p:cNvPr id="1302550" name="Object 22"/>
          <p:cNvGraphicFramePr>
            <a:graphicFrameLocks noChangeAspect="1"/>
          </p:cNvGraphicFramePr>
          <p:nvPr/>
        </p:nvGraphicFramePr>
        <p:xfrm>
          <a:off x="304800" y="3546475"/>
          <a:ext cx="887413" cy="652463"/>
        </p:xfrm>
        <a:graphic>
          <a:graphicData uri="http://schemas.openxmlformats.org/presentationml/2006/ole">
            <mc:AlternateContent xmlns:mc="http://schemas.openxmlformats.org/markup-compatibility/2006">
              <mc:Choice xmlns:v="urn:schemas-microsoft-com:vml" Requires="v">
                <p:oleObj spid="_x0000_s1302630" name="Equation" r:id="rId20" imgW="571320" imgH="431640" progId="Equation.DSMT4">
                  <p:embed/>
                </p:oleObj>
              </mc:Choice>
              <mc:Fallback>
                <p:oleObj name="Equation" r:id="rId20" imgW="571320" imgH="431640" progId="Equation.DSMT4">
                  <p:embed/>
                  <p:pic>
                    <p:nvPicPr>
                      <p:cNvPr id="0" name="Object 2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04800" y="3546475"/>
                        <a:ext cx="887413" cy="652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im_av3_rec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99000" y="1628775"/>
            <a:ext cx="4210050"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1044" name="Picture 3" descr="im3_rec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5275" y="1628775"/>
            <a:ext cx="4210050"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1045" name="Rectangle 4"/>
          <p:cNvSpPr>
            <a:spLocks noChangeArrowheads="1"/>
          </p:cNvSpPr>
          <p:nvPr/>
        </p:nvSpPr>
        <p:spPr bwMode="auto">
          <a:xfrm>
            <a:off x="457200" y="762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600">
                <a:solidFill>
                  <a:schemeClr val="bg1"/>
                </a:solidFill>
                <a:latin typeface="Arial" panose="020B0604020202020204" pitchFamily="34" charset="0"/>
              </a:rPr>
              <a:t>Haze in the Galilee</a:t>
            </a:r>
          </a:p>
        </p:txBody>
      </p:sp>
      <p:sp>
        <p:nvSpPr>
          <p:cNvPr id="1111046" name="Text Box 5"/>
          <p:cNvSpPr txBox="1">
            <a:spLocks noChangeArrowheads="1"/>
          </p:cNvSpPr>
          <p:nvPr/>
        </p:nvSpPr>
        <p:spPr bwMode="auto">
          <a:xfrm>
            <a:off x="3975100" y="6569075"/>
            <a:ext cx="5092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spcBef>
                <a:spcPct val="50000"/>
              </a:spcBef>
            </a:pPr>
            <a:r>
              <a:rPr lang="en-US" altLang="en-US" sz="1400">
                <a:solidFill>
                  <a:srgbClr val="00FF00"/>
                </a:solidFill>
                <a:latin typeface="Tahoma" panose="020B0604030504040204" pitchFamily="34" charset="0"/>
                <a:cs typeface="Tahoma" panose="020B0604030504040204" pitchFamily="34" charset="0"/>
              </a:rPr>
              <a:t>Treibitz &amp; Schechner, </a:t>
            </a:r>
            <a:r>
              <a:rPr lang="en-US" altLang="en-US" sz="1400" i="1">
                <a:solidFill>
                  <a:srgbClr val="00FF00"/>
                </a:solidFill>
                <a:latin typeface="Tahoma" panose="020B0604030504040204" pitchFamily="34" charset="0"/>
                <a:cs typeface="Tahoma" panose="020B0604030504040204" pitchFamily="34" charset="0"/>
              </a:rPr>
              <a:t>Recovery Limits in Pointwise Degradations</a:t>
            </a:r>
          </a:p>
        </p:txBody>
      </p:sp>
      <p:sp>
        <p:nvSpPr>
          <p:cNvPr id="241670" name="Text Box 6"/>
          <p:cNvSpPr txBox="1">
            <a:spLocks noChangeArrowheads="1"/>
          </p:cNvSpPr>
          <p:nvPr/>
        </p:nvSpPr>
        <p:spPr bwMode="auto">
          <a:xfrm>
            <a:off x="5292725" y="1216025"/>
            <a:ext cx="29892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a:solidFill>
                  <a:schemeClr val="bg1"/>
                </a:solidFill>
                <a:latin typeface="Arial" panose="020B0604020202020204" pitchFamily="34" charset="0"/>
              </a:rPr>
              <a:t>average of 50 frames</a:t>
            </a:r>
          </a:p>
        </p:txBody>
      </p:sp>
      <p:sp>
        <p:nvSpPr>
          <p:cNvPr id="1111048" name="Rectangle 7"/>
          <p:cNvSpPr>
            <a:spLocks noChangeArrowheads="1"/>
          </p:cNvSpPr>
          <p:nvPr/>
        </p:nvSpPr>
        <p:spPr bwMode="auto">
          <a:xfrm>
            <a:off x="1870075" y="2233613"/>
            <a:ext cx="1147763" cy="409575"/>
          </a:xfrm>
          <a:prstGeom prst="rect">
            <a:avLst/>
          </a:prstGeom>
          <a:noFill/>
          <a:ln w="1905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he-IL" altLang="en-US" sz="1800">
              <a:latin typeface="Arial" panose="020B0604020202020204" pitchFamily="34" charset="0"/>
            </a:endParaRPr>
          </a:p>
        </p:txBody>
      </p:sp>
      <p:sp>
        <p:nvSpPr>
          <p:cNvPr id="1111049" name="Text Box 8"/>
          <p:cNvSpPr txBox="1">
            <a:spLocks noChangeArrowheads="1"/>
          </p:cNvSpPr>
          <p:nvPr/>
        </p:nvSpPr>
        <p:spPr bwMode="auto">
          <a:xfrm>
            <a:off x="1714500" y="1238250"/>
            <a:ext cx="1447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a:solidFill>
                  <a:schemeClr val="bg1"/>
                </a:solidFill>
                <a:latin typeface="Arial" panose="020B0604020202020204" pitchFamily="34" charset="0"/>
              </a:rPr>
              <a:t>raw frame</a:t>
            </a:r>
          </a:p>
        </p:txBody>
      </p:sp>
      <p:sp>
        <p:nvSpPr>
          <p:cNvPr id="241673" name="Text Box 9"/>
          <p:cNvSpPr txBox="1">
            <a:spLocks noChangeArrowheads="1"/>
          </p:cNvSpPr>
          <p:nvPr/>
        </p:nvSpPr>
        <p:spPr bwMode="auto">
          <a:xfrm>
            <a:off x="2451100" y="573405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a:solidFill>
                  <a:schemeClr val="bg1"/>
                </a:solidFill>
                <a:latin typeface="Arial" panose="020B0604020202020204" pitchFamily="34" charset="0"/>
                <a:sym typeface="Wingdings" panose="05000000000000000000" pitchFamily="2" charset="2"/>
              </a:rPr>
              <a:t>limit due to noise and not blur</a:t>
            </a:r>
          </a:p>
        </p:txBody>
      </p:sp>
      <p:pic>
        <p:nvPicPr>
          <p:cNvPr id="1111051" name="Picture 10" descr="im_sm3_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3688" y="4043363"/>
            <a:ext cx="4210050" cy="1468437"/>
          </a:xfrm>
          <a:prstGeom prst="rect">
            <a:avLst/>
          </a:prstGeom>
          <a:noFill/>
          <a:ln w="1905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pic>
      <p:pic>
        <p:nvPicPr>
          <p:cNvPr id="241675" name="Picture 11" descr="im_av_sm3_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699000" y="4041775"/>
            <a:ext cx="4210050" cy="1468438"/>
          </a:xfrm>
          <a:prstGeom prst="rect">
            <a:avLst/>
          </a:prstGeom>
          <a:noFill/>
          <a:ln w="1905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pic>
      <p:sp>
        <p:nvSpPr>
          <p:cNvPr id="241676" name="Rectangle 12"/>
          <p:cNvSpPr>
            <a:spLocks noChangeArrowheads="1"/>
          </p:cNvSpPr>
          <p:nvPr/>
        </p:nvSpPr>
        <p:spPr bwMode="auto">
          <a:xfrm>
            <a:off x="6269038" y="2227263"/>
            <a:ext cx="1147762" cy="409575"/>
          </a:xfrm>
          <a:prstGeom prst="rect">
            <a:avLst/>
          </a:prstGeom>
          <a:noFill/>
          <a:ln w="1905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he-IL" altLang="en-US" sz="1800">
              <a:latin typeface="Arial" panose="020B0604020202020204" pitchFamily="34" charset="0"/>
            </a:endParaRPr>
          </a:p>
        </p:txBody>
      </p:sp>
      <p:sp>
        <p:nvSpPr>
          <p:cNvPr id="1111054" name="Text Box 14"/>
          <p:cNvSpPr txBox="1">
            <a:spLocks noChangeArrowheads="1"/>
          </p:cNvSpPr>
          <p:nvPr/>
        </p:nvSpPr>
        <p:spPr bwMode="auto">
          <a:xfrm>
            <a:off x="869156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44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16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16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16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1675"/>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416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70" grpId="0"/>
      <p:bldP spid="241673" grpId="0"/>
      <p:bldP spid="24167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50" name="Rectangle 2"/>
          <p:cNvSpPr>
            <a:spLocks noChangeArrowheads="1"/>
          </p:cNvSpPr>
          <p:nvPr/>
        </p:nvSpPr>
        <p:spPr bwMode="auto">
          <a:xfrm>
            <a:off x="2303463" y="7938"/>
            <a:ext cx="4495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ctr" rtl="1">
              <a:defRPr sz="4400">
                <a:solidFill>
                  <a:schemeClr val="tx2"/>
                </a:solidFill>
                <a:latin typeface="Arial" panose="020B0604020202020204" pitchFamily="34" charset="0"/>
                <a:cs typeface="Arial" panose="020B0604020202020204" pitchFamily="34" charset="0"/>
              </a:defRPr>
            </a:lvl1pPr>
            <a:lvl2pPr algn="ctr" rtl="1">
              <a:defRPr sz="4400">
                <a:solidFill>
                  <a:schemeClr val="tx2"/>
                </a:solidFill>
                <a:latin typeface="Arial" panose="020B0604020202020204" pitchFamily="34" charset="0"/>
                <a:cs typeface="Arial" panose="020B0604020202020204" pitchFamily="34" charset="0"/>
              </a:defRPr>
            </a:lvl2pPr>
            <a:lvl3pPr algn="ctr" rtl="1">
              <a:defRPr sz="4400">
                <a:solidFill>
                  <a:schemeClr val="tx2"/>
                </a:solidFill>
                <a:latin typeface="Arial" panose="020B0604020202020204" pitchFamily="34" charset="0"/>
                <a:cs typeface="Arial" panose="020B0604020202020204" pitchFamily="34" charset="0"/>
              </a:defRPr>
            </a:lvl3pPr>
            <a:lvl4pPr algn="ctr" rtl="1">
              <a:defRPr sz="4400">
                <a:solidFill>
                  <a:schemeClr val="tx2"/>
                </a:solidFill>
                <a:latin typeface="Arial" panose="020B0604020202020204" pitchFamily="34" charset="0"/>
                <a:cs typeface="Arial" panose="020B0604020202020204" pitchFamily="34" charset="0"/>
              </a:defRPr>
            </a:lvl4pPr>
            <a:lvl5pPr algn="ctr" rtl="1">
              <a:defRPr sz="4400">
                <a:solidFill>
                  <a:schemeClr val="tx2"/>
                </a:solidFill>
                <a:latin typeface="Arial" panose="020B0604020202020204" pitchFamily="34" charset="0"/>
                <a:cs typeface="Arial" panose="020B0604020202020204" pitchFamily="34" charset="0"/>
              </a:defRPr>
            </a:lvl5pPr>
            <a:lvl6pPr marL="4572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r>
              <a:rPr lang="en-US" altLang="en-US">
                <a:solidFill>
                  <a:schemeClr val="bg1"/>
                </a:solidFill>
              </a:rPr>
              <a:t>What now?</a:t>
            </a:r>
          </a:p>
        </p:txBody>
      </p:sp>
      <p:sp>
        <p:nvSpPr>
          <p:cNvPr id="1000454" name="Text Box 6"/>
          <p:cNvSpPr txBox="1">
            <a:spLocks noChangeArrowheads="1"/>
          </p:cNvSpPr>
          <p:nvPr/>
        </p:nvSpPr>
        <p:spPr bwMode="auto">
          <a:xfrm>
            <a:off x="328613" y="2276872"/>
            <a:ext cx="8534400"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20000"/>
              </a:spcBef>
            </a:pPr>
            <a:r>
              <a:rPr lang="en-US" altLang="en-US" sz="2400">
                <a:solidFill>
                  <a:srgbClr val="FFFF00"/>
                </a:solidFill>
                <a:sym typeface="Wingdings" panose="05000000000000000000" pitchFamily="2" charset="2"/>
              </a:rPr>
              <a:t>What are the reconstruction limits?</a:t>
            </a:r>
          </a:p>
          <a:p>
            <a:pPr eaLnBrk="1" hangingPunct="1">
              <a:spcBef>
                <a:spcPct val="20000"/>
              </a:spcBef>
            </a:pPr>
            <a:r>
              <a:rPr lang="en-US" altLang="en-US" sz="2400">
                <a:solidFill>
                  <a:srgbClr val="FFFF00"/>
                </a:solidFill>
                <a:sym typeface="Wingdings" panose="05000000000000000000" pitchFamily="2" charset="2"/>
              </a:rPr>
              <a:t>What is the minimal detectable object size?</a:t>
            </a:r>
          </a:p>
          <a:p>
            <a:pPr eaLnBrk="1" hangingPunct="1">
              <a:spcBef>
                <a:spcPct val="20000"/>
              </a:spcBef>
            </a:pPr>
            <a:r>
              <a:rPr lang="en-US" altLang="en-US" sz="2400">
                <a:solidFill>
                  <a:srgbClr val="FFFF00"/>
                </a:solidFill>
                <a:sym typeface="Wingdings" panose="05000000000000000000" pitchFamily="2" charset="2"/>
              </a:rPr>
              <a:t>What camera noise properties are acceptable for detection?</a:t>
            </a:r>
          </a:p>
          <a:p>
            <a:pPr eaLnBrk="1" hangingPunct="1">
              <a:spcBef>
                <a:spcPct val="20000"/>
              </a:spcBef>
            </a:pPr>
            <a:r>
              <a:rPr lang="en-US" altLang="en-US" sz="2400">
                <a:solidFill>
                  <a:srgbClr val="FFFF00"/>
                </a:solidFill>
                <a:sym typeface="Wingdings" panose="05000000000000000000" pitchFamily="2" charset="2"/>
              </a:rPr>
              <a:t>…</a:t>
            </a:r>
          </a:p>
        </p:txBody>
      </p:sp>
      <p:sp>
        <p:nvSpPr>
          <p:cNvPr id="1000462" name="Text Box 14"/>
          <p:cNvSpPr txBox="1">
            <a:spLocks noChangeArrowheads="1"/>
          </p:cNvSpPr>
          <p:nvPr/>
        </p:nvSpPr>
        <p:spPr bwMode="auto">
          <a:xfrm>
            <a:off x="869156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45</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6098" name="Picture 2" descr="Iraw"/>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4213" y="1700213"/>
            <a:ext cx="7981950" cy="3924300"/>
          </a:xfrm>
          <a:prstGeom prst="rect">
            <a:avLst/>
          </a:prstGeom>
          <a:noFill/>
          <a:extLst>
            <a:ext uri="{909E8E84-426E-40DD-AFC4-6F175D3DCCD1}">
              <a14:hiddenFill xmlns:a14="http://schemas.microsoft.com/office/drawing/2010/main">
                <a:solidFill>
                  <a:srgbClr val="FFFFFF"/>
                </a:solidFill>
              </a14:hiddenFill>
            </a:ext>
          </a:extLst>
        </p:spPr>
      </p:pic>
      <p:sp>
        <p:nvSpPr>
          <p:cNvPr id="1156099" name="Rectangle 3"/>
          <p:cNvSpPr>
            <a:spLocks noGrp="1" noChangeArrowheads="1"/>
          </p:cNvSpPr>
          <p:nvPr>
            <p:ph type="title"/>
          </p:nvPr>
        </p:nvSpPr>
        <p:spPr>
          <a:xfrm>
            <a:off x="457200" y="0"/>
            <a:ext cx="8229600" cy="1052513"/>
          </a:xfrm>
          <a:noFill/>
          <a:ln/>
        </p:spPr>
        <p:txBody>
          <a:bodyPr/>
          <a:lstStyle/>
          <a:p>
            <a:r>
              <a:rPr lang="en-US" altLang="en-US" sz="3600">
                <a:solidFill>
                  <a:schemeClr val="bg1"/>
                </a:solidFill>
              </a:rPr>
              <a:t>Imaging in Haze</a:t>
            </a:r>
          </a:p>
        </p:txBody>
      </p:sp>
      <p:sp>
        <p:nvSpPr>
          <p:cNvPr id="1156100" name="Text Box 4"/>
          <p:cNvSpPr txBox="1">
            <a:spLocks noChangeArrowheads="1"/>
          </p:cNvSpPr>
          <p:nvPr/>
        </p:nvSpPr>
        <p:spPr bwMode="auto">
          <a:xfrm>
            <a:off x="3384550" y="6569075"/>
            <a:ext cx="56832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400">
                <a:solidFill>
                  <a:srgbClr val="00FF00"/>
                </a:solidFill>
                <a:latin typeface="Tahoma" panose="020B0604030504040204" pitchFamily="34" charset="0"/>
                <a:cs typeface="Tahoma" panose="020B0604030504040204" pitchFamily="34" charset="0"/>
              </a:rPr>
              <a:t>Treibitz &amp; Schechner, </a:t>
            </a:r>
            <a:r>
              <a:rPr lang="en-US" altLang="en-US" sz="1400" i="1">
                <a:solidFill>
                  <a:srgbClr val="00FF00"/>
                </a:solidFill>
                <a:latin typeface="Tahoma" panose="020B0604030504040204" pitchFamily="34" charset="0"/>
                <a:cs typeface="Tahoma" panose="020B0604030504040204" pitchFamily="34" charset="0"/>
              </a:rPr>
              <a:t>Polarization- Beneficial for Visibility Enhancement?</a:t>
            </a:r>
          </a:p>
        </p:txBody>
      </p:sp>
      <p:sp>
        <p:nvSpPr>
          <p:cNvPr id="1156101" name="Oval 5"/>
          <p:cNvSpPr>
            <a:spLocks noChangeArrowheads="1"/>
          </p:cNvSpPr>
          <p:nvPr/>
        </p:nvSpPr>
        <p:spPr bwMode="auto">
          <a:xfrm>
            <a:off x="179388" y="1341438"/>
            <a:ext cx="1550987" cy="1550987"/>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45857" name="Picture 1" descr="D:\Tali\march 09\arrows_sm2.gif"/>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628650" y="1457325"/>
            <a:ext cx="66675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6104" name="Text Box 8"/>
          <p:cNvSpPr txBox="1">
            <a:spLocks noChangeArrowheads="1"/>
          </p:cNvSpPr>
          <p:nvPr/>
        </p:nvSpPr>
        <p:spPr bwMode="auto">
          <a:xfrm>
            <a:off x="869156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46</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61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458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610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8146" name="Picture 2" descr="demo_dark_cen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2625" y="1698625"/>
            <a:ext cx="7981950" cy="3924300"/>
          </a:xfrm>
          <a:prstGeom prst="rect">
            <a:avLst/>
          </a:prstGeom>
          <a:noFill/>
          <a:extLst>
            <a:ext uri="{909E8E84-426E-40DD-AFC4-6F175D3DCCD1}">
              <a14:hiddenFill xmlns:a14="http://schemas.microsoft.com/office/drawing/2010/main">
                <a:solidFill>
                  <a:srgbClr val="FFFFFF"/>
                </a:solidFill>
              </a14:hiddenFill>
            </a:ext>
          </a:extLst>
        </p:spPr>
      </p:pic>
      <p:sp>
        <p:nvSpPr>
          <p:cNvPr id="1158147" name="Oval 3"/>
          <p:cNvSpPr>
            <a:spLocks noChangeArrowheads="1"/>
          </p:cNvSpPr>
          <p:nvPr/>
        </p:nvSpPr>
        <p:spPr bwMode="auto">
          <a:xfrm>
            <a:off x="179388" y="1341438"/>
            <a:ext cx="1550987" cy="1550987"/>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148" name="Text Box 4"/>
          <p:cNvSpPr txBox="1">
            <a:spLocks noChangeArrowheads="1"/>
          </p:cNvSpPr>
          <p:nvPr/>
        </p:nvSpPr>
        <p:spPr bwMode="auto">
          <a:xfrm>
            <a:off x="3384550" y="6569075"/>
            <a:ext cx="56832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400">
                <a:solidFill>
                  <a:srgbClr val="00FF00"/>
                </a:solidFill>
                <a:latin typeface="Tahoma" panose="020B0604030504040204" pitchFamily="34" charset="0"/>
                <a:cs typeface="Tahoma" panose="020B0604030504040204" pitchFamily="34" charset="0"/>
              </a:rPr>
              <a:t>Treibitz &amp; Schechner, </a:t>
            </a:r>
            <a:r>
              <a:rPr lang="en-US" altLang="en-US" sz="1400" i="1">
                <a:solidFill>
                  <a:srgbClr val="00FF00"/>
                </a:solidFill>
                <a:latin typeface="Tahoma" panose="020B0604030504040204" pitchFamily="34" charset="0"/>
                <a:cs typeface="Tahoma" panose="020B0604030504040204" pitchFamily="34" charset="0"/>
              </a:rPr>
              <a:t>Polarization- Beneficial for Visibility Enhancement?</a:t>
            </a:r>
          </a:p>
        </p:txBody>
      </p:sp>
      <p:sp>
        <p:nvSpPr>
          <p:cNvPr id="1158149" name="Oval 5"/>
          <p:cNvSpPr>
            <a:spLocks noChangeArrowheads="1"/>
          </p:cNvSpPr>
          <p:nvPr/>
        </p:nvSpPr>
        <p:spPr bwMode="auto">
          <a:xfrm>
            <a:off x="2795588" y="1803400"/>
            <a:ext cx="3722687" cy="3716338"/>
          </a:xfrm>
          <a:prstGeom prst="ellipse">
            <a:avLst/>
          </a:prstGeom>
          <a:noFill/>
          <a:ln w="76200" cmpd="thinThick">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150" name="Rectangle 6"/>
          <p:cNvSpPr>
            <a:spLocks noGrp="1" noChangeArrowheads="1"/>
          </p:cNvSpPr>
          <p:nvPr>
            <p:ph type="title"/>
          </p:nvPr>
        </p:nvSpPr>
        <p:spPr>
          <a:xfrm>
            <a:off x="457200" y="0"/>
            <a:ext cx="8229600" cy="836613"/>
          </a:xfrm>
          <a:noFill/>
          <a:ln/>
        </p:spPr>
        <p:txBody>
          <a:bodyPr/>
          <a:lstStyle/>
          <a:p>
            <a:r>
              <a:rPr lang="en-US" altLang="en-US" sz="3600">
                <a:solidFill>
                  <a:schemeClr val="bg1"/>
                </a:solidFill>
              </a:rPr>
              <a:t>Haze Through a Polarizer</a:t>
            </a:r>
          </a:p>
        </p:txBody>
      </p:sp>
      <p:sp>
        <p:nvSpPr>
          <p:cNvPr id="1158151" name="Line 7"/>
          <p:cNvSpPr>
            <a:spLocks noChangeShapeType="1"/>
          </p:cNvSpPr>
          <p:nvPr/>
        </p:nvSpPr>
        <p:spPr bwMode="auto">
          <a:xfrm flipH="1">
            <a:off x="720725" y="2117725"/>
            <a:ext cx="468313"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158152" name="Group 8"/>
          <p:cNvGrpSpPr>
            <a:grpSpLocks/>
          </p:cNvGrpSpPr>
          <p:nvPr/>
        </p:nvGrpSpPr>
        <p:grpSpPr bwMode="auto">
          <a:xfrm>
            <a:off x="395288" y="2636838"/>
            <a:ext cx="1174750" cy="936625"/>
            <a:chOff x="226" y="1207"/>
            <a:chExt cx="740" cy="590"/>
          </a:xfrm>
        </p:grpSpPr>
        <p:sp>
          <p:nvSpPr>
            <p:cNvPr id="1158153" name="AutoShape 9"/>
            <p:cNvSpPr>
              <a:spLocks noChangeArrowheads="1"/>
            </p:cNvSpPr>
            <p:nvPr/>
          </p:nvSpPr>
          <p:spPr bwMode="auto">
            <a:xfrm>
              <a:off x="244" y="1207"/>
              <a:ext cx="704" cy="590"/>
            </a:xfrm>
            <a:prstGeom prst="roundRect">
              <a:avLst>
                <a:gd name="adj" fmla="val 16667"/>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154" name="Rectangle 10"/>
            <p:cNvSpPr>
              <a:spLocks noChangeArrowheads="1"/>
            </p:cNvSpPr>
            <p:nvPr/>
          </p:nvSpPr>
          <p:spPr bwMode="auto">
            <a:xfrm>
              <a:off x="226" y="1220"/>
              <a:ext cx="740" cy="577"/>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a:solidFill>
                    <a:schemeClr val="bg1"/>
                  </a:solidFill>
                  <a:latin typeface="Tahoma" panose="020B0604030504040204" pitchFamily="34" charset="0"/>
                  <a:cs typeface="Tahoma" panose="020B0604030504040204" pitchFamily="34" charset="0"/>
                </a:rPr>
                <a:t>best polarized image</a:t>
              </a:r>
            </a:p>
          </p:txBody>
        </p:sp>
      </p:grpSp>
      <p:sp>
        <p:nvSpPr>
          <p:cNvPr id="1158155" name="Text Box 11"/>
          <p:cNvSpPr txBox="1">
            <a:spLocks noChangeArrowheads="1"/>
          </p:cNvSpPr>
          <p:nvPr/>
        </p:nvSpPr>
        <p:spPr bwMode="auto">
          <a:xfrm>
            <a:off x="869156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47</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194" name="Text Box 2"/>
          <p:cNvSpPr txBox="1">
            <a:spLocks noChangeArrowheads="1"/>
          </p:cNvSpPr>
          <p:nvPr/>
        </p:nvSpPr>
        <p:spPr bwMode="auto">
          <a:xfrm>
            <a:off x="3384550" y="6569075"/>
            <a:ext cx="56832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400">
                <a:solidFill>
                  <a:srgbClr val="00FF00"/>
                </a:solidFill>
                <a:latin typeface="Tahoma" panose="020B0604030504040204" pitchFamily="34" charset="0"/>
                <a:cs typeface="Tahoma" panose="020B0604030504040204" pitchFamily="34" charset="0"/>
              </a:rPr>
              <a:t>Treibitz &amp; Schechner, </a:t>
            </a:r>
            <a:r>
              <a:rPr lang="en-US" altLang="en-US" sz="1400" i="1">
                <a:solidFill>
                  <a:srgbClr val="00FF00"/>
                </a:solidFill>
                <a:latin typeface="Tahoma" panose="020B0604030504040204" pitchFamily="34" charset="0"/>
                <a:cs typeface="Tahoma" panose="020B0604030504040204" pitchFamily="34" charset="0"/>
              </a:rPr>
              <a:t>Polarization- Beneficial for Visibility Enhancement?</a:t>
            </a:r>
          </a:p>
        </p:txBody>
      </p:sp>
      <p:sp>
        <p:nvSpPr>
          <p:cNvPr id="1160195" name="Text Box 3"/>
          <p:cNvSpPr txBox="1">
            <a:spLocks noChangeArrowheads="1"/>
          </p:cNvSpPr>
          <p:nvPr/>
        </p:nvSpPr>
        <p:spPr bwMode="auto">
          <a:xfrm>
            <a:off x="668338" y="5643563"/>
            <a:ext cx="6567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6600"/>
                </a:solidFill>
              </a:rPr>
              <a:t>single frame- used by photographers</a:t>
            </a:r>
          </a:p>
        </p:txBody>
      </p:sp>
      <p:pic>
        <p:nvPicPr>
          <p:cNvPr id="1160196" name="Picture 4" descr="dem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2625" y="1698625"/>
            <a:ext cx="7981950" cy="3924300"/>
          </a:xfrm>
          <a:prstGeom prst="rect">
            <a:avLst/>
          </a:prstGeom>
          <a:noFill/>
          <a:extLst>
            <a:ext uri="{909E8E84-426E-40DD-AFC4-6F175D3DCCD1}">
              <a14:hiddenFill xmlns:a14="http://schemas.microsoft.com/office/drawing/2010/main">
                <a:solidFill>
                  <a:srgbClr val="FFFFFF"/>
                </a:solidFill>
              </a14:hiddenFill>
            </a:ext>
          </a:extLst>
        </p:spPr>
      </p:pic>
      <p:sp>
        <p:nvSpPr>
          <p:cNvPr id="1160197" name="Oval 5"/>
          <p:cNvSpPr>
            <a:spLocks noChangeArrowheads="1"/>
          </p:cNvSpPr>
          <p:nvPr/>
        </p:nvSpPr>
        <p:spPr bwMode="auto">
          <a:xfrm>
            <a:off x="2795588" y="1803400"/>
            <a:ext cx="3722687" cy="3716338"/>
          </a:xfrm>
          <a:prstGeom prst="ellipse">
            <a:avLst/>
          </a:prstGeom>
          <a:noFill/>
          <a:ln w="76200" cmpd="thinThick">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198" name="Oval 6"/>
          <p:cNvSpPr>
            <a:spLocks noChangeArrowheads="1"/>
          </p:cNvSpPr>
          <p:nvPr/>
        </p:nvSpPr>
        <p:spPr bwMode="auto">
          <a:xfrm>
            <a:off x="179388" y="1341438"/>
            <a:ext cx="1550987" cy="1550987"/>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199" name="Rectangle 7"/>
          <p:cNvSpPr>
            <a:spLocks noGrp="1" noChangeArrowheads="1"/>
          </p:cNvSpPr>
          <p:nvPr>
            <p:ph type="title"/>
          </p:nvPr>
        </p:nvSpPr>
        <p:spPr>
          <a:xfrm>
            <a:off x="457200" y="0"/>
            <a:ext cx="8229600" cy="836613"/>
          </a:xfrm>
          <a:noFill/>
          <a:ln/>
        </p:spPr>
        <p:txBody>
          <a:bodyPr/>
          <a:lstStyle/>
          <a:p>
            <a:r>
              <a:rPr lang="en-US" altLang="en-US" sz="3600">
                <a:solidFill>
                  <a:schemeClr val="bg1"/>
                </a:solidFill>
              </a:rPr>
              <a:t>Haze Through a Polarizer</a:t>
            </a:r>
          </a:p>
        </p:txBody>
      </p:sp>
      <p:sp>
        <p:nvSpPr>
          <p:cNvPr id="1160200" name="AutoShape 8"/>
          <p:cNvSpPr>
            <a:spLocks noChangeArrowheads="1"/>
          </p:cNvSpPr>
          <p:nvPr/>
        </p:nvSpPr>
        <p:spPr bwMode="auto">
          <a:xfrm>
            <a:off x="3721100" y="4697413"/>
            <a:ext cx="1882775" cy="590550"/>
          </a:xfrm>
          <a:prstGeom prst="roundRect">
            <a:avLst>
              <a:gd name="adj" fmla="val 16667"/>
            </a:avLst>
          </a:prstGeom>
          <a:solidFill>
            <a:srgbClr val="3333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201" name="Text Box 9"/>
          <p:cNvSpPr txBox="1">
            <a:spLocks noChangeArrowheads="1"/>
          </p:cNvSpPr>
          <p:nvPr/>
        </p:nvSpPr>
        <p:spPr bwMode="auto">
          <a:xfrm>
            <a:off x="3743325" y="4689475"/>
            <a:ext cx="1830388" cy="609600"/>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0" rIns="72000" bIns="0">
            <a:spAutoFit/>
          </a:bodyPr>
          <a:lstStyle/>
          <a:p>
            <a:pPr algn="ctr">
              <a:spcBef>
                <a:spcPct val="50000"/>
              </a:spcBef>
            </a:pPr>
            <a:r>
              <a:rPr lang="en-US" altLang="en-US" sz="2000">
                <a:solidFill>
                  <a:schemeClr val="bg1"/>
                </a:solidFill>
              </a:rPr>
              <a:t>increased exposure time</a:t>
            </a:r>
          </a:p>
        </p:txBody>
      </p:sp>
      <p:sp>
        <p:nvSpPr>
          <p:cNvPr id="1160202" name="Line 10"/>
          <p:cNvSpPr>
            <a:spLocks noChangeShapeType="1"/>
          </p:cNvSpPr>
          <p:nvPr/>
        </p:nvSpPr>
        <p:spPr bwMode="auto">
          <a:xfrm flipH="1">
            <a:off x="720725" y="2117725"/>
            <a:ext cx="468313"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160203" name="Group 11"/>
          <p:cNvGrpSpPr>
            <a:grpSpLocks/>
          </p:cNvGrpSpPr>
          <p:nvPr/>
        </p:nvGrpSpPr>
        <p:grpSpPr bwMode="auto">
          <a:xfrm>
            <a:off x="395288" y="2636838"/>
            <a:ext cx="1174750" cy="936625"/>
            <a:chOff x="226" y="1207"/>
            <a:chExt cx="740" cy="590"/>
          </a:xfrm>
        </p:grpSpPr>
        <p:sp>
          <p:nvSpPr>
            <p:cNvPr id="1160204" name="AutoShape 12"/>
            <p:cNvSpPr>
              <a:spLocks noChangeArrowheads="1"/>
            </p:cNvSpPr>
            <p:nvPr/>
          </p:nvSpPr>
          <p:spPr bwMode="auto">
            <a:xfrm>
              <a:off x="244" y="1207"/>
              <a:ext cx="704" cy="590"/>
            </a:xfrm>
            <a:prstGeom prst="roundRect">
              <a:avLst>
                <a:gd name="adj" fmla="val 16667"/>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205" name="Rectangle 13"/>
            <p:cNvSpPr>
              <a:spLocks noChangeArrowheads="1"/>
            </p:cNvSpPr>
            <p:nvPr/>
          </p:nvSpPr>
          <p:spPr bwMode="auto">
            <a:xfrm>
              <a:off x="226" y="1220"/>
              <a:ext cx="740" cy="577"/>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a:solidFill>
                    <a:schemeClr val="bg1"/>
                  </a:solidFill>
                  <a:latin typeface="Tahoma" panose="020B0604030504040204" pitchFamily="34" charset="0"/>
                  <a:cs typeface="Tahoma" panose="020B0604030504040204" pitchFamily="34" charset="0"/>
                </a:rPr>
                <a:t>best polarized image</a:t>
              </a:r>
            </a:p>
          </p:txBody>
        </p:sp>
      </p:grpSp>
      <p:sp>
        <p:nvSpPr>
          <p:cNvPr id="1160206" name="Text Box 14"/>
          <p:cNvSpPr txBox="1">
            <a:spLocks noChangeArrowheads="1"/>
          </p:cNvSpPr>
          <p:nvPr/>
        </p:nvSpPr>
        <p:spPr bwMode="auto">
          <a:xfrm>
            <a:off x="869156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48</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242" name="Text Box 2"/>
          <p:cNvSpPr txBox="1">
            <a:spLocks noChangeArrowheads="1"/>
          </p:cNvSpPr>
          <p:nvPr/>
        </p:nvSpPr>
        <p:spPr bwMode="auto">
          <a:xfrm>
            <a:off x="3384550" y="6569075"/>
            <a:ext cx="56832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400" dirty="0" err="1">
                <a:solidFill>
                  <a:srgbClr val="00FF00"/>
                </a:solidFill>
                <a:latin typeface="Tahoma" panose="020B0604030504040204" pitchFamily="34" charset="0"/>
                <a:cs typeface="Tahoma" panose="020B0604030504040204" pitchFamily="34" charset="0"/>
              </a:rPr>
              <a:t>Treibitz</a:t>
            </a:r>
            <a:r>
              <a:rPr lang="en-US" altLang="en-US" sz="1400" dirty="0">
                <a:solidFill>
                  <a:srgbClr val="00FF00"/>
                </a:solidFill>
                <a:latin typeface="Tahoma" panose="020B0604030504040204" pitchFamily="34" charset="0"/>
                <a:cs typeface="Tahoma" panose="020B0604030504040204" pitchFamily="34" charset="0"/>
              </a:rPr>
              <a:t> &amp; Schechner, </a:t>
            </a:r>
            <a:r>
              <a:rPr lang="en-US" altLang="en-US" sz="1400" i="1" dirty="0">
                <a:solidFill>
                  <a:srgbClr val="00FF00"/>
                </a:solidFill>
                <a:latin typeface="Tahoma" panose="020B0604030504040204" pitchFamily="34" charset="0"/>
                <a:cs typeface="Tahoma" panose="020B0604030504040204" pitchFamily="34" charset="0"/>
              </a:rPr>
              <a:t>Polarization- Beneficial for Visibility Enhancement?</a:t>
            </a:r>
          </a:p>
        </p:txBody>
      </p:sp>
      <p:pic>
        <p:nvPicPr>
          <p:cNvPr id="1162243" name="Picture 3" descr="demo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4213" y="1698625"/>
            <a:ext cx="7981950" cy="3924300"/>
          </a:xfrm>
          <a:prstGeom prst="rect">
            <a:avLst/>
          </a:prstGeom>
          <a:noFill/>
          <a:extLst>
            <a:ext uri="{909E8E84-426E-40DD-AFC4-6F175D3DCCD1}">
              <a14:hiddenFill xmlns:a14="http://schemas.microsoft.com/office/drawing/2010/main">
                <a:solidFill>
                  <a:srgbClr val="FFFFFF"/>
                </a:solidFill>
              </a14:hiddenFill>
            </a:ext>
          </a:extLst>
        </p:spPr>
      </p:pic>
      <p:sp>
        <p:nvSpPr>
          <p:cNvPr id="1162244" name="Oval 4"/>
          <p:cNvSpPr>
            <a:spLocks noChangeArrowheads="1"/>
          </p:cNvSpPr>
          <p:nvPr/>
        </p:nvSpPr>
        <p:spPr bwMode="auto">
          <a:xfrm>
            <a:off x="2795588" y="1803400"/>
            <a:ext cx="3722687" cy="3716338"/>
          </a:xfrm>
          <a:prstGeom prst="ellipse">
            <a:avLst/>
          </a:prstGeom>
          <a:noFill/>
          <a:ln w="76200" cmpd="thinThick">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245" name="Text Box 5"/>
          <p:cNvSpPr txBox="1">
            <a:spLocks noChangeArrowheads="1"/>
          </p:cNvSpPr>
          <p:nvPr/>
        </p:nvSpPr>
        <p:spPr bwMode="auto">
          <a:xfrm>
            <a:off x="668338" y="5643563"/>
            <a:ext cx="6567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6600"/>
                </a:solidFill>
              </a:rPr>
              <a:t>two frames- Schechner et al.</a:t>
            </a:r>
          </a:p>
        </p:txBody>
      </p:sp>
      <p:sp>
        <p:nvSpPr>
          <p:cNvPr id="1162246" name="Rectangle 6"/>
          <p:cNvSpPr>
            <a:spLocks noGrp="1" noChangeArrowheads="1"/>
          </p:cNvSpPr>
          <p:nvPr>
            <p:ph type="title"/>
          </p:nvPr>
        </p:nvSpPr>
        <p:spPr>
          <a:xfrm>
            <a:off x="457200" y="0"/>
            <a:ext cx="8229600" cy="836613"/>
          </a:xfrm>
          <a:noFill/>
          <a:ln/>
        </p:spPr>
        <p:txBody>
          <a:bodyPr/>
          <a:lstStyle/>
          <a:p>
            <a:r>
              <a:rPr lang="en-US" altLang="en-US" sz="3600">
                <a:solidFill>
                  <a:schemeClr val="bg1"/>
                </a:solidFill>
              </a:rPr>
              <a:t>Dehazing using a Polarizer</a:t>
            </a:r>
          </a:p>
        </p:txBody>
      </p:sp>
      <p:sp>
        <p:nvSpPr>
          <p:cNvPr id="1162247" name="Oval 7"/>
          <p:cNvSpPr>
            <a:spLocks noChangeArrowheads="1"/>
          </p:cNvSpPr>
          <p:nvPr/>
        </p:nvSpPr>
        <p:spPr bwMode="auto">
          <a:xfrm>
            <a:off x="179388" y="1341438"/>
            <a:ext cx="1550987" cy="1550987"/>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248" name="Oval 8"/>
          <p:cNvSpPr>
            <a:spLocks noChangeArrowheads="1"/>
          </p:cNvSpPr>
          <p:nvPr/>
        </p:nvSpPr>
        <p:spPr bwMode="auto">
          <a:xfrm>
            <a:off x="179388" y="3068638"/>
            <a:ext cx="1550987" cy="1550987"/>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249" name="Line 9"/>
          <p:cNvSpPr>
            <a:spLocks noChangeShapeType="1"/>
          </p:cNvSpPr>
          <p:nvPr/>
        </p:nvSpPr>
        <p:spPr bwMode="auto">
          <a:xfrm flipH="1">
            <a:off x="720725" y="2097088"/>
            <a:ext cx="468313"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2250" name="AutoShape 10"/>
          <p:cNvSpPr>
            <a:spLocks noChangeArrowheads="1"/>
          </p:cNvSpPr>
          <p:nvPr/>
        </p:nvSpPr>
        <p:spPr bwMode="auto">
          <a:xfrm>
            <a:off x="3721100" y="4697413"/>
            <a:ext cx="1882775" cy="590550"/>
          </a:xfrm>
          <a:prstGeom prst="roundRect">
            <a:avLst>
              <a:gd name="adj" fmla="val 16667"/>
            </a:avLst>
          </a:prstGeom>
          <a:solidFill>
            <a:srgbClr val="3333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251" name="Text Box 11"/>
          <p:cNvSpPr txBox="1">
            <a:spLocks noChangeArrowheads="1"/>
          </p:cNvSpPr>
          <p:nvPr/>
        </p:nvSpPr>
        <p:spPr bwMode="auto">
          <a:xfrm>
            <a:off x="3671888" y="4687888"/>
            <a:ext cx="1979612" cy="609600"/>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0" rIns="72000" bIns="0">
            <a:spAutoFit/>
          </a:bodyPr>
          <a:lstStyle/>
          <a:p>
            <a:pPr algn="ctr">
              <a:spcBef>
                <a:spcPct val="50000"/>
              </a:spcBef>
            </a:pPr>
            <a:r>
              <a:rPr lang="en-US" altLang="en-US" sz="2000">
                <a:solidFill>
                  <a:schemeClr val="bg1"/>
                </a:solidFill>
              </a:rPr>
              <a:t>post-processing 2 frames</a:t>
            </a:r>
          </a:p>
        </p:txBody>
      </p:sp>
      <p:sp>
        <p:nvSpPr>
          <p:cNvPr id="1162252" name="Line 12"/>
          <p:cNvSpPr>
            <a:spLocks noChangeShapeType="1"/>
          </p:cNvSpPr>
          <p:nvPr/>
        </p:nvSpPr>
        <p:spPr bwMode="auto">
          <a:xfrm flipH="1">
            <a:off x="955675" y="3502025"/>
            <a:ext cx="0" cy="719138"/>
          </a:xfrm>
          <a:prstGeom prst="line">
            <a:avLst/>
          </a:prstGeom>
          <a:noFill/>
          <a:ln w="762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162253" name="Group 13"/>
          <p:cNvGrpSpPr>
            <a:grpSpLocks/>
          </p:cNvGrpSpPr>
          <p:nvPr/>
        </p:nvGrpSpPr>
        <p:grpSpPr bwMode="auto">
          <a:xfrm>
            <a:off x="1116013" y="2349500"/>
            <a:ext cx="1174750" cy="936625"/>
            <a:chOff x="226" y="1207"/>
            <a:chExt cx="740" cy="590"/>
          </a:xfrm>
        </p:grpSpPr>
        <p:sp>
          <p:nvSpPr>
            <p:cNvPr id="1162254" name="AutoShape 14"/>
            <p:cNvSpPr>
              <a:spLocks noChangeArrowheads="1"/>
            </p:cNvSpPr>
            <p:nvPr/>
          </p:nvSpPr>
          <p:spPr bwMode="auto">
            <a:xfrm>
              <a:off x="244" y="1207"/>
              <a:ext cx="704" cy="590"/>
            </a:xfrm>
            <a:prstGeom prst="roundRect">
              <a:avLst>
                <a:gd name="adj" fmla="val 16667"/>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255" name="Rectangle 15"/>
            <p:cNvSpPr>
              <a:spLocks noChangeArrowheads="1"/>
            </p:cNvSpPr>
            <p:nvPr/>
          </p:nvSpPr>
          <p:spPr bwMode="auto">
            <a:xfrm>
              <a:off x="226" y="1220"/>
              <a:ext cx="740" cy="577"/>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a:solidFill>
                    <a:schemeClr val="bg1"/>
                  </a:solidFill>
                  <a:latin typeface="Tahoma" panose="020B0604030504040204" pitchFamily="34" charset="0"/>
                  <a:cs typeface="Tahoma" panose="020B0604030504040204" pitchFamily="34" charset="0"/>
                </a:rPr>
                <a:t>best polarized image</a:t>
              </a:r>
            </a:p>
          </p:txBody>
        </p:sp>
      </p:grpSp>
      <p:grpSp>
        <p:nvGrpSpPr>
          <p:cNvPr id="1162256" name="Group 16"/>
          <p:cNvGrpSpPr>
            <a:grpSpLocks/>
          </p:cNvGrpSpPr>
          <p:nvPr/>
        </p:nvGrpSpPr>
        <p:grpSpPr bwMode="auto">
          <a:xfrm>
            <a:off x="1116013" y="4149725"/>
            <a:ext cx="1174750" cy="936625"/>
            <a:chOff x="226" y="1207"/>
            <a:chExt cx="740" cy="590"/>
          </a:xfrm>
        </p:grpSpPr>
        <p:sp>
          <p:nvSpPr>
            <p:cNvPr id="1162257" name="AutoShape 17"/>
            <p:cNvSpPr>
              <a:spLocks noChangeArrowheads="1"/>
            </p:cNvSpPr>
            <p:nvPr/>
          </p:nvSpPr>
          <p:spPr bwMode="auto">
            <a:xfrm>
              <a:off x="244" y="1207"/>
              <a:ext cx="704" cy="590"/>
            </a:xfrm>
            <a:prstGeom prst="roundRect">
              <a:avLst>
                <a:gd name="adj" fmla="val 16667"/>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258" name="Rectangle 18"/>
            <p:cNvSpPr>
              <a:spLocks noChangeArrowheads="1"/>
            </p:cNvSpPr>
            <p:nvPr/>
          </p:nvSpPr>
          <p:spPr bwMode="auto">
            <a:xfrm>
              <a:off x="226" y="1220"/>
              <a:ext cx="740" cy="577"/>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a:solidFill>
                    <a:schemeClr val="bg1"/>
                  </a:solidFill>
                  <a:latin typeface="Tahoma" panose="020B0604030504040204" pitchFamily="34" charset="0"/>
                  <a:cs typeface="Tahoma" panose="020B0604030504040204" pitchFamily="34" charset="0"/>
                </a:rPr>
                <a:t>worst polarized image</a:t>
              </a:r>
            </a:p>
          </p:txBody>
        </p:sp>
      </p:grpSp>
      <p:sp>
        <p:nvSpPr>
          <p:cNvPr id="1162259" name="Text Box 19"/>
          <p:cNvSpPr txBox="1">
            <a:spLocks noChangeArrowheads="1"/>
          </p:cNvSpPr>
          <p:nvPr/>
        </p:nvSpPr>
        <p:spPr bwMode="auto">
          <a:xfrm>
            <a:off x="869156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49</a:t>
            </a:r>
          </a:p>
        </p:txBody>
      </p:sp>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178" name="Rectangle 2"/>
          <p:cNvSpPr>
            <a:spLocks noGrp="1" noChangeArrowheads="1"/>
          </p:cNvSpPr>
          <p:nvPr>
            <p:ph type="title"/>
          </p:nvPr>
        </p:nvSpPr>
        <p:spPr>
          <a:xfrm>
            <a:off x="457200" y="0"/>
            <a:ext cx="8229600" cy="1143000"/>
          </a:xfrm>
        </p:spPr>
        <p:txBody>
          <a:bodyPr/>
          <a:lstStyle/>
          <a:p>
            <a:r>
              <a:rPr lang="en-US" altLang="en-US">
                <a:solidFill>
                  <a:schemeClr val="bg1"/>
                </a:solidFill>
              </a:rPr>
              <a:t>Pointwise Degradations</a:t>
            </a:r>
          </a:p>
        </p:txBody>
      </p:sp>
      <p:graphicFrame>
        <p:nvGraphicFramePr>
          <p:cNvPr id="1202179" name="Object 3"/>
          <p:cNvGraphicFramePr>
            <a:graphicFrameLocks noChangeAspect="1"/>
          </p:cNvGraphicFramePr>
          <p:nvPr/>
        </p:nvGraphicFramePr>
        <p:xfrm>
          <a:off x="685800" y="1925638"/>
          <a:ext cx="2019300" cy="615950"/>
        </p:xfrm>
        <a:graphic>
          <a:graphicData uri="http://schemas.openxmlformats.org/presentationml/2006/ole">
            <mc:AlternateContent xmlns:mc="http://schemas.openxmlformats.org/markup-compatibility/2006">
              <mc:Choice xmlns:v="urn:schemas-microsoft-com:vml" Requires="v">
                <p:oleObj spid="_x0000_s1202229" name="Equation" r:id="rId4" imgW="749160" imgH="228600" progId="Equation.DSMT4">
                  <p:embed/>
                </p:oleObj>
              </mc:Choice>
              <mc:Fallback>
                <p:oleObj name="Equation" r:id="rId4" imgW="749160" imgH="228600"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925638"/>
                        <a:ext cx="2019300" cy="615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02180" name="Freeform 4"/>
          <p:cNvSpPr>
            <a:spLocks/>
          </p:cNvSpPr>
          <p:nvPr/>
        </p:nvSpPr>
        <p:spPr bwMode="auto">
          <a:xfrm>
            <a:off x="5373688" y="2532063"/>
            <a:ext cx="658812" cy="739775"/>
          </a:xfrm>
          <a:custGeom>
            <a:avLst/>
            <a:gdLst>
              <a:gd name="T0" fmla="*/ 415 w 415"/>
              <a:gd name="T1" fmla="*/ 466 h 466"/>
              <a:gd name="T2" fmla="*/ 63 w 415"/>
              <a:gd name="T3" fmla="*/ 242 h 466"/>
              <a:gd name="T4" fmla="*/ 35 w 415"/>
              <a:gd name="T5" fmla="*/ 0 h 466"/>
            </a:gdLst>
            <a:ahLst/>
            <a:cxnLst>
              <a:cxn ang="0">
                <a:pos x="T0" y="T1"/>
              </a:cxn>
              <a:cxn ang="0">
                <a:pos x="T2" y="T3"/>
              </a:cxn>
              <a:cxn ang="0">
                <a:pos x="T4" y="T5"/>
              </a:cxn>
            </a:cxnLst>
            <a:rect l="0" t="0" r="r" b="b"/>
            <a:pathLst>
              <a:path w="415" h="466">
                <a:moveTo>
                  <a:pt x="415" y="466"/>
                </a:moveTo>
                <a:cubicBezTo>
                  <a:pt x="356" y="427"/>
                  <a:pt x="126" y="320"/>
                  <a:pt x="63" y="242"/>
                </a:cubicBezTo>
                <a:cubicBezTo>
                  <a:pt x="0" y="164"/>
                  <a:pt x="41" y="50"/>
                  <a:pt x="35" y="0"/>
                </a:cubicBezTo>
              </a:path>
            </a:pathLst>
          </a:custGeom>
          <a:noFill/>
          <a:ln w="19050">
            <a:solidFill>
              <a:schemeClr val="bg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2181" name="Freeform 5"/>
          <p:cNvSpPr>
            <a:spLocks/>
          </p:cNvSpPr>
          <p:nvPr/>
        </p:nvSpPr>
        <p:spPr bwMode="auto">
          <a:xfrm>
            <a:off x="3238500" y="2565400"/>
            <a:ext cx="427038" cy="706438"/>
          </a:xfrm>
          <a:custGeom>
            <a:avLst/>
            <a:gdLst>
              <a:gd name="T0" fmla="*/ 0 w 269"/>
              <a:gd name="T1" fmla="*/ 445 h 445"/>
              <a:gd name="T2" fmla="*/ 216 w 269"/>
              <a:gd name="T3" fmla="*/ 213 h 445"/>
              <a:gd name="T4" fmla="*/ 269 w 269"/>
              <a:gd name="T5" fmla="*/ 0 h 445"/>
            </a:gdLst>
            <a:ahLst/>
            <a:cxnLst>
              <a:cxn ang="0">
                <a:pos x="T0" y="T1"/>
              </a:cxn>
              <a:cxn ang="0">
                <a:pos x="T2" y="T3"/>
              </a:cxn>
              <a:cxn ang="0">
                <a:pos x="T4" y="T5"/>
              </a:cxn>
            </a:cxnLst>
            <a:rect l="0" t="0" r="r" b="b"/>
            <a:pathLst>
              <a:path w="269" h="445">
                <a:moveTo>
                  <a:pt x="0" y="445"/>
                </a:moveTo>
                <a:cubicBezTo>
                  <a:pt x="36" y="406"/>
                  <a:pt x="171" y="287"/>
                  <a:pt x="216" y="213"/>
                </a:cubicBezTo>
                <a:cubicBezTo>
                  <a:pt x="261" y="139"/>
                  <a:pt x="258" y="44"/>
                  <a:pt x="269" y="0"/>
                </a:cubicBezTo>
              </a:path>
            </a:pathLst>
          </a:custGeom>
          <a:noFill/>
          <a:ln w="19050">
            <a:solidFill>
              <a:schemeClr val="bg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2182" name="Freeform 6"/>
          <p:cNvSpPr>
            <a:spLocks/>
          </p:cNvSpPr>
          <p:nvPr/>
        </p:nvSpPr>
        <p:spPr bwMode="auto">
          <a:xfrm>
            <a:off x="1905000" y="2547938"/>
            <a:ext cx="292100" cy="228600"/>
          </a:xfrm>
          <a:custGeom>
            <a:avLst/>
            <a:gdLst>
              <a:gd name="T0" fmla="*/ 0 w 184"/>
              <a:gd name="T1" fmla="*/ 144 h 144"/>
              <a:gd name="T2" fmla="*/ 136 w 184"/>
              <a:gd name="T3" fmla="*/ 104 h 144"/>
              <a:gd name="T4" fmla="*/ 184 w 184"/>
              <a:gd name="T5" fmla="*/ 0 h 144"/>
            </a:gdLst>
            <a:ahLst/>
            <a:cxnLst>
              <a:cxn ang="0">
                <a:pos x="T0" y="T1"/>
              </a:cxn>
              <a:cxn ang="0">
                <a:pos x="T2" y="T3"/>
              </a:cxn>
              <a:cxn ang="0">
                <a:pos x="T4" y="T5"/>
              </a:cxn>
            </a:cxnLst>
            <a:rect l="0" t="0" r="r" b="b"/>
            <a:pathLst>
              <a:path w="184" h="144">
                <a:moveTo>
                  <a:pt x="0" y="144"/>
                </a:moveTo>
                <a:cubicBezTo>
                  <a:pt x="23" y="137"/>
                  <a:pt x="105" y="128"/>
                  <a:pt x="136" y="104"/>
                </a:cubicBezTo>
                <a:cubicBezTo>
                  <a:pt x="167" y="80"/>
                  <a:pt x="174" y="22"/>
                  <a:pt x="184" y="0"/>
                </a:cubicBezTo>
              </a:path>
            </a:pathLst>
          </a:custGeom>
          <a:noFill/>
          <a:ln w="19050">
            <a:solidFill>
              <a:schemeClr val="bg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2183" name="Text Box 7"/>
          <p:cNvSpPr txBox="1">
            <a:spLocks noChangeArrowheads="1"/>
          </p:cNvSpPr>
          <p:nvPr/>
        </p:nvSpPr>
        <p:spPr bwMode="auto">
          <a:xfrm>
            <a:off x="914400" y="2687638"/>
            <a:ext cx="838200" cy="33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rtl="1" eaLnBrk="1" hangingPunct="1">
              <a:spcBef>
                <a:spcPct val="50000"/>
              </a:spcBef>
            </a:pPr>
            <a:r>
              <a:rPr lang="en-US" altLang="en-US" sz="2200">
                <a:solidFill>
                  <a:schemeClr val="bg1"/>
                </a:solidFill>
              </a:rPr>
              <a:t>object</a:t>
            </a:r>
          </a:p>
        </p:txBody>
      </p:sp>
      <p:graphicFrame>
        <p:nvGraphicFramePr>
          <p:cNvPr id="1202184" name="Object 8"/>
          <p:cNvGraphicFramePr>
            <a:graphicFrameLocks noChangeAspect="1"/>
          </p:cNvGraphicFramePr>
          <p:nvPr/>
        </p:nvGraphicFramePr>
        <p:xfrm>
          <a:off x="2794000" y="1993900"/>
          <a:ext cx="1300163" cy="547688"/>
        </p:xfrm>
        <a:graphic>
          <a:graphicData uri="http://schemas.openxmlformats.org/presentationml/2006/ole">
            <mc:AlternateContent xmlns:mc="http://schemas.openxmlformats.org/markup-compatibility/2006">
              <mc:Choice xmlns:v="urn:schemas-microsoft-com:vml" Requires="v">
                <p:oleObj spid="_x0000_s1202230" name="Equation" r:id="rId6" imgW="482400" imgH="203040" progId="Equation.DSMT4">
                  <p:embed/>
                </p:oleObj>
              </mc:Choice>
              <mc:Fallback>
                <p:oleObj name="Equation" r:id="rId6" imgW="482400" imgH="203040" progId="Equation.DSMT4">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4000" y="1993900"/>
                        <a:ext cx="1300163" cy="547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02185" name="Object 9"/>
          <p:cNvGraphicFramePr>
            <a:graphicFrameLocks noChangeAspect="1"/>
          </p:cNvGraphicFramePr>
          <p:nvPr/>
        </p:nvGraphicFramePr>
        <p:xfrm>
          <a:off x="4648200" y="1993900"/>
          <a:ext cx="1471613" cy="547688"/>
        </p:xfrm>
        <a:graphic>
          <a:graphicData uri="http://schemas.openxmlformats.org/presentationml/2006/ole">
            <mc:AlternateContent xmlns:mc="http://schemas.openxmlformats.org/markup-compatibility/2006">
              <mc:Choice xmlns:v="urn:schemas-microsoft-com:vml" Requires="v">
                <p:oleObj spid="_x0000_s1202231" name="Equation" r:id="rId8" imgW="545760" imgH="203040" progId="Equation.DSMT4">
                  <p:embed/>
                </p:oleObj>
              </mc:Choice>
              <mc:Fallback>
                <p:oleObj name="Equation" r:id="rId8" imgW="545760" imgH="203040" progId="Equation.DSMT4">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8200" y="1993900"/>
                        <a:ext cx="1471613" cy="547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02186" name="Text Box 10"/>
          <p:cNvSpPr txBox="1">
            <a:spLocks noChangeArrowheads="1"/>
          </p:cNvSpPr>
          <p:nvPr/>
        </p:nvSpPr>
        <p:spPr bwMode="auto">
          <a:xfrm>
            <a:off x="838200" y="3373438"/>
            <a:ext cx="3429000" cy="135096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200" u="sng">
                <a:solidFill>
                  <a:schemeClr val="bg1"/>
                </a:solidFill>
              </a:rPr>
              <a:t>pointwise attenuation:</a:t>
            </a:r>
          </a:p>
          <a:p>
            <a:pPr eaLnBrk="1" hangingPunct="1">
              <a:spcBef>
                <a:spcPct val="50000"/>
              </a:spcBef>
            </a:pPr>
            <a:r>
              <a:rPr lang="en-US" altLang="en-US" sz="2000">
                <a:solidFill>
                  <a:schemeClr val="bg1"/>
                </a:solidFill>
              </a:rPr>
              <a:t>vignetting</a:t>
            </a:r>
          </a:p>
          <a:p>
            <a:pPr eaLnBrk="1" hangingPunct="1">
              <a:spcBef>
                <a:spcPct val="50000"/>
              </a:spcBef>
            </a:pPr>
            <a:r>
              <a:rPr lang="en-US" altLang="en-US" sz="2000">
                <a:solidFill>
                  <a:schemeClr val="bg1"/>
                </a:solidFill>
              </a:rPr>
              <a:t>atmosphere attenuation</a:t>
            </a:r>
          </a:p>
        </p:txBody>
      </p:sp>
      <p:sp>
        <p:nvSpPr>
          <p:cNvPr id="1202187" name="Text Box 11"/>
          <p:cNvSpPr txBox="1">
            <a:spLocks noChangeArrowheads="1"/>
          </p:cNvSpPr>
          <p:nvPr/>
        </p:nvSpPr>
        <p:spPr bwMode="auto">
          <a:xfrm>
            <a:off x="4800600" y="3373438"/>
            <a:ext cx="2743200" cy="180816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200" u="sng">
                <a:solidFill>
                  <a:schemeClr val="bg1"/>
                </a:solidFill>
              </a:rPr>
              <a:t>additive component:</a:t>
            </a:r>
          </a:p>
          <a:p>
            <a:pPr eaLnBrk="1" hangingPunct="1">
              <a:spcBef>
                <a:spcPct val="50000"/>
              </a:spcBef>
            </a:pPr>
            <a:r>
              <a:rPr lang="en-US" altLang="en-US" sz="2000">
                <a:solidFill>
                  <a:schemeClr val="bg1"/>
                </a:solidFill>
              </a:rPr>
              <a:t>reflection</a:t>
            </a:r>
          </a:p>
          <a:p>
            <a:pPr eaLnBrk="1" hangingPunct="1">
              <a:spcBef>
                <a:spcPct val="50000"/>
              </a:spcBef>
            </a:pPr>
            <a:r>
              <a:rPr lang="en-US" altLang="en-US" sz="2000">
                <a:solidFill>
                  <a:schemeClr val="bg1"/>
                </a:solidFill>
              </a:rPr>
              <a:t>glare</a:t>
            </a:r>
          </a:p>
          <a:p>
            <a:pPr eaLnBrk="1" hangingPunct="1">
              <a:spcBef>
                <a:spcPct val="50000"/>
              </a:spcBef>
            </a:pPr>
            <a:r>
              <a:rPr lang="en-US" altLang="en-US" sz="2000">
                <a:solidFill>
                  <a:schemeClr val="bg1"/>
                </a:solidFill>
              </a:rPr>
              <a:t>path radiance </a:t>
            </a:r>
          </a:p>
        </p:txBody>
      </p:sp>
      <p:graphicFrame>
        <p:nvGraphicFramePr>
          <p:cNvPr id="1202188" name="Object 12"/>
          <p:cNvGraphicFramePr>
            <a:graphicFrameLocks noChangeAspect="1"/>
          </p:cNvGraphicFramePr>
          <p:nvPr/>
        </p:nvGraphicFramePr>
        <p:xfrm>
          <a:off x="6799263" y="2001838"/>
          <a:ext cx="1436687" cy="547687"/>
        </p:xfrm>
        <a:graphic>
          <a:graphicData uri="http://schemas.openxmlformats.org/presentationml/2006/ole">
            <mc:AlternateContent xmlns:mc="http://schemas.openxmlformats.org/markup-compatibility/2006">
              <mc:Choice xmlns:v="urn:schemas-microsoft-com:vml" Requires="v">
                <p:oleObj spid="_x0000_s1202232" name="Equation" r:id="rId10" imgW="533160" imgH="203040" progId="Equation.DSMT4">
                  <p:embed/>
                </p:oleObj>
              </mc:Choice>
              <mc:Fallback>
                <p:oleObj name="Equation" r:id="rId10" imgW="533160" imgH="203040" progId="Equation.DSMT4">
                  <p:embed/>
                  <p:pic>
                    <p:nvPicPr>
                      <p:cNvPr id="0"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99263" y="2001838"/>
                        <a:ext cx="1436687" cy="547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02189" name="Freeform 13"/>
          <p:cNvSpPr>
            <a:spLocks/>
          </p:cNvSpPr>
          <p:nvPr/>
        </p:nvSpPr>
        <p:spPr bwMode="auto">
          <a:xfrm>
            <a:off x="7531100" y="1727200"/>
            <a:ext cx="292100" cy="342900"/>
          </a:xfrm>
          <a:custGeom>
            <a:avLst/>
            <a:gdLst>
              <a:gd name="T0" fmla="*/ 184 w 184"/>
              <a:gd name="T1" fmla="*/ 0 h 216"/>
              <a:gd name="T2" fmla="*/ 24 w 184"/>
              <a:gd name="T3" fmla="*/ 40 h 216"/>
              <a:gd name="T4" fmla="*/ 40 w 184"/>
              <a:gd name="T5" fmla="*/ 216 h 216"/>
            </a:gdLst>
            <a:ahLst/>
            <a:cxnLst>
              <a:cxn ang="0">
                <a:pos x="T0" y="T1"/>
              </a:cxn>
              <a:cxn ang="0">
                <a:pos x="T2" y="T3"/>
              </a:cxn>
              <a:cxn ang="0">
                <a:pos x="T4" y="T5"/>
              </a:cxn>
            </a:cxnLst>
            <a:rect l="0" t="0" r="r" b="b"/>
            <a:pathLst>
              <a:path w="184" h="216">
                <a:moveTo>
                  <a:pt x="184" y="0"/>
                </a:moveTo>
                <a:cubicBezTo>
                  <a:pt x="156" y="7"/>
                  <a:pt x="48" y="4"/>
                  <a:pt x="24" y="40"/>
                </a:cubicBezTo>
                <a:cubicBezTo>
                  <a:pt x="0" y="76"/>
                  <a:pt x="37" y="179"/>
                  <a:pt x="40" y="216"/>
                </a:cubicBezTo>
              </a:path>
            </a:pathLst>
          </a:custGeom>
          <a:noFill/>
          <a:ln w="19050">
            <a:solidFill>
              <a:schemeClr val="bg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2190" name="Text Box 14"/>
          <p:cNvSpPr txBox="1">
            <a:spLocks noChangeArrowheads="1"/>
          </p:cNvSpPr>
          <p:nvPr/>
        </p:nvSpPr>
        <p:spPr bwMode="auto">
          <a:xfrm>
            <a:off x="7848600" y="1524000"/>
            <a:ext cx="838200"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rtl="1" eaLnBrk="1" hangingPunct="1">
              <a:spcBef>
                <a:spcPct val="50000"/>
              </a:spcBef>
            </a:pPr>
            <a:r>
              <a:rPr lang="en-US" altLang="en-US" sz="2200">
                <a:solidFill>
                  <a:schemeClr val="bg1"/>
                </a:solidFill>
              </a:rPr>
              <a:t>noise</a:t>
            </a:r>
          </a:p>
        </p:txBody>
      </p:sp>
      <p:sp>
        <p:nvSpPr>
          <p:cNvPr id="1202191" name="Text Box 15"/>
          <p:cNvSpPr txBox="1">
            <a:spLocks noChangeArrowheads="1"/>
          </p:cNvSpPr>
          <p:nvPr/>
        </p:nvSpPr>
        <p:spPr bwMode="auto">
          <a:xfrm>
            <a:off x="0" y="6553200"/>
            <a:ext cx="533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solidFill>
                  <a:srgbClr val="00FF00"/>
                </a:solidFill>
                <a:latin typeface="Tahoma" panose="020B0604030504040204" pitchFamily="34" charset="0"/>
                <a:cs typeface="Tahoma" panose="020B0604030504040204" pitchFamily="34" charset="0"/>
              </a:rPr>
              <a:t>Treibitz &amp; Schechner, </a:t>
            </a:r>
            <a:r>
              <a:rPr lang="en-US" altLang="en-US" sz="1400" i="1">
                <a:solidFill>
                  <a:srgbClr val="00FF00"/>
                </a:solidFill>
                <a:latin typeface="Tahoma" panose="020B0604030504040204" pitchFamily="34" charset="0"/>
                <a:cs typeface="Tahoma" panose="020B0604030504040204" pitchFamily="34" charset="0"/>
              </a:rPr>
              <a:t>Recovery Limits in Pointwise Degradations</a:t>
            </a:r>
          </a:p>
        </p:txBody>
      </p:sp>
      <p:sp>
        <p:nvSpPr>
          <p:cNvPr id="1202192" name="Text Box 16"/>
          <p:cNvSpPr txBox="1">
            <a:spLocks noChangeArrowheads="1"/>
          </p:cNvSpPr>
          <p:nvPr/>
        </p:nvSpPr>
        <p:spPr bwMode="auto">
          <a:xfrm>
            <a:off x="874871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17</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846" name="AutoShape 6"/>
          <p:cNvSpPr>
            <a:spLocks noChangeArrowheads="1"/>
          </p:cNvSpPr>
          <p:nvPr/>
        </p:nvSpPr>
        <p:spPr bwMode="auto">
          <a:xfrm>
            <a:off x="358775" y="5035550"/>
            <a:ext cx="4033838" cy="1273175"/>
          </a:xfrm>
          <a:prstGeom prst="roundRect">
            <a:avLst>
              <a:gd name="adj" fmla="val 16667"/>
            </a:avLst>
          </a:prstGeom>
          <a:solidFill>
            <a:schemeClr val="tx1"/>
          </a:solidFill>
          <a:ln w="9525">
            <a:solidFill>
              <a:schemeClr val="bg1"/>
            </a:solidFill>
            <a:round/>
            <a:headEnd/>
            <a:tailEnd/>
          </a:ln>
        </p:spPr>
        <p:txBody>
          <a:bodyPr wrap="none" lIns="162000" rIns="162000"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eaLnBrk="1" hangingPunct="1">
              <a:spcAft>
                <a:spcPct val="20000"/>
              </a:spcAft>
              <a:buFont typeface="Wingdings" panose="05000000000000000000" pitchFamily="2" charset="2"/>
              <a:buChar char="§"/>
            </a:pPr>
            <a:r>
              <a:rPr lang="en-US" altLang="en-US">
                <a:solidFill>
                  <a:schemeClr val="bg1"/>
                </a:solidFill>
                <a:latin typeface="Arial" panose="020B0604020202020204" pitchFamily="34" charset="0"/>
              </a:rPr>
              <a:t> </a:t>
            </a:r>
            <a:r>
              <a:rPr lang="en-US" altLang="en-US" u="sng">
                <a:solidFill>
                  <a:schemeClr val="bg1"/>
                </a:solidFill>
                <a:latin typeface="Arial" panose="020B0604020202020204" pitchFamily="34" charset="0"/>
              </a:rPr>
              <a:t>goal</a:t>
            </a:r>
            <a:r>
              <a:rPr lang="en-US" altLang="en-US">
                <a:solidFill>
                  <a:schemeClr val="bg1"/>
                </a:solidFill>
                <a:latin typeface="Arial" panose="020B0604020202020204" pitchFamily="34" charset="0"/>
              </a:rPr>
              <a:t>: object detection</a:t>
            </a:r>
            <a:endParaRPr lang="en-US" altLang="en-US" u="sng">
              <a:solidFill>
                <a:schemeClr val="bg1"/>
              </a:solidFill>
              <a:latin typeface="Arial" panose="020B0604020202020204" pitchFamily="34" charset="0"/>
            </a:endParaRPr>
          </a:p>
          <a:p>
            <a:pPr algn="l" rtl="0" eaLnBrk="1" hangingPunct="1">
              <a:buFont typeface="Wingdings" panose="05000000000000000000" pitchFamily="2" charset="2"/>
              <a:buChar char="§"/>
            </a:pPr>
            <a:r>
              <a:rPr lang="en-US" altLang="en-US">
                <a:solidFill>
                  <a:schemeClr val="bg1"/>
                </a:solidFill>
                <a:latin typeface="Arial" panose="020B0604020202020204" pitchFamily="34" charset="0"/>
              </a:rPr>
              <a:t> local contrast stretch- OK</a:t>
            </a:r>
            <a:endParaRPr lang="he-IL" altLang="en-US">
              <a:solidFill>
                <a:schemeClr val="bg1"/>
              </a:solidFill>
              <a:latin typeface="Arial" panose="020B0604020202020204" pitchFamily="34" charset="0"/>
            </a:endParaRPr>
          </a:p>
        </p:txBody>
      </p:sp>
      <p:pic>
        <p:nvPicPr>
          <p:cNvPr id="1221635" name="Picture 2" descr="demo_st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0363" y="1047750"/>
            <a:ext cx="3921125" cy="1855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21636" name="Text Box 8"/>
          <p:cNvSpPr txBox="1">
            <a:spLocks noChangeArrowheads="1"/>
          </p:cNvSpPr>
          <p:nvPr/>
        </p:nvSpPr>
        <p:spPr bwMode="auto">
          <a:xfrm>
            <a:off x="41275" y="6569075"/>
            <a:ext cx="56832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spcBef>
                <a:spcPct val="50000"/>
              </a:spcBef>
            </a:pPr>
            <a:r>
              <a:rPr lang="en-US" altLang="en-US" sz="1400">
                <a:solidFill>
                  <a:srgbClr val="00FF00"/>
                </a:solidFill>
                <a:latin typeface="Tahoma" panose="020B0604030504040204" pitchFamily="34" charset="0"/>
                <a:cs typeface="Tahoma" panose="020B0604030504040204" pitchFamily="34" charset="0"/>
              </a:rPr>
              <a:t>Treibitz &amp; Schechner, </a:t>
            </a:r>
            <a:r>
              <a:rPr lang="en-US" altLang="en-US" sz="1400" i="1">
                <a:solidFill>
                  <a:srgbClr val="00FF00"/>
                </a:solidFill>
                <a:latin typeface="Tahoma" panose="020B0604030504040204" pitchFamily="34" charset="0"/>
                <a:cs typeface="Tahoma" panose="020B0604030504040204" pitchFamily="34" charset="0"/>
              </a:rPr>
              <a:t>Polarization- Beneficial for Visibility Enhancement?</a:t>
            </a:r>
          </a:p>
        </p:txBody>
      </p:sp>
      <p:grpSp>
        <p:nvGrpSpPr>
          <p:cNvPr id="1221637" name="Group 9"/>
          <p:cNvGrpSpPr>
            <a:grpSpLocks/>
          </p:cNvGrpSpPr>
          <p:nvPr/>
        </p:nvGrpSpPr>
        <p:grpSpPr bwMode="auto">
          <a:xfrm>
            <a:off x="1331913" y="44450"/>
            <a:ext cx="6516687" cy="755650"/>
            <a:chOff x="839" y="641"/>
            <a:chExt cx="4105" cy="476"/>
          </a:xfrm>
        </p:grpSpPr>
        <p:sp>
          <p:nvSpPr>
            <p:cNvPr id="1221638" name="AutoShape 10"/>
            <p:cNvSpPr>
              <a:spLocks noChangeArrowheads="1"/>
            </p:cNvSpPr>
            <p:nvPr/>
          </p:nvSpPr>
          <p:spPr bwMode="auto">
            <a:xfrm>
              <a:off x="839" y="641"/>
              <a:ext cx="4105" cy="476"/>
            </a:xfrm>
            <a:prstGeom prst="roundRect">
              <a:avLst>
                <a:gd name="adj" fmla="val 16667"/>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sp>
          <p:nvSpPr>
            <p:cNvPr id="1221639" name="Rectangle 11"/>
            <p:cNvSpPr>
              <a:spLocks noChangeArrowheads="1"/>
            </p:cNvSpPr>
            <p:nvPr/>
          </p:nvSpPr>
          <p:spPr bwMode="auto">
            <a:xfrm>
              <a:off x="839" y="641"/>
              <a:ext cx="410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4000">
                  <a:solidFill>
                    <a:schemeClr val="accent2"/>
                  </a:solidFill>
                  <a:latin typeface="Arial" panose="020B0604020202020204" pitchFamily="34" charset="0"/>
                </a:rPr>
                <a:t>Is it worth using a polarizer?</a:t>
              </a:r>
            </a:p>
          </p:txBody>
        </p:sp>
      </p:grpSp>
      <p:pic>
        <p:nvPicPr>
          <p:cNvPr id="1137668" name="Picture 4" descr="D:\Tali\march 09\demo_st1.t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8775" y="1047750"/>
            <a:ext cx="3922713" cy="1855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37667" name="Picture 3" descr="D:\Tali\march 09\demo_st2.ti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8775" y="1047750"/>
            <a:ext cx="3922713" cy="1855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37666" name="Picture 2" descr="D:\Tali\march 09\demo_st3.tif"/>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8775" y="1047750"/>
            <a:ext cx="3922713" cy="1855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221643" name="Group 31"/>
          <p:cNvGrpSpPr>
            <a:grpSpLocks/>
          </p:cNvGrpSpPr>
          <p:nvPr/>
        </p:nvGrpSpPr>
        <p:grpSpPr bwMode="auto">
          <a:xfrm>
            <a:off x="142875" y="2636838"/>
            <a:ext cx="1985963" cy="468312"/>
            <a:chOff x="93" y="1638"/>
            <a:chExt cx="1251" cy="295"/>
          </a:xfrm>
        </p:grpSpPr>
        <p:sp>
          <p:nvSpPr>
            <p:cNvPr id="1221644" name="AutoShape 6"/>
            <p:cNvSpPr>
              <a:spLocks noChangeArrowheads="1"/>
            </p:cNvSpPr>
            <p:nvPr/>
          </p:nvSpPr>
          <p:spPr bwMode="auto">
            <a:xfrm>
              <a:off x="93" y="1638"/>
              <a:ext cx="1251" cy="295"/>
            </a:xfrm>
            <a:prstGeom prst="roundRect">
              <a:avLst>
                <a:gd name="adj" fmla="val 16667"/>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sp>
          <p:nvSpPr>
            <p:cNvPr id="1221645" name="Rectangle 7"/>
            <p:cNvSpPr>
              <a:spLocks noChangeArrowheads="1"/>
            </p:cNvSpPr>
            <p:nvPr/>
          </p:nvSpPr>
          <p:spPr bwMode="auto">
            <a:xfrm>
              <a:off x="107" y="1684"/>
              <a:ext cx="12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r>
                <a:rPr lang="en-US" altLang="en-US" sz="1800">
                  <a:solidFill>
                    <a:schemeClr val="bg1"/>
                  </a:solidFill>
                  <a:latin typeface="Tahoma" panose="020B0604030504040204" pitchFamily="34" charset="0"/>
                  <a:cs typeface="Tahoma" panose="020B0604030504040204" pitchFamily="34" charset="0"/>
                </a:rPr>
                <a:t>unpolarized image</a:t>
              </a:r>
            </a:p>
          </p:txBody>
        </p:sp>
      </p:grpSp>
      <p:sp>
        <p:nvSpPr>
          <p:cNvPr id="1216536" name="Rectangle 24"/>
          <p:cNvSpPr>
            <a:spLocks noChangeArrowheads="1"/>
          </p:cNvSpPr>
          <p:nvPr/>
        </p:nvSpPr>
        <p:spPr bwMode="auto">
          <a:xfrm>
            <a:off x="422275" y="1271588"/>
            <a:ext cx="987425" cy="558800"/>
          </a:xfrm>
          <a:prstGeom prst="rect">
            <a:avLst/>
          </a:prstGeom>
          <a:noFill/>
          <a:ln w="3810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sp>
        <p:nvSpPr>
          <p:cNvPr id="1216537" name="Rectangle 25"/>
          <p:cNvSpPr>
            <a:spLocks noChangeArrowheads="1"/>
          </p:cNvSpPr>
          <p:nvPr/>
        </p:nvSpPr>
        <p:spPr bwMode="auto">
          <a:xfrm>
            <a:off x="1773238" y="1357313"/>
            <a:ext cx="877887" cy="431800"/>
          </a:xfrm>
          <a:prstGeom prst="rect">
            <a:avLst/>
          </a:prstGeom>
          <a:noFill/>
          <a:ln w="3810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sp>
        <p:nvSpPr>
          <p:cNvPr id="30" name="Rectangle 25"/>
          <p:cNvSpPr>
            <a:spLocks noChangeArrowheads="1"/>
          </p:cNvSpPr>
          <p:nvPr/>
        </p:nvSpPr>
        <p:spPr bwMode="auto">
          <a:xfrm>
            <a:off x="3040063" y="1366838"/>
            <a:ext cx="981075" cy="552450"/>
          </a:xfrm>
          <a:prstGeom prst="rect">
            <a:avLst/>
          </a:prstGeom>
          <a:noFill/>
          <a:ln w="3810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pic>
        <p:nvPicPr>
          <p:cNvPr id="1221649" name="Picture 13" descr="demo"/>
          <p:cNvPicPr preferRelativeResize="0">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13000" y="2781300"/>
            <a:ext cx="3848100" cy="1892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37669" name="Picture 5" descr="D:\Tali\march 09\demo_best_stretch.ti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13000" y="2781300"/>
            <a:ext cx="3851275" cy="1893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21651" name="Oval 14"/>
          <p:cNvSpPr>
            <a:spLocks noChangeAspect="1" noChangeArrowheads="1"/>
          </p:cNvSpPr>
          <p:nvPr/>
        </p:nvSpPr>
        <p:spPr bwMode="auto">
          <a:xfrm>
            <a:off x="3432175" y="2832100"/>
            <a:ext cx="1793875" cy="1792288"/>
          </a:xfrm>
          <a:prstGeom prst="ellipse">
            <a:avLst/>
          </a:prstGeom>
          <a:noFill/>
          <a:ln w="76200" cmpd="thinThick">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grpSp>
        <p:nvGrpSpPr>
          <p:cNvPr id="1221652" name="Group 18"/>
          <p:cNvGrpSpPr>
            <a:grpSpLocks/>
          </p:cNvGrpSpPr>
          <p:nvPr/>
        </p:nvGrpSpPr>
        <p:grpSpPr bwMode="auto">
          <a:xfrm>
            <a:off x="1619250" y="4113213"/>
            <a:ext cx="1727200" cy="655637"/>
            <a:chOff x="226" y="1207"/>
            <a:chExt cx="740" cy="597"/>
          </a:xfrm>
        </p:grpSpPr>
        <p:sp>
          <p:nvSpPr>
            <p:cNvPr id="1221653" name="AutoShape 19"/>
            <p:cNvSpPr>
              <a:spLocks noChangeArrowheads="1"/>
            </p:cNvSpPr>
            <p:nvPr/>
          </p:nvSpPr>
          <p:spPr bwMode="auto">
            <a:xfrm>
              <a:off x="244" y="1207"/>
              <a:ext cx="704" cy="590"/>
            </a:xfrm>
            <a:prstGeom prst="roundRect">
              <a:avLst>
                <a:gd name="adj" fmla="val 16667"/>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sp>
          <p:nvSpPr>
            <p:cNvPr id="1221654" name="Rectangle 20"/>
            <p:cNvSpPr>
              <a:spLocks noChangeArrowheads="1"/>
            </p:cNvSpPr>
            <p:nvPr/>
          </p:nvSpPr>
          <p:spPr bwMode="auto">
            <a:xfrm>
              <a:off x="226" y="1220"/>
              <a:ext cx="740"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r>
                <a:rPr lang="en-US" altLang="en-US" sz="1800">
                  <a:solidFill>
                    <a:schemeClr val="bg1"/>
                  </a:solidFill>
                  <a:latin typeface="Tahoma" panose="020B0604030504040204" pitchFamily="34" charset="0"/>
                  <a:cs typeface="Tahoma" panose="020B0604030504040204" pitchFamily="34" charset="0"/>
                </a:rPr>
                <a:t>best polarized image</a:t>
              </a:r>
            </a:p>
          </p:txBody>
        </p:sp>
      </p:grpSp>
      <p:sp>
        <p:nvSpPr>
          <p:cNvPr id="32" name="Rectangle 25"/>
          <p:cNvSpPr>
            <a:spLocks noChangeArrowheads="1"/>
          </p:cNvSpPr>
          <p:nvPr/>
        </p:nvSpPr>
        <p:spPr bwMode="auto">
          <a:xfrm>
            <a:off x="3846513" y="3135313"/>
            <a:ext cx="1004887" cy="471487"/>
          </a:xfrm>
          <a:prstGeom prst="rect">
            <a:avLst/>
          </a:prstGeom>
          <a:noFill/>
          <a:ln w="3810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grpSp>
        <p:nvGrpSpPr>
          <p:cNvPr id="1221656" name="Group 15"/>
          <p:cNvGrpSpPr>
            <a:grpSpLocks/>
          </p:cNvGrpSpPr>
          <p:nvPr/>
        </p:nvGrpSpPr>
        <p:grpSpPr bwMode="auto">
          <a:xfrm>
            <a:off x="5003800" y="4489450"/>
            <a:ext cx="3846513" cy="1892300"/>
            <a:chOff x="431" y="1070"/>
            <a:chExt cx="5028" cy="2472"/>
          </a:xfrm>
        </p:grpSpPr>
        <p:pic>
          <p:nvPicPr>
            <p:cNvPr id="1221657" name="Picture 16" descr="demo2"/>
            <p:cNvPicPr preferRelativeResize="0">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31" y="1070"/>
              <a:ext cx="5028" cy="24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21658" name="Oval 17"/>
            <p:cNvSpPr>
              <a:spLocks noChangeArrowheads="1"/>
            </p:cNvSpPr>
            <p:nvPr/>
          </p:nvSpPr>
          <p:spPr bwMode="auto">
            <a:xfrm>
              <a:off x="1761" y="1136"/>
              <a:ext cx="2345" cy="2341"/>
            </a:xfrm>
            <a:prstGeom prst="ellipse">
              <a:avLst/>
            </a:prstGeom>
            <a:noFill/>
            <a:ln w="76200" cmpd="thinThick">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grpSp>
      <p:grpSp>
        <p:nvGrpSpPr>
          <p:cNvPr id="1221659" name="Group 21"/>
          <p:cNvGrpSpPr>
            <a:grpSpLocks/>
          </p:cNvGrpSpPr>
          <p:nvPr/>
        </p:nvGrpSpPr>
        <p:grpSpPr bwMode="auto">
          <a:xfrm>
            <a:off x="7212013" y="5997575"/>
            <a:ext cx="1860550" cy="708025"/>
            <a:chOff x="816" y="3589"/>
            <a:chExt cx="1285" cy="446"/>
          </a:xfrm>
        </p:grpSpPr>
        <p:sp>
          <p:nvSpPr>
            <p:cNvPr id="1221660" name="AutoShape 22"/>
            <p:cNvSpPr>
              <a:spLocks noChangeArrowheads="1"/>
            </p:cNvSpPr>
            <p:nvPr/>
          </p:nvSpPr>
          <p:spPr bwMode="auto">
            <a:xfrm>
              <a:off x="816" y="3589"/>
              <a:ext cx="1285" cy="446"/>
            </a:xfrm>
            <a:prstGeom prst="roundRect">
              <a:avLst>
                <a:gd name="adj" fmla="val 16667"/>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sp>
          <p:nvSpPr>
            <p:cNvPr id="1221661" name="Text Box 23"/>
            <p:cNvSpPr txBox="1">
              <a:spLocks noChangeArrowheads="1"/>
            </p:cNvSpPr>
            <p:nvPr/>
          </p:nvSpPr>
          <p:spPr bwMode="auto">
            <a:xfrm>
              <a:off x="835" y="3620"/>
              <a:ext cx="1247"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7200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a:spcBef>
                  <a:spcPct val="50000"/>
                </a:spcBef>
              </a:pPr>
              <a:r>
                <a:rPr lang="en-US" altLang="en-US" sz="1800">
                  <a:solidFill>
                    <a:schemeClr val="bg1"/>
                  </a:solidFill>
                  <a:latin typeface="Arial" panose="020B0604020202020204" pitchFamily="34" charset="0"/>
                </a:rPr>
                <a:t>post-processing 2 frames</a:t>
              </a:r>
            </a:p>
          </p:txBody>
        </p:sp>
      </p:grpSp>
      <p:sp>
        <p:nvSpPr>
          <p:cNvPr id="1023010" name="Rectangle 34"/>
          <p:cNvSpPr>
            <a:spLocks noChangeArrowheads="1"/>
          </p:cNvSpPr>
          <p:nvPr/>
        </p:nvSpPr>
        <p:spPr bwMode="auto">
          <a:xfrm>
            <a:off x="5472113" y="801688"/>
            <a:ext cx="280828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6000">
                <a:solidFill>
                  <a:srgbClr val="FF0000"/>
                </a:solidFill>
                <a:latin typeface="Arial" panose="020B0604020202020204" pitchFamily="34" charset="0"/>
              </a:rPr>
              <a:t>rarely!</a:t>
            </a:r>
          </a:p>
        </p:txBody>
      </p:sp>
      <p:pic>
        <p:nvPicPr>
          <p:cNvPr id="1084462" name="Picture 46" descr="hourglass3"/>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002588" y="1806575"/>
            <a:ext cx="6778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4486" name="Text Box 70"/>
          <p:cNvSpPr txBox="1">
            <a:spLocks noChangeArrowheads="1"/>
          </p:cNvSpPr>
          <p:nvPr/>
        </p:nvSpPr>
        <p:spPr bwMode="auto">
          <a:xfrm>
            <a:off x="5219700" y="1808163"/>
            <a:ext cx="2701925" cy="752475"/>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FFFF00"/>
                </a:solidFill>
                <a:miter lim="800000"/>
                <a:headEnd/>
                <a:tailEnd/>
              </a14:hiddenLine>
            </a:ext>
          </a:extLst>
        </p:spPr>
        <p:txBody>
          <a:bodyPr lIns="72000" tIns="72000" rIns="72000" bIns="7200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sz="2000">
                <a:solidFill>
                  <a:srgbClr val="FFFF00"/>
                </a:solidFill>
                <a:latin typeface="Arial" panose="020B0604020202020204" pitchFamily="34" charset="0"/>
              </a:rPr>
              <a:t>under the constraint of </a:t>
            </a:r>
            <a:r>
              <a:rPr lang="en-US" altLang="en-US" sz="2000" u="sng">
                <a:solidFill>
                  <a:srgbClr val="FFFF00"/>
                </a:solidFill>
                <a:latin typeface="Arial" panose="020B0604020202020204" pitchFamily="34" charset="0"/>
              </a:rPr>
              <a:t>equal acquisition time</a:t>
            </a:r>
          </a:p>
        </p:txBody>
      </p:sp>
      <p:sp>
        <p:nvSpPr>
          <p:cNvPr id="1221665" name="Text Box 33"/>
          <p:cNvSpPr txBox="1">
            <a:spLocks noChangeArrowheads="1"/>
          </p:cNvSpPr>
          <p:nvPr/>
        </p:nvSpPr>
        <p:spPr bwMode="auto">
          <a:xfrm>
            <a:off x="869156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50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376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588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1653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500"/>
                                  </p:stCondLst>
                                  <p:childTnLst>
                                    <p:set>
                                      <p:cBhvr>
                                        <p:cTn id="13" dur="1" fill="hold">
                                          <p:stCondLst>
                                            <p:cond delay="0"/>
                                          </p:stCondLst>
                                        </p:cTn>
                                        <p:tgtEl>
                                          <p:spTgt spid="1137667"/>
                                        </p:tgtEl>
                                        <p:attrNameLst>
                                          <p:attrName>style.visibility</p:attrName>
                                        </p:attrNameLst>
                                      </p:cBhvr>
                                      <p:to>
                                        <p:strVal val="visible"/>
                                      </p:to>
                                    </p:set>
                                  </p:childTnLst>
                                </p:cTn>
                              </p:par>
                            </p:childTnLst>
                          </p:cTn>
                        </p:par>
                        <p:par>
                          <p:cTn id="14" fill="hold" nodeType="afterGroup">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1216537"/>
                                        </p:tgtEl>
                                        <p:attrNameLst>
                                          <p:attrName>style.visibility</p:attrName>
                                        </p:attrNameLst>
                                      </p:cBhvr>
                                      <p:to>
                                        <p:strVal val="visible"/>
                                      </p:to>
                                    </p:set>
                                  </p:childTnLst>
                                </p:cTn>
                              </p:par>
                            </p:childTnLst>
                          </p:cTn>
                        </p:par>
                        <p:par>
                          <p:cTn id="17" fill="hold" nodeType="afterGroup">
                            <p:stCondLst>
                              <p:cond delay="500"/>
                            </p:stCondLst>
                            <p:childTnLst>
                              <p:par>
                                <p:cTn id="18" presetID="1" presetClass="entr" presetSubtype="0" fill="hold" nodeType="afterEffect">
                                  <p:stCondLst>
                                    <p:cond delay="500"/>
                                  </p:stCondLst>
                                  <p:childTnLst>
                                    <p:set>
                                      <p:cBhvr>
                                        <p:cTn id="19" dur="1" fill="hold">
                                          <p:stCondLst>
                                            <p:cond delay="0"/>
                                          </p:stCondLst>
                                        </p:cTn>
                                        <p:tgtEl>
                                          <p:spTgt spid="1137666"/>
                                        </p:tgtEl>
                                        <p:attrNameLst>
                                          <p:attrName>style.visibility</p:attrName>
                                        </p:attrNameLst>
                                      </p:cBhvr>
                                      <p:to>
                                        <p:strVal val="visible"/>
                                      </p:to>
                                    </p:set>
                                  </p:childTnLst>
                                </p:cTn>
                              </p:par>
                            </p:childTnLst>
                          </p:cTn>
                        </p:par>
                        <p:par>
                          <p:cTn id="20" fill="hold" nodeType="afterGroup">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par>
                          <p:cTn id="23" fill="hold" nodeType="afterGroup">
                            <p:stCondLst>
                              <p:cond delay="1000"/>
                            </p:stCondLst>
                            <p:childTnLst>
                              <p:par>
                                <p:cTn id="24" presetID="1" presetClass="entr" presetSubtype="0" fill="hold" nodeType="afterEffect">
                                  <p:stCondLst>
                                    <p:cond delay="500"/>
                                  </p:stCondLst>
                                  <p:childTnLst>
                                    <p:set>
                                      <p:cBhvr>
                                        <p:cTn id="25" dur="1" fill="hold">
                                          <p:stCondLst>
                                            <p:cond delay="0"/>
                                          </p:stCondLst>
                                        </p:cTn>
                                        <p:tgtEl>
                                          <p:spTgt spid="1137669"/>
                                        </p:tgtEl>
                                        <p:attrNameLst>
                                          <p:attrName>style.visibility</p:attrName>
                                        </p:attrNameLst>
                                      </p:cBhvr>
                                      <p:to>
                                        <p:strVal val="visible"/>
                                      </p:to>
                                    </p:set>
                                  </p:childTnLst>
                                </p:cTn>
                              </p:par>
                            </p:childTnLst>
                          </p:cTn>
                        </p:par>
                        <p:par>
                          <p:cTn id="26" fill="hold" nodeType="afterGroup">
                            <p:stCondLst>
                              <p:cond delay="1500"/>
                            </p:stCondLst>
                            <p:childTnLst>
                              <p:par>
                                <p:cTn id="27" presetID="1" presetClass="entr" presetSubtype="0"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230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8448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84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8846" grpId="0" animBg="1"/>
      <p:bldP spid="1216536" grpId="0" animBg="1"/>
      <p:bldP spid="1216537" grpId="0" animBg="1"/>
      <p:bldP spid="30" grpId="0" animBg="1"/>
      <p:bldP spid="32" grpId="0" animBg="1"/>
      <p:bldP spid="1023010" grpId="0"/>
      <p:bldP spid="108448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3570" name="Picture 2" descr="dem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7700" y="1341438"/>
            <a:ext cx="7981950" cy="3924300"/>
          </a:xfrm>
          <a:prstGeom prst="rect">
            <a:avLst/>
          </a:prstGeom>
          <a:noFill/>
          <a:extLst>
            <a:ext uri="{909E8E84-426E-40DD-AFC4-6F175D3DCCD1}">
              <a14:hiddenFill xmlns:a14="http://schemas.microsoft.com/office/drawing/2010/main">
                <a:solidFill>
                  <a:srgbClr val="FFFFFF"/>
                </a:solidFill>
              </a14:hiddenFill>
            </a:ext>
          </a:extLst>
        </p:spPr>
      </p:pic>
      <p:sp>
        <p:nvSpPr>
          <p:cNvPr id="1133571" name="Oval 3"/>
          <p:cNvSpPr>
            <a:spLocks noChangeArrowheads="1"/>
          </p:cNvSpPr>
          <p:nvPr/>
        </p:nvSpPr>
        <p:spPr bwMode="auto">
          <a:xfrm>
            <a:off x="2760663" y="1446213"/>
            <a:ext cx="3722687" cy="3716337"/>
          </a:xfrm>
          <a:prstGeom prst="ellipse">
            <a:avLst/>
          </a:prstGeom>
          <a:noFill/>
          <a:ln w="76200" cmpd="thinThick">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3572" name="Text Box 4"/>
          <p:cNvSpPr txBox="1">
            <a:spLocks noChangeArrowheads="1"/>
          </p:cNvSpPr>
          <p:nvPr/>
        </p:nvSpPr>
        <p:spPr bwMode="auto">
          <a:xfrm>
            <a:off x="6192838" y="6129338"/>
            <a:ext cx="26574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a:solidFill>
                  <a:schemeClr val="bg1"/>
                </a:solidFill>
              </a:rPr>
              <a:t>degree of polarization</a:t>
            </a:r>
          </a:p>
        </p:txBody>
      </p:sp>
      <p:graphicFrame>
        <p:nvGraphicFramePr>
          <p:cNvPr id="1133573" name="Object 5"/>
          <p:cNvGraphicFramePr>
            <a:graphicFrameLocks noChangeAspect="1"/>
          </p:cNvGraphicFramePr>
          <p:nvPr/>
        </p:nvGraphicFramePr>
        <p:xfrm>
          <a:off x="684213" y="5516563"/>
          <a:ext cx="5030787" cy="787400"/>
        </p:xfrm>
        <a:graphic>
          <a:graphicData uri="http://schemas.openxmlformats.org/presentationml/2006/ole">
            <mc:AlternateContent xmlns:mc="http://schemas.openxmlformats.org/markup-compatibility/2006">
              <mc:Choice xmlns:v="urn:schemas-microsoft-com:vml" Requires="v">
                <p:oleObj spid="_x0000_s1133603" name="Equation" r:id="rId5" imgW="2476440" imgH="393480" progId="Equation.DSMT4">
                  <p:embed/>
                </p:oleObj>
              </mc:Choice>
              <mc:Fallback>
                <p:oleObj name="Equation" r:id="rId5" imgW="2476440" imgH="393480" progId="Equation.DSMT4">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5516563"/>
                        <a:ext cx="5030787"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33574" name="Object 6"/>
          <p:cNvGraphicFramePr>
            <a:graphicFrameLocks noChangeAspect="1"/>
          </p:cNvGraphicFramePr>
          <p:nvPr/>
        </p:nvGraphicFramePr>
        <p:xfrm>
          <a:off x="7416800" y="5584825"/>
          <a:ext cx="1158875" cy="508000"/>
        </p:xfrm>
        <a:graphic>
          <a:graphicData uri="http://schemas.openxmlformats.org/presentationml/2006/ole">
            <mc:AlternateContent xmlns:mc="http://schemas.openxmlformats.org/markup-compatibility/2006">
              <mc:Choice xmlns:v="urn:schemas-microsoft-com:vml" Requires="v">
                <p:oleObj spid="_x0000_s1133604" name="Equation" r:id="rId7" imgW="571320" imgH="253800" progId="Equation.DSMT4">
                  <p:embed/>
                </p:oleObj>
              </mc:Choice>
              <mc:Fallback>
                <p:oleObj name="Equation" r:id="rId7" imgW="571320" imgH="253800" progId="Equation.DSMT4">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16800" y="5584825"/>
                        <a:ext cx="1158875"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33575" name="Rectangle 7"/>
          <p:cNvSpPr>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1">
              <a:defRPr sz="4400">
                <a:solidFill>
                  <a:schemeClr val="tx2"/>
                </a:solidFill>
                <a:latin typeface="Arial" panose="020B0604020202020204" pitchFamily="34" charset="0"/>
                <a:cs typeface="Arial" panose="020B0604020202020204" pitchFamily="34" charset="0"/>
              </a:defRPr>
            </a:lvl1pPr>
            <a:lvl2pPr algn="ctr" rtl="1">
              <a:defRPr sz="4400">
                <a:solidFill>
                  <a:schemeClr val="tx2"/>
                </a:solidFill>
                <a:latin typeface="Arial" panose="020B0604020202020204" pitchFamily="34" charset="0"/>
                <a:cs typeface="Arial" panose="020B0604020202020204" pitchFamily="34" charset="0"/>
              </a:defRPr>
            </a:lvl2pPr>
            <a:lvl3pPr algn="ctr" rtl="1">
              <a:defRPr sz="4400">
                <a:solidFill>
                  <a:schemeClr val="tx2"/>
                </a:solidFill>
                <a:latin typeface="Arial" panose="020B0604020202020204" pitchFamily="34" charset="0"/>
                <a:cs typeface="Arial" panose="020B0604020202020204" pitchFamily="34" charset="0"/>
              </a:defRPr>
            </a:lvl3pPr>
            <a:lvl4pPr algn="ctr" rtl="1">
              <a:defRPr sz="4400">
                <a:solidFill>
                  <a:schemeClr val="tx2"/>
                </a:solidFill>
                <a:latin typeface="Arial" panose="020B0604020202020204" pitchFamily="34" charset="0"/>
                <a:cs typeface="Arial" panose="020B0604020202020204" pitchFamily="34" charset="0"/>
              </a:defRPr>
            </a:lvl4pPr>
            <a:lvl5pPr algn="ctr" rtl="1">
              <a:defRPr sz="4400">
                <a:solidFill>
                  <a:schemeClr val="tx2"/>
                </a:solidFill>
                <a:latin typeface="Arial" panose="020B0604020202020204" pitchFamily="34" charset="0"/>
                <a:cs typeface="Arial" panose="020B0604020202020204" pitchFamily="34" charset="0"/>
              </a:defRPr>
            </a:lvl5pPr>
            <a:lvl6pPr marL="4572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r>
              <a:rPr lang="en-US" altLang="en-US" sz="4000">
                <a:solidFill>
                  <a:schemeClr val="bg1"/>
                </a:solidFill>
              </a:rPr>
              <a:t>Using a Single Polarized Image</a:t>
            </a:r>
          </a:p>
        </p:txBody>
      </p:sp>
      <p:sp>
        <p:nvSpPr>
          <p:cNvPr id="1133576" name="Freeform 8"/>
          <p:cNvSpPr>
            <a:spLocks/>
          </p:cNvSpPr>
          <p:nvPr/>
        </p:nvSpPr>
        <p:spPr bwMode="auto">
          <a:xfrm>
            <a:off x="5761038" y="5468938"/>
            <a:ext cx="1584325" cy="411162"/>
          </a:xfrm>
          <a:custGeom>
            <a:avLst/>
            <a:gdLst>
              <a:gd name="T0" fmla="*/ 0 w 1464"/>
              <a:gd name="T1" fmla="*/ 147 h 259"/>
              <a:gd name="T2" fmla="*/ 856 w 1464"/>
              <a:gd name="T3" fmla="*/ 19 h 259"/>
              <a:gd name="T4" fmla="*/ 1464 w 1464"/>
              <a:gd name="T5" fmla="*/ 259 h 259"/>
            </a:gdLst>
            <a:ahLst/>
            <a:cxnLst>
              <a:cxn ang="0">
                <a:pos x="T0" y="T1"/>
              </a:cxn>
              <a:cxn ang="0">
                <a:pos x="T2" y="T3"/>
              </a:cxn>
              <a:cxn ang="0">
                <a:pos x="T4" y="T5"/>
              </a:cxn>
            </a:cxnLst>
            <a:rect l="0" t="0" r="r" b="b"/>
            <a:pathLst>
              <a:path w="1464" h="259">
                <a:moveTo>
                  <a:pt x="0" y="147"/>
                </a:moveTo>
                <a:cubicBezTo>
                  <a:pt x="143" y="123"/>
                  <a:pt x="612" y="0"/>
                  <a:pt x="856" y="19"/>
                </a:cubicBezTo>
                <a:cubicBezTo>
                  <a:pt x="1100" y="38"/>
                  <a:pt x="1337" y="209"/>
                  <a:pt x="1464" y="259"/>
                </a:cubicBezTo>
              </a:path>
            </a:pathLst>
          </a:custGeom>
          <a:noFill/>
          <a:ln w="22225" cap="flat" cmpd="sng">
            <a:solidFill>
              <a:srgbClr val="FFFF00"/>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3577" name="AutoShape 9"/>
          <p:cNvSpPr>
            <a:spLocks noChangeArrowheads="1"/>
          </p:cNvSpPr>
          <p:nvPr/>
        </p:nvSpPr>
        <p:spPr bwMode="auto">
          <a:xfrm>
            <a:off x="387350" y="1916113"/>
            <a:ext cx="1117600" cy="936625"/>
          </a:xfrm>
          <a:prstGeom prst="roundRect">
            <a:avLst>
              <a:gd name="adj" fmla="val 16667"/>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3578" name="Rectangle 10"/>
          <p:cNvSpPr>
            <a:spLocks noChangeArrowheads="1"/>
          </p:cNvSpPr>
          <p:nvPr/>
        </p:nvSpPr>
        <p:spPr bwMode="auto">
          <a:xfrm>
            <a:off x="358775" y="1936750"/>
            <a:ext cx="1174750" cy="915988"/>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a:solidFill>
                  <a:schemeClr val="bg1"/>
                </a:solidFill>
                <a:latin typeface="Tahoma" panose="020B0604030504040204" pitchFamily="34" charset="0"/>
                <a:cs typeface="Tahoma" panose="020B0604030504040204" pitchFamily="34" charset="0"/>
              </a:rPr>
              <a:t>Best polarized image</a:t>
            </a:r>
          </a:p>
        </p:txBody>
      </p:sp>
      <p:sp>
        <p:nvSpPr>
          <p:cNvPr id="1133579" name="AutoShape 11"/>
          <p:cNvSpPr>
            <a:spLocks noChangeArrowheads="1"/>
          </p:cNvSpPr>
          <p:nvPr/>
        </p:nvSpPr>
        <p:spPr bwMode="auto">
          <a:xfrm>
            <a:off x="592138" y="1303338"/>
            <a:ext cx="701675" cy="417512"/>
          </a:xfrm>
          <a:prstGeom prst="roundRect">
            <a:avLst>
              <a:gd name="adj" fmla="val 16667"/>
            </a:avLst>
          </a:prstGeom>
          <a:solidFill>
            <a:srgbClr val="000000"/>
          </a:solidFill>
          <a:ln>
            <a:noFill/>
          </a:ln>
          <a:effectLst/>
          <a:extLst>
            <a:ext uri="{91240B29-F687-4F45-9708-019B960494DF}">
              <a14:hiddenLine xmlns:a14="http://schemas.microsoft.com/office/drawing/2010/main" w="12700" algn="ctr">
                <a:solidFill>
                  <a:schemeClr val="accent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33580" name="Text Box 12"/>
          <p:cNvSpPr txBox="1">
            <a:spLocks noChangeArrowheads="1"/>
          </p:cNvSpPr>
          <p:nvPr/>
        </p:nvSpPr>
        <p:spPr bwMode="auto">
          <a:xfrm>
            <a:off x="520700" y="1230313"/>
            <a:ext cx="395288" cy="4572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2400" i="1">
                <a:solidFill>
                  <a:schemeClr val="bg1"/>
                </a:solidFill>
                <a:latin typeface="Times New Roman" panose="02020603050405020304" pitchFamily="18" charset="0"/>
                <a:cs typeface="Times New Roman" panose="02020603050405020304" pitchFamily="18" charset="0"/>
              </a:rPr>
              <a:t>I</a:t>
            </a:r>
          </a:p>
        </p:txBody>
      </p:sp>
      <p:sp>
        <p:nvSpPr>
          <p:cNvPr id="1133581" name="Text Box 13"/>
          <p:cNvSpPr txBox="1">
            <a:spLocks noChangeArrowheads="1"/>
          </p:cNvSpPr>
          <p:nvPr/>
        </p:nvSpPr>
        <p:spPr bwMode="auto">
          <a:xfrm>
            <a:off x="592138" y="1389063"/>
            <a:ext cx="792162" cy="36671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a:solidFill>
                  <a:schemeClr val="bg1"/>
                </a:solidFill>
              </a:rPr>
              <a:t>min</a:t>
            </a:r>
          </a:p>
        </p:txBody>
      </p:sp>
      <p:sp>
        <p:nvSpPr>
          <p:cNvPr id="1133582" name="Oval 14"/>
          <p:cNvSpPr>
            <a:spLocks noChangeArrowheads="1"/>
          </p:cNvSpPr>
          <p:nvPr/>
        </p:nvSpPr>
        <p:spPr bwMode="auto">
          <a:xfrm>
            <a:off x="7989888" y="1233488"/>
            <a:ext cx="795337" cy="795337"/>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3583" name="Line 15"/>
          <p:cNvSpPr>
            <a:spLocks noChangeShapeType="1"/>
          </p:cNvSpPr>
          <p:nvPr/>
        </p:nvSpPr>
        <p:spPr bwMode="auto">
          <a:xfrm flipH="1">
            <a:off x="8224838" y="1631950"/>
            <a:ext cx="32385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3584" name="Text Box 16"/>
          <p:cNvSpPr txBox="1">
            <a:spLocks noChangeArrowheads="1"/>
          </p:cNvSpPr>
          <p:nvPr/>
        </p:nvSpPr>
        <p:spPr bwMode="auto">
          <a:xfrm>
            <a:off x="869156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51</a:t>
            </a:r>
          </a:p>
        </p:txBody>
      </p:sp>
      <p:sp>
        <p:nvSpPr>
          <p:cNvPr id="17" name="Text Box 2"/>
          <p:cNvSpPr txBox="1">
            <a:spLocks noChangeArrowheads="1"/>
          </p:cNvSpPr>
          <p:nvPr/>
        </p:nvSpPr>
        <p:spPr bwMode="auto">
          <a:xfrm>
            <a:off x="63488" y="6603540"/>
            <a:ext cx="56832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400" dirty="0" err="1">
                <a:solidFill>
                  <a:srgbClr val="00FF00"/>
                </a:solidFill>
                <a:latin typeface="Tahoma" panose="020B0604030504040204" pitchFamily="34" charset="0"/>
                <a:cs typeface="Tahoma" panose="020B0604030504040204" pitchFamily="34" charset="0"/>
              </a:rPr>
              <a:t>Treibitz</a:t>
            </a:r>
            <a:r>
              <a:rPr lang="en-US" altLang="en-US" sz="1400" dirty="0">
                <a:solidFill>
                  <a:srgbClr val="00FF00"/>
                </a:solidFill>
                <a:latin typeface="Tahoma" panose="020B0604030504040204" pitchFamily="34" charset="0"/>
                <a:cs typeface="Tahoma" panose="020B0604030504040204" pitchFamily="34" charset="0"/>
              </a:rPr>
              <a:t> &amp; Schechner, </a:t>
            </a:r>
            <a:r>
              <a:rPr lang="en-US" altLang="en-US" sz="1400" i="1" dirty="0">
                <a:solidFill>
                  <a:srgbClr val="00FF00"/>
                </a:solidFill>
                <a:latin typeface="Tahoma" panose="020B0604030504040204" pitchFamily="34" charset="0"/>
                <a:cs typeface="Tahoma" panose="020B0604030504040204" pitchFamily="34" charset="0"/>
              </a:rPr>
              <a:t>Polarization- Beneficial for Visibility Enhancement?</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5794" name="Picture 38" descr="Ibest_hal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78538" y="1624013"/>
            <a:ext cx="1727200" cy="1079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84453" name="Picture 37" descr="Ibest_well"/>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78538" y="1624013"/>
            <a:ext cx="1727200" cy="1079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85796" name="Picture 31" descr="raw_image"/>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484438" y="1620838"/>
            <a:ext cx="1727200" cy="1079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85798" name="Rectangle 2"/>
          <p:cNvSpPr>
            <a:spLocks noGrp="1" noChangeArrowheads="1"/>
          </p:cNvSpPr>
          <p:nvPr>
            <p:ph type="title" idx="4294967295"/>
          </p:nvPr>
        </p:nvSpPr>
        <p:spPr>
          <a:xfrm>
            <a:off x="698500" y="44450"/>
            <a:ext cx="8229600" cy="1008063"/>
          </a:xfrm>
        </p:spPr>
        <p:txBody>
          <a:bodyPr/>
          <a:lstStyle/>
          <a:p>
            <a:r>
              <a:rPr lang="en-US" altLang="en-US" sz="3600">
                <a:solidFill>
                  <a:schemeClr val="bg1"/>
                </a:solidFill>
              </a:rPr>
              <a:t>SNR Comparison</a:t>
            </a:r>
          </a:p>
        </p:txBody>
      </p:sp>
      <p:sp>
        <p:nvSpPr>
          <p:cNvPr id="1185799" name="Line 3"/>
          <p:cNvSpPr>
            <a:spLocks noChangeShapeType="1"/>
          </p:cNvSpPr>
          <p:nvPr/>
        </p:nvSpPr>
        <p:spPr bwMode="auto">
          <a:xfrm>
            <a:off x="5245100" y="1016000"/>
            <a:ext cx="0" cy="5038725"/>
          </a:xfrm>
          <a:prstGeom prst="line">
            <a:avLst/>
          </a:prstGeom>
          <a:noFill/>
          <a:ln w="28575">
            <a:solidFill>
              <a:srgbClr val="FFFF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1185800" name="Object 4"/>
          <p:cNvGraphicFramePr>
            <a:graphicFrameLocks noChangeAspect="1"/>
          </p:cNvGraphicFramePr>
          <p:nvPr/>
        </p:nvGraphicFramePr>
        <p:xfrm>
          <a:off x="2722563" y="981075"/>
          <a:ext cx="1257300" cy="539750"/>
        </p:xfrm>
        <a:graphic>
          <a:graphicData uri="http://schemas.openxmlformats.org/presentationml/2006/ole">
            <mc:AlternateContent xmlns:mc="http://schemas.openxmlformats.org/markup-compatibility/2006">
              <mc:Choice xmlns:v="urn:schemas-microsoft-com:vml" Requires="v">
                <p:oleObj spid="_x0000_s1185837" name="Equation" r:id="rId8" imgW="558720" imgH="241200" progId="Equation.DSMT4">
                  <p:embed/>
                </p:oleObj>
              </mc:Choice>
              <mc:Fallback>
                <p:oleObj name="Equation" r:id="rId8" imgW="558720" imgH="241200" progId="Equation.DSMT4">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22563" y="981075"/>
                        <a:ext cx="1257300"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85801" name="Object 6"/>
          <p:cNvGraphicFramePr>
            <a:graphicFrameLocks noChangeAspect="1"/>
          </p:cNvGraphicFramePr>
          <p:nvPr/>
        </p:nvGraphicFramePr>
        <p:xfrm>
          <a:off x="6642100" y="993775"/>
          <a:ext cx="628650" cy="512763"/>
        </p:xfrm>
        <a:graphic>
          <a:graphicData uri="http://schemas.openxmlformats.org/presentationml/2006/ole">
            <mc:AlternateContent xmlns:mc="http://schemas.openxmlformats.org/markup-compatibility/2006">
              <mc:Choice xmlns:v="urn:schemas-microsoft-com:vml" Requires="v">
                <p:oleObj spid="_x0000_s1185838" name="Equation" r:id="rId10" imgW="279360" imgH="228600" progId="Equation.DSMT4">
                  <p:embed/>
                </p:oleObj>
              </mc:Choice>
              <mc:Fallback>
                <p:oleObj name="Equation" r:id="rId10" imgW="279360" imgH="228600" progId="Equation.DSMT4">
                  <p:embed/>
                  <p:pic>
                    <p:nvPicPr>
                      <p:cNvPr id="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42100" y="993775"/>
                        <a:ext cx="628650" cy="512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85812" name="Oval 101"/>
          <p:cNvSpPr>
            <a:spLocks noChangeArrowheads="1"/>
          </p:cNvSpPr>
          <p:nvPr/>
        </p:nvSpPr>
        <p:spPr bwMode="auto">
          <a:xfrm>
            <a:off x="6491288" y="1558925"/>
            <a:ext cx="1465262" cy="1462088"/>
          </a:xfrm>
          <a:prstGeom prst="ellipse">
            <a:avLst/>
          </a:prstGeom>
          <a:noFill/>
          <a:ln w="76200" cmpd="thinThick">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sp>
        <p:nvSpPr>
          <p:cNvPr id="1084483" name="Text Box 67"/>
          <p:cNvSpPr txBox="1">
            <a:spLocks noChangeArrowheads="1"/>
          </p:cNvSpPr>
          <p:nvPr/>
        </p:nvSpPr>
        <p:spPr bwMode="auto">
          <a:xfrm>
            <a:off x="6973888" y="1987550"/>
            <a:ext cx="181133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spcBef>
                <a:spcPct val="50000"/>
              </a:spcBef>
            </a:pPr>
            <a:r>
              <a:rPr lang="en-US" altLang="en-US" sz="16000" b="1">
                <a:solidFill>
                  <a:srgbClr val="FF9900"/>
                </a:solidFill>
                <a:latin typeface="Arial" panose="020B0604020202020204" pitchFamily="34" charset="0"/>
                <a:sym typeface="Wingdings" panose="05000000000000000000" pitchFamily="2" charset="2"/>
              </a:rPr>
              <a:t></a:t>
            </a:r>
          </a:p>
        </p:txBody>
      </p:sp>
      <p:pic>
        <p:nvPicPr>
          <p:cNvPr id="1185814" name="Picture 44" descr="hourglass1"/>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551613" y="3968750"/>
            <a:ext cx="1539875"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4461" name="Picture 45" descr="hourglass3"/>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551613" y="3968750"/>
            <a:ext cx="1539875"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5816" name="Picture 47" descr="hourglass1"/>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19125" y="3968750"/>
            <a:ext cx="1539875"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5818" name="Text Box 26"/>
          <p:cNvSpPr txBox="1">
            <a:spLocks noChangeArrowheads="1"/>
          </p:cNvSpPr>
          <p:nvPr/>
        </p:nvSpPr>
        <p:spPr bwMode="auto">
          <a:xfrm>
            <a:off x="869156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52</a:t>
            </a:r>
          </a:p>
        </p:txBody>
      </p:sp>
      <p:sp>
        <p:nvSpPr>
          <p:cNvPr id="15" name="Text Box 2"/>
          <p:cNvSpPr txBox="1">
            <a:spLocks noChangeArrowheads="1"/>
          </p:cNvSpPr>
          <p:nvPr/>
        </p:nvSpPr>
        <p:spPr bwMode="auto">
          <a:xfrm>
            <a:off x="3384550" y="6569075"/>
            <a:ext cx="56832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400" dirty="0" err="1">
                <a:solidFill>
                  <a:srgbClr val="00FF00"/>
                </a:solidFill>
                <a:latin typeface="Tahoma" panose="020B0604030504040204" pitchFamily="34" charset="0"/>
                <a:cs typeface="Tahoma" panose="020B0604030504040204" pitchFamily="34" charset="0"/>
              </a:rPr>
              <a:t>Treibitz</a:t>
            </a:r>
            <a:r>
              <a:rPr lang="en-US" altLang="en-US" sz="1400" dirty="0">
                <a:solidFill>
                  <a:srgbClr val="00FF00"/>
                </a:solidFill>
                <a:latin typeface="Tahoma" panose="020B0604030504040204" pitchFamily="34" charset="0"/>
                <a:cs typeface="Tahoma" panose="020B0604030504040204" pitchFamily="34" charset="0"/>
              </a:rPr>
              <a:t> &amp; Schechner, </a:t>
            </a:r>
            <a:r>
              <a:rPr lang="en-US" altLang="en-US" sz="1400" i="1" dirty="0">
                <a:solidFill>
                  <a:srgbClr val="00FF00"/>
                </a:solidFill>
                <a:latin typeface="Tahoma" panose="020B0604030504040204" pitchFamily="34" charset="0"/>
                <a:cs typeface="Tahoma" panose="020B0604030504040204" pitchFamily="34" charset="0"/>
              </a:rPr>
              <a:t>Polarization- Beneficial for Visibility Enhancement?</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84461"/>
                                        </p:tgtEl>
                                        <p:attrNameLst>
                                          <p:attrName>style.visibility</p:attrName>
                                        </p:attrNameLst>
                                      </p:cBhvr>
                                      <p:to>
                                        <p:strVal val="visible"/>
                                      </p:to>
                                    </p:set>
                                    <p:animEffect transition="in" filter="wipe(down)">
                                      <p:cBhvr>
                                        <p:cTn id="7" dur="2000"/>
                                        <p:tgtEl>
                                          <p:spTgt spid="1084461"/>
                                        </p:tgtEl>
                                      </p:cBhvr>
                                    </p:animEffect>
                                  </p:childTnLst>
                                </p:cTn>
                              </p:par>
                            </p:childTnLst>
                          </p:cTn>
                        </p:par>
                        <p:par>
                          <p:cTn id="8" fill="hold" nodeType="afterGroup">
                            <p:stCondLst>
                              <p:cond delay="2000"/>
                            </p:stCondLst>
                            <p:childTnLst>
                              <p:par>
                                <p:cTn id="9" presetID="22" presetClass="entr" presetSubtype="4" fill="hold" nodeType="afterEffect">
                                  <p:stCondLst>
                                    <p:cond delay="0"/>
                                  </p:stCondLst>
                                  <p:childTnLst>
                                    <p:set>
                                      <p:cBhvr>
                                        <p:cTn id="10" dur="1" fill="hold">
                                          <p:stCondLst>
                                            <p:cond delay="0"/>
                                          </p:stCondLst>
                                        </p:cTn>
                                        <p:tgtEl>
                                          <p:spTgt spid="1084453"/>
                                        </p:tgtEl>
                                        <p:attrNameLst>
                                          <p:attrName>style.visibility</p:attrName>
                                        </p:attrNameLst>
                                      </p:cBhvr>
                                      <p:to>
                                        <p:strVal val="visible"/>
                                      </p:to>
                                    </p:set>
                                    <p:animEffect transition="in" filter="wipe(down)">
                                      <p:cBhvr>
                                        <p:cTn id="11" dur="1000"/>
                                        <p:tgtEl>
                                          <p:spTgt spid="1084453"/>
                                        </p:tgtEl>
                                      </p:cBhvr>
                                    </p:animEffect>
                                  </p:childTnLst>
                                </p:cTn>
                              </p:par>
                            </p:childTnLst>
                          </p:cTn>
                        </p:par>
                        <p:par>
                          <p:cTn id="12" fill="hold" nodeType="afterGroup">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1084483"/>
                                        </p:tgtEl>
                                        <p:attrNameLst>
                                          <p:attrName>style.visibility</p:attrName>
                                        </p:attrNameLst>
                                      </p:cBhvr>
                                      <p:to>
                                        <p:strVal val="visible"/>
                                      </p:to>
                                    </p:set>
                                    <p:animEffect transition="in" filter="wipe(left)">
                                      <p:cBhvr>
                                        <p:cTn id="15" dur="1000"/>
                                        <p:tgtEl>
                                          <p:spTgt spid="1084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4483"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87842" name="Picture 17" descr="c_best_instant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0338" y="1711325"/>
            <a:ext cx="4548187"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87843" name="Object 4"/>
          <p:cNvGraphicFramePr>
            <a:graphicFrameLocks noChangeAspect="1"/>
          </p:cNvGraphicFramePr>
          <p:nvPr/>
        </p:nvGraphicFramePr>
        <p:xfrm>
          <a:off x="6399213" y="4589463"/>
          <a:ext cx="333375" cy="361950"/>
        </p:xfrm>
        <a:graphic>
          <a:graphicData uri="http://schemas.openxmlformats.org/presentationml/2006/ole">
            <mc:AlternateContent xmlns:mc="http://schemas.openxmlformats.org/markup-compatibility/2006">
              <mc:Choice xmlns:v="urn:schemas-microsoft-com:vml" Requires="v">
                <p:oleObj spid="_x0000_s1187863" name="Equation" r:id="rId5" imgW="152280" imgH="164880" progId="Equation.DSMT4">
                  <p:embed/>
                </p:oleObj>
              </mc:Choice>
              <mc:Fallback>
                <p:oleObj name="Equation" r:id="rId5" imgW="152280" imgH="164880" progId="Equation.DSMT4">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9213" y="4589463"/>
                        <a:ext cx="333375" cy="361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87844" name="Text Box 9"/>
          <p:cNvSpPr txBox="1">
            <a:spLocks noChangeArrowheads="1"/>
          </p:cNvSpPr>
          <p:nvPr/>
        </p:nvSpPr>
        <p:spPr bwMode="auto">
          <a:xfrm>
            <a:off x="2087563" y="280988"/>
            <a:ext cx="54721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sz="3600">
                <a:latin typeface="Arial" panose="020B0604020202020204" pitchFamily="34" charset="0"/>
              </a:rPr>
              <a:t>A Single Saturated Frame</a:t>
            </a:r>
          </a:p>
        </p:txBody>
      </p:sp>
      <p:sp>
        <p:nvSpPr>
          <p:cNvPr id="1187845" name="Text Box 11"/>
          <p:cNvSpPr txBox="1">
            <a:spLocks noChangeArrowheads="1"/>
          </p:cNvSpPr>
          <p:nvPr/>
        </p:nvSpPr>
        <p:spPr bwMode="auto">
          <a:xfrm>
            <a:off x="76200" y="6569075"/>
            <a:ext cx="56832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spcBef>
                <a:spcPct val="50000"/>
              </a:spcBef>
            </a:pPr>
            <a:r>
              <a:rPr lang="en-US" altLang="en-US" sz="1400">
                <a:solidFill>
                  <a:srgbClr val="003366"/>
                </a:solidFill>
                <a:latin typeface="Tahoma" panose="020B0604030504040204" pitchFamily="34" charset="0"/>
                <a:cs typeface="Tahoma" panose="020B0604030504040204" pitchFamily="34" charset="0"/>
              </a:rPr>
              <a:t>Treibitz &amp; Schechner, </a:t>
            </a:r>
            <a:r>
              <a:rPr lang="en-US" altLang="en-US" sz="1400" i="1">
                <a:solidFill>
                  <a:srgbClr val="003366"/>
                </a:solidFill>
                <a:latin typeface="Tahoma" panose="020B0604030504040204" pitchFamily="34" charset="0"/>
                <a:cs typeface="Tahoma" panose="020B0604030504040204" pitchFamily="34" charset="0"/>
              </a:rPr>
              <a:t>Polarization- Beneficial for Visibility Enhancement?</a:t>
            </a:r>
          </a:p>
        </p:txBody>
      </p:sp>
      <p:sp>
        <p:nvSpPr>
          <p:cNvPr id="1187846" name="Text Box 38"/>
          <p:cNvSpPr txBox="1">
            <a:spLocks noChangeArrowheads="1"/>
          </p:cNvSpPr>
          <p:nvPr/>
        </p:nvSpPr>
        <p:spPr bwMode="auto">
          <a:xfrm>
            <a:off x="358775" y="1574800"/>
            <a:ext cx="1836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a:spcBef>
                <a:spcPct val="50000"/>
              </a:spcBef>
            </a:pPr>
            <a:r>
              <a:rPr lang="en-US" altLang="en-US">
                <a:solidFill>
                  <a:schemeClr val="tx2"/>
                </a:solidFill>
                <a:latin typeface="Arial" panose="020B0604020202020204" pitchFamily="34" charset="0"/>
              </a:rPr>
              <a:t>SNR</a:t>
            </a:r>
            <a:r>
              <a:rPr lang="en-US" altLang="en-US" sz="2800" baseline="30000">
                <a:solidFill>
                  <a:schemeClr val="tx2"/>
                </a:solidFill>
                <a:latin typeface="Arial" panose="020B0604020202020204" pitchFamily="34" charset="0"/>
              </a:rPr>
              <a:t>polarized</a:t>
            </a:r>
          </a:p>
        </p:txBody>
      </p:sp>
      <p:sp>
        <p:nvSpPr>
          <p:cNvPr id="1187847" name="Line 40"/>
          <p:cNvSpPr>
            <a:spLocks noChangeShapeType="1"/>
          </p:cNvSpPr>
          <p:nvPr/>
        </p:nvSpPr>
        <p:spPr bwMode="auto">
          <a:xfrm>
            <a:off x="323850" y="2057400"/>
            <a:ext cx="197961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7848" name="Text Box 52"/>
          <p:cNvSpPr txBox="1">
            <a:spLocks noChangeArrowheads="1"/>
          </p:cNvSpPr>
          <p:nvPr/>
        </p:nvSpPr>
        <p:spPr bwMode="auto">
          <a:xfrm>
            <a:off x="215900" y="2078038"/>
            <a:ext cx="2125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a:spcBef>
                <a:spcPct val="50000"/>
              </a:spcBef>
            </a:pPr>
            <a:r>
              <a:rPr lang="en-US" altLang="en-US">
                <a:solidFill>
                  <a:schemeClr val="tx2"/>
                </a:solidFill>
                <a:latin typeface="Arial" panose="020B0604020202020204" pitchFamily="34" charset="0"/>
              </a:rPr>
              <a:t>SNR</a:t>
            </a:r>
            <a:r>
              <a:rPr lang="en-US" altLang="en-US" sz="2800" baseline="30000">
                <a:solidFill>
                  <a:schemeClr val="tx2"/>
                </a:solidFill>
                <a:latin typeface="Arial" panose="020B0604020202020204" pitchFamily="34" charset="0"/>
              </a:rPr>
              <a:t>unpolarized</a:t>
            </a:r>
          </a:p>
        </p:txBody>
      </p:sp>
      <p:sp>
        <p:nvSpPr>
          <p:cNvPr id="1187849" name="TextBox 10"/>
          <p:cNvSpPr txBox="1">
            <a:spLocks noChangeArrowheads="1"/>
          </p:cNvSpPr>
          <p:nvPr/>
        </p:nvSpPr>
        <p:spPr bwMode="auto">
          <a:xfrm>
            <a:off x="7164388" y="5235575"/>
            <a:ext cx="1714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r>
              <a:rPr lang="en-US" altLang="en-US" sz="1800">
                <a:latin typeface="Arial" panose="020B0604020202020204" pitchFamily="34" charset="0"/>
              </a:rPr>
              <a:t>maximal value in nature</a:t>
            </a:r>
            <a:endParaRPr lang="he-IL" altLang="en-US" sz="1800">
              <a:latin typeface="Arial" panose="020B0604020202020204" pitchFamily="34" charset="0"/>
            </a:endParaRPr>
          </a:p>
        </p:txBody>
      </p:sp>
      <p:sp>
        <p:nvSpPr>
          <p:cNvPr id="1187850" name="Line 21"/>
          <p:cNvSpPr>
            <a:spLocks noChangeShapeType="1"/>
          </p:cNvSpPr>
          <p:nvPr/>
        </p:nvSpPr>
        <p:spPr bwMode="auto">
          <a:xfrm>
            <a:off x="2916238" y="3794125"/>
            <a:ext cx="4140200" cy="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87851" name="Freeform 23"/>
          <p:cNvSpPr>
            <a:spLocks/>
          </p:cNvSpPr>
          <p:nvPr/>
        </p:nvSpPr>
        <p:spPr bwMode="auto">
          <a:xfrm>
            <a:off x="7056438" y="4767263"/>
            <a:ext cx="403225" cy="476250"/>
          </a:xfrm>
          <a:custGeom>
            <a:avLst/>
            <a:gdLst>
              <a:gd name="T0" fmla="*/ 0 w 254"/>
              <a:gd name="T1" fmla="*/ 0 h 300"/>
              <a:gd name="T2" fmla="*/ 84138 w 254"/>
              <a:gd name="T3" fmla="*/ 273050 h 300"/>
              <a:gd name="T4" fmla="*/ 403225 w 254"/>
              <a:gd name="T5" fmla="*/ 476250 h 300"/>
              <a:gd name="T6" fmla="*/ 0 60000 65536"/>
              <a:gd name="T7" fmla="*/ 0 60000 65536"/>
              <a:gd name="T8" fmla="*/ 0 60000 65536"/>
              <a:gd name="T9" fmla="*/ 0 w 254"/>
              <a:gd name="T10" fmla="*/ 0 h 300"/>
              <a:gd name="T11" fmla="*/ 254 w 254"/>
              <a:gd name="T12" fmla="*/ 300 h 300"/>
            </a:gdLst>
            <a:ahLst/>
            <a:cxnLst>
              <a:cxn ang="T6">
                <a:pos x="T0" y="T1"/>
              </a:cxn>
              <a:cxn ang="T7">
                <a:pos x="T2" y="T3"/>
              </a:cxn>
              <a:cxn ang="T8">
                <a:pos x="T4" y="T5"/>
              </a:cxn>
            </a:cxnLst>
            <a:rect l="T9" t="T10" r="T11" b="T12"/>
            <a:pathLst>
              <a:path w="254" h="300">
                <a:moveTo>
                  <a:pt x="0" y="0"/>
                </a:moveTo>
                <a:cubicBezTo>
                  <a:pt x="9" y="29"/>
                  <a:pt x="11" y="122"/>
                  <a:pt x="53" y="172"/>
                </a:cubicBezTo>
                <a:cubicBezTo>
                  <a:pt x="95" y="222"/>
                  <a:pt x="212" y="273"/>
                  <a:pt x="254" y="300"/>
                </a:cubicBezTo>
              </a:path>
            </a:pathLst>
          </a:custGeom>
          <a:noFill/>
          <a:ln w="15875">
            <a:solidFill>
              <a:schemeClr val="tx1"/>
            </a:solidFill>
            <a:round/>
            <a:headEnd type="stealth" w="lg" len="med"/>
            <a:tailEnd/>
          </a:ln>
          <a:extLst>
            <a:ext uri="{909E8E84-426E-40DD-AFC4-6F175D3DCCD1}">
              <a14:hiddenFill xmlns:a14="http://schemas.microsoft.com/office/drawing/2010/main">
                <a:solidFill>
                  <a:srgbClr val="FFFFFF"/>
                </a:solidFill>
              </a14:hiddenFill>
            </a:ext>
          </a:extLst>
        </p:spPr>
        <p:txBody>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eaLnBrk="1" hangingPunct="1"/>
            <a:endParaRPr lang="en-US" altLang="en-US" sz="1800">
              <a:latin typeface="Arial" panose="020B0604020202020204" pitchFamily="34" charset="0"/>
            </a:endParaRPr>
          </a:p>
        </p:txBody>
      </p:sp>
      <p:sp>
        <p:nvSpPr>
          <p:cNvPr id="1187852" name="Rectangle 24"/>
          <p:cNvSpPr>
            <a:spLocks noChangeArrowheads="1"/>
          </p:cNvSpPr>
          <p:nvPr/>
        </p:nvSpPr>
        <p:spPr bwMode="auto">
          <a:xfrm>
            <a:off x="2916238" y="1851025"/>
            <a:ext cx="4140200" cy="25923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eaLnBrk="1" hangingPunct="1"/>
            <a:endParaRPr lang="en-US" altLang="en-US" sz="1800">
              <a:latin typeface="Arial" panose="020B0604020202020204" pitchFamily="34" charset="0"/>
            </a:endParaRPr>
          </a:p>
        </p:txBody>
      </p:sp>
      <p:sp>
        <p:nvSpPr>
          <p:cNvPr id="1187853" name="Text Box 13"/>
          <p:cNvSpPr txBox="1">
            <a:spLocks noChangeArrowheads="1"/>
          </p:cNvSpPr>
          <p:nvPr/>
        </p:nvSpPr>
        <p:spPr bwMode="auto">
          <a:xfrm>
            <a:off x="869156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53</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826" name="Picture 38" descr="Ibest_hal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78538" y="1624013"/>
            <a:ext cx="1727200" cy="1079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84453" name="Picture 37" descr="Ibest_well"/>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78538" y="1624013"/>
            <a:ext cx="1727200" cy="1079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828" name="Picture 31" descr="raw_image"/>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484438" y="1620838"/>
            <a:ext cx="1727200" cy="1079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84451" name="Picture 35" descr="raw_image"/>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484438" y="3535363"/>
            <a:ext cx="1727200" cy="1079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29830" name="Rectangle 2"/>
          <p:cNvSpPr>
            <a:spLocks noGrp="1" noChangeArrowheads="1"/>
          </p:cNvSpPr>
          <p:nvPr>
            <p:ph type="title" idx="4294967295"/>
          </p:nvPr>
        </p:nvSpPr>
        <p:spPr>
          <a:xfrm>
            <a:off x="698500" y="44450"/>
            <a:ext cx="8229600" cy="1008063"/>
          </a:xfrm>
        </p:spPr>
        <p:txBody>
          <a:bodyPr/>
          <a:lstStyle/>
          <a:p>
            <a:r>
              <a:rPr lang="en-US" altLang="en-US" sz="3600">
                <a:solidFill>
                  <a:schemeClr val="bg1"/>
                </a:solidFill>
              </a:rPr>
              <a:t>SNR Comparison</a:t>
            </a:r>
          </a:p>
        </p:txBody>
      </p:sp>
      <p:sp>
        <p:nvSpPr>
          <p:cNvPr id="1229831" name="Line 3"/>
          <p:cNvSpPr>
            <a:spLocks noChangeShapeType="1"/>
          </p:cNvSpPr>
          <p:nvPr/>
        </p:nvSpPr>
        <p:spPr bwMode="auto">
          <a:xfrm>
            <a:off x="5245100" y="1016000"/>
            <a:ext cx="0" cy="5038725"/>
          </a:xfrm>
          <a:prstGeom prst="line">
            <a:avLst/>
          </a:prstGeom>
          <a:noFill/>
          <a:ln w="28575">
            <a:solidFill>
              <a:srgbClr val="FFFF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1229832" name="Object 4"/>
          <p:cNvGraphicFramePr>
            <a:graphicFrameLocks noChangeAspect="1"/>
          </p:cNvGraphicFramePr>
          <p:nvPr/>
        </p:nvGraphicFramePr>
        <p:xfrm>
          <a:off x="2722563" y="981075"/>
          <a:ext cx="1257300" cy="539750"/>
        </p:xfrm>
        <a:graphic>
          <a:graphicData uri="http://schemas.openxmlformats.org/presentationml/2006/ole">
            <mc:AlternateContent xmlns:mc="http://schemas.openxmlformats.org/markup-compatibility/2006">
              <mc:Choice xmlns:v="urn:schemas-microsoft-com:vml" Requires="v">
                <p:oleObj spid="_x0000_s1229869" name="Equation" r:id="rId8" imgW="558720" imgH="241200" progId="Equation.DSMT4">
                  <p:embed/>
                </p:oleObj>
              </mc:Choice>
              <mc:Fallback>
                <p:oleObj name="Equation" r:id="rId8" imgW="558720" imgH="241200" progId="Equation.DSMT4">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22563" y="981075"/>
                        <a:ext cx="1257300"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833" name="Object 6"/>
          <p:cNvGraphicFramePr>
            <a:graphicFrameLocks noChangeAspect="1"/>
          </p:cNvGraphicFramePr>
          <p:nvPr/>
        </p:nvGraphicFramePr>
        <p:xfrm>
          <a:off x="6642100" y="993775"/>
          <a:ext cx="628650" cy="512763"/>
        </p:xfrm>
        <a:graphic>
          <a:graphicData uri="http://schemas.openxmlformats.org/presentationml/2006/ole">
            <mc:AlternateContent xmlns:mc="http://schemas.openxmlformats.org/markup-compatibility/2006">
              <mc:Choice xmlns:v="urn:schemas-microsoft-com:vml" Requires="v">
                <p:oleObj spid="_x0000_s1229870" name="Equation" r:id="rId10" imgW="279360" imgH="228600" progId="Equation.DSMT4">
                  <p:embed/>
                </p:oleObj>
              </mc:Choice>
              <mc:Fallback>
                <p:oleObj name="Equation" r:id="rId10" imgW="279360" imgH="228600" progId="Equation.DSMT4">
                  <p:embed/>
                  <p:pic>
                    <p:nvPicPr>
                      <p:cNvPr id="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42100" y="993775"/>
                        <a:ext cx="628650" cy="512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0"/>
          <p:cNvGrpSpPr>
            <a:grpSpLocks/>
          </p:cNvGrpSpPr>
          <p:nvPr/>
        </p:nvGrpSpPr>
        <p:grpSpPr bwMode="auto">
          <a:xfrm rot="-5400000">
            <a:off x="3046413" y="3043238"/>
            <a:ext cx="609600" cy="152400"/>
            <a:chOff x="2688" y="2784"/>
            <a:chExt cx="384" cy="96"/>
          </a:xfrm>
        </p:grpSpPr>
        <p:sp>
          <p:nvSpPr>
            <p:cNvPr id="1229835" name="Oval 11"/>
            <p:cNvSpPr>
              <a:spLocks noChangeArrowheads="1"/>
            </p:cNvSpPr>
            <p:nvPr/>
          </p:nvSpPr>
          <p:spPr bwMode="auto">
            <a:xfrm>
              <a:off x="2688" y="2784"/>
              <a:ext cx="96" cy="9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sp>
          <p:nvSpPr>
            <p:cNvPr id="1229836" name="Oval 12"/>
            <p:cNvSpPr>
              <a:spLocks noChangeArrowheads="1"/>
            </p:cNvSpPr>
            <p:nvPr/>
          </p:nvSpPr>
          <p:spPr bwMode="auto">
            <a:xfrm>
              <a:off x="2832" y="2784"/>
              <a:ext cx="96" cy="9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sp>
          <p:nvSpPr>
            <p:cNvPr id="1229837" name="Oval 13"/>
            <p:cNvSpPr>
              <a:spLocks noChangeArrowheads="1"/>
            </p:cNvSpPr>
            <p:nvPr/>
          </p:nvSpPr>
          <p:spPr bwMode="auto">
            <a:xfrm>
              <a:off x="2976" y="2784"/>
              <a:ext cx="96" cy="9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grpSp>
      <p:sp>
        <p:nvSpPr>
          <p:cNvPr id="1084485" name="Text Box 69"/>
          <p:cNvSpPr txBox="1">
            <a:spLocks noChangeArrowheads="1"/>
          </p:cNvSpPr>
          <p:nvPr/>
        </p:nvSpPr>
        <p:spPr bwMode="auto">
          <a:xfrm>
            <a:off x="1152525" y="1987550"/>
            <a:ext cx="16557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spcBef>
                <a:spcPct val="50000"/>
              </a:spcBef>
            </a:pPr>
            <a:r>
              <a:rPr lang="en-US" altLang="en-US" sz="16000" b="1">
                <a:solidFill>
                  <a:srgbClr val="FF9900"/>
                </a:solidFill>
                <a:latin typeface="Arial" panose="020B0604020202020204" pitchFamily="34" charset="0"/>
                <a:sym typeface="Wingdings" panose="05000000000000000000" pitchFamily="2" charset="2"/>
              </a:rPr>
              <a:t></a:t>
            </a:r>
          </a:p>
        </p:txBody>
      </p:sp>
      <p:sp>
        <p:nvSpPr>
          <p:cNvPr id="1084486" name="Text Box 70"/>
          <p:cNvSpPr txBox="1">
            <a:spLocks noChangeArrowheads="1"/>
          </p:cNvSpPr>
          <p:nvPr/>
        </p:nvSpPr>
        <p:spPr bwMode="auto">
          <a:xfrm>
            <a:off x="3887788" y="4868863"/>
            <a:ext cx="2628900" cy="457200"/>
          </a:xfrm>
          <a:prstGeom prst="rect">
            <a:avLst/>
          </a:prstGeom>
          <a:solidFill>
            <a:srgbClr val="002142"/>
          </a:solidFill>
          <a:ln w="9525">
            <a:solidFill>
              <a:srgbClr val="FFFF00"/>
            </a:solidFill>
            <a:miter lim="800000"/>
            <a:headEnd/>
            <a:tailEnd/>
          </a:ln>
        </p:spPr>
        <p:txBody>
          <a:bodyPr lIns="72000" tIns="72000" rIns="72000" bIns="7200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sz="2000">
                <a:solidFill>
                  <a:srgbClr val="FFFF00"/>
                </a:solidFill>
                <a:latin typeface="Arial" panose="020B0604020202020204" pitchFamily="34" charset="0"/>
              </a:rPr>
              <a:t>equal acquisition time</a:t>
            </a:r>
          </a:p>
        </p:txBody>
      </p:sp>
      <p:sp>
        <p:nvSpPr>
          <p:cNvPr id="1084494" name="Text Box 78"/>
          <p:cNvSpPr txBox="1">
            <a:spLocks noChangeArrowheads="1"/>
          </p:cNvSpPr>
          <p:nvPr/>
        </p:nvSpPr>
        <p:spPr bwMode="auto">
          <a:xfrm rot="-719803">
            <a:off x="14288" y="268288"/>
            <a:ext cx="2376487" cy="83185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a:spcBef>
                <a:spcPct val="50000"/>
              </a:spcBef>
            </a:pPr>
            <a:r>
              <a:rPr lang="en-US" altLang="en-US">
                <a:solidFill>
                  <a:srgbClr val="00FF00"/>
                </a:solidFill>
                <a:latin typeface="Arial" panose="020B0604020202020204" pitchFamily="34" charset="0"/>
              </a:rPr>
              <a:t>technical details in the paper</a:t>
            </a:r>
          </a:p>
        </p:txBody>
      </p:sp>
      <p:grpSp>
        <p:nvGrpSpPr>
          <p:cNvPr id="3" name="Group 42"/>
          <p:cNvGrpSpPr>
            <a:grpSpLocks/>
          </p:cNvGrpSpPr>
          <p:nvPr/>
        </p:nvGrpSpPr>
        <p:grpSpPr bwMode="auto">
          <a:xfrm>
            <a:off x="1476375" y="6021388"/>
            <a:ext cx="7056438" cy="533400"/>
            <a:chOff x="1244" y="3781"/>
            <a:chExt cx="3964" cy="336"/>
          </a:xfrm>
        </p:grpSpPr>
        <p:sp>
          <p:nvSpPr>
            <p:cNvPr id="1229842" name="Rounded Rectangle 24"/>
            <p:cNvSpPr>
              <a:spLocks noChangeArrowheads="1"/>
            </p:cNvSpPr>
            <p:nvPr/>
          </p:nvSpPr>
          <p:spPr bwMode="auto">
            <a:xfrm>
              <a:off x="1244" y="3781"/>
              <a:ext cx="3964" cy="336"/>
            </a:xfrm>
            <a:prstGeom prst="roundRect">
              <a:avLst>
                <a:gd name="adj" fmla="val 16667"/>
              </a:avLst>
            </a:prstGeom>
            <a:solidFill>
              <a:srgbClr val="0070C0"/>
            </a:solidFill>
            <a:ln w="38100" algn="ctr">
              <a:solidFill>
                <a:srgbClr val="FFFF00"/>
              </a:solidFill>
              <a:round/>
              <a:headEnd/>
              <a:tailEnd/>
            </a:ln>
          </p:spPr>
          <p:txBody>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2200">
                <a:latin typeface="Arial" panose="020B0604020202020204" pitchFamily="34" charset="0"/>
              </a:endParaRPr>
            </a:p>
          </p:txBody>
        </p:sp>
        <p:sp>
          <p:nvSpPr>
            <p:cNvPr id="1229843" name="TextBox 23"/>
            <p:cNvSpPr txBox="1">
              <a:spLocks noChangeArrowheads="1"/>
            </p:cNvSpPr>
            <p:nvPr/>
          </p:nvSpPr>
          <p:spPr bwMode="auto">
            <a:xfrm>
              <a:off x="1321" y="3834"/>
              <a:ext cx="3811"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a:r>
                <a:rPr lang="en-US" altLang="en-US" sz="2200">
                  <a:solidFill>
                    <a:srgbClr val="FFFF00"/>
                  </a:solidFill>
                  <a:latin typeface="Arial" panose="020B0604020202020204" pitchFamily="34" charset="0"/>
                </a:rPr>
                <a:t>acquisition time = exposure time X number of frames</a:t>
              </a:r>
            </a:p>
          </p:txBody>
        </p:sp>
      </p:grpSp>
      <p:sp>
        <p:nvSpPr>
          <p:cNvPr id="1229844" name="Oval 101"/>
          <p:cNvSpPr>
            <a:spLocks noChangeArrowheads="1"/>
          </p:cNvSpPr>
          <p:nvPr/>
        </p:nvSpPr>
        <p:spPr bwMode="auto">
          <a:xfrm>
            <a:off x="6491288" y="1558925"/>
            <a:ext cx="1465262" cy="1462088"/>
          </a:xfrm>
          <a:prstGeom prst="ellipse">
            <a:avLst/>
          </a:prstGeom>
          <a:noFill/>
          <a:ln w="76200" cmpd="thinThick">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sp>
        <p:nvSpPr>
          <p:cNvPr id="1084483" name="Text Box 67"/>
          <p:cNvSpPr txBox="1">
            <a:spLocks noChangeArrowheads="1"/>
          </p:cNvSpPr>
          <p:nvPr/>
        </p:nvSpPr>
        <p:spPr bwMode="auto">
          <a:xfrm>
            <a:off x="6973888" y="1987550"/>
            <a:ext cx="181133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spcBef>
                <a:spcPct val="50000"/>
              </a:spcBef>
            </a:pPr>
            <a:r>
              <a:rPr lang="en-US" altLang="en-US" sz="16000" b="1">
                <a:solidFill>
                  <a:srgbClr val="FF9900"/>
                </a:solidFill>
                <a:latin typeface="Arial" panose="020B0604020202020204" pitchFamily="34" charset="0"/>
                <a:sym typeface="Wingdings" panose="05000000000000000000" pitchFamily="2" charset="2"/>
              </a:rPr>
              <a:t></a:t>
            </a:r>
          </a:p>
        </p:txBody>
      </p:sp>
      <p:pic>
        <p:nvPicPr>
          <p:cNvPr id="1229846" name="Picture 44" descr="hourglass1"/>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551613" y="3968750"/>
            <a:ext cx="1539875"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4461" name="Picture 45" descr="hourglass3"/>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551613" y="3968750"/>
            <a:ext cx="1539875"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48" name="Picture 47" descr="hourglass1"/>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19125" y="3968750"/>
            <a:ext cx="1539875"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4462" name="Picture 46" descr="hourglass3"/>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17538" y="3968750"/>
            <a:ext cx="1539875"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50" name="Text Box 26"/>
          <p:cNvSpPr txBox="1">
            <a:spLocks noChangeArrowheads="1"/>
          </p:cNvSpPr>
          <p:nvPr/>
        </p:nvSpPr>
        <p:spPr bwMode="auto">
          <a:xfrm>
            <a:off x="869156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54</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84462"/>
                                        </p:tgtEl>
                                        <p:attrNameLst>
                                          <p:attrName>style.visibility</p:attrName>
                                        </p:attrNameLst>
                                      </p:cBhvr>
                                      <p:to>
                                        <p:strVal val="visible"/>
                                      </p:to>
                                    </p:set>
                                    <p:animEffect transition="in" filter="wipe(down)">
                                      <p:cBhvr>
                                        <p:cTn id="7" dur="2000"/>
                                        <p:tgtEl>
                                          <p:spTgt spid="1084462"/>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844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844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84485"/>
                                        </p:tgtEl>
                                        <p:attrNameLst>
                                          <p:attrName>style.visibility</p:attrName>
                                        </p:attrNameLst>
                                      </p:cBhvr>
                                      <p:to>
                                        <p:strVal val="visible"/>
                                      </p:to>
                                    </p:set>
                                    <p:animEffect transition="in" filter="wipe(left)">
                                      <p:cBhvr>
                                        <p:cTn id="19" dur="1000"/>
                                        <p:tgtEl>
                                          <p:spTgt spid="1084485"/>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1084483"/>
                                        </p:tgtEl>
                                        <p:attrNameLst>
                                          <p:attrName>style.visibility</p:attrName>
                                        </p:attrNameLst>
                                      </p:cBhvr>
                                      <p:to>
                                        <p:strVal val="hidden"/>
                                      </p:to>
                                    </p:set>
                                  </p:childTnLst>
                                </p:cTn>
                              </p:par>
                            </p:childTnLst>
                          </p:cTn>
                        </p:par>
                        <p:par>
                          <p:cTn id="22" fill="hold" nodeType="afterGroup">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1084494"/>
                                        </p:tgtEl>
                                        <p:attrNameLst>
                                          <p:attrName>style.visibility</p:attrName>
                                        </p:attrNameLst>
                                      </p:cBhvr>
                                      <p:to>
                                        <p:strVal val="visible"/>
                                      </p:to>
                                    </p:set>
                                  </p:childTnLst>
                                </p:cTn>
                              </p:par>
                            </p:childTnLst>
                          </p:cTn>
                        </p:par>
                        <p:par>
                          <p:cTn id="25" fill="hold" nodeType="afterGroup">
                            <p:stCondLst>
                              <p:cond delay="1000"/>
                            </p:stCondLst>
                            <p:childTnLst>
                              <p:par>
                                <p:cTn id="26" presetID="1"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4485" grpId="0"/>
      <p:bldP spid="1084486" grpId="0" animBg="1"/>
      <p:bldP spid="1084494" grpId="0" animBg="1"/>
      <p:bldP spid="1084483" grpId="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89890" name="Picture 14" descr="c_bes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19363" y="1822450"/>
            <a:ext cx="4748212"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9891" name="Text Box 13"/>
          <p:cNvSpPr txBox="1">
            <a:spLocks noChangeArrowheads="1"/>
          </p:cNvSpPr>
          <p:nvPr/>
        </p:nvSpPr>
        <p:spPr bwMode="auto">
          <a:xfrm>
            <a:off x="76200" y="6569075"/>
            <a:ext cx="56832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spcBef>
                <a:spcPct val="50000"/>
              </a:spcBef>
            </a:pPr>
            <a:r>
              <a:rPr lang="en-US" altLang="en-US" sz="1400">
                <a:solidFill>
                  <a:srgbClr val="003366"/>
                </a:solidFill>
                <a:latin typeface="Tahoma" panose="020B0604030504040204" pitchFamily="34" charset="0"/>
                <a:cs typeface="Tahoma" panose="020B0604030504040204" pitchFamily="34" charset="0"/>
              </a:rPr>
              <a:t>Treibitz &amp; Schechner, </a:t>
            </a:r>
            <a:r>
              <a:rPr lang="en-US" altLang="en-US" sz="1400" i="1">
                <a:solidFill>
                  <a:srgbClr val="003366"/>
                </a:solidFill>
                <a:latin typeface="Tahoma" panose="020B0604030504040204" pitchFamily="34" charset="0"/>
                <a:cs typeface="Tahoma" panose="020B0604030504040204" pitchFamily="34" charset="0"/>
              </a:rPr>
              <a:t>Polarization- Beneficial for Visibility Enhancement?</a:t>
            </a:r>
          </a:p>
        </p:txBody>
      </p:sp>
      <p:sp>
        <p:nvSpPr>
          <p:cNvPr id="1189892" name="Text Box 22"/>
          <p:cNvSpPr txBox="1">
            <a:spLocks noChangeArrowheads="1"/>
          </p:cNvSpPr>
          <p:nvPr/>
        </p:nvSpPr>
        <p:spPr bwMode="auto">
          <a:xfrm>
            <a:off x="1655763" y="225425"/>
            <a:ext cx="60848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sz="3600">
                <a:latin typeface="Arial" panose="020B0604020202020204" pitchFamily="34" charset="0"/>
              </a:rPr>
              <a:t>Same Total Acquisition Time</a:t>
            </a:r>
          </a:p>
        </p:txBody>
      </p:sp>
      <p:sp>
        <p:nvSpPr>
          <p:cNvPr id="1220640" name="Rectangle 32"/>
          <p:cNvSpPr>
            <a:spLocks noChangeArrowheads="1"/>
          </p:cNvSpPr>
          <p:nvPr/>
        </p:nvSpPr>
        <p:spPr bwMode="auto">
          <a:xfrm>
            <a:off x="2919413" y="3813175"/>
            <a:ext cx="2054225" cy="668338"/>
          </a:xfrm>
          <a:prstGeom prst="rect">
            <a:avLst/>
          </a:prstGeom>
          <a:solidFill>
            <a:srgbClr val="FF0000">
              <a:alpha val="12941"/>
            </a:srgbClr>
          </a:solidFill>
          <a:ln w="28575">
            <a:solidFill>
              <a:srgbClr val="FF0000"/>
            </a:solidFill>
            <a:miter lim="800000"/>
            <a:headEnd/>
            <a:tailEnd/>
          </a:ln>
        </p:spPr>
        <p:txBody>
          <a:bodyPr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sp>
        <p:nvSpPr>
          <p:cNvPr id="1220641" name="Rectangle 33"/>
          <p:cNvSpPr>
            <a:spLocks noChangeArrowheads="1"/>
          </p:cNvSpPr>
          <p:nvPr/>
        </p:nvSpPr>
        <p:spPr bwMode="auto">
          <a:xfrm>
            <a:off x="647700" y="5019675"/>
            <a:ext cx="23764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a:r>
              <a:rPr lang="en-US" altLang="en-US" sz="2000">
                <a:latin typeface="Arial" panose="020B0604020202020204" pitchFamily="34" charset="0"/>
              </a:rPr>
              <a:t>p&lt;0.4</a:t>
            </a:r>
          </a:p>
          <a:p>
            <a:pPr algn="ctr" rtl="0"/>
            <a:r>
              <a:rPr lang="en-US" altLang="en-US" sz="2000">
                <a:latin typeface="Arial" panose="020B0604020202020204" pitchFamily="34" charset="0"/>
              </a:rPr>
              <a:t>in our experiments</a:t>
            </a:r>
          </a:p>
        </p:txBody>
      </p:sp>
      <p:sp>
        <p:nvSpPr>
          <p:cNvPr id="1189895" name="Text Box 38"/>
          <p:cNvSpPr txBox="1">
            <a:spLocks noChangeArrowheads="1"/>
          </p:cNvSpPr>
          <p:nvPr/>
        </p:nvSpPr>
        <p:spPr bwMode="auto">
          <a:xfrm>
            <a:off x="358775" y="1611313"/>
            <a:ext cx="1836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a:spcBef>
                <a:spcPct val="50000"/>
              </a:spcBef>
            </a:pPr>
            <a:r>
              <a:rPr lang="en-US" altLang="en-US">
                <a:solidFill>
                  <a:schemeClr val="tx2"/>
                </a:solidFill>
                <a:latin typeface="Arial" panose="020B0604020202020204" pitchFamily="34" charset="0"/>
              </a:rPr>
              <a:t>SNR</a:t>
            </a:r>
            <a:r>
              <a:rPr lang="en-US" altLang="en-US" sz="2800" baseline="30000">
                <a:solidFill>
                  <a:schemeClr val="tx2"/>
                </a:solidFill>
                <a:latin typeface="Arial" panose="020B0604020202020204" pitchFamily="34" charset="0"/>
              </a:rPr>
              <a:t>polarized</a:t>
            </a:r>
          </a:p>
        </p:txBody>
      </p:sp>
      <p:sp>
        <p:nvSpPr>
          <p:cNvPr id="1189896" name="Line 40"/>
          <p:cNvSpPr>
            <a:spLocks noChangeShapeType="1"/>
          </p:cNvSpPr>
          <p:nvPr/>
        </p:nvSpPr>
        <p:spPr bwMode="auto">
          <a:xfrm>
            <a:off x="323850" y="2093913"/>
            <a:ext cx="197961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9897" name="Text Box 52"/>
          <p:cNvSpPr txBox="1">
            <a:spLocks noChangeArrowheads="1"/>
          </p:cNvSpPr>
          <p:nvPr/>
        </p:nvSpPr>
        <p:spPr bwMode="auto">
          <a:xfrm>
            <a:off x="215900" y="2114550"/>
            <a:ext cx="2125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a:spcBef>
                <a:spcPct val="50000"/>
              </a:spcBef>
            </a:pPr>
            <a:r>
              <a:rPr lang="en-US" altLang="en-US">
                <a:solidFill>
                  <a:schemeClr val="tx2"/>
                </a:solidFill>
                <a:latin typeface="Arial" panose="020B0604020202020204" pitchFamily="34" charset="0"/>
              </a:rPr>
              <a:t>SNR</a:t>
            </a:r>
            <a:r>
              <a:rPr lang="en-US" altLang="en-US" sz="2800" baseline="30000">
                <a:solidFill>
                  <a:schemeClr val="tx2"/>
                </a:solidFill>
                <a:latin typeface="Arial" panose="020B0604020202020204" pitchFamily="34" charset="0"/>
              </a:rPr>
              <a:t>unpolarized</a:t>
            </a:r>
          </a:p>
        </p:txBody>
      </p:sp>
      <p:sp>
        <p:nvSpPr>
          <p:cNvPr id="1189898" name="Line 24"/>
          <p:cNvSpPr>
            <a:spLocks noChangeShapeType="1"/>
          </p:cNvSpPr>
          <p:nvPr/>
        </p:nvSpPr>
        <p:spPr bwMode="auto">
          <a:xfrm>
            <a:off x="2916238" y="3506788"/>
            <a:ext cx="4140200" cy="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71481" name="Freeform 25"/>
          <p:cNvSpPr>
            <a:spLocks/>
          </p:cNvSpPr>
          <p:nvPr/>
        </p:nvSpPr>
        <p:spPr bwMode="auto">
          <a:xfrm>
            <a:off x="3095625" y="4191000"/>
            <a:ext cx="1651000" cy="1243013"/>
          </a:xfrm>
          <a:custGeom>
            <a:avLst/>
            <a:gdLst>
              <a:gd name="T0" fmla="*/ 1476375 w 1040"/>
              <a:gd name="T1" fmla="*/ 0 h 783"/>
              <a:gd name="T2" fmla="*/ 1404937 w 1040"/>
              <a:gd name="T3" fmla="*/ 1044575 h 783"/>
              <a:gd name="T4" fmla="*/ 0 w 1040"/>
              <a:gd name="T5" fmla="*/ 1189038 h 783"/>
              <a:gd name="T6" fmla="*/ 0 60000 65536"/>
              <a:gd name="T7" fmla="*/ 0 60000 65536"/>
              <a:gd name="T8" fmla="*/ 0 60000 65536"/>
              <a:gd name="T9" fmla="*/ 0 w 1040"/>
              <a:gd name="T10" fmla="*/ 0 h 783"/>
              <a:gd name="T11" fmla="*/ 1040 w 1040"/>
              <a:gd name="T12" fmla="*/ 783 h 783"/>
            </a:gdLst>
            <a:ahLst/>
            <a:cxnLst>
              <a:cxn ang="T6">
                <a:pos x="T0" y="T1"/>
              </a:cxn>
              <a:cxn ang="T7">
                <a:pos x="T2" y="T3"/>
              </a:cxn>
              <a:cxn ang="T8">
                <a:pos x="T4" y="T5"/>
              </a:cxn>
            </a:cxnLst>
            <a:rect l="T9" t="T10" r="T11" b="T12"/>
            <a:pathLst>
              <a:path w="1040" h="783">
                <a:moveTo>
                  <a:pt x="930" y="0"/>
                </a:moveTo>
                <a:cubicBezTo>
                  <a:pt x="985" y="266"/>
                  <a:pt x="1040" y="533"/>
                  <a:pt x="885" y="658"/>
                </a:cubicBezTo>
                <a:cubicBezTo>
                  <a:pt x="730" y="783"/>
                  <a:pt x="365" y="766"/>
                  <a:pt x="0" y="749"/>
                </a:cubicBezTo>
              </a:path>
            </a:pathLst>
          </a:custGeom>
          <a:noFill/>
          <a:ln w="25400">
            <a:solidFill>
              <a:srgbClr val="FF0000"/>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eaLnBrk="1" hangingPunct="1"/>
            <a:endParaRPr lang="en-US" altLang="en-US" sz="1800">
              <a:latin typeface="Arial" panose="020B0604020202020204" pitchFamily="34" charset="0"/>
            </a:endParaRPr>
          </a:p>
        </p:txBody>
      </p:sp>
      <p:sp>
        <p:nvSpPr>
          <p:cNvPr id="1189900" name="Rectangle 28"/>
          <p:cNvSpPr>
            <a:spLocks noChangeArrowheads="1"/>
          </p:cNvSpPr>
          <p:nvPr/>
        </p:nvSpPr>
        <p:spPr bwMode="auto">
          <a:xfrm>
            <a:off x="2916238" y="1887538"/>
            <a:ext cx="4140200" cy="25923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eaLnBrk="1" hangingPunct="1"/>
            <a:endParaRPr lang="en-US" altLang="en-US" sz="1800">
              <a:latin typeface="Arial" panose="020B0604020202020204" pitchFamily="34" charset="0"/>
            </a:endParaRPr>
          </a:p>
        </p:txBody>
      </p:sp>
      <p:sp>
        <p:nvSpPr>
          <p:cNvPr id="1189901" name="TextBox 10"/>
          <p:cNvSpPr txBox="1">
            <a:spLocks noChangeArrowheads="1"/>
          </p:cNvSpPr>
          <p:nvPr/>
        </p:nvSpPr>
        <p:spPr bwMode="auto">
          <a:xfrm>
            <a:off x="7164388" y="5272088"/>
            <a:ext cx="1714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r>
              <a:rPr lang="en-US" altLang="en-US" sz="1800">
                <a:latin typeface="Arial" panose="020B0604020202020204" pitchFamily="34" charset="0"/>
              </a:rPr>
              <a:t>maximal value in nature</a:t>
            </a:r>
            <a:endParaRPr lang="he-IL" altLang="en-US" sz="1800">
              <a:latin typeface="Arial" panose="020B0604020202020204" pitchFamily="34" charset="0"/>
            </a:endParaRPr>
          </a:p>
        </p:txBody>
      </p:sp>
      <p:sp>
        <p:nvSpPr>
          <p:cNvPr id="1189902" name="Freeform 31"/>
          <p:cNvSpPr>
            <a:spLocks/>
          </p:cNvSpPr>
          <p:nvPr/>
        </p:nvSpPr>
        <p:spPr bwMode="auto">
          <a:xfrm>
            <a:off x="7056438" y="4803775"/>
            <a:ext cx="403225" cy="476250"/>
          </a:xfrm>
          <a:custGeom>
            <a:avLst/>
            <a:gdLst>
              <a:gd name="T0" fmla="*/ 0 w 254"/>
              <a:gd name="T1" fmla="*/ 0 h 300"/>
              <a:gd name="T2" fmla="*/ 84138 w 254"/>
              <a:gd name="T3" fmla="*/ 273050 h 300"/>
              <a:gd name="T4" fmla="*/ 403225 w 254"/>
              <a:gd name="T5" fmla="*/ 476250 h 300"/>
              <a:gd name="T6" fmla="*/ 0 60000 65536"/>
              <a:gd name="T7" fmla="*/ 0 60000 65536"/>
              <a:gd name="T8" fmla="*/ 0 60000 65536"/>
              <a:gd name="T9" fmla="*/ 0 w 254"/>
              <a:gd name="T10" fmla="*/ 0 h 300"/>
              <a:gd name="T11" fmla="*/ 254 w 254"/>
              <a:gd name="T12" fmla="*/ 300 h 300"/>
            </a:gdLst>
            <a:ahLst/>
            <a:cxnLst>
              <a:cxn ang="T6">
                <a:pos x="T0" y="T1"/>
              </a:cxn>
              <a:cxn ang="T7">
                <a:pos x="T2" y="T3"/>
              </a:cxn>
              <a:cxn ang="T8">
                <a:pos x="T4" y="T5"/>
              </a:cxn>
            </a:cxnLst>
            <a:rect l="T9" t="T10" r="T11" b="T12"/>
            <a:pathLst>
              <a:path w="254" h="300">
                <a:moveTo>
                  <a:pt x="0" y="0"/>
                </a:moveTo>
                <a:cubicBezTo>
                  <a:pt x="9" y="29"/>
                  <a:pt x="11" y="122"/>
                  <a:pt x="53" y="172"/>
                </a:cubicBezTo>
                <a:cubicBezTo>
                  <a:pt x="95" y="222"/>
                  <a:pt x="212" y="273"/>
                  <a:pt x="254" y="300"/>
                </a:cubicBezTo>
              </a:path>
            </a:pathLst>
          </a:custGeom>
          <a:noFill/>
          <a:ln w="15875">
            <a:solidFill>
              <a:schemeClr val="tx1"/>
            </a:solidFill>
            <a:round/>
            <a:headEnd type="stealth" w="lg" len="med"/>
            <a:tailEnd/>
          </a:ln>
          <a:extLst>
            <a:ext uri="{909E8E84-426E-40DD-AFC4-6F175D3DCCD1}">
              <a14:hiddenFill xmlns:a14="http://schemas.microsoft.com/office/drawing/2010/main">
                <a:solidFill>
                  <a:srgbClr val="FFFFFF"/>
                </a:solidFill>
              </a14:hiddenFill>
            </a:ext>
          </a:extLst>
        </p:spPr>
        <p:txBody>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eaLnBrk="1" hangingPunct="1"/>
            <a:endParaRPr lang="en-US" altLang="en-US" sz="1800">
              <a:latin typeface="Arial" panose="020B0604020202020204" pitchFamily="34" charset="0"/>
            </a:endParaRPr>
          </a:p>
        </p:txBody>
      </p:sp>
      <p:graphicFrame>
        <p:nvGraphicFramePr>
          <p:cNvPr id="1189903" name="Object 32"/>
          <p:cNvGraphicFramePr>
            <a:graphicFrameLocks noChangeAspect="1"/>
          </p:cNvGraphicFramePr>
          <p:nvPr/>
        </p:nvGraphicFramePr>
        <p:xfrm>
          <a:off x="6399213" y="4625975"/>
          <a:ext cx="333375" cy="361950"/>
        </p:xfrm>
        <a:graphic>
          <a:graphicData uri="http://schemas.openxmlformats.org/presentationml/2006/ole">
            <mc:AlternateContent xmlns:mc="http://schemas.openxmlformats.org/markup-compatibility/2006">
              <mc:Choice xmlns:v="urn:schemas-microsoft-com:vml" Requires="v">
                <p:oleObj spid="_x0000_s1189914" name="Equation" r:id="rId6" imgW="152280" imgH="164880" progId="Equation.DSMT4">
                  <p:embed/>
                </p:oleObj>
              </mc:Choice>
              <mc:Fallback>
                <p:oleObj name="Equation" r:id="rId6" imgW="152280" imgH="164880" progId="Equation.DSMT4">
                  <p:embed/>
                  <p:pic>
                    <p:nvPicPr>
                      <p:cNvPr id="0" name="Object 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9213" y="4625975"/>
                        <a:ext cx="333375" cy="361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89904" name="Text Box 16"/>
          <p:cNvSpPr txBox="1">
            <a:spLocks noChangeArrowheads="1"/>
          </p:cNvSpPr>
          <p:nvPr/>
        </p:nvSpPr>
        <p:spPr bwMode="auto">
          <a:xfrm>
            <a:off x="869156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55</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06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06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714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0640" grpId="0" animBg="1"/>
      <p:bldP spid="1220641" grpId="0"/>
      <p:bldP spid="117148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1938" name="Rectangle 2"/>
          <p:cNvSpPr>
            <a:spLocks noGrp="1" noChangeArrowheads="1"/>
          </p:cNvSpPr>
          <p:nvPr>
            <p:ph type="title" idx="4294967295"/>
          </p:nvPr>
        </p:nvSpPr>
        <p:spPr>
          <a:xfrm>
            <a:off x="457200" y="76200"/>
            <a:ext cx="8229600" cy="914400"/>
          </a:xfrm>
        </p:spPr>
        <p:txBody>
          <a:bodyPr/>
          <a:lstStyle/>
          <a:p>
            <a:r>
              <a:rPr lang="en-US" altLang="en-US" sz="3600">
                <a:solidFill>
                  <a:schemeClr val="bg1"/>
                </a:solidFill>
              </a:rPr>
              <a:t>Experiment</a:t>
            </a:r>
          </a:p>
        </p:txBody>
      </p:sp>
      <p:pic>
        <p:nvPicPr>
          <p:cNvPr id="1191939" name="Picture 6" descr="rect_I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43213" y="1233488"/>
            <a:ext cx="3486150" cy="14938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91940" name="Text Box 14"/>
          <p:cNvSpPr txBox="1">
            <a:spLocks noChangeArrowheads="1"/>
          </p:cNvSpPr>
          <p:nvPr/>
        </p:nvSpPr>
        <p:spPr bwMode="auto">
          <a:xfrm>
            <a:off x="3241675" y="2673350"/>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a:solidFill>
                  <a:schemeClr val="bg1"/>
                </a:solidFill>
                <a:latin typeface="Arial" panose="020B0604020202020204" pitchFamily="34" charset="0"/>
              </a:rPr>
              <a:t>Wide field of view</a:t>
            </a:r>
          </a:p>
        </p:txBody>
      </p:sp>
      <p:pic>
        <p:nvPicPr>
          <p:cNvPr id="1191941" name="Picture 5" descr="cr_Imin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90600" y="3678238"/>
            <a:ext cx="33274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191942" name="Object 9"/>
          <p:cNvGraphicFramePr>
            <a:graphicFrameLocks/>
          </p:cNvGraphicFramePr>
          <p:nvPr/>
        </p:nvGraphicFramePr>
        <p:xfrm>
          <a:off x="1042988" y="3716338"/>
          <a:ext cx="633412" cy="568325"/>
        </p:xfrm>
        <a:graphic>
          <a:graphicData uri="http://schemas.openxmlformats.org/presentationml/2006/ole">
            <mc:AlternateContent xmlns:mc="http://schemas.openxmlformats.org/markup-compatibility/2006">
              <mc:Choice xmlns:v="urn:schemas-microsoft-com:vml" Requires="v">
                <p:oleObj spid="_x0000_s1191972" name="Equation" r:id="rId6" imgW="253800" imgH="228600" progId="Equation.DSMT4">
                  <p:embed/>
                </p:oleObj>
              </mc:Choice>
              <mc:Fallback>
                <p:oleObj name="Equation" r:id="rId6" imgW="253800" imgH="228600" progId="Equation.DSMT4">
                  <p:embed/>
                  <p:pic>
                    <p:nvPicPr>
                      <p:cNvPr id="0" name="Object 9"/>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2988" y="3716338"/>
                        <a:ext cx="633412" cy="568325"/>
                      </a:xfrm>
                      <a:prstGeom prst="rect">
                        <a:avLst/>
                      </a:prstGeom>
                      <a:solidFill>
                        <a:schemeClr val="bg1">
                          <a:alpha val="60001"/>
                        </a:schemeClr>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91943" name="Picture 4" descr="cr_Iav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967288" y="3657600"/>
            <a:ext cx="33274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91944" name="Text Box 7"/>
          <p:cNvSpPr txBox="1">
            <a:spLocks noChangeArrowheads="1"/>
          </p:cNvSpPr>
          <p:nvPr/>
        </p:nvSpPr>
        <p:spPr bwMode="auto">
          <a:xfrm>
            <a:off x="5003800" y="4953000"/>
            <a:ext cx="316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a:solidFill>
                  <a:schemeClr val="bg1"/>
                </a:solidFill>
                <a:latin typeface="Arial" panose="020B0604020202020204" pitchFamily="34" charset="0"/>
              </a:rPr>
              <a:t> average of 2 frames</a:t>
            </a:r>
          </a:p>
        </p:txBody>
      </p:sp>
      <p:graphicFrame>
        <p:nvGraphicFramePr>
          <p:cNvPr id="1191945" name="Object 11"/>
          <p:cNvGraphicFramePr>
            <a:graphicFrameLocks/>
          </p:cNvGraphicFramePr>
          <p:nvPr/>
        </p:nvGraphicFramePr>
        <p:xfrm>
          <a:off x="5037138" y="3652838"/>
          <a:ext cx="1335087" cy="604837"/>
        </p:xfrm>
        <a:graphic>
          <a:graphicData uri="http://schemas.openxmlformats.org/presentationml/2006/ole">
            <mc:AlternateContent xmlns:mc="http://schemas.openxmlformats.org/markup-compatibility/2006">
              <mc:Choice xmlns:v="urn:schemas-microsoft-com:vml" Requires="v">
                <p:oleObj spid="_x0000_s1191973" name="Equation" r:id="rId9" imgW="533160" imgH="241200" progId="Equation.DSMT4">
                  <p:embed/>
                </p:oleObj>
              </mc:Choice>
              <mc:Fallback>
                <p:oleObj name="Equation" r:id="rId9" imgW="533160" imgH="241200" progId="Equation.DSMT4">
                  <p:embed/>
                  <p:pic>
                    <p:nvPicPr>
                      <p:cNvPr id="0" name="Object 11"/>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37138" y="3652838"/>
                        <a:ext cx="1335087" cy="604837"/>
                      </a:xfrm>
                      <a:prstGeom prst="rect">
                        <a:avLst/>
                      </a:prstGeom>
                      <a:solidFill>
                        <a:schemeClr val="bg1">
                          <a:alpha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91946" name="Text Box 20"/>
          <p:cNvSpPr txBox="1">
            <a:spLocks noChangeArrowheads="1"/>
          </p:cNvSpPr>
          <p:nvPr/>
        </p:nvSpPr>
        <p:spPr bwMode="auto">
          <a:xfrm>
            <a:off x="3384550" y="6569075"/>
            <a:ext cx="56832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spcBef>
                <a:spcPct val="50000"/>
              </a:spcBef>
            </a:pPr>
            <a:r>
              <a:rPr lang="en-US" altLang="en-US" sz="1400">
                <a:solidFill>
                  <a:srgbClr val="00FF00"/>
                </a:solidFill>
                <a:latin typeface="Tahoma" panose="020B0604030504040204" pitchFamily="34" charset="0"/>
                <a:cs typeface="Tahoma" panose="020B0604030504040204" pitchFamily="34" charset="0"/>
              </a:rPr>
              <a:t>Treibitz &amp; Schechner, </a:t>
            </a:r>
            <a:r>
              <a:rPr lang="en-US" altLang="en-US" sz="1400" i="1">
                <a:solidFill>
                  <a:srgbClr val="00FF00"/>
                </a:solidFill>
                <a:latin typeface="Tahoma" panose="020B0604030504040204" pitchFamily="34" charset="0"/>
                <a:cs typeface="Tahoma" panose="020B0604030504040204" pitchFamily="34" charset="0"/>
              </a:rPr>
              <a:t>Polarization- Beneficial for Visibility Enhancement?</a:t>
            </a:r>
          </a:p>
        </p:txBody>
      </p:sp>
      <p:sp>
        <p:nvSpPr>
          <p:cNvPr id="1191947" name="Rectangle 26"/>
          <p:cNvSpPr>
            <a:spLocks noChangeArrowheads="1"/>
          </p:cNvSpPr>
          <p:nvPr/>
        </p:nvSpPr>
        <p:spPr bwMode="auto">
          <a:xfrm>
            <a:off x="3779838" y="1606550"/>
            <a:ext cx="1185862" cy="431800"/>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sp>
        <p:nvSpPr>
          <p:cNvPr id="1191948" name="Rectangle 27"/>
          <p:cNvSpPr>
            <a:spLocks noChangeArrowheads="1"/>
          </p:cNvSpPr>
          <p:nvPr/>
        </p:nvSpPr>
        <p:spPr bwMode="auto">
          <a:xfrm>
            <a:off x="2728913" y="5915025"/>
            <a:ext cx="3787775" cy="466725"/>
          </a:xfrm>
          <a:prstGeom prst="rect">
            <a:avLst/>
          </a:prstGeom>
          <a:solidFill>
            <a:srgbClr val="000080"/>
          </a:solidFill>
          <a:ln w="9525">
            <a:solidFill>
              <a:schemeClr val="bg1"/>
            </a:solidFill>
            <a:miter lim="800000"/>
            <a:headEnd/>
            <a:tailEnd/>
          </a:ln>
        </p:spPr>
        <p:txBody>
          <a:bodyPr wrap="none">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a:solidFill>
                  <a:schemeClr val="bg1"/>
                </a:solidFill>
                <a:latin typeface="Arial" panose="020B0604020202020204" pitchFamily="34" charset="0"/>
              </a:rPr>
              <a:t>same total acquisition time</a:t>
            </a:r>
          </a:p>
        </p:txBody>
      </p:sp>
      <p:sp>
        <p:nvSpPr>
          <p:cNvPr id="1191949" name="Freeform 17"/>
          <p:cNvSpPr>
            <a:spLocks noChangeArrowheads="1"/>
          </p:cNvSpPr>
          <p:nvPr/>
        </p:nvSpPr>
        <p:spPr bwMode="auto">
          <a:xfrm flipH="1">
            <a:off x="5030788" y="1895475"/>
            <a:ext cx="2046287" cy="1674813"/>
          </a:xfrm>
          <a:custGeom>
            <a:avLst/>
            <a:gdLst>
              <a:gd name="T0" fmla="*/ 2046522 w 2046052"/>
              <a:gd name="T1" fmla="*/ 0 h 1674315"/>
              <a:gd name="T2" fmla="*/ 492699 w 2046052"/>
              <a:gd name="T3" fmla="*/ 551871 h 1674315"/>
              <a:gd name="T4" fmla="*/ 67750 w 2046052"/>
              <a:gd name="T5" fmla="*/ 1675311 h 1674315"/>
              <a:gd name="T6" fmla="*/ 0 60000 65536"/>
              <a:gd name="T7" fmla="*/ 0 60000 65536"/>
              <a:gd name="T8" fmla="*/ 0 60000 65536"/>
              <a:gd name="T9" fmla="*/ 0 w 2046052"/>
              <a:gd name="T10" fmla="*/ 0 h 1674315"/>
              <a:gd name="T11" fmla="*/ 2046052 w 2046052"/>
              <a:gd name="T12" fmla="*/ 1674315 h 1674315"/>
            </a:gdLst>
            <a:ahLst/>
            <a:cxnLst>
              <a:cxn ang="T6">
                <a:pos x="T0" y="T1"/>
              </a:cxn>
              <a:cxn ang="T7">
                <a:pos x="T2" y="T3"/>
              </a:cxn>
              <a:cxn ang="T8">
                <a:pos x="T4" y="T5"/>
              </a:cxn>
            </a:cxnLst>
            <a:rect l="T9" t="T10" r="T11" b="T12"/>
            <a:pathLst>
              <a:path w="2046052" h="1674315">
                <a:moveTo>
                  <a:pt x="2046052" y="0"/>
                </a:moveTo>
                <a:cubicBezTo>
                  <a:pt x="1388071" y="151190"/>
                  <a:pt x="822305" y="272491"/>
                  <a:pt x="492585" y="551543"/>
                </a:cubicBezTo>
                <a:cubicBezTo>
                  <a:pt x="162865" y="830596"/>
                  <a:pt x="0" y="1327181"/>
                  <a:pt x="67734" y="1674315"/>
                </a:cubicBezTo>
              </a:path>
            </a:pathLst>
          </a:custGeom>
          <a:noFill/>
          <a:ln w="38100" algn="ctr">
            <a:solidFill>
              <a:srgbClr val="FFC000"/>
            </a:solidFill>
            <a:prstDash val="dash"/>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sp>
        <p:nvSpPr>
          <p:cNvPr id="1191950" name="Freeform 18"/>
          <p:cNvSpPr>
            <a:spLocks noChangeArrowheads="1"/>
          </p:cNvSpPr>
          <p:nvPr/>
        </p:nvSpPr>
        <p:spPr bwMode="auto">
          <a:xfrm>
            <a:off x="1687513" y="1895475"/>
            <a:ext cx="2046287" cy="1674813"/>
          </a:xfrm>
          <a:custGeom>
            <a:avLst/>
            <a:gdLst>
              <a:gd name="T0" fmla="*/ 2046522 w 2046052"/>
              <a:gd name="T1" fmla="*/ 0 h 1674315"/>
              <a:gd name="T2" fmla="*/ 492699 w 2046052"/>
              <a:gd name="T3" fmla="*/ 551871 h 1674315"/>
              <a:gd name="T4" fmla="*/ 67750 w 2046052"/>
              <a:gd name="T5" fmla="*/ 1675311 h 1674315"/>
              <a:gd name="T6" fmla="*/ 0 60000 65536"/>
              <a:gd name="T7" fmla="*/ 0 60000 65536"/>
              <a:gd name="T8" fmla="*/ 0 60000 65536"/>
              <a:gd name="T9" fmla="*/ 0 w 2046052"/>
              <a:gd name="T10" fmla="*/ 0 h 1674315"/>
              <a:gd name="T11" fmla="*/ 2046052 w 2046052"/>
              <a:gd name="T12" fmla="*/ 1674315 h 1674315"/>
            </a:gdLst>
            <a:ahLst/>
            <a:cxnLst>
              <a:cxn ang="T6">
                <a:pos x="T0" y="T1"/>
              </a:cxn>
              <a:cxn ang="T7">
                <a:pos x="T2" y="T3"/>
              </a:cxn>
              <a:cxn ang="T8">
                <a:pos x="T4" y="T5"/>
              </a:cxn>
            </a:cxnLst>
            <a:rect l="T9" t="T10" r="T11" b="T12"/>
            <a:pathLst>
              <a:path w="2046052" h="1674315">
                <a:moveTo>
                  <a:pt x="2046052" y="0"/>
                </a:moveTo>
                <a:cubicBezTo>
                  <a:pt x="1388071" y="151190"/>
                  <a:pt x="822305" y="272491"/>
                  <a:pt x="492585" y="551543"/>
                </a:cubicBezTo>
                <a:cubicBezTo>
                  <a:pt x="162865" y="830596"/>
                  <a:pt x="0" y="1327181"/>
                  <a:pt x="67734" y="1674315"/>
                </a:cubicBezTo>
              </a:path>
            </a:pathLst>
          </a:custGeom>
          <a:noFill/>
          <a:ln w="38100" algn="ctr">
            <a:solidFill>
              <a:srgbClr val="FFC000"/>
            </a:solidFill>
            <a:prstDash val="dash"/>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pic>
        <p:nvPicPr>
          <p:cNvPr id="1191951" name="Picture 26" descr="hourglass3"/>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68313" y="1682750"/>
            <a:ext cx="1016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1952" name="Picture 27" descr="hourglass3"/>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632700" y="1682750"/>
            <a:ext cx="1016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1953" name="Text Box 17"/>
          <p:cNvSpPr txBox="1">
            <a:spLocks noChangeArrowheads="1"/>
          </p:cNvSpPr>
          <p:nvPr/>
        </p:nvSpPr>
        <p:spPr bwMode="auto">
          <a:xfrm>
            <a:off x="869156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56</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0167" name="Picture 151" descr="raw_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57350" y="3575050"/>
            <a:ext cx="1727200" cy="1079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93987" name="Picture 154" descr="raw_imag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657350" y="1674813"/>
            <a:ext cx="1727200" cy="1079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193988" name="Object 23"/>
          <p:cNvGraphicFramePr>
            <a:graphicFrameLocks noChangeAspect="1"/>
          </p:cNvGraphicFramePr>
          <p:nvPr/>
        </p:nvGraphicFramePr>
        <p:xfrm>
          <a:off x="7127875" y="5337175"/>
          <a:ext cx="276225" cy="276225"/>
        </p:xfrm>
        <a:graphic>
          <a:graphicData uri="http://schemas.openxmlformats.org/presentationml/2006/ole">
            <mc:AlternateContent xmlns:mc="http://schemas.openxmlformats.org/markup-compatibility/2006">
              <mc:Choice xmlns:v="urn:schemas-microsoft-com:vml" Requires="v">
                <p:oleObj spid="_x0000_s1194090" name="Equation" r:id="rId7" imgW="139680" imgH="139680" progId="Equation.DSMT4">
                  <p:embed/>
                </p:oleObj>
              </mc:Choice>
              <mc:Fallback>
                <p:oleObj name="Equation" r:id="rId7" imgW="139680" imgH="139680" progId="Equation.DSMT4">
                  <p:embed/>
                  <p:pic>
                    <p:nvPicPr>
                      <p:cNvPr id="0" name="Object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27875" y="5337175"/>
                        <a:ext cx="27622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93989" name="Text Box 25"/>
          <p:cNvSpPr txBox="1">
            <a:spLocks noChangeArrowheads="1"/>
          </p:cNvSpPr>
          <p:nvPr/>
        </p:nvSpPr>
        <p:spPr bwMode="auto">
          <a:xfrm>
            <a:off x="6481763" y="1038225"/>
            <a:ext cx="16541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800">
                <a:solidFill>
                  <a:schemeClr val="bg1"/>
                </a:solidFill>
                <a:latin typeface="Arial" panose="020B0604020202020204" pitchFamily="34" charset="0"/>
              </a:rPr>
              <a:t>dehazing</a:t>
            </a:r>
          </a:p>
        </p:txBody>
      </p:sp>
      <p:graphicFrame>
        <p:nvGraphicFramePr>
          <p:cNvPr id="1193990" name="Object 27"/>
          <p:cNvGraphicFramePr>
            <a:graphicFrameLocks noChangeAspect="1"/>
          </p:cNvGraphicFramePr>
          <p:nvPr/>
        </p:nvGraphicFramePr>
        <p:xfrm>
          <a:off x="6780213" y="2935288"/>
          <a:ext cx="254000" cy="254000"/>
        </p:xfrm>
        <a:graphic>
          <a:graphicData uri="http://schemas.openxmlformats.org/presentationml/2006/ole">
            <mc:AlternateContent xmlns:mc="http://schemas.openxmlformats.org/markup-compatibility/2006">
              <mc:Choice xmlns:v="urn:schemas-microsoft-com:vml" Requires="v">
                <p:oleObj spid="_x0000_s1194091" name="Equation" r:id="rId9" imgW="139680" imgH="139680" progId="Equation.DSMT4">
                  <p:embed/>
                </p:oleObj>
              </mc:Choice>
              <mc:Fallback>
                <p:oleObj name="Equation" r:id="rId9" imgW="139680" imgH="139680" progId="Equation.DSMT4">
                  <p:embed/>
                  <p:pic>
                    <p:nvPicPr>
                      <p:cNvPr id="0" name="Object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80213" y="2935288"/>
                        <a:ext cx="254000" cy="25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93991" name="Object 30"/>
          <p:cNvGraphicFramePr>
            <a:graphicFrameLocks noChangeAspect="1"/>
          </p:cNvGraphicFramePr>
          <p:nvPr/>
        </p:nvGraphicFramePr>
        <p:xfrm>
          <a:off x="6369050" y="6315075"/>
          <a:ext cx="501650" cy="450850"/>
        </p:xfrm>
        <a:graphic>
          <a:graphicData uri="http://schemas.openxmlformats.org/presentationml/2006/ole">
            <mc:AlternateContent xmlns:mc="http://schemas.openxmlformats.org/markup-compatibility/2006">
              <mc:Choice xmlns:v="urn:schemas-microsoft-com:vml" Requires="v">
                <p:oleObj spid="_x0000_s1194092" name="Equation" r:id="rId11" imgW="253800" imgH="228600" progId="Equation.DSMT4">
                  <p:embed/>
                </p:oleObj>
              </mc:Choice>
              <mc:Fallback>
                <p:oleObj name="Equation" r:id="rId11" imgW="253800" imgH="228600" progId="Equation.DSMT4">
                  <p:embed/>
                  <p:pic>
                    <p:nvPicPr>
                      <p:cNvPr id="0" name="Object 3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69050" y="6315075"/>
                        <a:ext cx="501650" cy="450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93992" name="Object 38"/>
          <p:cNvGraphicFramePr>
            <a:graphicFrameLocks noChangeAspect="1"/>
          </p:cNvGraphicFramePr>
          <p:nvPr/>
        </p:nvGraphicFramePr>
        <p:xfrm>
          <a:off x="7596188" y="6315075"/>
          <a:ext cx="601662" cy="450850"/>
        </p:xfrm>
        <a:graphic>
          <a:graphicData uri="http://schemas.openxmlformats.org/presentationml/2006/ole">
            <mc:AlternateContent xmlns:mc="http://schemas.openxmlformats.org/markup-compatibility/2006">
              <mc:Choice xmlns:v="urn:schemas-microsoft-com:vml" Requires="v">
                <p:oleObj spid="_x0000_s1194093" name="Equation" r:id="rId13" imgW="304560" imgH="228600" progId="Equation.DSMT4">
                  <p:embed/>
                </p:oleObj>
              </mc:Choice>
              <mc:Fallback>
                <p:oleObj name="Equation" r:id="rId13" imgW="304560" imgH="228600" progId="Equation.DSMT4">
                  <p:embed/>
                  <p:pic>
                    <p:nvPicPr>
                      <p:cNvPr id="0" name="Object 3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96188" y="6315075"/>
                        <a:ext cx="601662" cy="450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93993" name="Object 49"/>
          <p:cNvGraphicFramePr>
            <a:graphicFrameLocks noGrp="1" noChangeAspect="1"/>
          </p:cNvGraphicFramePr>
          <p:nvPr>
            <p:ph idx="4294967295"/>
          </p:nvPr>
        </p:nvGraphicFramePr>
        <p:xfrm>
          <a:off x="5567363" y="1968500"/>
          <a:ext cx="687387" cy="619125"/>
        </p:xfrm>
        <a:graphic>
          <a:graphicData uri="http://schemas.openxmlformats.org/presentationml/2006/ole">
            <mc:AlternateContent xmlns:mc="http://schemas.openxmlformats.org/markup-compatibility/2006">
              <mc:Choice xmlns:v="urn:schemas-microsoft-com:vml" Requires="v">
                <p:oleObj spid="_x0000_s1194094" name="Equation" r:id="rId15" imgW="507960" imgH="457200" progId="Equation.DSMT4">
                  <p:embed/>
                </p:oleObj>
              </mc:Choice>
              <mc:Fallback>
                <p:oleObj name="Equation" r:id="rId15" imgW="507960" imgH="457200" progId="Equation.DSMT4">
                  <p:embed/>
                  <p:pic>
                    <p:nvPicPr>
                      <p:cNvPr id="0" name="Object 4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67363" y="1968500"/>
                        <a:ext cx="687387" cy="619125"/>
                      </a:xfrm>
                      <a:prstGeom prst="rect">
                        <a:avLst/>
                      </a:prstGeom>
                    </p:spPr>
                  </p:pic>
                </p:oleObj>
              </mc:Fallback>
            </mc:AlternateContent>
          </a:graphicData>
        </a:graphic>
      </p:graphicFrame>
      <p:graphicFrame>
        <p:nvGraphicFramePr>
          <p:cNvPr id="1193994" name="Object 50"/>
          <p:cNvGraphicFramePr>
            <a:graphicFrameLocks noChangeAspect="1"/>
          </p:cNvGraphicFramePr>
          <p:nvPr/>
        </p:nvGraphicFramePr>
        <p:xfrm>
          <a:off x="5575300" y="3441700"/>
          <a:ext cx="669925" cy="619125"/>
        </p:xfrm>
        <a:graphic>
          <a:graphicData uri="http://schemas.openxmlformats.org/presentationml/2006/ole">
            <mc:AlternateContent xmlns:mc="http://schemas.openxmlformats.org/markup-compatibility/2006">
              <mc:Choice xmlns:v="urn:schemas-microsoft-com:vml" Requires="v">
                <p:oleObj spid="_x0000_s1194095" name="Equation" r:id="rId17" imgW="495000" imgH="457200" progId="Equation.DSMT4">
                  <p:embed/>
                </p:oleObj>
              </mc:Choice>
              <mc:Fallback>
                <p:oleObj name="Equation" r:id="rId17" imgW="495000" imgH="457200" progId="Equation.DSMT4">
                  <p:embed/>
                  <p:pic>
                    <p:nvPicPr>
                      <p:cNvPr id="0" name="Object 5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575300" y="3441700"/>
                        <a:ext cx="669925" cy="619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93995" name="Rectangle 77"/>
          <p:cNvSpPr>
            <a:spLocks noGrp="1" noChangeArrowheads="1"/>
          </p:cNvSpPr>
          <p:nvPr>
            <p:ph type="title" idx="4294967295"/>
          </p:nvPr>
        </p:nvSpPr>
        <p:spPr>
          <a:xfrm>
            <a:off x="590550" y="44450"/>
            <a:ext cx="8229600" cy="1008063"/>
          </a:xfrm>
        </p:spPr>
        <p:txBody>
          <a:bodyPr/>
          <a:lstStyle/>
          <a:p>
            <a:r>
              <a:rPr lang="en-US" altLang="en-US" sz="3600">
                <a:solidFill>
                  <a:schemeClr val="bg1"/>
                </a:solidFill>
              </a:rPr>
              <a:t>SNR Comparison</a:t>
            </a:r>
          </a:p>
        </p:txBody>
      </p:sp>
      <p:sp>
        <p:nvSpPr>
          <p:cNvPr id="1193996" name="Line 78"/>
          <p:cNvSpPr>
            <a:spLocks noChangeShapeType="1"/>
          </p:cNvSpPr>
          <p:nvPr/>
        </p:nvSpPr>
        <p:spPr bwMode="auto">
          <a:xfrm>
            <a:off x="4787900" y="1063625"/>
            <a:ext cx="0" cy="5038725"/>
          </a:xfrm>
          <a:prstGeom prst="line">
            <a:avLst/>
          </a:prstGeom>
          <a:noFill/>
          <a:ln w="28575">
            <a:solidFill>
              <a:srgbClr val="FFFF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1193997" name="Object 79"/>
          <p:cNvGraphicFramePr>
            <a:graphicFrameLocks noChangeAspect="1"/>
          </p:cNvGraphicFramePr>
          <p:nvPr/>
        </p:nvGraphicFramePr>
        <p:xfrm>
          <a:off x="1893888" y="981075"/>
          <a:ext cx="1257300" cy="541338"/>
        </p:xfrm>
        <a:graphic>
          <a:graphicData uri="http://schemas.openxmlformats.org/presentationml/2006/ole">
            <mc:AlternateContent xmlns:mc="http://schemas.openxmlformats.org/markup-compatibility/2006">
              <mc:Choice xmlns:v="urn:schemas-microsoft-com:vml" Requires="v">
                <p:oleObj spid="_x0000_s1194096" name="Equation" r:id="rId19" imgW="558720" imgH="241200" progId="Equation.DSMT4">
                  <p:embed/>
                </p:oleObj>
              </mc:Choice>
              <mc:Fallback>
                <p:oleObj name="Equation" r:id="rId19" imgW="558720" imgH="241200" progId="Equation.DSMT4">
                  <p:embed/>
                  <p:pic>
                    <p:nvPicPr>
                      <p:cNvPr id="0" name="Object 7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93888" y="981075"/>
                        <a:ext cx="1257300" cy="541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83"/>
          <p:cNvGrpSpPr>
            <a:grpSpLocks/>
          </p:cNvGrpSpPr>
          <p:nvPr/>
        </p:nvGrpSpPr>
        <p:grpSpPr bwMode="auto">
          <a:xfrm rot="-5400000">
            <a:off x="2225675" y="3090863"/>
            <a:ext cx="609600" cy="152400"/>
            <a:chOff x="2688" y="2784"/>
            <a:chExt cx="384" cy="96"/>
          </a:xfrm>
        </p:grpSpPr>
        <p:sp>
          <p:nvSpPr>
            <p:cNvPr id="1193999" name="Oval 84"/>
            <p:cNvSpPr>
              <a:spLocks noChangeArrowheads="1"/>
            </p:cNvSpPr>
            <p:nvPr/>
          </p:nvSpPr>
          <p:spPr bwMode="auto">
            <a:xfrm>
              <a:off x="2688" y="2784"/>
              <a:ext cx="96" cy="9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sp>
          <p:nvSpPr>
            <p:cNvPr id="1194000" name="Oval 85"/>
            <p:cNvSpPr>
              <a:spLocks noChangeArrowheads="1"/>
            </p:cNvSpPr>
            <p:nvPr/>
          </p:nvSpPr>
          <p:spPr bwMode="auto">
            <a:xfrm>
              <a:off x="2832" y="2784"/>
              <a:ext cx="96" cy="9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sp>
          <p:nvSpPr>
            <p:cNvPr id="1194001" name="Oval 86"/>
            <p:cNvSpPr>
              <a:spLocks noChangeArrowheads="1"/>
            </p:cNvSpPr>
            <p:nvPr/>
          </p:nvSpPr>
          <p:spPr bwMode="auto">
            <a:xfrm>
              <a:off x="2976" y="2784"/>
              <a:ext cx="96" cy="9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grpSp>
      <p:sp>
        <p:nvSpPr>
          <p:cNvPr id="1110120" name="Text Box 104"/>
          <p:cNvSpPr txBox="1">
            <a:spLocks noChangeArrowheads="1"/>
          </p:cNvSpPr>
          <p:nvPr/>
        </p:nvSpPr>
        <p:spPr bwMode="auto">
          <a:xfrm>
            <a:off x="431800" y="2251075"/>
            <a:ext cx="13747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spcBef>
                <a:spcPct val="50000"/>
              </a:spcBef>
            </a:pPr>
            <a:r>
              <a:rPr lang="en-US" altLang="en-US" sz="16000" b="1">
                <a:solidFill>
                  <a:srgbClr val="FF9900"/>
                </a:solidFill>
                <a:latin typeface="Arial" panose="020B0604020202020204" pitchFamily="34" charset="0"/>
                <a:sym typeface="Wingdings" panose="05000000000000000000" pitchFamily="2" charset="2"/>
              </a:rPr>
              <a:t></a:t>
            </a:r>
          </a:p>
        </p:txBody>
      </p:sp>
      <p:sp>
        <p:nvSpPr>
          <p:cNvPr id="1110141" name="Text Box 125"/>
          <p:cNvSpPr txBox="1">
            <a:spLocks noChangeArrowheads="1"/>
          </p:cNvSpPr>
          <p:nvPr/>
        </p:nvSpPr>
        <p:spPr bwMode="auto">
          <a:xfrm rot="-719803">
            <a:off x="14288" y="268288"/>
            <a:ext cx="2376487" cy="83185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a:spcBef>
                <a:spcPct val="50000"/>
              </a:spcBef>
            </a:pPr>
            <a:r>
              <a:rPr lang="en-US" altLang="en-US">
                <a:solidFill>
                  <a:srgbClr val="00FF00"/>
                </a:solidFill>
                <a:latin typeface="Arial" panose="020B0604020202020204" pitchFamily="34" charset="0"/>
              </a:rPr>
              <a:t>technical details in the paper</a:t>
            </a:r>
          </a:p>
        </p:txBody>
      </p:sp>
      <p:sp>
        <p:nvSpPr>
          <p:cNvPr id="1194004" name="Text Box 133"/>
          <p:cNvSpPr txBox="1">
            <a:spLocks noChangeArrowheads="1"/>
          </p:cNvSpPr>
          <p:nvPr/>
        </p:nvSpPr>
        <p:spPr bwMode="auto">
          <a:xfrm>
            <a:off x="4751388" y="6021388"/>
            <a:ext cx="16922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spcBef>
                <a:spcPct val="50000"/>
              </a:spcBef>
            </a:pPr>
            <a:r>
              <a:rPr lang="en-US" altLang="en-US">
                <a:solidFill>
                  <a:schemeClr val="bg1"/>
                </a:solidFill>
                <a:latin typeface="Arial" panose="020B0604020202020204" pitchFamily="34" charset="0"/>
              </a:rPr>
              <a:t>optimal exposures</a:t>
            </a:r>
          </a:p>
        </p:txBody>
      </p:sp>
      <p:sp>
        <p:nvSpPr>
          <p:cNvPr id="1110158" name="Text Box 142"/>
          <p:cNvSpPr txBox="1">
            <a:spLocks noChangeArrowheads="1"/>
          </p:cNvSpPr>
          <p:nvPr/>
        </p:nvSpPr>
        <p:spPr bwMode="auto">
          <a:xfrm>
            <a:off x="3527425" y="5248275"/>
            <a:ext cx="2628900" cy="457200"/>
          </a:xfrm>
          <a:prstGeom prst="rect">
            <a:avLst/>
          </a:prstGeom>
          <a:solidFill>
            <a:srgbClr val="002142"/>
          </a:solidFill>
          <a:ln w="9525">
            <a:solidFill>
              <a:srgbClr val="FFFF00"/>
            </a:solidFill>
            <a:miter lim="800000"/>
            <a:headEnd/>
            <a:tailEnd/>
          </a:ln>
        </p:spPr>
        <p:txBody>
          <a:bodyPr lIns="72000" tIns="72000" rIns="72000" bIns="7200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sz="2000">
                <a:solidFill>
                  <a:srgbClr val="FFFF00"/>
                </a:solidFill>
                <a:latin typeface="Arial" panose="020B0604020202020204" pitchFamily="34" charset="0"/>
              </a:rPr>
              <a:t>equal acquisition time</a:t>
            </a:r>
          </a:p>
        </p:txBody>
      </p:sp>
      <p:pic>
        <p:nvPicPr>
          <p:cNvPr id="1194006" name="Picture 150" descr="Ibest_well"/>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6443663" y="1746250"/>
            <a:ext cx="1727200" cy="1079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94007" name="Picture 152" descr="Iworst_well"/>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6443663" y="3355975"/>
            <a:ext cx="1727200" cy="1079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94008" name="Oval 101"/>
          <p:cNvSpPr>
            <a:spLocks noChangeArrowheads="1"/>
          </p:cNvSpPr>
          <p:nvPr/>
        </p:nvSpPr>
        <p:spPr bwMode="auto">
          <a:xfrm>
            <a:off x="6858000" y="1684338"/>
            <a:ext cx="1465263" cy="1462087"/>
          </a:xfrm>
          <a:prstGeom prst="ellipse">
            <a:avLst/>
          </a:prstGeom>
          <a:noFill/>
          <a:ln w="76200" cmpd="thinThick">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sp>
        <p:nvSpPr>
          <p:cNvPr id="1194009" name="Oval 101"/>
          <p:cNvSpPr>
            <a:spLocks noChangeArrowheads="1"/>
          </p:cNvSpPr>
          <p:nvPr/>
        </p:nvSpPr>
        <p:spPr bwMode="auto">
          <a:xfrm>
            <a:off x="6875463" y="3321050"/>
            <a:ext cx="1465262" cy="1462088"/>
          </a:xfrm>
          <a:prstGeom prst="ellipse">
            <a:avLst/>
          </a:prstGeom>
          <a:noFill/>
          <a:ln w="76200" cmpd="thinThick">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pic>
        <p:nvPicPr>
          <p:cNvPr id="1194010" name="Picture 156" descr="hourglass2"/>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7380288" y="4905375"/>
            <a:ext cx="1076325"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4011" name="Picture 158" descr="hourglass3"/>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6084888" y="4905375"/>
            <a:ext cx="1076325"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4012" name="AutoShape 103"/>
          <p:cNvSpPr>
            <a:spLocks/>
          </p:cNvSpPr>
          <p:nvPr/>
        </p:nvSpPr>
        <p:spPr bwMode="auto">
          <a:xfrm rot="-5400000">
            <a:off x="6515100" y="5703888"/>
            <a:ext cx="319088" cy="1109662"/>
          </a:xfrm>
          <a:prstGeom prst="leftBrace">
            <a:avLst>
              <a:gd name="adj1" fmla="val 28980"/>
              <a:gd name="adj2" fmla="val 50000"/>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graphicFrame>
        <p:nvGraphicFramePr>
          <p:cNvPr id="1110176" name="Object 160"/>
          <p:cNvGraphicFramePr>
            <a:graphicFrameLocks noChangeAspect="1"/>
          </p:cNvGraphicFramePr>
          <p:nvPr/>
        </p:nvGraphicFramePr>
        <p:xfrm>
          <a:off x="2159000" y="5338763"/>
          <a:ext cx="276225" cy="276225"/>
        </p:xfrm>
        <a:graphic>
          <a:graphicData uri="http://schemas.openxmlformats.org/presentationml/2006/ole">
            <mc:AlternateContent xmlns:mc="http://schemas.openxmlformats.org/markup-compatibility/2006">
              <mc:Choice xmlns:v="urn:schemas-microsoft-com:vml" Requires="v">
                <p:oleObj spid="_x0000_s1194097" name="Equation" r:id="rId25" imgW="139680" imgH="139680" progId="Equation.DSMT4">
                  <p:embed/>
                </p:oleObj>
              </mc:Choice>
              <mc:Fallback>
                <p:oleObj name="Equation" r:id="rId25" imgW="139680" imgH="139680" progId="Equation.DSMT4">
                  <p:embed/>
                  <p:pic>
                    <p:nvPicPr>
                      <p:cNvPr id="0" name="Object 16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9000" y="5338763"/>
                        <a:ext cx="27622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10177" name="Picture 161" descr="hourglass2"/>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2411413" y="4905375"/>
            <a:ext cx="1076325"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0178" name="Picture 162" descr="hourglass3"/>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1116013" y="4905375"/>
            <a:ext cx="1076325"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4016" name="AutoShape 103"/>
          <p:cNvSpPr>
            <a:spLocks/>
          </p:cNvSpPr>
          <p:nvPr/>
        </p:nvSpPr>
        <p:spPr bwMode="auto">
          <a:xfrm rot="-5400000">
            <a:off x="7853363" y="5697537"/>
            <a:ext cx="319088" cy="1109663"/>
          </a:xfrm>
          <a:prstGeom prst="leftBrace">
            <a:avLst>
              <a:gd name="adj1" fmla="val 28980"/>
              <a:gd name="adj2" fmla="val 50000"/>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endParaRPr lang="he-IL" altLang="en-US" sz="1800">
              <a:latin typeface="Arial" panose="020B0604020202020204" pitchFamily="34" charset="0"/>
            </a:endParaRPr>
          </a:p>
        </p:txBody>
      </p:sp>
      <p:sp>
        <p:nvSpPr>
          <p:cNvPr id="1194017" name="Text Box 33"/>
          <p:cNvSpPr txBox="1">
            <a:spLocks noChangeArrowheads="1"/>
          </p:cNvSpPr>
          <p:nvPr/>
        </p:nvSpPr>
        <p:spPr bwMode="auto">
          <a:xfrm>
            <a:off x="869156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57</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101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1017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101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1016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1015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10120"/>
                                        </p:tgtEl>
                                        <p:attrNameLst>
                                          <p:attrName>style.visibility</p:attrName>
                                        </p:attrNameLst>
                                      </p:cBhvr>
                                      <p:to>
                                        <p:strVal val="visible"/>
                                      </p:to>
                                    </p:set>
                                    <p:animEffect transition="in" filter="wipe(left)">
                                      <p:cBhvr>
                                        <p:cTn id="21" dur="1000"/>
                                        <p:tgtEl>
                                          <p:spTgt spid="1110120"/>
                                        </p:tgtEl>
                                      </p:cBhvr>
                                    </p:animEffect>
                                  </p:childTnLst>
                                </p:cTn>
                              </p:par>
                            </p:childTnLst>
                          </p:cTn>
                        </p:par>
                        <p:par>
                          <p:cTn id="22" fill="hold" nodeType="afterGroup">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1110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0120" grpId="0"/>
      <p:bldP spid="1110141" grpId="0" animBg="1"/>
      <p:bldP spid="111015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9954" name="Picture 2" descr="dephtmap_vale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64163" y="4214813"/>
            <a:ext cx="3563937" cy="20224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49955" name="Rectangle 3"/>
          <p:cNvSpPr>
            <a:spLocks noGrp="1" noChangeArrowheads="1"/>
          </p:cNvSpPr>
          <p:nvPr>
            <p:ph type="title"/>
          </p:nvPr>
        </p:nvSpPr>
        <p:spPr>
          <a:xfrm>
            <a:off x="139700" y="7938"/>
            <a:ext cx="8928100" cy="990600"/>
          </a:xfrm>
          <a:noFill/>
          <a:ln/>
        </p:spPr>
        <p:txBody>
          <a:bodyPr lIns="0" tIns="0" rIns="0" bIns="0"/>
          <a:lstStyle/>
          <a:p>
            <a:r>
              <a:rPr lang="en-US" altLang="en-US" sz="3600">
                <a:solidFill>
                  <a:schemeClr val="bg1"/>
                </a:solidFill>
              </a:rPr>
              <a:t>Advantages of Polarization</a:t>
            </a:r>
          </a:p>
        </p:txBody>
      </p:sp>
      <p:pic>
        <p:nvPicPr>
          <p:cNvPr id="1149957" name="Picture 5" descr="optimized_HistStretch"/>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35038" y="1125538"/>
            <a:ext cx="3744912" cy="21240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49958" name="Rectangle 6"/>
          <p:cNvSpPr>
            <a:spLocks noChangeArrowheads="1"/>
          </p:cNvSpPr>
          <p:nvPr/>
        </p:nvSpPr>
        <p:spPr bwMode="auto">
          <a:xfrm>
            <a:off x="6929438" y="5743575"/>
            <a:ext cx="19986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distance map</a:t>
            </a:r>
          </a:p>
        </p:txBody>
      </p:sp>
      <p:sp>
        <p:nvSpPr>
          <p:cNvPr id="1149959" name="Rectangle 7"/>
          <p:cNvSpPr>
            <a:spLocks noChangeArrowheads="1"/>
          </p:cNvSpPr>
          <p:nvPr/>
        </p:nvSpPr>
        <p:spPr bwMode="auto">
          <a:xfrm>
            <a:off x="323850" y="3284538"/>
            <a:ext cx="5903913"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10000"/>
              </a:spcAft>
              <a:buFontTx/>
              <a:buChar char="•"/>
            </a:pPr>
            <a:r>
              <a:rPr lang="en-US" altLang="en-US" sz="2000">
                <a:solidFill>
                  <a:schemeClr val="bg1"/>
                </a:solidFill>
              </a:rPr>
              <a:t> </a:t>
            </a:r>
            <a:r>
              <a:rPr lang="en-US" altLang="en-US" sz="2400">
                <a:solidFill>
                  <a:schemeClr val="bg1"/>
                </a:solidFill>
              </a:rPr>
              <a:t>contrast stretch in non-uniform distances</a:t>
            </a:r>
          </a:p>
          <a:p>
            <a:pPr>
              <a:spcAft>
                <a:spcPct val="10000"/>
              </a:spcAft>
              <a:buFontTx/>
              <a:buChar char="•"/>
            </a:pPr>
            <a:r>
              <a:rPr lang="en-US" altLang="en-US" sz="2400">
                <a:solidFill>
                  <a:schemeClr val="bg1"/>
                </a:solidFill>
              </a:rPr>
              <a:t> restoring color</a:t>
            </a:r>
          </a:p>
          <a:p>
            <a:pPr>
              <a:spcAft>
                <a:spcPct val="10000"/>
              </a:spcAft>
              <a:buFontTx/>
              <a:buChar char="•"/>
            </a:pPr>
            <a:r>
              <a:rPr lang="en-US" altLang="en-US" sz="2400">
                <a:solidFill>
                  <a:schemeClr val="bg1"/>
                </a:solidFill>
              </a:rPr>
              <a:t> compensating for attenuation</a:t>
            </a:r>
          </a:p>
        </p:txBody>
      </p:sp>
      <p:sp>
        <p:nvSpPr>
          <p:cNvPr id="1149960" name="Text Box 8"/>
          <p:cNvSpPr txBox="1">
            <a:spLocks noChangeArrowheads="1"/>
          </p:cNvSpPr>
          <p:nvPr/>
        </p:nvSpPr>
        <p:spPr bwMode="auto">
          <a:xfrm>
            <a:off x="869156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58</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418" name="Rectangle 2"/>
          <p:cNvSpPr>
            <a:spLocks noGrp="1" noChangeArrowheads="1"/>
          </p:cNvSpPr>
          <p:nvPr>
            <p:ph type="body" idx="4294967295"/>
          </p:nvPr>
        </p:nvSpPr>
        <p:spPr>
          <a:xfrm>
            <a:off x="250825" y="3068638"/>
            <a:ext cx="8559800" cy="1981200"/>
          </a:xfrm>
        </p:spPr>
        <p:txBody>
          <a:bodyPr/>
          <a:lstStyle/>
          <a:p>
            <a:pPr algn="l" rtl="0">
              <a:spcBef>
                <a:spcPct val="50000"/>
              </a:spcBef>
            </a:pPr>
            <a:r>
              <a:rPr lang="en-US" altLang="en-US" sz="2800">
                <a:solidFill>
                  <a:schemeClr val="bg1"/>
                </a:solidFill>
              </a:rPr>
              <a:t>Freq cutoff – due to noise – without imaging blur</a:t>
            </a:r>
          </a:p>
          <a:p>
            <a:pPr algn="l" rtl="0">
              <a:spcBef>
                <a:spcPct val="50000"/>
              </a:spcBef>
            </a:pPr>
            <a:r>
              <a:rPr lang="en-US" altLang="en-US" sz="2800">
                <a:solidFill>
                  <a:schemeClr val="bg1"/>
                </a:solidFill>
              </a:rPr>
              <a:t>Relation between cutoff and success rate</a:t>
            </a:r>
          </a:p>
          <a:p>
            <a:pPr algn="l" rtl="0">
              <a:spcBef>
                <a:spcPct val="50000"/>
              </a:spcBef>
            </a:pPr>
            <a:r>
              <a:rPr lang="en-US" altLang="en-US" sz="2800">
                <a:solidFill>
                  <a:schemeClr val="bg1"/>
                </a:solidFill>
              </a:rPr>
              <a:t>Application: limits in pointwise degradations</a:t>
            </a:r>
          </a:p>
        </p:txBody>
      </p:sp>
      <p:sp>
        <p:nvSpPr>
          <p:cNvPr id="1084420" name="Rectangle 4"/>
          <p:cNvSpPr>
            <a:spLocks noChangeArrowheads="1"/>
          </p:cNvSpPr>
          <p:nvPr/>
        </p:nvSpPr>
        <p:spPr bwMode="auto">
          <a:xfrm>
            <a:off x="323850" y="549275"/>
            <a:ext cx="439261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ctr" rtl="1">
              <a:defRPr sz="4400">
                <a:solidFill>
                  <a:schemeClr val="tx2"/>
                </a:solidFill>
                <a:latin typeface="Arial" panose="020B0604020202020204" pitchFamily="34" charset="0"/>
                <a:cs typeface="Arial" panose="020B0604020202020204" pitchFamily="34" charset="0"/>
              </a:defRPr>
            </a:lvl1pPr>
            <a:lvl2pPr algn="ctr" rtl="1">
              <a:defRPr sz="4400">
                <a:solidFill>
                  <a:schemeClr val="tx2"/>
                </a:solidFill>
                <a:latin typeface="Arial" panose="020B0604020202020204" pitchFamily="34" charset="0"/>
                <a:cs typeface="Arial" panose="020B0604020202020204" pitchFamily="34" charset="0"/>
              </a:defRPr>
            </a:lvl2pPr>
            <a:lvl3pPr algn="ctr" rtl="1">
              <a:defRPr sz="4400">
                <a:solidFill>
                  <a:schemeClr val="tx2"/>
                </a:solidFill>
                <a:latin typeface="Arial" panose="020B0604020202020204" pitchFamily="34" charset="0"/>
                <a:cs typeface="Arial" panose="020B0604020202020204" pitchFamily="34" charset="0"/>
              </a:defRPr>
            </a:lvl3pPr>
            <a:lvl4pPr algn="ctr" rtl="1">
              <a:defRPr sz="4400">
                <a:solidFill>
                  <a:schemeClr val="tx2"/>
                </a:solidFill>
                <a:latin typeface="Arial" panose="020B0604020202020204" pitchFamily="34" charset="0"/>
                <a:cs typeface="Arial" panose="020B0604020202020204" pitchFamily="34" charset="0"/>
              </a:defRPr>
            </a:lvl4pPr>
            <a:lvl5pPr algn="ctr" rtl="1">
              <a:defRPr sz="4400">
                <a:solidFill>
                  <a:schemeClr val="tx2"/>
                </a:solidFill>
                <a:latin typeface="Arial" panose="020B0604020202020204" pitchFamily="34" charset="0"/>
                <a:cs typeface="Arial" panose="020B0604020202020204" pitchFamily="34" charset="0"/>
              </a:defRPr>
            </a:lvl5pPr>
            <a:lvl6pPr marL="4572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eaLnBrk="1" hangingPunct="1"/>
            <a:r>
              <a:rPr lang="en-US" altLang="en-US" sz="4000">
                <a:solidFill>
                  <a:schemeClr val="bg1"/>
                </a:solidFill>
              </a:rPr>
              <a:t>Limits in Pointwise Degradations</a:t>
            </a:r>
          </a:p>
        </p:txBody>
      </p:sp>
      <p:pic>
        <p:nvPicPr>
          <p:cNvPr id="239647" name="Picture 31" descr="D:\Tali\Noise Sensitivity\simulations\presentation\stripes_2_no_yellow.t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24413" y="549275"/>
            <a:ext cx="4027487"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84425" name="Group 9"/>
          <p:cNvGrpSpPr>
            <a:grpSpLocks/>
          </p:cNvGrpSpPr>
          <p:nvPr/>
        </p:nvGrpSpPr>
        <p:grpSpPr bwMode="auto">
          <a:xfrm>
            <a:off x="250825" y="5227638"/>
            <a:ext cx="8750300" cy="1370012"/>
            <a:chOff x="158" y="3293"/>
            <a:chExt cx="5512" cy="863"/>
          </a:xfrm>
        </p:grpSpPr>
        <p:sp>
          <p:nvSpPr>
            <p:cNvPr id="1084421" name="Rectangle 5"/>
            <p:cNvSpPr>
              <a:spLocks noChangeArrowheads="1"/>
            </p:cNvSpPr>
            <p:nvPr/>
          </p:nvSpPr>
          <p:spPr bwMode="auto">
            <a:xfrm>
              <a:off x="158" y="3294"/>
              <a:ext cx="5495" cy="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800">
                  <a:solidFill>
                    <a:schemeClr val="bg1"/>
                  </a:solidFill>
                </a:rPr>
                <a:t>Case study of performance trade-offs</a:t>
              </a:r>
            </a:p>
          </p:txBody>
        </p:sp>
        <p:pic>
          <p:nvPicPr>
            <p:cNvPr id="1084423" name="Picture 18" descr="hourglass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88" y="3294"/>
              <a:ext cx="582"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4424" name="Picture 19" descr="hourglass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19" y="3293"/>
              <a:ext cx="582"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84426" name="Text Box 10"/>
          <p:cNvSpPr txBox="1">
            <a:spLocks noChangeArrowheads="1"/>
          </p:cNvSpPr>
          <p:nvPr/>
        </p:nvSpPr>
        <p:spPr bwMode="auto">
          <a:xfrm>
            <a:off x="869156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59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844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5" name="Rectangle 2"/>
          <p:cNvSpPr>
            <a:spLocks noGrp="1" noChangeArrowheads="1"/>
          </p:cNvSpPr>
          <p:nvPr>
            <p:ph type="title" idx="4294967295"/>
          </p:nvPr>
        </p:nvSpPr>
        <p:spPr>
          <a:xfrm>
            <a:off x="457200" y="0"/>
            <a:ext cx="8229600" cy="1143000"/>
          </a:xfrm>
        </p:spPr>
        <p:txBody>
          <a:bodyPr/>
          <a:lstStyle/>
          <a:p>
            <a:r>
              <a:rPr lang="en-US" altLang="en-US" sz="4000">
                <a:solidFill>
                  <a:schemeClr val="bg1"/>
                </a:solidFill>
              </a:rPr>
              <a:t>Pointwise Degradations</a:t>
            </a:r>
          </a:p>
        </p:txBody>
      </p:sp>
      <p:graphicFrame>
        <p:nvGraphicFramePr>
          <p:cNvPr id="1108996" name="Object 4"/>
          <p:cNvGraphicFramePr>
            <a:graphicFrameLocks noChangeAspect="1"/>
          </p:cNvGraphicFramePr>
          <p:nvPr/>
        </p:nvGraphicFramePr>
        <p:xfrm>
          <a:off x="685800" y="2306638"/>
          <a:ext cx="2019300" cy="615950"/>
        </p:xfrm>
        <a:graphic>
          <a:graphicData uri="http://schemas.openxmlformats.org/presentationml/2006/ole">
            <mc:AlternateContent xmlns:mc="http://schemas.openxmlformats.org/markup-compatibility/2006">
              <mc:Choice xmlns:v="urn:schemas-microsoft-com:vml" Requires="v">
                <p:oleObj spid="_x0000_s1109058" name="Equation" r:id="rId4" imgW="749160" imgH="228600" progId="Equation.DSMT4">
                  <p:embed/>
                </p:oleObj>
              </mc:Choice>
              <mc:Fallback>
                <p:oleObj name="Equation" r:id="rId4" imgW="749160" imgH="228600"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306638"/>
                        <a:ext cx="2019300" cy="615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08997" name="Freeform 9"/>
          <p:cNvSpPr>
            <a:spLocks/>
          </p:cNvSpPr>
          <p:nvPr/>
        </p:nvSpPr>
        <p:spPr bwMode="auto">
          <a:xfrm>
            <a:off x="5373688" y="2913063"/>
            <a:ext cx="658812" cy="739775"/>
          </a:xfrm>
          <a:custGeom>
            <a:avLst/>
            <a:gdLst>
              <a:gd name="T0" fmla="*/ 415 w 415"/>
              <a:gd name="T1" fmla="*/ 466 h 466"/>
              <a:gd name="T2" fmla="*/ 63 w 415"/>
              <a:gd name="T3" fmla="*/ 242 h 466"/>
              <a:gd name="T4" fmla="*/ 35 w 415"/>
              <a:gd name="T5" fmla="*/ 0 h 466"/>
              <a:gd name="T6" fmla="*/ 0 60000 65536"/>
              <a:gd name="T7" fmla="*/ 0 60000 65536"/>
              <a:gd name="T8" fmla="*/ 0 60000 65536"/>
              <a:gd name="T9" fmla="*/ 0 w 415"/>
              <a:gd name="T10" fmla="*/ 0 h 466"/>
              <a:gd name="T11" fmla="*/ 415 w 415"/>
              <a:gd name="T12" fmla="*/ 466 h 466"/>
            </a:gdLst>
            <a:ahLst/>
            <a:cxnLst>
              <a:cxn ang="T6">
                <a:pos x="T0" y="T1"/>
              </a:cxn>
              <a:cxn ang="T7">
                <a:pos x="T2" y="T3"/>
              </a:cxn>
              <a:cxn ang="T8">
                <a:pos x="T4" y="T5"/>
              </a:cxn>
            </a:cxnLst>
            <a:rect l="T9" t="T10" r="T11" b="T12"/>
            <a:pathLst>
              <a:path w="415" h="466">
                <a:moveTo>
                  <a:pt x="415" y="466"/>
                </a:moveTo>
                <a:cubicBezTo>
                  <a:pt x="356" y="427"/>
                  <a:pt x="126" y="320"/>
                  <a:pt x="63" y="242"/>
                </a:cubicBezTo>
                <a:cubicBezTo>
                  <a:pt x="0" y="164"/>
                  <a:pt x="41" y="50"/>
                  <a:pt x="35" y="0"/>
                </a:cubicBezTo>
              </a:path>
            </a:pathLst>
          </a:custGeom>
          <a:noFill/>
          <a:ln w="19050">
            <a:solidFill>
              <a:schemeClr val="bg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he-IL" altLang="en-US" sz="1800">
              <a:latin typeface="Arial" panose="020B0604020202020204" pitchFamily="34" charset="0"/>
            </a:endParaRPr>
          </a:p>
        </p:txBody>
      </p:sp>
      <p:sp>
        <p:nvSpPr>
          <p:cNvPr id="1108998" name="Freeform 11"/>
          <p:cNvSpPr>
            <a:spLocks/>
          </p:cNvSpPr>
          <p:nvPr/>
        </p:nvSpPr>
        <p:spPr bwMode="auto">
          <a:xfrm>
            <a:off x="3238500" y="2946400"/>
            <a:ext cx="427038" cy="706438"/>
          </a:xfrm>
          <a:custGeom>
            <a:avLst/>
            <a:gdLst>
              <a:gd name="T0" fmla="*/ 0 w 269"/>
              <a:gd name="T1" fmla="*/ 445 h 445"/>
              <a:gd name="T2" fmla="*/ 216 w 269"/>
              <a:gd name="T3" fmla="*/ 213 h 445"/>
              <a:gd name="T4" fmla="*/ 269 w 269"/>
              <a:gd name="T5" fmla="*/ 0 h 445"/>
              <a:gd name="T6" fmla="*/ 0 60000 65536"/>
              <a:gd name="T7" fmla="*/ 0 60000 65536"/>
              <a:gd name="T8" fmla="*/ 0 60000 65536"/>
              <a:gd name="T9" fmla="*/ 0 w 269"/>
              <a:gd name="T10" fmla="*/ 0 h 445"/>
              <a:gd name="T11" fmla="*/ 269 w 269"/>
              <a:gd name="T12" fmla="*/ 445 h 445"/>
            </a:gdLst>
            <a:ahLst/>
            <a:cxnLst>
              <a:cxn ang="T6">
                <a:pos x="T0" y="T1"/>
              </a:cxn>
              <a:cxn ang="T7">
                <a:pos x="T2" y="T3"/>
              </a:cxn>
              <a:cxn ang="T8">
                <a:pos x="T4" y="T5"/>
              </a:cxn>
            </a:cxnLst>
            <a:rect l="T9" t="T10" r="T11" b="T12"/>
            <a:pathLst>
              <a:path w="269" h="445">
                <a:moveTo>
                  <a:pt x="0" y="445"/>
                </a:moveTo>
                <a:cubicBezTo>
                  <a:pt x="36" y="406"/>
                  <a:pt x="171" y="287"/>
                  <a:pt x="216" y="213"/>
                </a:cubicBezTo>
                <a:cubicBezTo>
                  <a:pt x="261" y="139"/>
                  <a:pt x="258" y="44"/>
                  <a:pt x="269" y="0"/>
                </a:cubicBezTo>
              </a:path>
            </a:pathLst>
          </a:custGeom>
          <a:noFill/>
          <a:ln w="19050">
            <a:solidFill>
              <a:schemeClr val="bg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he-IL" altLang="en-US" sz="1800">
              <a:latin typeface="Arial" panose="020B0604020202020204" pitchFamily="34" charset="0"/>
            </a:endParaRPr>
          </a:p>
        </p:txBody>
      </p:sp>
      <p:sp>
        <p:nvSpPr>
          <p:cNvPr id="1108999" name="Freeform 12"/>
          <p:cNvSpPr>
            <a:spLocks/>
          </p:cNvSpPr>
          <p:nvPr/>
        </p:nvSpPr>
        <p:spPr bwMode="auto">
          <a:xfrm>
            <a:off x="1905000" y="2928938"/>
            <a:ext cx="292100" cy="228600"/>
          </a:xfrm>
          <a:custGeom>
            <a:avLst/>
            <a:gdLst>
              <a:gd name="T0" fmla="*/ 0 w 184"/>
              <a:gd name="T1" fmla="*/ 144 h 144"/>
              <a:gd name="T2" fmla="*/ 136 w 184"/>
              <a:gd name="T3" fmla="*/ 104 h 144"/>
              <a:gd name="T4" fmla="*/ 184 w 184"/>
              <a:gd name="T5" fmla="*/ 0 h 144"/>
              <a:gd name="T6" fmla="*/ 0 60000 65536"/>
              <a:gd name="T7" fmla="*/ 0 60000 65536"/>
              <a:gd name="T8" fmla="*/ 0 60000 65536"/>
              <a:gd name="T9" fmla="*/ 0 w 184"/>
              <a:gd name="T10" fmla="*/ 0 h 144"/>
              <a:gd name="T11" fmla="*/ 184 w 184"/>
              <a:gd name="T12" fmla="*/ 144 h 144"/>
            </a:gdLst>
            <a:ahLst/>
            <a:cxnLst>
              <a:cxn ang="T6">
                <a:pos x="T0" y="T1"/>
              </a:cxn>
              <a:cxn ang="T7">
                <a:pos x="T2" y="T3"/>
              </a:cxn>
              <a:cxn ang="T8">
                <a:pos x="T4" y="T5"/>
              </a:cxn>
            </a:cxnLst>
            <a:rect l="T9" t="T10" r="T11" b="T12"/>
            <a:pathLst>
              <a:path w="184" h="144">
                <a:moveTo>
                  <a:pt x="0" y="144"/>
                </a:moveTo>
                <a:cubicBezTo>
                  <a:pt x="23" y="137"/>
                  <a:pt x="105" y="128"/>
                  <a:pt x="136" y="104"/>
                </a:cubicBezTo>
                <a:cubicBezTo>
                  <a:pt x="167" y="80"/>
                  <a:pt x="174" y="22"/>
                  <a:pt x="184" y="0"/>
                </a:cubicBezTo>
              </a:path>
            </a:pathLst>
          </a:custGeom>
          <a:noFill/>
          <a:ln w="19050">
            <a:solidFill>
              <a:schemeClr val="bg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he-IL" altLang="en-US" sz="1800">
              <a:latin typeface="Arial" panose="020B0604020202020204" pitchFamily="34" charset="0"/>
            </a:endParaRPr>
          </a:p>
        </p:txBody>
      </p:sp>
      <p:sp>
        <p:nvSpPr>
          <p:cNvPr id="1109000" name="Text Box 13"/>
          <p:cNvSpPr txBox="1">
            <a:spLocks noChangeArrowheads="1"/>
          </p:cNvSpPr>
          <p:nvPr/>
        </p:nvSpPr>
        <p:spPr bwMode="auto">
          <a:xfrm>
            <a:off x="914400" y="3068638"/>
            <a:ext cx="83820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2200">
                <a:solidFill>
                  <a:schemeClr val="bg1"/>
                </a:solidFill>
                <a:latin typeface="Arial" panose="020B0604020202020204" pitchFamily="34" charset="0"/>
              </a:rPr>
              <a:t>object</a:t>
            </a:r>
          </a:p>
        </p:txBody>
      </p:sp>
      <p:graphicFrame>
        <p:nvGraphicFramePr>
          <p:cNvPr id="1109001" name="Object 14"/>
          <p:cNvGraphicFramePr>
            <a:graphicFrameLocks noChangeAspect="1"/>
          </p:cNvGraphicFramePr>
          <p:nvPr/>
        </p:nvGraphicFramePr>
        <p:xfrm>
          <a:off x="2794000" y="2374900"/>
          <a:ext cx="1300163" cy="547688"/>
        </p:xfrm>
        <a:graphic>
          <a:graphicData uri="http://schemas.openxmlformats.org/presentationml/2006/ole">
            <mc:AlternateContent xmlns:mc="http://schemas.openxmlformats.org/markup-compatibility/2006">
              <mc:Choice xmlns:v="urn:schemas-microsoft-com:vml" Requires="v">
                <p:oleObj spid="_x0000_s1109059" name="Equation" r:id="rId6" imgW="482400" imgH="203040" progId="Equation.DSMT4">
                  <p:embed/>
                </p:oleObj>
              </mc:Choice>
              <mc:Fallback>
                <p:oleObj name="Equation" r:id="rId6" imgW="482400" imgH="203040" progId="Equation.DSMT4">
                  <p:embed/>
                  <p:pic>
                    <p:nvPicPr>
                      <p:cNvPr id="0"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4000" y="2374900"/>
                        <a:ext cx="1300163" cy="547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09002" name="Object 16"/>
          <p:cNvGraphicFramePr>
            <a:graphicFrameLocks noChangeAspect="1"/>
          </p:cNvGraphicFramePr>
          <p:nvPr/>
        </p:nvGraphicFramePr>
        <p:xfrm>
          <a:off x="4648200" y="2374900"/>
          <a:ext cx="1471613" cy="547688"/>
        </p:xfrm>
        <a:graphic>
          <a:graphicData uri="http://schemas.openxmlformats.org/presentationml/2006/ole">
            <mc:AlternateContent xmlns:mc="http://schemas.openxmlformats.org/markup-compatibility/2006">
              <mc:Choice xmlns:v="urn:schemas-microsoft-com:vml" Requires="v">
                <p:oleObj spid="_x0000_s1109060" name="Equation" r:id="rId8" imgW="545760" imgH="203040" progId="Equation.DSMT4">
                  <p:embed/>
                </p:oleObj>
              </mc:Choice>
              <mc:Fallback>
                <p:oleObj name="Equation" r:id="rId8" imgW="545760" imgH="203040" progId="Equation.DSMT4">
                  <p:embed/>
                  <p:pic>
                    <p:nvPicPr>
                      <p:cNvPr id="0" name="Object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8200" y="2374900"/>
                        <a:ext cx="1471613" cy="547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09003" name="Text Box 17"/>
          <p:cNvSpPr txBox="1">
            <a:spLocks noChangeArrowheads="1"/>
          </p:cNvSpPr>
          <p:nvPr/>
        </p:nvSpPr>
        <p:spPr bwMode="auto">
          <a:xfrm>
            <a:off x="1066800" y="3754438"/>
            <a:ext cx="28956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200">
                <a:solidFill>
                  <a:schemeClr val="bg1"/>
                </a:solidFill>
                <a:latin typeface="Arial" panose="020B0604020202020204" pitchFamily="34" charset="0"/>
              </a:rPr>
              <a:t>pointwise attenuation</a:t>
            </a:r>
          </a:p>
        </p:txBody>
      </p:sp>
      <p:graphicFrame>
        <p:nvGraphicFramePr>
          <p:cNvPr id="1109004" name="Object 21"/>
          <p:cNvGraphicFramePr>
            <a:graphicFrameLocks noChangeAspect="1"/>
          </p:cNvGraphicFramePr>
          <p:nvPr/>
        </p:nvGraphicFramePr>
        <p:xfrm>
          <a:off x="6799263" y="2382838"/>
          <a:ext cx="1436687" cy="547687"/>
        </p:xfrm>
        <a:graphic>
          <a:graphicData uri="http://schemas.openxmlformats.org/presentationml/2006/ole">
            <mc:AlternateContent xmlns:mc="http://schemas.openxmlformats.org/markup-compatibility/2006">
              <mc:Choice xmlns:v="urn:schemas-microsoft-com:vml" Requires="v">
                <p:oleObj spid="_x0000_s1109061" name="Equation" r:id="rId10" imgW="533160" imgH="203040" progId="Equation.DSMT4">
                  <p:embed/>
                </p:oleObj>
              </mc:Choice>
              <mc:Fallback>
                <p:oleObj name="Equation" r:id="rId10" imgW="533160" imgH="203040" progId="Equation.DSMT4">
                  <p:embed/>
                  <p:pic>
                    <p:nvPicPr>
                      <p:cNvPr id="0" name="Object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99263" y="2382838"/>
                        <a:ext cx="1436687" cy="547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09005" name="Freeform 22"/>
          <p:cNvSpPr>
            <a:spLocks/>
          </p:cNvSpPr>
          <p:nvPr/>
        </p:nvSpPr>
        <p:spPr bwMode="auto">
          <a:xfrm>
            <a:off x="7531100" y="2108200"/>
            <a:ext cx="292100" cy="342900"/>
          </a:xfrm>
          <a:custGeom>
            <a:avLst/>
            <a:gdLst>
              <a:gd name="T0" fmla="*/ 184 w 184"/>
              <a:gd name="T1" fmla="*/ 0 h 216"/>
              <a:gd name="T2" fmla="*/ 24 w 184"/>
              <a:gd name="T3" fmla="*/ 40 h 216"/>
              <a:gd name="T4" fmla="*/ 40 w 184"/>
              <a:gd name="T5" fmla="*/ 216 h 216"/>
              <a:gd name="T6" fmla="*/ 0 60000 65536"/>
              <a:gd name="T7" fmla="*/ 0 60000 65536"/>
              <a:gd name="T8" fmla="*/ 0 60000 65536"/>
              <a:gd name="T9" fmla="*/ 0 w 184"/>
              <a:gd name="T10" fmla="*/ 0 h 216"/>
              <a:gd name="T11" fmla="*/ 184 w 184"/>
              <a:gd name="T12" fmla="*/ 216 h 216"/>
            </a:gdLst>
            <a:ahLst/>
            <a:cxnLst>
              <a:cxn ang="T6">
                <a:pos x="T0" y="T1"/>
              </a:cxn>
              <a:cxn ang="T7">
                <a:pos x="T2" y="T3"/>
              </a:cxn>
              <a:cxn ang="T8">
                <a:pos x="T4" y="T5"/>
              </a:cxn>
            </a:cxnLst>
            <a:rect l="T9" t="T10" r="T11" b="T12"/>
            <a:pathLst>
              <a:path w="184" h="216">
                <a:moveTo>
                  <a:pt x="184" y="0"/>
                </a:moveTo>
                <a:cubicBezTo>
                  <a:pt x="156" y="7"/>
                  <a:pt x="48" y="4"/>
                  <a:pt x="24" y="40"/>
                </a:cubicBezTo>
                <a:cubicBezTo>
                  <a:pt x="0" y="76"/>
                  <a:pt x="37" y="179"/>
                  <a:pt x="40" y="216"/>
                </a:cubicBezTo>
              </a:path>
            </a:pathLst>
          </a:custGeom>
          <a:noFill/>
          <a:ln w="19050">
            <a:solidFill>
              <a:schemeClr val="bg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he-IL" altLang="en-US" sz="1800">
              <a:latin typeface="Arial" panose="020B0604020202020204" pitchFamily="34" charset="0"/>
            </a:endParaRPr>
          </a:p>
        </p:txBody>
      </p:sp>
      <p:sp>
        <p:nvSpPr>
          <p:cNvPr id="1109006" name="Text Box 23"/>
          <p:cNvSpPr txBox="1">
            <a:spLocks noChangeArrowheads="1"/>
          </p:cNvSpPr>
          <p:nvPr/>
        </p:nvSpPr>
        <p:spPr bwMode="auto">
          <a:xfrm>
            <a:off x="7848600" y="1905000"/>
            <a:ext cx="8382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2200">
                <a:solidFill>
                  <a:schemeClr val="bg1"/>
                </a:solidFill>
                <a:latin typeface="Arial" panose="020B0604020202020204" pitchFamily="34" charset="0"/>
              </a:rPr>
              <a:t>noise</a:t>
            </a:r>
          </a:p>
        </p:txBody>
      </p:sp>
      <p:sp>
        <p:nvSpPr>
          <p:cNvPr id="1109007" name="Text Box 25"/>
          <p:cNvSpPr txBox="1">
            <a:spLocks noChangeArrowheads="1"/>
          </p:cNvSpPr>
          <p:nvPr/>
        </p:nvSpPr>
        <p:spPr bwMode="auto">
          <a:xfrm>
            <a:off x="0" y="6553200"/>
            <a:ext cx="533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rtl="0">
              <a:spcBef>
                <a:spcPct val="50000"/>
              </a:spcBef>
            </a:pPr>
            <a:r>
              <a:rPr lang="en-US" altLang="en-US" sz="1400">
                <a:solidFill>
                  <a:srgbClr val="00FF00"/>
                </a:solidFill>
                <a:latin typeface="Tahoma" panose="020B0604030504040204" pitchFamily="34" charset="0"/>
                <a:cs typeface="Tahoma" panose="020B0604030504040204" pitchFamily="34" charset="0"/>
              </a:rPr>
              <a:t>Treibitz &amp; Schechner, </a:t>
            </a:r>
            <a:r>
              <a:rPr lang="en-US" altLang="en-US" sz="1400" i="1">
                <a:solidFill>
                  <a:srgbClr val="00FF00"/>
                </a:solidFill>
                <a:latin typeface="Tahoma" panose="020B0604030504040204" pitchFamily="34" charset="0"/>
                <a:cs typeface="Tahoma" panose="020B0604030504040204" pitchFamily="34" charset="0"/>
              </a:rPr>
              <a:t>Recovery Limits in Pointwise Degradations</a:t>
            </a:r>
          </a:p>
        </p:txBody>
      </p:sp>
      <p:sp>
        <p:nvSpPr>
          <p:cNvPr id="17" name="Freeform 4"/>
          <p:cNvSpPr>
            <a:spLocks/>
          </p:cNvSpPr>
          <p:nvPr/>
        </p:nvSpPr>
        <p:spPr bwMode="auto">
          <a:xfrm>
            <a:off x="5664200" y="2933700"/>
            <a:ext cx="2032000" cy="477838"/>
          </a:xfrm>
          <a:custGeom>
            <a:avLst/>
            <a:gdLst>
              <a:gd name="T0" fmla="*/ 0 w 1280"/>
              <a:gd name="T1" fmla="*/ 0 h 301"/>
              <a:gd name="T2" fmla="*/ 728 w 1280"/>
              <a:gd name="T3" fmla="*/ 296 h 301"/>
              <a:gd name="T4" fmla="*/ 1280 w 1280"/>
              <a:gd name="T5" fmla="*/ 32 h 301"/>
              <a:gd name="T6" fmla="*/ 0 60000 65536"/>
              <a:gd name="T7" fmla="*/ 0 60000 65536"/>
              <a:gd name="T8" fmla="*/ 0 60000 65536"/>
              <a:gd name="T9" fmla="*/ 0 w 1280"/>
              <a:gd name="T10" fmla="*/ 0 h 301"/>
              <a:gd name="T11" fmla="*/ 1280 w 1280"/>
              <a:gd name="T12" fmla="*/ 301 h 301"/>
            </a:gdLst>
            <a:ahLst/>
            <a:cxnLst>
              <a:cxn ang="T6">
                <a:pos x="T0" y="T1"/>
              </a:cxn>
              <a:cxn ang="T7">
                <a:pos x="T2" y="T3"/>
              </a:cxn>
              <a:cxn ang="T8">
                <a:pos x="T4" y="T5"/>
              </a:cxn>
            </a:cxnLst>
            <a:rect l="T9" t="T10" r="T11" b="T12"/>
            <a:pathLst>
              <a:path w="1280" h="301">
                <a:moveTo>
                  <a:pt x="0" y="0"/>
                </a:moveTo>
                <a:cubicBezTo>
                  <a:pt x="121" y="48"/>
                  <a:pt x="515" y="291"/>
                  <a:pt x="728" y="296"/>
                </a:cubicBezTo>
                <a:cubicBezTo>
                  <a:pt x="941" y="301"/>
                  <a:pt x="1165" y="87"/>
                  <a:pt x="1280" y="32"/>
                </a:cubicBezTo>
              </a:path>
            </a:pathLst>
          </a:custGeom>
          <a:noFill/>
          <a:ln w="38100">
            <a:solidFill>
              <a:srgbClr val="FF0000"/>
            </a:solidFill>
            <a:prstDash val="dash"/>
            <a:round/>
            <a:headEnd/>
            <a:tailEnd type="stealth" w="med" len="med"/>
          </a:ln>
          <a:extLst>
            <a:ext uri="{909E8E84-426E-40DD-AFC4-6F175D3DCCD1}">
              <a14:hiddenFill xmlns:a14="http://schemas.microsoft.com/office/drawing/2010/main">
                <a:solidFill>
                  <a:srgbClr val="FFFFFF"/>
                </a:solidFill>
              </a14:hiddenFill>
            </a:ext>
          </a:extLst>
        </p:spPr>
        <p:txBody>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he-IL" altLang="en-US" sz="1800">
              <a:latin typeface="Arial" panose="020B0604020202020204" pitchFamily="34" charset="0"/>
            </a:endParaRPr>
          </a:p>
        </p:txBody>
      </p:sp>
      <p:sp>
        <p:nvSpPr>
          <p:cNvPr id="20" name="Text Box 27"/>
          <p:cNvSpPr txBox="1">
            <a:spLocks noChangeArrowheads="1"/>
          </p:cNvSpPr>
          <p:nvPr/>
        </p:nvSpPr>
        <p:spPr bwMode="auto">
          <a:xfrm>
            <a:off x="3581400" y="1379538"/>
            <a:ext cx="2209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a:solidFill>
                  <a:srgbClr val="FFFF00"/>
                </a:solidFill>
                <a:latin typeface="Arial" panose="020B0604020202020204" pitchFamily="34" charset="0"/>
              </a:rPr>
              <a:t>reduce SNR even if known</a:t>
            </a:r>
          </a:p>
        </p:txBody>
      </p:sp>
      <p:sp>
        <p:nvSpPr>
          <p:cNvPr id="23" name="Rectangle 22"/>
          <p:cNvSpPr/>
          <p:nvPr/>
        </p:nvSpPr>
        <p:spPr>
          <a:xfrm>
            <a:off x="3200400" y="1295400"/>
            <a:ext cx="2971800" cy="1600200"/>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he-IL"/>
          </a:p>
        </p:txBody>
      </p:sp>
      <p:sp>
        <p:nvSpPr>
          <p:cNvPr id="1109011" name="Text Box 21"/>
          <p:cNvSpPr txBox="1">
            <a:spLocks noChangeArrowheads="1"/>
          </p:cNvSpPr>
          <p:nvPr/>
        </p:nvSpPr>
        <p:spPr bwMode="auto">
          <a:xfrm>
            <a:off x="4495800" y="3733800"/>
            <a:ext cx="3048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sz="2400">
                <a:solidFill>
                  <a:schemeClr val="tx1"/>
                </a:solidFill>
                <a:latin typeface="Times New Roman" panose="02020603050405020304" pitchFamily="18" charset="0"/>
                <a:cs typeface="Arial" panose="020B0604020202020204" pitchFamily="34" charset="0"/>
              </a:defRPr>
            </a:lvl1pPr>
            <a:lvl2pPr marL="742950" indent="-285750" algn="r" rtl="1">
              <a:defRPr sz="2400">
                <a:solidFill>
                  <a:schemeClr val="tx1"/>
                </a:solidFill>
                <a:latin typeface="Times New Roman" panose="02020603050405020304" pitchFamily="18" charset="0"/>
                <a:cs typeface="Arial" panose="020B0604020202020204" pitchFamily="34" charset="0"/>
              </a:defRPr>
            </a:lvl2pPr>
            <a:lvl3pPr marL="1143000" indent="-228600" algn="r" rtl="1">
              <a:defRPr sz="2400">
                <a:solidFill>
                  <a:schemeClr val="tx1"/>
                </a:solidFill>
                <a:latin typeface="Times New Roman" panose="02020603050405020304" pitchFamily="18" charset="0"/>
                <a:cs typeface="Arial" panose="020B0604020202020204" pitchFamily="34" charset="0"/>
              </a:defRPr>
            </a:lvl3pPr>
            <a:lvl4pPr marL="1600200" indent="-228600" algn="r" rtl="1">
              <a:defRPr sz="2400">
                <a:solidFill>
                  <a:schemeClr val="tx1"/>
                </a:solidFill>
                <a:latin typeface="Times New Roman" panose="02020603050405020304" pitchFamily="18" charset="0"/>
                <a:cs typeface="Arial" panose="020B0604020202020204" pitchFamily="34" charset="0"/>
              </a:defRPr>
            </a:lvl4pPr>
            <a:lvl5pPr marL="2057400" indent="-228600" algn="r" rtl="1">
              <a:defRPr sz="2400">
                <a:solidFill>
                  <a:schemeClr val="tx1"/>
                </a:solidFill>
                <a:latin typeface="Times New Roman" panose="02020603050405020304" pitchFamily="18" charset="0"/>
                <a:cs typeface="Arial" panose="020B0604020202020204" pitchFamily="34" charset="0"/>
              </a:defRPr>
            </a:lvl5pPr>
            <a:lvl6pPr marL="25146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pPr>
            <a:r>
              <a:rPr lang="en-US" altLang="en-US" sz="2200">
                <a:solidFill>
                  <a:schemeClr val="bg1"/>
                </a:solidFill>
                <a:latin typeface="Arial" panose="020B0604020202020204" pitchFamily="34" charset="0"/>
              </a:rPr>
              <a:t>additive (positive) bias</a:t>
            </a:r>
          </a:p>
        </p:txBody>
      </p:sp>
      <p:sp>
        <p:nvSpPr>
          <p:cNvPr id="1109012" name="Text Box 20"/>
          <p:cNvSpPr txBox="1">
            <a:spLocks noChangeArrowheads="1"/>
          </p:cNvSpPr>
          <p:nvPr/>
        </p:nvSpPr>
        <p:spPr bwMode="auto">
          <a:xfrm>
            <a:off x="869156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18</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14400" y="422728"/>
            <a:ext cx="7112716" cy="707886"/>
          </a:xfrm>
          <a:prstGeom prst="rect">
            <a:avLst/>
          </a:prstGeom>
        </p:spPr>
        <p:txBody>
          <a:bodyPr wrap="none">
            <a:spAutoFit/>
          </a:bodyPr>
          <a:lstStyle/>
          <a:p>
            <a:pPr eaLnBrk="1" fontAlgn="auto" hangingPunct="1">
              <a:spcBef>
                <a:spcPts val="0"/>
              </a:spcBef>
              <a:spcAft>
                <a:spcPts val="0"/>
              </a:spcAft>
            </a:pPr>
            <a:r>
              <a:rPr lang="en-US" sz="4000" dirty="0" smtClean="0">
                <a:solidFill>
                  <a:prstClr val="white"/>
                </a:solidFill>
                <a:latin typeface="Calibri"/>
                <a:cs typeface="+mn-cs"/>
              </a:rPr>
              <a:t>Cutoff frequency in color imaging</a:t>
            </a:r>
            <a:endParaRPr lang="en-US" sz="4000" dirty="0">
              <a:solidFill>
                <a:prstClr val="white"/>
              </a:solidFill>
              <a:latin typeface="Calibri"/>
              <a:cs typeface="+mn-cs"/>
            </a:endParaRPr>
          </a:p>
        </p:txBody>
      </p:sp>
      <p:pic>
        <p:nvPicPr>
          <p:cNvPr id="11"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3929" t="9445" r="10893" b="12698"/>
          <a:stretch/>
        </p:blipFill>
        <p:spPr bwMode="auto">
          <a:xfrm>
            <a:off x="213359" y="1454162"/>
            <a:ext cx="2676786" cy="2081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rotWithShape="1">
          <a:blip r:embed="rId4">
            <a:extLst>
              <a:ext uri="{28A0092B-C50C-407E-A947-70E740481C1C}">
                <a14:useLocalDpi xmlns:a14="http://schemas.microsoft.com/office/drawing/2010/main" val="0"/>
              </a:ext>
            </a:extLst>
          </a:blip>
          <a:srcRect l="14287" t="9445" r="11965" b="12937"/>
          <a:stretch/>
        </p:blipFill>
        <p:spPr bwMode="auto">
          <a:xfrm>
            <a:off x="3307079" y="1460552"/>
            <a:ext cx="2625870" cy="207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noChangeArrowheads="1"/>
          </p:cNvPicPr>
          <p:nvPr/>
        </p:nvPicPr>
        <p:blipFill rotWithShape="1">
          <a:blip r:embed="rId5">
            <a:extLst>
              <a:ext uri="{28A0092B-C50C-407E-A947-70E740481C1C}">
                <a14:useLocalDpi xmlns:a14="http://schemas.microsoft.com/office/drawing/2010/main" val="0"/>
              </a:ext>
            </a:extLst>
          </a:blip>
          <a:srcRect l="14109" t="9207" r="10535" b="12698"/>
          <a:stretch/>
        </p:blipFill>
        <p:spPr bwMode="auto">
          <a:xfrm>
            <a:off x="6324599" y="1447800"/>
            <a:ext cx="2683124" cy="208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09600" y="3886200"/>
            <a:ext cx="8077200" cy="892552"/>
          </a:xfrm>
          <a:prstGeom prst="rect">
            <a:avLst/>
          </a:prstGeom>
        </p:spPr>
        <p:txBody>
          <a:bodyPr wrap="square">
            <a:spAutoFit/>
          </a:bodyPr>
          <a:lstStyle/>
          <a:p>
            <a:pPr eaLnBrk="1" fontAlgn="auto" hangingPunct="1">
              <a:spcBef>
                <a:spcPts val="0"/>
              </a:spcBef>
              <a:spcAft>
                <a:spcPts val="0"/>
              </a:spcAft>
            </a:pPr>
            <a:r>
              <a:rPr lang="en-US" sz="2600" dirty="0" smtClean="0">
                <a:solidFill>
                  <a:prstClr val="white"/>
                </a:solidFill>
                <a:latin typeface="Calibri"/>
                <a:cs typeface="+mn-cs"/>
              </a:rPr>
              <a:t>What is the smallest recoverable object  size (maximum cutoff frequency)  per success rate </a:t>
            </a:r>
            <a:r>
              <a:rPr lang="el-GR" sz="2600" dirty="0" smtClean="0">
                <a:solidFill>
                  <a:prstClr val="white"/>
                </a:solidFill>
                <a:latin typeface="Calibri"/>
                <a:cs typeface="+mn-cs"/>
              </a:rPr>
              <a:t>ρ</a:t>
            </a:r>
            <a:r>
              <a:rPr lang="en-US" sz="2600" dirty="0" smtClean="0">
                <a:solidFill>
                  <a:prstClr val="white"/>
                </a:solidFill>
                <a:latin typeface="Calibri"/>
                <a:cs typeface="+mn-cs"/>
              </a:rPr>
              <a:t> and a given scenario?</a:t>
            </a:r>
            <a:endParaRPr lang="en-US" sz="2600" dirty="0">
              <a:solidFill>
                <a:prstClr val="white"/>
              </a:solidFill>
              <a:latin typeface="Calibri"/>
              <a:cs typeface="+mn-cs"/>
            </a:endParaRPr>
          </a:p>
        </p:txBody>
      </p:sp>
      <p:sp>
        <p:nvSpPr>
          <p:cNvPr id="14" name="Rectangle 13"/>
          <p:cNvSpPr/>
          <p:nvPr/>
        </p:nvSpPr>
        <p:spPr>
          <a:xfrm>
            <a:off x="3810000" y="5029200"/>
            <a:ext cx="4427559" cy="1107996"/>
          </a:xfrm>
          <a:prstGeom prst="rect">
            <a:avLst/>
          </a:prstGeom>
        </p:spPr>
        <p:txBody>
          <a:bodyPr wrap="none">
            <a:spAutoFit/>
          </a:bodyPr>
          <a:lstStyle/>
          <a:p>
            <a:pPr marL="285750" indent="-285750" eaLnBrk="1" fontAlgn="auto" hangingPunct="1">
              <a:spcBef>
                <a:spcPts val="0"/>
              </a:spcBef>
              <a:spcAft>
                <a:spcPts val="0"/>
              </a:spcAft>
              <a:buFont typeface="Arial" pitchFamily="34" charset="0"/>
              <a:buChar char="•"/>
            </a:pPr>
            <a:r>
              <a:rPr lang="en-US" sz="2200" dirty="0" smtClean="0">
                <a:solidFill>
                  <a:prstClr val="white"/>
                </a:solidFill>
                <a:latin typeface="Calibri"/>
                <a:cs typeface="+mn-cs"/>
              </a:rPr>
              <a:t>Performance prediction</a:t>
            </a:r>
          </a:p>
          <a:p>
            <a:pPr marL="285750" indent="-285750" eaLnBrk="1" fontAlgn="auto" hangingPunct="1">
              <a:spcBef>
                <a:spcPts val="0"/>
              </a:spcBef>
              <a:spcAft>
                <a:spcPts val="0"/>
              </a:spcAft>
              <a:buFont typeface="Arial" pitchFamily="34" charset="0"/>
              <a:buChar char="•"/>
            </a:pPr>
            <a:r>
              <a:rPr lang="en-US" sz="2200" dirty="0" smtClean="0">
                <a:solidFill>
                  <a:prstClr val="white"/>
                </a:solidFill>
                <a:latin typeface="Calibri"/>
                <a:cs typeface="+mn-cs"/>
              </a:rPr>
              <a:t>System design</a:t>
            </a:r>
          </a:p>
          <a:p>
            <a:pPr marL="285750" indent="-285750" eaLnBrk="1" fontAlgn="auto" hangingPunct="1">
              <a:spcBef>
                <a:spcPts val="0"/>
              </a:spcBef>
              <a:spcAft>
                <a:spcPts val="0"/>
              </a:spcAft>
              <a:buFont typeface="Arial" pitchFamily="34" charset="0"/>
              <a:buChar char="•"/>
            </a:pPr>
            <a:r>
              <a:rPr lang="en-US" sz="2200" dirty="0" smtClean="0">
                <a:solidFill>
                  <a:prstClr val="white"/>
                </a:solidFill>
                <a:latin typeface="Calibri"/>
                <a:cs typeface="+mn-cs"/>
              </a:rPr>
              <a:t>Understanding the benefit of color</a:t>
            </a:r>
          </a:p>
        </p:txBody>
      </p:sp>
      <p:sp>
        <p:nvSpPr>
          <p:cNvPr id="4" name="Rectangle 3"/>
          <p:cNvSpPr/>
          <p:nvPr/>
        </p:nvSpPr>
        <p:spPr>
          <a:xfrm>
            <a:off x="1932752" y="5352366"/>
            <a:ext cx="1668085" cy="461665"/>
          </a:xfrm>
          <a:prstGeom prst="rect">
            <a:avLst/>
          </a:prstGeom>
        </p:spPr>
        <p:txBody>
          <a:bodyPr wrap="none">
            <a:spAutoFit/>
          </a:bodyPr>
          <a:lstStyle/>
          <a:p>
            <a:pPr eaLnBrk="1" fontAlgn="auto" hangingPunct="1">
              <a:spcBef>
                <a:spcPts val="0"/>
              </a:spcBef>
              <a:spcAft>
                <a:spcPts val="0"/>
              </a:spcAft>
            </a:pPr>
            <a:r>
              <a:rPr lang="en-US" sz="2400" b="1" dirty="0" smtClean="0">
                <a:solidFill>
                  <a:srgbClr val="FFFF00"/>
                </a:solidFill>
                <a:latin typeface="Calibri"/>
                <a:cs typeface="+mn-cs"/>
              </a:rPr>
              <a:t>Motivation</a:t>
            </a:r>
            <a:r>
              <a:rPr lang="en-US" dirty="0" smtClean="0">
                <a:solidFill>
                  <a:srgbClr val="FFFF00"/>
                </a:solidFill>
                <a:latin typeface="Calibri"/>
                <a:cs typeface="+mn-cs"/>
              </a:rPr>
              <a:t>:</a:t>
            </a:r>
            <a:endParaRPr lang="en-US" dirty="0">
              <a:solidFill>
                <a:srgbClr val="FFFF00"/>
              </a:solidFill>
              <a:latin typeface="Calibri"/>
              <a:cs typeface="+mn-cs"/>
            </a:endParaRPr>
          </a:p>
        </p:txBody>
      </p:sp>
    </p:spTree>
    <p:extLst>
      <p:ext uri="{BB962C8B-B14F-4D97-AF65-F5344CB8AC3E}">
        <p14:creationId xmlns:p14="http://schemas.microsoft.com/office/powerpoint/2010/main" val="349211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877" y="228600"/>
            <a:ext cx="8482963" cy="707886"/>
          </a:xfrm>
          <a:prstGeom prst="rect">
            <a:avLst/>
          </a:prstGeom>
        </p:spPr>
        <p:txBody>
          <a:bodyPr wrap="none">
            <a:spAutoFit/>
          </a:bodyPr>
          <a:lstStyle/>
          <a:p>
            <a:pPr eaLnBrk="1" fontAlgn="auto" hangingPunct="1">
              <a:spcBef>
                <a:spcPts val="0"/>
              </a:spcBef>
              <a:spcAft>
                <a:spcPts val="0"/>
              </a:spcAft>
            </a:pPr>
            <a:r>
              <a:rPr lang="en-US" sz="4000" dirty="0" smtClean="0">
                <a:solidFill>
                  <a:prstClr val="white"/>
                </a:solidFill>
                <a:latin typeface="Calibri"/>
                <a:cs typeface="+mn-cs"/>
              </a:rPr>
              <a:t>Linear, space-invariant </a:t>
            </a:r>
            <a:r>
              <a:rPr lang="en-US" sz="4000" dirty="0">
                <a:solidFill>
                  <a:prstClr val="white"/>
                </a:solidFill>
                <a:latin typeface="Calibri"/>
                <a:cs typeface="+mn-cs"/>
              </a:rPr>
              <a:t>i</a:t>
            </a:r>
            <a:r>
              <a:rPr lang="en-US" sz="4000" dirty="0" smtClean="0">
                <a:solidFill>
                  <a:prstClr val="white"/>
                </a:solidFill>
                <a:latin typeface="Calibri"/>
                <a:cs typeface="+mn-cs"/>
              </a:rPr>
              <a:t>maging systems</a:t>
            </a:r>
            <a:endParaRPr lang="en-US" sz="4000" dirty="0">
              <a:solidFill>
                <a:prstClr val="white"/>
              </a:solidFill>
              <a:latin typeface="Calibri"/>
              <a:cs typeface="+mn-cs"/>
            </a:endParaRPr>
          </a:p>
        </p:txBody>
      </p:sp>
      <p:sp>
        <p:nvSpPr>
          <p:cNvPr id="3" name="Rectangle 2"/>
          <p:cNvSpPr/>
          <p:nvPr/>
        </p:nvSpPr>
        <p:spPr>
          <a:xfrm>
            <a:off x="4337410" y="1473515"/>
            <a:ext cx="723900" cy="762000"/>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 name="Rectangle 3"/>
          <p:cNvSpPr/>
          <p:nvPr/>
        </p:nvSpPr>
        <p:spPr>
          <a:xfrm>
            <a:off x="4451710" y="1665572"/>
            <a:ext cx="76200" cy="411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5" name="Oval 4"/>
          <p:cNvSpPr/>
          <p:nvPr/>
        </p:nvSpPr>
        <p:spPr>
          <a:xfrm>
            <a:off x="4985110" y="1590044"/>
            <a:ext cx="152400" cy="5351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0" name="Rectangle 9"/>
          <p:cNvSpPr/>
          <p:nvPr/>
        </p:nvSpPr>
        <p:spPr>
          <a:xfrm>
            <a:off x="4016833" y="2235515"/>
            <a:ext cx="1365054" cy="430887"/>
          </a:xfrm>
          <a:prstGeom prst="rect">
            <a:avLst/>
          </a:prstGeom>
        </p:spPr>
        <p:txBody>
          <a:bodyPr wrap="none">
            <a:spAutoFit/>
          </a:bodyPr>
          <a:lstStyle/>
          <a:p>
            <a:pPr eaLnBrk="1" fontAlgn="auto" hangingPunct="1">
              <a:spcBef>
                <a:spcPts val="0"/>
              </a:spcBef>
              <a:spcAft>
                <a:spcPts val="0"/>
              </a:spcAft>
            </a:pPr>
            <a:r>
              <a:rPr lang="en-US" sz="2200" dirty="0" smtClean="0">
                <a:solidFill>
                  <a:prstClr val="white"/>
                </a:solidFill>
                <a:latin typeface="Calibri"/>
                <a:cs typeface="+mn-cs"/>
              </a:rPr>
              <a:t>LSI system</a:t>
            </a:r>
            <a:endParaRPr lang="en-US" sz="2200" dirty="0">
              <a:solidFill>
                <a:prstClr val="white"/>
              </a:solidFill>
              <a:latin typeface="Calibri"/>
              <a:cs typeface="+mn-cs"/>
            </a:endParaRPr>
          </a:p>
        </p:txBody>
      </p:sp>
      <p:cxnSp>
        <p:nvCxnSpPr>
          <p:cNvPr id="30" name="Straight Arrow Connector 29"/>
          <p:cNvCxnSpPr/>
          <p:nvPr/>
        </p:nvCxnSpPr>
        <p:spPr>
          <a:xfrm flipH="1">
            <a:off x="5381887" y="1871377"/>
            <a:ext cx="1089123"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3026614" y="1871377"/>
            <a:ext cx="1089123"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p:cNvSpPr txBox="1"/>
              <p:nvPr/>
            </p:nvSpPr>
            <p:spPr>
              <a:xfrm>
                <a:off x="6617992" y="1669849"/>
                <a:ext cx="1280094" cy="369332"/>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m:rPr>
                          <m:sty m:val="p"/>
                        </m:rPr>
                        <a:rPr lang="en-US" smtClean="0">
                          <a:solidFill>
                            <a:prstClr val="white"/>
                          </a:solidFill>
                          <a:latin typeface="Cambria Math"/>
                          <a:cs typeface="+mn-cs"/>
                        </a:rPr>
                        <m:t>cos</m:t>
                      </m:r>
                      <m:r>
                        <a:rPr lang="en-US" i="1" smtClean="0">
                          <a:solidFill>
                            <a:prstClr val="white"/>
                          </a:solidFill>
                          <a:latin typeface="Cambria Math"/>
                          <a:cs typeface="+mn-cs"/>
                        </a:rPr>
                        <m:t>⁡(</m:t>
                      </m:r>
                      <m:r>
                        <a:rPr lang="en-US" i="1" smtClean="0">
                          <a:solidFill>
                            <a:prstClr val="white"/>
                          </a:solidFill>
                          <a:latin typeface="Cambria Math"/>
                          <a:cs typeface="+mn-cs"/>
                        </a:rPr>
                        <m:t>2</m:t>
                      </m:r>
                      <m:r>
                        <a:rPr lang="en-US" i="1" smtClean="0">
                          <a:solidFill>
                            <a:prstClr val="white"/>
                          </a:solidFill>
                          <a:latin typeface="Cambria Math"/>
                          <a:ea typeface="Cambria Math"/>
                          <a:cs typeface="+mn-cs"/>
                        </a:rPr>
                        <m:t>𝜋</m:t>
                      </m:r>
                      <m:r>
                        <a:rPr lang="en-US" i="1" smtClean="0">
                          <a:solidFill>
                            <a:prstClr val="white"/>
                          </a:solidFill>
                          <a:latin typeface="Cambria Math"/>
                          <a:ea typeface="Cambria Math"/>
                          <a:cs typeface="+mn-cs"/>
                        </a:rPr>
                        <m:t>𝑢𝑥</m:t>
                      </m:r>
                      <m:r>
                        <a:rPr lang="en-US" i="1" smtClean="0">
                          <a:solidFill>
                            <a:prstClr val="white"/>
                          </a:solidFill>
                          <a:latin typeface="Cambria Math"/>
                          <a:ea typeface="Cambria Math"/>
                          <a:cs typeface="+mn-cs"/>
                        </a:rPr>
                        <m:t>)</m:t>
                      </m:r>
                    </m:oMath>
                  </m:oMathPara>
                </a14:m>
                <a:endParaRPr lang="en-US" dirty="0">
                  <a:solidFill>
                    <a:prstClr val="white"/>
                  </a:solidFill>
                  <a:latin typeface="Calibri"/>
                  <a:cs typeface="+mn-cs"/>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6617992" y="1669849"/>
                <a:ext cx="1280094" cy="369332"/>
              </a:xfrm>
              <a:prstGeom prst="rect">
                <a:avLst/>
              </a:prstGeom>
              <a:blipFill rotWithShape="1">
                <a:blip r:embed="rId4"/>
                <a:stretch>
                  <a:fillRect t="-8197" r="-5238"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679810" y="1669849"/>
                <a:ext cx="2208233" cy="369332"/>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m:rPr>
                          <m:sty m:val="p"/>
                        </m:rPr>
                        <a:rPr lang="en-US" smtClean="0">
                          <a:solidFill>
                            <a:prstClr val="white"/>
                          </a:solidFill>
                          <a:latin typeface="Cambria Math"/>
                          <a:cs typeface="+mn-cs"/>
                        </a:rPr>
                        <m:t>MTF</m:t>
                      </m:r>
                      <m:r>
                        <a:rPr lang="en-US" smtClean="0">
                          <a:solidFill>
                            <a:prstClr val="white"/>
                          </a:solidFill>
                          <a:latin typeface="Cambria Math"/>
                          <a:cs typeface="+mn-cs"/>
                        </a:rPr>
                        <m:t>(</m:t>
                      </m:r>
                      <m:r>
                        <a:rPr lang="en-US" i="1" smtClean="0">
                          <a:solidFill>
                            <a:prstClr val="white"/>
                          </a:solidFill>
                          <a:latin typeface="Cambria Math"/>
                          <a:cs typeface="+mn-cs"/>
                        </a:rPr>
                        <m:t>𝑢</m:t>
                      </m:r>
                      <m:r>
                        <a:rPr lang="en-US" smtClean="0">
                          <a:solidFill>
                            <a:prstClr val="white"/>
                          </a:solidFill>
                          <a:latin typeface="Cambria Math"/>
                          <a:cs typeface="+mn-cs"/>
                        </a:rPr>
                        <m:t>)</m:t>
                      </m:r>
                      <m:r>
                        <a:rPr lang="en-US" i="1" smtClean="0">
                          <a:solidFill>
                            <a:prstClr val="white"/>
                          </a:solidFill>
                          <a:latin typeface="Cambria Math"/>
                          <a:ea typeface="Cambria Math"/>
                          <a:cs typeface="+mn-cs"/>
                        </a:rPr>
                        <m:t>∙</m:t>
                      </m:r>
                      <m:r>
                        <m:rPr>
                          <m:sty m:val="p"/>
                        </m:rPr>
                        <a:rPr lang="en-US" smtClean="0">
                          <a:solidFill>
                            <a:prstClr val="white"/>
                          </a:solidFill>
                          <a:latin typeface="Cambria Math"/>
                          <a:cs typeface="+mn-cs"/>
                        </a:rPr>
                        <m:t>cos</m:t>
                      </m:r>
                      <m:r>
                        <a:rPr lang="en-US" i="1" smtClean="0">
                          <a:solidFill>
                            <a:prstClr val="white"/>
                          </a:solidFill>
                          <a:latin typeface="Cambria Math"/>
                          <a:cs typeface="+mn-cs"/>
                        </a:rPr>
                        <m:t>⁡(</m:t>
                      </m:r>
                      <m:r>
                        <a:rPr lang="en-US" i="1" smtClean="0">
                          <a:solidFill>
                            <a:prstClr val="white"/>
                          </a:solidFill>
                          <a:latin typeface="Cambria Math"/>
                          <a:cs typeface="+mn-cs"/>
                        </a:rPr>
                        <m:t>2</m:t>
                      </m:r>
                      <m:r>
                        <a:rPr lang="en-US" i="1" smtClean="0">
                          <a:solidFill>
                            <a:prstClr val="white"/>
                          </a:solidFill>
                          <a:latin typeface="Cambria Math"/>
                          <a:ea typeface="Cambria Math"/>
                          <a:cs typeface="+mn-cs"/>
                        </a:rPr>
                        <m:t>𝜋</m:t>
                      </m:r>
                      <m:r>
                        <a:rPr lang="en-US" i="1" smtClean="0">
                          <a:solidFill>
                            <a:prstClr val="white"/>
                          </a:solidFill>
                          <a:latin typeface="Cambria Math"/>
                          <a:ea typeface="Cambria Math"/>
                          <a:cs typeface="+mn-cs"/>
                        </a:rPr>
                        <m:t>𝑢𝑥</m:t>
                      </m:r>
                      <m:r>
                        <a:rPr lang="en-US" i="1" smtClean="0">
                          <a:solidFill>
                            <a:prstClr val="white"/>
                          </a:solidFill>
                          <a:latin typeface="Cambria Math"/>
                          <a:ea typeface="Cambria Math"/>
                          <a:cs typeface="+mn-cs"/>
                        </a:rPr>
                        <m:t>)</m:t>
                      </m:r>
                    </m:oMath>
                  </m:oMathPara>
                </a14:m>
                <a:endParaRPr lang="en-US" dirty="0">
                  <a:solidFill>
                    <a:prstClr val="white"/>
                  </a:solidFill>
                  <a:latin typeface="Calibri"/>
                  <a:cs typeface="+mn-cs"/>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679810" y="1669849"/>
                <a:ext cx="2208233" cy="369332"/>
              </a:xfrm>
              <a:prstGeom prst="rect">
                <a:avLst/>
              </a:prstGeom>
              <a:blipFill rotWithShape="1">
                <a:blip r:embed="rId5"/>
                <a:stretch>
                  <a:fillRect t="-8197" r="-3315"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2520367" y="2989567"/>
                <a:ext cx="4357982" cy="823752"/>
              </a:xfrm>
              <a:prstGeom prst="rect">
                <a:avLst/>
              </a:prstGeom>
              <a:noFill/>
            </p:spPr>
            <p:txBody>
              <a:bodyPr wrap="squar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n-US" sz="2200" i="1" smtClean="0">
                          <a:solidFill>
                            <a:prstClr val="white"/>
                          </a:solidFill>
                          <a:latin typeface="Cambria Math"/>
                          <a:cs typeface="+mn-cs"/>
                        </a:rPr>
                        <m:t>𝑀𝑅</m:t>
                      </m:r>
                      <m:r>
                        <a:rPr lang="en-US" sz="2200" b="1" i="1" smtClean="0">
                          <a:solidFill>
                            <a:srgbClr val="FFC000"/>
                          </a:solidFill>
                          <a:latin typeface="Cambria Math"/>
                          <a:cs typeface="+mn-cs"/>
                        </a:rPr>
                        <m:t>𝑪</m:t>
                      </m:r>
                      <m:r>
                        <a:rPr lang="en-US" sz="2200" i="1" smtClean="0">
                          <a:solidFill>
                            <a:prstClr val="white"/>
                          </a:solidFill>
                          <a:latin typeface="Cambria Math"/>
                          <a:cs typeface="+mn-cs"/>
                        </a:rPr>
                        <m:t> ,</m:t>
                      </m:r>
                      <m:r>
                        <a:rPr lang="en-US" sz="2200" i="1" smtClean="0">
                          <a:solidFill>
                            <a:prstClr val="white"/>
                          </a:solidFill>
                          <a:latin typeface="Cambria Math"/>
                          <a:cs typeface="+mn-cs"/>
                        </a:rPr>
                        <m:t>𝑀𝑅</m:t>
                      </m:r>
                      <m:r>
                        <a:rPr lang="en-US" sz="2200" b="1" i="1" smtClean="0">
                          <a:solidFill>
                            <a:srgbClr val="FFC000"/>
                          </a:solidFill>
                          <a:latin typeface="Cambria Math"/>
                          <a:cs typeface="+mn-cs"/>
                        </a:rPr>
                        <m:t>𝑻𝑫</m:t>
                      </m:r>
                      <m:r>
                        <a:rPr lang="en-US" sz="2200" i="1" smtClean="0">
                          <a:solidFill>
                            <a:prstClr val="white"/>
                          </a:solidFill>
                          <a:latin typeface="Cambria Math"/>
                          <a:cs typeface="+mn-cs"/>
                        </a:rPr>
                        <m:t>  ∝ </m:t>
                      </m:r>
                      <m:f>
                        <m:fPr>
                          <m:ctrlPr>
                            <a:rPr lang="en-US" sz="2200" i="1" smtClean="0">
                              <a:solidFill>
                                <a:prstClr val="white"/>
                              </a:solidFill>
                              <a:latin typeface="Cambria Math" panose="02040503050406030204" pitchFamily="18" charset="0"/>
                              <a:ea typeface="Cambria Math"/>
                              <a:cs typeface="+mn-cs"/>
                            </a:rPr>
                          </m:ctrlPr>
                        </m:fPr>
                        <m:num>
                          <m:r>
                            <a:rPr lang="en-US" sz="2200" i="1" smtClean="0">
                              <a:solidFill>
                                <a:prstClr val="white"/>
                              </a:solidFill>
                              <a:latin typeface="Cambria Math"/>
                              <a:ea typeface="Cambria Math"/>
                              <a:cs typeface="+mn-cs"/>
                            </a:rPr>
                            <m:t>1</m:t>
                          </m:r>
                        </m:num>
                        <m:den>
                          <m:r>
                            <a:rPr lang="en-US" sz="2200" i="1" smtClean="0">
                              <a:solidFill>
                                <a:prstClr val="white"/>
                              </a:solidFill>
                              <a:latin typeface="Cambria Math"/>
                              <a:ea typeface="Cambria Math"/>
                              <a:cs typeface="+mn-cs"/>
                            </a:rPr>
                            <m:t>𝑀𝑇𝐹</m:t>
                          </m:r>
                          <m:r>
                            <a:rPr lang="en-US" sz="2200" i="1" smtClean="0">
                              <a:solidFill>
                                <a:prstClr val="white"/>
                              </a:solidFill>
                              <a:latin typeface="Cambria Math"/>
                              <a:ea typeface="Cambria Math"/>
                              <a:cs typeface="+mn-cs"/>
                            </a:rPr>
                            <m:t> @ </m:t>
                          </m:r>
                          <m:sSub>
                            <m:sSubPr>
                              <m:ctrlPr>
                                <a:rPr lang="en-US" sz="2200" i="1" smtClean="0">
                                  <a:solidFill>
                                    <a:prstClr val="white"/>
                                  </a:solidFill>
                                  <a:latin typeface="Cambria Math" panose="02040503050406030204" pitchFamily="18" charset="0"/>
                                  <a:ea typeface="Cambria Math"/>
                                  <a:cs typeface="+mn-cs"/>
                                </a:rPr>
                              </m:ctrlPr>
                            </m:sSubPr>
                            <m:e>
                              <m:r>
                                <a:rPr lang="en-US" sz="2200" i="1" smtClean="0">
                                  <a:solidFill>
                                    <a:prstClr val="white"/>
                                  </a:solidFill>
                                  <a:latin typeface="Cambria Math"/>
                                  <a:ea typeface="Cambria Math"/>
                                  <a:cs typeface="+mn-cs"/>
                                </a:rPr>
                                <m:t>𝑢</m:t>
                              </m:r>
                            </m:e>
                            <m:sub>
                              <m:r>
                                <a:rPr lang="en-US" sz="2200" i="1" smtClean="0">
                                  <a:solidFill>
                                    <a:prstClr val="white"/>
                                  </a:solidFill>
                                  <a:latin typeface="Cambria Math"/>
                                  <a:ea typeface="Cambria Math"/>
                                  <a:cs typeface="+mn-cs"/>
                                </a:rPr>
                                <m:t>𝑐𝑢𝑡𝑜𝑓𝑓</m:t>
                              </m:r>
                            </m:sub>
                          </m:sSub>
                        </m:den>
                      </m:f>
                    </m:oMath>
                  </m:oMathPara>
                </a14:m>
                <a:endParaRPr lang="en-US" sz="2200" dirty="0">
                  <a:solidFill>
                    <a:prstClr val="white"/>
                  </a:solidFill>
                  <a:latin typeface="Calibri"/>
                  <a:cs typeface="+mn-cs"/>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2520367" y="2989567"/>
                <a:ext cx="4357982" cy="823752"/>
              </a:xfrm>
              <a:prstGeom prst="rect">
                <a:avLst/>
              </a:prstGeom>
              <a:blipFill rotWithShape="1">
                <a:blip r:embed="rId6"/>
                <a:stretch>
                  <a:fillRect r="-4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2500018" y="4659511"/>
                <a:ext cx="2441672" cy="430887"/>
              </a:xfrm>
              <a:prstGeom prst="rect">
                <a:avLst/>
              </a:prstGeom>
              <a:noFill/>
            </p:spPr>
            <p:txBody>
              <a:bodyPr wrap="squar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n-US" sz="2200" i="1" smtClean="0">
                          <a:solidFill>
                            <a:prstClr val="white"/>
                          </a:solidFill>
                          <a:latin typeface="Cambria Math"/>
                          <a:ea typeface="Cambria Math"/>
                          <a:cs typeface="+mn-cs"/>
                        </a:rPr>
                        <m:t>𝑆𝑁𝑅</m:t>
                      </m:r>
                      <m:r>
                        <a:rPr lang="en-US" sz="2200" i="1" smtClean="0">
                          <a:solidFill>
                            <a:prstClr val="white"/>
                          </a:solidFill>
                          <a:latin typeface="Cambria Math"/>
                          <a:ea typeface="Cambria Math"/>
                          <a:cs typeface="+mn-cs"/>
                        </a:rPr>
                        <m:t>∝</m:t>
                      </m:r>
                      <m:r>
                        <a:rPr lang="en-US" sz="2200" i="1" smtClean="0">
                          <a:solidFill>
                            <a:prstClr val="white"/>
                          </a:solidFill>
                          <a:latin typeface="Cambria Math"/>
                          <a:ea typeface="Cambria Math"/>
                          <a:cs typeface="+mn-cs"/>
                        </a:rPr>
                        <m:t>𝑀𝑇𝐹</m:t>
                      </m:r>
                    </m:oMath>
                  </m:oMathPara>
                </a14:m>
                <a:endParaRPr lang="en-US" sz="2200" dirty="0">
                  <a:solidFill>
                    <a:prstClr val="white"/>
                  </a:solidFill>
                  <a:latin typeface="Calibri"/>
                  <a:cs typeface="+mn-cs"/>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2500018" y="4659511"/>
                <a:ext cx="2441672" cy="430887"/>
              </a:xfrm>
              <a:prstGeom prst="rect">
                <a:avLst/>
              </a:prstGeom>
              <a:blipFill rotWithShape="1">
                <a:blip r:embed="rId7"/>
                <a:stretch>
                  <a:fillRect t="-8451" b="-26761"/>
                </a:stretch>
              </a:blipFill>
            </p:spPr>
            <p:txBody>
              <a:bodyPr/>
              <a:lstStyle/>
              <a:p>
                <a:r>
                  <a:rPr lang="en-US">
                    <a:noFill/>
                  </a:rPr>
                  <a:t> </a:t>
                </a:r>
              </a:p>
            </p:txBody>
          </p:sp>
        </mc:Fallback>
      </mc:AlternateContent>
      <p:sp>
        <p:nvSpPr>
          <p:cNvPr id="40" name="Rectangle 39"/>
          <p:cNvSpPr/>
          <p:nvPr/>
        </p:nvSpPr>
        <p:spPr>
          <a:xfrm>
            <a:off x="6932020" y="3405027"/>
            <a:ext cx="1932132" cy="646331"/>
          </a:xfrm>
          <a:prstGeom prst="rect">
            <a:avLst/>
          </a:prstGeom>
        </p:spPr>
        <p:txBody>
          <a:bodyPr wrap="none">
            <a:spAutoFit/>
          </a:bodyPr>
          <a:lstStyle/>
          <a:p>
            <a:pPr eaLnBrk="1" fontAlgn="auto" hangingPunct="1">
              <a:spcBef>
                <a:spcPts val="0"/>
              </a:spcBef>
              <a:spcAft>
                <a:spcPts val="0"/>
              </a:spcAft>
            </a:pPr>
            <a:r>
              <a:rPr lang="en-US" dirty="0" smtClean="0">
                <a:solidFill>
                  <a:prstClr val="white"/>
                </a:solidFill>
                <a:latin typeface="Calibri"/>
                <a:cs typeface="+mn-cs"/>
              </a:rPr>
              <a:t>Limiting frequency</a:t>
            </a:r>
          </a:p>
          <a:p>
            <a:pPr eaLnBrk="1" fontAlgn="auto" hangingPunct="1">
              <a:spcBef>
                <a:spcPts val="0"/>
              </a:spcBef>
              <a:spcAft>
                <a:spcPts val="0"/>
              </a:spcAft>
            </a:pPr>
            <a:r>
              <a:rPr lang="en-US" dirty="0" smtClean="0">
                <a:solidFill>
                  <a:prstClr val="white"/>
                </a:solidFill>
                <a:latin typeface="Calibri"/>
                <a:cs typeface="+mn-cs"/>
              </a:rPr>
              <a:t>(Object size)</a:t>
            </a:r>
          </a:p>
        </p:txBody>
      </p:sp>
      <p:grpSp>
        <p:nvGrpSpPr>
          <p:cNvPr id="18" name="Group 17"/>
          <p:cNvGrpSpPr/>
          <p:nvPr/>
        </p:nvGrpSpPr>
        <p:grpSpPr>
          <a:xfrm>
            <a:off x="547687" y="2846402"/>
            <a:ext cx="1952331" cy="1153390"/>
            <a:chOff x="1905000" y="1295400"/>
            <a:chExt cx="2133600" cy="1600200"/>
          </a:xfrm>
        </p:grpSpPr>
        <p:cxnSp>
          <p:nvCxnSpPr>
            <p:cNvPr id="19" name="Straight Arrow Connector 18"/>
            <p:cNvCxnSpPr/>
            <p:nvPr/>
          </p:nvCxnSpPr>
          <p:spPr>
            <a:xfrm flipV="1">
              <a:off x="1905000" y="1295400"/>
              <a:ext cx="0" cy="160020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905000" y="2895600"/>
              <a:ext cx="2133600" cy="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aphicFrame>
        <p:nvGraphicFramePr>
          <p:cNvPr id="2" name="Object 1"/>
          <p:cNvGraphicFramePr>
            <a:graphicFrameLocks noChangeAspect="1"/>
          </p:cNvGraphicFramePr>
          <p:nvPr>
            <p:extLst>
              <p:ext uri="{D42A27DB-BD31-4B8C-83A1-F6EECF244321}">
                <p14:modId xmlns:p14="http://schemas.microsoft.com/office/powerpoint/2010/main" val="4149781763"/>
              </p:ext>
            </p:extLst>
          </p:nvPr>
        </p:nvGraphicFramePr>
        <p:xfrm>
          <a:off x="292100" y="2470150"/>
          <a:ext cx="642937" cy="296863"/>
        </p:xfrm>
        <a:graphic>
          <a:graphicData uri="http://schemas.openxmlformats.org/presentationml/2006/ole">
            <mc:AlternateContent xmlns:mc="http://schemas.openxmlformats.org/markup-compatibility/2006">
              <mc:Choice xmlns:v="urn:schemas-microsoft-com:vml" Requires="v">
                <p:oleObj spid="_x0000_s1303574" name="Equation" r:id="rId8" imgW="355320" imgH="164880" progId="Equation.DSMT4">
                  <p:embed/>
                </p:oleObj>
              </mc:Choice>
              <mc:Fallback>
                <p:oleObj name="Equation" r:id="rId8" imgW="355320" imgH="164880" progId="Equation.DSMT4">
                  <p:embed/>
                  <p:pic>
                    <p:nvPicPr>
                      <p:cNvPr id="0" name=""/>
                      <p:cNvPicPr/>
                      <p:nvPr/>
                    </p:nvPicPr>
                    <p:blipFill>
                      <a:blip r:embed="rId9"/>
                      <a:stretch>
                        <a:fillRect/>
                      </a:stretch>
                    </p:blipFill>
                    <p:spPr>
                      <a:xfrm>
                        <a:off x="292100" y="2470150"/>
                        <a:ext cx="642937" cy="296863"/>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545370371"/>
              </p:ext>
            </p:extLst>
          </p:nvPr>
        </p:nvGraphicFramePr>
        <p:xfrm>
          <a:off x="304800" y="2963832"/>
          <a:ext cx="160338" cy="296862"/>
        </p:xfrm>
        <a:graphic>
          <a:graphicData uri="http://schemas.openxmlformats.org/presentationml/2006/ole">
            <mc:AlternateContent xmlns:mc="http://schemas.openxmlformats.org/markup-compatibility/2006">
              <mc:Choice xmlns:v="urn:schemas-microsoft-com:vml" Requires="v">
                <p:oleObj spid="_x0000_s1303575" name="Equation" r:id="rId10" imgW="88560" imgH="164880" progId="Equation.DSMT4">
                  <p:embed/>
                </p:oleObj>
              </mc:Choice>
              <mc:Fallback>
                <p:oleObj name="Equation" r:id="rId10" imgW="88560" imgH="164880" progId="Equation.DSMT4">
                  <p:embed/>
                  <p:pic>
                    <p:nvPicPr>
                      <p:cNvPr id="0" name=""/>
                      <p:cNvPicPr>
                        <a:picLocks noChangeAspect="1" noChangeArrowheads="1"/>
                      </p:cNvPicPr>
                      <p:nvPr/>
                    </p:nvPicPr>
                    <p:blipFill>
                      <a:blip r:embed="rId11"/>
                      <a:srcRect/>
                      <a:stretch>
                        <a:fillRect/>
                      </a:stretch>
                    </p:blipFill>
                    <p:spPr bwMode="auto">
                      <a:xfrm>
                        <a:off x="304800" y="2963832"/>
                        <a:ext cx="160338"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252634889"/>
              </p:ext>
            </p:extLst>
          </p:nvPr>
        </p:nvGraphicFramePr>
        <p:xfrm>
          <a:off x="269875" y="3748088"/>
          <a:ext cx="230188" cy="320675"/>
        </p:xfrm>
        <a:graphic>
          <a:graphicData uri="http://schemas.openxmlformats.org/presentationml/2006/ole">
            <mc:AlternateContent xmlns:mc="http://schemas.openxmlformats.org/markup-compatibility/2006">
              <mc:Choice xmlns:v="urn:schemas-microsoft-com:vml" Requires="v">
                <p:oleObj spid="_x0000_s1303576" name="Equation" r:id="rId12" imgW="126720" imgH="177480" progId="Equation.DSMT4">
                  <p:embed/>
                </p:oleObj>
              </mc:Choice>
              <mc:Fallback>
                <p:oleObj name="Equation" r:id="rId12" imgW="126720" imgH="177480" progId="Equation.DSMT4">
                  <p:embed/>
                  <p:pic>
                    <p:nvPicPr>
                      <p:cNvPr id="0" name=""/>
                      <p:cNvPicPr>
                        <a:picLocks noChangeAspect="1" noChangeArrowheads="1"/>
                      </p:cNvPicPr>
                      <p:nvPr/>
                    </p:nvPicPr>
                    <p:blipFill>
                      <a:blip r:embed="rId13"/>
                      <a:srcRect/>
                      <a:stretch>
                        <a:fillRect/>
                      </a:stretch>
                    </p:blipFill>
                    <p:spPr bwMode="auto">
                      <a:xfrm>
                        <a:off x="269875" y="3748088"/>
                        <a:ext cx="23018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74788865"/>
              </p:ext>
            </p:extLst>
          </p:nvPr>
        </p:nvGraphicFramePr>
        <p:xfrm>
          <a:off x="1360488" y="4067175"/>
          <a:ext cx="228600" cy="250825"/>
        </p:xfrm>
        <a:graphic>
          <a:graphicData uri="http://schemas.openxmlformats.org/presentationml/2006/ole">
            <mc:AlternateContent xmlns:mc="http://schemas.openxmlformats.org/markup-compatibility/2006">
              <mc:Choice xmlns:v="urn:schemas-microsoft-com:vml" Requires="v">
                <p:oleObj spid="_x0000_s1303577" name="Equation" r:id="rId14" imgW="126720" imgH="139680" progId="Equation.DSMT4">
                  <p:embed/>
                </p:oleObj>
              </mc:Choice>
              <mc:Fallback>
                <p:oleObj name="Equation" r:id="rId14" imgW="126720" imgH="139680" progId="Equation.DSMT4">
                  <p:embed/>
                  <p:pic>
                    <p:nvPicPr>
                      <p:cNvPr id="0" name=""/>
                      <p:cNvPicPr>
                        <a:picLocks noChangeAspect="1" noChangeArrowheads="1"/>
                      </p:cNvPicPr>
                      <p:nvPr/>
                    </p:nvPicPr>
                    <p:blipFill>
                      <a:blip r:embed="rId15"/>
                      <a:srcRect/>
                      <a:stretch>
                        <a:fillRect/>
                      </a:stretch>
                    </p:blipFill>
                    <p:spPr bwMode="auto">
                      <a:xfrm>
                        <a:off x="1360488" y="4067175"/>
                        <a:ext cx="228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Freeform 22"/>
          <p:cNvSpPr/>
          <p:nvPr/>
        </p:nvSpPr>
        <p:spPr>
          <a:xfrm>
            <a:off x="546100" y="3098800"/>
            <a:ext cx="1358900" cy="914400"/>
          </a:xfrm>
          <a:custGeom>
            <a:avLst/>
            <a:gdLst>
              <a:gd name="connsiteX0" fmla="*/ 0 w 1727200"/>
              <a:gd name="connsiteY0" fmla="*/ 0 h 914400"/>
              <a:gd name="connsiteX1" fmla="*/ 406400 w 1727200"/>
              <a:gd name="connsiteY1" fmla="*/ 50800 h 914400"/>
              <a:gd name="connsiteX2" fmla="*/ 711200 w 1727200"/>
              <a:gd name="connsiteY2" fmla="*/ 101600 h 914400"/>
              <a:gd name="connsiteX3" fmla="*/ 1003300 w 1727200"/>
              <a:gd name="connsiteY3" fmla="*/ 190500 h 914400"/>
              <a:gd name="connsiteX4" fmla="*/ 1320800 w 1727200"/>
              <a:gd name="connsiteY4" fmla="*/ 342900 h 914400"/>
              <a:gd name="connsiteX5" fmla="*/ 1574800 w 1727200"/>
              <a:gd name="connsiteY5" fmla="*/ 584200 h 914400"/>
              <a:gd name="connsiteX6" fmla="*/ 1689100 w 1727200"/>
              <a:gd name="connsiteY6" fmla="*/ 800100 h 914400"/>
              <a:gd name="connsiteX7" fmla="*/ 1727200 w 1727200"/>
              <a:gd name="connsiteY7"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7200" h="914400">
                <a:moveTo>
                  <a:pt x="0" y="0"/>
                </a:moveTo>
                <a:lnTo>
                  <a:pt x="406400" y="50800"/>
                </a:lnTo>
                <a:cubicBezTo>
                  <a:pt x="524933" y="67733"/>
                  <a:pt x="611717" y="78317"/>
                  <a:pt x="711200" y="101600"/>
                </a:cubicBezTo>
                <a:cubicBezTo>
                  <a:pt x="810683" y="124883"/>
                  <a:pt x="901700" y="150283"/>
                  <a:pt x="1003300" y="190500"/>
                </a:cubicBezTo>
                <a:cubicBezTo>
                  <a:pt x="1104900" y="230717"/>
                  <a:pt x="1225550" y="277283"/>
                  <a:pt x="1320800" y="342900"/>
                </a:cubicBezTo>
                <a:cubicBezTo>
                  <a:pt x="1416050" y="408517"/>
                  <a:pt x="1513417" y="508000"/>
                  <a:pt x="1574800" y="584200"/>
                </a:cubicBezTo>
                <a:cubicBezTo>
                  <a:pt x="1636183" y="660400"/>
                  <a:pt x="1663700" y="745067"/>
                  <a:pt x="1689100" y="800100"/>
                </a:cubicBezTo>
                <a:cubicBezTo>
                  <a:pt x="1714500" y="855133"/>
                  <a:pt x="1720850" y="884766"/>
                  <a:pt x="1727200" y="914400"/>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white"/>
              </a:solidFill>
            </a:endParaRPr>
          </a:p>
        </p:txBody>
      </p:sp>
      <p:cxnSp>
        <p:nvCxnSpPr>
          <p:cNvPr id="25" name="Straight Arrow Connector 24"/>
          <p:cNvCxnSpPr/>
          <p:nvPr/>
        </p:nvCxnSpPr>
        <p:spPr>
          <a:xfrm>
            <a:off x="3637034" y="3681672"/>
            <a:ext cx="181059" cy="474448"/>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893444" y="4080580"/>
            <a:ext cx="5380447" cy="369332"/>
          </a:xfrm>
          <a:prstGeom prst="rect">
            <a:avLst/>
          </a:prstGeom>
          <a:noFill/>
        </p:spPr>
        <p:txBody>
          <a:bodyPr wrap="none" rtlCol="0">
            <a:spAutoFit/>
          </a:bodyPr>
          <a:lstStyle/>
          <a:p>
            <a:pPr eaLnBrk="1" fontAlgn="auto" hangingPunct="1">
              <a:spcBef>
                <a:spcPts val="0"/>
              </a:spcBef>
              <a:spcAft>
                <a:spcPts val="0"/>
              </a:spcAft>
            </a:pPr>
            <a:r>
              <a:rPr lang="en-US" dirty="0" smtClean="0">
                <a:solidFill>
                  <a:prstClr val="white"/>
                </a:solidFill>
                <a:latin typeface="Calibri"/>
                <a:cs typeface="+mn-cs"/>
              </a:rPr>
              <a:t>Minimum resolvable </a:t>
            </a:r>
            <a:r>
              <a:rPr lang="en-US" b="1" dirty="0" smtClean="0">
                <a:solidFill>
                  <a:srgbClr val="FFC000"/>
                </a:solidFill>
                <a:latin typeface="Calibri"/>
                <a:cs typeface="+mn-cs"/>
              </a:rPr>
              <a:t>C</a:t>
            </a:r>
            <a:r>
              <a:rPr lang="en-US" dirty="0" smtClean="0">
                <a:solidFill>
                  <a:prstClr val="white"/>
                </a:solidFill>
                <a:latin typeface="Calibri"/>
                <a:cs typeface="+mn-cs"/>
              </a:rPr>
              <a:t>ontrast / </a:t>
            </a:r>
            <a:r>
              <a:rPr lang="en-US" b="1" dirty="0" smtClean="0">
                <a:solidFill>
                  <a:srgbClr val="FFC000"/>
                </a:solidFill>
                <a:latin typeface="Calibri"/>
                <a:cs typeface="+mn-cs"/>
              </a:rPr>
              <a:t>T</a:t>
            </a:r>
            <a:r>
              <a:rPr lang="en-US" dirty="0" smtClean="0">
                <a:solidFill>
                  <a:prstClr val="white"/>
                </a:solidFill>
                <a:latin typeface="Calibri"/>
                <a:cs typeface="+mn-cs"/>
              </a:rPr>
              <a:t>emperature </a:t>
            </a:r>
            <a:r>
              <a:rPr lang="en-US" b="1" dirty="0" smtClean="0">
                <a:solidFill>
                  <a:srgbClr val="FFC000"/>
                </a:solidFill>
                <a:latin typeface="Calibri"/>
                <a:cs typeface="+mn-cs"/>
              </a:rPr>
              <a:t>D</a:t>
            </a:r>
            <a:r>
              <a:rPr lang="en-US" dirty="0" smtClean="0">
                <a:solidFill>
                  <a:prstClr val="white"/>
                </a:solidFill>
                <a:latin typeface="Calibri"/>
                <a:cs typeface="+mn-cs"/>
              </a:rPr>
              <a:t>ifference</a:t>
            </a:r>
            <a:endParaRPr lang="en-US" dirty="0">
              <a:solidFill>
                <a:prstClr val="white"/>
              </a:solidFill>
              <a:latin typeface="Calibri"/>
              <a:cs typeface="+mn-cs"/>
            </a:endParaRPr>
          </a:p>
        </p:txBody>
      </p:sp>
      <p:cxnSp>
        <p:nvCxnSpPr>
          <p:cNvPr id="27" name="Straight Arrow Connector 26"/>
          <p:cNvCxnSpPr/>
          <p:nvPr/>
        </p:nvCxnSpPr>
        <p:spPr>
          <a:xfrm>
            <a:off x="1173352" y="2014855"/>
            <a:ext cx="350500" cy="328381"/>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110589" y="2343236"/>
            <a:ext cx="2318412" cy="646331"/>
          </a:xfrm>
          <a:prstGeom prst="rect">
            <a:avLst/>
          </a:prstGeom>
          <a:noFill/>
        </p:spPr>
        <p:txBody>
          <a:bodyPr wrap="square" rtlCol="0">
            <a:spAutoFit/>
          </a:bodyPr>
          <a:lstStyle/>
          <a:p>
            <a:pPr algn="ctr" eaLnBrk="1" fontAlgn="auto" hangingPunct="1">
              <a:spcBef>
                <a:spcPts val="0"/>
              </a:spcBef>
              <a:spcAft>
                <a:spcPts val="0"/>
              </a:spcAft>
            </a:pPr>
            <a:r>
              <a:rPr lang="en-US" dirty="0" smtClean="0">
                <a:solidFill>
                  <a:prstClr val="white"/>
                </a:solidFill>
                <a:latin typeface="Calibri"/>
                <a:cs typeface="+mn-cs"/>
              </a:rPr>
              <a:t>Modulation transfer function</a:t>
            </a:r>
            <a:endParaRPr lang="en-US" dirty="0">
              <a:solidFill>
                <a:prstClr val="white"/>
              </a:solidFill>
              <a:latin typeface="Calibri"/>
              <a:cs typeface="+mn-cs"/>
            </a:endParaRPr>
          </a:p>
        </p:txBody>
      </p:sp>
    </p:spTree>
    <p:extLst>
      <p:ext uri="{BB962C8B-B14F-4D97-AF65-F5344CB8AC3E}">
        <p14:creationId xmlns:p14="http://schemas.microsoft.com/office/powerpoint/2010/main" val="27460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23" grpId="0" animBg="1"/>
      <p:bldP spid="26" grpId="0"/>
      <p:bldP spid="2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92639" y="161925"/>
            <a:ext cx="6614888" cy="707886"/>
          </a:xfrm>
          <a:prstGeom prst="rect">
            <a:avLst/>
          </a:prstGeom>
        </p:spPr>
        <p:txBody>
          <a:bodyPr wrap="none">
            <a:spAutoFit/>
          </a:bodyPr>
          <a:lstStyle/>
          <a:p>
            <a:pPr eaLnBrk="1" fontAlgn="auto" hangingPunct="1">
              <a:spcBef>
                <a:spcPts val="0"/>
              </a:spcBef>
              <a:spcAft>
                <a:spcPts val="0"/>
              </a:spcAft>
            </a:pPr>
            <a:r>
              <a:rPr lang="en-US" sz="4000" dirty="0" smtClean="0">
                <a:solidFill>
                  <a:prstClr val="white"/>
                </a:solidFill>
                <a:latin typeface="Calibri"/>
                <a:cs typeface="+mn-cs"/>
              </a:rPr>
              <a:t>Frequency response and </a:t>
            </a:r>
            <a:r>
              <a:rPr lang="ru-RU" sz="4000" dirty="0">
                <a:solidFill>
                  <a:prstClr val="white"/>
                </a:solidFill>
                <a:latin typeface="Calibri"/>
                <a:cs typeface="+mn-cs"/>
              </a:rPr>
              <a:t>С</a:t>
            </a:r>
            <a:r>
              <a:rPr lang="en-US" sz="4000" dirty="0" err="1" smtClean="0">
                <a:solidFill>
                  <a:prstClr val="white"/>
                </a:solidFill>
                <a:latin typeface="Calibri"/>
                <a:cs typeface="+mn-cs"/>
              </a:rPr>
              <a:t>utoff</a:t>
            </a:r>
            <a:endParaRPr lang="en-US" sz="4000" dirty="0">
              <a:solidFill>
                <a:prstClr val="white"/>
              </a:solidFill>
              <a:latin typeface="Calibri"/>
              <a:cs typeface="+mn-cs"/>
            </a:endParaRPr>
          </a:p>
        </p:txBody>
      </p:sp>
      <p:sp>
        <p:nvSpPr>
          <p:cNvPr id="15" name="Right Arrow 14"/>
          <p:cNvSpPr/>
          <p:nvPr/>
        </p:nvSpPr>
        <p:spPr>
          <a:xfrm rot="8928552">
            <a:off x="1960036" y="1276140"/>
            <a:ext cx="1187319" cy="22981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6" name="Rectangle 15"/>
          <p:cNvSpPr/>
          <p:nvPr/>
        </p:nvSpPr>
        <p:spPr>
          <a:xfrm>
            <a:off x="85431" y="1891602"/>
            <a:ext cx="2862025" cy="492443"/>
          </a:xfrm>
          <a:prstGeom prst="rect">
            <a:avLst/>
          </a:prstGeom>
        </p:spPr>
        <p:txBody>
          <a:bodyPr wrap="square">
            <a:spAutoFit/>
          </a:bodyPr>
          <a:lstStyle/>
          <a:p>
            <a:pPr eaLnBrk="1" fontAlgn="auto" hangingPunct="1">
              <a:spcBef>
                <a:spcPts val="0"/>
              </a:spcBef>
              <a:spcAft>
                <a:spcPts val="0"/>
              </a:spcAft>
            </a:pPr>
            <a:r>
              <a:rPr lang="en-US" sz="2600" dirty="0" smtClean="0">
                <a:solidFill>
                  <a:prstClr val="white"/>
                </a:solidFill>
                <a:latin typeface="Calibri"/>
                <a:cs typeface="+mn-cs"/>
              </a:rPr>
              <a:t>Optical blur</a:t>
            </a:r>
            <a:endParaRPr lang="en-US" sz="2600" dirty="0">
              <a:solidFill>
                <a:prstClr val="white"/>
              </a:solidFill>
              <a:latin typeface="Calibri"/>
              <a:cs typeface="+mn-cs"/>
            </a:endParaRPr>
          </a:p>
        </p:txBody>
      </p:sp>
      <p:sp>
        <p:nvSpPr>
          <p:cNvPr id="17" name="Right Arrow 16"/>
          <p:cNvSpPr/>
          <p:nvPr/>
        </p:nvSpPr>
        <p:spPr>
          <a:xfrm rot="5400000">
            <a:off x="4268349" y="1325613"/>
            <a:ext cx="783506" cy="26232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8" name="Rectangle 17"/>
          <p:cNvSpPr/>
          <p:nvPr/>
        </p:nvSpPr>
        <p:spPr>
          <a:xfrm>
            <a:off x="3625128" y="1796795"/>
            <a:ext cx="2862025" cy="492443"/>
          </a:xfrm>
          <a:prstGeom prst="rect">
            <a:avLst/>
          </a:prstGeom>
        </p:spPr>
        <p:txBody>
          <a:bodyPr wrap="square">
            <a:spAutoFit/>
          </a:bodyPr>
          <a:lstStyle/>
          <a:p>
            <a:pPr eaLnBrk="1" fontAlgn="auto" hangingPunct="1">
              <a:spcBef>
                <a:spcPts val="0"/>
              </a:spcBef>
              <a:spcAft>
                <a:spcPts val="0"/>
              </a:spcAft>
            </a:pPr>
            <a:r>
              <a:rPr lang="en-US" sz="2600" dirty="0" err="1" smtClean="0">
                <a:solidFill>
                  <a:prstClr val="white"/>
                </a:solidFill>
                <a:latin typeface="Calibri"/>
                <a:cs typeface="+mn-cs"/>
              </a:rPr>
              <a:t>Pointwise</a:t>
            </a:r>
            <a:r>
              <a:rPr lang="en-US" sz="2600" dirty="0" smtClean="0">
                <a:solidFill>
                  <a:prstClr val="white"/>
                </a:solidFill>
                <a:latin typeface="Calibri"/>
                <a:cs typeface="+mn-cs"/>
              </a:rPr>
              <a:t> effects</a:t>
            </a:r>
            <a:endParaRPr lang="en-US" sz="2600" dirty="0">
              <a:solidFill>
                <a:prstClr val="white"/>
              </a:solidFill>
              <a:latin typeface="Calibri"/>
              <a:cs typeface="+mn-cs"/>
            </a:endParaRPr>
          </a:p>
        </p:txBody>
      </p:sp>
      <p:sp>
        <p:nvSpPr>
          <p:cNvPr id="7" name="Oval 6"/>
          <p:cNvSpPr/>
          <p:nvPr/>
        </p:nvSpPr>
        <p:spPr>
          <a:xfrm>
            <a:off x="1828800" y="1726502"/>
            <a:ext cx="914400" cy="914400"/>
          </a:xfrm>
          <a:prstGeom prst="ellipse">
            <a:avLst/>
          </a:prstGeom>
          <a:gradFill flip="none" rotWithShape="1">
            <a:gsLst>
              <a:gs pos="0">
                <a:schemeClr val="tx1"/>
              </a:gs>
              <a:gs pos="52000">
                <a:schemeClr val="bg1">
                  <a:lumMod val="65000"/>
                  <a:lumOff val="35000"/>
                </a:schemeClr>
              </a:gs>
              <a:gs pos="69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pic>
        <p:nvPicPr>
          <p:cNvPr id="849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381" t="9524" r="18096" b="12699"/>
          <a:stretch/>
        </p:blipFill>
        <p:spPr bwMode="auto">
          <a:xfrm>
            <a:off x="6062976" y="1664732"/>
            <a:ext cx="848353" cy="83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ight Arrow 18"/>
          <p:cNvSpPr/>
          <p:nvPr/>
        </p:nvSpPr>
        <p:spPr>
          <a:xfrm rot="9026443">
            <a:off x="2558394" y="2456577"/>
            <a:ext cx="1187319" cy="24282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0" name="Rectangle 19"/>
          <p:cNvSpPr/>
          <p:nvPr/>
        </p:nvSpPr>
        <p:spPr>
          <a:xfrm>
            <a:off x="842287" y="2879823"/>
            <a:ext cx="2862025" cy="492443"/>
          </a:xfrm>
          <a:prstGeom prst="rect">
            <a:avLst/>
          </a:prstGeom>
        </p:spPr>
        <p:txBody>
          <a:bodyPr wrap="square">
            <a:spAutoFit/>
          </a:bodyPr>
          <a:lstStyle/>
          <a:p>
            <a:pPr eaLnBrk="1" fontAlgn="auto" hangingPunct="1">
              <a:spcBef>
                <a:spcPts val="0"/>
              </a:spcBef>
              <a:spcAft>
                <a:spcPts val="0"/>
              </a:spcAft>
            </a:pPr>
            <a:r>
              <a:rPr lang="en-US" sz="2600" dirty="0" smtClean="0">
                <a:solidFill>
                  <a:prstClr val="white"/>
                </a:solidFill>
                <a:latin typeface="Calibri"/>
                <a:cs typeface="+mn-cs"/>
              </a:rPr>
              <a:t>Single channel</a:t>
            </a:r>
            <a:endParaRPr lang="en-US" sz="2600" dirty="0">
              <a:solidFill>
                <a:prstClr val="white"/>
              </a:solidFill>
              <a:latin typeface="Calibri"/>
              <a:cs typeface="+mn-cs"/>
            </a:endParaRPr>
          </a:p>
        </p:txBody>
      </p:sp>
      <p:sp>
        <p:nvSpPr>
          <p:cNvPr id="23" name="Right Arrow 22"/>
          <p:cNvSpPr/>
          <p:nvPr/>
        </p:nvSpPr>
        <p:spPr>
          <a:xfrm rot="7717438">
            <a:off x="3277971" y="3381901"/>
            <a:ext cx="998652" cy="296839"/>
          </a:xfrm>
          <a:prstGeom prst="rightArrow">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srgbClr val="FF0000"/>
              </a:solidFill>
            </a:endParaRPr>
          </a:p>
        </p:txBody>
      </p:sp>
      <p:sp>
        <p:nvSpPr>
          <p:cNvPr id="24" name="Right Arrow 23"/>
          <p:cNvSpPr/>
          <p:nvPr/>
        </p:nvSpPr>
        <p:spPr>
          <a:xfrm rot="3222184">
            <a:off x="4931161" y="3366435"/>
            <a:ext cx="944411" cy="298391"/>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4129466" y="2672816"/>
            <a:ext cx="1088483" cy="553998"/>
          </a:xfrm>
          <a:prstGeom prst="rect">
            <a:avLst/>
          </a:prstGeom>
        </p:spPr>
        <p:txBody>
          <a:bodyPr wrap="square">
            <a:spAutoFit/>
          </a:bodyPr>
          <a:lstStyle/>
          <a:p>
            <a:pPr eaLnBrk="1" fontAlgn="auto" hangingPunct="1">
              <a:spcBef>
                <a:spcPts val="0"/>
              </a:spcBef>
              <a:spcAft>
                <a:spcPts val="0"/>
              </a:spcAft>
            </a:pPr>
            <a:r>
              <a:rPr lang="en-US" sz="3000" b="1" dirty="0" smtClean="0">
                <a:solidFill>
                  <a:srgbClr val="FF0000"/>
                </a:solidFill>
                <a:latin typeface="Calibri"/>
                <a:cs typeface="+mn-cs"/>
              </a:rPr>
              <a:t>C</a:t>
            </a:r>
            <a:r>
              <a:rPr lang="en-US" sz="3000" b="1" dirty="0" smtClean="0">
                <a:solidFill>
                  <a:srgbClr val="00FF00"/>
                </a:solidFill>
                <a:latin typeface="Calibri"/>
                <a:cs typeface="+mn-cs"/>
              </a:rPr>
              <a:t>o</a:t>
            </a:r>
            <a:r>
              <a:rPr lang="en-US" sz="3000" b="1" dirty="0" smtClean="0">
                <a:solidFill>
                  <a:srgbClr val="0000FF"/>
                </a:solidFill>
                <a:latin typeface="Calibri"/>
                <a:cs typeface="+mn-cs"/>
              </a:rPr>
              <a:t>l</a:t>
            </a:r>
            <a:r>
              <a:rPr lang="en-US" sz="3000" b="1" dirty="0" smtClean="0">
                <a:solidFill>
                  <a:srgbClr val="00FFFF"/>
                </a:solidFill>
                <a:latin typeface="Calibri"/>
                <a:cs typeface="+mn-cs"/>
              </a:rPr>
              <a:t>o</a:t>
            </a:r>
            <a:r>
              <a:rPr lang="en-US" sz="3000" b="1" dirty="0" smtClean="0">
                <a:solidFill>
                  <a:srgbClr val="FF00FF"/>
                </a:solidFill>
                <a:latin typeface="Calibri"/>
                <a:cs typeface="+mn-cs"/>
              </a:rPr>
              <a:t>r</a:t>
            </a:r>
            <a:endParaRPr lang="en-US" sz="3000" b="1" dirty="0">
              <a:solidFill>
                <a:srgbClr val="FF00FF"/>
              </a:solidFill>
              <a:latin typeface="Calibri"/>
              <a:cs typeface="+mn-cs"/>
            </a:endParaRPr>
          </a:p>
        </p:txBody>
      </p:sp>
      <p:sp>
        <p:nvSpPr>
          <p:cNvPr id="25" name="Rectangle 24"/>
          <p:cNvSpPr/>
          <p:nvPr/>
        </p:nvSpPr>
        <p:spPr>
          <a:xfrm>
            <a:off x="4914397" y="3942950"/>
            <a:ext cx="1777494" cy="492443"/>
          </a:xfrm>
          <a:prstGeom prst="rect">
            <a:avLst/>
          </a:prstGeom>
        </p:spPr>
        <p:txBody>
          <a:bodyPr wrap="square">
            <a:spAutoFit/>
          </a:bodyPr>
          <a:lstStyle/>
          <a:p>
            <a:pPr eaLnBrk="1" fontAlgn="auto" hangingPunct="1">
              <a:spcBef>
                <a:spcPts val="0"/>
              </a:spcBef>
              <a:spcAft>
                <a:spcPts val="0"/>
              </a:spcAft>
            </a:pPr>
            <a:r>
              <a:rPr lang="en-US" sz="2600" dirty="0" smtClean="0">
                <a:solidFill>
                  <a:srgbClr val="FFFF00"/>
                </a:solidFill>
                <a:latin typeface="Calibri"/>
                <a:cs typeface="+mn-cs"/>
              </a:rPr>
              <a:t>Full field</a:t>
            </a:r>
            <a:endParaRPr lang="en-US" sz="2600" dirty="0">
              <a:solidFill>
                <a:srgbClr val="FFFF00"/>
              </a:solidFill>
              <a:latin typeface="Calibri"/>
              <a:cs typeface="+mn-cs"/>
            </a:endParaRPr>
          </a:p>
        </p:txBody>
      </p:sp>
      <p:sp>
        <p:nvSpPr>
          <p:cNvPr id="26" name="Rectangle 25"/>
          <p:cNvSpPr/>
          <p:nvPr/>
        </p:nvSpPr>
        <p:spPr>
          <a:xfrm>
            <a:off x="6124644" y="4387830"/>
            <a:ext cx="1229213" cy="492443"/>
          </a:xfrm>
          <a:prstGeom prst="rect">
            <a:avLst/>
          </a:prstGeom>
        </p:spPr>
        <p:txBody>
          <a:bodyPr wrap="square">
            <a:spAutoFit/>
          </a:bodyPr>
          <a:lstStyle/>
          <a:p>
            <a:pPr eaLnBrk="1" fontAlgn="auto" hangingPunct="1">
              <a:spcBef>
                <a:spcPts val="0"/>
              </a:spcBef>
              <a:spcAft>
                <a:spcPts val="0"/>
              </a:spcAft>
            </a:pPr>
            <a:r>
              <a:rPr lang="en-US" sz="2600" dirty="0" smtClean="0">
                <a:solidFill>
                  <a:prstClr val="white"/>
                </a:solidFill>
                <a:latin typeface="Calibri"/>
                <a:cs typeface="+mn-cs"/>
              </a:rPr>
              <a:t>3-CCD</a:t>
            </a:r>
            <a:endParaRPr lang="en-US" sz="2600" dirty="0">
              <a:solidFill>
                <a:prstClr val="white"/>
              </a:solidFill>
              <a:latin typeface="Calibri"/>
              <a:cs typeface="+mn-cs"/>
            </a:endParaRPr>
          </a:p>
        </p:txBody>
      </p:sp>
      <p:pic>
        <p:nvPicPr>
          <p:cNvPr id="27" name="Picture 2" descr="File:Dichroic-prism.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3942950"/>
            <a:ext cx="1428750" cy="138112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760225" y="3968316"/>
            <a:ext cx="1913482" cy="492443"/>
          </a:xfrm>
          <a:prstGeom prst="rect">
            <a:avLst/>
          </a:prstGeom>
        </p:spPr>
        <p:txBody>
          <a:bodyPr wrap="square">
            <a:spAutoFit/>
          </a:bodyPr>
          <a:lstStyle/>
          <a:p>
            <a:pPr eaLnBrk="1" fontAlgn="auto" hangingPunct="1">
              <a:spcBef>
                <a:spcPts val="0"/>
              </a:spcBef>
              <a:spcAft>
                <a:spcPts val="0"/>
              </a:spcAft>
            </a:pPr>
            <a:r>
              <a:rPr lang="en-US" sz="2600" dirty="0" smtClean="0">
                <a:solidFill>
                  <a:srgbClr val="00FFFF"/>
                </a:solidFill>
                <a:latin typeface="Calibri"/>
                <a:cs typeface="+mn-cs"/>
              </a:rPr>
              <a:t>Bayer</a:t>
            </a:r>
          </a:p>
        </p:txBody>
      </p:sp>
      <p:graphicFrame>
        <p:nvGraphicFramePr>
          <p:cNvPr id="30" name="Table 29"/>
          <p:cNvGraphicFramePr>
            <a:graphicFrameLocks noGrp="1"/>
          </p:cNvGraphicFramePr>
          <p:nvPr>
            <p:extLst>
              <p:ext uri="{D42A27DB-BD31-4B8C-83A1-F6EECF244321}">
                <p14:modId xmlns:p14="http://schemas.microsoft.com/office/powerpoint/2010/main" val="3523774818"/>
              </p:ext>
            </p:extLst>
          </p:nvPr>
        </p:nvGraphicFramePr>
        <p:xfrm>
          <a:off x="999260" y="3787498"/>
          <a:ext cx="1524411" cy="1341120"/>
        </p:xfrm>
        <a:graphic>
          <a:graphicData uri="http://schemas.openxmlformats.org/drawingml/2006/table">
            <a:tbl>
              <a:tblPr rtl="1"/>
              <a:tblGrid>
                <a:gridCol w="383452">
                  <a:extLst>
                    <a:ext uri="{9D8B030D-6E8A-4147-A177-3AD203B41FA5}">
                      <a16:colId xmlns:a16="http://schemas.microsoft.com/office/drawing/2014/main" val="20000"/>
                    </a:ext>
                  </a:extLst>
                </a:gridCol>
                <a:gridCol w="378548">
                  <a:extLst>
                    <a:ext uri="{9D8B030D-6E8A-4147-A177-3AD203B41FA5}">
                      <a16:colId xmlns:a16="http://schemas.microsoft.com/office/drawing/2014/main" val="20001"/>
                    </a:ext>
                  </a:extLst>
                </a:gridCol>
                <a:gridCol w="383452">
                  <a:extLst>
                    <a:ext uri="{9D8B030D-6E8A-4147-A177-3AD203B41FA5}">
                      <a16:colId xmlns:a16="http://schemas.microsoft.com/office/drawing/2014/main" val="20002"/>
                    </a:ext>
                  </a:extLst>
                </a:gridCol>
                <a:gridCol w="378959">
                  <a:extLst>
                    <a:ext uri="{9D8B030D-6E8A-4147-A177-3AD203B41FA5}">
                      <a16:colId xmlns:a16="http://schemas.microsoft.com/office/drawing/2014/main" val="20003"/>
                    </a:ext>
                  </a:extLst>
                </a:gridCol>
              </a:tblGrid>
              <a:tr h="288032">
                <a:tc>
                  <a:txBody>
                    <a:bodyPr/>
                    <a:lstStyle/>
                    <a:p>
                      <a:pPr algn="ctr" rtl="1"/>
                      <a:r>
                        <a:rPr lang="en-US" sz="1600" dirty="0" smtClean="0">
                          <a:solidFill>
                            <a:srgbClr val="008000"/>
                          </a:solidFill>
                        </a:rPr>
                        <a:t>G</a:t>
                      </a:r>
                      <a:endParaRPr lang="he-IL" sz="1600"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sz="1600" dirty="0" smtClean="0">
                          <a:solidFill>
                            <a:srgbClr val="FF0000"/>
                          </a:solidFill>
                        </a:rPr>
                        <a:t>R</a:t>
                      </a:r>
                      <a:endParaRPr lang="he-IL" sz="1600"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sz="1600" dirty="0" smtClean="0">
                          <a:solidFill>
                            <a:srgbClr val="008000"/>
                          </a:solidFill>
                        </a:rPr>
                        <a:t>G</a:t>
                      </a:r>
                      <a:endParaRPr lang="he-IL" sz="1600"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sz="1600" dirty="0" smtClean="0">
                          <a:solidFill>
                            <a:srgbClr val="FF0000"/>
                          </a:solidFill>
                        </a:rPr>
                        <a:t>R</a:t>
                      </a:r>
                      <a:endParaRPr lang="he-IL" sz="1600"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288032">
                <a:tc>
                  <a:txBody>
                    <a:bodyPr/>
                    <a:lstStyle/>
                    <a:p>
                      <a:pPr algn="ctr" rtl="1"/>
                      <a:r>
                        <a:rPr lang="en-US" sz="1600" dirty="0" smtClean="0">
                          <a:solidFill>
                            <a:srgbClr val="0000FF"/>
                          </a:solidFill>
                        </a:rPr>
                        <a:t>B</a:t>
                      </a:r>
                      <a:endParaRPr lang="he-IL" sz="1600"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sz="1600" dirty="0" smtClean="0">
                          <a:solidFill>
                            <a:srgbClr val="008000"/>
                          </a:solidFill>
                        </a:rPr>
                        <a:t>G</a:t>
                      </a:r>
                      <a:endParaRPr lang="he-IL" sz="1600"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sz="1600" dirty="0" smtClean="0">
                          <a:solidFill>
                            <a:srgbClr val="0000FF"/>
                          </a:solidFill>
                        </a:rPr>
                        <a:t>B</a:t>
                      </a:r>
                      <a:endParaRPr lang="he-IL" sz="1600"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sz="1600" dirty="0" smtClean="0">
                          <a:solidFill>
                            <a:srgbClr val="008000"/>
                          </a:solidFill>
                        </a:rPr>
                        <a:t>G</a:t>
                      </a:r>
                      <a:endParaRPr lang="he-IL" sz="1600"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288032">
                <a:tc>
                  <a:txBody>
                    <a:bodyPr/>
                    <a:lstStyle/>
                    <a:p>
                      <a:pPr algn="ctr" rtl="1"/>
                      <a:r>
                        <a:rPr lang="en-US" sz="1600" dirty="0" smtClean="0">
                          <a:solidFill>
                            <a:srgbClr val="008000"/>
                          </a:solidFill>
                        </a:rPr>
                        <a:t>G</a:t>
                      </a:r>
                      <a:endParaRPr lang="he-IL" sz="1600"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sz="1600" dirty="0" smtClean="0">
                          <a:solidFill>
                            <a:srgbClr val="FF0000"/>
                          </a:solidFill>
                        </a:rPr>
                        <a:t>R</a:t>
                      </a:r>
                      <a:endParaRPr lang="he-IL" sz="1600"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sz="1600" dirty="0" smtClean="0">
                          <a:solidFill>
                            <a:srgbClr val="008000"/>
                          </a:solidFill>
                        </a:rPr>
                        <a:t>G</a:t>
                      </a:r>
                      <a:endParaRPr lang="he-IL" sz="1600"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sz="1600" dirty="0" smtClean="0">
                          <a:solidFill>
                            <a:srgbClr val="FF0000"/>
                          </a:solidFill>
                        </a:rPr>
                        <a:t>R</a:t>
                      </a:r>
                      <a:endParaRPr lang="he-IL" sz="1600"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288032">
                <a:tc>
                  <a:txBody>
                    <a:bodyPr/>
                    <a:lstStyle/>
                    <a:p>
                      <a:pPr algn="ctr" rtl="1"/>
                      <a:r>
                        <a:rPr lang="en-US" sz="1600" dirty="0" smtClean="0">
                          <a:solidFill>
                            <a:srgbClr val="0000FF"/>
                          </a:solidFill>
                        </a:rPr>
                        <a:t>B</a:t>
                      </a:r>
                      <a:endParaRPr lang="he-IL" sz="1600"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sz="1600" dirty="0" smtClean="0">
                          <a:solidFill>
                            <a:srgbClr val="008000"/>
                          </a:solidFill>
                        </a:rPr>
                        <a:t>G</a:t>
                      </a:r>
                      <a:endParaRPr lang="he-IL" sz="1600"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sz="1600" dirty="0" smtClean="0">
                          <a:solidFill>
                            <a:srgbClr val="0000FF"/>
                          </a:solidFill>
                        </a:rPr>
                        <a:t>B</a:t>
                      </a:r>
                      <a:endParaRPr lang="he-IL" sz="1600"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sz="1600" dirty="0" smtClean="0">
                          <a:solidFill>
                            <a:srgbClr val="008000"/>
                          </a:solidFill>
                        </a:rPr>
                        <a:t>G</a:t>
                      </a:r>
                      <a:endParaRPr lang="he-IL" sz="1600"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bl>
          </a:graphicData>
        </a:graphic>
      </p:graphicFrame>
      <p:sp>
        <p:nvSpPr>
          <p:cNvPr id="2" name="Rectangle 1"/>
          <p:cNvSpPr/>
          <p:nvPr/>
        </p:nvSpPr>
        <p:spPr>
          <a:xfrm>
            <a:off x="5730119" y="5260575"/>
            <a:ext cx="3497482" cy="830997"/>
          </a:xfrm>
          <a:prstGeom prst="rect">
            <a:avLst/>
          </a:prstGeom>
        </p:spPr>
        <p:txBody>
          <a:bodyPr wrap="square">
            <a:spAutoFit/>
          </a:bodyPr>
          <a:lstStyle/>
          <a:p>
            <a:pPr eaLnBrk="1" fontAlgn="auto" hangingPunct="1">
              <a:spcBef>
                <a:spcPts val="0"/>
              </a:spcBef>
              <a:spcAft>
                <a:spcPts val="0"/>
              </a:spcAft>
            </a:pPr>
            <a:r>
              <a:rPr lang="en-US" sz="1600" dirty="0" smtClean="0">
                <a:solidFill>
                  <a:prstClr val="white"/>
                </a:solidFill>
                <a:latin typeface="Calibri"/>
                <a:cs typeface="+mn-cs"/>
              </a:rPr>
              <a:t>A. </a:t>
            </a:r>
            <a:r>
              <a:rPr lang="en-US" sz="1600" dirty="0" err="1" smtClean="0">
                <a:solidFill>
                  <a:prstClr val="white"/>
                </a:solidFill>
                <a:latin typeface="Calibri"/>
                <a:cs typeface="+mn-cs"/>
              </a:rPr>
              <a:t>Golts</a:t>
            </a:r>
            <a:r>
              <a:rPr lang="en-US" sz="1600" dirty="0" smtClean="0">
                <a:solidFill>
                  <a:prstClr val="white"/>
                </a:solidFill>
                <a:latin typeface="Calibri"/>
                <a:cs typeface="+mn-cs"/>
              </a:rPr>
              <a:t> </a:t>
            </a:r>
            <a:r>
              <a:rPr lang="en-US" sz="1600" dirty="0">
                <a:solidFill>
                  <a:prstClr val="white"/>
                </a:solidFill>
                <a:latin typeface="Calibri"/>
                <a:cs typeface="+mn-cs"/>
              </a:rPr>
              <a:t>and Y. Y. </a:t>
            </a:r>
            <a:r>
              <a:rPr lang="en-US" sz="1600" dirty="0" err="1">
                <a:solidFill>
                  <a:prstClr val="white"/>
                </a:solidFill>
                <a:latin typeface="Calibri"/>
                <a:cs typeface="+mn-cs"/>
              </a:rPr>
              <a:t>Schechner</a:t>
            </a:r>
            <a:r>
              <a:rPr lang="en-US" sz="1600" dirty="0">
                <a:solidFill>
                  <a:prstClr val="white"/>
                </a:solidFill>
                <a:latin typeface="Calibri"/>
                <a:cs typeface="+mn-cs"/>
              </a:rPr>
              <a:t> – </a:t>
            </a:r>
            <a:r>
              <a:rPr lang="en-US" sz="1600" b="1" i="1" dirty="0" smtClean="0">
                <a:solidFill>
                  <a:prstClr val="white"/>
                </a:solidFill>
                <a:latin typeface="Calibri"/>
                <a:cs typeface="+mn-cs"/>
              </a:rPr>
              <a:t>“Cutoff due to </a:t>
            </a:r>
            <a:r>
              <a:rPr lang="en-US" sz="1600" b="1" i="1" dirty="0" err="1" smtClean="0">
                <a:solidFill>
                  <a:prstClr val="white"/>
                </a:solidFill>
                <a:latin typeface="Calibri"/>
                <a:cs typeface="+mn-cs"/>
              </a:rPr>
              <a:t>pointwise</a:t>
            </a:r>
            <a:r>
              <a:rPr lang="en-US" sz="1600" b="1" i="1" dirty="0" smtClean="0">
                <a:solidFill>
                  <a:prstClr val="white"/>
                </a:solidFill>
                <a:latin typeface="Calibri"/>
                <a:cs typeface="+mn-cs"/>
              </a:rPr>
              <a:t> degradations in color images” </a:t>
            </a:r>
            <a:r>
              <a:rPr lang="en-US" sz="1600" dirty="0" smtClean="0">
                <a:solidFill>
                  <a:prstClr val="white"/>
                </a:solidFill>
                <a:latin typeface="Calibri"/>
                <a:cs typeface="+mn-cs"/>
              </a:rPr>
              <a:t>– In review, JOSA A.</a:t>
            </a:r>
            <a:endParaRPr lang="en-US" sz="1600" dirty="0">
              <a:solidFill>
                <a:prstClr val="white"/>
              </a:solidFill>
              <a:latin typeface="Calibri"/>
              <a:cs typeface="+mn-cs"/>
            </a:endParaRPr>
          </a:p>
        </p:txBody>
      </p:sp>
      <p:sp>
        <p:nvSpPr>
          <p:cNvPr id="31" name="Rectangle 30"/>
          <p:cNvSpPr/>
          <p:nvPr/>
        </p:nvSpPr>
        <p:spPr>
          <a:xfrm>
            <a:off x="1117458" y="5324075"/>
            <a:ext cx="3497482" cy="830997"/>
          </a:xfrm>
          <a:prstGeom prst="rect">
            <a:avLst/>
          </a:prstGeom>
        </p:spPr>
        <p:txBody>
          <a:bodyPr wrap="square">
            <a:spAutoFit/>
          </a:bodyPr>
          <a:lstStyle/>
          <a:p>
            <a:pPr eaLnBrk="1" fontAlgn="auto" hangingPunct="1">
              <a:spcBef>
                <a:spcPts val="0"/>
              </a:spcBef>
              <a:spcAft>
                <a:spcPts val="0"/>
              </a:spcAft>
            </a:pPr>
            <a:r>
              <a:rPr lang="en-US" sz="1600" dirty="0" smtClean="0">
                <a:solidFill>
                  <a:prstClr val="white"/>
                </a:solidFill>
                <a:latin typeface="Calibri"/>
                <a:cs typeface="+mn-cs"/>
              </a:rPr>
              <a:t>A. </a:t>
            </a:r>
            <a:r>
              <a:rPr lang="en-US" sz="1600" dirty="0" err="1" smtClean="0">
                <a:solidFill>
                  <a:prstClr val="white"/>
                </a:solidFill>
                <a:latin typeface="Calibri"/>
                <a:cs typeface="+mn-cs"/>
              </a:rPr>
              <a:t>Golts</a:t>
            </a:r>
            <a:r>
              <a:rPr lang="en-US" sz="1600" dirty="0" smtClean="0">
                <a:solidFill>
                  <a:prstClr val="white"/>
                </a:solidFill>
                <a:latin typeface="Calibri"/>
                <a:cs typeface="+mn-cs"/>
              </a:rPr>
              <a:t> </a:t>
            </a:r>
            <a:r>
              <a:rPr lang="en-US" sz="1600" dirty="0">
                <a:solidFill>
                  <a:prstClr val="white"/>
                </a:solidFill>
                <a:latin typeface="Calibri"/>
                <a:cs typeface="+mn-cs"/>
              </a:rPr>
              <a:t>and Y. Y. </a:t>
            </a:r>
            <a:r>
              <a:rPr lang="en-US" sz="1600" dirty="0" err="1">
                <a:solidFill>
                  <a:prstClr val="white"/>
                </a:solidFill>
                <a:latin typeface="Calibri"/>
                <a:cs typeface="+mn-cs"/>
              </a:rPr>
              <a:t>Schechner</a:t>
            </a:r>
            <a:r>
              <a:rPr lang="en-US" sz="1600" dirty="0">
                <a:solidFill>
                  <a:prstClr val="white"/>
                </a:solidFill>
                <a:latin typeface="Calibri"/>
                <a:cs typeface="+mn-cs"/>
              </a:rPr>
              <a:t> – </a:t>
            </a:r>
            <a:r>
              <a:rPr lang="en-US" sz="1600" b="1" i="1" dirty="0" smtClean="0">
                <a:solidFill>
                  <a:prstClr val="white"/>
                </a:solidFill>
                <a:latin typeface="Calibri"/>
                <a:cs typeface="+mn-cs"/>
              </a:rPr>
              <a:t>“Spatial frequency response of Bayer color image formation” </a:t>
            </a:r>
            <a:r>
              <a:rPr lang="en-US" sz="1600" dirty="0" smtClean="0">
                <a:solidFill>
                  <a:prstClr val="white"/>
                </a:solidFill>
                <a:latin typeface="Calibri"/>
                <a:cs typeface="+mn-cs"/>
              </a:rPr>
              <a:t>– In review, JOSA A.</a:t>
            </a:r>
            <a:endParaRPr lang="en-US" sz="1600" dirty="0">
              <a:solidFill>
                <a:prstClr val="white"/>
              </a:solidFill>
              <a:latin typeface="Calibri"/>
              <a:cs typeface="+mn-cs"/>
            </a:endParaRPr>
          </a:p>
        </p:txBody>
      </p:sp>
      <p:sp>
        <p:nvSpPr>
          <p:cNvPr id="32" name="Right Arrow 31"/>
          <p:cNvSpPr/>
          <p:nvPr/>
        </p:nvSpPr>
        <p:spPr>
          <a:xfrm rot="5400000">
            <a:off x="4486651" y="2357208"/>
            <a:ext cx="383578" cy="24764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 name="TextBox 2"/>
          <p:cNvSpPr txBox="1"/>
          <p:nvPr/>
        </p:nvSpPr>
        <p:spPr>
          <a:xfrm>
            <a:off x="8100392" y="4975326"/>
            <a:ext cx="848309" cy="276999"/>
          </a:xfrm>
          <a:prstGeom prst="rect">
            <a:avLst/>
          </a:prstGeom>
          <a:noFill/>
        </p:spPr>
        <p:txBody>
          <a:bodyPr wrap="none" rtlCol="0">
            <a:spAutoFit/>
          </a:bodyPr>
          <a:lstStyle/>
          <a:p>
            <a:r>
              <a:rPr lang="en-US" sz="1200" dirty="0" smtClean="0"/>
              <a:t>Wikipedia</a:t>
            </a:r>
            <a:endParaRPr lang="en-US" sz="1200" dirty="0"/>
          </a:p>
        </p:txBody>
      </p:sp>
    </p:spTree>
    <p:extLst>
      <p:ext uri="{BB962C8B-B14F-4D97-AF65-F5344CB8AC3E}">
        <p14:creationId xmlns:p14="http://schemas.microsoft.com/office/powerpoint/2010/main" val="147197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49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p:bldP spid="7" grpId="0" animBg="1"/>
      <p:bldP spid="19" grpId="0" animBg="1"/>
      <p:bldP spid="20" grpId="0"/>
      <p:bldP spid="23" grpId="0" animBg="1"/>
      <p:bldP spid="24" grpId="0" animBg="1"/>
      <p:bldP spid="22" grpId="0"/>
      <p:bldP spid="25" grpId="0"/>
      <p:bldP spid="26" grpId="0"/>
      <p:bldP spid="28" grpId="0"/>
      <p:bldP spid="2" grpId="0"/>
      <p:bldP spid="31" grpId="0"/>
      <p:bldP spid="32" grpId="0" animBg="1"/>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81200" y="432114"/>
            <a:ext cx="5037148" cy="707886"/>
          </a:xfrm>
          <a:prstGeom prst="rect">
            <a:avLst/>
          </a:prstGeom>
        </p:spPr>
        <p:txBody>
          <a:bodyPr wrap="none">
            <a:spAutoFit/>
          </a:bodyPr>
          <a:lstStyle/>
          <a:p>
            <a:pPr eaLnBrk="1" fontAlgn="auto" hangingPunct="1">
              <a:spcBef>
                <a:spcPts val="0"/>
              </a:spcBef>
              <a:spcAft>
                <a:spcPts val="0"/>
              </a:spcAft>
            </a:pPr>
            <a:r>
              <a:rPr lang="en-US" sz="4000" dirty="0" err="1" smtClean="0">
                <a:solidFill>
                  <a:prstClr val="white"/>
                </a:solidFill>
                <a:latin typeface="Calibri"/>
                <a:cs typeface="+mn-cs"/>
              </a:rPr>
              <a:t>Pointwise</a:t>
            </a:r>
            <a:r>
              <a:rPr lang="en-US" sz="4000" dirty="0" smtClean="0">
                <a:solidFill>
                  <a:prstClr val="white"/>
                </a:solidFill>
                <a:latin typeface="Calibri"/>
                <a:cs typeface="+mn-cs"/>
              </a:rPr>
              <a:t> degradations</a:t>
            </a:r>
            <a:endParaRPr lang="en-US" sz="4000" dirty="0">
              <a:solidFill>
                <a:prstClr val="white"/>
              </a:solidFill>
              <a:latin typeface="Calibri"/>
              <a:cs typeface="+mn-cs"/>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324946961"/>
              </p:ext>
            </p:extLst>
          </p:nvPr>
        </p:nvGraphicFramePr>
        <p:xfrm>
          <a:off x="1412641" y="1487606"/>
          <a:ext cx="5384800" cy="601663"/>
        </p:xfrm>
        <a:graphic>
          <a:graphicData uri="http://schemas.openxmlformats.org/presentationml/2006/ole">
            <mc:AlternateContent xmlns:mc="http://schemas.openxmlformats.org/markup-compatibility/2006">
              <mc:Choice xmlns:v="urn:schemas-microsoft-com:vml" Requires="v">
                <p:oleObj spid="_x0000_s1304593" name="Equation" r:id="rId4" imgW="2158920" imgH="241200" progId="Equation.DSMT4">
                  <p:embed/>
                </p:oleObj>
              </mc:Choice>
              <mc:Fallback>
                <p:oleObj name="Equation" r:id="rId4" imgW="2158920" imgH="241200" progId="Equation.DSMT4">
                  <p:embed/>
                  <p:pic>
                    <p:nvPicPr>
                      <p:cNvPr id="0" name=""/>
                      <p:cNvPicPr/>
                      <p:nvPr/>
                    </p:nvPicPr>
                    <p:blipFill>
                      <a:blip r:embed="rId5"/>
                      <a:stretch>
                        <a:fillRect/>
                      </a:stretch>
                    </p:blipFill>
                    <p:spPr>
                      <a:xfrm>
                        <a:off x="1412641" y="1487606"/>
                        <a:ext cx="5384800" cy="601663"/>
                      </a:xfrm>
                      <a:prstGeom prst="rect">
                        <a:avLst/>
                      </a:prstGeom>
                    </p:spPr>
                  </p:pic>
                </p:oleObj>
              </mc:Fallback>
            </mc:AlternateContent>
          </a:graphicData>
        </a:graphic>
      </p:graphicFrame>
      <p:cxnSp>
        <p:nvCxnSpPr>
          <p:cNvPr id="5" name="Straight Arrow Connector 4"/>
          <p:cNvCxnSpPr/>
          <p:nvPr/>
        </p:nvCxnSpPr>
        <p:spPr>
          <a:xfrm flipV="1">
            <a:off x="2758841" y="2077600"/>
            <a:ext cx="457200" cy="154652"/>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887228" y="2077600"/>
            <a:ext cx="803425" cy="369332"/>
          </a:xfrm>
          <a:prstGeom prst="rect">
            <a:avLst/>
          </a:prstGeom>
          <a:noFill/>
        </p:spPr>
        <p:txBody>
          <a:bodyPr wrap="none" rtlCol="0">
            <a:spAutoFit/>
          </a:bodyPr>
          <a:lstStyle/>
          <a:p>
            <a:pPr eaLnBrk="1" fontAlgn="auto" hangingPunct="1">
              <a:spcBef>
                <a:spcPts val="0"/>
              </a:spcBef>
              <a:spcAft>
                <a:spcPts val="0"/>
              </a:spcAft>
            </a:pPr>
            <a:r>
              <a:rPr lang="en-US" dirty="0" smtClean="0">
                <a:solidFill>
                  <a:prstClr val="white"/>
                </a:solidFill>
                <a:latin typeface="Calibri"/>
                <a:cs typeface="+mn-cs"/>
              </a:rPr>
              <a:t>Object</a:t>
            </a:r>
            <a:endParaRPr lang="en-US" dirty="0">
              <a:solidFill>
                <a:prstClr val="white"/>
              </a:solidFill>
              <a:latin typeface="Calibri"/>
              <a:cs typeface="+mn-cs"/>
            </a:endParaRPr>
          </a:p>
        </p:txBody>
      </p:sp>
      <p:cxnSp>
        <p:nvCxnSpPr>
          <p:cNvPr id="33" name="Straight Arrow Connector 32"/>
          <p:cNvCxnSpPr/>
          <p:nvPr/>
        </p:nvCxnSpPr>
        <p:spPr>
          <a:xfrm flipV="1">
            <a:off x="3520841" y="2077600"/>
            <a:ext cx="632624" cy="508041"/>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599689" y="2612072"/>
            <a:ext cx="2660600" cy="646331"/>
          </a:xfrm>
          <a:prstGeom prst="rect">
            <a:avLst/>
          </a:prstGeom>
          <a:noFill/>
        </p:spPr>
        <p:txBody>
          <a:bodyPr wrap="none" rtlCol="0">
            <a:spAutoFit/>
          </a:bodyPr>
          <a:lstStyle/>
          <a:p>
            <a:pPr eaLnBrk="1" fontAlgn="auto" hangingPunct="1">
              <a:spcBef>
                <a:spcPts val="0"/>
              </a:spcBef>
              <a:spcAft>
                <a:spcPts val="0"/>
              </a:spcAft>
            </a:pPr>
            <a:r>
              <a:rPr lang="en-US" u="sng" dirty="0" smtClean="0">
                <a:solidFill>
                  <a:prstClr val="white"/>
                </a:solidFill>
                <a:latin typeface="Calibri"/>
                <a:cs typeface="+mn-cs"/>
              </a:rPr>
              <a:t>Multiplicative component</a:t>
            </a:r>
          </a:p>
          <a:p>
            <a:pPr eaLnBrk="1" fontAlgn="auto" hangingPunct="1">
              <a:spcBef>
                <a:spcPts val="0"/>
              </a:spcBef>
              <a:spcAft>
                <a:spcPts val="0"/>
              </a:spcAft>
            </a:pPr>
            <a:endParaRPr lang="en-US" dirty="0">
              <a:solidFill>
                <a:prstClr val="white"/>
              </a:solidFill>
              <a:latin typeface="Calibri"/>
              <a:cs typeface="+mn-cs"/>
            </a:endParaRPr>
          </a:p>
        </p:txBody>
      </p:sp>
      <p:cxnSp>
        <p:nvCxnSpPr>
          <p:cNvPr id="36" name="Straight Arrow Connector 35"/>
          <p:cNvCxnSpPr/>
          <p:nvPr/>
        </p:nvCxnSpPr>
        <p:spPr>
          <a:xfrm flipV="1">
            <a:off x="5197241" y="2051169"/>
            <a:ext cx="0" cy="534472"/>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672521" y="2612072"/>
            <a:ext cx="2156488" cy="369332"/>
          </a:xfrm>
          <a:prstGeom prst="rect">
            <a:avLst/>
          </a:prstGeom>
          <a:noFill/>
        </p:spPr>
        <p:txBody>
          <a:bodyPr wrap="none" rtlCol="0">
            <a:spAutoFit/>
          </a:bodyPr>
          <a:lstStyle/>
          <a:p>
            <a:pPr eaLnBrk="1" fontAlgn="auto" hangingPunct="1">
              <a:spcBef>
                <a:spcPts val="0"/>
              </a:spcBef>
              <a:spcAft>
                <a:spcPts val="0"/>
              </a:spcAft>
            </a:pPr>
            <a:r>
              <a:rPr lang="en-US" u="sng" dirty="0" smtClean="0">
                <a:solidFill>
                  <a:prstClr val="white"/>
                </a:solidFill>
                <a:latin typeface="Calibri"/>
                <a:cs typeface="+mn-cs"/>
              </a:rPr>
              <a:t>Additive component</a:t>
            </a:r>
          </a:p>
        </p:txBody>
      </p:sp>
      <p:cxnSp>
        <p:nvCxnSpPr>
          <p:cNvPr id="45" name="Straight Arrow Connector 44"/>
          <p:cNvCxnSpPr/>
          <p:nvPr/>
        </p:nvCxnSpPr>
        <p:spPr>
          <a:xfrm flipH="1" flipV="1">
            <a:off x="6340241" y="2051169"/>
            <a:ext cx="914400" cy="267236"/>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7026041" y="2379822"/>
            <a:ext cx="1524776" cy="369332"/>
          </a:xfrm>
          <a:prstGeom prst="rect">
            <a:avLst/>
          </a:prstGeom>
        </p:spPr>
        <p:txBody>
          <a:bodyPr wrap="none">
            <a:spAutoFit/>
          </a:bodyPr>
          <a:lstStyle/>
          <a:p>
            <a:pPr eaLnBrk="1" fontAlgn="auto" hangingPunct="1">
              <a:spcBef>
                <a:spcPts val="0"/>
              </a:spcBef>
              <a:spcAft>
                <a:spcPts val="0"/>
              </a:spcAft>
            </a:pPr>
            <a:r>
              <a:rPr lang="en-US" dirty="0" smtClean="0">
                <a:solidFill>
                  <a:prstClr val="white"/>
                </a:solidFill>
                <a:latin typeface="Calibri"/>
                <a:cs typeface="+mn-cs"/>
              </a:rPr>
              <a:t>Random noise</a:t>
            </a:r>
            <a:endParaRPr lang="en-US" dirty="0">
              <a:solidFill>
                <a:prstClr val="white"/>
              </a:solidFill>
              <a:latin typeface="Calibri"/>
              <a:cs typeface="+mn-cs"/>
            </a:endParaRPr>
          </a:p>
        </p:txBody>
      </p:sp>
      <p:pic>
        <p:nvPicPr>
          <p:cNvPr id="49" name="Picture 48"/>
          <p:cNvPicPr>
            <a:picLocks noChangeAspect="1" noChangeArrowheads="1"/>
          </p:cNvPicPr>
          <p:nvPr/>
        </p:nvPicPr>
        <p:blipFill rotWithShape="1">
          <a:blip r:embed="rId6">
            <a:extLst>
              <a:ext uri="{28A0092B-C50C-407E-A947-70E740481C1C}">
                <a14:useLocalDpi xmlns:a14="http://schemas.microsoft.com/office/drawing/2010/main" val="0"/>
              </a:ext>
            </a:extLst>
          </a:blip>
          <a:srcRect t="16895" r="5874"/>
          <a:stretch/>
        </p:blipFill>
        <p:spPr bwMode="auto">
          <a:xfrm>
            <a:off x="4672521" y="3021041"/>
            <a:ext cx="3808958" cy="2837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ectangle 47"/>
          <p:cNvSpPr/>
          <p:nvPr/>
        </p:nvSpPr>
        <p:spPr>
          <a:xfrm>
            <a:off x="1484786" y="3610570"/>
            <a:ext cx="4572000" cy="369332"/>
          </a:xfrm>
          <a:prstGeom prst="rect">
            <a:avLst/>
          </a:prstGeom>
        </p:spPr>
        <p:txBody>
          <a:bodyPr>
            <a:spAutoFit/>
          </a:bodyPr>
          <a:lstStyle/>
          <a:p>
            <a:pPr marL="285750" indent="-285750" eaLnBrk="1" fontAlgn="auto" hangingPunct="1">
              <a:spcBef>
                <a:spcPts val="0"/>
              </a:spcBef>
              <a:spcAft>
                <a:spcPts val="0"/>
              </a:spcAft>
              <a:buFont typeface="Arial" pitchFamily="34" charset="0"/>
              <a:buChar char="•"/>
            </a:pPr>
            <a:r>
              <a:rPr lang="en-US" dirty="0" smtClean="0">
                <a:solidFill>
                  <a:prstClr val="white"/>
                </a:solidFill>
                <a:latin typeface="Calibri"/>
                <a:cs typeface="+mn-cs"/>
              </a:rPr>
              <a:t>Bayer </a:t>
            </a:r>
            <a:r>
              <a:rPr lang="en-US" dirty="0">
                <a:solidFill>
                  <a:prstClr val="white"/>
                </a:solidFill>
                <a:latin typeface="Calibri"/>
                <a:cs typeface="+mn-cs"/>
              </a:rPr>
              <a:t>sampling</a:t>
            </a:r>
          </a:p>
        </p:txBody>
      </p:sp>
      <p:sp>
        <p:nvSpPr>
          <p:cNvPr id="50" name="Rectangle 49"/>
          <p:cNvSpPr/>
          <p:nvPr/>
        </p:nvSpPr>
        <p:spPr>
          <a:xfrm>
            <a:off x="1484786" y="2981404"/>
            <a:ext cx="2775503" cy="369332"/>
          </a:xfrm>
          <a:prstGeom prst="rect">
            <a:avLst/>
          </a:prstGeom>
        </p:spPr>
        <p:txBody>
          <a:bodyPr wrap="none">
            <a:spAutoFit/>
          </a:bodyPr>
          <a:lstStyle/>
          <a:p>
            <a:pPr marL="285750" indent="-285750" eaLnBrk="1" fontAlgn="auto" hangingPunct="1">
              <a:spcBef>
                <a:spcPts val="0"/>
              </a:spcBef>
              <a:spcAft>
                <a:spcPts val="0"/>
              </a:spcAft>
              <a:buFont typeface="Arial" pitchFamily="34" charset="0"/>
              <a:buChar char="•"/>
            </a:pPr>
            <a:r>
              <a:rPr lang="en-US" dirty="0">
                <a:solidFill>
                  <a:prstClr val="white"/>
                </a:solidFill>
                <a:latin typeface="Calibri"/>
                <a:cs typeface="+mn-cs"/>
              </a:rPr>
              <a:t>Atmosphere attenuation</a:t>
            </a:r>
          </a:p>
        </p:txBody>
      </p:sp>
      <p:sp>
        <p:nvSpPr>
          <p:cNvPr id="51" name="Rectangle 50"/>
          <p:cNvSpPr/>
          <p:nvPr/>
        </p:nvSpPr>
        <p:spPr>
          <a:xfrm>
            <a:off x="1477875" y="3258403"/>
            <a:ext cx="1436932" cy="369332"/>
          </a:xfrm>
          <a:prstGeom prst="rect">
            <a:avLst/>
          </a:prstGeom>
        </p:spPr>
        <p:txBody>
          <a:bodyPr wrap="none">
            <a:spAutoFit/>
          </a:bodyPr>
          <a:lstStyle/>
          <a:p>
            <a:pPr marL="285750" indent="-285750" eaLnBrk="1" fontAlgn="auto" hangingPunct="1">
              <a:spcBef>
                <a:spcPts val="0"/>
              </a:spcBef>
              <a:spcAft>
                <a:spcPts val="0"/>
              </a:spcAft>
              <a:buFont typeface="Arial" pitchFamily="34" charset="0"/>
              <a:buChar char="•"/>
            </a:pPr>
            <a:r>
              <a:rPr lang="en-US" dirty="0" err="1">
                <a:solidFill>
                  <a:prstClr val="white"/>
                </a:solidFill>
                <a:latin typeface="Calibri"/>
                <a:cs typeface="+mn-cs"/>
              </a:rPr>
              <a:t>Vignetting</a:t>
            </a:r>
            <a:endParaRPr lang="en-US" dirty="0">
              <a:solidFill>
                <a:prstClr val="white"/>
              </a:solidFill>
              <a:latin typeface="Calibri"/>
              <a:cs typeface="+mn-cs"/>
            </a:endParaRPr>
          </a:p>
        </p:txBody>
      </p:sp>
      <p:sp>
        <p:nvSpPr>
          <p:cNvPr id="52" name="TextBox 51"/>
          <p:cNvSpPr txBox="1"/>
          <p:nvPr/>
        </p:nvSpPr>
        <p:spPr>
          <a:xfrm>
            <a:off x="4597400" y="5778500"/>
            <a:ext cx="2095510" cy="369332"/>
          </a:xfrm>
          <a:prstGeom prst="rect">
            <a:avLst/>
          </a:prstGeom>
          <a:noFill/>
        </p:spPr>
        <p:txBody>
          <a:bodyPr wrap="none" rtlCol="0">
            <a:spAutoFit/>
          </a:bodyPr>
          <a:lstStyle/>
          <a:p>
            <a:pPr eaLnBrk="1" fontAlgn="auto" hangingPunct="1">
              <a:spcBef>
                <a:spcPts val="0"/>
              </a:spcBef>
              <a:spcAft>
                <a:spcPts val="0"/>
              </a:spcAft>
            </a:pPr>
            <a:r>
              <a:rPr lang="en-US" dirty="0" err="1" smtClean="0">
                <a:solidFill>
                  <a:prstClr val="white"/>
                </a:solidFill>
                <a:latin typeface="Calibri"/>
                <a:cs typeface="+mn-cs"/>
              </a:rPr>
              <a:t>Bobrov</a:t>
            </a:r>
            <a:r>
              <a:rPr lang="en-US" dirty="0" smtClean="0">
                <a:solidFill>
                  <a:prstClr val="white"/>
                </a:solidFill>
                <a:latin typeface="Calibri"/>
                <a:cs typeface="+mn-cs"/>
              </a:rPr>
              <a:t> &amp; </a:t>
            </a:r>
            <a:r>
              <a:rPr lang="en-US" dirty="0" err="1" smtClean="0">
                <a:solidFill>
                  <a:prstClr val="white"/>
                </a:solidFill>
                <a:latin typeface="Calibri"/>
                <a:cs typeface="+mn-cs"/>
              </a:rPr>
              <a:t>Schechner</a:t>
            </a:r>
            <a:endParaRPr lang="en-US" dirty="0">
              <a:solidFill>
                <a:prstClr val="white"/>
              </a:solidFill>
              <a:latin typeface="Calibri"/>
              <a:cs typeface="+mn-cs"/>
            </a:endParaRPr>
          </a:p>
        </p:txBody>
      </p:sp>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2521" y="2994104"/>
            <a:ext cx="3806190" cy="2857500"/>
          </a:xfrm>
          <a:prstGeom prst="rect">
            <a:avLst/>
          </a:prstGeom>
        </p:spPr>
      </p:pic>
      <p:sp>
        <p:nvSpPr>
          <p:cNvPr id="54" name="TextBox 53"/>
          <p:cNvSpPr txBox="1"/>
          <p:nvPr/>
        </p:nvSpPr>
        <p:spPr>
          <a:xfrm>
            <a:off x="4597400" y="5778500"/>
            <a:ext cx="3535776" cy="369332"/>
          </a:xfrm>
          <a:prstGeom prst="rect">
            <a:avLst/>
          </a:prstGeom>
          <a:noFill/>
        </p:spPr>
        <p:txBody>
          <a:bodyPr wrap="none" rtlCol="0">
            <a:spAutoFit/>
          </a:bodyPr>
          <a:lstStyle/>
          <a:p>
            <a:pPr eaLnBrk="1" fontAlgn="auto" hangingPunct="1">
              <a:spcBef>
                <a:spcPts val="0"/>
              </a:spcBef>
              <a:spcAft>
                <a:spcPts val="0"/>
              </a:spcAft>
            </a:pPr>
            <a:r>
              <a:rPr lang="en-US" dirty="0">
                <a:solidFill>
                  <a:prstClr val="white"/>
                </a:solidFill>
                <a:latin typeface="Calibri"/>
                <a:cs typeface="+mn-cs"/>
              </a:rPr>
              <a:t>http://www.bokashii.com/vignette/</a:t>
            </a:r>
          </a:p>
        </p:txBody>
      </p:sp>
      <p:pic>
        <p:nvPicPr>
          <p:cNvPr id="55" name="Picture 5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60288" y="3272472"/>
            <a:ext cx="3810000" cy="2438400"/>
          </a:xfrm>
          <a:prstGeom prst="rect">
            <a:avLst/>
          </a:prstGeom>
        </p:spPr>
      </p:pic>
      <p:sp>
        <p:nvSpPr>
          <p:cNvPr id="56" name="TextBox 55"/>
          <p:cNvSpPr txBox="1"/>
          <p:nvPr/>
        </p:nvSpPr>
        <p:spPr>
          <a:xfrm>
            <a:off x="4155003" y="5778500"/>
            <a:ext cx="5075813" cy="369332"/>
          </a:xfrm>
          <a:prstGeom prst="rect">
            <a:avLst/>
          </a:prstGeom>
          <a:noFill/>
        </p:spPr>
        <p:txBody>
          <a:bodyPr wrap="none" rtlCol="0">
            <a:spAutoFit/>
          </a:bodyPr>
          <a:lstStyle/>
          <a:p>
            <a:pPr eaLnBrk="1" fontAlgn="auto" hangingPunct="1">
              <a:spcBef>
                <a:spcPts val="0"/>
              </a:spcBef>
              <a:spcAft>
                <a:spcPts val="0"/>
              </a:spcAft>
            </a:pPr>
            <a:r>
              <a:rPr lang="en-US" dirty="0">
                <a:solidFill>
                  <a:prstClr val="white"/>
                </a:solidFill>
                <a:latin typeface="Calibri"/>
                <a:cs typeface="+mn-cs"/>
              </a:rPr>
              <a:t>http://elynxsdk.free.fr/API/html/convert_bayer.html</a:t>
            </a:r>
          </a:p>
        </p:txBody>
      </p:sp>
      <p:sp>
        <p:nvSpPr>
          <p:cNvPr id="58" name="Rectangle 57"/>
          <p:cNvSpPr/>
          <p:nvPr/>
        </p:nvSpPr>
        <p:spPr>
          <a:xfrm>
            <a:off x="4708863" y="2941071"/>
            <a:ext cx="1129155" cy="369332"/>
          </a:xfrm>
          <a:prstGeom prst="rect">
            <a:avLst/>
          </a:prstGeom>
        </p:spPr>
        <p:txBody>
          <a:bodyPr wrap="none">
            <a:spAutoFit/>
          </a:bodyPr>
          <a:lstStyle/>
          <a:p>
            <a:pPr eaLnBrk="1" fontAlgn="auto" hangingPunct="1">
              <a:spcBef>
                <a:spcPts val="0"/>
              </a:spcBef>
              <a:spcAft>
                <a:spcPts val="0"/>
              </a:spcAft>
            </a:pPr>
            <a:r>
              <a:rPr lang="en-US" dirty="0">
                <a:solidFill>
                  <a:prstClr val="white"/>
                </a:solidFill>
                <a:latin typeface="Calibri"/>
                <a:cs typeface="+mn-cs"/>
              </a:rPr>
              <a:t>Reflection</a:t>
            </a:r>
          </a:p>
        </p:txBody>
      </p:sp>
      <p:grpSp>
        <p:nvGrpSpPr>
          <p:cNvPr id="64" name="Group 29"/>
          <p:cNvGrpSpPr>
            <a:grpSpLocks/>
          </p:cNvGrpSpPr>
          <p:nvPr/>
        </p:nvGrpSpPr>
        <p:grpSpPr bwMode="auto">
          <a:xfrm>
            <a:off x="188401" y="3726420"/>
            <a:ext cx="273050" cy="366713"/>
            <a:chOff x="4164" y="618"/>
            <a:chExt cx="172" cy="231"/>
          </a:xfrm>
        </p:grpSpPr>
        <p:sp>
          <p:nvSpPr>
            <p:cNvPr id="68" name="Text Box 31"/>
            <p:cNvSpPr txBox="1">
              <a:spLocks noChangeArrowheads="1"/>
            </p:cNvSpPr>
            <p:nvPr/>
          </p:nvSpPr>
          <p:spPr bwMode="auto">
            <a:xfrm>
              <a:off x="4164" y="618"/>
              <a:ext cx="1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defRPr>
                  <a:solidFill>
                    <a:schemeClr val="tx1"/>
                  </a:solidFill>
                  <a:latin typeface="Arial" charset="0"/>
                  <a:cs typeface="Arial" charset="0"/>
                </a:defRPr>
              </a:lvl1pPr>
              <a:lvl2pPr marL="742950" indent="-285750" algn="r" rtl="1">
                <a:defRPr>
                  <a:solidFill>
                    <a:schemeClr val="tx1"/>
                  </a:solidFill>
                  <a:latin typeface="Arial" charset="0"/>
                  <a:cs typeface="Arial" charset="0"/>
                </a:defRPr>
              </a:lvl2pPr>
              <a:lvl3pPr marL="1143000" indent="-228600" algn="r" rtl="1">
                <a:defRPr>
                  <a:solidFill>
                    <a:schemeClr val="tx1"/>
                  </a:solidFill>
                  <a:latin typeface="Arial" charset="0"/>
                  <a:cs typeface="Arial" charset="0"/>
                </a:defRPr>
              </a:lvl3pPr>
              <a:lvl4pPr marL="1600200" indent="-228600" algn="r" rtl="1">
                <a:defRPr>
                  <a:solidFill>
                    <a:schemeClr val="tx1"/>
                  </a:solidFill>
                  <a:latin typeface="Arial" charset="0"/>
                  <a:cs typeface="Arial" charset="0"/>
                </a:defRPr>
              </a:lvl4pPr>
              <a:lvl5pPr marL="2057400" indent="-228600" algn="r" rtl="1">
                <a:defRPr>
                  <a:solidFill>
                    <a:schemeClr val="tx1"/>
                  </a:solidFill>
                  <a:latin typeface="Arial" charset="0"/>
                  <a:cs typeface="Arial" charset="0"/>
                </a:defRPr>
              </a:lvl5pPr>
              <a:lvl6pPr marL="2514600" indent="-228600" algn="r" rtl="1" fontAlgn="base">
                <a:spcBef>
                  <a:spcPct val="0"/>
                </a:spcBef>
                <a:spcAft>
                  <a:spcPct val="0"/>
                </a:spcAft>
                <a:defRPr>
                  <a:solidFill>
                    <a:schemeClr val="tx1"/>
                  </a:solidFill>
                  <a:latin typeface="Arial" charset="0"/>
                  <a:cs typeface="Arial" charset="0"/>
                </a:defRPr>
              </a:lvl6pPr>
              <a:lvl7pPr marL="2971800" indent="-228600" algn="r" rtl="1" fontAlgn="base">
                <a:spcBef>
                  <a:spcPct val="0"/>
                </a:spcBef>
                <a:spcAft>
                  <a:spcPct val="0"/>
                </a:spcAft>
                <a:defRPr>
                  <a:solidFill>
                    <a:schemeClr val="tx1"/>
                  </a:solidFill>
                  <a:latin typeface="Arial" charset="0"/>
                  <a:cs typeface="Arial" charset="0"/>
                </a:defRPr>
              </a:lvl7pPr>
              <a:lvl8pPr marL="3429000" indent="-228600" algn="r" rtl="1" fontAlgn="base">
                <a:spcBef>
                  <a:spcPct val="0"/>
                </a:spcBef>
                <a:spcAft>
                  <a:spcPct val="0"/>
                </a:spcAft>
                <a:defRPr>
                  <a:solidFill>
                    <a:schemeClr val="tx1"/>
                  </a:solidFill>
                  <a:latin typeface="Arial" charset="0"/>
                  <a:cs typeface="Arial" charset="0"/>
                </a:defRPr>
              </a:lvl8pPr>
              <a:lvl9pPr marL="3886200" indent="-228600" algn="r" rtl="1" fontAlgn="base">
                <a:spcBef>
                  <a:spcPct val="0"/>
                </a:spcBef>
                <a:spcAft>
                  <a:spcPct val="0"/>
                </a:spcAft>
                <a:defRPr>
                  <a:solidFill>
                    <a:schemeClr val="tx1"/>
                  </a:solidFill>
                  <a:latin typeface="Arial" charset="0"/>
                  <a:cs typeface="Arial" charset="0"/>
                </a:defRPr>
              </a:lvl9pPr>
            </a:lstStyle>
            <a:p>
              <a:pPr algn="l" rtl="0" eaLnBrk="1" fontAlgn="auto" hangingPunct="1">
                <a:spcBef>
                  <a:spcPts val="0"/>
                </a:spcBef>
                <a:spcAft>
                  <a:spcPts val="0"/>
                </a:spcAft>
              </a:pPr>
              <a:r>
                <a:rPr lang="en-US" b="1" i="1">
                  <a:solidFill>
                    <a:prstClr val="black"/>
                  </a:solidFill>
                  <a:latin typeface="Times New Roman" pitchFamily="18" charset="0"/>
                </a:rPr>
                <a:t>I</a:t>
              </a:r>
            </a:p>
          </p:txBody>
        </p:sp>
        <p:sp>
          <p:nvSpPr>
            <p:cNvPr id="67" name="Freeform 33"/>
            <p:cNvSpPr>
              <a:spLocks/>
            </p:cNvSpPr>
            <p:nvPr/>
          </p:nvSpPr>
          <p:spPr bwMode="auto">
            <a:xfrm>
              <a:off x="4227" y="636"/>
              <a:ext cx="96" cy="26"/>
            </a:xfrm>
            <a:custGeom>
              <a:avLst/>
              <a:gdLst>
                <a:gd name="T0" fmla="*/ 0 w 96"/>
                <a:gd name="T1" fmla="*/ 26 h 26"/>
                <a:gd name="T2" fmla="*/ 45 w 96"/>
                <a:gd name="T3" fmla="*/ 0 h 26"/>
                <a:gd name="T4" fmla="*/ 96 w 96"/>
                <a:gd name="T5" fmla="*/ 25 h 26"/>
                <a:gd name="T6" fmla="*/ 0 60000 65536"/>
                <a:gd name="T7" fmla="*/ 0 60000 65536"/>
                <a:gd name="T8" fmla="*/ 0 60000 65536"/>
                <a:gd name="T9" fmla="*/ 0 w 96"/>
                <a:gd name="T10" fmla="*/ 0 h 26"/>
                <a:gd name="T11" fmla="*/ 96 w 96"/>
                <a:gd name="T12" fmla="*/ 26 h 26"/>
              </a:gdLst>
              <a:ahLst/>
              <a:cxnLst>
                <a:cxn ang="T6">
                  <a:pos x="T0" y="T1"/>
                </a:cxn>
                <a:cxn ang="T7">
                  <a:pos x="T2" y="T3"/>
                </a:cxn>
                <a:cxn ang="T8">
                  <a:pos x="T4" y="T5"/>
                </a:cxn>
              </a:cxnLst>
              <a:rect l="T9" t="T10" r="T11" b="T12"/>
              <a:pathLst>
                <a:path w="96" h="26">
                  <a:moveTo>
                    <a:pt x="0" y="26"/>
                  </a:moveTo>
                  <a:lnTo>
                    <a:pt x="45" y="0"/>
                  </a:lnTo>
                  <a:lnTo>
                    <a:pt x="96" y="25"/>
                  </a:lnTo>
                </a:path>
              </a:pathLst>
            </a:cu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pPr algn="r" rtl="1" eaLnBrk="1" fontAlgn="auto" hangingPunct="1">
                <a:spcBef>
                  <a:spcPts val="0"/>
                </a:spcBef>
                <a:spcAft>
                  <a:spcPts val="0"/>
                </a:spcAft>
              </a:pPr>
              <a:endParaRPr lang="he-IL">
                <a:solidFill>
                  <a:prstClr val="white"/>
                </a:solidFill>
                <a:latin typeface="Calibri"/>
                <a:cs typeface="Arial"/>
              </a:endParaRPr>
            </a:p>
          </p:txBody>
        </p:sp>
      </p:grpSp>
      <p:grpSp>
        <p:nvGrpSpPr>
          <p:cNvPr id="74" name="Group 38"/>
          <p:cNvGrpSpPr>
            <a:grpSpLocks/>
          </p:cNvGrpSpPr>
          <p:nvPr/>
        </p:nvGrpSpPr>
        <p:grpSpPr bwMode="auto">
          <a:xfrm>
            <a:off x="3514764" y="4058166"/>
            <a:ext cx="406400" cy="420688"/>
            <a:chOff x="4164" y="618"/>
            <a:chExt cx="256" cy="265"/>
          </a:xfrm>
        </p:grpSpPr>
        <p:grpSp>
          <p:nvGrpSpPr>
            <p:cNvPr id="76" name="Group 39"/>
            <p:cNvGrpSpPr>
              <a:grpSpLocks/>
            </p:cNvGrpSpPr>
            <p:nvPr/>
          </p:nvGrpSpPr>
          <p:grpSpPr bwMode="auto">
            <a:xfrm>
              <a:off x="4164" y="618"/>
              <a:ext cx="256" cy="265"/>
              <a:chOff x="2054" y="1800"/>
              <a:chExt cx="256" cy="265"/>
            </a:xfrm>
          </p:grpSpPr>
          <p:sp>
            <p:nvSpPr>
              <p:cNvPr id="78" name="Text Box 40"/>
              <p:cNvSpPr txBox="1">
                <a:spLocks noChangeArrowheads="1"/>
              </p:cNvSpPr>
              <p:nvPr/>
            </p:nvSpPr>
            <p:spPr bwMode="auto">
              <a:xfrm>
                <a:off x="2054" y="1800"/>
                <a:ext cx="1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defRPr>
                    <a:solidFill>
                      <a:schemeClr val="tx1"/>
                    </a:solidFill>
                    <a:latin typeface="Arial" charset="0"/>
                    <a:cs typeface="Arial" charset="0"/>
                  </a:defRPr>
                </a:lvl1pPr>
                <a:lvl2pPr marL="742950" indent="-285750" algn="r" rtl="1">
                  <a:defRPr>
                    <a:solidFill>
                      <a:schemeClr val="tx1"/>
                    </a:solidFill>
                    <a:latin typeface="Arial" charset="0"/>
                    <a:cs typeface="Arial" charset="0"/>
                  </a:defRPr>
                </a:lvl2pPr>
                <a:lvl3pPr marL="1143000" indent="-228600" algn="r" rtl="1">
                  <a:defRPr>
                    <a:solidFill>
                      <a:schemeClr val="tx1"/>
                    </a:solidFill>
                    <a:latin typeface="Arial" charset="0"/>
                    <a:cs typeface="Arial" charset="0"/>
                  </a:defRPr>
                </a:lvl3pPr>
                <a:lvl4pPr marL="1600200" indent="-228600" algn="r" rtl="1">
                  <a:defRPr>
                    <a:solidFill>
                      <a:schemeClr val="tx1"/>
                    </a:solidFill>
                    <a:latin typeface="Arial" charset="0"/>
                    <a:cs typeface="Arial" charset="0"/>
                  </a:defRPr>
                </a:lvl4pPr>
                <a:lvl5pPr marL="2057400" indent="-228600" algn="r" rtl="1">
                  <a:defRPr>
                    <a:solidFill>
                      <a:schemeClr val="tx1"/>
                    </a:solidFill>
                    <a:latin typeface="Arial" charset="0"/>
                    <a:cs typeface="Arial" charset="0"/>
                  </a:defRPr>
                </a:lvl5pPr>
                <a:lvl6pPr marL="2514600" indent="-228600" algn="r" rtl="1" fontAlgn="base">
                  <a:spcBef>
                    <a:spcPct val="0"/>
                  </a:spcBef>
                  <a:spcAft>
                    <a:spcPct val="0"/>
                  </a:spcAft>
                  <a:defRPr>
                    <a:solidFill>
                      <a:schemeClr val="tx1"/>
                    </a:solidFill>
                    <a:latin typeface="Arial" charset="0"/>
                    <a:cs typeface="Arial" charset="0"/>
                  </a:defRPr>
                </a:lvl6pPr>
                <a:lvl7pPr marL="2971800" indent="-228600" algn="r" rtl="1" fontAlgn="base">
                  <a:spcBef>
                    <a:spcPct val="0"/>
                  </a:spcBef>
                  <a:spcAft>
                    <a:spcPct val="0"/>
                  </a:spcAft>
                  <a:defRPr>
                    <a:solidFill>
                      <a:schemeClr val="tx1"/>
                    </a:solidFill>
                    <a:latin typeface="Arial" charset="0"/>
                    <a:cs typeface="Arial" charset="0"/>
                  </a:defRPr>
                </a:lvl7pPr>
                <a:lvl8pPr marL="3429000" indent="-228600" algn="r" rtl="1" fontAlgn="base">
                  <a:spcBef>
                    <a:spcPct val="0"/>
                  </a:spcBef>
                  <a:spcAft>
                    <a:spcPct val="0"/>
                  </a:spcAft>
                  <a:defRPr>
                    <a:solidFill>
                      <a:schemeClr val="tx1"/>
                    </a:solidFill>
                    <a:latin typeface="Arial" charset="0"/>
                    <a:cs typeface="Arial" charset="0"/>
                  </a:defRPr>
                </a:lvl8pPr>
                <a:lvl9pPr marL="3886200" indent="-228600" algn="r" rtl="1" fontAlgn="base">
                  <a:spcBef>
                    <a:spcPct val="0"/>
                  </a:spcBef>
                  <a:spcAft>
                    <a:spcPct val="0"/>
                  </a:spcAft>
                  <a:defRPr>
                    <a:solidFill>
                      <a:schemeClr val="tx1"/>
                    </a:solidFill>
                    <a:latin typeface="Arial" charset="0"/>
                    <a:cs typeface="Arial" charset="0"/>
                  </a:defRPr>
                </a:lvl9pPr>
              </a:lstStyle>
              <a:p>
                <a:pPr algn="l" rtl="0" eaLnBrk="1" fontAlgn="auto" hangingPunct="1">
                  <a:spcBef>
                    <a:spcPts val="0"/>
                  </a:spcBef>
                  <a:spcAft>
                    <a:spcPts val="0"/>
                  </a:spcAft>
                </a:pPr>
                <a:r>
                  <a:rPr lang="en-US" b="1" i="1">
                    <a:solidFill>
                      <a:prstClr val="black"/>
                    </a:solidFill>
                    <a:latin typeface="Times New Roman" pitchFamily="18" charset="0"/>
                  </a:rPr>
                  <a:t>I</a:t>
                </a:r>
              </a:p>
            </p:txBody>
          </p:sp>
          <p:sp>
            <p:nvSpPr>
              <p:cNvPr id="79" name="Text Box 41"/>
              <p:cNvSpPr txBox="1">
                <a:spLocks noChangeArrowheads="1"/>
              </p:cNvSpPr>
              <p:nvPr/>
            </p:nvSpPr>
            <p:spPr bwMode="auto">
              <a:xfrm>
                <a:off x="2126" y="1873"/>
                <a:ext cx="1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defRPr>
                    <a:solidFill>
                      <a:schemeClr val="tx1"/>
                    </a:solidFill>
                    <a:latin typeface="Arial" charset="0"/>
                    <a:cs typeface="Arial" charset="0"/>
                  </a:defRPr>
                </a:lvl1pPr>
                <a:lvl2pPr marL="742950" indent="-285750" algn="r" rtl="1">
                  <a:defRPr>
                    <a:solidFill>
                      <a:schemeClr val="tx1"/>
                    </a:solidFill>
                    <a:latin typeface="Arial" charset="0"/>
                    <a:cs typeface="Arial" charset="0"/>
                  </a:defRPr>
                </a:lvl2pPr>
                <a:lvl3pPr marL="1143000" indent="-228600" algn="r" rtl="1">
                  <a:defRPr>
                    <a:solidFill>
                      <a:schemeClr val="tx1"/>
                    </a:solidFill>
                    <a:latin typeface="Arial" charset="0"/>
                    <a:cs typeface="Arial" charset="0"/>
                  </a:defRPr>
                </a:lvl3pPr>
                <a:lvl4pPr marL="1600200" indent="-228600" algn="r" rtl="1">
                  <a:defRPr>
                    <a:solidFill>
                      <a:schemeClr val="tx1"/>
                    </a:solidFill>
                    <a:latin typeface="Arial" charset="0"/>
                    <a:cs typeface="Arial" charset="0"/>
                  </a:defRPr>
                </a:lvl4pPr>
                <a:lvl5pPr marL="2057400" indent="-228600" algn="r" rtl="1">
                  <a:defRPr>
                    <a:solidFill>
                      <a:schemeClr val="tx1"/>
                    </a:solidFill>
                    <a:latin typeface="Arial" charset="0"/>
                    <a:cs typeface="Arial" charset="0"/>
                  </a:defRPr>
                </a:lvl5pPr>
                <a:lvl6pPr marL="2514600" indent="-228600" algn="r" rtl="1" fontAlgn="base">
                  <a:spcBef>
                    <a:spcPct val="0"/>
                  </a:spcBef>
                  <a:spcAft>
                    <a:spcPct val="0"/>
                  </a:spcAft>
                  <a:defRPr>
                    <a:solidFill>
                      <a:schemeClr val="tx1"/>
                    </a:solidFill>
                    <a:latin typeface="Arial" charset="0"/>
                    <a:cs typeface="Arial" charset="0"/>
                  </a:defRPr>
                </a:lvl6pPr>
                <a:lvl7pPr marL="2971800" indent="-228600" algn="r" rtl="1" fontAlgn="base">
                  <a:spcBef>
                    <a:spcPct val="0"/>
                  </a:spcBef>
                  <a:spcAft>
                    <a:spcPct val="0"/>
                  </a:spcAft>
                  <a:defRPr>
                    <a:solidFill>
                      <a:schemeClr val="tx1"/>
                    </a:solidFill>
                    <a:latin typeface="Arial" charset="0"/>
                    <a:cs typeface="Arial" charset="0"/>
                  </a:defRPr>
                </a:lvl7pPr>
                <a:lvl8pPr marL="3429000" indent="-228600" algn="r" rtl="1" fontAlgn="base">
                  <a:spcBef>
                    <a:spcPct val="0"/>
                  </a:spcBef>
                  <a:spcAft>
                    <a:spcPct val="0"/>
                  </a:spcAft>
                  <a:defRPr>
                    <a:solidFill>
                      <a:schemeClr val="tx1"/>
                    </a:solidFill>
                    <a:latin typeface="Arial" charset="0"/>
                    <a:cs typeface="Arial" charset="0"/>
                  </a:defRPr>
                </a:lvl8pPr>
                <a:lvl9pPr marL="3886200" indent="-228600" algn="r" rtl="1" fontAlgn="base">
                  <a:spcBef>
                    <a:spcPct val="0"/>
                  </a:spcBef>
                  <a:spcAft>
                    <a:spcPct val="0"/>
                  </a:spcAft>
                  <a:defRPr>
                    <a:solidFill>
                      <a:schemeClr val="tx1"/>
                    </a:solidFill>
                    <a:latin typeface="Arial" charset="0"/>
                    <a:cs typeface="Arial" charset="0"/>
                  </a:defRPr>
                </a:lvl9pPr>
              </a:lstStyle>
              <a:p>
                <a:pPr algn="l" rtl="0" eaLnBrk="1" fontAlgn="auto" hangingPunct="1">
                  <a:spcBef>
                    <a:spcPts val="0"/>
                  </a:spcBef>
                  <a:spcAft>
                    <a:spcPts val="0"/>
                  </a:spcAft>
                </a:pPr>
                <a:r>
                  <a:rPr lang="en-US" sz="1400" b="1" i="1">
                    <a:solidFill>
                      <a:prstClr val="black"/>
                    </a:solidFill>
                    <a:latin typeface="Times New Roman" pitchFamily="18" charset="0"/>
                  </a:rPr>
                  <a:t>T</a:t>
                </a:r>
              </a:p>
            </p:txBody>
          </p:sp>
        </p:grpSp>
        <p:sp>
          <p:nvSpPr>
            <p:cNvPr id="77" name="Freeform 42"/>
            <p:cNvSpPr>
              <a:spLocks/>
            </p:cNvSpPr>
            <p:nvPr/>
          </p:nvSpPr>
          <p:spPr bwMode="auto">
            <a:xfrm>
              <a:off x="4227" y="636"/>
              <a:ext cx="96" cy="26"/>
            </a:xfrm>
            <a:custGeom>
              <a:avLst/>
              <a:gdLst>
                <a:gd name="T0" fmla="*/ 0 w 96"/>
                <a:gd name="T1" fmla="*/ 26 h 26"/>
                <a:gd name="T2" fmla="*/ 45 w 96"/>
                <a:gd name="T3" fmla="*/ 0 h 26"/>
                <a:gd name="T4" fmla="*/ 96 w 96"/>
                <a:gd name="T5" fmla="*/ 25 h 26"/>
                <a:gd name="T6" fmla="*/ 0 60000 65536"/>
                <a:gd name="T7" fmla="*/ 0 60000 65536"/>
                <a:gd name="T8" fmla="*/ 0 60000 65536"/>
                <a:gd name="T9" fmla="*/ 0 w 96"/>
                <a:gd name="T10" fmla="*/ 0 h 26"/>
                <a:gd name="T11" fmla="*/ 96 w 96"/>
                <a:gd name="T12" fmla="*/ 26 h 26"/>
              </a:gdLst>
              <a:ahLst/>
              <a:cxnLst>
                <a:cxn ang="T6">
                  <a:pos x="T0" y="T1"/>
                </a:cxn>
                <a:cxn ang="T7">
                  <a:pos x="T2" y="T3"/>
                </a:cxn>
                <a:cxn ang="T8">
                  <a:pos x="T4" y="T5"/>
                </a:cxn>
              </a:cxnLst>
              <a:rect l="T9" t="T10" r="T11" b="T12"/>
              <a:pathLst>
                <a:path w="96" h="26">
                  <a:moveTo>
                    <a:pt x="0" y="26"/>
                  </a:moveTo>
                  <a:lnTo>
                    <a:pt x="45" y="0"/>
                  </a:lnTo>
                  <a:lnTo>
                    <a:pt x="96" y="25"/>
                  </a:lnTo>
                </a:path>
              </a:pathLst>
            </a:cu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pPr algn="r" rtl="1" eaLnBrk="1" fontAlgn="auto" hangingPunct="1">
                <a:spcBef>
                  <a:spcPts val="0"/>
                </a:spcBef>
                <a:spcAft>
                  <a:spcPts val="0"/>
                </a:spcAft>
              </a:pPr>
              <a:endParaRPr lang="he-IL">
                <a:solidFill>
                  <a:prstClr val="white"/>
                </a:solidFill>
                <a:latin typeface="Calibri"/>
                <a:cs typeface="Arial"/>
              </a:endParaRPr>
            </a:p>
          </p:txBody>
        </p:sp>
      </p:grpSp>
      <p:grpSp>
        <p:nvGrpSpPr>
          <p:cNvPr id="154624" name="Group 154623"/>
          <p:cNvGrpSpPr/>
          <p:nvPr/>
        </p:nvGrpSpPr>
        <p:grpSpPr>
          <a:xfrm>
            <a:off x="188401" y="4016534"/>
            <a:ext cx="5672088" cy="1546066"/>
            <a:chOff x="188401" y="3888502"/>
            <a:chExt cx="5672088" cy="1546066"/>
          </a:xfrm>
        </p:grpSpPr>
        <p:pic>
          <p:nvPicPr>
            <p:cNvPr id="70" name="Picture 27" descr="imReflechat"/>
            <p:cNvPicPr>
              <a:picLocks noChangeAspect="1" noChangeArrowheads="1"/>
            </p:cNvPicPr>
            <p:nvPr/>
          </p:nvPicPr>
          <p:blipFill>
            <a:blip r:embed="rId9">
              <a:lum bright="6000"/>
              <a:extLst>
                <a:ext uri="{28A0092B-C50C-407E-A947-70E740481C1C}">
                  <a14:useLocalDpi xmlns:a14="http://schemas.microsoft.com/office/drawing/2010/main" val="0"/>
                </a:ext>
              </a:extLst>
            </a:blip>
            <a:srcRect/>
            <a:stretch>
              <a:fillRect/>
            </a:stretch>
          </p:blipFill>
          <p:spPr bwMode="auto">
            <a:xfrm>
              <a:off x="188401" y="3934380"/>
              <a:ext cx="1600200" cy="1500188"/>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9" name="Picture 36" descr="imTransmhat"/>
            <p:cNvPicPr>
              <a:picLocks noChangeAspect="1" noChangeArrowheads="1"/>
            </p:cNvPicPr>
            <p:nvPr/>
          </p:nvPicPr>
          <p:blipFill>
            <a:blip r:embed="rId10">
              <a:lum bright="6000"/>
              <a:extLst>
                <a:ext uri="{28A0092B-C50C-407E-A947-70E740481C1C}">
                  <a14:useLocalDpi xmlns:a14="http://schemas.microsoft.com/office/drawing/2010/main" val="0"/>
                </a:ext>
              </a:extLst>
            </a:blip>
            <a:srcRect/>
            <a:stretch>
              <a:fillRect/>
            </a:stretch>
          </p:blipFill>
          <p:spPr bwMode="auto">
            <a:xfrm>
              <a:off x="2174914" y="3909776"/>
              <a:ext cx="1600200" cy="1503363"/>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59" name="Object 58"/>
            <p:cNvGraphicFramePr>
              <a:graphicFrameLocks noChangeAspect="1"/>
            </p:cNvGraphicFramePr>
            <p:nvPr>
              <p:extLst>
                <p:ext uri="{D42A27DB-BD31-4B8C-83A1-F6EECF244321}">
                  <p14:modId xmlns:p14="http://schemas.microsoft.com/office/powerpoint/2010/main" val="2041708757"/>
                </p:ext>
              </p:extLst>
            </p:nvPr>
          </p:nvGraphicFramePr>
          <p:xfrm>
            <a:off x="1844909" y="4501424"/>
            <a:ext cx="415691" cy="298223"/>
          </p:xfrm>
          <a:graphic>
            <a:graphicData uri="http://schemas.openxmlformats.org/presentationml/2006/ole">
              <mc:AlternateContent xmlns:mc="http://schemas.openxmlformats.org/markup-compatibility/2006">
                <mc:Choice xmlns:v="urn:schemas-microsoft-com:vml" Requires="v">
                  <p:oleObj spid="_x0000_s1304594" name="Equation" r:id="rId11" imgW="139680" imgH="139680" progId="Equation.DSMT4">
                    <p:embed/>
                  </p:oleObj>
                </mc:Choice>
                <mc:Fallback>
                  <p:oleObj name="Equation" r:id="rId11" imgW="139680" imgH="139680" progId="Equation.DSMT4">
                    <p:embed/>
                    <p:pic>
                      <p:nvPicPr>
                        <p:cNvPr id="0" name=""/>
                        <p:cNvPicPr/>
                        <p:nvPr/>
                      </p:nvPicPr>
                      <p:blipFill>
                        <a:blip r:embed="rId12"/>
                        <a:stretch>
                          <a:fillRect/>
                        </a:stretch>
                      </p:blipFill>
                      <p:spPr>
                        <a:xfrm>
                          <a:off x="1844909" y="4501424"/>
                          <a:ext cx="415691" cy="298223"/>
                        </a:xfrm>
                        <a:prstGeom prst="rect">
                          <a:avLst/>
                        </a:prstGeom>
                      </p:spPr>
                    </p:pic>
                  </p:oleObj>
                </mc:Fallback>
              </mc:AlternateContent>
            </a:graphicData>
          </a:graphic>
        </p:graphicFrame>
        <p:graphicFrame>
          <p:nvGraphicFramePr>
            <p:cNvPr id="60" name="Object 59"/>
            <p:cNvGraphicFramePr>
              <a:graphicFrameLocks noChangeAspect="1"/>
            </p:cNvGraphicFramePr>
            <p:nvPr>
              <p:extLst>
                <p:ext uri="{D42A27DB-BD31-4B8C-83A1-F6EECF244321}">
                  <p14:modId xmlns:p14="http://schemas.microsoft.com/office/powerpoint/2010/main" val="2846403275"/>
                </p:ext>
              </p:extLst>
            </p:nvPr>
          </p:nvGraphicFramePr>
          <p:xfrm>
            <a:off x="3856038" y="4540250"/>
            <a:ext cx="377825" cy="242888"/>
          </p:xfrm>
          <a:graphic>
            <a:graphicData uri="http://schemas.openxmlformats.org/presentationml/2006/ole">
              <mc:AlternateContent xmlns:mc="http://schemas.openxmlformats.org/markup-compatibility/2006">
                <mc:Choice xmlns:v="urn:schemas-microsoft-com:vml" Requires="v">
                  <p:oleObj spid="_x0000_s1304595" name="Equation" r:id="rId13" imgW="126720" imgH="114120" progId="Equation.DSMT4">
                    <p:embed/>
                  </p:oleObj>
                </mc:Choice>
                <mc:Fallback>
                  <p:oleObj name="Equation" r:id="rId13" imgW="126720" imgH="114120" progId="Equation.DSMT4">
                    <p:embed/>
                    <p:pic>
                      <p:nvPicPr>
                        <p:cNvPr id="0" name=""/>
                        <p:cNvPicPr>
                          <a:picLocks noChangeAspect="1" noChangeArrowheads="1"/>
                        </p:cNvPicPr>
                        <p:nvPr/>
                      </p:nvPicPr>
                      <p:blipFill>
                        <a:blip r:embed="rId14"/>
                        <a:srcRect/>
                        <a:stretch>
                          <a:fillRect/>
                        </a:stretch>
                      </p:blipFill>
                      <p:spPr bwMode="auto">
                        <a:xfrm>
                          <a:off x="3856038" y="4540250"/>
                          <a:ext cx="377825"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2" name="Picture 20" descr="imPerp"/>
            <p:cNvPicPr>
              <a:picLocks noChangeAspect="1" noChangeArrowheads="1"/>
            </p:cNvPicPr>
            <p:nvPr/>
          </p:nvPicPr>
          <p:blipFill>
            <a:blip r:embed="rId15">
              <a:lum bright="6000"/>
              <a:extLst>
                <a:ext uri="{28A0092B-C50C-407E-A947-70E740481C1C}">
                  <a14:useLocalDpi xmlns:a14="http://schemas.microsoft.com/office/drawing/2010/main" val="0"/>
                </a:ext>
              </a:extLst>
            </a:blip>
            <a:srcRect/>
            <a:stretch>
              <a:fillRect/>
            </a:stretch>
          </p:blipFill>
          <p:spPr bwMode="auto">
            <a:xfrm>
              <a:off x="4260289" y="3888502"/>
              <a:ext cx="1600200" cy="1500188"/>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154625" name="TextBox 154624"/>
          <p:cNvSpPr txBox="1"/>
          <p:nvPr/>
        </p:nvSpPr>
        <p:spPr>
          <a:xfrm>
            <a:off x="188401" y="5690632"/>
            <a:ext cx="2456506" cy="369332"/>
          </a:xfrm>
          <a:prstGeom prst="rect">
            <a:avLst/>
          </a:prstGeom>
          <a:noFill/>
        </p:spPr>
        <p:txBody>
          <a:bodyPr wrap="none" rtlCol="0">
            <a:spAutoFit/>
          </a:bodyPr>
          <a:lstStyle/>
          <a:p>
            <a:pPr eaLnBrk="1" fontAlgn="auto" hangingPunct="1">
              <a:spcBef>
                <a:spcPts val="0"/>
              </a:spcBef>
              <a:spcAft>
                <a:spcPts val="0"/>
              </a:spcAft>
            </a:pPr>
            <a:r>
              <a:rPr lang="en-US" dirty="0" err="1" smtClean="0">
                <a:solidFill>
                  <a:prstClr val="white"/>
                </a:solidFill>
                <a:latin typeface="Calibri"/>
                <a:cs typeface="+mn-cs"/>
              </a:rPr>
              <a:t>Schechner</a:t>
            </a:r>
            <a:r>
              <a:rPr lang="en-US" dirty="0" smtClean="0">
                <a:solidFill>
                  <a:prstClr val="white"/>
                </a:solidFill>
                <a:latin typeface="Calibri"/>
                <a:cs typeface="+mn-cs"/>
              </a:rPr>
              <a:t> et al, ICCV 99</a:t>
            </a:r>
            <a:endParaRPr lang="en-US" dirty="0">
              <a:solidFill>
                <a:prstClr val="white"/>
              </a:solidFill>
              <a:latin typeface="Calibri"/>
              <a:cs typeface="+mn-cs"/>
            </a:endParaRPr>
          </a:p>
        </p:txBody>
      </p:sp>
      <p:sp>
        <p:nvSpPr>
          <p:cNvPr id="154626" name="Rectangle 154625"/>
          <p:cNvSpPr/>
          <p:nvPr/>
        </p:nvSpPr>
        <p:spPr>
          <a:xfrm>
            <a:off x="4708863" y="3241238"/>
            <a:ext cx="641138" cy="369332"/>
          </a:xfrm>
          <a:prstGeom prst="rect">
            <a:avLst/>
          </a:prstGeom>
        </p:spPr>
        <p:txBody>
          <a:bodyPr wrap="none">
            <a:spAutoFit/>
          </a:bodyPr>
          <a:lstStyle/>
          <a:p>
            <a:pPr eaLnBrk="1" fontAlgn="auto" hangingPunct="1">
              <a:spcBef>
                <a:spcPts val="0"/>
              </a:spcBef>
              <a:spcAft>
                <a:spcPts val="0"/>
              </a:spcAft>
            </a:pPr>
            <a:r>
              <a:rPr lang="en-US" dirty="0">
                <a:solidFill>
                  <a:prstClr val="white"/>
                </a:solidFill>
                <a:latin typeface="Calibri"/>
                <a:cs typeface="+mn-cs"/>
              </a:rPr>
              <a:t>Haze</a:t>
            </a:r>
          </a:p>
        </p:txBody>
      </p:sp>
      <p:pic>
        <p:nvPicPr>
          <p:cNvPr id="96" name="Picture 1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6471" y="4049712"/>
            <a:ext cx="4534533" cy="190526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54627" name="TextBox 154626"/>
          <p:cNvSpPr txBox="1"/>
          <p:nvPr/>
        </p:nvSpPr>
        <p:spPr>
          <a:xfrm>
            <a:off x="209962" y="5875298"/>
            <a:ext cx="3441327" cy="369332"/>
          </a:xfrm>
          <a:prstGeom prst="rect">
            <a:avLst/>
          </a:prstGeom>
          <a:noFill/>
        </p:spPr>
        <p:txBody>
          <a:bodyPr wrap="none" rtlCol="0">
            <a:spAutoFit/>
          </a:bodyPr>
          <a:lstStyle/>
          <a:p>
            <a:pPr eaLnBrk="1" fontAlgn="auto" hangingPunct="1">
              <a:spcBef>
                <a:spcPts val="0"/>
              </a:spcBef>
              <a:spcAft>
                <a:spcPts val="0"/>
              </a:spcAft>
            </a:pPr>
            <a:r>
              <a:rPr lang="en-US" dirty="0" err="1" smtClean="0">
                <a:solidFill>
                  <a:prstClr val="white"/>
                </a:solidFill>
                <a:latin typeface="Calibri"/>
                <a:cs typeface="+mn-cs"/>
              </a:rPr>
              <a:t>Schechner</a:t>
            </a:r>
            <a:r>
              <a:rPr lang="en-US" dirty="0" smtClean="0">
                <a:solidFill>
                  <a:prstClr val="white"/>
                </a:solidFill>
                <a:latin typeface="Calibri"/>
                <a:cs typeface="+mn-cs"/>
              </a:rPr>
              <a:t> et al, Applied Optics ‘03</a:t>
            </a:r>
            <a:endParaRPr lang="en-US" dirty="0">
              <a:solidFill>
                <a:prstClr val="white"/>
              </a:solidFill>
              <a:latin typeface="Calibri"/>
              <a:cs typeface="+mn-cs"/>
            </a:endParaRPr>
          </a:p>
        </p:txBody>
      </p:sp>
    </p:spTree>
    <p:extLst>
      <p:ext uri="{BB962C8B-B14F-4D97-AF65-F5344CB8AC3E}">
        <p14:creationId xmlns:p14="http://schemas.microsoft.com/office/powerpoint/2010/main" val="44562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5"/>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49"/>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5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53"/>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54"/>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5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51"/>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48"/>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33"/>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par>
                                <p:cTn id="65" presetID="1" presetClass="exit" presetSubtype="0" fill="hold" nodeType="withEffect">
                                  <p:stCondLst>
                                    <p:cond delay="0"/>
                                  </p:stCondLst>
                                  <p:childTnLst>
                                    <p:set>
                                      <p:cBhvr>
                                        <p:cTn id="66" dur="1" fill="hold">
                                          <p:stCondLst>
                                            <p:cond delay="0"/>
                                          </p:stCondLst>
                                        </p:cTn>
                                        <p:tgtEl>
                                          <p:spTgt spid="55"/>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56"/>
                                        </p:tgtEl>
                                        <p:attrNameLst>
                                          <p:attrName>style.visibility</p:attrName>
                                        </p:attrNameLst>
                                      </p:cBhvr>
                                      <p:to>
                                        <p:strVal val="hidden"/>
                                      </p:to>
                                    </p:set>
                                  </p:childTnLst>
                                </p:cTn>
                              </p:par>
                              <p:par>
                                <p:cTn id="69" presetID="1" presetClass="entr" presetSubtype="0" fill="hold" grpId="0" nodeType="withEffect">
                                  <p:stCondLst>
                                    <p:cond delay="0"/>
                                  </p:stCondLst>
                                  <p:childTnLst>
                                    <p:set>
                                      <p:cBhvr>
                                        <p:cTn id="70" dur="1" fill="hold">
                                          <p:stCondLst>
                                            <p:cond delay="0"/>
                                          </p:stCondLst>
                                        </p:cTn>
                                        <p:tgtEl>
                                          <p:spTgt spid="15462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5462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54626"/>
                                        </p:tgtEl>
                                        <p:attrNameLst>
                                          <p:attrName>style.visibility</p:attrName>
                                        </p:attrNameLst>
                                      </p:cBhvr>
                                      <p:to>
                                        <p:strVal val="visible"/>
                                      </p:to>
                                    </p:set>
                                  </p:childTnLst>
                                </p:cTn>
                              </p:par>
                              <p:par>
                                <p:cTn id="77" presetID="1" presetClass="exit" presetSubtype="0" fill="hold" grpId="1" nodeType="withEffect">
                                  <p:stCondLst>
                                    <p:cond delay="0"/>
                                  </p:stCondLst>
                                  <p:childTnLst>
                                    <p:set>
                                      <p:cBhvr>
                                        <p:cTn id="78" dur="1" fill="hold">
                                          <p:stCondLst>
                                            <p:cond delay="0"/>
                                          </p:stCondLst>
                                        </p:cTn>
                                        <p:tgtEl>
                                          <p:spTgt spid="154625"/>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154624"/>
                                        </p:tgtEl>
                                        <p:attrNameLst>
                                          <p:attrName>style.visibility</p:attrName>
                                        </p:attrNameLst>
                                      </p:cBhvr>
                                      <p:to>
                                        <p:strVal val="hidden"/>
                                      </p:to>
                                    </p:set>
                                  </p:childTnLst>
                                </p:cTn>
                              </p:par>
                              <p:par>
                                <p:cTn id="81" presetID="1" presetClass="entr" presetSubtype="0" fill="hold" grpId="0" nodeType="withEffect">
                                  <p:stCondLst>
                                    <p:cond delay="0"/>
                                  </p:stCondLst>
                                  <p:childTnLst>
                                    <p:set>
                                      <p:cBhvr>
                                        <p:cTn id="82" dur="1" fill="hold">
                                          <p:stCondLst>
                                            <p:cond delay="0"/>
                                          </p:stCondLst>
                                        </p:cTn>
                                        <p:tgtEl>
                                          <p:spTgt spid="15462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4" grpId="0"/>
      <p:bldP spid="40" grpId="0"/>
      <p:bldP spid="40" grpId="1"/>
      <p:bldP spid="47" grpId="0"/>
      <p:bldP spid="48" grpId="0"/>
      <p:bldP spid="48" grpId="1"/>
      <p:bldP spid="50" grpId="0"/>
      <p:bldP spid="50" grpId="1"/>
      <p:bldP spid="51" grpId="0"/>
      <p:bldP spid="51" grpId="1"/>
      <p:bldP spid="52" grpId="0"/>
      <p:bldP spid="52" grpId="1"/>
      <p:bldP spid="54" grpId="0"/>
      <p:bldP spid="54" grpId="1"/>
      <p:bldP spid="56" grpId="0"/>
      <p:bldP spid="56" grpId="1"/>
      <p:bldP spid="58" grpId="0"/>
      <p:bldP spid="154625" grpId="0"/>
      <p:bldP spid="154625" grpId="1"/>
      <p:bldP spid="154626" grpId="0"/>
      <p:bldP spid="15462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62200" y="457200"/>
            <a:ext cx="4208268" cy="707886"/>
          </a:xfrm>
          <a:prstGeom prst="rect">
            <a:avLst/>
          </a:prstGeom>
        </p:spPr>
        <p:txBody>
          <a:bodyPr wrap="none">
            <a:spAutoFit/>
          </a:bodyPr>
          <a:lstStyle/>
          <a:p>
            <a:pPr eaLnBrk="1" fontAlgn="auto" hangingPunct="1">
              <a:spcBef>
                <a:spcPts val="0"/>
              </a:spcBef>
              <a:spcAft>
                <a:spcPts val="0"/>
              </a:spcAft>
            </a:pPr>
            <a:r>
              <a:rPr lang="en-US" sz="4000" dirty="0" smtClean="0">
                <a:solidFill>
                  <a:prstClr val="white"/>
                </a:solidFill>
                <a:latin typeface="Calibri"/>
                <a:cs typeface="+mn-cs"/>
              </a:rPr>
              <a:t>Bayer color sensors</a:t>
            </a:r>
            <a:endParaRPr lang="en-US" sz="4000" dirty="0">
              <a:solidFill>
                <a:prstClr val="white"/>
              </a:solidFill>
              <a:latin typeface="Calibri"/>
              <a:cs typeface="+mn-cs"/>
            </a:endParaRPr>
          </a:p>
        </p:txBody>
      </p:sp>
      <p:sp>
        <p:nvSpPr>
          <p:cNvPr id="22" name="Rectangle 21"/>
          <p:cNvSpPr/>
          <p:nvPr/>
        </p:nvSpPr>
        <p:spPr>
          <a:xfrm>
            <a:off x="1066800" y="5001492"/>
            <a:ext cx="6583341" cy="892552"/>
          </a:xfrm>
          <a:prstGeom prst="rect">
            <a:avLst/>
          </a:prstGeom>
        </p:spPr>
        <p:txBody>
          <a:bodyPr wrap="none">
            <a:spAutoFit/>
          </a:bodyPr>
          <a:lstStyle/>
          <a:p>
            <a:pPr algn="ctr" eaLnBrk="1" fontAlgn="auto" hangingPunct="1">
              <a:spcBef>
                <a:spcPts val="0"/>
              </a:spcBef>
              <a:spcAft>
                <a:spcPts val="0"/>
              </a:spcAft>
            </a:pPr>
            <a:r>
              <a:rPr lang="en-US" sz="2600" dirty="0" smtClean="0">
                <a:solidFill>
                  <a:prstClr val="white"/>
                </a:solidFill>
                <a:latin typeface="Calibri"/>
                <a:cs typeface="+mn-cs"/>
              </a:rPr>
              <a:t>How to quantify the frequency response due to</a:t>
            </a:r>
          </a:p>
          <a:p>
            <a:pPr algn="ctr" eaLnBrk="1" fontAlgn="auto" hangingPunct="1">
              <a:spcBef>
                <a:spcPts val="0"/>
              </a:spcBef>
              <a:spcAft>
                <a:spcPts val="0"/>
              </a:spcAft>
            </a:pPr>
            <a:r>
              <a:rPr lang="en-US" sz="2600" dirty="0" smtClean="0">
                <a:solidFill>
                  <a:prstClr val="white"/>
                </a:solidFill>
                <a:latin typeface="Calibri"/>
                <a:cs typeface="+mn-cs"/>
              </a:rPr>
              <a:t> Bayer sampling and interpolation?</a:t>
            </a:r>
            <a:endParaRPr lang="en-US" sz="2600" dirty="0">
              <a:solidFill>
                <a:prstClr val="white"/>
              </a:solidFill>
              <a:latin typeface="Calibri"/>
              <a:cs typeface="+mn-cs"/>
            </a:endParaRPr>
          </a:p>
        </p:txBody>
      </p:sp>
      <p:sp>
        <p:nvSpPr>
          <p:cNvPr id="23" name="Rectangle 22"/>
          <p:cNvSpPr/>
          <p:nvPr/>
        </p:nvSpPr>
        <p:spPr>
          <a:xfrm>
            <a:off x="311413" y="1381991"/>
            <a:ext cx="6324600" cy="3276600"/>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24" name="Oval 23"/>
          <p:cNvSpPr/>
          <p:nvPr/>
        </p:nvSpPr>
        <p:spPr>
          <a:xfrm>
            <a:off x="6407884" y="1926788"/>
            <a:ext cx="428547" cy="22329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aphicFrame>
        <p:nvGraphicFramePr>
          <p:cNvPr id="25" name="Table 24"/>
          <p:cNvGraphicFramePr>
            <a:graphicFrameLocks noGrp="1"/>
          </p:cNvGraphicFramePr>
          <p:nvPr>
            <p:extLst>
              <p:ext uri="{D42A27DB-BD31-4B8C-83A1-F6EECF244321}">
                <p14:modId xmlns:p14="http://schemas.microsoft.com/office/powerpoint/2010/main" val="607791615"/>
              </p:ext>
            </p:extLst>
          </p:nvPr>
        </p:nvGraphicFramePr>
        <p:xfrm>
          <a:off x="4038600" y="2403071"/>
          <a:ext cx="1677222" cy="1463040"/>
        </p:xfrm>
        <a:graphic>
          <a:graphicData uri="http://schemas.openxmlformats.org/drawingml/2006/table">
            <a:tbl>
              <a:tblPr rtl="1"/>
              <a:tblGrid>
                <a:gridCol w="411009">
                  <a:extLst>
                    <a:ext uri="{9D8B030D-6E8A-4147-A177-3AD203B41FA5}">
                      <a16:colId xmlns:a16="http://schemas.microsoft.com/office/drawing/2014/main" val="20000"/>
                    </a:ext>
                  </a:extLst>
                </a:gridCol>
                <a:gridCol w="411009">
                  <a:extLst>
                    <a:ext uri="{9D8B030D-6E8A-4147-A177-3AD203B41FA5}">
                      <a16:colId xmlns:a16="http://schemas.microsoft.com/office/drawing/2014/main" val="20001"/>
                    </a:ext>
                  </a:extLst>
                </a:gridCol>
                <a:gridCol w="432284">
                  <a:extLst>
                    <a:ext uri="{9D8B030D-6E8A-4147-A177-3AD203B41FA5}">
                      <a16:colId xmlns:a16="http://schemas.microsoft.com/office/drawing/2014/main" val="20002"/>
                    </a:ext>
                  </a:extLst>
                </a:gridCol>
                <a:gridCol w="422920">
                  <a:extLst>
                    <a:ext uri="{9D8B030D-6E8A-4147-A177-3AD203B41FA5}">
                      <a16:colId xmlns:a16="http://schemas.microsoft.com/office/drawing/2014/main" val="20003"/>
                    </a:ext>
                  </a:extLst>
                </a:gridCol>
              </a:tblGrid>
              <a:tr h="288032">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FF0000"/>
                          </a:solidFill>
                        </a:rPr>
                        <a:t>R</a:t>
                      </a:r>
                      <a:endParaRPr lang="he-IL"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FF0000"/>
                          </a:solidFill>
                        </a:rPr>
                        <a:t>R</a:t>
                      </a:r>
                      <a:endParaRPr lang="he-IL"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288032">
                <a:tc>
                  <a:txBody>
                    <a:bodyPr/>
                    <a:lstStyle/>
                    <a:p>
                      <a:pPr algn="ctr" rtl="1"/>
                      <a:r>
                        <a:rPr lang="en-US" dirty="0" smtClean="0">
                          <a:solidFill>
                            <a:srgbClr val="0000FF"/>
                          </a:solidFill>
                        </a:rPr>
                        <a:t>B</a:t>
                      </a:r>
                      <a:endParaRPr lang="he-IL"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00FF"/>
                          </a:solidFill>
                        </a:rPr>
                        <a:t>B</a:t>
                      </a:r>
                      <a:endParaRPr lang="he-IL"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288032">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FF0000"/>
                          </a:solidFill>
                        </a:rPr>
                        <a:t>R</a:t>
                      </a:r>
                      <a:endParaRPr lang="he-IL"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FF0000"/>
                          </a:solidFill>
                        </a:rPr>
                        <a:t>R</a:t>
                      </a:r>
                      <a:endParaRPr lang="he-IL"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288032">
                <a:tc>
                  <a:txBody>
                    <a:bodyPr/>
                    <a:lstStyle/>
                    <a:p>
                      <a:pPr algn="ctr" rtl="1"/>
                      <a:r>
                        <a:rPr lang="en-US" dirty="0" smtClean="0">
                          <a:solidFill>
                            <a:srgbClr val="0000FF"/>
                          </a:solidFill>
                        </a:rPr>
                        <a:t>B</a:t>
                      </a:r>
                      <a:endParaRPr lang="he-IL"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00FF"/>
                          </a:solidFill>
                        </a:rPr>
                        <a:t>B</a:t>
                      </a:r>
                      <a:endParaRPr lang="he-IL"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bl>
          </a:graphicData>
        </a:graphic>
      </p:graphicFrame>
      <p:sp>
        <p:nvSpPr>
          <p:cNvPr id="26" name="Rectangle 25"/>
          <p:cNvSpPr/>
          <p:nvPr/>
        </p:nvSpPr>
        <p:spPr>
          <a:xfrm>
            <a:off x="7467600" y="1789694"/>
            <a:ext cx="1447800" cy="246150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eaLnBrk="1" fontAlgn="auto" hangingPunct="1">
              <a:spcBef>
                <a:spcPts val="0"/>
              </a:spcBef>
              <a:spcAft>
                <a:spcPts val="0"/>
              </a:spcAft>
            </a:pPr>
            <a:endParaRPr lang="en-US" sz="2600" dirty="0" smtClean="0">
              <a:solidFill>
                <a:srgbClr val="FF0000"/>
              </a:solidFill>
            </a:endParaRPr>
          </a:p>
          <a:p>
            <a:pPr algn="ctr" eaLnBrk="1" fontAlgn="auto" hangingPunct="1">
              <a:spcBef>
                <a:spcPts val="0"/>
              </a:spcBef>
              <a:spcAft>
                <a:spcPts val="0"/>
              </a:spcAft>
            </a:pPr>
            <a:r>
              <a:rPr lang="en-US" sz="2600" dirty="0" smtClean="0">
                <a:solidFill>
                  <a:srgbClr val="FF0000"/>
                </a:solidFill>
              </a:rPr>
              <a:t>C</a:t>
            </a:r>
            <a:r>
              <a:rPr lang="en-US" sz="2600" dirty="0" smtClean="0">
                <a:solidFill>
                  <a:srgbClr val="00B050"/>
                </a:solidFill>
              </a:rPr>
              <a:t>o</a:t>
            </a:r>
            <a:r>
              <a:rPr lang="en-US" sz="2600" dirty="0" smtClean="0">
                <a:solidFill>
                  <a:srgbClr val="0000FF"/>
                </a:solidFill>
              </a:rPr>
              <a:t>l</a:t>
            </a:r>
            <a:r>
              <a:rPr lang="en-US" sz="2600" dirty="0" smtClean="0">
                <a:solidFill>
                  <a:srgbClr val="660066"/>
                </a:solidFill>
              </a:rPr>
              <a:t>o</a:t>
            </a:r>
            <a:r>
              <a:rPr lang="en-US" sz="2600" dirty="0" smtClean="0">
                <a:solidFill>
                  <a:srgbClr val="00B0F0"/>
                </a:solidFill>
              </a:rPr>
              <a:t>r</a:t>
            </a:r>
            <a:r>
              <a:rPr lang="en-US" sz="2600" dirty="0" smtClean="0">
                <a:solidFill>
                  <a:prstClr val="black"/>
                </a:solidFill>
              </a:rPr>
              <a:t> </a:t>
            </a:r>
          </a:p>
          <a:p>
            <a:pPr algn="ctr" eaLnBrk="1" fontAlgn="auto" hangingPunct="1">
              <a:spcBef>
                <a:spcPts val="0"/>
              </a:spcBef>
              <a:spcAft>
                <a:spcPts val="0"/>
              </a:spcAft>
            </a:pPr>
            <a:r>
              <a:rPr lang="en-US" sz="2600" dirty="0" smtClean="0">
                <a:solidFill>
                  <a:prstClr val="black"/>
                </a:solidFill>
              </a:rPr>
              <a:t>Scene</a:t>
            </a:r>
            <a:endParaRPr lang="en-US" sz="2600" dirty="0">
              <a:solidFill>
                <a:prstClr val="black"/>
              </a:solidFill>
            </a:endParaRPr>
          </a:p>
        </p:txBody>
      </p:sp>
      <p:cxnSp>
        <p:nvCxnSpPr>
          <p:cNvPr id="27" name="Straight Arrow Connector 26"/>
          <p:cNvCxnSpPr>
            <a:stCxn id="24" idx="0"/>
          </p:cNvCxnSpPr>
          <p:nvPr/>
        </p:nvCxnSpPr>
        <p:spPr>
          <a:xfrm flipH="1">
            <a:off x="5867400" y="1926788"/>
            <a:ext cx="754758" cy="293403"/>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4" idx="4"/>
          </p:cNvCxnSpPr>
          <p:nvPr/>
        </p:nvCxnSpPr>
        <p:spPr>
          <a:xfrm flipH="1" flipV="1">
            <a:off x="5867400" y="3984342"/>
            <a:ext cx="754758" cy="175348"/>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673029" y="3134591"/>
            <a:ext cx="320229" cy="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197520" y="2649682"/>
            <a:ext cx="1447800" cy="914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700" b="1" dirty="0" smtClean="0">
                <a:solidFill>
                  <a:prstClr val="black"/>
                </a:solidFill>
              </a:rPr>
              <a:t>Interpolation/ </a:t>
            </a:r>
            <a:r>
              <a:rPr lang="en-US" sz="1700" b="1" dirty="0" err="1" smtClean="0">
                <a:solidFill>
                  <a:prstClr val="black"/>
                </a:solidFill>
              </a:rPr>
              <a:t>Demosaicking</a:t>
            </a:r>
            <a:endParaRPr lang="en-US" sz="1700" b="1" dirty="0">
              <a:solidFill>
                <a:prstClr val="white"/>
              </a:solidFill>
            </a:endParaRPr>
          </a:p>
        </p:txBody>
      </p:sp>
      <p:graphicFrame>
        <p:nvGraphicFramePr>
          <p:cNvPr id="31" name="Table 30"/>
          <p:cNvGraphicFramePr>
            <a:graphicFrameLocks noGrp="1"/>
          </p:cNvGraphicFramePr>
          <p:nvPr>
            <p:extLst>
              <p:ext uri="{D42A27DB-BD31-4B8C-83A1-F6EECF244321}">
                <p14:modId xmlns:p14="http://schemas.microsoft.com/office/powerpoint/2010/main" val="1517354192"/>
              </p:ext>
            </p:extLst>
          </p:nvPr>
        </p:nvGraphicFramePr>
        <p:xfrm>
          <a:off x="533400" y="1477967"/>
          <a:ext cx="990600" cy="914400"/>
        </p:xfrm>
        <a:graphic>
          <a:graphicData uri="http://schemas.openxmlformats.org/drawingml/2006/table">
            <a:tbl>
              <a:tblPr rtl="1"/>
              <a:tblGrid>
                <a:gridCol w="321547">
                  <a:extLst>
                    <a:ext uri="{9D8B030D-6E8A-4147-A177-3AD203B41FA5}">
                      <a16:colId xmlns:a16="http://schemas.microsoft.com/office/drawing/2014/main" val="20000"/>
                    </a:ext>
                  </a:extLst>
                </a:gridCol>
                <a:gridCol w="338190">
                  <a:extLst>
                    <a:ext uri="{9D8B030D-6E8A-4147-A177-3AD203B41FA5}">
                      <a16:colId xmlns:a16="http://schemas.microsoft.com/office/drawing/2014/main" val="20001"/>
                    </a:ext>
                  </a:extLst>
                </a:gridCol>
                <a:gridCol w="330863">
                  <a:extLst>
                    <a:ext uri="{9D8B030D-6E8A-4147-A177-3AD203B41FA5}">
                      <a16:colId xmlns:a16="http://schemas.microsoft.com/office/drawing/2014/main" val="20002"/>
                    </a:ext>
                  </a:extLst>
                </a:gridCol>
              </a:tblGrid>
              <a:tr h="184802">
                <a:tc>
                  <a:txBody>
                    <a:bodyPr/>
                    <a:lstStyle/>
                    <a:p>
                      <a:pPr algn="ctr" rtl="1"/>
                      <a:r>
                        <a:rPr lang="en-US" sz="1400" dirty="0" smtClean="0">
                          <a:solidFill>
                            <a:srgbClr val="FF0000"/>
                          </a:solidFill>
                        </a:rPr>
                        <a:t>R</a:t>
                      </a:r>
                      <a:endParaRPr lang="he-IL" sz="1400"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sz="1400" dirty="0" smtClean="0">
                          <a:solidFill>
                            <a:srgbClr val="FF0000"/>
                          </a:solidFill>
                        </a:rPr>
                        <a:t>R</a:t>
                      </a:r>
                      <a:endParaRPr lang="he-IL" sz="1400"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sz="1400" dirty="0" smtClean="0">
                          <a:solidFill>
                            <a:srgbClr val="FF0000"/>
                          </a:solidFill>
                        </a:rPr>
                        <a:t>R</a:t>
                      </a:r>
                      <a:endParaRPr lang="he-IL" sz="1400"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184802">
                <a:tc>
                  <a:txBody>
                    <a:bodyPr/>
                    <a:lstStyle/>
                    <a:p>
                      <a:pPr algn="ctr" rtl="1"/>
                      <a:r>
                        <a:rPr lang="en-US" sz="1400" dirty="0" smtClean="0">
                          <a:solidFill>
                            <a:srgbClr val="FF0000"/>
                          </a:solidFill>
                        </a:rPr>
                        <a:t>R</a:t>
                      </a:r>
                      <a:endParaRPr lang="he-IL" sz="1400"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sz="1400" dirty="0" smtClean="0">
                          <a:solidFill>
                            <a:srgbClr val="FF0000"/>
                          </a:solidFill>
                        </a:rPr>
                        <a:t>R</a:t>
                      </a:r>
                      <a:endParaRPr lang="he-IL" sz="1400"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sz="1400" dirty="0" smtClean="0">
                          <a:solidFill>
                            <a:srgbClr val="FF0000"/>
                          </a:solidFill>
                        </a:rPr>
                        <a:t>R</a:t>
                      </a:r>
                      <a:endParaRPr lang="he-IL" sz="1400"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184802">
                <a:tc>
                  <a:txBody>
                    <a:bodyPr/>
                    <a:lstStyle/>
                    <a:p>
                      <a:pPr algn="ctr" rtl="1"/>
                      <a:r>
                        <a:rPr lang="en-US" sz="1400" dirty="0" smtClean="0">
                          <a:solidFill>
                            <a:srgbClr val="FF0000"/>
                          </a:solidFill>
                        </a:rPr>
                        <a:t>R</a:t>
                      </a:r>
                      <a:endParaRPr lang="he-IL" sz="1400"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sz="1400" dirty="0" smtClean="0">
                          <a:solidFill>
                            <a:srgbClr val="FF0000"/>
                          </a:solidFill>
                        </a:rPr>
                        <a:t>R</a:t>
                      </a:r>
                      <a:endParaRPr lang="he-IL" sz="1400"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sz="1400" dirty="0" smtClean="0">
                          <a:solidFill>
                            <a:srgbClr val="FF0000"/>
                          </a:solidFill>
                        </a:rPr>
                        <a:t>R</a:t>
                      </a:r>
                      <a:endParaRPr lang="he-IL" sz="1400"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bl>
          </a:graphicData>
        </a:graphic>
      </p:graphicFrame>
      <p:graphicFrame>
        <p:nvGraphicFramePr>
          <p:cNvPr id="32" name="Table 31"/>
          <p:cNvGraphicFramePr>
            <a:graphicFrameLocks noGrp="1"/>
          </p:cNvGraphicFramePr>
          <p:nvPr>
            <p:extLst>
              <p:ext uri="{D42A27DB-BD31-4B8C-83A1-F6EECF244321}">
                <p14:modId xmlns:p14="http://schemas.microsoft.com/office/powerpoint/2010/main" val="3817234050"/>
              </p:ext>
            </p:extLst>
          </p:nvPr>
        </p:nvGraphicFramePr>
        <p:xfrm>
          <a:off x="533400" y="2563091"/>
          <a:ext cx="990600" cy="914400"/>
        </p:xfrm>
        <a:graphic>
          <a:graphicData uri="http://schemas.openxmlformats.org/drawingml/2006/table">
            <a:tbl>
              <a:tblPr rtl="1"/>
              <a:tblGrid>
                <a:gridCol w="321547">
                  <a:extLst>
                    <a:ext uri="{9D8B030D-6E8A-4147-A177-3AD203B41FA5}">
                      <a16:colId xmlns:a16="http://schemas.microsoft.com/office/drawing/2014/main" val="20000"/>
                    </a:ext>
                  </a:extLst>
                </a:gridCol>
                <a:gridCol w="338190">
                  <a:extLst>
                    <a:ext uri="{9D8B030D-6E8A-4147-A177-3AD203B41FA5}">
                      <a16:colId xmlns:a16="http://schemas.microsoft.com/office/drawing/2014/main" val="20001"/>
                    </a:ext>
                  </a:extLst>
                </a:gridCol>
                <a:gridCol w="330863">
                  <a:extLst>
                    <a:ext uri="{9D8B030D-6E8A-4147-A177-3AD203B41FA5}">
                      <a16:colId xmlns:a16="http://schemas.microsoft.com/office/drawing/2014/main" val="20002"/>
                    </a:ext>
                  </a:extLst>
                </a:gridCol>
              </a:tblGrid>
              <a:tr h="184802">
                <a:tc>
                  <a:txBody>
                    <a:bodyPr/>
                    <a:lstStyle/>
                    <a:p>
                      <a:pPr algn="ctr" rtl="1"/>
                      <a:r>
                        <a:rPr lang="en-US" sz="1400" dirty="0" smtClean="0">
                          <a:solidFill>
                            <a:srgbClr val="00B050"/>
                          </a:solidFill>
                        </a:rPr>
                        <a:t>G</a:t>
                      </a:r>
                      <a:endParaRPr lang="he-IL" sz="1400" dirty="0">
                        <a:solidFill>
                          <a:srgbClr val="00B05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sz="1400" dirty="0" smtClean="0">
                          <a:solidFill>
                            <a:srgbClr val="00B050"/>
                          </a:solidFill>
                        </a:rPr>
                        <a:t>G</a:t>
                      </a:r>
                      <a:endParaRPr lang="he-IL" sz="1400" dirty="0">
                        <a:solidFill>
                          <a:srgbClr val="00B05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sz="1400" dirty="0" smtClean="0">
                          <a:solidFill>
                            <a:srgbClr val="00B050"/>
                          </a:solidFill>
                        </a:rPr>
                        <a:t>G</a:t>
                      </a:r>
                      <a:endParaRPr lang="he-IL" sz="1400" dirty="0">
                        <a:solidFill>
                          <a:srgbClr val="00B05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184802">
                <a:tc>
                  <a:txBody>
                    <a:bodyPr/>
                    <a:lstStyle/>
                    <a:p>
                      <a:pPr algn="ctr" rtl="1"/>
                      <a:r>
                        <a:rPr lang="en-US" sz="1400" dirty="0" smtClean="0">
                          <a:solidFill>
                            <a:srgbClr val="00B050"/>
                          </a:solidFill>
                        </a:rPr>
                        <a:t>G</a:t>
                      </a:r>
                      <a:endParaRPr lang="he-IL" sz="1400" dirty="0">
                        <a:solidFill>
                          <a:srgbClr val="00B05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sz="1400" dirty="0" smtClean="0">
                          <a:solidFill>
                            <a:srgbClr val="00B050"/>
                          </a:solidFill>
                        </a:rPr>
                        <a:t>G</a:t>
                      </a:r>
                      <a:endParaRPr lang="he-IL" sz="1400" dirty="0">
                        <a:solidFill>
                          <a:srgbClr val="00B05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sz="1400" dirty="0" smtClean="0">
                          <a:solidFill>
                            <a:srgbClr val="00B050"/>
                          </a:solidFill>
                        </a:rPr>
                        <a:t>G</a:t>
                      </a:r>
                      <a:endParaRPr lang="he-IL" sz="1400" dirty="0">
                        <a:solidFill>
                          <a:srgbClr val="00B05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184802">
                <a:tc>
                  <a:txBody>
                    <a:bodyPr/>
                    <a:lstStyle/>
                    <a:p>
                      <a:pPr algn="ctr" rtl="1"/>
                      <a:r>
                        <a:rPr lang="en-US" sz="1400" dirty="0" smtClean="0">
                          <a:solidFill>
                            <a:srgbClr val="00B050"/>
                          </a:solidFill>
                        </a:rPr>
                        <a:t>G</a:t>
                      </a:r>
                      <a:endParaRPr lang="he-IL" sz="1400" dirty="0">
                        <a:solidFill>
                          <a:srgbClr val="00B05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sz="1400" dirty="0" smtClean="0">
                          <a:solidFill>
                            <a:srgbClr val="00B050"/>
                          </a:solidFill>
                        </a:rPr>
                        <a:t>G</a:t>
                      </a:r>
                      <a:endParaRPr lang="he-IL" sz="1400" dirty="0">
                        <a:solidFill>
                          <a:srgbClr val="00B05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sz="1400" dirty="0" smtClean="0">
                          <a:solidFill>
                            <a:srgbClr val="00B050"/>
                          </a:solidFill>
                        </a:rPr>
                        <a:t>G</a:t>
                      </a:r>
                      <a:endParaRPr lang="he-IL" sz="1400" dirty="0">
                        <a:solidFill>
                          <a:srgbClr val="00B05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bl>
          </a:graphicData>
        </a:graphic>
      </p:graphicFrame>
      <p:graphicFrame>
        <p:nvGraphicFramePr>
          <p:cNvPr id="33" name="Table 32"/>
          <p:cNvGraphicFramePr>
            <a:graphicFrameLocks noGrp="1"/>
          </p:cNvGraphicFramePr>
          <p:nvPr>
            <p:extLst>
              <p:ext uri="{D42A27DB-BD31-4B8C-83A1-F6EECF244321}">
                <p14:modId xmlns:p14="http://schemas.microsoft.com/office/powerpoint/2010/main" val="3518762577"/>
              </p:ext>
            </p:extLst>
          </p:nvPr>
        </p:nvGraphicFramePr>
        <p:xfrm>
          <a:off x="533400" y="3614816"/>
          <a:ext cx="990600" cy="914400"/>
        </p:xfrm>
        <a:graphic>
          <a:graphicData uri="http://schemas.openxmlformats.org/drawingml/2006/table">
            <a:tbl>
              <a:tblPr rtl="1"/>
              <a:tblGrid>
                <a:gridCol w="321547">
                  <a:extLst>
                    <a:ext uri="{9D8B030D-6E8A-4147-A177-3AD203B41FA5}">
                      <a16:colId xmlns:a16="http://schemas.microsoft.com/office/drawing/2014/main" val="20000"/>
                    </a:ext>
                  </a:extLst>
                </a:gridCol>
                <a:gridCol w="338190">
                  <a:extLst>
                    <a:ext uri="{9D8B030D-6E8A-4147-A177-3AD203B41FA5}">
                      <a16:colId xmlns:a16="http://schemas.microsoft.com/office/drawing/2014/main" val="20001"/>
                    </a:ext>
                  </a:extLst>
                </a:gridCol>
                <a:gridCol w="330863">
                  <a:extLst>
                    <a:ext uri="{9D8B030D-6E8A-4147-A177-3AD203B41FA5}">
                      <a16:colId xmlns:a16="http://schemas.microsoft.com/office/drawing/2014/main" val="20002"/>
                    </a:ext>
                  </a:extLst>
                </a:gridCol>
              </a:tblGrid>
              <a:tr h="184802">
                <a:tc>
                  <a:txBody>
                    <a:bodyPr/>
                    <a:lstStyle/>
                    <a:p>
                      <a:pPr algn="ctr" rtl="1"/>
                      <a:r>
                        <a:rPr lang="en-US" sz="1400" dirty="0" smtClean="0">
                          <a:solidFill>
                            <a:srgbClr val="0000FF"/>
                          </a:solidFill>
                        </a:rPr>
                        <a:t>B</a:t>
                      </a:r>
                      <a:endParaRPr lang="he-IL" sz="1400"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sz="1400" dirty="0" smtClean="0">
                          <a:solidFill>
                            <a:srgbClr val="0000FF"/>
                          </a:solidFill>
                        </a:rPr>
                        <a:t>B</a:t>
                      </a:r>
                      <a:endParaRPr lang="he-IL" sz="1400"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sz="1400" dirty="0" smtClean="0">
                          <a:solidFill>
                            <a:srgbClr val="0000FF"/>
                          </a:solidFill>
                        </a:rPr>
                        <a:t>B</a:t>
                      </a:r>
                      <a:endParaRPr lang="he-IL" sz="1400"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184802">
                <a:tc>
                  <a:txBody>
                    <a:bodyPr/>
                    <a:lstStyle/>
                    <a:p>
                      <a:pPr algn="ctr" rtl="1"/>
                      <a:r>
                        <a:rPr lang="en-US" sz="1400" dirty="0" smtClean="0">
                          <a:solidFill>
                            <a:srgbClr val="0000FF"/>
                          </a:solidFill>
                        </a:rPr>
                        <a:t>B</a:t>
                      </a:r>
                      <a:endParaRPr lang="he-IL" sz="1400"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sz="1400" dirty="0" smtClean="0">
                          <a:solidFill>
                            <a:srgbClr val="0000FF"/>
                          </a:solidFill>
                        </a:rPr>
                        <a:t>B</a:t>
                      </a:r>
                      <a:endParaRPr lang="he-IL" sz="1400"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sz="1400" dirty="0" smtClean="0">
                          <a:solidFill>
                            <a:srgbClr val="0000FF"/>
                          </a:solidFill>
                        </a:rPr>
                        <a:t>B</a:t>
                      </a:r>
                      <a:endParaRPr lang="he-IL" sz="1400"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184802">
                <a:tc>
                  <a:txBody>
                    <a:bodyPr/>
                    <a:lstStyle/>
                    <a:p>
                      <a:pPr algn="ctr" rtl="1"/>
                      <a:r>
                        <a:rPr lang="en-US" sz="1400" dirty="0" smtClean="0">
                          <a:solidFill>
                            <a:srgbClr val="0000FF"/>
                          </a:solidFill>
                        </a:rPr>
                        <a:t>B</a:t>
                      </a:r>
                      <a:endParaRPr lang="he-IL" sz="1400"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sz="1400" dirty="0" smtClean="0">
                          <a:solidFill>
                            <a:srgbClr val="0000FF"/>
                          </a:solidFill>
                        </a:rPr>
                        <a:t>B</a:t>
                      </a:r>
                      <a:endParaRPr lang="he-IL" sz="1400"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sz="1400" dirty="0" smtClean="0">
                          <a:solidFill>
                            <a:srgbClr val="0000FF"/>
                          </a:solidFill>
                        </a:rPr>
                        <a:t>B</a:t>
                      </a:r>
                      <a:endParaRPr lang="he-IL" sz="1400"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bl>
          </a:graphicData>
        </a:graphic>
      </p:graphicFrame>
      <p:cxnSp>
        <p:nvCxnSpPr>
          <p:cNvPr id="34" name="Straight Arrow Connector 33"/>
          <p:cNvCxnSpPr/>
          <p:nvPr/>
        </p:nvCxnSpPr>
        <p:spPr>
          <a:xfrm flipH="1" flipV="1">
            <a:off x="1600201" y="1926788"/>
            <a:ext cx="597319" cy="903003"/>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1600201" y="3106882"/>
            <a:ext cx="597322" cy="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1600201" y="3439391"/>
            <a:ext cx="597320" cy="632625"/>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044152" y="1742122"/>
            <a:ext cx="1647759" cy="646331"/>
          </a:xfrm>
          <a:prstGeom prst="rect">
            <a:avLst/>
          </a:prstGeom>
        </p:spPr>
        <p:txBody>
          <a:bodyPr wrap="none">
            <a:spAutoFit/>
          </a:bodyPr>
          <a:lstStyle/>
          <a:p>
            <a:pPr algn="ctr" eaLnBrk="1" fontAlgn="auto" hangingPunct="1">
              <a:spcBef>
                <a:spcPts val="0"/>
              </a:spcBef>
              <a:spcAft>
                <a:spcPts val="0"/>
              </a:spcAft>
            </a:pPr>
            <a:r>
              <a:rPr lang="en-US" b="1" dirty="0" smtClean="0">
                <a:solidFill>
                  <a:prstClr val="black"/>
                </a:solidFill>
                <a:latin typeface="Calibri"/>
                <a:cs typeface="+mn-cs"/>
              </a:rPr>
              <a:t>Sampling</a:t>
            </a:r>
          </a:p>
          <a:p>
            <a:pPr algn="ctr" eaLnBrk="1" fontAlgn="auto" hangingPunct="1">
              <a:spcBef>
                <a:spcPts val="0"/>
              </a:spcBef>
              <a:spcAft>
                <a:spcPts val="0"/>
              </a:spcAft>
            </a:pPr>
            <a:r>
              <a:rPr lang="en-US" dirty="0" smtClean="0">
                <a:solidFill>
                  <a:prstClr val="black"/>
                </a:solidFill>
                <a:latin typeface="Calibri"/>
                <a:cs typeface="+mn-cs"/>
              </a:rPr>
              <a:t>(Space-Variant)</a:t>
            </a:r>
            <a:endParaRPr lang="en-US" dirty="0">
              <a:solidFill>
                <a:prstClr val="white"/>
              </a:solidFill>
              <a:latin typeface="Calibri"/>
              <a:cs typeface="+mn-cs"/>
            </a:endParaRPr>
          </a:p>
        </p:txBody>
      </p:sp>
      <p:graphicFrame>
        <p:nvGraphicFramePr>
          <p:cNvPr id="38" name="Object 37"/>
          <p:cNvGraphicFramePr>
            <a:graphicFrameLocks noChangeAspect="1"/>
          </p:cNvGraphicFramePr>
          <p:nvPr>
            <p:extLst>
              <p:ext uri="{D42A27DB-BD31-4B8C-83A1-F6EECF244321}">
                <p14:modId xmlns:p14="http://schemas.microsoft.com/office/powerpoint/2010/main" val="225970048"/>
              </p:ext>
            </p:extLst>
          </p:nvPr>
        </p:nvGraphicFramePr>
        <p:xfrm>
          <a:off x="4309879" y="3984342"/>
          <a:ext cx="1116304" cy="429348"/>
        </p:xfrm>
        <a:graphic>
          <a:graphicData uri="http://schemas.openxmlformats.org/presentationml/2006/ole">
            <mc:AlternateContent xmlns:mc="http://schemas.openxmlformats.org/markup-compatibility/2006">
              <mc:Choice xmlns:v="urn:schemas-microsoft-com:vml" Requires="v">
                <p:oleObj spid="_x0000_s1305627" name="Equation" r:id="rId4" imgW="660240" imgH="253800" progId="Equation.DSMT4">
                  <p:embed/>
                </p:oleObj>
              </mc:Choice>
              <mc:Fallback>
                <p:oleObj name="Equation" r:id="rId4" imgW="660240" imgH="253800" progId="Equation.DSMT4">
                  <p:embed/>
                  <p:pic>
                    <p:nvPicPr>
                      <p:cNvPr id="0" name=""/>
                      <p:cNvPicPr/>
                      <p:nvPr/>
                    </p:nvPicPr>
                    <p:blipFill>
                      <a:blip r:embed="rId5"/>
                      <a:stretch>
                        <a:fillRect/>
                      </a:stretch>
                    </p:blipFill>
                    <p:spPr>
                      <a:xfrm>
                        <a:off x="4309879" y="3984342"/>
                        <a:ext cx="1116304" cy="429348"/>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1308814629"/>
              </p:ext>
            </p:extLst>
          </p:nvPr>
        </p:nvGraphicFramePr>
        <p:xfrm>
          <a:off x="1600201" y="1520538"/>
          <a:ext cx="668454" cy="289851"/>
        </p:xfrm>
        <a:graphic>
          <a:graphicData uri="http://schemas.openxmlformats.org/presentationml/2006/ole">
            <mc:AlternateContent xmlns:mc="http://schemas.openxmlformats.org/markup-compatibility/2006">
              <mc:Choice xmlns:v="urn:schemas-microsoft-com:vml" Requires="v">
                <p:oleObj spid="_x0000_s1305628" name="Equation" r:id="rId6" imgW="558720" imgH="241200" progId="Equation.DSMT4">
                  <p:embed/>
                </p:oleObj>
              </mc:Choice>
              <mc:Fallback>
                <p:oleObj name="Equation" r:id="rId6" imgW="558720" imgH="241200" progId="Equation.DSMT4">
                  <p:embed/>
                  <p:pic>
                    <p:nvPicPr>
                      <p:cNvPr id="0" name=""/>
                      <p:cNvPicPr>
                        <a:picLocks noChangeAspect="1" noChangeArrowheads="1"/>
                      </p:cNvPicPr>
                      <p:nvPr/>
                    </p:nvPicPr>
                    <p:blipFill>
                      <a:blip r:embed="rId7"/>
                      <a:srcRect/>
                      <a:stretch>
                        <a:fillRect/>
                      </a:stretch>
                    </p:blipFill>
                    <p:spPr bwMode="auto">
                      <a:xfrm>
                        <a:off x="1600201" y="1520538"/>
                        <a:ext cx="668454" cy="289851"/>
                      </a:xfrm>
                      <a:prstGeom prst="rect">
                        <a:avLst/>
                      </a:prstGeom>
                      <a:noFill/>
                      <a:ln>
                        <a:noFill/>
                      </a:ln>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1384077795"/>
              </p:ext>
            </p:extLst>
          </p:nvPr>
        </p:nvGraphicFramePr>
        <p:xfrm>
          <a:off x="1545331" y="3155373"/>
          <a:ext cx="652189" cy="284018"/>
        </p:xfrm>
        <a:graphic>
          <a:graphicData uri="http://schemas.openxmlformats.org/presentationml/2006/ole">
            <mc:AlternateContent xmlns:mc="http://schemas.openxmlformats.org/markup-compatibility/2006">
              <mc:Choice xmlns:v="urn:schemas-microsoft-com:vml" Requires="v">
                <p:oleObj spid="_x0000_s1305629" name="Equation" r:id="rId8" imgW="558720" imgH="241200" progId="Equation.DSMT4">
                  <p:embed/>
                </p:oleObj>
              </mc:Choice>
              <mc:Fallback>
                <p:oleObj name="Equation" r:id="rId8" imgW="558720" imgH="241200" progId="Equation.DSMT4">
                  <p:embed/>
                  <p:pic>
                    <p:nvPicPr>
                      <p:cNvPr id="0" name=""/>
                      <p:cNvPicPr>
                        <a:picLocks noChangeAspect="1" noChangeArrowheads="1"/>
                      </p:cNvPicPr>
                      <p:nvPr/>
                    </p:nvPicPr>
                    <p:blipFill>
                      <a:blip r:embed="rId9"/>
                      <a:srcRect/>
                      <a:stretch>
                        <a:fillRect/>
                      </a:stretch>
                    </p:blipFill>
                    <p:spPr bwMode="auto">
                      <a:xfrm>
                        <a:off x="1545331" y="3155373"/>
                        <a:ext cx="652189" cy="284018"/>
                      </a:xfrm>
                      <a:prstGeom prst="rect">
                        <a:avLst/>
                      </a:prstGeom>
                      <a:noFill/>
                      <a:ln>
                        <a:noFill/>
                      </a:ln>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2713257746"/>
              </p:ext>
            </p:extLst>
          </p:nvPr>
        </p:nvGraphicFramePr>
        <p:xfrm>
          <a:off x="1564691" y="4251196"/>
          <a:ext cx="668338" cy="290512"/>
        </p:xfrm>
        <a:graphic>
          <a:graphicData uri="http://schemas.openxmlformats.org/presentationml/2006/ole">
            <mc:AlternateContent xmlns:mc="http://schemas.openxmlformats.org/markup-compatibility/2006">
              <mc:Choice xmlns:v="urn:schemas-microsoft-com:vml" Requires="v">
                <p:oleObj spid="_x0000_s1305630" name="Equation" r:id="rId10" imgW="558720" imgH="241200" progId="Equation.DSMT4">
                  <p:embed/>
                </p:oleObj>
              </mc:Choice>
              <mc:Fallback>
                <p:oleObj name="Equation" r:id="rId10" imgW="558720" imgH="241200" progId="Equation.DSMT4">
                  <p:embed/>
                  <p:pic>
                    <p:nvPicPr>
                      <p:cNvPr id="0" name=""/>
                      <p:cNvPicPr>
                        <a:picLocks noChangeAspect="1" noChangeArrowheads="1"/>
                      </p:cNvPicPr>
                      <p:nvPr/>
                    </p:nvPicPr>
                    <p:blipFill>
                      <a:blip r:embed="rId11"/>
                      <a:srcRect/>
                      <a:stretch>
                        <a:fillRect/>
                      </a:stretch>
                    </p:blipFill>
                    <p:spPr bwMode="auto">
                      <a:xfrm>
                        <a:off x="1564691" y="4251196"/>
                        <a:ext cx="668338"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311795652"/>
              </p:ext>
            </p:extLst>
          </p:nvPr>
        </p:nvGraphicFramePr>
        <p:xfrm>
          <a:off x="7853239" y="3154507"/>
          <a:ext cx="676522" cy="895504"/>
        </p:xfrm>
        <a:graphic>
          <a:graphicData uri="http://schemas.openxmlformats.org/presentationml/2006/ole">
            <mc:AlternateContent xmlns:mc="http://schemas.openxmlformats.org/markup-compatibility/2006">
              <mc:Choice xmlns:v="urn:schemas-microsoft-com:vml" Requires="v">
                <p:oleObj spid="_x0000_s1305631" name="Equation" r:id="rId12" imgW="520560" imgH="685800" progId="Equation.DSMT4">
                  <p:embed/>
                </p:oleObj>
              </mc:Choice>
              <mc:Fallback>
                <p:oleObj name="Equation" r:id="rId12" imgW="520560" imgH="685800" progId="Equation.DSMT4">
                  <p:embed/>
                  <p:pic>
                    <p:nvPicPr>
                      <p:cNvPr id="0" name=""/>
                      <p:cNvPicPr>
                        <a:picLocks noChangeAspect="1" noChangeArrowheads="1"/>
                      </p:cNvPicPr>
                      <p:nvPr/>
                    </p:nvPicPr>
                    <p:blipFill>
                      <a:blip r:embed="rId13"/>
                      <a:srcRect/>
                      <a:stretch>
                        <a:fillRect/>
                      </a:stretch>
                    </p:blipFill>
                    <p:spPr bwMode="auto">
                      <a:xfrm>
                        <a:off x="7853239" y="3154507"/>
                        <a:ext cx="676522" cy="895504"/>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3421329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877" y="228600"/>
            <a:ext cx="8482963" cy="707886"/>
          </a:xfrm>
          <a:prstGeom prst="rect">
            <a:avLst/>
          </a:prstGeom>
        </p:spPr>
        <p:txBody>
          <a:bodyPr wrap="none">
            <a:spAutoFit/>
          </a:bodyPr>
          <a:lstStyle/>
          <a:p>
            <a:pPr eaLnBrk="1" fontAlgn="auto" hangingPunct="1">
              <a:spcBef>
                <a:spcPts val="0"/>
              </a:spcBef>
              <a:spcAft>
                <a:spcPts val="0"/>
              </a:spcAft>
            </a:pPr>
            <a:r>
              <a:rPr lang="en-US" sz="4000" dirty="0" smtClean="0">
                <a:solidFill>
                  <a:prstClr val="white"/>
                </a:solidFill>
                <a:latin typeface="Calibri"/>
                <a:cs typeface="+mn-cs"/>
              </a:rPr>
              <a:t>Linear, space-invariant </a:t>
            </a:r>
            <a:r>
              <a:rPr lang="en-US" sz="4000" dirty="0">
                <a:solidFill>
                  <a:prstClr val="white"/>
                </a:solidFill>
                <a:latin typeface="Calibri"/>
                <a:cs typeface="+mn-cs"/>
              </a:rPr>
              <a:t>i</a:t>
            </a:r>
            <a:r>
              <a:rPr lang="en-US" sz="4000" dirty="0" smtClean="0">
                <a:solidFill>
                  <a:prstClr val="white"/>
                </a:solidFill>
                <a:latin typeface="Calibri"/>
                <a:cs typeface="+mn-cs"/>
              </a:rPr>
              <a:t>maging systems</a:t>
            </a:r>
            <a:endParaRPr lang="en-US" sz="4000" dirty="0">
              <a:solidFill>
                <a:prstClr val="white"/>
              </a:solidFill>
              <a:latin typeface="Calibri"/>
              <a:cs typeface="+mn-cs"/>
            </a:endParaRPr>
          </a:p>
        </p:txBody>
      </p:sp>
      <p:sp>
        <p:nvSpPr>
          <p:cNvPr id="3" name="Rectangle 2"/>
          <p:cNvSpPr/>
          <p:nvPr/>
        </p:nvSpPr>
        <p:spPr>
          <a:xfrm>
            <a:off x="4337410" y="1473515"/>
            <a:ext cx="723900" cy="762000"/>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 name="Rectangle 3"/>
          <p:cNvSpPr/>
          <p:nvPr/>
        </p:nvSpPr>
        <p:spPr>
          <a:xfrm>
            <a:off x="4451710" y="1665572"/>
            <a:ext cx="76200" cy="411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5" name="Oval 4"/>
          <p:cNvSpPr/>
          <p:nvPr/>
        </p:nvSpPr>
        <p:spPr>
          <a:xfrm>
            <a:off x="4985110" y="1590044"/>
            <a:ext cx="152400" cy="5351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0" name="Rectangle 9"/>
          <p:cNvSpPr/>
          <p:nvPr/>
        </p:nvSpPr>
        <p:spPr>
          <a:xfrm>
            <a:off x="4016833" y="2235515"/>
            <a:ext cx="1365054" cy="430887"/>
          </a:xfrm>
          <a:prstGeom prst="rect">
            <a:avLst/>
          </a:prstGeom>
        </p:spPr>
        <p:txBody>
          <a:bodyPr wrap="none">
            <a:spAutoFit/>
          </a:bodyPr>
          <a:lstStyle/>
          <a:p>
            <a:pPr eaLnBrk="1" fontAlgn="auto" hangingPunct="1">
              <a:spcBef>
                <a:spcPts val="0"/>
              </a:spcBef>
              <a:spcAft>
                <a:spcPts val="0"/>
              </a:spcAft>
            </a:pPr>
            <a:r>
              <a:rPr lang="en-US" sz="2200" dirty="0" smtClean="0">
                <a:solidFill>
                  <a:prstClr val="white"/>
                </a:solidFill>
                <a:latin typeface="Calibri"/>
                <a:cs typeface="+mn-cs"/>
              </a:rPr>
              <a:t>LSI system</a:t>
            </a:r>
            <a:endParaRPr lang="en-US" sz="2200" dirty="0">
              <a:solidFill>
                <a:prstClr val="white"/>
              </a:solidFill>
              <a:latin typeface="Calibri"/>
              <a:cs typeface="+mn-cs"/>
            </a:endParaRPr>
          </a:p>
        </p:txBody>
      </p:sp>
      <p:cxnSp>
        <p:nvCxnSpPr>
          <p:cNvPr id="30" name="Straight Arrow Connector 29"/>
          <p:cNvCxnSpPr/>
          <p:nvPr/>
        </p:nvCxnSpPr>
        <p:spPr>
          <a:xfrm flipH="1">
            <a:off x="5381887" y="1871377"/>
            <a:ext cx="1089123"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3026614" y="1871377"/>
            <a:ext cx="1089123"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p:cNvSpPr txBox="1"/>
              <p:nvPr/>
            </p:nvSpPr>
            <p:spPr>
              <a:xfrm>
                <a:off x="6617992" y="1669849"/>
                <a:ext cx="1280094" cy="369332"/>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m:rPr>
                          <m:sty m:val="p"/>
                        </m:rPr>
                        <a:rPr lang="en-US" smtClean="0">
                          <a:solidFill>
                            <a:prstClr val="white"/>
                          </a:solidFill>
                          <a:latin typeface="Cambria Math"/>
                          <a:cs typeface="+mn-cs"/>
                        </a:rPr>
                        <m:t>cos</m:t>
                      </m:r>
                      <m:r>
                        <a:rPr lang="en-US" i="1" smtClean="0">
                          <a:solidFill>
                            <a:prstClr val="white"/>
                          </a:solidFill>
                          <a:latin typeface="Cambria Math"/>
                          <a:cs typeface="+mn-cs"/>
                        </a:rPr>
                        <m:t>⁡(</m:t>
                      </m:r>
                      <m:r>
                        <a:rPr lang="en-US" i="1" smtClean="0">
                          <a:solidFill>
                            <a:prstClr val="white"/>
                          </a:solidFill>
                          <a:latin typeface="Cambria Math"/>
                          <a:cs typeface="+mn-cs"/>
                        </a:rPr>
                        <m:t>2</m:t>
                      </m:r>
                      <m:r>
                        <a:rPr lang="en-US" i="1" smtClean="0">
                          <a:solidFill>
                            <a:prstClr val="white"/>
                          </a:solidFill>
                          <a:latin typeface="Cambria Math"/>
                          <a:ea typeface="Cambria Math"/>
                          <a:cs typeface="+mn-cs"/>
                        </a:rPr>
                        <m:t>𝜋</m:t>
                      </m:r>
                      <m:r>
                        <a:rPr lang="en-US" i="1" smtClean="0">
                          <a:solidFill>
                            <a:prstClr val="white"/>
                          </a:solidFill>
                          <a:latin typeface="Cambria Math"/>
                          <a:ea typeface="Cambria Math"/>
                          <a:cs typeface="+mn-cs"/>
                        </a:rPr>
                        <m:t>𝑢𝑥</m:t>
                      </m:r>
                      <m:r>
                        <a:rPr lang="en-US" i="1" smtClean="0">
                          <a:solidFill>
                            <a:prstClr val="white"/>
                          </a:solidFill>
                          <a:latin typeface="Cambria Math"/>
                          <a:ea typeface="Cambria Math"/>
                          <a:cs typeface="+mn-cs"/>
                        </a:rPr>
                        <m:t>)</m:t>
                      </m:r>
                    </m:oMath>
                  </m:oMathPara>
                </a14:m>
                <a:endParaRPr lang="en-US" dirty="0">
                  <a:solidFill>
                    <a:prstClr val="white"/>
                  </a:solidFill>
                  <a:latin typeface="Calibri"/>
                  <a:cs typeface="+mn-cs"/>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6617992" y="1669849"/>
                <a:ext cx="1280094" cy="369332"/>
              </a:xfrm>
              <a:prstGeom prst="rect">
                <a:avLst/>
              </a:prstGeom>
              <a:blipFill rotWithShape="1">
                <a:blip r:embed="rId3"/>
                <a:stretch>
                  <a:fillRect t="-8197" r="-5238"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679810" y="1669849"/>
                <a:ext cx="2208233" cy="369332"/>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m:rPr>
                          <m:sty m:val="p"/>
                        </m:rPr>
                        <a:rPr lang="en-US" smtClean="0">
                          <a:solidFill>
                            <a:prstClr val="white"/>
                          </a:solidFill>
                          <a:latin typeface="Cambria Math"/>
                          <a:cs typeface="+mn-cs"/>
                        </a:rPr>
                        <m:t>MTF</m:t>
                      </m:r>
                      <m:r>
                        <a:rPr lang="en-US" smtClean="0">
                          <a:solidFill>
                            <a:prstClr val="white"/>
                          </a:solidFill>
                          <a:latin typeface="Cambria Math"/>
                          <a:cs typeface="+mn-cs"/>
                        </a:rPr>
                        <m:t>(</m:t>
                      </m:r>
                      <m:r>
                        <m:rPr>
                          <m:sty m:val="p"/>
                        </m:rPr>
                        <a:rPr lang="en-US" smtClean="0">
                          <a:solidFill>
                            <a:prstClr val="white"/>
                          </a:solidFill>
                          <a:latin typeface="Cambria Math"/>
                          <a:cs typeface="+mn-cs"/>
                        </a:rPr>
                        <m:t>u</m:t>
                      </m:r>
                      <m:r>
                        <a:rPr lang="en-US" smtClean="0">
                          <a:solidFill>
                            <a:prstClr val="white"/>
                          </a:solidFill>
                          <a:latin typeface="Cambria Math"/>
                          <a:cs typeface="+mn-cs"/>
                        </a:rPr>
                        <m:t>)</m:t>
                      </m:r>
                      <m:r>
                        <a:rPr lang="en-US" i="1" smtClean="0">
                          <a:solidFill>
                            <a:prstClr val="white"/>
                          </a:solidFill>
                          <a:latin typeface="Cambria Math"/>
                          <a:ea typeface="Cambria Math"/>
                          <a:cs typeface="+mn-cs"/>
                        </a:rPr>
                        <m:t>∙</m:t>
                      </m:r>
                      <m:r>
                        <m:rPr>
                          <m:sty m:val="p"/>
                        </m:rPr>
                        <a:rPr lang="en-US" smtClean="0">
                          <a:solidFill>
                            <a:prstClr val="white"/>
                          </a:solidFill>
                          <a:latin typeface="Cambria Math"/>
                          <a:cs typeface="+mn-cs"/>
                        </a:rPr>
                        <m:t>cos</m:t>
                      </m:r>
                      <m:r>
                        <a:rPr lang="en-US" i="1" smtClean="0">
                          <a:solidFill>
                            <a:prstClr val="white"/>
                          </a:solidFill>
                          <a:latin typeface="Cambria Math"/>
                          <a:cs typeface="+mn-cs"/>
                        </a:rPr>
                        <m:t>⁡(</m:t>
                      </m:r>
                      <m:r>
                        <a:rPr lang="en-US" i="1" smtClean="0">
                          <a:solidFill>
                            <a:prstClr val="white"/>
                          </a:solidFill>
                          <a:latin typeface="Cambria Math"/>
                          <a:cs typeface="+mn-cs"/>
                        </a:rPr>
                        <m:t>2</m:t>
                      </m:r>
                      <m:r>
                        <a:rPr lang="en-US" i="1" smtClean="0">
                          <a:solidFill>
                            <a:prstClr val="white"/>
                          </a:solidFill>
                          <a:latin typeface="Cambria Math"/>
                          <a:ea typeface="Cambria Math"/>
                          <a:cs typeface="+mn-cs"/>
                        </a:rPr>
                        <m:t>𝜋</m:t>
                      </m:r>
                      <m:r>
                        <a:rPr lang="en-US" i="1" smtClean="0">
                          <a:solidFill>
                            <a:prstClr val="white"/>
                          </a:solidFill>
                          <a:latin typeface="Cambria Math"/>
                          <a:ea typeface="Cambria Math"/>
                          <a:cs typeface="+mn-cs"/>
                        </a:rPr>
                        <m:t>𝑢𝑥</m:t>
                      </m:r>
                      <m:r>
                        <a:rPr lang="en-US" i="1" smtClean="0">
                          <a:solidFill>
                            <a:prstClr val="white"/>
                          </a:solidFill>
                          <a:latin typeface="Cambria Math"/>
                          <a:ea typeface="Cambria Math"/>
                          <a:cs typeface="+mn-cs"/>
                        </a:rPr>
                        <m:t>)</m:t>
                      </m:r>
                    </m:oMath>
                  </m:oMathPara>
                </a14:m>
                <a:endParaRPr lang="en-US" dirty="0">
                  <a:solidFill>
                    <a:prstClr val="white"/>
                  </a:solidFill>
                  <a:latin typeface="Calibri"/>
                  <a:cs typeface="+mn-cs"/>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679810" y="1669849"/>
                <a:ext cx="2208233" cy="369332"/>
              </a:xfrm>
              <a:prstGeom prst="rect">
                <a:avLst/>
              </a:prstGeom>
              <a:blipFill rotWithShape="1">
                <a:blip r:embed="rId4"/>
                <a:stretch>
                  <a:fillRect t="-8197" r="-3039" b="-24590"/>
                </a:stretch>
              </a:blipFill>
            </p:spPr>
            <p:txBody>
              <a:bodyPr/>
              <a:lstStyle/>
              <a:p>
                <a:r>
                  <a:rPr lang="en-US">
                    <a:noFill/>
                  </a:rPr>
                  <a:t> </a:t>
                </a:r>
              </a:p>
            </p:txBody>
          </p:sp>
        </mc:Fallback>
      </mc:AlternateContent>
      <p:sp>
        <p:nvSpPr>
          <p:cNvPr id="27" name="Rectangle 26"/>
          <p:cNvSpPr/>
          <p:nvPr/>
        </p:nvSpPr>
        <p:spPr>
          <a:xfrm>
            <a:off x="2643827" y="3276600"/>
            <a:ext cx="4614212" cy="1563377"/>
          </a:xfrm>
          <a:prstGeom prst="rect">
            <a:avLst/>
          </a:prstGeom>
        </p:spPr>
        <p:txBody>
          <a:bodyPr wrap="none">
            <a:spAutoFit/>
          </a:bodyPr>
          <a:lstStyle/>
          <a:p>
            <a:pPr marL="285750" indent="-285750" eaLnBrk="1" fontAlgn="auto" hangingPunct="1">
              <a:lnSpc>
                <a:spcPct val="150000"/>
              </a:lnSpc>
              <a:spcBef>
                <a:spcPts val="0"/>
              </a:spcBef>
              <a:spcAft>
                <a:spcPts val="0"/>
              </a:spcAft>
              <a:buFont typeface="Arial" pitchFamily="34" charset="0"/>
              <a:buChar char="•"/>
            </a:pPr>
            <a:r>
              <a:rPr lang="en-US" sz="2200" dirty="0" smtClean="0">
                <a:solidFill>
                  <a:prstClr val="white"/>
                </a:solidFill>
                <a:latin typeface="Calibri"/>
                <a:cs typeface="+mn-cs"/>
              </a:rPr>
              <a:t>Bayer is not LSI</a:t>
            </a:r>
          </a:p>
          <a:p>
            <a:pPr marL="285750" indent="-285750" eaLnBrk="1" fontAlgn="auto" hangingPunct="1">
              <a:lnSpc>
                <a:spcPct val="150000"/>
              </a:lnSpc>
              <a:spcBef>
                <a:spcPts val="0"/>
              </a:spcBef>
              <a:spcAft>
                <a:spcPts val="0"/>
              </a:spcAft>
              <a:buFont typeface="Arial" pitchFamily="34" charset="0"/>
              <a:buChar char="•"/>
            </a:pPr>
            <a:r>
              <a:rPr lang="en-US" sz="2200" dirty="0" smtClean="0">
                <a:solidFill>
                  <a:prstClr val="white"/>
                </a:solidFill>
                <a:latin typeface="Calibri"/>
                <a:cs typeface="+mn-cs"/>
              </a:rPr>
              <a:t>We assume linear interpolation</a:t>
            </a:r>
            <a:endParaRPr lang="en-US" sz="2200" dirty="0">
              <a:solidFill>
                <a:prstClr val="white"/>
              </a:solidFill>
              <a:latin typeface="Calibri"/>
              <a:cs typeface="+mn-cs"/>
            </a:endParaRPr>
          </a:p>
          <a:p>
            <a:pPr marL="285750" indent="-285750" eaLnBrk="1" fontAlgn="auto" hangingPunct="1">
              <a:lnSpc>
                <a:spcPct val="150000"/>
              </a:lnSpc>
              <a:spcBef>
                <a:spcPts val="0"/>
              </a:spcBef>
              <a:spcAft>
                <a:spcPts val="0"/>
              </a:spcAft>
              <a:buFont typeface="Arial" pitchFamily="34" charset="0"/>
              <a:buChar char="•"/>
            </a:pPr>
            <a:r>
              <a:rPr lang="en-US" sz="2200" dirty="0" smtClean="0">
                <a:solidFill>
                  <a:prstClr val="white"/>
                </a:solidFill>
                <a:latin typeface="Calibri"/>
                <a:cs typeface="+mn-cs"/>
              </a:rPr>
              <a:t>How to assign MTF for such system?</a:t>
            </a:r>
            <a:endParaRPr lang="en-US" sz="2200" dirty="0">
              <a:solidFill>
                <a:prstClr val="white"/>
              </a:solidFill>
              <a:latin typeface="Calibri"/>
              <a:cs typeface="+mn-cs"/>
            </a:endParaRPr>
          </a:p>
        </p:txBody>
      </p:sp>
    </p:spTree>
    <p:extLst>
      <p:ext uri="{BB962C8B-B14F-4D97-AF65-F5344CB8AC3E}">
        <p14:creationId xmlns:p14="http://schemas.microsoft.com/office/powerpoint/2010/main" val="37962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10710" y="381000"/>
            <a:ext cx="3125023" cy="707886"/>
          </a:xfrm>
          <a:prstGeom prst="rect">
            <a:avLst/>
          </a:prstGeom>
        </p:spPr>
        <p:txBody>
          <a:bodyPr wrap="none">
            <a:spAutoFit/>
          </a:bodyPr>
          <a:lstStyle/>
          <a:p>
            <a:pPr eaLnBrk="1" fontAlgn="auto" hangingPunct="1">
              <a:spcBef>
                <a:spcPts val="0"/>
              </a:spcBef>
              <a:spcAft>
                <a:spcPts val="0"/>
              </a:spcAft>
            </a:pPr>
            <a:r>
              <a:rPr lang="en-US" sz="4000" dirty="0" smtClean="0">
                <a:solidFill>
                  <a:prstClr val="white"/>
                </a:solidFill>
                <a:latin typeface="Calibri"/>
                <a:cs typeface="+mn-cs"/>
              </a:rPr>
              <a:t>Previous work</a:t>
            </a:r>
            <a:endParaRPr lang="en-US" sz="4000" dirty="0">
              <a:solidFill>
                <a:prstClr val="white"/>
              </a:solidFill>
              <a:latin typeface="Calibri"/>
              <a:cs typeface="+mn-cs"/>
            </a:endParaRPr>
          </a:p>
        </p:txBody>
      </p:sp>
      <p:sp>
        <p:nvSpPr>
          <p:cNvPr id="3" name="Rectangle 2"/>
          <p:cNvSpPr/>
          <p:nvPr/>
        </p:nvSpPr>
        <p:spPr>
          <a:xfrm>
            <a:off x="704625" y="1342697"/>
            <a:ext cx="7772400" cy="646331"/>
          </a:xfrm>
          <a:prstGeom prst="rect">
            <a:avLst/>
          </a:prstGeom>
        </p:spPr>
        <p:txBody>
          <a:bodyPr wrap="square">
            <a:spAutoFit/>
          </a:bodyPr>
          <a:lstStyle/>
          <a:p>
            <a:pPr eaLnBrk="1" fontAlgn="auto" hangingPunct="1">
              <a:spcBef>
                <a:spcPts val="0"/>
              </a:spcBef>
              <a:spcAft>
                <a:spcPts val="0"/>
              </a:spcAft>
            </a:pPr>
            <a:r>
              <a:rPr lang="en-US" dirty="0">
                <a:solidFill>
                  <a:prstClr val="white"/>
                </a:solidFill>
                <a:latin typeface="Calibri"/>
                <a:cs typeface="+mn-cs"/>
              </a:rPr>
              <a:t>Y. </a:t>
            </a:r>
            <a:r>
              <a:rPr lang="en-US" dirty="0" err="1">
                <a:solidFill>
                  <a:prstClr val="white"/>
                </a:solidFill>
                <a:latin typeface="Calibri"/>
                <a:cs typeface="+mn-cs"/>
              </a:rPr>
              <a:t>Elor</a:t>
            </a:r>
            <a:r>
              <a:rPr lang="en-US" dirty="0">
                <a:solidFill>
                  <a:prstClr val="white"/>
                </a:solidFill>
                <a:latin typeface="Calibri"/>
                <a:cs typeface="+mn-cs"/>
              </a:rPr>
              <a:t>, E. </a:t>
            </a:r>
            <a:r>
              <a:rPr lang="en-US" dirty="0" err="1">
                <a:solidFill>
                  <a:prstClr val="white"/>
                </a:solidFill>
                <a:latin typeface="Calibri"/>
                <a:cs typeface="+mn-cs"/>
              </a:rPr>
              <a:t>Pinsky</a:t>
            </a:r>
            <a:r>
              <a:rPr lang="en-US" dirty="0">
                <a:solidFill>
                  <a:prstClr val="white"/>
                </a:solidFill>
                <a:latin typeface="Calibri"/>
                <a:cs typeface="+mn-cs"/>
              </a:rPr>
              <a:t>, and A. </a:t>
            </a:r>
            <a:r>
              <a:rPr lang="en-US" dirty="0" err="1" smtClean="0">
                <a:solidFill>
                  <a:prstClr val="white"/>
                </a:solidFill>
                <a:latin typeface="Calibri"/>
                <a:cs typeface="+mn-cs"/>
              </a:rPr>
              <a:t>Yaacobi</a:t>
            </a:r>
            <a:r>
              <a:rPr lang="en-US" dirty="0" smtClean="0">
                <a:solidFill>
                  <a:prstClr val="white"/>
                </a:solidFill>
                <a:latin typeface="Calibri"/>
                <a:cs typeface="+mn-cs"/>
              </a:rPr>
              <a:t> – “</a:t>
            </a:r>
            <a:r>
              <a:rPr lang="en-US" b="1" i="1" dirty="0" smtClean="0">
                <a:solidFill>
                  <a:prstClr val="white"/>
                </a:solidFill>
                <a:latin typeface="Calibri"/>
                <a:cs typeface="+mn-cs"/>
              </a:rPr>
              <a:t>MTF </a:t>
            </a:r>
            <a:r>
              <a:rPr lang="en-US" b="1" i="1" dirty="0">
                <a:solidFill>
                  <a:prstClr val="white"/>
                </a:solidFill>
                <a:latin typeface="Calibri"/>
                <a:cs typeface="+mn-cs"/>
              </a:rPr>
              <a:t>for </a:t>
            </a:r>
            <a:r>
              <a:rPr lang="en-US" b="1" i="1" dirty="0" err="1">
                <a:solidFill>
                  <a:prstClr val="white"/>
                </a:solidFill>
                <a:latin typeface="Calibri"/>
                <a:cs typeface="+mn-cs"/>
              </a:rPr>
              <a:t>bayer</a:t>
            </a:r>
            <a:r>
              <a:rPr lang="en-US" b="1" i="1" dirty="0">
                <a:solidFill>
                  <a:prstClr val="white"/>
                </a:solidFill>
                <a:latin typeface="Calibri"/>
                <a:cs typeface="+mn-cs"/>
              </a:rPr>
              <a:t> </a:t>
            </a:r>
            <a:r>
              <a:rPr lang="en-US" b="1" i="1" dirty="0" smtClean="0">
                <a:solidFill>
                  <a:prstClr val="white"/>
                </a:solidFill>
                <a:latin typeface="Calibri"/>
                <a:cs typeface="+mn-cs"/>
              </a:rPr>
              <a:t>pattern color detector”</a:t>
            </a:r>
            <a:r>
              <a:rPr lang="en-US" dirty="0" smtClean="0">
                <a:solidFill>
                  <a:prstClr val="white"/>
                </a:solidFill>
                <a:latin typeface="Calibri"/>
                <a:cs typeface="+mn-cs"/>
              </a:rPr>
              <a:t>. </a:t>
            </a:r>
          </a:p>
          <a:p>
            <a:pPr eaLnBrk="1" fontAlgn="auto" hangingPunct="1">
              <a:spcBef>
                <a:spcPts val="0"/>
              </a:spcBef>
              <a:spcAft>
                <a:spcPts val="0"/>
              </a:spcAft>
            </a:pPr>
            <a:r>
              <a:rPr lang="en-US" dirty="0" smtClean="0">
                <a:solidFill>
                  <a:prstClr val="white"/>
                </a:solidFill>
                <a:latin typeface="Calibri"/>
                <a:cs typeface="+mn-cs"/>
              </a:rPr>
              <a:t>In </a:t>
            </a:r>
            <a:r>
              <a:rPr lang="en-US" dirty="0">
                <a:solidFill>
                  <a:prstClr val="white"/>
                </a:solidFill>
                <a:latin typeface="Calibri"/>
                <a:cs typeface="+mn-cs"/>
              </a:rPr>
              <a:t>Proc. SPIE, volume 6567, 2007</a:t>
            </a:r>
          </a:p>
        </p:txBody>
      </p:sp>
      <p:sp>
        <p:nvSpPr>
          <p:cNvPr id="20" name="Rectangle 19"/>
          <p:cNvSpPr/>
          <p:nvPr/>
        </p:nvSpPr>
        <p:spPr>
          <a:xfrm>
            <a:off x="528833" y="2129325"/>
            <a:ext cx="6324600" cy="2453995"/>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21" name="Oval 20"/>
          <p:cNvSpPr/>
          <p:nvPr/>
        </p:nvSpPr>
        <p:spPr>
          <a:xfrm>
            <a:off x="6606060" y="2607099"/>
            <a:ext cx="428547" cy="15126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aphicFrame>
        <p:nvGraphicFramePr>
          <p:cNvPr id="22" name="Table 21"/>
          <p:cNvGraphicFramePr>
            <a:graphicFrameLocks noGrp="1"/>
          </p:cNvGraphicFramePr>
          <p:nvPr>
            <p:extLst>
              <p:ext uri="{D42A27DB-BD31-4B8C-83A1-F6EECF244321}">
                <p14:modId xmlns:p14="http://schemas.microsoft.com/office/powerpoint/2010/main" val="1910451588"/>
              </p:ext>
            </p:extLst>
          </p:nvPr>
        </p:nvGraphicFramePr>
        <p:xfrm>
          <a:off x="4326295" y="2844828"/>
          <a:ext cx="1552341" cy="1463040"/>
        </p:xfrm>
        <a:graphic>
          <a:graphicData uri="http://schemas.openxmlformats.org/drawingml/2006/table">
            <a:tbl>
              <a:tblPr rtl="1"/>
              <a:tblGrid>
                <a:gridCol w="380406">
                  <a:extLst>
                    <a:ext uri="{9D8B030D-6E8A-4147-A177-3AD203B41FA5}">
                      <a16:colId xmlns:a16="http://schemas.microsoft.com/office/drawing/2014/main" val="20000"/>
                    </a:ext>
                  </a:extLst>
                </a:gridCol>
                <a:gridCol w="380406">
                  <a:extLst>
                    <a:ext uri="{9D8B030D-6E8A-4147-A177-3AD203B41FA5}">
                      <a16:colId xmlns:a16="http://schemas.microsoft.com/office/drawing/2014/main" val="20001"/>
                    </a:ext>
                  </a:extLst>
                </a:gridCol>
                <a:gridCol w="400098">
                  <a:extLst>
                    <a:ext uri="{9D8B030D-6E8A-4147-A177-3AD203B41FA5}">
                      <a16:colId xmlns:a16="http://schemas.microsoft.com/office/drawing/2014/main" val="20002"/>
                    </a:ext>
                  </a:extLst>
                </a:gridCol>
                <a:gridCol w="391431">
                  <a:extLst>
                    <a:ext uri="{9D8B030D-6E8A-4147-A177-3AD203B41FA5}">
                      <a16:colId xmlns:a16="http://schemas.microsoft.com/office/drawing/2014/main" val="20003"/>
                    </a:ext>
                  </a:extLst>
                </a:gridCol>
              </a:tblGrid>
              <a:tr h="325581">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FF0000"/>
                          </a:solidFill>
                        </a:rPr>
                        <a:t>R</a:t>
                      </a:r>
                      <a:endParaRPr lang="he-IL"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FF0000"/>
                          </a:solidFill>
                        </a:rPr>
                        <a:t>R</a:t>
                      </a:r>
                      <a:endParaRPr lang="he-IL"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224097">
                <a:tc>
                  <a:txBody>
                    <a:bodyPr/>
                    <a:lstStyle/>
                    <a:p>
                      <a:pPr algn="ctr" rtl="1"/>
                      <a:r>
                        <a:rPr lang="en-US" dirty="0" smtClean="0">
                          <a:solidFill>
                            <a:srgbClr val="0000FF"/>
                          </a:solidFill>
                        </a:rPr>
                        <a:t>B</a:t>
                      </a:r>
                      <a:endParaRPr lang="he-IL"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00FF"/>
                          </a:solidFill>
                        </a:rPr>
                        <a:t>B</a:t>
                      </a:r>
                      <a:endParaRPr lang="he-IL"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224097">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FF0000"/>
                          </a:solidFill>
                        </a:rPr>
                        <a:t>R</a:t>
                      </a:r>
                      <a:endParaRPr lang="he-IL"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FF0000"/>
                          </a:solidFill>
                        </a:rPr>
                        <a:t>R</a:t>
                      </a:r>
                      <a:endParaRPr lang="he-IL"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224097">
                <a:tc>
                  <a:txBody>
                    <a:bodyPr/>
                    <a:lstStyle/>
                    <a:p>
                      <a:pPr algn="ctr" rtl="1"/>
                      <a:r>
                        <a:rPr lang="en-US" dirty="0" smtClean="0">
                          <a:solidFill>
                            <a:srgbClr val="0000FF"/>
                          </a:solidFill>
                        </a:rPr>
                        <a:t>B</a:t>
                      </a:r>
                      <a:endParaRPr lang="he-IL"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00FF"/>
                          </a:solidFill>
                        </a:rPr>
                        <a:t>B</a:t>
                      </a:r>
                      <a:endParaRPr lang="he-IL"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bl>
          </a:graphicData>
        </a:graphic>
      </p:graphicFrame>
      <p:sp>
        <p:nvSpPr>
          <p:cNvPr id="25" name="Rectangle 24"/>
          <p:cNvSpPr/>
          <p:nvPr/>
        </p:nvSpPr>
        <p:spPr>
          <a:xfrm>
            <a:off x="7421941" y="2601475"/>
            <a:ext cx="1447800" cy="150969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2600" dirty="0" smtClean="0">
                <a:solidFill>
                  <a:prstClr val="black"/>
                </a:solidFill>
              </a:rPr>
              <a:t>B/W</a:t>
            </a:r>
          </a:p>
          <a:p>
            <a:pPr algn="ctr" eaLnBrk="1" fontAlgn="auto" hangingPunct="1">
              <a:spcBef>
                <a:spcPts val="0"/>
              </a:spcBef>
              <a:spcAft>
                <a:spcPts val="0"/>
              </a:spcAft>
            </a:pPr>
            <a:r>
              <a:rPr lang="en-US" sz="2600" dirty="0" smtClean="0">
                <a:solidFill>
                  <a:prstClr val="black"/>
                </a:solidFill>
              </a:rPr>
              <a:t>Scene</a:t>
            </a:r>
            <a:endParaRPr lang="en-US" sz="2600" dirty="0">
              <a:solidFill>
                <a:prstClr val="black"/>
              </a:solidFill>
            </a:endParaRPr>
          </a:p>
        </p:txBody>
      </p:sp>
      <p:cxnSp>
        <p:nvCxnSpPr>
          <p:cNvPr id="26" name="Straight Arrow Connector 25"/>
          <p:cNvCxnSpPr>
            <a:stCxn id="21" idx="0"/>
          </p:cNvCxnSpPr>
          <p:nvPr/>
        </p:nvCxnSpPr>
        <p:spPr>
          <a:xfrm flipH="1">
            <a:off x="6065576" y="2607099"/>
            <a:ext cx="754758" cy="316049"/>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1" idx="4"/>
          </p:cNvCxnSpPr>
          <p:nvPr/>
        </p:nvCxnSpPr>
        <p:spPr>
          <a:xfrm flipH="1" flipV="1">
            <a:off x="6065576" y="3970071"/>
            <a:ext cx="754758" cy="14963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922098" y="3594192"/>
            <a:ext cx="320229" cy="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1067864" y="3145909"/>
            <a:ext cx="1447800" cy="97379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700" b="1" dirty="0" smtClean="0">
                <a:solidFill>
                  <a:prstClr val="black"/>
                </a:solidFill>
              </a:rPr>
              <a:t>Interpolation/ </a:t>
            </a:r>
            <a:r>
              <a:rPr lang="en-US" sz="1700" b="1" dirty="0" err="1" smtClean="0">
                <a:solidFill>
                  <a:prstClr val="black"/>
                </a:solidFill>
              </a:rPr>
              <a:t>Demosaicking</a:t>
            </a:r>
            <a:endParaRPr lang="en-US" sz="1700" b="1" dirty="0">
              <a:solidFill>
                <a:prstClr val="white"/>
              </a:solidFill>
            </a:endParaRPr>
          </a:p>
        </p:txBody>
      </p:sp>
      <p:cxnSp>
        <p:nvCxnSpPr>
          <p:cNvPr id="37" name="Straight Arrow Connector 36"/>
          <p:cNvCxnSpPr/>
          <p:nvPr/>
        </p:nvCxnSpPr>
        <p:spPr>
          <a:xfrm flipH="1">
            <a:off x="2543373" y="3626149"/>
            <a:ext cx="382577" cy="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4242327" y="2154665"/>
            <a:ext cx="1647759" cy="452432"/>
          </a:xfrm>
          <a:prstGeom prst="rect">
            <a:avLst/>
          </a:prstGeom>
        </p:spPr>
        <p:txBody>
          <a:bodyPr wrap="none">
            <a:spAutoFit/>
          </a:bodyPr>
          <a:lstStyle/>
          <a:p>
            <a:pPr algn="ctr" eaLnBrk="1" fontAlgn="auto" hangingPunct="1">
              <a:spcBef>
                <a:spcPts val="0"/>
              </a:spcBef>
              <a:spcAft>
                <a:spcPts val="0"/>
              </a:spcAft>
            </a:pPr>
            <a:r>
              <a:rPr lang="en-US" b="1" dirty="0" smtClean="0">
                <a:solidFill>
                  <a:prstClr val="black"/>
                </a:solidFill>
                <a:latin typeface="Calibri"/>
                <a:cs typeface="+mn-cs"/>
              </a:rPr>
              <a:t>Sampling</a:t>
            </a:r>
          </a:p>
          <a:p>
            <a:pPr algn="ctr" eaLnBrk="1" fontAlgn="auto" hangingPunct="1">
              <a:spcBef>
                <a:spcPts val="0"/>
              </a:spcBef>
              <a:spcAft>
                <a:spcPts val="0"/>
              </a:spcAft>
            </a:pPr>
            <a:r>
              <a:rPr lang="en-US" dirty="0" smtClean="0">
                <a:solidFill>
                  <a:prstClr val="black"/>
                </a:solidFill>
                <a:latin typeface="Calibri"/>
                <a:cs typeface="+mn-cs"/>
              </a:rPr>
              <a:t>(Space-Variant)</a:t>
            </a:r>
            <a:endParaRPr lang="en-US" dirty="0">
              <a:solidFill>
                <a:prstClr val="white"/>
              </a:solidFill>
              <a:latin typeface="Calibri"/>
              <a:cs typeface="+mn-cs"/>
            </a:endParaRPr>
          </a:p>
        </p:txBody>
      </p:sp>
      <p:sp>
        <p:nvSpPr>
          <p:cNvPr id="41" name="Rectangle 40"/>
          <p:cNvSpPr/>
          <p:nvPr/>
        </p:nvSpPr>
        <p:spPr>
          <a:xfrm>
            <a:off x="2984551" y="3282227"/>
            <a:ext cx="915974" cy="68784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700" b="1" dirty="0" smtClean="0">
                <a:solidFill>
                  <a:prstClr val="black"/>
                </a:solidFill>
              </a:rPr>
              <a:t>White balance</a:t>
            </a:r>
            <a:endParaRPr lang="en-US" sz="1700" b="1" dirty="0">
              <a:solidFill>
                <a:prstClr val="white"/>
              </a:solidFill>
            </a:endParaRPr>
          </a:p>
        </p:txBody>
      </p:sp>
      <p:cxnSp>
        <p:nvCxnSpPr>
          <p:cNvPr id="42" name="Straight Arrow Connector 41"/>
          <p:cNvCxnSpPr/>
          <p:nvPr/>
        </p:nvCxnSpPr>
        <p:spPr>
          <a:xfrm flipH="1">
            <a:off x="609086" y="3620187"/>
            <a:ext cx="382577" cy="0"/>
          </a:xfrm>
          <a:prstGeom prst="straightConnector1">
            <a:avLst/>
          </a:prstGeom>
          <a:ln w="22225">
            <a:prstDash val="sysDash"/>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2768762" y="2766997"/>
            <a:ext cx="1347551" cy="2126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7" name="Oval 46"/>
          <p:cNvSpPr/>
          <p:nvPr/>
        </p:nvSpPr>
        <p:spPr>
          <a:xfrm>
            <a:off x="7162799" y="1824603"/>
            <a:ext cx="1981199" cy="25876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cxnSp>
        <p:nvCxnSpPr>
          <p:cNvPr id="15" name="Straight Connector 14"/>
          <p:cNvCxnSpPr/>
          <p:nvPr/>
        </p:nvCxnSpPr>
        <p:spPr>
          <a:xfrm>
            <a:off x="4082212" y="2264727"/>
            <a:ext cx="2089987" cy="2197346"/>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4116313" y="2264727"/>
            <a:ext cx="1943984" cy="2197346"/>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800373" y="2923147"/>
            <a:ext cx="1934287" cy="1434675"/>
          </a:xfrm>
          <a:prstGeom prst="rect">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 name="Rectangle 1"/>
          <p:cNvSpPr/>
          <p:nvPr/>
        </p:nvSpPr>
        <p:spPr>
          <a:xfrm>
            <a:off x="7543799" y="3748223"/>
            <a:ext cx="1219200" cy="296663"/>
          </a:xfrm>
          <a:prstGeom prst="rect">
            <a:avLst/>
          </a:prstGeom>
          <a:gradFill flip="none" rotWithShape="1">
            <a:gsLst>
              <a:gs pos="0">
                <a:schemeClr val="bg1"/>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pPr>
            <a:endParaRPr lang="he-IL">
              <a:solidFill>
                <a:prstClr val="white"/>
              </a:solidFill>
            </a:endParaRPr>
          </a:p>
        </p:txBody>
      </p:sp>
      <p:sp>
        <p:nvSpPr>
          <p:cNvPr id="23" name="Rectangle 22"/>
          <p:cNvSpPr/>
          <p:nvPr/>
        </p:nvSpPr>
        <p:spPr>
          <a:xfrm>
            <a:off x="426459" y="5038469"/>
            <a:ext cx="5745740" cy="369332"/>
          </a:xfrm>
          <a:prstGeom prst="rect">
            <a:avLst/>
          </a:prstGeom>
        </p:spPr>
        <p:txBody>
          <a:bodyPr wrap="none">
            <a:spAutoFit/>
          </a:bodyPr>
          <a:lstStyle/>
          <a:p>
            <a:pPr eaLnBrk="1" fontAlgn="auto" hangingPunct="1">
              <a:spcBef>
                <a:spcPts val="0"/>
              </a:spcBef>
              <a:spcAft>
                <a:spcPts val="0"/>
              </a:spcAft>
            </a:pPr>
            <a:r>
              <a:rPr lang="en-US" dirty="0" smtClean="0">
                <a:solidFill>
                  <a:prstClr val="white"/>
                </a:solidFill>
                <a:latin typeface="Calibri"/>
                <a:cs typeface="+mn-cs"/>
              </a:rPr>
              <a:t>Analysis in 1D, Assumed integration in the vertical direction</a:t>
            </a:r>
          </a:p>
        </p:txBody>
      </p:sp>
      <p:sp>
        <p:nvSpPr>
          <p:cNvPr id="28" name="Rectangle 27"/>
          <p:cNvSpPr/>
          <p:nvPr/>
        </p:nvSpPr>
        <p:spPr>
          <a:xfrm>
            <a:off x="583407" y="5471160"/>
            <a:ext cx="7084504" cy="461665"/>
          </a:xfrm>
          <a:prstGeom prst="rect">
            <a:avLst/>
          </a:prstGeom>
        </p:spPr>
        <p:txBody>
          <a:bodyPr wrap="none">
            <a:spAutoFit/>
          </a:bodyPr>
          <a:lstStyle/>
          <a:p>
            <a:pPr eaLnBrk="1" fontAlgn="auto" hangingPunct="1">
              <a:spcBef>
                <a:spcPts val="0"/>
              </a:spcBef>
              <a:spcAft>
                <a:spcPts val="0"/>
              </a:spcAft>
            </a:pPr>
            <a:r>
              <a:rPr lang="en-US" sz="2400" b="1" dirty="0" smtClean="0">
                <a:solidFill>
                  <a:srgbClr val="FFFF00"/>
                </a:solidFill>
                <a:latin typeface="Calibri"/>
                <a:cs typeface="+mn-cs"/>
              </a:rPr>
              <a:t>We perform a full 2D analysis, and verify by simulation</a:t>
            </a:r>
            <a:endParaRPr lang="en-US" dirty="0">
              <a:solidFill>
                <a:srgbClr val="FFFF00"/>
              </a:solidFill>
              <a:latin typeface="Calibri"/>
              <a:cs typeface="+mn-cs"/>
            </a:endParaRPr>
          </a:p>
        </p:txBody>
      </p:sp>
    </p:spTree>
    <p:extLst>
      <p:ext uri="{BB962C8B-B14F-4D97-AF65-F5344CB8AC3E}">
        <p14:creationId xmlns:p14="http://schemas.microsoft.com/office/powerpoint/2010/main" val="4254760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7" grpId="0" animBg="1"/>
      <p:bldP spid="53" grpId="0" animBg="1"/>
      <p:bldP spid="23" grpId="0"/>
      <p:bldP spid="2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01028" y="228600"/>
            <a:ext cx="5797997" cy="707886"/>
          </a:xfrm>
          <a:prstGeom prst="rect">
            <a:avLst/>
          </a:prstGeom>
        </p:spPr>
        <p:txBody>
          <a:bodyPr wrap="none">
            <a:spAutoFit/>
          </a:bodyPr>
          <a:lstStyle/>
          <a:p>
            <a:pPr eaLnBrk="1" fontAlgn="auto" hangingPunct="1">
              <a:spcBef>
                <a:spcPts val="0"/>
              </a:spcBef>
              <a:spcAft>
                <a:spcPts val="0"/>
              </a:spcAft>
            </a:pPr>
            <a:r>
              <a:rPr lang="en-US" sz="4000" dirty="0" smtClean="0">
                <a:solidFill>
                  <a:prstClr val="white"/>
                </a:solidFill>
                <a:latin typeface="Calibri"/>
                <a:cs typeface="+mn-cs"/>
              </a:rPr>
              <a:t>Color signal representation</a:t>
            </a:r>
            <a:endParaRPr lang="en-US" sz="4000" dirty="0">
              <a:solidFill>
                <a:prstClr val="white"/>
              </a:solidFill>
              <a:latin typeface="Calibri"/>
              <a:cs typeface="+mn-cs"/>
            </a:endParaRPr>
          </a:p>
        </p:txBody>
      </p:sp>
      <p:pic>
        <p:nvPicPr>
          <p:cNvPr id="9498" name="Picture 28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4846" y="2633218"/>
            <a:ext cx="2890361" cy="2336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1740387" y="1752599"/>
            <a:ext cx="5319277" cy="646331"/>
          </a:xfrm>
          <a:prstGeom prst="rect">
            <a:avLst/>
          </a:prstGeom>
        </p:spPr>
        <p:txBody>
          <a:bodyPr wrap="none">
            <a:spAutoFit/>
          </a:bodyPr>
          <a:lstStyle/>
          <a:p>
            <a:pPr eaLnBrk="1" fontAlgn="auto" hangingPunct="1">
              <a:spcBef>
                <a:spcPts val="0"/>
              </a:spcBef>
              <a:spcAft>
                <a:spcPts val="0"/>
              </a:spcAft>
            </a:pPr>
            <a:r>
              <a:rPr lang="en-US" dirty="0" smtClean="0">
                <a:solidFill>
                  <a:prstClr val="white"/>
                </a:solidFill>
                <a:latin typeface="Calibri"/>
                <a:cs typeface="+mn-cs"/>
              </a:rPr>
              <a:t>A test on ~1000 natural images shows high correlation </a:t>
            </a:r>
          </a:p>
          <a:p>
            <a:pPr eaLnBrk="1" fontAlgn="auto" hangingPunct="1">
              <a:spcBef>
                <a:spcPts val="0"/>
              </a:spcBef>
              <a:spcAft>
                <a:spcPts val="0"/>
              </a:spcAft>
            </a:pPr>
            <a:r>
              <a:rPr lang="en-US" dirty="0" smtClean="0">
                <a:solidFill>
                  <a:prstClr val="white"/>
                </a:solidFill>
                <a:latin typeface="Calibri"/>
                <a:cs typeface="+mn-cs"/>
              </a:rPr>
              <a:t>between the RGB Fourier phase components</a:t>
            </a:r>
            <a:endParaRPr lang="he-IL" dirty="0">
              <a:solidFill>
                <a:prstClr val="white"/>
              </a:solidFill>
              <a:latin typeface="Calibri"/>
              <a:cs typeface="Arial"/>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1764450299"/>
              </p:ext>
            </p:extLst>
          </p:nvPr>
        </p:nvGraphicFramePr>
        <p:xfrm>
          <a:off x="5410200" y="6019794"/>
          <a:ext cx="3221038" cy="566738"/>
        </p:xfrm>
        <a:graphic>
          <a:graphicData uri="http://schemas.openxmlformats.org/presentationml/2006/ole">
            <mc:AlternateContent xmlns:mc="http://schemas.openxmlformats.org/markup-compatibility/2006">
              <mc:Choice xmlns:v="urn:schemas-microsoft-com:vml" Requires="v">
                <p:oleObj spid="_x0000_s1306646" name="Equation" r:id="rId5" imgW="1295280" imgH="228600" progId="Equation.DSMT4">
                  <p:embed/>
                </p:oleObj>
              </mc:Choice>
              <mc:Fallback>
                <p:oleObj name="Equation" r:id="rId5" imgW="1295280" imgH="228600" progId="Equation.DSMT4">
                  <p:embed/>
                  <p:pic>
                    <p:nvPicPr>
                      <p:cNvPr id="0" name=""/>
                      <p:cNvPicPr>
                        <a:picLocks noChangeAspect="1" noChangeArrowheads="1"/>
                      </p:cNvPicPr>
                      <p:nvPr/>
                    </p:nvPicPr>
                    <p:blipFill>
                      <a:blip r:embed="rId6"/>
                      <a:srcRect/>
                      <a:stretch>
                        <a:fillRect/>
                      </a:stretch>
                    </p:blipFill>
                    <p:spPr bwMode="auto">
                      <a:xfrm>
                        <a:off x="5410200" y="6019794"/>
                        <a:ext cx="3221038" cy="566738"/>
                      </a:xfrm>
                      <a:prstGeom prst="rect">
                        <a:avLst/>
                      </a:prstGeom>
                      <a:noFill/>
                      <a:ln>
                        <a:noFill/>
                      </a:ln>
                      <a:extLst/>
                    </p:spPr>
                  </p:pic>
                </p:oleObj>
              </mc:Fallback>
            </mc:AlternateContent>
          </a:graphicData>
        </a:graphic>
      </p:graphicFrame>
      <p:sp>
        <p:nvSpPr>
          <p:cNvPr id="21" name="Down Arrow 20"/>
          <p:cNvSpPr/>
          <p:nvPr/>
        </p:nvSpPr>
        <p:spPr>
          <a:xfrm>
            <a:off x="4257916" y="5181597"/>
            <a:ext cx="284223" cy="4572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srgbClr val="FFFF00"/>
              </a:solidFill>
            </a:endParaRPr>
          </a:p>
        </p:txBody>
      </p:sp>
      <p:pic>
        <p:nvPicPr>
          <p:cNvPr id="4096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13110" t="9055" r="53858" b="27561"/>
          <a:stretch/>
        </p:blipFill>
        <p:spPr bwMode="auto">
          <a:xfrm>
            <a:off x="6662365" y="2633218"/>
            <a:ext cx="1651820" cy="1101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57015" t="8772" r="10936" b="26711"/>
          <a:stretch/>
        </p:blipFill>
        <p:spPr bwMode="auto">
          <a:xfrm>
            <a:off x="6662365" y="3944908"/>
            <a:ext cx="1602658" cy="1120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Object 3"/>
          <p:cNvGraphicFramePr>
            <a:graphicFrameLocks noChangeAspect="1"/>
          </p:cNvGraphicFramePr>
          <p:nvPr>
            <p:extLst>
              <p:ext uri="{D42A27DB-BD31-4B8C-83A1-F6EECF244321}">
                <p14:modId xmlns:p14="http://schemas.microsoft.com/office/powerpoint/2010/main" val="2932763885"/>
              </p:ext>
            </p:extLst>
          </p:nvPr>
        </p:nvGraphicFramePr>
        <p:xfrm>
          <a:off x="3869188" y="5600694"/>
          <a:ext cx="1061677" cy="576742"/>
        </p:xfrm>
        <a:graphic>
          <a:graphicData uri="http://schemas.openxmlformats.org/presentationml/2006/ole">
            <mc:AlternateContent xmlns:mc="http://schemas.openxmlformats.org/markup-compatibility/2006">
              <mc:Choice xmlns:v="urn:schemas-microsoft-com:vml" Requires="v">
                <p:oleObj spid="_x0000_s1306647" name="Equation" r:id="rId8" imgW="419040" imgH="228600" progId="Equation.DSMT4">
                  <p:embed/>
                </p:oleObj>
              </mc:Choice>
              <mc:Fallback>
                <p:oleObj name="Equation" r:id="rId8" imgW="419040" imgH="228600" progId="Equation.DSMT4">
                  <p:embed/>
                  <p:pic>
                    <p:nvPicPr>
                      <p:cNvPr id="0" name=""/>
                      <p:cNvPicPr>
                        <a:picLocks noChangeAspect="1" noChangeArrowheads="1"/>
                      </p:cNvPicPr>
                      <p:nvPr/>
                    </p:nvPicPr>
                    <p:blipFill>
                      <a:blip r:embed="rId9"/>
                      <a:srcRect/>
                      <a:stretch>
                        <a:fillRect/>
                      </a:stretch>
                    </p:blipFill>
                    <p:spPr bwMode="auto">
                      <a:xfrm>
                        <a:off x="3869188" y="5600694"/>
                        <a:ext cx="1061677" cy="576742"/>
                      </a:xfrm>
                      <a:prstGeom prst="rect">
                        <a:avLst/>
                      </a:prstGeom>
                      <a:noFill/>
                      <a:ln>
                        <a:noFill/>
                      </a:ln>
                    </p:spPr>
                  </p:pic>
                </p:oleObj>
              </mc:Fallback>
            </mc:AlternateContent>
          </a:graphicData>
        </a:graphic>
      </p:graphicFrame>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0905" y="2652268"/>
            <a:ext cx="1622066" cy="1224501"/>
          </a:xfrm>
          <a:prstGeom prst="rect">
            <a:avLst/>
          </a:prstGeom>
        </p:spPr>
      </p:pic>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0642" y="2652404"/>
            <a:ext cx="1623060" cy="1224049"/>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0975" y="2652268"/>
            <a:ext cx="1622066" cy="1224501"/>
          </a:xfrm>
          <a:prstGeom prst="rect">
            <a:avLst/>
          </a:prstGeom>
        </p:spPr>
      </p:pic>
      <p:pic>
        <p:nvPicPr>
          <p:cNvPr id="27" name="Pictur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0712" y="2652268"/>
            <a:ext cx="1622066" cy="1224501"/>
          </a:xfrm>
          <a:prstGeom prst="rect">
            <a:avLst/>
          </a:prstGeom>
        </p:spPr>
      </p:pic>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0449" y="2652268"/>
            <a:ext cx="1622066" cy="1224501"/>
          </a:xfrm>
          <a:prstGeom prst="rect">
            <a:avLst/>
          </a:prstGeom>
        </p:spPr>
      </p:pic>
      <p:pic>
        <p:nvPicPr>
          <p:cNvPr id="29" name="Picture 2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0186" y="2652268"/>
            <a:ext cx="1622066" cy="1224501"/>
          </a:xfrm>
          <a:prstGeom prst="rect">
            <a:avLst/>
          </a:prstGeom>
        </p:spPr>
      </p:pic>
      <p:pic>
        <p:nvPicPr>
          <p:cNvPr id="30" name="Picture 2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99923" y="2652404"/>
            <a:ext cx="1623060" cy="1224049"/>
          </a:xfrm>
          <a:prstGeom prst="rect">
            <a:avLst/>
          </a:prstGeom>
        </p:spPr>
      </p:pic>
      <p:pic>
        <p:nvPicPr>
          <p:cNvPr id="31" name="Picture 3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00256" y="2652268"/>
            <a:ext cx="1622066" cy="1224501"/>
          </a:xfrm>
          <a:prstGeom prst="rect">
            <a:avLst/>
          </a:prstGeom>
        </p:spPr>
      </p:pic>
      <p:pic>
        <p:nvPicPr>
          <p:cNvPr id="9472" name="Picture 947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99993" y="2652268"/>
            <a:ext cx="1622066" cy="1224501"/>
          </a:xfrm>
          <a:prstGeom prst="rect">
            <a:avLst/>
          </a:prstGeom>
        </p:spPr>
      </p:pic>
      <p:pic>
        <p:nvPicPr>
          <p:cNvPr id="9473" name="Picture 947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99730" y="2652404"/>
            <a:ext cx="1623060" cy="1224049"/>
          </a:xfrm>
          <a:prstGeom prst="rect">
            <a:avLst/>
          </a:prstGeom>
        </p:spPr>
      </p:pic>
      <p:pic>
        <p:nvPicPr>
          <p:cNvPr id="9474" name="Picture 947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00063" y="2652268"/>
            <a:ext cx="1622066" cy="1224501"/>
          </a:xfrm>
          <a:prstGeom prst="rect">
            <a:avLst/>
          </a:prstGeom>
        </p:spPr>
      </p:pic>
      <p:pic>
        <p:nvPicPr>
          <p:cNvPr id="9475" name="Picture 947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99800" y="2652268"/>
            <a:ext cx="1622066" cy="1224501"/>
          </a:xfrm>
          <a:prstGeom prst="rect">
            <a:avLst/>
          </a:prstGeom>
        </p:spPr>
      </p:pic>
      <p:pic>
        <p:nvPicPr>
          <p:cNvPr id="9476" name="Picture 947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99537" y="2652268"/>
            <a:ext cx="1622066" cy="1224501"/>
          </a:xfrm>
          <a:prstGeom prst="rect">
            <a:avLst/>
          </a:prstGeom>
        </p:spPr>
      </p:pic>
      <p:pic>
        <p:nvPicPr>
          <p:cNvPr id="9477" name="Picture 947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99274" y="2652268"/>
            <a:ext cx="1622066" cy="1224501"/>
          </a:xfrm>
          <a:prstGeom prst="rect">
            <a:avLst/>
          </a:prstGeom>
        </p:spPr>
      </p:pic>
      <p:pic>
        <p:nvPicPr>
          <p:cNvPr id="9478" name="Picture 947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99011" y="2652404"/>
            <a:ext cx="1623060" cy="1224049"/>
          </a:xfrm>
          <a:prstGeom prst="rect">
            <a:avLst/>
          </a:prstGeom>
        </p:spPr>
      </p:pic>
      <p:pic>
        <p:nvPicPr>
          <p:cNvPr id="9479" name="Picture 9478"/>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99344" y="2652404"/>
            <a:ext cx="1623060" cy="1224049"/>
          </a:xfrm>
          <a:prstGeom prst="rect">
            <a:avLst/>
          </a:prstGeom>
        </p:spPr>
      </p:pic>
      <p:pic>
        <p:nvPicPr>
          <p:cNvPr id="9480" name="Picture 9479"/>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99677" y="2652404"/>
            <a:ext cx="1623060" cy="1224049"/>
          </a:xfrm>
          <a:prstGeom prst="rect">
            <a:avLst/>
          </a:prstGeom>
        </p:spPr>
      </p:pic>
      <p:pic>
        <p:nvPicPr>
          <p:cNvPr id="9481" name="Picture 9480"/>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00010" y="2652404"/>
            <a:ext cx="1623060" cy="1224049"/>
          </a:xfrm>
          <a:prstGeom prst="rect">
            <a:avLst/>
          </a:prstGeom>
        </p:spPr>
      </p:pic>
      <p:pic>
        <p:nvPicPr>
          <p:cNvPr id="9482" name="Picture 948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00343" y="2652404"/>
            <a:ext cx="1623060" cy="1224049"/>
          </a:xfrm>
          <a:prstGeom prst="rect">
            <a:avLst/>
          </a:prstGeom>
        </p:spPr>
      </p:pic>
      <p:pic>
        <p:nvPicPr>
          <p:cNvPr id="9483" name="Picture 948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00676" y="2652404"/>
            <a:ext cx="1623060" cy="1224049"/>
          </a:xfrm>
          <a:prstGeom prst="rect">
            <a:avLst/>
          </a:prstGeom>
        </p:spPr>
      </p:pic>
      <p:pic>
        <p:nvPicPr>
          <p:cNvPr id="9484" name="Picture 9483"/>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01009" y="2652268"/>
            <a:ext cx="1622066" cy="1224501"/>
          </a:xfrm>
          <a:prstGeom prst="rect">
            <a:avLst/>
          </a:prstGeom>
        </p:spPr>
      </p:pic>
      <p:pic>
        <p:nvPicPr>
          <p:cNvPr id="9485" name="Picture 9484"/>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00746" y="2652268"/>
            <a:ext cx="1622066" cy="1224501"/>
          </a:xfrm>
          <a:prstGeom prst="rect">
            <a:avLst/>
          </a:prstGeom>
        </p:spPr>
      </p:pic>
      <p:pic>
        <p:nvPicPr>
          <p:cNvPr id="9486" name="Picture 948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00483" y="2652404"/>
            <a:ext cx="1623060" cy="1224049"/>
          </a:xfrm>
          <a:prstGeom prst="rect">
            <a:avLst/>
          </a:prstGeom>
        </p:spPr>
      </p:pic>
      <p:pic>
        <p:nvPicPr>
          <p:cNvPr id="9487" name="Picture 9486"/>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00816" y="2652404"/>
            <a:ext cx="1623060" cy="1224049"/>
          </a:xfrm>
          <a:prstGeom prst="rect">
            <a:avLst/>
          </a:prstGeom>
        </p:spPr>
      </p:pic>
      <p:pic>
        <p:nvPicPr>
          <p:cNvPr id="9488" name="Picture 9487"/>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501149" y="2652268"/>
            <a:ext cx="1622066" cy="1224501"/>
          </a:xfrm>
          <a:prstGeom prst="rect">
            <a:avLst/>
          </a:prstGeom>
        </p:spPr>
      </p:pic>
      <p:pic>
        <p:nvPicPr>
          <p:cNvPr id="9489" name="Picture 9488"/>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00886" y="2652404"/>
            <a:ext cx="1623060" cy="1224049"/>
          </a:xfrm>
          <a:prstGeom prst="rect">
            <a:avLst/>
          </a:prstGeom>
        </p:spPr>
      </p:pic>
      <p:pic>
        <p:nvPicPr>
          <p:cNvPr id="9490" name="Picture 9489"/>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501219" y="2652268"/>
            <a:ext cx="1622066" cy="1224501"/>
          </a:xfrm>
          <a:prstGeom prst="rect">
            <a:avLst/>
          </a:prstGeom>
        </p:spPr>
      </p:pic>
      <p:pic>
        <p:nvPicPr>
          <p:cNvPr id="9491" name="Picture 9490"/>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500956" y="2652268"/>
            <a:ext cx="1622066" cy="1224501"/>
          </a:xfrm>
          <a:prstGeom prst="rect">
            <a:avLst/>
          </a:prstGeom>
        </p:spPr>
      </p:pic>
      <p:pic>
        <p:nvPicPr>
          <p:cNvPr id="9492" name="Picture 9491"/>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500693" y="2652404"/>
            <a:ext cx="1623060" cy="1224049"/>
          </a:xfrm>
          <a:prstGeom prst="rect">
            <a:avLst/>
          </a:prstGeom>
        </p:spPr>
      </p:pic>
      <p:pic>
        <p:nvPicPr>
          <p:cNvPr id="9493" name="Picture 9492"/>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501026" y="2652268"/>
            <a:ext cx="1622066" cy="1224501"/>
          </a:xfrm>
          <a:prstGeom prst="rect">
            <a:avLst/>
          </a:prstGeom>
        </p:spPr>
      </p:pic>
      <p:pic>
        <p:nvPicPr>
          <p:cNvPr id="9494" name="Picture 9493"/>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500763" y="2652404"/>
            <a:ext cx="1623060" cy="1224049"/>
          </a:xfrm>
          <a:prstGeom prst="rect">
            <a:avLst/>
          </a:prstGeom>
        </p:spPr>
      </p:pic>
      <p:pic>
        <p:nvPicPr>
          <p:cNvPr id="9495" name="Picture 9494"/>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501096" y="2652404"/>
            <a:ext cx="1623060" cy="1224049"/>
          </a:xfrm>
          <a:prstGeom prst="rect">
            <a:avLst/>
          </a:prstGeom>
        </p:spPr>
      </p:pic>
      <p:pic>
        <p:nvPicPr>
          <p:cNvPr id="9496" name="Picture 9495"/>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501429" y="2652404"/>
            <a:ext cx="1623060" cy="1224049"/>
          </a:xfrm>
          <a:prstGeom prst="rect">
            <a:avLst/>
          </a:prstGeom>
        </p:spPr>
      </p:pic>
      <p:pic>
        <p:nvPicPr>
          <p:cNvPr id="9497" name="Picture 9496"/>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501762" y="2652404"/>
            <a:ext cx="1623060" cy="1224049"/>
          </a:xfrm>
          <a:prstGeom prst="rect">
            <a:avLst/>
          </a:prstGeom>
        </p:spPr>
      </p:pic>
      <p:pic>
        <p:nvPicPr>
          <p:cNvPr id="9499" name="Picture 9498"/>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502095" y="2652404"/>
            <a:ext cx="1623060" cy="1224049"/>
          </a:xfrm>
          <a:prstGeom prst="rect">
            <a:avLst/>
          </a:prstGeom>
        </p:spPr>
      </p:pic>
      <p:pic>
        <p:nvPicPr>
          <p:cNvPr id="9500" name="Picture 9499"/>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502428" y="2652268"/>
            <a:ext cx="1622066" cy="1224501"/>
          </a:xfrm>
          <a:prstGeom prst="rect">
            <a:avLst/>
          </a:prstGeom>
        </p:spPr>
      </p:pic>
      <p:pic>
        <p:nvPicPr>
          <p:cNvPr id="9501" name="Picture 9500"/>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502165" y="2652404"/>
            <a:ext cx="1623060" cy="1224049"/>
          </a:xfrm>
          <a:prstGeom prst="rect">
            <a:avLst/>
          </a:prstGeom>
        </p:spPr>
      </p:pic>
      <p:pic>
        <p:nvPicPr>
          <p:cNvPr id="9502" name="Picture 9501"/>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502498" y="2652404"/>
            <a:ext cx="1623060" cy="1224049"/>
          </a:xfrm>
          <a:prstGeom prst="rect">
            <a:avLst/>
          </a:prstGeom>
        </p:spPr>
      </p:pic>
      <p:pic>
        <p:nvPicPr>
          <p:cNvPr id="9503" name="Picture 9502"/>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502831" y="2652268"/>
            <a:ext cx="1622066" cy="1224501"/>
          </a:xfrm>
          <a:prstGeom prst="rect">
            <a:avLst/>
          </a:prstGeom>
        </p:spPr>
      </p:pic>
      <p:pic>
        <p:nvPicPr>
          <p:cNvPr id="40960" name="Picture 40959"/>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502568" y="2652268"/>
            <a:ext cx="1622066" cy="1224501"/>
          </a:xfrm>
          <a:prstGeom prst="rect">
            <a:avLst/>
          </a:prstGeom>
        </p:spPr>
      </p:pic>
      <p:pic>
        <p:nvPicPr>
          <p:cNvPr id="40961" name="Picture 40960"/>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502305" y="2652268"/>
            <a:ext cx="1622066" cy="1224501"/>
          </a:xfrm>
          <a:prstGeom prst="rect">
            <a:avLst/>
          </a:prstGeom>
        </p:spPr>
      </p:pic>
      <p:pic>
        <p:nvPicPr>
          <p:cNvPr id="40962" name="Picture 40961"/>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502042" y="2652268"/>
            <a:ext cx="1622066" cy="1224501"/>
          </a:xfrm>
          <a:prstGeom prst="rect">
            <a:avLst/>
          </a:prstGeom>
        </p:spPr>
      </p:pic>
      <p:pic>
        <p:nvPicPr>
          <p:cNvPr id="40963" name="Picture 40962"/>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501779" y="2652268"/>
            <a:ext cx="1622066" cy="1224501"/>
          </a:xfrm>
          <a:prstGeom prst="rect">
            <a:avLst/>
          </a:prstGeom>
        </p:spPr>
      </p:pic>
      <p:pic>
        <p:nvPicPr>
          <p:cNvPr id="40965" name="Picture 40964"/>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501516" y="2652268"/>
            <a:ext cx="1622066" cy="1224501"/>
          </a:xfrm>
          <a:prstGeom prst="rect">
            <a:avLst/>
          </a:prstGeom>
        </p:spPr>
      </p:pic>
      <p:pic>
        <p:nvPicPr>
          <p:cNvPr id="40966" name="Picture 40965"/>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501253" y="2652268"/>
            <a:ext cx="1622066" cy="1224501"/>
          </a:xfrm>
          <a:prstGeom prst="rect">
            <a:avLst/>
          </a:prstGeom>
        </p:spPr>
      </p:pic>
      <p:pic>
        <p:nvPicPr>
          <p:cNvPr id="40967" name="Picture 40966"/>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500990" y="2652268"/>
            <a:ext cx="1622066" cy="1224501"/>
          </a:xfrm>
          <a:prstGeom prst="rect">
            <a:avLst/>
          </a:prstGeom>
        </p:spPr>
      </p:pic>
      <p:pic>
        <p:nvPicPr>
          <p:cNvPr id="40968" name="Picture 40967"/>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500727" y="2652404"/>
            <a:ext cx="1623060" cy="1224049"/>
          </a:xfrm>
          <a:prstGeom prst="rect">
            <a:avLst/>
          </a:prstGeom>
        </p:spPr>
      </p:pic>
      <p:pic>
        <p:nvPicPr>
          <p:cNvPr id="40969" name="Picture 40968"/>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a:xfrm>
            <a:off x="501060" y="2652268"/>
            <a:ext cx="1622066" cy="1224501"/>
          </a:xfrm>
          <a:prstGeom prst="rect">
            <a:avLst/>
          </a:prstGeom>
        </p:spPr>
      </p:pic>
      <p:pic>
        <p:nvPicPr>
          <p:cNvPr id="40970" name="Picture 40969"/>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500797" y="2652268"/>
            <a:ext cx="1622066" cy="1224501"/>
          </a:xfrm>
          <a:prstGeom prst="rect">
            <a:avLst/>
          </a:prstGeom>
        </p:spPr>
      </p:pic>
      <p:pic>
        <p:nvPicPr>
          <p:cNvPr id="40971" name="Picture 40970"/>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500534" y="2652268"/>
            <a:ext cx="1622066" cy="1224501"/>
          </a:xfrm>
          <a:prstGeom prst="rect">
            <a:avLst/>
          </a:prstGeom>
        </p:spPr>
      </p:pic>
      <p:pic>
        <p:nvPicPr>
          <p:cNvPr id="40972" name="Picture 40971"/>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500271" y="2652404"/>
            <a:ext cx="1623060" cy="1224049"/>
          </a:xfrm>
          <a:prstGeom prst="rect">
            <a:avLst/>
          </a:prstGeom>
        </p:spPr>
      </p:pic>
      <p:pic>
        <p:nvPicPr>
          <p:cNvPr id="40973" name="Picture 40972"/>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500607" y="2652404"/>
            <a:ext cx="1623060" cy="1224049"/>
          </a:xfrm>
          <a:prstGeom prst="rect">
            <a:avLst/>
          </a:prstGeom>
        </p:spPr>
      </p:pic>
      <p:sp>
        <p:nvSpPr>
          <p:cNvPr id="40974" name="TextBox 40973"/>
          <p:cNvSpPr txBox="1"/>
          <p:nvPr/>
        </p:nvSpPr>
        <p:spPr>
          <a:xfrm>
            <a:off x="5687231" y="5638797"/>
            <a:ext cx="2513252" cy="400110"/>
          </a:xfrm>
          <a:prstGeom prst="rect">
            <a:avLst/>
          </a:prstGeom>
          <a:noFill/>
        </p:spPr>
        <p:txBody>
          <a:bodyPr wrap="none" rtlCol="0">
            <a:spAutoFit/>
          </a:bodyPr>
          <a:lstStyle/>
          <a:p>
            <a:pPr eaLnBrk="1" fontAlgn="auto" hangingPunct="1">
              <a:spcBef>
                <a:spcPts val="0"/>
              </a:spcBef>
              <a:spcAft>
                <a:spcPts val="0"/>
              </a:spcAft>
            </a:pPr>
            <a:r>
              <a:rPr lang="en-US" sz="2000" dirty="0" smtClean="0">
                <a:solidFill>
                  <a:srgbClr val="FFFF00"/>
                </a:solidFill>
                <a:latin typeface="Calibri"/>
                <a:cs typeface="+mn-cs"/>
              </a:rPr>
              <a:t>Input to Bayer system:</a:t>
            </a:r>
            <a:endParaRPr lang="en-US" sz="2000" dirty="0">
              <a:solidFill>
                <a:srgbClr val="FFFF00"/>
              </a:solidFill>
              <a:latin typeface="Calibri"/>
              <a:cs typeface="+mn-cs"/>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645627886"/>
              </p:ext>
            </p:extLst>
          </p:nvPr>
        </p:nvGraphicFramePr>
        <p:xfrm>
          <a:off x="1316124" y="1126237"/>
          <a:ext cx="2040446" cy="359014"/>
        </p:xfrm>
        <a:graphic>
          <a:graphicData uri="http://schemas.openxmlformats.org/presentationml/2006/ole">
            <mc:AlternateContent xmlns:mc="http://schemas.openxmlformats.org/markup-compatibility/2006">
              <mc:Choice xmlns:v="urn:schemas-microsoft-com:vml" Requires="v">
                <p:oleObj spid="_x0000_s1306648" name="Equation" r:id="rId62" imgW="1295280" imgH="228600" progId="Equation.DSMT4">
                  <p:embed/>
                </p:oleObj>
              </mc:Choice>
              <mc:Fallback>
                <p:oleObj name="Equation" r:id="rId62" imgW="1295280" imgH="228600" progId="Equation.DSMT4">
                  <p:embed/>
                  <p:pic>
                    <p:nvPicPr>
                      <p:cNvPr id="0" name=""/>
                      <p:cNvPicPr>
                        <a:picLocks noChangeAspect="1" noChangeArrowheads="1"/>
                      </p:cNvPicPr>
                      <p:nvPr/>
                    </p:nvPicPr>
                    <p:blipFill>
                      <a:blip r:embed="rId63"/>
                      <a:srcRect/>
                      <a:stretch>
                        <a:fillRect/>
                      </a:stretch>
                    </p:blipFill>
                    <p:spPr bwMode="auto">
                      <a:xfrm>
                        <a:off x="1316124" y="1126237"/>
                        <a:ext cx="2040446" cy="359014"/>
                      </a:xfrm>
                      <a:prstGeom prst="rect">
                        <a:avLst/>
                      </a:prstGeom>
                      <a:noFill/>
                      <a:ln>
                        <a:noFill/>
                      </a:ln>
                    </p:spPr>
                  </p:pic>
                </p:oleObj>
              </mc:Fallback>
            </mc:AlternateContent>
          </a:graphicData>
        </a:graphic>
      </p:graphicFrame>
      <p:sp>
        <p:nvSpPr>
          <p:cNvPr id="66" name="Down Arrow 65"/>
          <p:cNvSpPr/>
          <p:nvPr/>
        </p:nvSpPr>
        <p:spPr>
          <a:xfrm rot="16200000">
            <a:off x="3657601" y="1039749"/>
            <a:ext cx="284223" cy="4572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srgbClr val="FFFF00"/>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464979375"/>
              </p:ext>
            </p:extLst>
          </p:nvPr>
        </p:nvGraphicFramePr>
        <p:xfrm>
          <a:off x="4257916" y="1126237"/>
          <a:ext cx="2481262" cy="358775"/>
        </p:xfrm>
        <a:graphic>
          <a:graphicData uri="http://schemas.openxmlformats.org/presentationml/2006/ole">
            <mc:AlternateContent xmlns:mc="http://schemas.openxmlformats.org/markup-compatibility/2006">
              <mc:Choice xmlns:v="urn:schemas-microsoft-com:vml" Requires="v">
                <p:oleObj spid="_x0000_s1306649" name="Equation" r:id="rId64" imgW="1574640" imgH="228600" progId="Equation.DSMT4">
                  <p:embed/>
                </p:oleObj>
              </mc:Choice>
              <mc:Fallback>
                <p:oleObj name="Equation" r:id="rId64" imgW="1574640" imgH="228600" progId="Equation.DSMT4">
                  <p:embed/>
                  <p:pic>
                    <p:nvPicPr>
                      <p:cNvPr id="0" name=""/>
                      <p:cNvPicPr>
                        <a:picLocks noChangeAspect="1" noChangeArrowheads="1"/>
                      </p:cNvPicPr>
                      <p:nvPr/>
                    </p:nvPicPr>
                    <p:blipFill>
                      <a:blip r:embed="rId65"/>
                      <a:srcRect/>
                      <a:stretch>
                        <a:fillRect/>
                      </a:stretch>
                    </p:blipFill>
                    <p:spPr bwMode="auto">
                      <a:xfrm>
                        <a:off x="4257916" y="1126237"/>
                        <a:ext cx="248126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xtBox 1"/>
          <p:cNvSpPr txBox="1"/>
          <p:nvPr/>
        </p:nvSpPr>
        <p:spPr>
          <a:xfrm>
            <a:off x="502831" y="4088105"/>
            <a:ext cx="1047082" cy="276999"/>
          </a:xfrm>
          <a:prstGeom prst="rect">
            <a:avLst/>
          </a:prstGeom>
          <a:noFill/>
        </p:spPr>
        <p:txBody>
          <a:bodyPr wrap="none" rtlCol="0">
            <a:spAutoFit/>
          </a:bodyPr>
          <a:lstStyle/>
          <a:p>
            <a:r>
              <a:rPr lang="en-US" sz="1200" dirty="0" smtClean="0">
                <a:hlinkClick r:id="rId66"/>
              </a:rPr>
              <a:t>L.G. Shapiro</a:t>
            </a:r>
            <a:endParaRPr lang="en-US" sz="1200" dirty="0"/>
          </a:p>
        </p:txBody>
      </p:sp>
      <p:sp>
        <p:nvSpPr>
          <p:cNvPr id="7" name="TextBox 6"/>
          <p:cNvSpPr txBox="1"/>
          <p:nvPr/>
        </p:nvSpPr>
        <p:spPr>
          <a:xfrm>
            <a:off x="6662365" y="5043097"/>
            <a:ext cx="1370888" cy="276999"/>
          </a:xfrm>
          <a:prstGeom prst="rect">
            <a:avLst/>
          </a:prstGeom>
          <a:noFill/>
        </p:spPr>
        <p:txBody>
          <a:bodyPr wrap="none" rtlCol="0">
            <a:spAutoFit/>
          </a:bodyPr>
          <a:lstStyle/>
          <a:p>
            <a:r>
              <a:rPr lang="en-US" sz="1200" dirty="0" smtClean="0"/>
              <a:t>Associated Press</a:t>
            </a:r>
            <a:endParaRPr lang="en-US" sz="1200" dirty="0"/>
          </a:p>
        </p:txBody>
      </p:sp>
    </p:spTree>
    <p:extLst>
      <p:ext uri="{BB962C8B-B14F-4D97-AF65-F5344CB8AC3E}">
        <p14:creationId xmlns:p14="http://schemas.microsoft.com/office/powerpoint/2010/main" val="331220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
                            </p:stCondLst>
                            <p:childTnLst>
                              <p:par>
                                <p:cTn id="11" presetID="1" presetClass="entr" presetSubtype="0" fill="hold" nodeType="afterEffect">
                                  <p:stCondLst>
                                    <p:cond delay="50"/>
                                  </p:stCondLst>
                                  <p:childTnLst>
                                    <p:set>
                                      <p:cBhvr>
                                        <p:cTn id="12" dur="1" fill="hold">
                                          <p:stCondLst>
                                            <p:cond delay="0"/>
                                          </p:stCondLst>
                                        </p:cTn>
                                        <p:tgtEl>
                                          <p:spTgt spid="26"/>
                                        </p:tgtEl>
                                        <p:attrNameLst>
                                          <p:attrName>style.visibility</p:attrName>
                                        </p:attrNameLst>
                                      </p:cBhvr>
                                      <p:to>
                                        <p:strVal val="visible"/>
                                      </p:to>
                                    </p:set>
                                  </p:childTnLst>
                                </p:cTn>
                              </p:par>
                            </p:childTnLst>
                          </p:cTn>
                        </p:par>
                        <p:par>
                          <p:cTn id="13" fill="hold">
                            <p:stCondLst>
                              <p:cond delay="100"/>
                            </p:stCondLst>
                            <p:childTnLst>
                              <p:par>
                                <p:cTn id="14" presetID="1" presetClass="entr" presetSubtype="0" fill="hold" nodeType="afterEffect">
                                  <p:stCondLst>
                                    <p:cond delay="50"/>
                                  </p:stCondLst>
                                  <p:childTnLst>
                                    <p:set>
                                      <p:cBhvr>
                                        <p:cTn id="15" dur="1" fill="hold">
                                          <p:stCondLst>
                                            <p:cond delay="0"/>
                                          </p:stCondLst>
                                        </p:cTn>
                                        <p:tgtEl>
                                          <p:spTgt spid="27"/>
                                        </p:tgtEl>
                                        <p:attrNameLst>
                                          <p:attrName>style.visibility</p:attrName>
                                        </p:attrNameLst>
                                      </p:cBhvr>
                                      <p:to>
                                        <p:strVal val="visible"/>
                                      </p:to>
                                    </p:set>
                                  </p:childTnLst>
                                </p:cTn>
                              </p:par>
                            </p:childTnLst>
                          </p:cTn>
                        </p:par>
                        <p:par>
                          <p:cTn id="16" fill="hold">
                            <p:stCondLst>
                              <p:cond delay="150"/>
                            </p:stCondLst>
                            <p:childTnLst>
                              <p:par>
                                <p:cTn id="17" presetID="1" presetClass="entr" presetSubtype="0" fill="hold" nodeType="afterEffect">
                                  <p:stCondLst>
                                    <p:cond delay="50"/>
                                  </p:stCondLst>
                                  <p:childTnLst>
                                    <p:set>
                                      <p:cBhvr>
                                        <p:cTn id="18" dur="1" fill="hold">
                                          <p:stCondLst>
                                            <p:cond delay="0"/>
                                          </p:stCondLst>
                                        </p:cTn>
                                        <p:tgtEl>
                                          <p:spTgt spid="28"/>
                                        </p:tgtEl>
                                        <p:attrNameLst>
                                          <p:attrName>style.visibility</p:attrName>
                                        </p:attrNameLst>
                                      </p:cBhvr>
                                      <p:to>
                                        <p:strVal val="visible"/>
                                      </p:to>
                                    </p:set>
                                  </p:childTnLst>
                                </p:cTn>
                              </p:par>
                            </p:childTnLst>
                          </p:cTn>
                        </p:par>
                        <p:par>
                          <p:cTn id="19" fill="hold">
                            <p:stCondLst>
                              <p:cond delay="200"/>
                            </p:stCondLst>
                            <p:childTnLst>
                              <p:par>
                                <p:cTn id="20" presetID="1" presetClass="entr" presetSubtype="0" fill="hold" nodeType="afterEffect">
                                  <p:stCondLst>
                                    <p:cond delay="50"/>
                                  </p:stCondLst>
                                  <p:childTnLst>
                                    <p:set>
                                      <p:cBhvr>
                                        <p:cTn id="21" dur="1" fill="hold">
                                          <p:stCondLst>
                                            <p:cond delay="0"/>
                                          </p:stCondLst>
                                        </p:cTn>
                                        <p:tgtEl>
                                          <p:spTgt spid="29"/>
                                        </p:tgtEl>
                                        <p:attrNameLst>
                                          <p:attrName>style.visibility</p:attrName>
                                        </p:attrNameLst>
                                      </p:cBhvr>
                                      <p:to>
                                        <p:strVal val="visible"/>
                                      </p:to>
                                    </p:set>
                                  </p:childTnLst>
                                </p:cTn>
                              </p:par>
                            </p:childTnLst>
                          </p:cTn>
                        </p:par>
                        <p:par>
                          <p:cTn id="22" fill="hold">
                            <p:stCondLst>
                              <p:cond delay="250"/>
                            </p:stCondLst>
                            <p:childTnLst>
                              <p:par>
                                <p:cTn id="23" presetID="1" presetClass="entr" presetSubtype="0" fill="hold" nodeType="afterEffect">
                                  <p:stCondLst>
                                    <p:cond delay="50"/>
                                  </p:stCondLst>
                                  <p:childTnLst>
                                    <p:set>
                                      <p:cBhvr>
                                        <p:cTn id="24" dur="1" fill="hold">
                                          <p:stCondLst>
                                            <p:cond delay="0"/>
                                          </p:stCondLst>
                                        </p:cTn>
                                        <p:tgtEl>
                                          <p:spTgt spid="30"/>
                                        </p:tgtEl>
                                        <p:attrNameLst>
                                          <p:attrName>style.visibility</p:attrName>
                                        </p:attrNameLst>
                                      </p:cBhvr>
                                      <p:to>
                                        <p:strVal val="visible"/>
                                      </p:to>
                                    </p:set>
                                  </p:childTnLst>
                                </p:cTn>
                              </p:par>
                            </p:childTnLst>
                          </p:cTn>
                        </p:par>
                        <p:par>
                          <p:cTn id="25" fill="hold">
                            <p:stCondLst>
                              <p:cond delay="300"/>
                            </p:stCondLst>
                            <p:childTnLst>
                              <p:par>
                                <p:cTn id="26" presetID="1" presetClass="entr" presetSubtype="0" fill="hold" nodeType="afterEffect">
                                  <p:stCondLst>
                                    <p:cond delay="50"/>
                                  </p:stCondLst>
                                  <p:childTnLst>
                                    <p:set>
                                      <p:cBhvr>
                                        <p:cTn id="27" dur="1" fill="hold">
                                          <p:stCondLst>
                                            <p:cond delay="0"/>
                                          </p:stCondLst>
                                        </p:cTn>
                                        <p:tgtEl>
                                          <p:spTgt spid="31"/>
                                        </p:tgtEl>
                                        <p:attrNameLst>
                                          <p:attrName>style.visibility</p:attrName>
                                        </p:attrNameLst>
                                      </p:cBhvr>
                                      <p:to>
                                        <p:strVal val="visible"/>
                                      </p:to>
                                    </p:set>
                                  </p:childTnLst>
                                </p:cTn>
                              </p:par>
                            </p:childTnLst>
                          </p:cTn>
                        </p:par>
                        <p:par>
                          <p:cTn id="28" fill="hold">
                            <p:stCondLst>
                              <p:cond delay="350"/>
                            </p:stCondLst>
                            <p:childTnLst>
                              <p:par>
                                <p:cTn id="29" presetID="1" presetClass="entr" presetSubtype="0" fill="hold" nodeType="afterEffect">
                                  <p:stCondLst>
                                    <p:cond delay="50"/>
                                  </p:stCondLst>
                                  <p:childTnLst>
                                    <p:set>
                                      <p:cBhvr>
                                        <p:cTn id="30" dur="1" fill="hold">
                                          <p:stCondLst>
                                            <p:cond delay="0"/>
                                          </p:stCondLst>
                                        </p:cTn>
                                        <p:tgtEl>
                                          <p:spTgt spid="9472"/>
                                        </p:tgtEl>
                                        <p:attrNameLst>
                                          <p:attrName>style.visibility</p:attrName>
                                        </p:attrNameLst>
                                      </p:cBhvr>
                                      <p:to>
                                        <p:strVal val="visible"/>
                                      </p:to>
                                    </p:set>
                                  </p:childTnLst>
                                </p:cTn>
                              </p:par>
                            </p:childTnLst>
                          </p:cTn>
                        </p:par>
                        <p:par>
                          <p:cTn id="31" fill="hold">
                            <p:stCondLst>
                              <p:cond delay="400"/>
                            </p:stCondLst>
                            <p:childTnLst>
                              <p:par>
                                <p:cTn id="32" presetID="1" presetClass="entr" presetSubtype="0" fill="hold" nodeType="afterEffect">
                                  <p:stCondLst>
                                    <p:cond delay="50"/>
                                  </p:stCondLst>
                                  <p:childTnLst>
                                    <p:set>
                                      <p:cBhvr>
                                        <p:cTn id="33" dur="1" fill="hold">
                                          <p:stCondLst>
                                            <p:cond delay="0"/>
                                          </p:stCondLst>
                                        </p:cTn>
                                        <p:tgtEl>
                                          <p:spTgt spid="9473"/>
                                        </p:tgtEl>
                                        <p:attrNameLst>
                                          <p:attrName>style.visibility</p:attrName>
                                        </p:attrNameLst>
                                      </p:cBhvr>
                                      <p:to>
                                        <p:strVal val="visible"/>
                                      </p:to>
                                    </p:set>
                                  </p:childTnLst>
                                </p:cTn>
                              </p:par>
                            </p:childTnLst>
                          </p:cTn>
                        </p:par>
                        <p:par>
                          <p:cTn id="34" fill="hold">
                            <p:stCondLst>
                              <p:cond delay="450"/>
                            </p:stCondLst>
                            <p:childTnLst>
                              <p:par>
                                <p:cTn id="35" presetID="1" presetClass="entr" presetSubtype="0" fill="hold" nodeType="afterEffect">
                                  <p:stCondLst>
                                    <p:cond delay="50"/>
                                  </p:stCondLst>
                                  <p:childTnLst>
                                    <p:set>
                                      <p:cBhvr>
                                        <p:cTn id="36" dur="1" fill="hold">
                                          <p:stCondLst>
                                            <p:cond delay="0"/>
                                          </p:stCondLst>
                                        </p:cTn>
                                        <p:tgtEl>
                                          <p:spTgt spid="9474"/>
                                        </p:tgtEl>
                                        <p:attrNameLst>
                                          <p:attrName>style.visibility</p:attrName>
                                        </p:attrNameLst>
                                      </p:cBhvr>
                                      <p:to>
                                        <p:strVal val="visible"/>
                                      </p:to>
                                    </p:set>
                                  </p:childTnLst>
                                </p:cTn>
                              </p:par>
                            </p:childTnLst>
                          </p:cTn>
                        </p:par>
                        <p:par>
                          <p:cTn id="37" fill="hold">
                            <p:stCondLst>
                              <p:cond delay="500"/>
                            </p:stCondLst>
                            <p:childTnLst>
                              <p:par>
                                <p:cTn id="38" presetID="1" presetClass="entr" presetSubtype="0" fill="hold" nodeType="afterEffect">
                                  <p:stCondLst>
                                    <p:cond delay="50"/>
                                  </p:stCondLst>
                                  <p:childTnLst>
                                    <p:set>
                                      <p:cBhvr>
                                        <p:cTn id="39" dur="1" fill="hold">
                                          <p:stCondLst>
                                            <p:cond delay="0"/>
                                          </p:stCondLst>
                                        </p:cTn>
                                        <p:tgtEl>
                                          <p:spTgt spid="9475"/>
                                        </p:tgtEl>
                                        <p:attrNameLst>
                                          <p:attrName>style.visibility</p:attrName>
                                        </p:attrNameLst>
                                      </p:cBhvr>
                                      <p:to>
                                        <p:strVal val="visible"/>
                                      </p:to>
                                    </p:set>
                                  </p:childTnLst>
                                </p:cTn>
                              </p:par>
                            </p:childTnLst>
                          </p:cTn>
                        </p:par>
                        <p:par>
                          <p:cTn id="40" fill="hold">
                            <p:stCondLst>
                              <p:cond delay="550"/>
                            </p:stCondLst>
                            <p:childTnLst>
                              <p:par>
                                <p:cTn id="41" presetID="1" presetClass="entr" presetSubtype="0" fill="hold" nodeType="afterEffect">
                                  <p:stCondLst>
                                    <p:cond delay="50"/>
                                  </p:stCondLst>
                                  <p:childTnLst>
                                    <p:set>
                                      <p:cBhvr>
                                        <p:cTn id="42" dur="1" fill="hold">
                                          <p:stCondLst>
                                            <p:cond delay="0"/>
                                          </p:stCondLst>
                                        </p:cTn>
                                        <p:tgtEl>
                                          <p:spTgt spid="9476"/>
                                        </p:tgtEl>
                                        <p:attrNameLst>
                                          <p:attrName>style.visibility</p:attrName>
                                        </p:attrNameLst>
                                      </p:cBhvr>
                                      <p:to>
                                        <p:strVal val="visible"/>
                                      </p:to>
                                    </p:set>
                                  </p:childTnLst>
                                </p:cTn>
                              </p:par>
                            </p:childTnLst>
                          </p:cTn>
                        </p:par>
                        <p:par>
                          <p:cTn id="43" fill="hold">
                            <p:stCondLst>
                              <p:cond delay="600"/>
                            </p:stCondLst>
                            <p:childTnLst>
                              <p:par>
                                <p:cTn id="44" presetID="1" presetClass="entr" presetSubtype="0" fill="hold" nodeType="afterEffect">
                                  <p:stCondLst>
                                    <p:cond delay="50"/>
                                  </p:stCondLst>
                                  <p:childTnLst>
                                    <p:set>
                                      <p:cBhvr>
                                        <p:cTn id="45" dur="1" fill="hold">
                                          <p:stCondLst>
                                            <p:cond delay="0"/>
                                          </p:stCondLst>
                                        </p:cTn>
                                        <p:tgtEl>
                                          <p:spTgt spid="9477"/>
                                        </p:tgtEl>
                                        <p:attrNameLst>
                                          <p:attrName>style.visibility</p:attrName>
                                        </p:attrNameLst>
                                      </p:cBhvr>
                                      <p:to>
                                        <p:strVal val="visible"/>
                                      </p:to>
                                    </p:set>
                                  </p:childTnLst>
                                </p:cTn>
                              </p:par>
                            </p:childTnLst>
                          </p:cTn>
                        </p:par>
                        <p:par>
                          <p:cTn id="46" fill="hold">
                            <p:stCondLst>
                              <p:cond delay="650"/>
                            </p:stCondLst>
                            <p:childTnLst>
                              <p:par>
                                <p:cTn id="47" presetID="1" presetClass="entr" presetSubtype="0" fill="hold" nodeType="afterEffect">
                                  <p:stCondLst>
                                    <p:cond delay="50"/>
                                  </p:stCondLst>
                                  <p:childTnLst>
                                    <p:set>
                                      <p:cBhvr>
                                        <p:cTn id="48" dur="1" fill="hold">
                                          <p:stCondLst>
                                            <p:cond delay="0"/>
                                          </p:stCondLst>
                                        </p:cTn>
                                        <p:tgtEl>
                                          <p:spTgt spid="9478"/>
                                        </p:tgtEl>
                                        <p:attrNameLst>
                                          <p:attrName>style.visibility</p:attrName>
                                        </p:attrNameLst>
                                      </p:cBhvr>
                                      <p:to>
                                        <p:strVal val="visible"/>
                                      </p:to>
                                    </p:set>
                                  </p:childTnLst>
                                </p:cTn>
                              </p:par>
                            </p:childTnLst>
                          </p:cTn>
                        </p:par>
                        <p:par>
                          <p:cTn id="49" fill="hold">
                            <p:stCondLst>
                              <p:cond delay="700"/>
                            </p:stCondLst>
                            <p:childTnLst>
                              <p:par>
                                <p:cTn id="50" presetID="1" presetClass="entr" presetSubtype="0" fill="hold" nodeType="afterEffect">
                                  <p:stCondLst>
                                    <p:cond delay="50"/>
                                  </p:stCondLst>
                                  <p:childTnLst>
                                    <p:set>
                                      <p:cBhvr>
                                        <p:cTn id="51" dur="1" fill="hold">
                                          <p:stCondLst>
                                            <p:cond delay="0"/>
                                          </p:stCondLst>
                                        </p:cTn>
                                        <p:tgtEl>
                                          <p:spTgt spid="9479"/>
                                        </p:tgtEl>
                                        <p:attrNameLst>
                                          <p:attrName>style.visibility</p:attrName>
                                        </p:attrNameLst>
                                      </p:cBhvr>
                                      <p:to>
                                        <p:strVal val="visible"/>
                                      </p:to>
                                    </p:set>
                                  </p:childTnLst>
                                </p:cTn>
                              </p:par>
                            </p:childTnLst>
                          </p:cTn>
                        </p:par>
                        <p:par>
                          <p:cTn id="52" fill="hold">
                            <p:stCondLst>
                              <p:cond delay="750"/>
                            </p:stCondLst>
                            <p:childTnLst>
                              <p:par>
                                <p:cTn id="53" presetID="1" presetClass="entr" presetSubtype="0" fill="hold" nodeType="afterEffect">
                                  <p:stCondLst>
                                    <p:cond delay="50"/>
                                  </p:stCondLst>
                                  <p:childTnLst>
                                    <p:set>
                                      <p:cBhvr>
                                        <p:cTn id="54" dur="1" fill="hold">
                                          <p:stCondLst>
                                            <p:cond delay="0"/>
                                          </p:stCondLst>
                                        </p:cTn>
                                        <p:tgtEl>
                                          <p:spTgt spid="9480"/>
                                        </p:tgtEl>
                                        <p:attrNameLst>
                                          <p:attrName>style.visibility</p:attrName>
                                        </p:attrNameLst>
                                      </p:cBhvr>
                                      <p:to>
                                        <p:strVal val="visible"/>
                                      </p:to>
                                    </p:set>
                                  </p:childTnLst>
                                </p:cTn>
                              </p:par>
                            </p:childTnLst>
                          </p:cTn>
                        </p:par>
                        <p:par>
                          <p:cTn id="55" fill="hold">
                            <p:stCondLst>
                              <p:cond delay="800"/>
                            </p:stCondLst>
                            <p:childTnLst>
                              <p:par>
                                <p:cTn id="56" presetID="1" presetClass="entr" presetSubtype="0" fill="hold" nodeType="afterEffect">
                                  <p:stCondLst>
                                    <p:cond delay="50"/>
                                  </p:stCondLst>
                                  <p:childTnLst>
                                    <p:set>
                                      <p:cBhvr>
                                        <p:cTn id="57" dur="1" fill="hold">
                                          <p:stCondLst>
                                            <p:cond delay="0"/>
                                          </p:stCondLst>
                                        </p:cTn>
                                        <p:tgtEl>
                                          <p:spTgt spid="9481"/>
                                        </p:tgtEl>
                                        <p:attrNameLst>
                                          <p:attrName>style.visibility</p:attrName>
                                        </p:attrNameLst>
                                      </p:cBhvr>
                                      <p:to>
                                        <p:strVal val="visible"/>
                                      </p:to>
                                    </p:set>
                                  </p:childTnLst>
                                </p:cTn>
                              </p:par>
                            </p:childTnLst>
                          </p:cTn>
                        </p:par>
                        <p:par>
                          <p:cTn id="58" fill="hold">
                            <p:stCondLst>
                              <p:cond delay="850"/>
                            </p:stCondLst>
                            <p:childTnLst>
                              <p:par>
                                <p:cTn id="59" presetID="1" presetClass="entr" presetSubtype="0" fill="hold" nodeType="afterEffect">
                                  <p:stCondLst>
                                    <p:cond delay="50"/>
                                  </p:stCondLst>
                                  <p:childTnLst>
                                    <p:set>
                                      <p:cBhvr>
                                        <p:cTn id="60" dur="1" fill="hold">
                                          <p:stCondLst>
                                            <p:cond delay="0"/>
                                          </p:stCondLst>
                                        </p:cTn>
                                        <p:tgtEl>
                                          <p:spTgt spid="9482"/>
                                        </p:tgtEl>
                                        <p:attrNameLst>
                                          <p:attrName>style.visibility</p:attrName>
                                        </p:attrNameLst>
                                      </p:cBhvr>
                                      <p:to>
                                        <p:strVal val="visible"/>
                                      </p:to>
                                    </p:set>
                                  </p:childTnLst>
                                </p:cTn>
                              </p:par>
                            </p:childTnLst>
                          </p:cTn>
                        </p:par>
                        <p:par>
                          <p:cTn id="61" fill="hold">
                            <p:stCondLst>
                              <p:cond delay="900"/>
                            </p:stCondLst>
                            <p:childTnLst>
                              <p:par>
                                <p:cTn id="62" presetID="1" presetClass="entr" presetSubtype="0" fill="hold" nodeType="afterEffect">
                                  <p:stCondLst>
                                    <p:cond delay="50"/>
                                  </p:stCondLst>
                                  <p:childTnLst>
                                    <p:set>
                                      <p:cBhvr>
                                        <p:cTn id="63" dur="1" fill="hold">
                                          <p:stCondLst>
                                            <p:cond delay="0"/>
                                          </p:stCondLst>
                                        </p:cTn>
                                        <p:tgtEl>
                                          <p:spTgt spid="9483"/>
                                        </p:tgtEl>
                                        <p:attrNameLst>
                                          <p:attrName>style.visibility</p:attrName>
                                        </p:attrNameLst>
                                      </p:cBhvr>
                                      <p:to>
                                        <p:strVal val="visible"/>
                                      </p:to>
                                    </p:set>
                                  </p:childTnLst>
                                </p:cTn>
                              </p:par>
                            </p:childTnLst>
                          </p:cTn>
                        </p:par>
                        <p:par>
                          <p:cTn id="64" fill="hold">
                            <p:stCondLst>
                              <p:cond delay="950"/>
                            </p:stCondLst>
                            <p:childTnLst>
                              <p:par>
                                <p:cTn id="65" presetID="1" presetClass="entr" presetSubtype="0" fill="hold" nodeType="afterEffect">
                                  <p:stCondLst>
                                    <p:cond delay="50"/>
                                  </p:stCondLst>
                                  <p:childTnLst>
                                    <p:set>
                                      <p:cBhvr>
                                        <p:cTn id="66" dur="1" fill="hold">
                                          <p:stCondLst>
                                            <p:cond delay="0"/>
                                          </p:stCondLst>
                                        </p:cTn>
                                        <p:tgtEl>
                                          <p:spTgt spid="9484"/>
                                        </p:tgtEl>
                                        <p:attrNameLst>
                                          <p:attrName>style.visibility</p:attrName>
                                        </p:attrNameLst>
                                      </p:cBhvr>
                                      <p:to>
                                        <p:strVal val="visible"/>
                                      </p:to>
                                    </p:set>
                                  </p:childTnLst>
                                </p:cTn>
                              </p:par>
                            </p:childTnLst>
                          </p:cTn>
                        </p:par>
                        <p:par>
                          <p:cTn id="67" fill="hold">
                            <p:stCondLst>
                              <p:cond delay="1000"/>
                            </p:stCondLst>
                            <p:childTnLst>
                              <p:par>
                                <p:cTn id="68" presetID="1" presetClass="entr" presetSubtype="0" fill="hold" nodeType="afterEffect">
                                  <p:stCondLst>
                                    <p:cond delay="50"/>
                                  </p:stCondLst>
                                  <p:childTnLst>
                                    <p:set>
                                      <p:cBhvr>
                                        <p:cTn id="69" dur="1" fill="hold">
                                          <p:stCondLst>
                                            <p:cond delay="0"/>
                                          </p:stCondLst>
                                        </p:cTn>
                                        <p:tgtEl>
                                          <p:spTgt spid="9485"/>
                                        </p:tgtEl>
                                        <p:attrNameLst>
                                          <p:attrName>style.visibility</p:attrName>
                                        </p:attrNameLst>
                                      </p:cBhvr>
                                      <p:to>
                                        <p:strVal val="visible"/>
                                      </p:to>
                                    </p:set>
                                  </p:childTnLst>
                                </p:cTn>
                              </p:par>
                            </p:childTnLst>
                          </p:cTn>
                        </p:par>
                        <p:par>
                          <p:cTn id="70" fill="hold">
                            <p:stCondLst>
                              <p:cond delay="1050"/>
                            </p:stCondLst>
                            <p:childTnLst>
                              <p:par>
                                <p:cTn id="71" presetID="1" presetClass="entr" presetSubtype="0" fill="hold" nodeType="afterEffect">
                                  <p:stCondLst>
                                    <p:cond delay="50"/>
                                  </p:stCondLst>
                                  <p:childTnLst>
                                    <p:set>
                                      <p:cBhvr>
                                        <p:cTn id="72" dur="1" fill="hold">
                                          <p:stCondLst>
                                            <p:cond delay="0"/>
                                          </p:stCondLst>
                                        </p:cTn>
                                        <p:tgtEl>
                                          <p:spTgt spid="9486"/>
                                        </p:tgtEl>
                                        <p:attrNameLst>
                                          <p:attrName>style.visibility</p:attrName>
                                        </p:attrNameLst>
                                      </p:cBhvr>
                                      <p:to>
                                        <p:strVal val="visible"/>
                                      </p:to>
                                    </p:set>
                                  </p:childTnLst>
                                </p:cTn>
                              </p:par>
                            </p:childTnLst>
                          </p:cTn>
                        </p:par>
                        <p:par>
                          <p:cTn id="73" fill="hold">
                            <p:stCondLst>
                              <p:cond delay="1100"/>
                            </p:stCondLst>
                            <p:childTnLst>
                              <p:par>
                                <p:cTn id="74" presetID="1" presetClass="entr" presetSubtype="0" fill="hold" nodeType="afterEffect">
                                  <p:stCondLst>
                                    <p:cond delay="50"/>
                                  </p:stCondLst>
                                  <p:childTnLst>
                                    <p:set>
                                      <p:cBhvr>
                                        <p:cTn id="75" dur="1" fill="hold">
                                          <p:stCondLst>
                                            <p:cond delay="0"/>
                                          </p:stCondLst>
                                        </p:cTn>
                                        <p:tgtEl>
                                          <p:spTgt spid="9487"/>
                                        </p:tgtEl>
                                        <p:attrNameLst>
                                          <p:attrName>style.visibility</p:attrName>
                                        </p:attrNameLst>
                                      </p:cBhvr>
                                      <p:to>
                                        <p:strVal val="visible"/>
                                      </p:to>
                                    </p:set>
                                  </p:childTnLst>
                                </p:cTn>
                              </p:par>
                            </p:childTnLst>
                          </p:cTn>
                        </p:par>
                        <p:par>
                          <p:cTn id="76" fill="hold">
                            <p:stCondLst>
                              <p:cond delay="1150"/>
                            </p:stCondLst>
                            <p:childTnLst>
                              <p:par>
                                <p:cTn id="77" presetID="1" presetClass="entr" presetSubtype="0" fill="hold" nodeType="afterEffect">
                                  <p:stCondLst>
                                    <p:cond delay="50"/>
                                  </p:stCondLst>
                                  <p:childTnLst>
                                    <p:set>
                                      <p:cBhvr>
                                        <p:cTn id="78" dur="1" fill="hold">
                                          <p:stCondLst>
                                            <p:cond delay="0"/>
                                          </p:stCondLst>
                                        </p:cTn>
                                        <p:tgtEl>
                                          <p:spTgt spid="9488"/>
                                        </p:tgtEl>
                                        <p:attrNameLst>
                                          <p:attrName>style.visibility</p:attrName>
                                        </p:attrNameLst>
                                      </p:cBhvr>
                                      <p:to>
                                        <p:strVal val="visible"/>
                                      </p:to>
                                    </p:set>
                                  </p:childTnLst>
                                </p:cTn>
                              </p:par>
                            </p:childTnLst>
                          </p:cTn>
                        </p:par>
                        <p:par>
                          <p:cTn id="79" fill="hold">
                            <p:stCondLst>
                              <p:cond delay="1200"/>
                            </p:stCondLst>
                            <p:childTnLst>
                              <p:par>
                                <p:cTn id="80" presetID="1" presetClass="entr" presetSubtype="0" fill="hold" nodeType="afterEffect">
                                  <p:stCondLst>
                                    <p:cond delay="50"/>
                                  </p:stCondLst>
                                  <p:childTnLst>
                                    <p:set>
                                      <p:cBhvr>
                                        <p:cTn id="81" dur="1" fill="hold">
                                          <p:stCondLst>
                                            <p:cond delay="0"/>
                                          </p:stCondLst>
                                        </p:cTn>
                                        <p:tgtEl>
                                          <p:spTgt spid="9489"/>
                                        </p:tgtEl>
                                        <p:attrNameLst>
                                          <p:attrName>style.visibility</p:attrName>
                                        </p:attrNameLst>
                                      </p:cBhvr>
                                      <p:to>
                                        <p:strVal val="visible"/>
                                      </p:to>
                                    </p:set>
                                  </p:childTnLst>
                                </p:cTn>
                              </p:par>
                            </p:childTnLst>
                          </p:cTn>
                        </p:par>
                        <p:par>
                          <p:cTn id="82" fill="hold">
                            <p:stCondLst>
                              <p:cond delay="1250"/>
                            </p:stCondLst>
                            <p:childTnLst>
                              <p:par>
                                <p:cTn id="83" presetID="1" presetClass="entr" presetSubtype="0" fill="hold" nodeType="afterEffect">
                                  <p:stCondLst>
                                    <p:cond delay="50"/>
                                  </p:stCondLst>
                                  <p:childTnLst>
                                    <p:set>
                                      <p:cBhvr>
                                        <p:cTn id="84" dur="1" fill="hold">
                                          <p:stCondLst>
                                            <p:cond delay="0"/>
                                          </p:stCondLst>
                                        </p:cTn>
                                        <p:tgtEl>
                                          <p:spTgt spid="9490"/>
                                        </p:tgtEl>
                                        <p:attrNameLst>
                                          <p:attrName>style.visibility</p:attrName>
                                        </p:attrNameLst>
                                      </p:cBhvr>
                                      <p:to>
                                        <p:strVal val="visible"/>
                                      </p:to>
                                    </p:set>
                                  </p:childTnLst>
                                </p:cTn>
                              </p:par>
                            </p:childTnLst>
                          </p:cTn>
                        </p:par>
                        <p:par>
                          <p:cTn id="85" fill="hold">
                            <p:stCondLst>
                              <p:cond delay="1300"/>
                            </p:stCondLst>
                            <p:childTnLst>
                              <p:par>
                                <p:cTn id="86" presetID="1" presetClass="entr" presetSubtype="0" fill="hold" nodeType="afterEffect">
                                  <p:stCondLst>
                                    <p:cond delay="50"/>
                                  </p:stCondLst>
                                  <p:childTnLst>
                                    <p:set>
                                      <p:cBhvr>
                                        <p:cTn id="87" dur="1" fill="hold">
                                          <p:stCondLst>
                                            <p:cond delay="0"/>
                                          </p:stCondLst>
                                        </p:cTn>
                                        <p:tgtEl>
                                          <p:spTgt spid="9491"/>
                                        </p:tgtEl>
                                        <p:attrNameLst>
                                          <p:attrName>style.visibility</p:attrName>
                                        </p:attrNameLst>
                                      </p:cBhvr>
                                      <p:to>
                                        <p:strVal val="visible"/>
                                      </p:to>
                                    </p:set>
                                  </p:childTnLst>
                                </p:cTn>
                              </p:par>
                            </p:childTnLst>
                          </p:cTn>
                        </p:par>
                        <p:par>
                          <p:cTn id="88" fill="hold">
                            <p:stCondLst>
                              <p:cond delay="1350"/>
                            </p:stCondLst>
                            <p:childTnLst>
                              <p:par>
                                <p:cTn id="89" presetID="1" presetClass="entr" presetSubtype="0" fill="hold" nodeType="afterEffect">
                                  <p:stCondLst>
                                    <p:cond delay="50"/>
                                  </p:stCondLst>
                                  <p:childTnLst>
                                    <p:set>
                                      <p:cBhvr>
                                        <p:cTn id="90" dur="1" fill="hold">
                                          <p:stCondLst>
                                            <p:cond delay="0"/>
                                          </p:stCondLst>
                                        </p:cTn>
                                        <p:tgtEl>
                                          <p:spTgt spid="9492"/>
                                        </p:tgtEl>
                                        <p:attrNameLst>
                                          <p:attrName>style.visibility</p:attrName>
                                        </p:attrNameLst>
                                      </p:cBhvr>
                                      <p:to>
                                        <p:strVal val="visible"/>
                                      </p:to>
                                    </p:set>
                                  </p:childTnLst>
                                </p:cTn>
                              </p:par>
                            </p:childTnLst>
                          </p:cTn>
                        </p:par>
                        <p:par>
                          <p:cTn id="91" fill="hold">
                            <p:stCondLst>
                              <p:cond delay="1400"/>
                            </p:stCondLst>
                            <p:childTnLst>
                              <p:par>
                                <p:cTn id="92" presetID="1" presetClass="entr" presetSubtype="0" fill="hold" nodeType="afterEffect">
                                  <p:stCondLst>
                                    <p:cond delay="50"/>
                                  </p:stCondLst>
                                  <p:childTnLst>
                                    <p:set>
                                      <p:cBhvr>
                                        <p:cTn id="93" dur="1" fill="hold">
                                          <p:stCondLst>
                                            <p:cond delay="0"/>
                                          </p:stCondLst>
                                        </p:cTn>
                                        <p:tgtEl>
                                          <p:spTgt spid="9493"/>
                                        </p:tgtEl>
                                        <p:attrNameLst>
                                          <p:attrName>style.visibility</p:attrName>
                                        </p:attrNameLst>
                                      </p:cBhvr>
                                      <p:to>
                                        <p:strVal val="visible"/>
                                      </p:to>
                                    </p:set>
                                  </p:childTnLst>
                                </p:cTn>
                              </p:par>
                            </p:childTnLst>
                          </p:cTn>
                        </p:par>
                        <p:par>
                          <p:cTn id="94" fill="hold">
                            <p:stCondLst>
                              <p:cond delay="1450"/>
                            </p:stCondLst>
                            <p:childTnLst>
                              <p:par>
                                <p:cTn id="95" presetID="1" presetClass="entr" presetSubtype="0" fill="hold" nodeType="afterEffect">
                                  <p:stCondLst>
                                    <p:cond delay="50"/>
                                  </p:stCondLst>
                                  <p:childTnLst>
                                    <p:set>
                                      <p:cBhvr>
                                        <p:cTn id="96" dur="1" fill="hold">
                                          <p:stCondLst>
                                            <p:cond delay="0"/>
                                          </p:stCondLst>
                                        </p:cTn>
                                        <p:tgtEl>
                                          <p:spTgt spid="9494"/>
                                        </p:tgtEl>
                                        <p:attrNameLst>
                                          <p:attrName>style.visibility</p:attrName>
                                        </p:attrNameLst>
                                      </p:cBhvr>
                                      <p:to>
                                        <p:strVal val="visible"/>
                                      </p:to>
                                    </p:set>
                                  </p:childTnLst>
                                </p:cTn>
                              </p:par>
                            </p:childTnLst>
                          </p:cTn>
                        </p:par>
                        <p:par>
                          <p:cTn id="97" fill="hold">
                            <p:stCondLst>
                              <p:cond delay="1500"/>
                            </p:stCondLst>
                            <p:childTnLst>
                              <p:par>
                                <p:cTn id="98" presetID="1" presetClass="entr" presetSubtype="0" fill="hold" nodeType="afterEffect">
                                  <p:stCondLst>
                                    <p:cond delay="50"/>
                                  </p:stCondLst>
                                  <p:childTnLst>
                                    <p:set>
                                      <p:cBhvr>
                                        <p:cTn id="99" dur="1" fill="hold">
                                          <p:stCondLst>
                                            <p:cond delay="0"/>
                                          </p:stCondLst>
                                        </p:cTn>
                                        <p:tgtEl>
                                          <p:spTgt spid="9495"/>
                                        </p:tgtEl>
                                        <p:attrNameLst>
                                          <p:attrName>style.visibility</p:attrName>
                                        </p:attrNameLst>
                                      </p:cBhvr>
                                      <p:to>
                                        <p:strVal val="visible"/>
                                      </p:to>
                                    </p:set>
                                  </p:childTnLst>
                                </p:cTn>
                              </p:par>
                            </p:childTnLst>
                          </p:cTn>
                        </p:par>
                        <p:par>
                          <p:cTn id="100" fill="hold">
                            <p:stCondLst>
                              <p:cond delay="1550"/>
                            </p:stCondLst>
                            <p:childTnLst>
                              <p:par>
                                <p:cTn id="101" presetID="1" presetClass="entr" presetSubtype="0" fill="hold" nodeType="afterEffect">
                                  <p:stCondLst>
                                    <p:cond delay="50"/>
                                  </p:stCondLst>
                                  <p:childTnLst>
                                    <p:set>
                                      <p:cBhvr>
                                        <p:cTn id="102" dur="1" fill="hold">
                                          <p:stCondLst>
                                            <p:cond delay="0"/>
                                          </p:stCondLst>
                                        </p:cTn>
                                        <p:tgtEl>
                                          <p:spTgt spid="9496"/>
                                        </p:tgtEl>
                                        <p:attrNameLst>
                                          <p:attrName>style.visibility</p:attrName>
                                        </p:attrNameLst>
                                      </p:cBhvr>
                                      <p:to>
                                        <p:strVal val="visible"/>
                                      </p:to>
                                    </p:set>
                                  </p:childTnLst>
                                </p:cTn>
                              </p:par>
                            </p:childTnLst>
                          </p:cTn>
                        </p:par>
                        <p:par>
                          <p:cTn id="103" fill="hold">
                            <p:stCondLst>
                              <p:cond delay="1600"/>
                            </p:stCondLst>
                            <p:childTnLst>
                              <p:par>
                                <p:cTn id="104" presetID="1" presetClass="entr" presetSubtype="0" fill="hold" nodeType="afterEffect">
                                  <p:stCondLst>
                                    <p:cond delay="50"/>
                                  </p:stCondLst>
                                  <p:childTnLst>
                                    <p:set>
                                      <p:cBhvr>
                                        <p:cTn id="105" dur="1" fill="hold">
                                          <p:stCondLst>
                                            <p:cond delay="0"/>
                                          </p:stCondLst>
                                        </p:cTn>
                                        <p:tgtEl>
                                          <p:spTgt spid="9497"/>
                                        </p:tgtEl>
                                        <p:attrNameLst>
                                          <p:attrName>style.visibility</p:attrName>
                                        </p:attrNameLst>
                                      </p:cBhvr>
                                      <p:to>
                                        <p:strVal val="visible"/>
                                      </p:to>
                                    </p:set>
                                  </p:childTnLst>
                                </p:cTn>
                              </p:par>
                            </p:childTnLst>
                          </p:cTn>
                        </p:par>
                        <p:par>
                          <p:cTn id="106" fill="hold">
                            <p:stCondLst>
                              <p:cond delay="1650"/>
                            </p:stCondLst>
                            <p:childTnLst>
                              <p:par>
                                <p:cTn id="107" presetID="1" presetClass="entr" presetSubtype="0" fill="hold" nodeType="afterEffect">
                                  <p:stCondLst>
                                    <p:cond delay="50"/>
                                  </p:stCondLst>
                                  <p:childTnLst>
                                    <p:set>
                                      <p:cBhvr>
                                        <p:cTn id="108" dur="1" fill="hold">
                                          <p:stCondLst>
                                            <p:cond delay="0"/>
                                          </p:stCondLst>
                                        </p:cTn>
                                        <p:tgtEl>
                                          <p:spTgt spid="9499"/>
                                        </p:tgtEl>
                                        <p:attrNameLst>
                                          <p:attrName>style.visibility</p:attrName>
                                        </p:attrNameLst>
                                      </p:cBhvr>
                                      <p:to>
                                        <p:strVal val="visible"/>
                                      </p:to>
                                    </p:set>
                                  </p:childTnLst>
                                </p:cTn>
                              </p:par>
                            </p:childTnLst>
                          </p:cTn>
                        </p:par>
                        <p:par>
                          <p:cTn id="109" fill="hold">
                            <p:stCondLst>
                              <p:cond delay="1700"/>
                            </p:stCondLst>
                            <p:childTnLst>
                              <p:par>
                                <p:cTn id="110" presetID="1" presetClass="entr" presetSubtype="0" fill="hold" nodeType="afterEffect">
                                  <p:stCondLst>
                                    <p:cond delay="50"/>
                                  </p:stCondLst>
                                  <p:childTnLst>
                                    <p:set>
                                      <p:cBhvr>
                                        <p:cTn id="111" dur="1" fill="hold">
                                          <p:stCondLst>
                                            <p:cond delay="0"/>
                                          </p:stCondLst>
                                        </p:cTn>
                                        <p:tgtEl>
                                          <p:spTgt spid="9500"/>
                                        </p:tgtEl>
                                        <p:attrNameLst>
                                          <p:attrName>style.visibility</p:attrName>
                                        </p:attrNameLst>
                                      </p:cBhvr>
                                      <p:to>
                                        <p:strVal val="visible"/>
                                      </p:to>
                                    </p:set>
                                  </p:childTnLst>
                                </p:cTn>
                              </p:par>
                            </p:childTnLst>
                          </p:cTn>
                        </p:par>
                        <p:par>
                          <p:cTn id="112" fill="hold">
                            <p:stCondLst>
                              <p:cond delay="1750"/>
                            </p:stCondLst>
                            <p:childTnLst>
                              <p:par>
                                <p:cTn id="113" presetID="1" presetClass="entr" presetSubtype="0" fill="hold" nodeType="afterEffect">
                                  <p:stCondLst>
                                    <p:cond delay="50"/>
                                  </p:stCondLst>
                                  <p:childTnLst>
                                    <p:set>
                                      <p:cBhvr>
                                        <p:cTn id="114" dur="1" fill="hold">
                                          <p:stCondLst>
                                            <p:cond delay="0"/>
                                          </p:stCondLst>
                                        </p:cTn>
                                        <p:tgtEl>
                                          <p:spTgt spid="9501"/>
                                        </p:tgtEl>
                                        <p:attrNameLst>
                                          <p:attrName>style.visibility</p:attrName>
                                        </p:attrNameLst>
                                      </p:cBhvr>
                                      <p:to>
                                        <p:strVal val="visible"/>
                                      </p:to>
                                    </p:set>
                                  </p:childTnLst>
                                </p:cTn>
                              </p:par>
                            </p:childTnLst>
                          </p:cTn>
                        </p:par>
                        <p:par>
                          <p:cTn id="115" fill="hold">
                            <p:stCondLst>
                              <p:cond delay="1800"/>
                            </p:stCondLst>
                            <p:childTnLst>
                              <p:par>
                                <p:cTn id="116" presetID="1" presetClass="entr" presetSubtype="0" fill="hold" nodeType="afterEffect">
                                  <p:stCondLst>
                                    <p:cond delay="50"/>
                                  </p:stCondLst>
                                  <p:childTnLst>
                                    <p:set>
                                      <p:cBhvr>
                                        <p:cTn id="117" dur="1" fill="hold">
                                          <p:stCondLst>
                                            <p:cond delay="0"/>
                                          </p:stCondLst>
                                        </p:cTn>
                                        <p:tgtEl>
                                          <p:spTgt spid="9502"/>
                                        </p:tgtEl>
                                        <p:attrNameLst>
                                          <p:attrName>style.visibility</p:attrName>
                                        </p:attrNameLst>
                                      </p:cBhvr>
                                      <p:to>
                                        <p:strVal val="visible"/>
                                      </p:to>
                                    </p:set>
                                  </p:childTnLst>
                                </p:cTn>
                              </p:par>
                            </p:childTnLst>
                          </p:cTn>
                        </p:par>
                        <p:par>
                          <p:cTn id="118" fill="hold">
                            <p:stCondLst>
                              <p:cond delay="1850"/>
                            </p:stCondLst>
                            <p:childTnLst>
                              <p:par>
                                <p:cTn id="119" presetID="1" presetClass="entr" presetSubtype="0" fill="hold" nodeType="afterEffect">
                                  <p:stCondLst>
                                    <p:cond delay="50"/>
                                  </p:stCondLst>
                                  <p:childTnLst>
                                    <p:set>
                                      <p:cBhvr>
                                        <p:cTn id="120" dur="1" fill="hold">
                                          <p:stCondLst>
                                            <p:cond delay="0"/>
                                          </p:stCondLst>
                                        </p:cTn>
                                        <p:tgtEl>
                                          <p:spTgt spid="9503"/>
                                        </p:tgtEl>
                                        <p:attrNameLst>
                                          <p:attrName>style.visibility</p:attrName>
                                        </p:attrNameLst>
                                      </p:cBhvr>
                                      <p:to>
                                        <p:strVal val="visible"/>
                                      </p:to>
                                    </p:set>
                                  </p:childTnLst>
                                </p:cTn>
                              </p:par>
                            </p:childTnLst>
                          </p:cTn>
                        </p:par>
                        <p:par>
                          <p:cTn id="121" fill="hold">
                            <p:stCondLst>
                              <p:cond delay="1900"/>
                            </p:stCondLst>
                            <p:childTnLst>
                              <p:par>
                                <p:cTn id="122" presetID="1" presetClass="entr" presetSubtype="0" fill="hold" nodeType="afterEffect">
                                  <p:stCondLst>
                                    <p:cond delay="50"/>
                                  </p:stCondLst>
                                  <p:childTnLst>
                                    <p:set>
                                      <p:cBhvr>
                                        <p:cTn id="123" dur="1" fill="hold">
                                          <p:stCondLst>
                                            <p:cond delay="0"/>
                                          </p:stCondLst>
                                        </p:cTn>
                                        <p:tgtEl>
                                          <p:spTgt spid="40960"/>
                                        </p:tgtEl>
                                        <p:attrNameLst>
                                          <p:attrName>style.visibility</p:attrName>
                                        </p:attrNameLst>
                                      </p:cBhvr>
                                      <p:to>
                                        <p:strVal val="visible"/>
                                      </p:to>
                                    </p:set>
                                  </p:childTnLst>
                                </p:cTn>
                              </p:par>
                            </p:childTnLst>
                          </p:cTn>
                        </p:par>
                        <p:par>
                          <p:cTn id="124" fill="hold">
                            <p:stCondLst>
                              <p:cond delay="1950"/>
                            </p:stCondLst>
                            <p:childTnLst>
                              <p:par>
                                <p:cTn id="125" presetID="1" presetClass="entr" presetSubtype="0" fill="hold" nodeType="afterEffect">
                                  <p:stCondLst>
                                    <p:cond delay="50"/>
                                  </p:stCondLst>
                                  <p:childTnLst>
                                    <p:set>
                                      <p:cBhvr>
                                        <p:cTn id="126" dur="1" fill="hold">
                                          <p:stCondLst>
                                            <p:cond delay="0"/>
                                          </p:stCondLst>
                                        </p:cTn>
                                        <p:tgtEl>
                                          <p:spTgt spid="40961"/>
                                        </p:tgtEl>
                                        <p:attrNameLst>
                                          <p:attrName>style.visibility</p:attrName>
                                        </p:attrNameLst>
                                      </p:cBhvr>
                                      <p:to>
                                        <p:strVal val="visible"/>
                                      </p:to>
                                    </p:set>
                                  </p:childTnLst>
                                </p:cTn>
                              </p:par>
                            </p:childTnLst>
                          </p:cTn>
                        </p:par>
                        <p:par>
                          <p:cTn id="127" fill="hold">
                            <p:stCondLst>
                              <p:cond delay="2000"/>
                            </p:stCondLst>
                            <p:childTnLst>
                              <p:par>
                                <p:cTn id="128" presetID="1" presetClass="entr" presetSubtype="0" fill="hold" nodeType="afterEffect">
                                  <p:stCondLst>
                                    <p:cond delay="50"/>
                                  </p:stCondLst>
                                  <p:childTnLst>
                                    <p:set>
                                      <p:cBhvr>
                                        <p:cTn id="129" dur="1" fill="hold">
                                          <p:stCondLst>
                                            <p:cond delay="0"/>
                                          </p:stCondLst>
                                        </p:cTn>
                                        <p:tgtEl>
                                          <p:spTgt spid="40962"/>
                                        </p:tgtEl>
                                        <p:attrNameLst>
                                          <p:attrName>style.visibility</p:attrName>
                                        </p:attrNameLst>
                                      </p:cBhvr>
                                      <p:to>
                                        <p:strVal val="visible"/>
                                      </p:to>
                                    </p:set>
                                  </p:childTnLst>
                                </p:cTn>
                              </p:par>
                            </p:childTnLst>
                          </p:cTn>
                        </p:par>
                        <p:par>
                          <p:cTn id="130" fill="hold">
                            <p:stCondLst>
                              <p:cond delay="2050"/>
                            </p:stCondLst>
                            <p:childTnLst>
                              <p:par>
                                <p:cTn id="131" presetID="1" presetClass="entr" presetSubtype="0" fill="hold" nodeType="afterEffect">
                                  <p:stCondLst>
                                    <p:cond delay="50"/>
                                  </p:stCondLst>
                                  <p:childTnLst>
                                    <p:set>
                                      <p:cBhvr>
                                        <p:cTn id="132" dur="1" fill="hold">
                                          <p:stCondLst>
                                            <p:cond delay="0"/>
                                          </p:stCondLst>
                                        </p:cTn>
                                        <p:tgtEl>
                                          <p:spTgt spid="40963"/>
                                        </p:tgtEl>
                                        <p:attrNameLst>
                                          <p:attrName>style.visibility</p:attrName>
                                        </p:attrNameLst>
                                      </p:cBhvr>
                                      <p:to>
                                        <p:strVal val="visible"/>
                                      </p:to>
                                    </p:set>
                                  </p:childTnLst>
                                </p:cTn>
                              </p:par>
                            </p:childTnLst>
                          </p:cTn>
                        </p:par>
                        <p:par>
                          <p:cTn id="133" fill="hold">
                            <p:stCondLst>
                              <p:cond delay="2100"/>
                            </p:stCondLst>
                            <p:childTnLst>
                              <p:par>
                                <p:cTn id="134" presetID="1" presetClass="entr" presetSubtype="0" fill="hold" nodeType="afterEffect">
                                  <p:stCondLst>
                                    <p:cond delay="50"/>
                                  </p:stCondLst>
                                  <p:childTnLst>
                                    <p:set>
                                      <p:cBhvr>
                                        <p:cTn id="135" dur="1" fill="hold">
                                          <p:stCondLst>
                                            <p:cond delay="0"/>
                                          </p:stCondLst>
                                        </p:cTn>
                                        <p:tgtEl>
                                          <p:spTgt spid="40965"/>
                                        </p:tgtEl>
                                        <p:attrNameLst>
                                          <p:attrName>style.visibility</p:attrName>
                                        </p:attrNameLst>
                                      </p:cBhvr>
                                      <p:to>
                                        <p:strVal val="visible"/>
                                      </p:to>
                                    </p:set>
                                  </p:childTnLst>
                                </p:cTn>
                              </p:par>
                            </p:childTnLst>
                          </p:cTn>
                        </p:par>
                        <p:par>
                          <p:cTn id="136" fill="hold">
                            <p:stCondLst>
                              <p:cond delay="2150"/>
                            </p:stCondLst>
                            <p:childTnLst>
                              <p:par>
                                <p:cTn id="137" presetID="1" presetClass="entr" presetSubtype="0" fill="hold" nodeType="afterEffect">
                                  <p:stCondLst>
                                    <p:cond delay="50"/>
                                  </p:stCondLst>
                                  <p:childTnLst>
                                    <p:set>
                                      <p:cBhvr>
                                        <p:cTn id="138" dur="1" fill="hold">
                                          <p:stCondLst>
                                            <p:cond delay="0"/>
                                          </p:stCondLst>
                                        </p:cTn>
                                        <p:tgtEl>
                                          <p:spTgt spid="40966"/>
                                        </p:tgtEl>
                                        <p:attrNameLst>
                                          <p:attrName>style.visibility</p:attrName>
                                        </p:attrNameLst>
                                      </p:cBhvr>
                                      <p:to>
                                        <p:strVal val="visible"/>
                                      </p:to>
                                    </p:set>
                                  </p:childTnLst>
                                </p:cTn>
                              </p:par>
                            </p:childTnLst>
                          </p:cTn>
                        </p:par>
                        <p:par>
                          <p:cTn id="139" fill="hold">
                            <p:stCondLst>
                              <p:cond delay="2200"/>
                            </p:stCondLst>
                            <p:childTnLst>
                              <p:par>
                                <p:cTn id="140" presetID="1" presetClass="entr" presetSubtype="0" fill="hold" nodeType="afterEffect">
                                  <p:stCondLst>
                                    <p:cond delay="50"/>
                                  </p:stCondLst>
                                  <p:childTnLst>
                                    <p:set>
                                      <p:cBhvr>
                                        <p:cTn id="141" dur="1" fill="hold">
                                          <p:stCondLst>
                                            <p:cond delay="0"/>
                                          </p:stCondLst>
                                        </p:cTn>
                                        <p:tgtEl>
                                          <p:spTgt spid="40967"/>
                                        </p:tgtEl>
                                        <p:attrNameLst>
                                          <p:attrName>style.visibility</p:attrName>
                                        </p:attrNameLst>
                                      </p:cBhvr>
                                      <p:to>
                                        <p:strVal val="visible"/>
                                      </p:to>
                                    </p:set>
                                  </p:childTnLst>
                                </p:cTn>
                              </p:par>
                            </p:childTnLst>
                          </p:cTn>
                        </p:par>
                        <p:par>
                          <p:cTn id="142" fill="hold">
                            <p:stCondLst>
                              <p:cond delay="2250"/>
                            </p:stCondLst>
                            <p:childTnLst>
                              <p:par>
                                <p:cTn id="143" presetID="1" presetClass="entr" presetSubtype="0" fill="hold" nodeType="afterEffect">
                                  <p:stCondLst>
                                    <p:cond delay="50"/>
                                  </p:stCondLst>
                                  <p:childTnLst>
                                    <p:set>
                                      <p:cBhvr>
                                        <p:cTn id="144" dur="1" fill="hold">
                                          <p:stCondLst>
                                            <p:cond delay="0"/>
                                          </p:stCondLst>
                                        </p:cTn>
                                        <p:tgtEl>
                                          <p:spTgt spid="40968"/>
                                        </p:tgtEl>
                                        <p:attrNameLst>
                                          <p:attrName>style.visibility</p:attrName>
                                        </p:attrNameLst>
                                      </p:cBhvr>
                                      <p:to>
                                        <p:strVal val="visible"/>
                                      </p:to>
                                    </p:set>
                                  </p:childTnLst>
                                </p:cTn>
                              </p:par>
                            </p:childTnLst>
                          </p:cTn>
                        </p:par>
                        <p:par>
                          <p:cTn id="145" fill="hold">
                            <p:stCondLst>
                              <p:cond delay="2300"/>
                            </p:stCondLst>
                            <p:childTnLst>
                              <p:par>
                                <p:cTn id="146" presetID="1" presetClass="entr" presetSubtype="0" fill="hold" nodeType="afterEffect">
                                  <p:stCondLst>
                                    <p:cond delay="50"/>
                                  </p:stCondLst>
                                  <p:childTnLst>
                                    <p:set>
                                      <p:cBhvr>
                                        <p:cTn id="147" dur="1" fill="hold">
                                          <p:stCondLst>
                                            <p:cond delay="0"/>
                                          </p:stCondLst>
                                        </p:cTn>
                                        <p:tgtEl>
                                          <p:spTgt spid="40969"/>
                                        </p:tgtEl>
                                        <p:attrNameLst>
                                          <p:attrName>style.visibility</p:attrName>
                                        </p:attrNameLst>
                                      </p:cBhvr>
                                      <p:to>
                                        <p:strVal val="visible"/>
                                      </p:to>
                                    </p:set>
                                  </p:childTnLst>
                                </p:cTn>
                              </p:par>
                            </p:childTnLst>
                          </p:cTn>
                        </p:par>
                        <p:par>
                          <p:cTn id="148" fill="hold">
                            <p:stCondLst>
                              <p:cond delay="2350"/>
                            </p:stCondLst>
                            <p:childTnLst>
                              <p:par>
                                <p:cTn id="149" presetID="1" presetClass="entr" presetSubtype="0" fill="hold" nodeType="afterEffect">
                                  <p:stCondLst>
                                    <p:cond delay="50"/>
                                  </p:stCondLst>
                                  <p:childTnLst>
                                    <p:set>
                                      <p:cBhvr>
                                        <p:cTn id="150" dur="1" fill="hold">
                                          <p:stCondLst>
                                            <p:cond delay="0"/>
                                          </p:stCondLst>
                                        </p:cTn>
                                        <p:tgtEl>
                                          <p:spTgt spid="40970"/>
                                        </p:tgtEl>
                                        <p:attrNameLst>
                                          <p:attrName>style.visibility</p:attrName>
                                        </p:attrNameLst>
                                      </p:cBhvr>
                                      <p:to>
                                        <p:strVal val="visible"/>
                                      </p:to>
                                    </p:set>
                                  </p:childTnLst>
                                </p:cTn>
                              </p:par>
                            </p:childTnLst>
                          </p:cTn>
                        </p:par>
                        <p:par>
                          <p:cTn id="151" fill="hold">
                            <p:stCondLst>
                              <p:cond delay="2400"/>
                            </p:stCondLst>
                            <p:childTnLst>
                              <p:par>
                                <p:cTn id="152" presetID="1" presetClass="entr" presetSubtype="0" fill="hold" nodeType="afterEffect">
                                  <p:stCondLst>
                                    <p:cond delay="50"/>
                                  </p:stCondLst>
                                  <p:childTnLst>
                                    <p:set>
                                      <p:cBhvr>
                                        <p:cTn id="153" dur="1" fill="hold">
                                          <p:stCondLst>
                                            <p:cond delay="0"/>
                                          </p:stCondLst>
                                        </p:cTn>
                                        <p:tgtEl>
                                          <p:spTgt spid="40971"/>
                                        </p:tgtEl>
                                        <p:attrNameLst>
                                          <p:attrName>style.visibility</p:attrName>
                                        </p:attrNameLst>
                                      </p:cBhvr>
                                      <p:to>
                                        <p:strVal val="visible"/>
                                      </p:to>
                                    </p:set>
                                  </p:childTnLst>
                                </p:cTn>
                              </p:par>
                            </p:childTnLst>
                          </p:cTn>
                        </p:par>
                        <p:par>
                          <p:cTn id="154" fill="hold">
                            <p:stCondLst>
                              <p:cond delay="2450"/>
                            </p:stCondLst>
                            <p:childTnLst>
                              <p:par>
                                <p:cTn id="155" presetID="1" presetClass="entr" presetSubtype="0" fill="hold" nodeType="afterEffect">
                                  <p:stCondLst>
                                    <p:cond delay="50"/>
                                  </p:stCondLst>
                                  <p:childTnLst>
                                    <p:set>
                                      <p:cBhvr>
                                        <p:cTn id="156" dur="1" fill="hold">
                                          <p:stCondLst>
                                            <p:cond delay="0"/>
                                          </p:stCondLst>
                                        </p:cTn>
                                        <p:tgtEl>
                                          <p:spTgt spid="40972"/>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2"/>
                                        </p:tgtEl>
                                        <p:attrNameLst>
                                          <p:attrName>style.visibility</p:attrName>
                                        </p:attrNameLst>
                                      </p:cBhvr>
                                      <p:to>
                                        <p:strVal val="visible"/>
                                      </p:to>
                                    </p:set>
                                  </p:childTnLst>
                                </p:cTn>
                              </p:par>
                            </p:childTnLst>
                          </p:cTn>
                        </p:par>
                        <p:par>
                          <p:cTn id="159" fill="hold">
                            <p:stCondLst>
                              <p:cond delay="2500"/>
                            </p:stCondLst>
                            <p:childTnLst>
                              <p:par>
                                <p:cTn id="160" presetID="1" presetClass="entr" presetSubtype="0" fill="hold" nodeType="afterEffect">
                                  <p:stCondLst>
                                    <p:cond delay="50"/>
                                  </p:stCondLst>
                                  <p:childTnLst>
                                    <p:set>
                                      <p:cBhvr>
                                        <p:cTn id="161" dur="1" fill="hold">
                                          <p:stCondLst>
                                            <p:cond delay="0"/>
                                          </p:stCondLst>
                                        </p:cTn>
                                        <p:tgtEl>
                                          <p:spTgt spid="40973"/>
                                        </p:tgtEl>
                                        <p:attrNameLst>
                                          <p:attrName>style.visibility</p:attrName>
                                        </p:attrNameLst>
                                      </p:cBhvr>
                                      <p:to>
                                        <p:strVal val="visible"/>
                                      </p:to>
                                    </p:set>
                                  </p:childTnLst>
                                </p:cTn>
                              </p:par>
                            </p:childTnLst>
                          </p:cTn>
                        </p:par>
                      </p:childTnLst>
                    </p:cTn>
                  </p:par>
                  <p:par>
                    <p:cTn id="162" fill="hold">
                      <p:stCondLst>
                        <p:cond delay="indefinite"/>
                      </p:stCondLst>
                      <p:childTnLst>
                        <p:par>
                          <p:cTn id="163" fill="hold">
                            <p:stCondLst>
                              <p:cond delay="0"/>
                            </p:stCondLst>
                            <p:childTnLst>
                              <p:par>
                                <p:cTn id="164" presetID="1" presetClass="entr" presetSubtype="0" fill="hold" nodeType="clickEffect">
                                  <p:stCondLst>
                                    <p:cond delay="0"/>
                                  </p:stCondLst>
                                  <p:childTnLst>
                                    <p:set>
                                      <p:cBhvr>
                                        <p:cTn id="165" dur="1" fill="hold">
                                          <p:stCondLst>
                                            <p:cond delay="0"/>
                                          </p:stCondLst>
                                        </p:cTn>
                                        <p:tgtEl>
                                          <p:spTgt spid="9498"/>
                                        </p:tgtEl>
                                        <p:attrNameLst>
                                          <p:attrName>style.visibility</p:attrName>
                                        </p:attrNameLst>
                                      </p:cBhvr>
                                      <p:to>
                                        <p:strVal val="visible"/>
                                      </p:to>
                                    </p:set>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nodeType="clickEffect">
                                  <p:stCondLst>
                                    <p:cond delay="0"/>
                                  </p:stCondLst>
                                  <p:childTnLst>
                                    <p:set>
                                      <p:cBhvr>
                                        <p:cTn id="169" dur="1" fill="hold">
                                          <p:stCondLst>
                                            <p:cond delay="0"/>
                                          </p:stCondLst>
                                        </p:cTn>
                                        <p:tgtEl>
                                          <p:spTgt spid="40964"/>
                                        </p:tgtEl>
                                        <p:attrNameLst>
                                          <p:attrName>style.visibility</p:attrName>
                                        </p:attrNameLst>
                                      </p:cBhvr>
                                      <p:to>
                                        <p:strVal val="visible"/>
                                      </p:to>
                                    </p:set>
                                  </p:childTnLst>
                                </p:cTn>
                              </p:par>
                              <p:par>
                                <p:cTn id="170" presetID="1" presetClass="entr" presetSubtype="0" fill="hold" nodeType="withEffect">
                                  <p:stCondLst>
                                    <p:cond delay="0"/>
                                  </p:stCondLst>
                                  <p:childTnLst>
                                    <p:set>
                                      <p:cBhvr>
                                        <p:cTn id="171" dur="1" fill="hold">
                                          <p:stCondLst>
                                            <p:cond delay="0"/>
                                          </p:stCondLst>
                                        </p:cTn>
                                        <p:tgtEl>
                                          <p:spTgt spid="10"/>
                                        </p:tgtEl>
                                        <p:attrNameLst>
                                          <p:attrName>style.visibility</p:attrName>
                                        </p:attrNameLst>
                                      </p:cBhvr>
                                      <p:to>
                                        <p:strVal val="visible"/>
                                      </p:to>
                                    </p:set>
                                  </p:childTnLst>
                                </p:cTn>
                              </p:par>
                              <p:par>
                                <p:cTn id="172" presetID="1" presetClass="entr" presetSubtype="0" fill="hold" grpId="0" nodeType="withEffect">
                                  <p:stCondLst>
                                    <p:cond delay="0"/>
                                  </p:stCondLst>
                                  <p:childTnLst>
                                    <p:set>
                                      <p:cBhvr>
                                        <p:cTn id="173" dur="1" fill="hold">
                                          <p:stCondLst>
                                            <p:cond delay="0"/>
                                          </p:stCondLst>
                                        </p:cTn>
                                        <p:tgtEl>
                                          <p:spTgt spid="7"/>
                                        </p:tgtEl>
                                        <p:attrNameLst>
                                          <p:attrName>style.visibility</p:attrName>
                                        </p:attrNameLst>
                                      </p:cBhvr>
                                      <p:to>
                                        <p:strVal val="visible"/>
                                      </p:to>
                                    </p:set>
                                  </p:childTnLst>
                                </p:cTn>
                              </p:par>
                            </p:childTnLst>
                          </p:cTn>
                        </p:par>
                      </p:childTnLst>
                    </p:cTn>
                  </p:par>
                  <p:par>
                    <p:cTn id="174" fill="hold">
                      <p:stCondLst>
                        <p:cond delay="indefinite"/>
                      </p:stCondLst>
                      <p:childTnLst>
                        <p:par>
                          <p:cTn id="175" fill="hold">
                            <p:stCondLst>
                              <p:cond delay="0"/>
                            </p:stCondLst>
                            <p:childTnLst>
                              <p:par>
                                <p:cTn id="176" presetID="1" presetClass="entr" presetSubtype="0" fill="hold" grpId="0" nodeType="clickEffect">
                                  <p:stCondLst>
                                    <p:cond delay="0"/>
                                  </p:stCondLst>
                                  <p:childTnLst>
                                    <p:set>
                                      <p:cBhvr>
                                        <p:cTn id="177" dur="1" fill="hold">
                                          <p:stCondLst>
                                            <p:cond delay="0"/>
                                          </p:stCondLst>
                                        </p:cTn>
                                        <p:tgtEl>
                                          <p:spTgt spid="21"/>
                                        </p:tgtEl>
                                        <p:attrNameLst>
                                          <p:attrName>style.visibility</p:attrName>
                                        </p:attrNameLst>
                                      </p:cBhvr>
                                      <p:to>
                                        <p:strVal val="visible"/>
                                      </p:to>
                                    </p:set>
                                  </p:childTnLst>
                                </p:cTn>
                              </p:par>
                              <p:par>
                                <p:cTn id="178" presetID="1" presetClass="entr" presetSubtype="0" fill="hold" nodeType="withEffect">
                                  <p:stCondLst>
                                    <p:cond delay="0"/>
                                  </p:stCondLst>
                                  <p:childTnLst>
                                    <p:set>
                                      <p:cBhvr>
                                        <p:cTn id="179" dur="1" fill="hold">
                                          <p:stCondLst>
                                            <p:cond delay="0"/>
                                          </p:stCondLst>
                                        </p:cTn>
                                        <p:tgtEl>
                                          <p:spTgt spid="4"/>
                                        </p:tgtEl>
                                        <p:attrNameLst>
                                          <p:attrName>style.visibility</p:attrName>
                                        </p:attrNameLst>
                                      </p:cBhvr>
                                      <p:to>
                                        <p:strVal val="visible"/>
                                      </p:to>
                                    </p:set>
                                  </p:childTnLst>
                                </p:cTn>
                              </p:par>
                              <p:par>
                                <p:cTn id="180" presetID="1" presetClass="entr" presetSubtype="0" fill="hold" nodeType="withEffect">
                                  <p:stCondLst>
                                    <p:cond delay="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ntr" presetSubtype="0" fill="hold" grpId="0" nodeType="withEffect">
                                  <p:stCondLst>
                                    <p:cond delay="0"/>
                                  </p:stCondLst>
                                  <p:childTnLst>
                                    <p:set>
                                      <p:cBhvr>
                                        <p:cTn id="183" dur="1" fill="hold">
                                          <p:stCondLst>
                                            <p:cond delay="0"/>
                                          </p:stCondLst>
                                        </p:cTn>
                                        <p:tgtEl>
                                          <p:spTgt spid="40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0974" grpId="0"/>
      <p:bldP spid="2"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40565" y="457200"/>
            <a:ext cx="3658694" cy="707886"/>
          </a:xfrm>
          <a:prstGeom prst="rect">
            <a:avLst/>
          </a:prstGeom>
        </p:spPr>
        <p:txBody>
          <a:bodyPr wrap="none">
            <a:spAutoFit/>
          </a:bodyPr>
          <a:lstStyle/>
          <a:p>
            <a:pPr eaLnBrk="1" fontAlgn="auto" hangingPunct="1">
              <a:spcBef>
                <a:spcPts val="0"/>
              </a:spcBef>
              <a:spcAft>
                <a:spcPts val="0"/>
              </a:spcAft>
            </a:pPr>
            <a:r>
              <a:rPr lang="en-US" sz="4000" dirty="0" smtClean="0">
                <a:solidFill>
                  <a:prstClr val="white"/>
                </a:solidFill>
                <a:latin typeface="Calibri"/>
                <a:cs typeface="+mn-cs"/>
              </a:rPr>
              <a:t>Bayer simulation</a:t>
            </a:r>
            <a:endParaRPr lang="en-US" sz="4000" dirty="0">
              <a:solidFill>
                <a:prstClr val="white"/>
              </a:solidFill>
              <a:latin typeface="Calibri"/>
              <a:cs typeface="+mn-cs"/>
            </a:endParaRPr>
          </a:p>
        </p:txBody>
      </p:sp>
      <p:sp>
        <p:nvSpPr>
          <p:cNvPr id="2" name="Rectangle 1"/>
          <p:cNvSpPr/>
          <p:nvPr/>
        </p:nvSpPr>
        <p:spPr>
          <a:xfrm>
            <a:off x="1258807" y="1638594"/>
            <a:ext cx="1337226" cy="369332"/>
          </a:xfrm>
          <a:prstGeom prst="rect">
            <a:avLst/>
          </a:prstGeom>
        </p:spPr>
        <p:txBody>
          <a:bodyPr wrap="none">
            <a:spAutoFit/>
          </a:bodyPr>
          <a:lstStyle/>
          <a:p>
            <a:pPr eaLnBrk="1" fontAlgn="auto" hangingPunct="1">
              <a:spcBef>
                <a:spcPts val="0"/>
              </a:spcBef>
              <a:spcAft>
                <a:spcPts val="0"/>
              </a:spcAft>
            </a:pPr>
            <a:r>
              <a:rPr lang="en-US" dirty="0" smtClean="0">
                <a:solidFill>
                  <a:srgbClr val="FFFF00"/>
                </a:solidFill>
                <a:latin typeface="Calibri"/>
                <a:cs typeface="+mn-cs"/>
              </a:rPr>
              <a:t>Color signal:</a:t>
            </a:r>
            <a:endParaRPr lang="he-IL" dirty="0">
              <a:solidFill>
                <a:srgbClr val="FFFF00"/>
              </a:solidFill>
              <a:latin typeface="Calibri"/>
              <a:cs typeface="Aria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117375293"/>
              </p:ext>
            </p:extLst>
          </p:nvPr>
        </p:nvGraphicFramePr>
        <p:xfrm>
          <a:off x="2740565" y="1336871"/>
          <a:ext cx="2422525" cy="973137"/>
        </p:xfrm>
        <a:graphic>
          <a:graphicData uri="http://schemas.openxmlformats.org/presentationml/2006/ole">
            <mc:AlternateContent xmlns:mc="http://schemas.openxmlformats.org/markup-compatibility/2006">
              <mc:Choice xmlns:v="urn:schemas-microsoft-com:vml" Requires="v">
                <p:oleObj spid="_x0000_s1307670" name="Equation" r:id="rId4" imgW="1765080" imgH="711000" progId="Equation.DSMT4">
                  <p:embed/>
                </p:oleObj>
              </mc:Choice>
              <mc:Fallback>
                <p:oleObj name="Equation" r:id="rId4" imgW="1765080" imgH="711000" progId="Equation.DSMT4">
                  <p:embed/>
                  <p:pic>
                    <p:nvPicPr>
                      <p:cNvPr id="0" name=""/>
                      <p:cNvPicPr>
                        <a:picLocks noChangeAspect="1" noChangeArrowheads="1"/>
                      </p:cNvPicPr>
                      <p:nvPr/>
                    </p:nvPicPr>
                    <p:blipFill>
                      <a:blip r:embed="rId5"/>
                      <a:srcRect/>
                      <a:stretch>
                        <a:fillRect/>
                      </a:stretch>
                    </p:blipFill>
                    <p:spPr bwMode="auto">
                      <a:xfrm>
                        <a:off x="2740565" y="1336871"/>
                        <a:ext cx="2422525" cy="973137"/>
                      </a:xfrm>
                      <a:prstGeom prst="rect">
                        <a:avLst/>
                      </a:prstGeom>
                      <a:noFill/>
                      <a:ln>
                        <a:noFill/>
                      </a:ln>
                    </p:spPr>
                  </p:pic>
                </p:oleObj>
              </mc:Fallback>
            </mc:AlternateContent>
          </a:graphicData>
        </a:graphic>
      </p:graphicFrame>
      <p:sp>
        <p:nvSpPr>
          <p:cNvPr id="7" name="Rectangle 6"/>
          <p:cNvSpPr/>
          <p:nvPr/>
        </p:nvSpPr>
        <p:spPr>
          <a:xfrm>
            <a:off x="1234455" y="2297488"/>
            <a:ext cx="2240998" cy="369332"/>
          </a:xfrm>
          <a:prstGeom prst="rect">
            <a:avLst/>
          </a:prstGeom>
        </p:spPr>
        <p:txBody>
          <a:bodyPr wrap="none">
            <a:spAutoFit/>
          </a:bodyPr>
          <a:lstStyle/>
          <a:p>
            <a:pPr eaLnBrk="1" fontAlgn="auto" hangingPunct="1">
              <a:spcBef>
                <a:spcPts val="0"/>
              </a:spcBef>
              <a:spcAft>
                <a:spcPts val="0"/>
              </a:spcAft>
            </a:pPr>
            <a:r>
              <a:rPr lang="en-US" dirty="0" smtClean="0">
                <a:solidFill>
                  <a:srgbClr val="FFFF00"/>
                </a:solidFill>
                <a:latin typeface="Calibri"/>
                <a:cs typeface="+mn-cs"/>
              </a:rPr>
              <a:t>Bi-linear interpolation</a:t>
            </a:r>
            <a:endParaRPr lang="he-IL" dirty="0">
              <a:solidFill>
                <a:srgbClr val="FFFF00"/>
              </a:solidFill>
              <a:latin typeface="Calibri"/>
              <a:cs typeface="Arial"/>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502659317"/>
              </p:ext>
            </p:extLst>
          </p:nvPr>
        </p:nvGraphicFramePr>
        <p:xfrm>
          <a:off x="1189398" y="2954732"/>
          <a:ext cx="866775" cy="388937"/>
        </p:xfrm>
        <a:graphic>
          <a:graphicData uri="http://schemas.openxmlformats.org/presentationml/2006/ole">
            <mc:AlternateContent xmlns:mc="http://schemas.openxmlformats.org/markup-compatibility/2006">
              <mc:Choice xmlns:v="urn:schemas-microsoft-com:vml" Requires="v">
                <p:oleObj spid="_x0000_s1307671" name="Equation" r:id="rId6" imgW="507960" imgH="228600" progId="Equation.DSMT4">
                  <p:embed/>
                </p:oleObj>
              </mc:Choice>
              <mc:Fallback>
                <p:oleObj name="Equation" r:id="rId6" imgW="507960" imgH="228600" progId="Equation.DSMT4">
                  <p:embed/>
                  <p:pic>
                    <p:nvPicPr>
                      <p:cNvPr id="0" name=""/>
                      <p:cNvPicPr>
                        <a:picLocks noChangeAspect="1" noChangeArrowheads="1"/>
                      </p:cNvPicPr>
                      <p:nvPr/>
                    </p:nvPicPr>
                    <p:blipFill>
                      <a:blip r:embed="rId7"/>
                      <a:srcRect/>
                      <a:stretch>
                        <a:fillRect/>
                      </a:stretch>
                    </p:blipFill>
                    <p:spPr bwMode="auto">
                      <a:xfrm>
                        <a:off x="1189398" y="2954732"/>
                        <a:ext cx="866775"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638" name="Picture 326"/>
          <p:cNvPicPr>
            <a:picLocks noChangeAspect="1" noChangeArrowheads="1"/>
          </p:cNvPicPr>
          <p:nvPr/>
        </p:nvPicPr>
        <p:blipFill rotWithShape="1">
          <a:blip r:embed="rId8">
            <a:extLst>
              <a:ext uri="{28A0092B-C50C-407E-A947-70E740481C1C}">
                <a14:useLocalDpi xmlns:a14="http://schemas.microsoft.com/office/drawing/2010/main" val="0"/>
              </a:ext>
            </a:extLst>
          </a:blip>
          <a:srcRect l="22143" t="8317" r="19286" b="11682"/>
          <a:stretch/>
        </p:blipFill>
        <p:spPr bwMode="auto">
          <a:xfrm>
            <a:off x="482976" y="3354918"/>
            <a:ext cx="2504354" cy="2567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39" name="Picture 327"/>
          <p:cNvPicPr>
            <a:picLocks noChangeAspect="1" noChangeArrowheads="1"/>
          </p:cNvPicPr>
          <p:nvPr/>
        </p:nvPicPr>
        <p:blipFill rotWithShape="1">
          <a:blip r:embed="rId9">
            <a:extLst>
              <a:ext uri="{28A0092B-C50C-407E-A947-70E740481C1C}">
                <a14:useLocalDpi xmlns:a14="http://schemas.microsoft.com/office/drawing/2010/main" val="0"/>
              </a:ext>
            </a:extLst>
          </a:blip>
          <a:srcRect l="22278" t="8259" r="18674" b="12292"/>
          <a:stretch/>
        </p:blipFill>
        <p:spPr bwMode="auto">
          <a:xfrm>
            <a:off x="3307538" y="3354918"/>
            <a:ext cx="2524749" cy="2549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Object 8"/>
          <p:cNvGraphicFramePr>
            <a:graphicFrameLocks noChangeAspect="1"/>
          </p:cNvGraphicFramePr>
          <p:nvPr>
            <p:extLst>
              <p:ext uri="{D42A27DB-BD31-4B8C-83A1-F6EECF244321}">
                <p14:modId xmlns:p14="http://schemas.microsoft.com/office/powerpoint/2010/main" val="1252898061"/>
              </p:ext>
            </p:extLst>
          </p:nvPr>
        </p:nvGraphicFramePr>
        <p:xfrm>
          <a:off x="4126206" y="2965980"/>
          <a:ext cx="887412" cy="388938"/>
        </p:xfrm>
        <a:graphic>
          <a:graphicData uri="http://schemas.openxmlformats.org/presentationml/2006/ole">
            <mc:AlternateContent xmlns:mc="http://schemas.openxmlformats.org/markup-compatibility/2006">
              <mc:Choice xmlns:v="urn:schemas-microsoft-com:vml" Requires="v">
                <p:oleObj spid="_x0000_s1307672" name="Equation" r:id="rId10" imgW="520560" imgH="228600" progId="Equation.DSMT4">
                  <p:embed/>
                </p:oleObj>
              </mc:Choice>
              <mc:Fallback>
                <p:oleObj name="Equation" r:id="rId10" imgW="520560" imgH="228600" progId="Equation.DSMT4">
                  <p:embed/>
                  <p:pic>
                    <p:nvPicPr>
                      <p:cNvPr id="0" name=""/>
                      <p:cNvPicPr>
                        <a:picLocks noChangeAspect="1" noChangeArrowheads="1"/>
                      </p:cNvPicPr>
                      <p:nvPr/>
                    </p:nvPicPr>
                    <p:blipFill>
                      <a:blip r:embed="rId11"/>
                      <a:srcRect/>
                      <a:stretch>
                        <a:fillRect/>
                      </a:stretch>
                    </p:blipFill>
                    <p:spPr bwMode="auto">
                      <a:xfrm>
                        <a:off x="4126206" y="2965980"/>
                        <a:ext cx="887412"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645" name="Picture 333"/>
          <p:cNvPicPr>
            <a:picLocks noChangeAspect="1" noChangeArrowheads="1"/>
          </p:cNvPicPr>
          <p:nvPr/>
        </p:nvPicPr>
        <p:blipFill rotWithShape="1">
          <a:blip r:embed="rId12">
            <a:extLst>
              <a:ext uri="{28A0092B-C50C-407E-A947-70E740481C1C}">
                <a14:useLocalDpi xmlns:a14="http://schemas.microsoft.com/office/drawing/2010/main" val="0"/>
              </a:ext>
            </a:extLst>
          </a:blip>
          <a:srcRect l="22143" t="8354" r="18572" b="12131"/>
          <a:stretch/>
        </p:blipFill>
        <p:spPr bwMode="auto">
          <a:xfrm>
            <a:off x="6232885" y="3352800"/>
            <a:ext cx="2534882" cy="2551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Object 10"/>
          <p:cNvGraphicFramePr>
            <a:graphicFrameLocks noChangeAspect="1"/>
          </p:cNvGraphicFramePr>
          <p:nvPr>
            <p:extLst>
              <p:ext uri="{D42A27DB-BD31-4B8C-83A1-F6EECF244321}">
                <p14:modId xmlns:p14="http://schemas.microsoft.com/office/powerpoint/2010/main" val="884668563"/>
              </p:ext>
            </p:extLst>
          </p:nvPr>
        </p:nvGraphicFramePr>
        <p:xfrm>
          <a:off x="7067910" y="2964257"/>
          <a:ext cx="865188" cy="388937"/>
        </p:xfrm>
        <a:graphic>
          <a:graphicData uri="http://schemas.openxmlformats.org/presentationml/2006/ole">
            <mc:AlternateContent xmlns:mc="http://schemas.openxmlformats.org/markup-compatibility/2006">
              <mc:Choice xmlns:v="urn:schemas-microsoft-com:vml" Requires="v">
                <p:oleObj spid="_x0000_s1307673" name="Equation" r:id="rId13" imgW="507960" imgH="228600" progId="Equation.DSMT4">
                  <p:embed/>
                </p:oleObj>
              </mc:Choice>
              <mc:Fallback>
                <p:oleObj name="Equation" r:id="rId13" imgW="507960" imgH="228600" progId="Equation.DSMT4">
                  <p:embed/>
                  <p:pic>
                    <p:nvPicPr>
                      <p:cNvPr id="0" name=""/>
                      <p:cNvPicPr>
                        <a:picLocks noChangeAspect="1" noChangeArrowheads="1"/>
                      </p:cNvPicPr>
                      <p:nvPr/>
                    </p:nvPicPr>
                    <p:blipFill>
                      <a:blip r:embed="rId14"/>
                      <a:srcRect/>
                      <a:stretch>
                        <a:fillRect/>
                      </a:stretch>
                    </p:blipFill>
                    <p:spPr bwMode="auto">
                      <a:xfrm>
                        <a:off x="7067910" y="2964257"/>
                        <a:ext cx="865188"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Footer Placeholder 13"/>
          <p:cNvSpPr>
            <a:spLocks noGrp="1"/>
          </p:cNvSpPr>
          <p:nvPr>
            <p:ph type="ftr" sz="quarter" idx="11"/>
          </p:nvPr>
        </p:nvSpPr>
        <p:spPr/>
        <p:txBody>
          <a:bodyPr/>
          <a:lstStyle/>
          <a:p>
            <a:endParaRPr lang="en-US" dirty="0">
              <a:solidFill>
                <a:prstClr val="white">
                  <a:tint val="75000"/>
                </a:prstClr>
              </a:solidFill>
            </a:endParaRPr>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53265" y="2743200"/>
            <a:ext cx="3276600" cy="3276600"/>
          </a:xfrm>
          <a:prstGeom prst="rect">
            <a:avLst/>
          </a:prstGeom>
        </p:spPr>
      </p:pic>
      <p:pic>
        <p:nvPicPr>
          <p:cNvPr id="5" name="Picture 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752344" y="2743200"/>
            <a:ext cx="3276600" cy="3276600"/>
          </a:xfrm>
          <a:prstGeom prst="rect">
            <a:avLst/>
          </a:prstGeom>
        </p:spPr>
      </p:pic>
      <p:pic>
        <p:nvPicPr>
          <p:cNvPr id="10" name="Picture 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752344" y="2743200"/>
            <a:ext cx="3276600" cy="3276600"/>
          </a:xfrm>
          <a:prstGeom prst="rect">
            <a:avLst/>
          </a:prstGeom>
        </p:spPr>
      </p:pic>
    </p:spTree>
    <p:extLst>
      <p:ext uri="{BB962C8B-B14F-4D97-AF65-F5344CB8AC3E}">
        <p14:creationId xmlns:p14="http://schemas.microsoft.com/office/powerpoint/2010/main" val="832467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6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6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64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90800" y="103257"/>
            <a:ext cx="3658694" cy="707886"/>
          </a:xfrm>
          <a:prstGeom prst="rect">
            <a:avLst/>
          </a:prstGeom>
        </p:spPr>
        <p:txBody>
          <a:bodyPr wrap="none">
            <a:spAutoFit/>
          </a:bodyPr>
          <a:lstStyle/>
          <a:p>
            <a:pPr eaLnBrk="1" fontAlgn="auto" hangingPunct="1">
              <a:spcBef>
                <a:spcPts val="0"/>
              </a:spcBef>
              <a:spcAft>
                <a:spcPts val="0"/>
              </a:spcAft>
            </a:pPr>
            <a:r>
              <a:rPr lang="en-US" sz="4000" dirty="0" smtClean="0">
                <a:solidFill>
                  <a:prstClr val="white"/>
                </a:solidFill>
                <a:latin typeface="Calibri"/>
                <a:cs typeface="+mn-cs"/>
              </a:rPr>
              <a:t>Bayer simulation</a:t>
            </a:r>
            <a:endParaRPr lang="en-US" sz="4000" dirty="0">
              <a:solidFill>
                <a:prstClr val="white"/>
              </a:solidFill>
              <a:latin typeface="Calibri"/>
              <a:cs typeface="+mn-cs"/>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4130710090"/>
              </p:ext>
            </p:extLst>
          </p:nvPr>
        </p:nvGraphicFramePr>
        <p:xfrm>
          <a:off x="1307069" y="1379852"/>
          <a:ext cx="1325301" cy="509587"/>
        </p:xfrm>
        <a:graphic>
          <a:graphicData uri="http://schemas.openxmlformats.org/presentationml/2006/ole">
            <mc:AlternateContent xmlns:mc="http://schemas.openxmlformats.org/markup-compatibility/2006">
              <mc:Choice xmlns:v="urn:schemas-microsoft-com:vml" Requires="v">
                <p:oleObj spid="_x0000_s1308694" name="Equation" r:id="rId4" imgW="660240" imgH="253800" progId="Equation.DSMT4">
                  <p:embed/>
                </p:oleObj>
              </mc:Choice>
              <mc:Fallback>
                <p:oleObj name="Equation" r:id="rId4" imgW="660240" imgH="253800" progId="Equation.DSMT4">
                  <p:embed/>
                  <p:pic>
                    <p:nvPicPr>
                      <p:cNvPr id="0" name=""/>
                      <p:cNvPicPr>
                        <a:picLocks noChangeAspect="1" noChangeArrowheads="1"/>
                      </p:cNvPicPr>
                      <p:nvPr/>
                    </p:nvPicPr>
                    <p:blipFill>
                      <a:blip r:embed="rId5"/>
                      <a:srcRect/>
                      <a:stretch>
                        <a:fillRect/>
                      </a:stretch>
                    </p:blipFill>
                    <p:spPr bwMode="auto">
                      <a:xfrm>
                        <a:off x="1307069" y="1379852"/>
                        <a:ext cx="1325301" cy="509587"/>
                      </a:xfrm>
                      <a:prstGeom prst="rect">
                        <a:avLst/>
                      </a:prstGeom>
                      <a:noFill/>
                      <a:ln>
                        <a:noFill/>
                      </a:ln>
                      <a:extLst/>
                    </p:spPr>
                  </p:pic>
                </p:oleObj>
              </mc:Fallback>
            </mc:AlternateContent>
          </a:graphicData>
        </a:graphic>
      </p:graphicFrame>
      <p:pic>
        <p:nvPicPr>
          <p:cNvPr id="14442" name="Picture 106"/>
          <p:cNvPicPr>
            <a:picLocks noChangeAspect="1" noChangeArrowheads="1"/>
          </p:cNvPicPr>
          <p:nvPr/>
        </p:nvPicPr>
        <p:blipFill rotWithShape="1">
          <a:blip r:embed="rId6">
            <a:extLst>
              <a:ext uri="{28A0092B-C50C-407E-A947-70E740481C1C}">
                <a14:useLocalDpi xmlns:a14="http://schemas.microsoft.com/office/drawing/2010/main" val="0"/>
              </a:ext>
            </a:extLst>
          </a:blip>
          <a:srcRect l="21906" t="8889" r="18809" b="12063"/>
          <a:stretch/>
        </p:blipFill>
        <p:spPr bwMode="auto">
          <a:xfrm>
            <a:off x="388570" y="2065652"/>
            <a:ext cx="316230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50" name="Picture 114"/>
          <p:cNvPicPr>
            <a:picLocks noChangeAspect="1" noChangeArrowheads="1"/>
          </p:cNvPicPr>
          <p:nvPr/>
        </p:nvPicPr>
        <p:blipFill rotWithShape="1">
          <a:blip r:embed="rId7">
            <a:extLst>
              <a:ext uri="{28A0092B-C50C-407E-A947-70E740481C1C}">
                <a14:useLocalDpi xmlns:a14="http://schemas.microsoft.com/office/drawing/2010/main" val="0"/>
              </a:ext>
            </a:extLst>
          </a:blip>
          <a:srcRect l="15476" t="6349" r="16428" b="5396"/>
          <a:stretch/>
        </p:blipFill>
        <p:spPr bwMode="auto">
          <a:xfrm>
            <a:off x="4124314" y="1881502"/>
            <a:ext cx="3632200" cy="353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Object 1"/>
          <p:cNvGraphicFramePr>
            <a:graphicFrameLocks noChangeAspect="1"/>
          </p:cNvGraphicFramePr>
          <p:nvPr>
            <p:extLst>
              <p:ext uri="{D42A27DB-BD31-4B8C-83A1-F6EECF244321}">
                <p14:modId xmlns:p14="http://schemas.microsoft.com/office/powerpoint/2010/main" val="1122668016"/>
              </p:ext>
            </p:extLst>
          </p:nvPr>
        </p:nvGraphicFramePr>
        <p:xfrm>
          <a:off x="5313258" y="1371914"/>
          <a:ext cx="1323975" cy="509588"/>
        </p:xfrm>
        <a:graphic>
          <a:graphicData uri="http://schemas.openxmlformats.org/presentationml/2006/ole">
            <mc:AlternateContent xmlns:mc="http://schemas.openxmlformats.org/markup-compatibility/2006">
              <mc:Choice xmlns:v="urn:schemas-microsoft-com:vml" Requires="v">
                <p:oleObj spid="_x0000_s1308695" name="Equation" r:id="rId8" imgW="660240" imgH="253800" progId="Equation.DSMT4">
                  <p:embed/>
                </p:oleObj>
              </mc:Choice>
              <mc:Fallback>
                <p:oleObj name="Equation" r:id="rId8" imgW="660240" imgH="253800" progId="Equation.DSMT4">
                  <p:embed/>
                  <p:pic>
                    <p:nvPicPr>
                      <p:cNvPr id="0" name=""/>
                      <p:cNvPicPr>
                        <a:picLocks noChangeAspect="1" noChangeArrowheads="1"/>
                      </p:cNvPicPr>
                      <p:nvPr/>
                    </p:nvPicPr>
                    <p:blipFill>
                      <a:blip r:embed="rId9"/>
                      <a:srcRect/>
                      <a:stretch>
                        <a:fillRect/>
                      </a:stretch>
                    </p:blipFill>
                    <p:spPr bwMode="auto">
                      <a:xfrm>
                        <a:off x="5313258" y="1371914"/>
                        <a:ext cx="1323975"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Down Arrow 14"/>
          <p:cNvSpPr/>
          <p:nvPr/>
        </p:nvSpPr>
        <p:spPr>
          <a:xfrm>
            <a:off x="3840091" y="3195496"/>
            <a:ext cx="284223" cy="528552"/>
          </a:xfrm>
          <a:prstGeom prst="downArrow">
            <a:avLst/>
          </a:prstGeom>
          <a:solidFill>
            <a:srgbClr val="FFFF00"/>
          </a:solidFill>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srgbClr val="FFFF00"/>
              </a:solidFill>
            </a:endParaRPr>
          </a:p>
        </p:txBody>
      </p:sp>
      <p:sp>
        <p:nvSpPr>
          <p:cNvPr id="3" name="Rectangle 2"/>
          <p:cNvSpPr/>
          <p:nvPr/>
        </p:nvSpPr>
        <p:spPr>
          <a:xfrm>
            <a:off x="3625599" y="2795386"/>
            <a:ext cx="713209" cy="400110"/>
          </a:xfrm>
          <a:prstGeom prst="rect">
            <a:avLst/>
          </a:prstGeom>
        </p:spPr>
        <p:txBody>
          <a:bodyPr wrap="none">
            <a:spAutoFit/>
          </a:bodyPr>
          <a:lstStyle/>
          <a:p>
            <a:pPr eaLnBrk="1" fontAlgn="auto" hangingPunct="1">
              <a:spcBef>
                <a:spcPts val="0"/>
              </a:spcBef>
              <a:spcAft>
                <a:spcPts val="0"/>
              </a:spcAft>
            </a:pPr>
            <a:r>
              <a:rPr lang="en-US" sz="2000" b="1" dirty="0" smtClean="0">
                <a:solidFill>
                  <a:srgbClr val="FFFF00"/>
                </a:solidFill>
                <a:latin typeface="Calibri"/>
                <a:cs typeface="+mn-cs"/>
              </a:rPr>
              <a:t>DTFT</a:t>
            </a:r>
            <a:endParaRPr lang="en-US" sz="2000" dirty="0">
              <a:solidFill>
                <a:prstClr val="white"/>
              </a:solidFill>
              <a:latin typeface="Calibri"/>
              <a:cs typeface="+mn-cs"/>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3102946947"/>
              </p:ext>
            </p:extLst>
          </p:nvPr>
        </p:nvGraphicFramePr>
        <p:xfrm>
          <a:off x="6858000" y="3022023"/>
          <a:ext cx="279673" cy="437749"/>
        </p:xfrm>
        <a:graphic>
          <a:graphicData uri="http://schemas.openxmlformats.org/presentationml/2006/ole">
            <mc:AlternateContent xmlns:mc="http://schemas.openxmlformats.org/markup-compatibility/2006">
              <mc:Choice xmlns:v="urn:schemas-microsoft-com:vml" Requires="v">
                <p:oleObj spid="_x0000_s1308696" name="Equation" r:id="rId10" imgW="114120" imgH="177480" progId="Equation.DSMT4">
                  <p:embed/>
                </p:oleObj>
              </mc:Choice>
              <mc:Fallback>
                <p:oleObj name="Equation" r:id="rId10" imgW="114120" imgH="177480" progId="Equation.DSMT4">
                  <p:embed/>
                  <p:pic>
                    <p:nvPicPr>
                      <p:cNvPr id="0" name=""/>
                      <p:cNvPicPr>
                        <a:picLocks noChangeAspect="1" noChangeArrowheads="1"/>
                      </p:cNvPicPr>
                      <p:nvPr/>
                    </p:nvPicPr>
                    <p:blipFill>
                      <a:blip r:embed="rId11"/>
                      <a:srcRect/>
                      <a:stretch>
                        <a:fillRect/>
                      </a:stretch>
                    </p:blipFill>
                    <p:spPr bwMode="auto">
                      <a:xfrm>
                        <a:off x="6858000" y="3022023"/>
                        <a:ext cx="279673" cy="437749"/>
                      </a:xfrm>
                      <a:prstGeom prst="rect">
                        <a:avLst/>
                      </a:prstGeom>
                      <a:noFill/>
                      <a:ln>
                        <a:noFill/>
                      </a:ln>
                    </p:spPr>
                  </p:pic>
                </p:oleObj>
              </mc:Fallback>
            </mc:AlternateContent>
          </a:graphicData>
        </a:graphic>
      </p:graphicFrame>
      <p:sp>
        <p:nvSpPr>
          <p:cNvPr id="12" name="Footer Placeholder 11"/>
          <p:cNvSpPr>
            <a:spLocks noGrp="1"/>
          </p:cNvSpPr>
          <p:nvPr>
            <p:ph type="ftr" sz="quarter" idx="11"/>
          </p:nvPr>
        </p:nvSpPr>
        <p:spPr/>
        <p:txBody>
          <a:bodyPr/>
          <a:lstStyle/>
          <a:p>
            <a:endParaRPr lang="en-US" dirty="0">
              <a:solidFill>
                <a:prstClr val="white">
                  <a:tint val="75000"/>
                </a:prstClr>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819363495"/>
              </p:ext>
            </p:extLst>
          </p:nvPr>
        </p:nvGraphicFramePr>
        <p:xfrm>
          <a:off x="6553200" y="4495800"/>
          <a:ext cx="279400" cy="436563"/>
        </p:xfrm>
        <a:graphic>
          <a:graphicData uri="http://schemas.openxmlformats.org/presentationml/2006/ole">
            <mc:AlternateContent xmlns:mc="http://schemas.openxmlformats.org/markup-compatibility/2006">
              <mc:Choice xmlns:v="urn:schemas-microsoft-com:vml" Requires="v">
                <p:oleObj spid="_x0000_s1308697" name="Equation" r:id="rId12" imgW="114120" imgH="177480" progId="Equation.DSMT4">
                  <p:embed/>
                </p:oleObj>
              </mc:Choice>
              <mc:Fallback>
                <p:oleObj name="Equation" r:id="rId12" imgW="114120" imgH="1774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53200" y="4495800"/>
                        <a:ext cx="27940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616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4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4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7202" name="Picture 2" descr="tree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990600"/>
            <a:ext cx="5429250" cy="5429250"/>
          </a:xfrm>
          <a:prstGeom prst="rect">
            <a:avLst/>
          </a:prstGeom>
          <a:noFill/>
          <a:extLst>
            <a:ext uri="{909E8E84-426E-40DD-AFC4-6F175D3DCCD1}">
              <a14:hiddenFill xmlns:a14="http://schemas.microsoft.com/office/drawing/2010/main">
                <a:solidFill>
                  <a:srgbClr val="FFFFFF"/>
                </a:solidFill>
              </a14:hiddenFill>
            </a:ext>
          </a:extLst>
        </p:spPr>
      </p:pic>
      <p:sp>
        <p:nvSpPr>
          <p:cNvPr id="947203" name="Freeform 3"/>
          <p:cNvSpPr>
            <a:spLocks/>
          </p:cNvSpPr>
          <p:nvPr/>
        </p:nvSpPr>
        <p:spPr bwMode="auto">
          <a:xfrm>
            <a:off x="1447800" y="3657600"/>
            <a:ext cx="1917700" cy="800100"/>
          </a:xfrm>
          <a:custGeom>
            <a:avLst/>
            <a:gdLst>
              <a:gd name="T0" fmla="*/ 0 w 1208"/>
              <a:gd name="T1" fmla="*/ 72 h 504"/>
              <a:gd name="T2" fmla="*/ 1008 w 1208"/>
              <a:gd name="T3" fmla="*/ 72 h 504"/>
              <a:gd name="T4" fmla="*/ 1200 w 1208"/>
              <a:gd name="T5" fmla="*/ 504 h 504"/>
            </a:gdLst>
            <a:ahLst/>
            <a:cxnLst>
              <a:cxn ang="0">
                <a:pos x="T0" y="T1"/>
              </a:cxn>
              <a:cxn ang="0">
                <a:pos x="T2" y="T3"/>
              </a:cxn>
              <a:cxn ang="0">
                <a:pos x="T4" y="T5"/>
              </a:cxn>
            </a:cxnLst>
            <a:rect l="0" t="0" r="r" b="b"/>
            <a:pathLst>
              <a:path w="1208" h="504">
                <a:moveTo>
                  <a:pt x="0" y="72"/>
                </a:moveTo>
                <a:cubicBezTo>
                  <a:pt x="404" y="36"/>
                  <a:pt x="808" y="0"/>
                  <a:pt x="1008" y="72"/>
                </a:cubicBezTo>
                <a:cubicBezTo>
                  <a:pt x="1208" y="144"/>
                  <a:pt x="1204" y="324"/>
                  <a:pt x="1200" y="504"/>
                </a:cubicBezTo>
              </a:path>
            </a:pathLst>
          </a:custGeom>
          <a:noFill/>
          <a:ln w="50800">
            <a:solidFill>
              <a:srgbClr val="FF00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7204" name="Rectangle 4"/>
          <p:cNvSpPr>
            <a:spLocks noGrp="1" noChangeArrowheads="1"/>
          </p:cNvSpPr>
          <p:nvPr>
            <p:ph type="title"/>
          </p:nvPr>
        </p:nvSpPr>
        <p:spPr>
          <a:xfrm>
            <a:off x="457200" y="0"/>
            <a:ext cx="8229600" cy="990600"/>
          </a:xfrm>
          <a:noFill/>
          <a:ln/>
        </p:spPr>
        <p:txBody>
          <a:bodyPr/>
          <a:lstStyle/>
          <a:p>
            <a:r>
              <a:rPr lang="en-US" altLang="en-US" sz="4000">
                <a:solidFill>
                  <a:schemeClr val="bg1"/>
                </a:solidFill>
              </a:rPr>
              <a:t>Noise:  Object size matters?</a:t>
            </a:r>
          </a:p>
        </p:txBody>
      </p:sp>
      <p:sp>
        <p:nvSpPr>
          <p:cNvPr id="947205" name="Text Box 5"/>
          <p:cNvSpPr txBox="1">
            <a:spLocks noChangeArrowheads="1"/>
          </p:cNvSpPr>
          <p:nvPr/>
        </p:nvSpPr>
        <p:spPr bwMode="auto">
          <a:xfrm>
            <a:off x="874871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19</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40565" y="457200"/>
            <a:ext cx="3658694" cy="707886"/>
          </a:xfrm>
          <a:prstGeom prst="rect">
            <a:avLst/>
          </a:prstGeom>
        </p:spPr>
        <p:txBody>
          <a:bodyPr wrap="none">
            <a:spAutoFit/>
          </a:bodyPr>
          <a:lstStyle/>
          <a:p>
            <a:pPr eaLnBrk="1" fontAlgn="auto" hangingPunct="1">
              <a:spcBef>
                <a:spcPts val="0"/>
              </a:spcBef>
              <a:spcAft>
                <a:spcPts val="0"/>
              </a:spcAft>
            </a:pPr>
            <a:r>
              <a:rPr lang="en-US" sz="4000" dirty="0" smtClean="0">
                <a:solidFill>
                  <a:prstClr val="white"/>
                </a:solidFill>
                <a:latin typeface="Calibri"/>
                <a:cs typeface="+mn-cs"/>
              </a:rPr>
              <a:t>Bayer simulation</a:t>
            </a:r>
            <a:endParaRPr lang="en-US" sz="4000" dirty="0">
              <a:solidFill>
                <a:prstClr val="white"/>
              </a:solidFill>
              <a:latin typeface="Calibri"/>
              <a:cs typeface="+mn-cs"/>
            </a:endParaRPr>
          </a:p>
        </p:txBody>
      </p:sp>
      <p:sp>
        <p:nvSpPr>
          <p:cNvPr id="14" name="Footer Placeholder 13"/>
          <p:cNvSpPr>
            <a:spLocks noGrp="1"/>
          </p:cNvSpPr>
          <p:nvPr>
            <p:ph type="ftr" sz="quarter" idx="11"/>
          </p:nvPr>
        </p:nvSpPr>
        <p:spPr/>
        <p:txBody>
          <a:bodyPr/>
          <a:lstStyle/>
          <a:p>
            <a:endParaRPr lang="en-US" dirty="0">
              <a:solidFill>
                <a:prstClr val="white">
                  <a:tint val="75000"/>
                </a:prstClr>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265" y="1676400"/>
            <a:ext cx="3276600" cy="32766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0959" y="1676400"/>
            <a:ext cx="3276600" cy="32766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265" y="1676400"/>
            <a:ext cx="3276600" cy="327660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0959" y="1676400"/>
            <a:ext cx="3276600" cy="3276600"/>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2265" y="1676400"/>
            <a:ext cx="3276600" cy="3276600"/>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60959" y="1676400"/>
            <a:ext cx="3276600" cy="3276600"/>
          </a:xfrm>
          <a:prstGeom prst="rect">
            <a:avLst/>
          </a:prstGeom>
        </p:spPr>
      </p:pic>
    </p:spTree>
    <p:extLst>
      <p:ext uri="{BB962C8B-B14F-4D97-AF65-F5344CB8AC3E}">
        <p14:creationId xmlns:p14="http://schemas.microsoft.com/office/powerpoint/2010/main" val="2916912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10" name="Picture 1310"/>
          <p:cNvPicPr>
            <a:picLocks noChangeAspect="1" noChangeArrowheads="1"/>
          </p:cNvPicPr>
          <p:nvPr/>
        </p:nvPicPr>
        <p:blipFill rotWithShape="1">
          <a:blip r:embed="rId4">
            <a:extLst>
              <a:ext uri="{28A0092B-C50C-407E-A947-70E740481C1C}">
                <a14:useLocalDpi xmlns:a14="http://schemas.microsoft.com/office/drawing/2010/main" val="0"/>
              </a:ext>
            </a:extLst>
          </a:blip>
          <a:srcRect l="21905" t="8254" r="18332" b="12064"/>
          <a:stretch/>
        </p:blipFill>
        <p:spPr bwMode="auto">
          <a:xfrm>
            <a:off x="594060" y="609599"/>
            <a:ext cx="2342377" cy="2343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Object 8"/>
          <p:cNvGraphicFramePr>
            <a:graphicFrameLocks noChangeAspect="1"/>
          </p:cNvGraphicFramePr>
          <p:nvPr>
            <p:extLst>
              <p:ext uri="{D42A27DB-BD31-4B8C-83A1-F6EECF244321}">
                <p14:modId xmlns:p14="http://schemas.microsoft.com/office/powerpoint/2010/main" val="1178158711"/>
              </p:ext>
            </p:extLst>
          </p:nvPr>
        </p:nvGraphicFramePr>
        <p:xfrm>
          <a:off x="1288204" y="198436"/>
          <a:ext cx="954087" cy="411163"/>
        </p:xfrm>
        <a:graphic>
          <a:graphicData uri="http://schemas.openxmlformats.org/presentationml/2006/ole">
            <mc:AlternateContent xmlns:mc="http://schemas.openxmlformats.org/markup-compatibility/2006">
              <mc:Choice xmlns:v="urn:schemas-microsoft-com:vml" Requires="v">
                <p:oleObj spid="_x0000_s1309743" name="Equation" r:id="rId5" imgW="558720" imgH="241200" progId="Equation.DSMT4">
                  <p:embed/>
                </p:oleObj>
              </mc:Choice>
              <mc:Fallback>
                <p:oleObj name="Equation" r:id="rId5" imgW="558720" imgH="241200" progId="Equation.DSMT4">
                  <p:embed/>
                  <p:pic>
                    <p:nvPicPr>
                      <p:cNvPr id="0" name=""/>
                      <p:cNvPicPr>
                        <a:picLocks noChangeAspect="1" noChangeArrowheads="1"/>
                      </p:cNvPicPr>
                      <p:nvPr/>
                    </p:nvPicPr>
                    <p:blipFill>
                      <a:blip r:embed="rId6"/>
                      <a:srcRect/>
                      <a:stretch>
                        <a:fillRect/>
                      </a:stretch>
                    </p:blipFill>
                    <p:spPr bwMode="auto">
                      <a:xfrm>
                        <a:off x="1288204" y="198436"/>
                        <a:ext cx="954087"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6912" name="Picture 1312"/>
          <p:cNvPicPr>
            <a:picLocks noChangeAspect="1" noChangeArrowheads="1"/>
          </p:cNvPicPr>
          <p:nvPr/>
        </p:nvPicPr>
        <p:blipFill rotWithShape="1">
          <a:blip r:embed="rId7">
            <a:extLst>
              <a:ext uri="{28A0092B-C50C-407E-A947-70E740481C1C}">
                <a14:useLocalDpi xmlns:a14="http://schemas.microsoft.com/office/drawing/2010/main" val="0"/>
              </a:ext>
            </a:extLst>
          </a:blip>
          <a:srcRect l="15952" t="6349" r="16428" b="5714"/>
          <a:stretch/>
        </p:blipFill>
        <p:spPr bwMode="auto">
          <a:xfrm>
            <a:off x="335874" y="3541340"/>
            <a:ext cx="2650328" cy="258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Object 9"/>
          <p:cNvGraphicFramePr>
            <a:graphicFrameLocks noChangeAspect="1"/>
          </p:cNvGraphicFramePr>
          <p:nvPr>
            <p:extLst>
              <p:ext uri="{D42A27DB-BD31-4B8C-83A1-F6EECF244321}">
                <p14:modId xmlns:p14="http://schemas.microsoft.com/office/powerpoint/2010/main" val="2719944171"/>
              </p:ext>
            </p:extLst>
          </p:nvPr>
        </p:nvGraphicFramePr>
        <p:xfrm>
          <a:off x="1275650" y="3203752"/>
          <a:ext cx="976313" cy="411163"/>
        </p:xfrm>
        <a:graphic>
          <a:graphicData uri="http://schemas.openxmlformats.org/presentationml/2006/ole">
            <mc:AlternateContent xmlns:mc="http://schemas.openxmlformats.org/markup-compatibility/2006">
              <mc:Choice xmlns:v="urn:schemas-microsoft-com:vml" Requires="v">
                <p:oleObj spid="_x0000_s1309744" name="Equation" r:id="rId8" imgW="571320" imgH="241200" progId="Equation.DSMT4">
                  <p:embed/>
                </p:oleObj>
              </mc:Choice>
              <mc:Fallback>
                <p:oleObj name="Equation" r:id="rId8" imgW="571320" imgH="241200" progId="Equation.DSMT4">
                  <p:embed/>
                  <p:pic>
                    <p:nvPicPr>
                      <p:cNvPr id="0" name=""/>
                      <p:cNvPicPr>
                        <a:picLocks noChangeAspect="1" noChangeArrowheads="1"/>
                      </p:cNvPicPr>
                      <p:nvPr/>
                    </p:nvPicPr>
                    <p:blipFill>
                      <a:blip r:embed="rId9"/>
                      <a:srcRect/>
                      <a:stretch>
                        <a:fillRect/>
                      </a:stretch>
                    </p:blipFill>
                    <p:spPr bwMode="auto">
                      <a:xfrm>
                        <a:off x="1275650" y="3203752"/>
                        <a:ext cx="976313"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6917" name="Picture 1317"/>
          <p:cNvPicPr>
            <a:picLocks noChangeAspect="1" noChangeArrowheads="1"/>
          </p:cNvPicPr>
          <p:nvPr/>
        </p:nvPicPr>
        <p:blipFill rotWithShape="1">
          <a:blip r:embed="rId10">
            <a:extLst>
              <a:ext uri="{28A0092B-C50C-407E-A947-70E740481C1C}">
                <a14:useLocalDpi xmlns:a14="http://schemas.microsoft.com/office/drawing/2010/main" val="0"/>
              </a:ext>
            </a:extLst>
          </a:blip>
          <a:srcRect l="21667" t="7619" r="18333" b="11746"/>
          <a:stretch/>
        </p:blipFill>
        <p:spPr bwMode="auto">
          <a:xfrm>
            <a:off x="3489660" y="609600"/>
            <a:ext cx="2351666" cy="2371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Object 10"/>
          <p:cNvGraphicFramePr>
            <a:graphicFrameLocks noChangeAspect="1"/>
          </p:cNvGraphicFramePr>
          <p:nvPr>
            <p:extLst>
              <p:ext uri="{D42A27DB-BD31-4B8C-83A1-F6EECF244321}">
                <p14:modId xmlns:p14="http://schemas.microsoft.com/office/powerpoint/2010/main" val="3792519361"/>
              </p:ext>
            </p:extLst>
          </p:nvPr>
        </p:nvGraphicFramePr>
        <p:xfrm>
          <a:off x="4188449" y="198437"/>
          <a:ext cx="954087" cy="411162"/>
        </p:xfrm>
        <a:graphic>
          <a:graphicData uri="http://schemas.openxmlformats.org/presentationml/2006/ole">
            <mc:AlternateContent xmlns:mc="http://schemas.openxmlformats.org/markup-compatibility/2006">
              <mc:Choice xmlns:v="urn:schemas-microsoft-com:vml" Requires="v">
                <p:oleObj spid="_x0000_s1309745" name="Equation" r:id="rId11" imgW="558720" imgH="241200" progId="Equation.DSMT4">
                  <p:embed/>
                </p:oleObj>
              </mc:Choice>
              <mc:Fallback>
                <p:oleObj name="Equation" r:id="rId11" imgW="558720" imgH="241200" progId="Equation.DSMT4">
                  <p:embed/>
                  <p:pic>
                    <p:nvPicPr>
                      <p:cNvPr id="0" name=""/>
                      <p:cNvPicPr>
                        <a:picLocks noChangeAspect="1" noChangeArrowheads="1"/>
                      </p:cNvPicPr>
                      <p:nvPr/>
                    </p:nvPicPr>
                    <p:blipFill>
                      <a:blip r:embed="rId12"/>
                      <a:srcRect/>
                      <a:stretch>
                        <a:fillRect/>
                      </a:stretch>
                    </p:blipFill>
                    <p:spPr bwMode="auto">
                      <a:xfrm>
                        <a:off x="4188449" y="198437"/>
                        <a:ext cx="95408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6920" name="Picture 1320"/>
          <p:cNvPicPr>
            <a:picLocks noChangeAspect="1" noChangeArrowheads="1"/>
          </p:cNvPicPr>
          <p:nvPr/>
        </p:nvPicPr>
        <p:blipFill rotWithShape="1">
          <a:blip r:embed="rId13">
            <a:extLst>
              <a:ext uri="{28A0092B-C50C-407E-A947-70E740481C1C}">
                <a14:useLocalDpi xmlns:a14="http://schemas.microsoft.com/office/drawing/2010/main" val="0"/>
              </a:ext>
            </a:extLst>
          </a:blip>
          <a:srcRect l="15104" t="6547" r="15952" b="5517"/>
          <a:stretch/>
        </p:blipFill>
        <p:spPr bwMode="auto">
          <a:xfrm>
            <a:off x="3247324" y="3515940"/>
            <a:ext cx="2702222" cy="2586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 name="Object 11"/>
          <p:cNvGraphicFramePr>
            <a:graphicFrameLocks noChangeAspect="1"/>
          </p:cNvGraphicFramePr>
          <p:nvPr>
            <p:extLst>
              <p:ext uri="{D42A27DB-BD31-4B8C-83A1-F6EECF244321}">
                <p14:modId xmlns:p14="http://schemas.microsoft.com/office/powerpoint/2010/main" val="797673404"/>
              </p:ext>
            </p:extLst>
          </p:nvPr>
        </p:nvGraphicFramePr>
        <p:xfrm>
          <a:off x="4176301" y="3130177"/>
          <a:ext cx="976313" cy="411163"/>
        </p:xfrm>
        <a:graphic>
          <a:graphicData uri="http://schemas.openxmlformats.org/presentationml/2006/ole">
            <mc:AlternateContent xmlns:mc="http://schemas.openxmlformats.org/markup-compatibility/2006">
              <mc:Choice xmlns:v="urn:schemas-microsoft-com:vml" Requires="v">
                <p:oleObj spid="_x0000_s1309746" name="Equation" r:id="rId14" imgW="571320" imgH="241200" progId="Equation.DSMT4">
                  <p:embed/>
                </p:oleObj>
              </mc:Choice>
              <mc:Fallback>
                <p:oleObj name="Equation" r:id="rId14" imgW="571320" imgH="241200" progId="Equation.DSMT4">
                  <p:embed/>
                  <p:pic>
                    <p:nvPicPr>
                      <p:cNvPr id="0" name=""/>
                      <p:cNvPicPr>
                        <a:picLocks noChangeAspect="1" noChangeArrowheads="1"/>
                      </p:cNvPicPr>
                      <p:nvPr/>
                    </p:nvPicPr>
                    <p:blipFill>
                      <a:blip r:embed="rId15"/>
                      <a:srcRect/>
                      <a:stretch>
                        <a:fillRect/>
                      </a:stretch>
                    </p:blipFill>
                    <p:spPr bwMode="auto">
                      <a:xfrm>
                        <a:off x="4176301" y="3130177"/>
                        <a:ext cx="976313"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6927" name="Picture 1327"/>
          <p:cNvPicPr>
            <a:picLocks noChangeAspect="1" noChangeArrowheads="1"/>
          </p:cNvPicPr>
          <p:nvPr/>
        </p:nvPicPr>
        <p:blipFill rotWithShape="1">
          <a:blip r:embed="rId16">
            <a:extLst>
              <a:ext uri="{28A0092B-C50C-407E-A947-70E740481C1C}">
                <a14:useLocalDpi xmlns:a14="http://schemas.microsoft.com/office/drawing/2010/main" val="0"/>
              </a:ext>
            </a:extLst>
          </a:blip>
          <a:srcRect l="23096" t="8238" r="18333" b="12079"/>
          <a:stretch/>
        </p:blipFill>
        <p:spPr bwMode="auto">
          <a:xfrm>
            <a:off x="6325635" y="596900"/>
            <a:ext cx="2295658" cy="2343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Object 15"/>
          <p:cNvGraphicFramePr>
            <a:graphicFrameLocks noChangeAspect="1"/>
          </p:cNvGraphicFramePr>
          <p:nvPr>
            <p:extLst>
              <p:ext uri="{D42A27DB-BD31-4B8C-83A1-F6EECF244321}">
                <p14:modId xmlns:p14="http://schemas.microsoft.com/office/powerpoint/2010/main" val="700397013"/>
              </p:ext>
            </p:extLst>
          </p:nvPr>
        </p:nvGraphicFramePr>
        <p:xfrm>
          <a:off x="6996420" y="185738"/>
          <a:ext cx="954088" cy="411162"/>
        </p:xfrm>
        <a:graphic>
          <a:graphicData uri="http://schemas.openxmlformats.org/presentationml/2006/ole">
            <mc:AlternateContent xmlns:mc="http://schemas.openxmlformats.org/markup-compatibility/2006">
              <mc:Choice xmlns:v="urn:schemas-microsoft-com:vml" Requires="v">
                <p:oleObj spid="_x0000_s1309747" name="Equation" r:id="rId17" imgW="558720" imgH="241200" progId="Equation.DSMT4">
                  <p:embed/>
                </p:oleObj>
              </mc:Choice>
              <mc:Fallback>
                <p:oleObj name="Equation" r:id="rId17" imgW="558720" imgH="241200" progId="Equation.DSMT4">
                  <p:embed/>
                  <p:pic>
                    <p:nvPicPr>
                      <p:cNvPr id="0" name=""/>
                      <p:cNvPicPr>
                        <a:picLocks noChangeAspect="1" noChangeArrowheads="1"/>
                      </p:cNvPicPr>
                      <p:nvPr/>
                    </p:nvPicPr>
                    <p:blipFill>
                      <a:blip r:embed="rId18"/>
                      <a:srcRect/>
                      <a:stretch>
                        <a:fillRect/>
                      </a:stretch>
                    </p:blipFill>
                    <p:spPr bwMode="auto">
                      <a:xfrm>
                        <a:off x="6996420" y="185738"/>
                        <a:ext cx="95408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6930" name="Picture 1330"/>
          <p:cNvPicPr>
            <a:picLocks noChangeAspect="1" noChangeArrowheads="1"/>
          </p:cNvPicPr>
          <p:nvPr/>
        </p:nvPicPr>
        <p:blipFill rotWithShape="1">
          <a:blip r:embed="rId19">
            <a:extLst>
              <a:ext uri="{28A0092B-C50C-407E-A947-70E740481C1C}">
                <a14:useLocalDpi xmlns:a14="http://schemas.microsoft.com/office/drawing/2010/main" val="0"/>
              </a:ext>
            </a:extLst>
          </a:blip>
          <a:srcRect l="15238" t="5556" r="15476" b="5556"/>
          <a:stretch/>
        </p:blipFill>
        <p:spPr bwMode="auto">
          <a:xfrm>
            <a:off x="6114616" y="3487937"/>
            <a:ext cx="2715626" cy="261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8" name="Object 17"/>
          <p:cNvGraphicFramePr>
            <a:graphicFrameLocks noChangeAspect="1"/>
          </p:cNvGraphicFramePr>
          <p:nvPr>
            <p:extLst>
              <p:ext uri="{D42A27DB-BD31-4B8C-83A1-F6EECF244321}">
                <p14:modId xmlns:p14="http://schemas.microsoft.com/office/powerpoint/2010/main" val="1187914218"/>
              </p:ext>
            </p:extLst>
          </p:nvPr>
        </p:nvGraphicFramePr>
        <p:xfrm>
          <a:off x="6984273" y="3134389"/>
          <a:ext cx="976312" cy="411163"/>
        </p:xfrm>
        <a:graphic>
          <a:graphicData uri="http://schemas.openxmlformats.org/presentationml/2006/ole">
            <mc:AlternateContent xmlns:mc="http://schemas.openxmlformats.org/markup-compatibility/2006">
              <mc:Choice xmlns:v="urn:schemas-microsoft-com:vml" Requires="v">
                <p:oleObj spid="_x0000_s1309748" name="Equation" r:id="rId20" imgW="571320" imgH="241200" progId="Equation.DSMT4">
                  <p:embed/>
                </p:oleObj>
              </mc:Choice>
              <mc:Fallback>
                <p:oleObj name="Equation" r:id="rId20" imgW="571320" imgH="241200" progId="Equation.DSMT4">
                  <p:embed/>
                  <p:pic>
                    <p:nvPicPr>
                      <p:cNvPr id="0" name=""/>
                      <p:cNvPicPr>
                        <a:picLocks noChangeAspect="1" noChangeArrowheads="1"/>
                      </p:cNvPicPr>
                      <p:nvPr/>
                    </p:nvPicPr>
                    <p:blipFill>
                      <a:blip r:embed="rId21"/>
                      <a:srcRect/>
                      <a:stretch>
                        <a:fillRect/>
                      </a:stretch>
                    </p:blipFill>
                    <p:spPr bwMode="auto">
                      <a:xfrm>
                        <a:off x="6984273" y="3134389"/>
                        <a:ext cx="976312"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3207588756"/>
              </p:ext>
            </p:extLst>
          </p:nvPr>
        </p:nvGraphicFramePr>
        <p:xfrm>
          <a:off x="2286000" y="4407255"/>
          <a:ext cx="215821" cy="337807"/>
        </p:xfrm>
        <a:graphic>
          <a:graphicData uri="http://schemas.openxmlformats.org/presentationml/2006/ole">
            <mc:AlternateContent xmlns:mc="http://schemas.openxmlformats.org/markup-compatibility/2006">
              <mc:Choice xmlns:v="urn:schemas-microsoft-com:vml" Requires="v">
                <p:oleObj spid="_x0000_s1309749" name="Equation" r:id="rId22" imgW="114120" imgH="177480" progId="Equation.DSMT4">
                  <p:embed/>
                </p:oleObj>
              </mc:Choice>
              <mc:Fallback>
                <p:oleObj name="Equation" r:id="rId22" imgW="114120" imgH="177480" progId="Equation.DSMT4">
                  <p:embed/>
                  <p:pic>
                    <p:nvPicPr>
                      <p:cNvPr id="0" name=""/>
                      <p:cNvPicPr>
                        <a:picLocks noChangeAspect="1" noChangeArrowheads="1"/>
                      </p:cNvPicPr>
                      <p:nvPr/>
                    </p:nvPicPr>
                    <p:blipFill>
                      <a:blip r:embed="rId23"/>
                      <a:srcRect/>
                      <a:stretch>
                        <a:fillRect/>
                      </a:stretch>
                    </p:blipFill>
                    <p:spPr bwMode="auto">
                      <a:xfrm>
                        <a:off x="2286000" y="4407255"/>
                        <a:ext cx="215821" cy="337807"/>
                      </a:xfrm>
                      <a:prstGeom prst="rect">
                        <a:avLst/>
                      </a:prstGeom>
                      <a:noFill/>
                      <a:ln>
                        <a:noFill/>
                      </a:ln>
                      <a:extLst/>
                    </p:spPr>
                  </p:pic>
                </p:oleObj>
              </mc:Fallback>
            </mc:AlternateContent>
          </a:graphicData>
        </a:graphic>
      </p:graphicFrame>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959385566"/>
              </p:ext>
            </p:extLst>
          </p:nvPr>
        </p:nvGraphicFramePr>
        <p:xfrm>
          <a:off x="5257800" y="5410200"/>
          <a:ext cx="215900" cy="338138"/>
        </p:xfrm>
        <a:graphic>
          <a:graphicData uri="http://schemas.openxmlformats.org/presentationml/2006/ole">
            <mc:AlternateContent xmlns:mc="http://schemas.openxmlformats.org/markup-compatibility/2006">
              <mc:Choice xmlns:v="urn:schemas-microsoft-com:vml" Requires="v">
                <p:oleObj spid="_x0000_s1309750" name="Equation" r:id="rId24" imgW="114120" imgH="177480" progId="Equation.DSMT4">
                  <p:embed/>
                </p:oleObj>
              </mc:Choice>
              <mc:Fallback>
                <p:oleObj name="Equation" r:id="rId24" imgW="114120" imgH="17748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257800" y="5410200"/>
                        <a:ext cx="215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21123132"/>
              </p:ext>
            </p:extLst>
          </p:nvPr>
        </p:nvGraphicFramePr>
        <p:xfrm>
          <a:off x="8077200" y="4343400"/>
          <a:ext cx="215900" cy="338138"/>
        </p:xfrm>
        <a:graphic>
          <a:graphicData uri="http://schemas.openxmlformats.org/presentationml/2006/ole">
            <mc:AlternateContent xmlns:mc="http://schemas.openxmlformats.org/markup-compatibility/2006">
              <mc:Choice xmlns:v="urn:schemas-microsoft-com:vml" Requires="v">
                <p:oleObj spid="_x0000_s1309751" name="Equation" r:id="rId26" imgW="114102" imgH="177492" progId="Equation.DSMT4">
                  <p:embed/>
                </p:oleObj>
              </mc:Choice>
              <mc:Fallback>
                <p:oleObj name="Equation" r:id="rId26" imgW="114102" imgH="177492"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077200" y="4343400"/>
                        <a:ext cx="215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851597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9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9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9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9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9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9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59013" y="381009"/>
            <a:ext cx="4208268" cy="707886"/>
          </a:xfrm>
          <a:prstGeom prst="rect">
            <a:avLst/>
          </a:prstGeom>
        </p:spPr>
        <p:txBody>
          <a:bodyPr wrap="none">
            <a:spAutoFit/>
          </a:bodyPr>
          <a:lstStyle/>
          <a:p>
            <a:pPr eaLnBrk="1" fontAlgn="auto" hangingPunct="1">
              <a:spcBef>
                <a:spcPts val="0"/>
              </a:spcBef>
              <a:spcAft>
                <a:spcPts val="0"/>
              </a:spcAft>
            </a:pPr>
            <a:r>
              <a:rPr lang="en-US" sz="4000" dirty="0" smtClean="0">
                <a:solidFill>
                  <a:prstClr val="white"/>
                </a:solidFill>
                <a:latin typeface="Calibri"/>
                <a:cs typeface="+mn-cs"/>
              </a:rPr>
              <a:t>Bayer color sensors</a:t>
            </a:r>
            <a:endParaRPr lang="en-US" sz="4000" dirty="0">
              <a:solidFill>
                <a:prstClr val="white"/>
              </a:solidFill>
              <a:latin typeface="Calibri"/>
              <a:cs typeface="+mn-cs"/>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651914292"/>
              </p:ext>
            </p:extLst>
          </p:nvPr>
        </p:nvGraphicFramePr>
        <p:xfrm>
          <a:off x="4192588" y="2122488"/>
          <a:ext cx="3330575" cy="950912"/>
        </p:xfrm>
        <a:graphic>
          <a:graphicData uri="http://schemas.openxmlformats.org/presentationml/2006/ole">
            <mc:AlternateContent xmlns:mc="http://schemas.openxmlformats.org/markup-compatibility/2006">
              <mc:Choice xmlns:v="urn:schemas-microsoft-com:vml" Requires="v">
                <p:oleObj spid="_x0000_s1310737" name="Equation" r:id="rId4" imgW="1688760" imgH="482400" progId="Equation.DSMT4">
                  <p:embed/>
                </p:oleObj>
              </mc:Choice>
              <mc:Fallback>
                <p:oleObj name="Equation" r:id="rId4" imgW="1688760" imgH="482400" progId="Equation.DSMT4">
                  <p:embed/>
                  <p:pic>
                    <p:nvPicPr>
                      <p:cNvPr id="0" name=""/>
                      <p:cNvPicPr/>
                      <p:nvPr/>
                    </p:nvPicPr>
                    <p:blipFill>
                      <a:blip r:embed="rId5"/>
                      <a:stretch>
                        <a:fillRect/>
                      </a:stretch>
                    </p:blipFill>
                    <p:spPr>
                      <a:xfrm>
                        <a:off x="4192588" y="2122488"/>
                        <a:ext cx="3330575" cy="950912"/>
                      </a:xfrm>
                      <a:prstGeom prst="rect">
                        <a:avLst/>
                      </a:prstGeom>
                    </p:spPr>
                  </p:pic>
                </p:oleObj>
              </mc:Fallback>
            </mc:AlternateContent>
          </a:graphicData>
        </a:graphic>
      </p:graphicFrame>
      <p:sp>
        <p:nvSpPr>
          <p:cNvPr id="4" name="Rectangle 3"/>
          <p:cNvSpPr/>
          <p:nvPr/>
        </p:nvSpPr>
        <p:spPr>
          <a:xfrm>
            <a:off x="1063826" y="3912513"/>
            <a:ext cx="6582123" cy="430887"/>
          </a:xfrm>
          <a:prstGeom prst="rect">
            <a:avLst/>
          </a:prstGeom>
        </p:spPr>
        <p:txBody>
          <a:bodyPr wrap="none">
            <a:spAutoFit/>
          </a:bodyPr>
          <a:lstStyle/>
          <a:p>
            <a:pPr eaLnBrk="1" fontAlgn="auto" hangingPunct="1">
              <a:spcBef>
                <a:spcPts val="0"/>
              </a:spcBef>
              <a:spcAft>
                <a:spcPts val="0"/>
              </a:spcAft>
            </a:pPr>
            <a:r>
              <a:rPr lang="en-US" sz="2200" dirty="0" smtClean="0">
                <a:solidFill>
                  <a:prstClr val="white"/>
                </a:solidFill>
                <a:latin typeface="Calibri"/>
                <a:cs typeface="+mn-cs"/>
              </a:rPr>
              <a:t>For an LSI system, this definition coincides with the MTF</a:t>
            </a:r>
            <a:endParaRPr lang="en-US" sz="2200" dirty="0">
              <a:solidFill>
                <a:prstClr val="white"/>
              </a:solidFill>
              <a:latin typeface="Calibri"/>
              <a:cs typeface="+mn-cs"/>
            </a:endParaRPr>
          </a:p>
        </p:txBody>
      </p:sp>
      <p:sp>
        <p:nvSpPr>
          <p:cNvPr id="2" name="Rectangle 1"/>
          <p:cNvSpPr/>
          <p:nvPr/>
        </p:nvSpPr>
        <p:spPr>
          <a:xfrm>
            <a:off x="3551319" y="3392578"/>
            <a:ext cx="999889" cy="430887"/>
          </a:xfrm>
          <a:prstGeom prst="rect">
            <a:avLst/>
          </a:prstGeom>
        </p:spPr>
        <p:txBody>
          <a:bodyPr wrap="none">
            <a:spAutoFit/>
          </a:bodyPr>
          <a:lstStyle/>
          <a:p>
            <a:pPr eaLnBrk="1" fontAlgn="auto" hangingPunct="1">
              <a:spcBef>
                <a:spcPts val="0"/>
              </a:spcBef>
              <a:spcAft>
                <a:spcPts val="0"/>
              </a:spcAft>
            </a:pPr>
            <a:r>
              <a:rPr lang="en-US" sz="2200" dirty="0" smtClean="0">
                <a:solidFill>
                  <a:srgbClr val="FFFF00"/>
                </a:solidFill>
                <a:latin typeface="Calibri"/>
                <a:cs typeface="+mn-cs"/>
              </a:rPr>
              <a:t>Variant</a:t>
            </a:r>
            <a:endParaRPr lang="en-US" sz="2200" dirty="0">
              <a:solidFill>
                <a:srgbClr val="FFFF00"/>
              </a:solidFill>
              <a:latin typeface="Calibri"/>
              <a:cs typeface="+mn-cs"/>
            </a:endParaRPr>
          </a:p>
        </p:txBody>
      </p:sp>
      <p:cxnSp>
        <p:nvCxnSpPr>
          <p:cNvPr id="7" name="Straight Arrow Connector 6"/>
          <p:cNvCxnSpPr>
            <a:stCxn id="2" idx="0"/>
          </p:cNvCxnSpPr>
          <p:nvPr/>
        </p:nvCxnSpPr>
        <p:spPr>
          <a:xfrm flipV="1">
            <a:off x="4051264" y="2732117"/>
            <a:ext cx="249972" cy="660461"/>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 name="Footer Placeholder 11"/>
          <p:cNvSpPr>
            <a:spLocks noGrp="1"/>
          </p:cNvSpPr>
          <p:nvPr>
            <p:ph type="ftr" sz="quarter" idx="11"/>
          </p:nvPr>
        </p:nvSpPr>
        <p:spPr/>
        <p:txBody>
          <a:bodyPr/>
          <a:lstStyle/>
          <a:p>
            <a:endParaRPr lang="en-US" dirty="0">
              <a:solidFill>
                <a:prstClr val="white">
                  <a:tint val="75000"/>
                </a:prstClr>
              </a:solidFill>
            </a:endParaRPr>
          </a:p>
        </p:txBody>
      </p:sp>
      <p:sp>
        <p:nvSpPr>
          <p:cNvPr id="9" name="Rectangle 8"/>
          <p:cNvSpPr/>
          <p:nvPr/>
        </p:nvSpPr>
        <p:spPr>
          <a:xfrm>
            <a:off x="1812057" y="1551708"/>
            <a:ext cx="5688609" cy="461665"/>
          </a:xfrm>
          <a:prstGeom prst="rect">
            <a:avLst/>
          </a:prstGeom>
        </p:spPr>
        <p:txBody>
          <a:bodyPr wrap="none">
            <a:spAutoFit/>
          </a:bodyPr>
          <a:lstStyle/>
          <a:p>
            <a:pPr eaLnBrk="1" fontAlgn="auto" hangingPunct="1">
              <a:spcBef>
                <a:spcPts val="0"/>
              </a:spcBef>
              <a:spcAft>
                <a:spcPts val="0"/>
              </a:spcAft>
            </a:pPr>
            <a:r>
              <a:rPr lang="en-US" sz="2400" b="1" dirty="0" smtClean="0">
                <a:solidFill>
                  <a:srgbClr val="FFFF00"/>
                </a:solidFill>
                <a:latin typeface="Calibri"/>
                <a:cs typeface="+mn-cs"/>
              </a:rPr>
              <a:t>Extension of MTF to space-variant systems:</a:t>
            </a:r>
            <a:endParaRPr lang="en-US" sz="2400" b="1" dirty="0">
              <a:solidFill>
                <a:srgbClr val="FFFF00"/>
              </a:solidFill>
              <a:latin typeface="Calibri"/>
              <a:cs typeface="+mn-cs"/>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12519510"/>
              </p:ext>
            </p:extLst>
          </p:nvPr>
        </p:nvGraphicFramePr>
        <p:xfrm>
          <a:off x="457200" y="2343150"/>
          <a:ext cx="1827213" cy="450850"/>
        </p:xfrm>
        <a:graphic>
          <a:graphicData uri="http://schemas.openxmlformats.org/presentationml/2006/ole">
            <mc:AlternateContent xmlns:mc="http://schemas.openxmlformats.org/markup-compatibility/2006">
              <mc:Choice xmlns:v="urn:schemas-microsoft-com:vml" Requires="v">
                <p:oleObj spid="_x0000_s1310738" name="Equation" r:id="rId6" imgW="927000" imgH="228600" progId="Equation.DSMT4">
                  <p:embed/>
                </p:oleObj>
              </mc:Choice>
              <mc:Fallback>
                <p:oleObj name="Equation" r:id="rId6" imgW="927000" imgH="228600" progId="Equation.DSMT4">
                  <p:embed/>
                  <p:pic>
                    <p:nvPicPr>
                      <p:cNvPr id="0" name=""/>
                      <p:cNvPicPr>
                        <a:picLocks noChangeAspect="1" noChangeArrowheads="1"/>
                      </p:cNvPicPr>
                      <p:nvPr/>
                    </p:nvPicPr>
                    <p:blipFill>
                      <a:blip r:embed="rId7"/>
                      <a:srcRect/>
                      <a:stretch>
                        <a:fillRect/>
                      </a:stretch>
                    </p:blipFill>
                    <p:spPr bwMode="auto">
                      <a:xfrm>
                        <a:off x="457200" y="2343150"/>
                        <a:ext cx="182721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Right Arrow 10"/>
          <p:cNvSpPr/>
          <p:nvPr/>
        </p:nvSpPr>
        <p:spPr>
          <a:xfrm>
            <a:off x="2559013" y="2442986"/>
            <a:ext cx="787098" cy="36308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674010512"/>
              </p:ext>
            </p:extLst>
          </p:nvPr>
        </p:nvGraphicFramePr>
        <p:xfrm>
          <a:off x="2766741" y="4617335"/>
          <a:ext cx="4733925" cy="1001713"/>
        </p:xfrm>
        <a:graphic>
          <a:graphicData uri="http://schemas.openxmlformats.org/presentationml/2006/ole">
            <mc:AlternateContent xmlns:mc="http://schemas.openxmlformats.org/markup-compatibility/2006">
              <mc:Choice xmlns:v="urn:schemas-microsoft-com:vml" Requires="v">
                <p:oleObj spid="_x0000_s1310739" name="Equation" r:id="rId8" imgW="2400120" imgH="507960" progId="Equation.DSMT4">
                  <p:embed/>
                </p:oleObj>
              </mc:Choice>
              <mc:Fallback>
                <p:oleObj name="Equation" r:id="rId8" imgW="2400120" imgH="507960" progId="Equation.DSMT4">
                  <p:embed/>
                  <p:pic>
                    <p:nvPicPr>
                      <p:cNvPr id="0" name=""/>
                      <p:cNvPicPr>
                        <a:picLocks noChangeAspect="1" noChangeArrowheads="1"/>
                      </p:cNvPicPr>
                      <p:nvPr/>
                    </p:nvPicPr>
                    <p:blipFill>
                      <a:blip r:embed="rId9"/>
                      <a:srcRect/>
                      <a:stretch>
                        <a:fillRect/>
                      </a:stretch>
                    </p:blipFill>
                    <p:spPr bwMode="auto">
                      <a:xfrm>
                        <a:off x="2766741" y="4617335"/>
                        <a:ext cx="47339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Rectangle 13"/>
          <p:cNvSpPr/>
          <p:nvPr/>
        </p:nvSpPr>
        <p:spPr>
          <a:xfrm>
            <a:off x="643075" y="5448422"/>
            <a:ext cx="2284087" cy="430887"/>
          </a:xfrm>
          <a:prstGeom prst="rect">
            <a:avLst/>
          </a:prstGeom>
        </p:spPr>
        <p:txBody>
          <a:bodyPr wrap="none">
            <a:spAutoFit/>
          </a:bodyPr>
          <a:lstStyle/>
          <a:p>
            <a:pPr eaLnBrk="1" fontAlgn="auto" hangingPunct="1">
              <a:spcBef>
                <a:spcPts val="0"/>
              </a:spcBef>
              <a:spcAft>
                <a:spcPts val="0"/>
              </a:spcAft>
            </a:pPr>
            <a:r>
              <a:rPr lang="en-US" sz="2200" dirty="0" smtClean="0">
                <a:solidFill>
                  <a:srgbClr val="FFFF00"/>
                </a:solidFill>
                <a:latin typeface="Calibri"/>
                <a:cs typeface="+mn-cs"/>
              </a:rPr>
              <a:t>Spurious response</a:t>
            </a:r>
            <a:endParaRPr lang="en-US" sz="2200" dirty="0">
              <a:solidFill>
                <a:srgbClr val="FFFF00"/>
              </a:solidFill>
              <a:latin typeface="Calibri"/>
              <a:cs typeface="+mn-cs"/>
            </a:endParaRPr>
          </a:p>
        </p:txBody>
      </p:sp>
      <p:cxnSp>
        <p:nvCxnSpPr>
          <p:cNvPr id="15" name="Straight Arrow Connector 14"/>
          <p:cNvCxnSpPr>
            <a:stCxn id="14" idx="0"/>
          </p:cNvCxnSpPr>
          <p:nvPr/>
        </p:nvCxnSpPr>
        <p:spPr>
          <a:xfrm flipV="1">
            <a:off x="1785119" y="5118192"/>
            <a:ext cx="773894" cy="33023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93648" y="5791200"/>
            <a:ext cx="1565365" cy="338554"/>
          </a:xfrm>
          <a:prstGeom prst="rect">
            <a:avLst/>
          </a:prstGeom>
          <a:noFill/>
        </p:spPr>
        <p:txBody>
          <a:bodyPr wrap="none" rtlCol="0">
            <a:spAutoFit/>
          </a:bodyPr>
          <a:lstStyle/>
          <a:p>
            <a:pPr eaLnBrk="1" fontAlgn="auto" hangingPunct="1">
              <a:spcBef>
                <a:spcPts val="0"/>
              </a:spcBef>
              <a:spcAft>
                <a:spcPts val="0"/>
              </a:spcAft>
            </a:pPr>
            <a:r>
              <a:rPr lang="en-US" sz="1600" dirty="0" err="1" smtClean="0">
                <a:solidFill>
                  <a:prstClr val="white"/>
                </a:solidFill>
                <a:latin typeface="Calibri"/>
                <a:cs typeface="+mn-cs"/>
              </a:rPr>
              <a:t>Elor</a:t>
            </a:r>
            <a:r>
              <a:rPr lang="en-US" sz="1600" dirty="0" smtClean="0">
                <a:solidFill>
                  <a:prstClr val="white"/>
                </a:solidFill>
                <a:latin typeface="Calibri"/>
                <a:cs typeface="+mn-cs"/>
              </a:rPr>
              <a:t> et. Al - 2007</a:t>
            </a:r>
            <a:endParaRPr lang="en-US" sz="1600" dirty="0">
              <a:solidFill>
                <a:prstClr val="white"/>
              </a:solidFill>
              <a:latin typeface="Calibri"/>
              <a:cs typeface="+mn-cs"/>
            </a:endParaRPr>
          </a:p>
        </p:txBody>
      </p:sp>
    </p:spTree>
    <p:extLst>
      <p:ext uri="{BB962C8B-B14F-4D97-AF65-F5344CB8AC3E}">
        <p14:creationId xmlns:p14="http://schemas.microsoft.com/office/powerpoint/2010/main" val="282293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14"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86416" y="304800"/>
            <a:ext cx="7566110" cy="707886"/>
          </a:xfrm>
          <a:prstGeom prst="rect">
            <a:avLst/>
          </a:prstGeom>
        </p:spPr>
        <p:txBody>
          <a:bodyPr wrap="none">
            <a:spAutoFit/>
          </a:bodyPr>
          <a:lstStyle/>
          <a:p>
            <a:pPr eaLnBrk="1" fontAlgn="auto" hangingPunct="1">
              <a:spcBef>
                <a:spcPts val="0"/>
              </a:spcBef>
              <a:spcAft>
                <a:spcPts val="0"/>
              </a:spcAft>
            </a:pPr>
            <a:r>
              <a:rPr lang="en-US" sz="4000" dirty="0" smtClean="0">
                <a:solidFill>
                  <a:prstClr val="white"/>
                </a:solidFill>
                <a:latin typeface="Calibri"/>
                <a:cs typeface="+mn-cs"/>
              </a:rPr>
              <a:t>Bayer sampling frequency response</a:t>
            </a:r>
            <a:endParaRPr lang="en-US" sz="4000" dirty="0">
              <a:solidFill>
                <a:prstClr val="white"/>
              </a:solidFill>
              <a:latin typeface="Calibri"/>
              <a:cs typeface="+mn-cs"/>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1350933256"/>
              </p:ext>
            </p:extLst>
          </p:nvPr>
        </p:nvGraphicFramePr>
        <p:xfrm>
          <a:off x="8001000" y="2057400"/>
          <a:ext cx="735012" cy="388938"/>
        </p:xfrm>
        <a:graphic>
          <a:graphicData uri="http://schemas.openxmlformats.org/presentationml/2006/ole">
            <mc:AlternateContent xmlns:mc="http://schemas.openxmlformats.org/markup-compatibility/2006">
              <mc:Choice xmlns:v="urn:schemas-microsoft-com:vml" Requires="v">
                <p:oleObj spid="_x0000_s1311836" name="Equation" r:id="rId4" imgW="431640" imgH="228600" progId="Equation.DSMT4">
                  <p:embed/>
                </p:oleObj>
              </mc:Choice>
              <mc:Fallback>
                <p:oleObj name="Equation" r:id="rId4" imgW="431640" imgH="228600" progId="Equation.DSMT4">
                  <p:embed/>
                  <p:pic>
                    <p:nvPicPr>
                      <p:cNvPr id="0" name=""/>
                      <p:cNvPicPr>
                        <a:picLocks noChangeAspect="1" noChangeArrowheads="1"/>
                      </p:cNvPicPr>
                      <p:nvPr/>
                    </p:nvPicPr>
                    <p:blipFill>
                      <a:blip r:embed="rId5"/>
                      <a:srcRect/>
                      <a:stretch>
                        <a:fillRect/>
                      </a:stretch>
                    </p:blipFill>
                    <p:spPr bwMode="auto">
                      <a:xfrm>
                        <a:off x="8001000" y="2057400"/>
                        <a:ext cx="735012"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0" name="Group 49"/>
          <p:cNvGrpSpPr/>
          <p:nvPr/>
        </p:nvGrpSpPr>
        <p:grpSpPr>
          <a:xfrm>
            <a:off x="3200400" y="2057400"/>
            <a:ext cx="2133600" cy="533400"/>
            <a:chOff x="1905000" y="1295400"/>
            <a:chExt cx="2133600" cy="1600200"/>
          </a:xfrm>
        </p:grpSpPr>
        <p:cxnSp>
          <p:nvCxnSpPr>
            <p:cNvPr id="51" name="Straight Arrow Connector 50"/>
            <p:cNvCxnSpPr/>
            <p:nvPr/>
          </p:nvCxnSpPr>
          <p:spPr>
            <a:xfrm flipV="1">
              <a:off x="1905000" y="1295400"/>
              <a:ext cx="0" cy="160020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1905000" y="2895600"/>
              <a:ext cx="2133600" cy="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aphicFrame>
        <p:nvGraphicFramePr>
          <p:cNvPr id="2" name="Object 1"/>
          <p:cNvGraphicFramePr>
            <a:graphicFrameLocks noChangeAspect="1"/>
          </p:cNvGraphicFramePr>
          <p:nvPr>
            <p:extLst>
              <p:ext uri="{D42A27DB-BD31-4B8C-83A1-F6EECF244321}">
                <p14:modId xmlns:p14="http://schemas.microsoft.com/office/powerpoint/2010/main" val="4183596868"/>
              </p:ext>
            </p:extLst>
          </p:nvPr>
        </p:nvGraphicFramePr>
        <p:xfrm>
          <a:off x="1763713" y="2057400"/>
          <a:ext cx="974725" cy="388938"/>
        </p:xfrm>
        <a:graphic>
          <a:graphicData uri="http://schemas.openxmlformats.org/presentationml/2006/ole">
            <mc:AlternateContent xmlns:mc="http://schemas.openxmlformats.org/markup-compatibility/2006">
              <mc:Choice xmlns:v="urn:schemas-microsoft-com:vml" Requires="v">
                <p:oleObj spid="_x0000_s1311837" name="Equation" r:id="rId6" imgW="571320" imgH="228600" progId="Equation.DSMT4">
                  <p:embed/>
                </p:oleObj>
              </mc:Choice>
              <mc:Fallback>
                <p:oleObj name="Equation" r:id="rId6" imgW="571320" imgH="228600" progId="Equation.DSMT4">
                  <p:embed/>
                  <p:pic>
                    <p:nvPicPr>
                      <p:cNvPr id="0" name=""/>
                      <p:cNvPicPr>
                        <a:picLocks noChangeAspect="1" noChangeArrowheads="1"/>
                      </p:cNvPicPr>
                      <p:nvPr/>
                    </p:nvPicPr>
                    <p:blipFill>
                      <a:blip r:embed="rId7"/>
                      <a:srcRect/>
                      <a:stretch>
                        <a:fillRect/>
                      </a:stretch>
                    </p:blipFill>
                    <p:spPr bwMode="auto">
                      <a:xfrm>
                        <a:off x="1763713" y="2057400"/>
                        <a:ext cx="9747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31417380"/>
              </p:ext>
            </p:extLst>
          </p:nvPr>
        </p:nvGraphicFramePr>
        <p:xfrm>
          <a:off x="2895600" y="2057400"/>
          <a:ext cx="193675" cy="238125"/>
        </p:xfrm>
        <a:graphic>
          <a:graphicData uri="http://schemas.openxmlformats.org/presentationml/2006/ole">
            <mc:AlternateContent xmlns:mc="http://schemas.openxmlformats.org/markup-compatibility/2006">
              <mc:Choice xmlns:v="urn:schemas-microsoft-com:vml" Requires="v">
                <p:oleObj spid="_x0000_s1311838" name="Equation" r:id="rId8" imgW="114120" imgH="139680" progId="Equation.DSMT4">
                  <p:embed/>
                </p:oleObj>
              </mc:Choice>
              <mc:Fallback>
                <p:oleObj name="Equation" r:id="rId8" imgW="114120" imgH="139680" progId="Equation.DSMT4">
                  <p:embed/>
                  <p:pic>
                    <p:nvPicPr>
                      <p:cNvPr id="0" name=""/>
                      <p:cNvPicPr>
                        <a:picLocks noChangeAspect="1" noChangeArrowheads="1"/>
                      </p:cNvPicPr>
                      <p:nvPr/>
                    </p:nvPicPr>
                    <p:blipFill>
                      <a:blip r:embed="rId9"/>
                      <a:srcRect/>
                      <a:stretch>
                        <a:fillRect/>
                      </a:stretch>
                    </p:blipFill>
                    <p:spPr bwMode="auto">
                      <a:xfrm>
                        <a:off x="2895600" y="2057400"/>
                        <a:ext cx="1936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866683228"/>
              </p:ext>
            </p:extLst>
          </p:nvPr>
        </p:nvGraphicFramePr>
        <p:xfrm>
          <a:off x="5130800" y="2638425"/>
          <a:ext cx="214313" cy="238125"/>
        </p:xfrm>
        <a:graphic>
          <a:graphicData uri="http://schemas.openxmlformats.org/presentationml/2006/ole">
            <mc:AlternateContent xmlns:mc="http://schemas.openxmlformats.org/markup-compatibility/2006">
              <mc:Choice xmlns:v="urn:schemas-microsoft-com:vml" Requires="v">
                <p:oleObj spid="_x0000_s1311839" name="Equation" r:id="rId10" imgW="126720" imgH="139680" progId="Equation.DSMT4">
                  <p:embed/>
                </p:oleObj>
              </mc:Choice>
              <mc:Fallback>
                <p:oleObj name="Equation" r:id="rId10" imgW="126720" imgH="139680" progId="Equation.DSMT4">
                  <p:embed/>
                  <p:pic>
                    <p:nvPicPr>
                      <p:cNvPr id="0" name=""/>
                      <p:cNvPicPr>
                        <a:picLocks noChangeAspect="1" noChangeArrowheads="1"/>
                      </p:cNvPicPr>
                      <p:nvPr/>
                    </p:nvPicPr>
                    <p:blipFill>
                      <a:blip r:embed="rId11"/>
                      <a:srcRect/>
                      <a:stretch>
                        <a:fillRect/>
                      </a:stretch>
                    </p:blipFill>
                    <p:spPr bwMode="auto">
                      <a:xfrm>
                        <a:off x="5130800" y="2638425"/>
                        <a:ext cx="214313"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797661405"/>
              </p:ext>
            </p:extLst>
          </p:nvPr>
        </p:nvGraphicFramePr>
        <p:xfrm>
          <a:off x="3701731" y="2659380"/>
          <a:ext cx="280987" cy="303212"/>
        </p:xfrm>
        <a:graphic>
          <a:graphicData uri="http://schemas.openxmlformats.org/presentationml/2006/ole">
            <mc:AlternateContent xmlns:mc="http://schemas.openxmlformats.org/markup-compatibility/2006">
              <mc:Choice xmlns:v="urn:schemas-microsoft-com:vml" Requires="v">
                <p:oleObj spid="_x0000_s1311840" name="Equation" r:id="rId12" imgW="164880" imgH="177480" progId="Equation.DSMT4">
                  <p:embed/>
                </p:oleObj>
              </mc:Choice>
              <mc:Fallback>
                <p:oleObj name="Equation" r:id="rId12" imgW="164880" imgH="177480" progId="Equation.DSMT4">
                  <p:embed/>
                  <p:pic>
                    <p:nvPicPr>
                      <p:cNvPr id="0" name=""/>
                      <p:cNvPicPr>
                        <a:picLocks noChangeAspect="1" noChangeArrowheads="1"/>
                      </p:cNvPicPr>
                      <p:nvPr/>
                    </p:nvPicPr>
                    <p:blipFill>
                      <a:blip r:embed="rId13"/>
                      <a:srcRect/>
                      <a:stretch>
                        <a:fillRect/>
                      </a:stretch>
                    </p:blipFill>
                    <p:spPr bwMode="auto">
                      <a:xfrm>
                        <a:off x="3701731" y="2659380"/>
                        <a:ext cx="28098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6" name="Group 65"/>
          <p:cNvGrpSpPr/>
          <p:nvPr/>
        </p:nvGrpSpPr>
        <p:grpSpPr>
          <a:xfrm>
            <a:off x="3170237" y="3518123"/>
            <a:ext cx="2424112" cy="2009000"/>
            <a:chOff x="1905000" y="1295400"/>
            <a:chExt cx="2133600" cy="1600200"/>
          </a:xfrm>
        </p:grpSpPr>
        <p:cxnSp>
          <p:nvCxnSpPr>
            <p:cNvPr id="68" name="Straight Arrow Connector 67"/>
            <p:cNvCxnSpPr/>
            <p:nvPr/>
          </p:nvCxnSpPr>
          <p:spPr>
            <a:xfrm flipV="1">
              <a:off x="1905000" y="1295400"/>
              <a:ext cx="0" cy="160020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1905000" y="2895600"/>
              <a:ext cx="2133600" cy="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aphicFrame>
        <p:nvGraphicFramePr>
          <p:cNvPr id="72" name="Object 71"/>
          <p:cNvGraphicFramePr>
            <a:graphicFrameLocks noChangeAspect="1"/>
          </p:cNvGraphicFramePr>
          <p:nvPr>
            <p:extLst>
              <p:ext uri="{D42A27DB-BD31-4B8C-83A1-F6EECF244321}">
                <p14:modId xmlns:p14="http://schemas.microsoft.com/office/powerpoint/2010/main" val="1398228152"/>
              </p:ext>
            </p:extLst>
          </p:nvPr>
        </p:nvGraphicFramePr>
        <p:xfrm>
          <a:off x="1447799" y="3403600"/>
          <a:ext cx="1277938" cy="431800"/>
        </p:xfrm>
        <a:graphic>
          <a:graphicData uri="http://schemas.openxmlformats.org/presentationml/2006/ole">
            <mc:AlternateContent xmlns:mc="http://schemas.openxmlformats.org/markup-compatibility/2006">
              <mc:Choice xmlns:v="urn:schemas-microsoft-com:vml" Requires="v">
                <p:oleObj spid="_x0000_s1311841" name="Equation" r:id="rId14" imgW="749160" imgH="253800" progId="Equation.DSMT4">
                  <p:embed/>
                </p:oleObj>
              </mc:Choice>
              <mc:Fallback>
                <p:oleObj name="Equation" r:id="rId14" imgW="749160" imgH="253800" progId="Equation.DSMT4">
                  <p:embed/>
                  <p:pic>
                    <p:nvPicPr>
                      <p:cNvPr id="0" name=""/>
                      <p:cNvPicPr>
                        <a:picLocks noChangeAspect="1" noChangeArrowheads="1"/>
                      </p:cNvPicPr>
                      <p:nvPr/>
                    </p:nvPicPr>
                    <p:blipFill>
                      <a:blip r:embed="rId15"/>
                      <a:srcRect/>
                      <a:stretch>
                        <a:fillRect/>
                      </a:stretch>
                    </p:blipFill>
                    <p:spPr bwMode="auto">
                      <a:xfrm>
                        <a:off x="1447799" y="3403600"/>
                        <a:ext cx="12779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3" name="Object 72"/>
          <p:cNvGraphicFramePr>
            <a:graphicFrameLocks noChangeAspect="1"/>
          </p:cNvGraphicFramePr>
          <p:nvPr>
            <p:extLst>
              <p:ext uri="{D42A27DB-BD31-4B8C-83A1-F6EECF244321}">
                <p14:modId xmlns:p14="http://schemas.microsoft.com/office/powerpoint/2010/main" val="4039170887"/>
              </p:ext>
            </p:extLst>
          </p:nvPr>
        </p:nvGraphicFramePr>
        <p:xfrm>
          <a:off x="2957511" y="3399060"/>
          <a:ext cx="193675" cy="238125"/>
        </p:xfrm>
        <a:graphic>
          <a:graphicData uri="http://schemas.openxmlformats.org/presentationml/2006/ole">
            <mc:AlternateContent xmlns:mc="http://schemas.openxmlformats.org/markup-compatibility/2006">
              <mc:Choice xmlns:v="urn:schemas-microsoft-com:vml" Requires="v">
                <p:oleObj spid="_x0000_s1311842" name="Equation" r:id="rId16" imgW="114120" imgH="139680" progId="Equation.DSMT4">
                  <p:embed/>
                </p:oleObj>
              </mc:Choice>
              <mc:Fallback>
                <p:oleObj name="Equation" r:id="rId16" imgW="114120" imgH="139680" progId="Equation.DSMT4">
                  <p:embed/>
                  <p:pic>
                    <p:nvPicPr>
                      <p:cNvPr id="0" name=""/>
                      <p:cNvPicPr>
                        <a:picLocks noChangeAspect="1" noChangeArrowheads="1"/>
                      </p:cNvPicPr>
                      <p:nvPr/>
                    </p:nvPicPr>
                    <p:blipFill>
                      <a:blip r:embed="rId9"/>
                      <a:srcRect/>
                      <a:stretch>
                        <a:fillRect/>
                      </a:stretch>
                    </p:blipFill>
                    <p:spPr bwMode="auto">
                      <a:xfrm>
                        <a:off x="2957511" y="3399060"/>
                        <a:ext cx="1936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4" name="Object 73"/>
          <p:cNvGraphicFramePr>
            <a:graphicFrameLocks noChangeAspect="1"/>
          </p:cNvGraphicFramePr>
          <p:nvPr>
            <p:extLst>
              <p:ext uri="{D42A27DB-BD31-4B8C-83A1-F6EECF244321}">
                <p14:modId xmlns:p14="http://schemas.microsoft.com/office/powerpoint/2010/main" val="485520631"/>
              </p:ext>
            </p:extLst>
          </p:nvPr>
        </p:nvGraphicFramePr>
        <p:xfrm>
          <a:off x="5502578" y="5603323"/>
          <a:ext cx="214313" cy="238125"/>
        </p:xfrm>
        <a:graphic>
          <a:graphicData uri="http://schemas.openxmlformats.org/presentationml/2006/ole">
            <mc:AlternateContent xmlns:mc="http://schemas.openxmlformats.org/markup-compatibility/2006">
              <mc:Choice xmlns:v="urn:schemas-microsoft-com:vml" Requires="v">
                <p:oleObj spid="_x0000_s1311843" name="Equation" r:id="rId17" imgW="126720" imgH="139680" progId="Equation.DSMT4">
                  <p:embed/>
                </p:oleObj>
              </mc:Choice>
              <mc:Fallback>
                <p:oleObj name="Equation" r:id="rId17" imgW="126720" imgH="139680" progId="Equation.DSMT4">
                  <p:embed/>
                  <p:pic>
                    <p:nvPicPr>
                      <p:cNvPr id="0" name=""/>
                      <p:cNvPicPr>
                        <a:picLocks noChangeAspect="1" noChangeArrowheads="1"/>
                      </p:cNvPicPr>
                      <p:nvPr/>
                    </p:nvPicPr>
                    <p:blipFill>
                      <a:blip r:embed="rId11"/>
                      <a:srcRect/>
                      <a:stretch>
                        <a:fillRect/>
                      </a:stretch>
                    </p:blipFill>
                    <p:spPr bwMode="auto">
                      <a:xfrm>
                        <a:off x="5502578" y="5603323"/>
                        <a:ext cx="214313"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5" name="Object 74"/>
          <p:cNvGraphicFramePr>
            <a:graphicFrameLocks noChangeAspect="1"/>
          </p:cNvGraphicFramePr>
          <p:nvPr>
            <p:extLst>
              <p:ext uri="{D42A27DB-BD31-4B8C-83A1-F6EECF244321}">
                <p14:modId xmlns:p14="http://schemas.microsoft.com/office/powerpoint/2010/main" val="3708832964"/>
              </p:ext>
            </p:extLst>
          </p:nvPr>
        </p:nvGraphicFramePr>
        <p:xfrm>
          <a:off x="3599093" y="5586670"/>
          <a:ext cx="235627" cy="254264"/>
        </p:xfrm>
        <a:graphic>
          <a:graphicData uri="http://schemas.openxmlformats.org/presentationml/2006/ole">
            <mc:AlternateContent xmlns:mc="http://schemas.openxmlformats.org/markup-compatibility/2006">
              <mc:Choice xmlns:v="urn:schemas-microsoft-com:vml" Requires="v">
                <p:oleObj spid="_x0000_s1311844" name="Equation" r:id="rId18" imgW="164880" imgH="177480" progId="Equation.DSMT4">
                  <p:embed/>
                </p:oleObj>
              </mc:Choice>
              <mc:Fallback>
                <p:oleObj name="Equation" r:id="rId18" imgW="164880" imgH="177480" progId="Equation.DSMT4">
                  <p:embed/>
                  <p:pic>
                    <p:nvPicPr>
                      <p:cNvPr id="0" name=""/>
                      <p:cNvPicPr>
                        <a:picLocks noChangeAspect="1" noChangeArrowheads="1"/>
                      </p:cNvPicPr>
                      <p:nvPr/>
                    </p:nvPicPr>
                    <p:blipFill>
                      <a:blip r:embed="rId13"/>
                      <a:srcRect/>
                      <a:stretch>
                        <a:fillRect/>
                      </a:stretch>
                    </p:blipFill>
                    <p:spPr bwMode="auto">
                      <a:xfrm>
                        <a:off x="3599093" y="5586670"/>
                        <a:ext cx="235627" cy="254264"/>
                      </a:xfrm>
                      <a:prstGeom prst="rect">
                        <a:avLst/>
                      </a:prstGeom>
                      <a:noFill/>
                      <a:ln>
                        <a:noFill/>
                      </a:ln>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506031569"/>
              </p:ext>
            </p:extLst>
          </p:nvPr>
        </p:nvGraphicFramePr>
        <p:xfrm>
          <a:off x="4386997" y="5637047"/>
          <a:ext cx="519228" cy="221217"/>
        </p:xfrm>
        <a:graphic>
          <a:graphicData uri="http://schemas.openxmlformats.org/presentationml/2006/ole">
            <mc:AlternateContent xmlns:mc="http://schemas.openxmlformats.org/markup-compatibility/2006">
              <mc:Choice xmlns:v="urn:schemas-microsoft-com:vml" Requires="v">
                <p:oleObj spid="_x0000_s1311845" name="Equation" r:id="rId19" imgW="596880" imgH="253800" progId="Equation.DSMT4">
                  <p:embed/>
                </p:oleObj>
              </mc:Choice>
              <mc:Fallback>
                <p:oleObj name="Equation" r:id="rId19" imgW="596880" imgH="253800" progId="Equation.DSMT4">
                  <p:embed/>
                  <p:pic>
                    <p:nvPicPr>
                      <p:cNvPr id="0" name=""/>
                      <p:cNvPicPr>
                        <a:picLocks noChangeAspect="1" noChangeArrowheads="1"/>
                      </p:cNvPicPr>
                      <p:nvPr/>
                    </p:nvPicPr>
                    <p:blipFill>
                      <a:blip r:embed="rId20"/>
                      <a:srcRect/>
                      <a:stretch>
                        <a:fillRect/>
                      </a:stretch>
                    </p:blipFill>
                    <p:spPr bwMode="auto">
                      <a:xfrm>
                        <a:off x="4386997" y="5637047"/>
                        <a:ext cx="519228" cy="221217"/>
                      </a:xfrm>
                      <a:prstGeom prst="rect">
                        <a:avLst/>
                      </a:prstGeom>
                      <a:noFill/>
                      <a:ln>
                        <a:noFill/>
                      </a:ln>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324630356"/>
              </p:ext>
            </p:extLst>
          </p:nvPr>
        </p:nvGraphicFramePr>
        <p:xfrm>
          <a:off x="4992686" y="5617222"/>
          <a:ext cx="282575" cy="220293"/>
        </p:xfrm>
        <a:graphic>
          <a:graphicData uri="http://schemas.openxmlformats.org/presentationml/2006/ole">
            <mc:AlternateContent xmlns:mc="http://schemas.openxmlformats.org/markup-compatibility/2006">
              <mc:Choice xmlns:v="urn:schemas-microsoft-com:vml" Requires="v">
                <p:oleObj spid="_x0000_s1311846" name="Equation" r:id="rId21" imgW="228600" imgH="177480" progId="Equation.DSMT4">
                  <p:embed/>
                </p:oleObj>
              </mc:Choice>
              <mc:Fallback>
                <p:oleObj name="Equation" r:id="rId21" imgW="228600" imgH="177480" progId="Equation.DSMT4">
                  <p:embed/>
                  <p:pic>
                    <p:nvPicPr>
                      <p:cNvPr id="0" name=""/>
                      <p:cNvPicPr>
                        <a:picLocks noChangeAspect="1" noChangeArrowheads="1"/>
                      </p:cNvPicPr>
                      <p:nvPr/>
                    </p:nvPicPr>
                    <p:blipFill>
                      <a:blip r:embed="rId22"/>
                      <a:srcRect/>
                      <a:stretch>
                        <a:fillRect/>
                      </a:stretch>
                    </p:blipFill>
                    <p:spPr bwMode="auto">
                      <a:xfrm>
                        <a:off x="4992686" y="5617222"/>
                        <a:ext cx="282575" cy="220293"/>
                      </a:xfrm>
                      <a:prstGeom prst="rect">
                        <a:avLst/>
                      </a:prstGeom>
                      <a:noFill/>
                      <a:ln>
                        <a:noFill/>
                      </a:ln>
                    </p:spPr>
                  </p:pic>
                </p:oleObj>
              </mc:Fallback>
            </mc:AlternateContent>
          </a:graphicData>
        </a:graphic>
      </p:graphicFrame>
      <p:cxnSp>
        <p:nvCxnSpPr>
          <p:cNvPr id="19" name="Straight Connector 18"/>
          <p:cNvCxnSpPr/>
          <p:nvPr/>
        </p:nvCxnSpPr>
        <p:spPr>
          <a:xfrm>
            <a:off x="3694111" y="5527123"/>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646611" y="5544623"/>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8306" name="Picture 192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122861" y="5536682"/>
            <a:ext cx="19050" cy="7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4" name="Straight Connector 83"/>
          <p:cNvCxnSpPr/>
          <p:nvPr/>
        </p:nvCxnSpPr>
        <p:spPr>
          <a:xfrm>
            <a:off x="3170236" y="3836823"/>
            <a:ext cx="0" cy="76200"/>
          </a:xfrm>
          <a:prstGeom prst="line">
            <a:avLst/>
          </a:prstGeom>
          <a:ln w="15875">
            <a:solidFill>
              <a:schemeClr val="tx1"/>
            </a:solidFill>
          </a:ln>
          <a:scene3d>
            <a:camera prst="orthographicFront">
              <a:rot lat="0" lon="0" rev="5400000"/>
            </a:camera>
            <a:lightRig rig="threePt" dir="t"/>
          </a:scene3d>
        </p:spPr>
        <p:style>
          <a:lnRef idx="1">
            <a:schemeClr val="accent1"/>
          </a:lnRef>
          <a:fillRef idx="0">
            <a:schemeClr val="accent1"/>
          </a:fillRef>
          <a:effectRef idx="0">
            <a:schemeClr val="accent1"/>
          </a:effectRef>
          <a:fontRef idx="minor">
            <a:schemeClr val="tx1"/>
          </a:fontRef>
        </p:style>
      </p:cxnSp>
      <p:graphicFrame>
        <p:nvGraphicFramePr>
          <p:cNvPr id="20" name="Object 19"/>
          <p:cNvGraphicFramePr>
            <a:graphicFrameLocks noChangeAspect="1"/>
          </p:cNvGraphicFramePr>
          <p:nvPr>
            <p:extLst>
              <p:ext uri="{D42A27DB-BD31-4B8C-83A1-F6EECF244321}">
                <p14:modId xmlns:p14="http://schemas.microsoft.com/office/powerpoint/2010/main" val="1992690968"/>
              </p:ext>
            </p:extLst>
          </p:nvPr>
        </p:nvGraphicFramePr>
        <p:xfrm>
          <a:off x="2827336" y="3773125"/>
          <a:ext cx="282575" cy="220663"/>
        </p:xfrm>
        <a:graphic>
          <a:graphicData uri="http://schemas.openxmlformats.org/presentationml/2006/ole">
            <mc:AlternateContent xmlns:mc="http://schemas.openxmlformats.org/markup-compatibility/2006">
              <mc:Choice xmlns:v="urn:schemas-microsoft-com:vml" Requires="v">
                <p:oleObj spid="_x0000_s1311847" name="Equation" r:id="rId24" imgW="228600" imgH="177480" progId="Equation.DSMT4">
                  <p:embed/>
                </p:oleObj>
              </mc:Choice>
              <mc:Fallback>
                <p:oleObj name="Equation" r:id="rId24" imgW="228600" imgH="17748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827336" y="3773125"/>
                        <a:ext cx="282575"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Oval 3"/>
          <p:cNvSpPr/>
          <p:nvPr/>
        </p:nvSpPr>
        <p:spPr>
          <a:xfrm>
            <a:off x="3794399" y="2567940"/>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5" name="Oval 34"/>
          <p:cNvSpPr/>
          <p:nvPr/>
        </p:nvSpPr>
        <p:spPr>
          <a:xfrm>
            <a:off x="5876357" y="2131963"/>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6" name="Oval 35"/>
          <p:cNvSpPr/>
          <p:nvPr/>
        </p:nvSpPr>
        <p:spPr>
          <a:xfrm>
            <a:off x="3678871" y="5480662"/>
            <a:ext cx="91440" cy="914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7" name="Oval 36"/>
          <p:cNvSpPr/>
          <p:nvPr/>
        </p:nvSpPr>
        <p:spPr>
          <a:xfrm>
            <a:off x="5784917" y="3765697"/>
            <a:ext cx="91440" cy="914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785558306"/>
              </p:ext>
            </p:extLst>
          </p:nvPr>
        </p:nvGraphicFramePr>
        <p:xfrm>
          <a:off x="5967796" y="3617263"/>
          <a:ext cx="1268637" cy="389581"/>
        </p:xfrm>
        <a:graphic>
          <a:graphicData uri="http://schemas.openxmlformats.org/presentationml/2006/ole">
            <mc:AlternateContent xmlns:mc="http://schemas.openxmlformats.org/markup-compatibility/2006">
              <mc:Choice xmlns:v="urn:schemas-microsoft-com:vml" Requires="v">
                <p:oleObj spid="_x0000_s1311848" name="Equation" r:id="rId26" imgW="787320" imgH="241200" progId="Equation.DSMT4">
                  <p:embed/>
                </p:oleObj>
              </mc:Choice>
              <mc:Fallback>
                <p:oleObj name="Equation" r:id="rId26" imgW="787320" imgH="241200" progId="Equation.DSMT4">
                  <p:embed/>
                  <p:pic>
                    <p:nvPicPr>
                      <p:cNvPr id="0" name=""/>
                      <p:cNvPicPr>
                        <a:picLocks noChangeAspect="1" noChangeArrowheads="1"/>
                      </p:cNvPicPr>
                      <p:nvPr/>
                    </p:nvPicPr>
                    <p:blipFill>
                      <a:blip r:embed="rId27"/>
                      <a:srcRect/>
                      <a:stretch>
                        <a:fillRect/>
                      </a:stretch>
                    </p:blipFill>
                    <p:spPr bwMode="auto">
                      <a:xfrm>
                        <a:off x="5967796" y="3617263"/>
                        <a:ext cx="1268637" cy="389581"/>
                      </a:xfrm>
                      <a:prstGeom prst="rect">
                        <a:avLst/>
                      </a:prstGeom>
                      <a:noFill/>
                      <a:ln>
                        <a:noFill/>
                      </a:ln>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176402771"/>
              </p:ext>
            </p:extLst>
          </p:nvPr>
        </p:nvGraphicFramePr>
        <p:xfrm>
          <a:off x="6096000" y="2039985"/>
          <a:ext cx="381000" cy="275396"/>
        </p:xfrm>
        <a:graphic>
          <a:graphicData uri="http://schemas.openxmlformats.org/presentationml/2006/ole">
            <mc:AlternateContent xmlns:mc="http://schemas.openxmlformats.org/markup-compatibility/2006">
              <mc:Choice xmlns:v="urn:schemas-microsoft-com:vml" Requires="v">
                <p:oleObj spid="_x0000_s1311849" name="Equation" r:id="rId28" imgW="228600" imgH="164880" progId="Equation.DSMT4">
                  <p:embed/>
                </p:oleObj>
              </mc:Choice>
              <mc:Fallback>
                <p:oleObj name="Equation" r:id="rId28" imgW="228600" imgH="164880" progId="Equation.DSMT4">
                  <p:embed/>
                  <p:pic>
                    <p:nvPicPr>
                      <p:cNvPr id="0" name=""/>
                      <p:cNvPicPr>
                        <a:picLocks noChangeAspect="1" noChangeArrowheads="1"/>
                      </p:cNvPicPr>
                      <p:nvPr/>
                    </p:nvPicPr>
                    <p:blipFill>
                      <a:blip r:embed="rId29"/>
                      <a:srcRect/>
                      <a:stretch>
                        <a:fillRect/>
                      </a:stretch>
                    </p:blipFill>
                    <p:spPr bwMode="auto">
                      <a:xfrm>
                        <a:off x="6096000" y="2039985"/>
                        <a:ext cx="381000" cy="275396"/>
                      </a:xfrm>
                      <a:prstGeom prst="rect">
                        <a:avLst/>
                      </a:prstGeom>
                      <a:noFill/>
                      <a:ln>
                        <a:noFill/>
                      </a:ln>
                      <a:extLst/>
                    </p:spPr>
                  </p:pic>
                </p:oleObj>
              </mc:Fallback>
            </mc:AlternateContent>
          </a:graphicData>
        </a:graphic>
      </p:graphicFrame>
      <p:sp>
        <p:nvSpPr>
          <p:cNvPr id="40" name="Oval 39"/>
          <p:cNvSpPr/>
          <p:nvPr/>
        </p:nvSpPr>
        <p:spPr>
          <a:xfrm>
            <a:off x="4623751" y="5480662"/>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1" name="Oval 40"/>
          <p:cNvSpPr/>
          <p:nvPr/>
        </p:nvSpPr>
        <p:spPr>
          <a:xfrm>
            <a:off x="5784917" y="4139532"/>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2995678267"/>
              </p:ext>
            </p:extLst>
          </p:nvPr>
        </p:nvGraphicFramePr>
        <p:xfrm>
          <a:off x="5967797" y="4001216"/>
          <a:ext cx="865187" cy="394140"/>
        </p:xfrm>
        <a:graphic>
          <a:graphicData uri="http://schemas.openxmlformats.org/presentationml/2006/ole">
            <mc:AlternateContent xmlns:mc="http://schemas.openxmlformats.org/markup-compatibility/2006">
              <mc:Choice xmlns:v="urn:schemas-microsoft-com:vml" Requires="v">
                <p:oleObj spid="_x0000_s1311850" name="Equation" r:id="rId30" imgW="558720" imgH="253800" progId="Equation.DSMT4">
                  <p:embed/>
                </p:oleObj>
              </mc:Choice>
              <mc:Fallback>
                <p:oleObj name="Equation" r:id="rId30" imgW="558720" imgH="253800" progId="Equation.DSMT4">
                  <p:embed/>
                  <p:pic>
                    <p:nvPicPr>
                      <p:cNvPr id="0" name=""/>
                      <p:cNvPicPr>
                        <a:picLocks noChangeAspect="1" noChangeArrowheads="1"/>
                      </p:cNvPicPr>
                      <p:nvPr/>
                    </p:nvPicPr>
                    <p:blipFill>
                      <a:blip r:embed="rId31"/>
                      <a:srcRect/>
                      <a:stretch>
                        <a:fillRect/>
                      </a:stretch>
                    </p:blipFill>
                    <p:spPr bwMode="auto">
                      <a:xfrm>
                        <a:off x="5967797" y="4001216"/>
                        <a:ext cx="865187" cy="394140"/>
                      </a:xfrm>
                      <a:prstGeom prst="rect">
                        <a:avLst/>
                      </a:prstGeom>
                      <a:noFill/>
                      <a:ln>
                        <a:noFill/>
                      </a:ln>
                      <a:extLst/>
                    </p:spPr>
                  </p:pic>
                </p:oleObj>
              </mc:Fallback>
            </mc:AlternateContent>
          </a:graphicData>
        </a:graphic>
      </p:graphicFrame>
      <p:sp>
        <p:nvSpPr>
          <p:cNvPr id="43" name="Oval 42"/>
          <p:cNvSpPr/>
          <p:nvPr/>
        </p:nvSpPr>
        <p:spPr>
          <a:xfrm>
            <a:off x="3671251" y="3852063"/>
            <a:ext cx="91440" cy="9144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4" name="Oval 43"/>
          <p:cNvSpPr/>
          <p:nvPr/>
        </p:nvSpPr>
        <p:spPr>
          <a:xfrm>
            <a:off x="5786886" y="4547655"/>
            <a:ext cx="91440" cy="9144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1657942052"/>
              </p:ext>
            </p:extLst>
          </p:nvPr>
        </p:nvGraphicFramePr>
        <p:xfrm>
          <a:off x="5997390" y="4408501"/>
          <a:ext cx="912813" cy="438150"/>
        </p:xfrm>
        <a:graphic>
          <a:graphicData uri="http://schemas.openxmlformats.org/presentationml/2006/ole">
            <mc:AlternateContent xmlns:mc="http://schemas.openxmlformats.org/markup-compatibility/2006">
              <mc:Choice xmlns:v="urn:schemas-microsoft-com:vml" Requires="v">
                <p:oleObj spid="_x0000_s1311851" name="Equation" r:id="rId32" imgW="558720" imgH="266400" progId="Equation.DSMT4">
                  <p:embed/>
                </p:oleObj>
              </mc:Choice>
              <mc:Fallback>
                <p:oleObj name="Equation" r:id="rId32" imgW="558720" imgH="266400" progId="Equation.DSMT4">
                  <p:embed/>
                  <p:pic>
                    <p:nvPicPr>
                      <p:cNvPr id="0" name=""/>
                      <p:cNvPicPr>
                        <a:picLocks noChangeAspect="1" noChangeArrowheads="1"/>
                      </p:cNvPicPr>
                      <p:nvPr/>
                    </p:nvPicPr>
                    <p:blipFill>
                      <a:blip r:embed="rId33"/>
                      <a:srcRect/>
                      <a:stretch>
                        <a:fillRect/>
                      </a:stretch>
                    </p:blipFill>
                    <p:spPr bwMode="auto">
                      <a:xfrm>
                        <a:off x="5997390" y="4408501"/>
                        <a:ext cx="912813" cy="438150"/>
                      </a:xfrm>
                      <a:prstGeom prst="rect">
                        <a:avLst/>
                      </a:prstGeom>
                      <a:noFill/>
                      <a:ln>
                        <a:noFill/>
                      </a:ln>
                      <a:extLst/>
                    </p:spPr>
                  </p:pic>
                </p:oleObj>
              </mc:Fallback>
            </mc:AlternateContent>
          </a:graphicData>
        </a:graphic>
      </p:graphicFrame>
      <p:sp>
        <p:nvSpPr>
          <p:cNvPr id="46" name="Oval 45"/>
          <p:cNvSpPr/>
          <p:nvPr/>
        </p:nvSpPr>
        <p:spPr>
          <a:xfrm>
            <a:off x="4578031" y="3852063"/>
            <a:ext cx="91440" cy="9144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7" name="Oval 46"/>
          <p:cNvSpPr/>
          <p:nvPr/>
        </p:nvSpPr>
        <p:spPr>
          <a:xfrm>
            <a:off x="5791845" y="4901477"/>
            <a:ext cx="91440" cy="9144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282115320"/>
              </p:ext>
            </p:extLst>
          </p:nvPr>
        </p:nvGraphicFramePr>
        <p:xfrm>
          <a:off x="5992189" y="4785360"/>
          <a:ext cx="911225" cy="415113"/>
        </p:xfrm>
        <a:graphic>
          <a:graphicData uri="http://schemas.openxmlformats.org/presentationml/2006/ole">
            <mc:AlternateContent xmlns:mc="http://schemas.openxmlformats.org/markup-compatibility/2006">
              <mc:Choice xmlns:v="urn:schemas-microsoft-com:vml" Requires="v">
                <p:oleObj spid="_x0000_s1311852" name="Equation" r:id="rId34" imgW="558720" imgH="253800" progId="Equation.DSMT4">
                  <p:embed/>
                </p:oleObj>
              </mc:Choice>
              <mc:Fallback>
                <p:oleObj name="Equation" r:id="rId34" imgW="558720" imgH="253800" progId="Equation.DSMT4">
                  <p:embed/>
                  <p:pic>
                    <p:nvPicPr>
                      <p:cNvPr id="0" name=""/>
                      <p:cNvPicPr>
                        <a:picLocks noChangeAspect="1" noChangeArrowheads="1"/>
                      </p:cNvPicPr>
                      <p:nvPr/>
                    </p:nvPicPr>
                    <p:blipFill>
                      <a:blip r:embed="rId35"/>
                      <a:srcRect/>
                      <a:stretch>
                        <a:fillRect/>
                      </a:stretch>
                    </p:blipFill>
                    <p:spPr bwMode="auto">
                      <a:xfrm>
                        <a:off x="5992189" y="4785360"/>
                        <a:ext cx="911225" cy="415113"/>
                      </a:xfrm>
                      <a:prstGeom prst="rect">
                        <a:avLst/>
                      </a:prstGeom>
                      <a:noFill/>
                      <a:ln>
                        <a:noFill/>
                      </a:ln>
                      <a:extLst/>
                    </p:spPr>
                  </p:pic>
                </p:oleObj>
              </mc:Fallback>
            </mc:AlternateContent>
          </a:graphicData>
        </a:graphic>
      </p:graphicFrame>
      <p:sp>
        <p:nvSpPr>
          <p:cNvPr id="23" name="Footer Placeholder 22"/>
          <p:cNvSpPr>
            <a:spLocks noGrp="1"/>
          </p:cNvSpPr>
          <p:nvPr>
            <p:ph type="ftr" sz="quarter" idx="11"/>
          </p:nvPr>
        </p:nvSpPr>
        <p:spPr/>
        <p:txBody>
          <a:bodyPr/>
          <a:lstStyle/>
          <a:p>
            <a:endParaRPr lang="en-US" dirty="0">
              <a:solidFill>
                <a:prstClr val="white">
                  <a:tint val="75000"/>
                </a:prstClr>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2749674789"/>
              </p:ext>
            </p:extLst>
          </p:nvPr>
        </p:nvGraphicFramePr>
        <p:xfrm>
          <a:off x="3110297" y="1295400"/>
          <a:ext cx="2857500" cy="388938"/>
        </p:xfrm>
        <a:graphic>
          <a:graphicData uri="http://schemas.openxmlformats.org/presentationml/2006/ole">
            <mc:AlternateContent xmlns:mc="http://schemas.openxmlformats.org/markup-compatibility/2006">
              <mc:Choice xmlns:v="urn:schemas-microsoft-com:vml" Requires="v">
                <p:oleObj spid="_x0000_s1311853" name="Equation" r:id="rId36" imgW="1676160" imgH="228600" progId="Equation.DSMT4">
                  <p:embed/>
                </p:oleObj>
              </mc:Choice>
              <mc:Fallback>
                <p:oleObj name="Equation" r:id="rId36" imgW="1676160" imgH="228600" progId="Equation.DSMT4">
                  <p:embed/>
                  <p:pic>
                    <p:nvPicPr>
                      <p:cNvPr id="0" name=""/>
                      <p:cNvPicPr>
                        <a:picLocks noChangeAspect="1" noChangeArrowheads="1"/>
                      </p:cNvPicPr>
                      <p:nvPr/>
                    </p:nvPicPr>
                    <p:blipFill>
                      <a:blip r:embed="rId37"/>
                      <a:srcRect/>
                      <a:stretch>
                        <a:fillRect/>
                      </a:stretch>
                    </p:blipFill>
                    <p:spPr bwMode="auto">
                      <a:xfrm>
                        <a:off x="3110297" y="1295400"/>
                        <a:ext cx="28575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 name="Right Arrow 44"/>
          <p:cNvSpPr/>
          <p:nvPr/>
        </p:nvSpPr>
        <p:spPr>
          <a:xfrm rot="10800000">
            <a:off x="7015240" y="2057400"/>
            <a:ext cx="787098" cy="36308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8" name="Rectangle 47"/>
          <p:cNvSpPr/>
          <p:nvPr/>
        </p:nvSpPr>
        <p:spPr>
          <a:xfrm>
            <a:off x="381000" y="4777473"/>
            <a:ext cx="2526397" cy="461665"/>
          </a:xfrm>
          <a:prstGeom prst="rect">
            <a:avLst/>
          </a:prstGeom>
        </p:spPr>
        <p:txBody>
          <a:bodyPr wrap="none">
            <a:spAutoFit/>
          </a:bodyPr>
          <a:lstStyle/>
          <a:p>
            <a:pPr eaLnBrk="1" fontAlgn="auto" hangingPunct="1">
              <a:spcBef>
                <a:spcPts val="0"/>
              </a:spcBef>
              <a:spcAft>
                <a:spcPts val="0"/>
              </a:spcAft>
            </a:pPr>
            <a:r>
              <a:rPr lang="en-US" sz="2400" b="1" dirty="0" smtClean="0">
                <a:solidFill>
                  <a:srgbClr val="FFFF00"/>
                </a:solidFill>
                <a:latin typeface="Calibri"/>
                <a:cs typeface="+mn-cs"/>
              </a:rPr>
              <a:t>Spurious response</a:t>
            </a:r>
            <a:endParaRPr lang="en-US" sz="2400" b="1" dirty="0">
              <a:solidFill>
                <a:srgbClr val="FFFF00"/>
              </a:solidFill>
              <a:latin typeface="Calibri"/>
              <a:cs typeface="+mn-cs"/>
            </a:endParaRPr>
          </a:p>
        </p:txBody>
      </p:sp>
    </p:spTree>
    <p:extLst>
      <p:ext uri="{BB962C8B-B14F-4D97-AF65-F5344CB8AC3E}">
        <p14:creationId xmlns:p14="http://schemas.microsoft.com/office/powerpoint/2010/main" val="783355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30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5" grpId="0" animBg="1"/>
      <p:bldP spid="36" grpId="0" animBg="1"/>
      <p:bldP spid="37" grpId="0" animBg="1"/>
      <p:bldP spid="40" grpId="0" animBg="1"/>
      <p:bldP spid="41" grpId="0" animBg="1"/>
      <p:bldP spid="43" grpId="0" animBg="1"/>
      <p:bldP spid="44" grpId="0" animBg="1"/>
      <p:bldP spid="46" grpId="0" animBg="1"/>
      <p:bldP spid="47" grpId="0" animBg="1"/>
      <p:bldP spid="45" grpId="0" animBg="1"/>
      <p:bldP spid="4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Oval 89"/>
          <p:cNvSpPr/>
          <p:nvPr/>
        </p:nvSpPr>
        <p:spPr>
          <a:xfrm>
            <a:off x="981775" y="3935829"/>
            <a:ext cx="182880" cy="182880"/>
          </a:xfrm>
          <a:prstGeom prst="ellipse">
            <a:avLst/>
          </a:prstGeom>
          <a:solidFill>
            <a:srgbClr val="D60093"/>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89" name="Oval 88"/>
          <p:cNvSpPr/>
          <p:nvPr/>
        </p:nvSpPr>
        <p:spPr>
          <a:xfrm>
            <a:off x="1934275" y="5565103"/>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88" name="Oval 87"/>
          <p:cNvSpPr/>
          <p:nvPr/>
        </p:nvSpPr>
        <p:spPr>
          <a:xfrm>
            <a:off x="967359" y="5543370"/>
            <a:ext cx="228600" cy="228600"/>
          </a:xfrm>
          <a:prstGeom prst="ellipse">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87" name="Oval 86"/>
          <p:cNvSpPr/>
          <p:nvPr/>
        </p:nvSpPr>
        <p:spPr>
          <a:xfrm>
            <a:off x="989395" y="5565890"/>
            <a:ext cx="182880" cy="1828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srgbClr val="00B050"/>
              </a:solidFill>
            </a:endParaRPr>
          </a:p>
        </p:txBody>
      </p:sp>
      <p:sp>
        <p:nvSpPr>
          <p:cNvPr id="86" name="Oval 85"/>
          <p:cNvSpPr/>
          <p:nvPr/>
        </p:nvSpPr>
        <p:spPr>
          <a:xfrm>
            <a:off x="1012254" y="5589090"/>
            <a:ext cx="137160" cy="13716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srgbClr val="00B050"/>
              </a:solidFill>
            </a:endParaRPr>
          </a:p>
        </p:txBody>
      </p:sp>
      <p:sp>
        <p:nvSpPr>
          <p:cNvPr id="6" name="Rectangle 5"/>
          <p:cNvSpPr/>
          <p:nvPr/>
        </p:nvSpPr>
        <p:spPr>
          <a:xfrm>
            <a:off x="1828800" y="457200"/>
            <a:ext cx="5407634" cy="707886"/>
          </a:xfrm>
          <a:prstGeom prst="rect">
            <a:avLst/>
          </a:prstGeom>
        </p:spPr>
        <p:txBody>
          <a:bodyPr wrap="none">
            <a:spAutoFit/>
          </a:bodyPr>
          <a:lstStyle/>
          <a:p>
            <a:pPr eaLnBrk="1" fontAlgn="auto" hangingPunct="1">
              <a:spcBef>
                <a:spcPts val="0"/>
              </a:spcBef>
              <a:spcAft>
                <a:spcPts val="0"/>
              </a:spcAft>
            </a:pPr>
            <a:r>
              <a:rPr lang="en-US" sz="4000" dirty="0" smtClean="0">
                <a:solidFill>
                  <a:prstClr val="white"/>
                </a:solidFill>
                <a:latin typeface="Calibri"/>
                <a:cs typeface="+mn-cs"/>
              </a:rPr>
              <a:t>Total frequency response</a:t>
            </a:r>
            <a:endParaRPr lang="en-US" sz="4000" dirty="0">
              <a:solidFill>
                <a:prstClr val="white"/>
              </a:solidFill>
              <a:latin typeface="Calibri"/>
              <a:cs typeface="+mn-cs"/>
            </a:endParaRPr>
          </a:p>
        </p:txBody>
      </p:sp>
      <p:grpSp>
        <p:nvGrpSpPr>
          <p:cNvPr id="66" name="Group 65"/>
          <p:cNvGrpSpPr/>
          <p:nvPr/>
        </p:nvGrpSpPr>
        <p:grpSpPr>
          <a:xfrm>
            <a:off x="574105" y="2199743"/>
            <a:ext cx="4800600" cy="3456800"/>
            <a:chOff x="1905000" y="1295400"/>
            <a:chExt cx="2133600" cy="1600200"/>
          </a:xfrm>
        </p:grpSpPr>
        <p:cxnSp>
          <p:nvCxnSpPr>
            <p:cNvPr id="68" name="Straight Arrow Connector 67"/>
            <p:cNvCxnSpPr/>
            <p:nvPr/>
          </p:nvCxnSpPr>
          <p:spPr>
            <a:xfrm flipV="1">
              <a:off x="1905000" y="1295400"/>
              <a:ext cx="0" cy="160020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1905000" y="2895600"/>
              <a:ext cx="2133600" cy="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aphicFrame>
        <p:nvGraphicFramePr>
          <p:cNvPr id="72" name="Object 71"/>
          <p:cNvGraphicFramePr>
            <a:graphicFrameLocks noChangeAspect="1"/>
          </p:cNvGraphicFramePr>
          <p:nvPr>
            <p:extLst>
              <p:ext uri="{D42A27DB-BD31-4B8C-83A1-F6EECF244321}">
                <p14:modId xmlns:p14="http://schemas.microsoft.com/office/powerpoint/2010/main" val="2756226013"/>
              </p:ext>
            </p:extLst>
          </p:nvPr>
        </p:nvGraphicFramePr>
        <p:xfrm>
          <a:off x="304800" y="1469240"/>
          <a:ext cx="1104900" cy="409575"/>
        </p:xfrm>
        <a:graphic>
          <a:graphicData uri="http://schemas.openxmlformats.org/presentationml/2006/ole">
            <mc:AlternateContent xmlns:mc="http://schemas.openxmlformats.org/markup-compatibility/2006">
              <mc:Choice xmlns:v="urn:schemas-microsoft-com:vml" Requires="v">
                <p:oleObj spid="_x0000_s1312915" name="Equation" r:id="rId4" imgW="647640" imgH="241200" progId="Equation.DSMT4">
                  <p:embed/>
                </p:oleObj>
              </mc:Choice>
              <mc:Fallback>
                <p:oleObj name="Equation" r:id="rId4" imgW="647640" imgH="241200" progId="Equation.DSMT4">
                  <p:embed/>
                  <p:pic>
                    <p:nvPicPr>
                      <p:cNvPr id="0" name=""/>
                      <p:cNvPicPr>
                        <a:picLocks noChangeAspect="1" noChangeArrowheads="1"/>
                      </p:cNvPicPr>
                      <p:nvPr/>
                    </p:nvPicPr>
                    <p:blipFill>
                      <a:blip r:embed="rId5"/>
                      <a:srcRect/>
                      <a:stretch>
                        <a:fillRect/>
                      </a:stretch>
                    </p:blipFill>
                    <p:spPr bwMode="auto">
                      <a:xfrm>
                        <a:off x="304800" y="1469240"/>
                        <a:ext cx="11049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3" name="Object 72"/>
          <p:cNvGraphicFramePr>
            <a:graphicFrameLocks noChangeAspect="1"/>
          </p:cNvGraphicFramePr>
          <p:nvPr>
            <p:extLst>
              <p:ext uri="{D42A27DB-BD31-4B8C-83A1-F6EECF244321}">
                <p14:modId xmlns:p14="http://schemas.microsoft.com/office/powerpoint/2010/main" val="1507658358"/>
              </p:ext>
            </p:extLst>
          </p:nvPr>
        </p:nvGraphicFramePr>
        <p:xfrm>
          <a:off x="351855" y="2080680"/>
          <a:ext cx="193675" cy="238125"/>
        </p:xfrm>
        <a:graphic>
          <a:graphicData uri="http://schemas.openxmlformats.org/presentationml/2006/ole">
            <mc:AlternateContent xmlns:mc="http://schemas.openxmlformats.org/markup-compatibility/2006">
              <mc:Choice xmlns:v="urn:schemas-microsoft-com:vml" Requires="v">
                <p:oleObj spid="_x0000_s1312916" name="Equation" r:id="rId6" imgW="114120" imgH="139680" progId="Equation.DSMT4">
                  <p:embed/>
                </p:oleObj>
              </mc:Choice>
              <mc:Fallback>
                <p:oleObj name="Equation" r:id="rId6" imgW="114120" imgH="139680" progId="Equation.DSMT4">
                  <p:embed/>
                  <p:pic>
                    <p:nvPicPr>
                      <p:cNvPr id="0" name=""/>
                      <p:cNvPicPr>
                        <a:picLocks noChangeAspect="1" noChangeArrowheads="1"/>
                      </p:cNvPicPr>
                      <p:nvPr/>
                    </p:nvPicPr>
                    <p:blipFill>
                      <a:blip r:embed="rId7"/>
                      <a:srcRect/>
                      <a:stretch>
                        <a:fillRect/>
                      </a:stretch>
                    </p:blipFill>
                    <p:spPr bwMode="auto">
                      <a:xfrm>
                        <a:off x="351855" y="2080680"/>
                        <a:ext cx="1936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4" name="Object 73"/>
          <p:cNvGraphicFramePr>
            <a:graphicFrameLocks noChangeAspect="1"/>
          </p:cNvGraphicFramePr>
          <p:nvPr>
            <p:extLst>
              <p:ext uri="{D42A27DB-BD31-4B8C-83A1-F6EECF244321}">
                <p14:modId xmlns:p14="http://schemas.microsoft.com/office/powerpoint/2010/main" val="1763220394"/>
              </p:ext>
            </p:extLst>
          </p:nvPr>
        </p:nvGraphicFramePr>
        <p:xfrm>
          <a:off x="5267325" y="5743575"/>
          <a:ext cx="214313" cy="238125"/>
        </p:xfrm>
        <a:graphic>
          <a:graphicData uri="http://schemas.openxmlformats.org/presentationml/2006/ole">
            <mc:AlternateContent xmlns:mc="http://schemas.openxmlformats.org/markup-compatibility/2006">
              <mc:Choice xmlns:v="urn:schemas-microsoft-com:vml" Requires="v">
                <p:oleObj spid="_x0000_s1312917" name="Equation" r:id="rId8" imgW="126720" imgH="139680" progId="Equation.DSMT4">
                  <p:embed/>
                </p:oleObj>
              </mc:Choice>
              <mc:Fallback>
                <p:oleObj name="Equation" r:id="rId8" imgW="126720" imgH="139680" progId="Equation.DSMT4">
                  <p:embed/>
                  <p:pic>
                    <p:nvPicPr>
                      <p:cNvPr id="0" name=""/>
                      <p:cNvPicPr>
                        <a:picLocks noChangeAspect="1" noChangeArrowheads="1"/>
                      </p:cNvPicPr>
                      <p:nvPr/>
                    </p:nvPicPr>
                    <p:blipFill>
                      <a:blip r:embed="rId9"/>
                      <a:srcRect/>
                      <a:stretch>
                        <a:fillRect/>
                      </a:stretch>
                    </p:blipFill>
                    <p:spPr bwMode="auto">
                      <a:xfrm>
                        <a:off x="5267325" y="5743575"/>
                        <a:ext cx="214313"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5" name="Object 74"/>
          <p:cNvGraphicFramePr>
            <a:graphicFrameLocks noChangeAspect="1"/>
          </p:cNvGraphicFramePr>
          <p:nvPr>
            <p:extLst>
              <p:ext uri="{D42A27DB-BD31-4B8C-83A1-F6EECF244321}">
                <p14:modId xmlns:p14="http://schemas.microsoft.com/office/powerpoint/2010/main" val="3929672718"/>
              </p:ext>
            </p:extLst>
          </p:nvPr>
        </p:nvGraphicFramePr>
        <p:xfrm>
          <a:off x="955675" y="5715000"/>
          <a:ext cx="234950" cy="257175"/>
        </p:xfrm>
        <a:graphic>
          <a:graphicData uri="http://schemas.openxmlformats.org/presentationml/2006/ole">
            <mc:AlternateContent xmlns:mc="http://schemas.openxmlformats.org/markup-compatibility/2006">
              <mc:Choice xmlns:v="urn:schemas-microsoft-com:vml" Requires="v">
                <p:oleObj spid="_x0000_s1312918" name="Equation" r:id="rId10" imgW="164880" imgH="177480" progId="Equation.DSMT4">
                  <p:embed/>
                </p:oleObj>
              </mc:Choice>
              <mc:Fallback>
                <p:oleObj name="Equation" r:id="rId10" imgW="164880" imgH="177480" progId="Equation.DSMT4">
                  <p:embed/>
                  <p:pic>
                    <p:nvPicPr>
                      <p:cNvPr id="0" name=""/>
                      <p:cNvPicPr>
                        <a:picLocks noChangeAspect="1" noChangeArrowheads="1"/>
                      </p:cNvPicPr>
                      <p:nvPr/>
                    </p:nvPicPr>
                    <p:blipFill>
                      <a:blip r:embed="rId11"/>
                      <a:srcRect/>
                      <a:stretch>
                        <a:fillRect/>
                      </a:stretch>
                    </p:blipFill>
                    <p:spPr bwMode="auto">
                      <a:xfrm>
                        <a:off x="955675" y="5715000"/>
                        <a:ext cx="234950" cy="257175"/>
                      </a:xfrm>
                      <a:prstGeom prst="rect">
                        <a:avLst/>
                      </a:prstGeom>
                      <a:noFill/>
                      <a:ln>
                        <a:noFill/>
                      </a:ln>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889682943"/>
              </p:ext>
            </p:extLst>
          </p:nvPr>
        </p:nvGraphicFramePr>
        <p:xfrm>
          <a:off x="1708150" y="5749925"/>
          <a:ext cx="519113" cy="220663"/>
        </p:xfrm>
        <a:graphic>
          <a:graphicData uri="http://schemas.openxmlformats.org/presentationml/2006/ole">
            <mc:AlternateContent xmlns:mc="http://schemas.openxmlformats.org/markup-compatibility/2006">
              <mc:Choice xmlns:v="urn:schemas-microsoft-com:vml" Requires="v">
                <p:oleObj spid="_x0000_s1312919" name="Equation" r:id="rId12" imgW="596880" imgH="253800" progId="Equation.DSMT4">
                  <p:embed/>
                </p:oleObj>
              </mc:Choice>
              <mc:Fallback>
                <p:oleObj name="Equation" r:id="rId12" imgW="596880" imgH="253800" progId="Equation.DSMT4">
                  <p:embed/>
                  <p:pic>
                    <p:nvPicPr>
                      <p:cNvPr id="0" name=""/>
                      <p:cNvPicPr>
                        <a:picLocks noChangeAspect="1" noChangeArrowheads="1"/>
                      </p:cNvPicPr>
                      <p:nvPr/>
                    </p:nvPicPr>
                    <p:blipFill>
                      <a:blip r:embed="rId13"/>
                      <a:srcRect/>
                      <a:stretch>
                        <a:fillRect/>
                      </a:stretch>
                    </p:blipFill>
                    <p:spPr bwMode="auto">
                      <a:xfrm>
                        <a:off x="1708150" y="5749925"/>
                        <a:ext cx="519113" cy="220663"/>
                      </a:xfrm>
                      <a:prstGeom prst="rect">
                        <a:avLst/>
                      </a:prstGeom>
                      <a:noFill/>
                      <a:ln>
                        <a:noFill/>
                      </a:ln>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965245672"/>
              </p:ext>
            </p:extLst>
          </p:nvPr>
        </p:nvGraphicFramePr>
        <p:xfrm>
          <a:off x="2348930" y="5746642"/>
          <a:ext cx="282575" cy="220293"/>
        </p:xfrm>
        <a:graphic>
          <a:graphicData uri="http://schemas.openxmlformats.org/presentationml/2006/ole">
            <mc:AlternateContent xmlns:mc="http://schemas.openxmlformats.org/markup-compatibility/2006">
              <mc:Choice xmlns:v="urn:schemas-microsoft-com:vml" Requires="v">
                <p:oleObj spid="_x0000_s1312920" name="Equation" r:id="rId14" imgW="228600" imgH="177480" progId="Equation.DSMT4">
                  <p:embed/>
                </p:oleObj>
              </mc:Choice>
              <mc:Fallback>
                <p:oleObj name="Equation" r:id="rId14" imgW="228600" imgH="177480" progId="Equation.DSMT4">
                  <p:embed/>
                  <p:pic>
                    <p:nvPicPr>
                      <p:cNvPr id="0" name=""/>
                      <p:cNvPicPr>
                        <a:picLocks noChangeAspect="1" noChangeArrowheads="1"/>
                      </p:cNvPicPr>
                      <p:nvPr/>
                    </p:nvPicPr>
                    <p:blipFill>
                      <a:blip r:embed="rId15"/>
                      <a:srcRect/>
                      <a:stretch>
                        <a:fillRect/>
                      </a:stretch>
                    </p:blipFill>
                    <p:spPr bwMode="auto">
                      <a:xfrm>
                        <a:off x="2348930" y="5746642"/>
                        <a:ext cx="282575" cy="220293"/>
                      </a:xfrm>
                      <a:prstGeom prst="rect">
                        <a:avLst/>
                      </a:prstGeom>
                      <a:noFill/>
                      <a:ln>
                        <a:noFill/>
                      </a:ln>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201196221"/>
              </p:ext>
            </p:extLst>
          </p:nvPr>
        </p:nvGraphicFramePr>
        <p:xfrm>
          <a:off x="4176259" y="5750243"/>
          <a:ext cx="111125" cy="203200"/>
        </p:xfrm>
        <a:graphic>
          <a:graphicData uri="http://schemas.openxmlformats.org/presentationml/2006/ole">
            <mc:AlternateContent xmlns:mc="http://schemas.openxmlformats.org/markup-compatibility/2006">
              <mc:Choice xmlns:v="urn:schemas-microsoft-com:vml" Requires="v">
                <p:oleObj spid="_x0000_s1312921" name="Equation" r:id="rId16" imgW="88560" imgH="164880" progId="Equation.DSMT4">
                  <p:embed/>
                </p:oleObj>
              </mc:Choice>
              <mc:Fallback>
                <p:oleObj name="Equation" r:id="rId16" imgW="88560" imgH="164880" progId="Equation.DSMT4">
                  <p:embed/>
                  <p:pic>
                    <p:nvPicPr>
                      <p:cNvPr id="0" name=""/>
                      <p:cNvPicPr>
                        <a:picLocks noChangeAspect="1" noChangeArrowheads="1"/>
                      </p:cNvPicPr>
                      <p:nvPr/>
                    </p:nvPicPr>
                    <p:blipFill>
                      <a:blip r:embed="rId17"/>
                      <a:srcRect/>
                      <a:stretch>
                        <a:fillRect/>
                      </a:stretch>
                    </p:blipFill>
                    <p:spPr bwMode="auto">
                      <a:xfrm>
                        <a:off x="4176259" y="5750243"/>
                        <a:ext cx="11112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9" name="Straight Connector 18"/>
          <p:cNvCxnSpPr/>
          <p:nvPr/>
        </p:nvCxnSpPr>
        <p:spPr>
          <a:xfrm>
            <a:off x="1050355" y="5656543"/>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002855" y="5674043"/>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8306" name="Picture 192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479105" y="5666102"/>
            <a:ext cx="19050" cy="7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Picture 192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12772" y="5656543"/>
            <a:ext cx="19050" cy="7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4" name="Straight Connector 83"/>
          <p:cNvCxnSpPr/>
          <p:nvPr/>
        </p:nvCxnSpPr>
        <p:spPr>
          <a:xfrm>
            <a:off x="526480" y="3966243"/>
            <a:ext cx="0" cy="76200"/>
          </a:xfrm>
          <a:prstGeom prst="line">
            <a:avLst/>
          </a:prstGeom>
          <a:ln w="15875">
            <a:solidFill>
              <a:schemeClr val="tx1"/>
            </a:solidFill>
          </a:ln>
          <a:scene3d>
            <a:camera prst="orthographicFront">
              <a:rot lat="0" lon="0" rev="54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26480" y="2390243"/>
            <a:ext cx="0" cy="76200"/>
          </a:xfrm>
          <a:prstGeom prst="line">
            <a:avLst/>
          </a:prstGeom>
          <a:ln w="15875">
            <a:solidFill>
              <a:schemeClr val="tx1"/>
            </a:solidFill>
          </a:ln>
          <a:scene3d>
            <a:camera prst="orthographicFront">
              <a:rot lat="0" lon="0" rev="5400000"/>
            </a:camera>
            <a:lightRig rig="threePt" dir="t"/>
          </a:scene3d>
        </p:spPr>
        <p:style>
          <a:lnRef idx="1">
            <a:schemeClr val="accent1"/>
          </a:lnRef>
          <a:fillRef idx="0">
            <a:schemeClr val="accent1"/>
          </a:fillRef>
          <a:effectRef idx="0">
            <a:schemeClr val="accent1"/>
          </a:effectRef>
          <a:fontRef idx="minor">
            <a:schemeClr val="tx1"/>
          </a:fontRef>
        </p:style>
      </p:cxnSp>
      <p:graphicFrame>
        <p:nvGraphicFramePr>
          <p:cNvPr id="20" name="Object 19"/>
          <p:cNvGraphicFramePr>
            <a:graphicFrameLocks noChangeAspect="1"/>
          </p:cNvGraphicFramePr>
          <p:nvPr>
            <p:extLst>
              <p:ext uri="{D42A27DB-BD31-4B8C-83A1-F6EECF244321}">
                <p14:modId xmlns:p14="http://schemas.microsoft.com/office/powerpoint/2010/main" val="1201510082"/>
              </p:ext>
            </p:extLst>
          </p:nvPr>
        </p:nvGraphicFramePr>
        <p:xfrm>
          <a:off x="183580" y="3902545"/>
          <a:ext cx="282575" cy="220663"/>
        </p:xfrm>
        <a:graphic>
          <a:graphicData uri="http://schemas.openxmlformats.org/presentationml/2006/ole">
            <mc:AlternateContent xmlns:mc="http://schemas.openxmlformats.org/markup-compatibility/2006">
              <mc:Choice xmlns:v="urn:schemas-microsoft-com:vml" Requires="v">
                <p:oleObj spid="_x0000_s1312922" name="Equation" r:id="rId19" imgW="228600" imgH="177480" progId="Equation.DSMT4">
                  <p:embed/>
                </p:oleObj>
              </mc:Choice>
              <mc:Fallback>
                <p:oleObj name="Equation" r:id="rId19" imgW="228600" imgH="17748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3580" y="3902545"/>
                        <a:ext cx="282575"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478028802"/>
              </p:ext>
            </p:extLst>
          </p:nvPr>
        </p:nvGraphicFramePr>
        <p:xfrm>
          <a:off x="278830" y="2326743"/>
          <a:ext cx="109538" cy="203200"/>
        </p:xfrm>
        <a:graphic>
          <a:graphicData uri="http://schemas.openxmlformats.org/presentationml/2006/ole">
            <mc:AlternateContent xmlns:mc="http://schemas.openxmlformats.org/markup-compatibility/2006">
              <mc:Choice xmlns:v="urn:schemas-microsoft-com:vml" Requires="v">
                <p:oleObj spid="_x0000_s1312923" name="Equation" r:id="rId21" imgW="88560" imgH="164880" progId="Equation.DSMT4">
                  <p:embed/>
                </p:oleObj>
              </mc:Choice>
              <mc:Fallback>
                <p:oleObj name="Equation" r:id="rId21" imgW="88560" imgH="164880" progId="Equation.DSMT4">
                  <p:embed/>
                  <p:pic>
                    <p:nvPicPr>
                      <p:cNvPr id="0" name=""/>
                      <p:cNvPicPr>
                        <a:picLocks noChangeAspect="1" noChangeArrowheads="1"/>
                      </p:cNvPicPr>
                      <p:nvPr/>
                    </p:nvPicPr>
                    <p:blipFill>
                      <a:blip r:embed="rId22"/>
                      <a:srcRect/>
                      <a:stretch>
                        <a:fillRect/>
                      </a:stretch>
                    </p:blipFill>
                    <p:spPr bwMode="auto">
                      <a:xfrm>
                        <a:off x="278830" y="2326743"/>
                        <a:ext cx="10953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6" name="Oval 35"/>
          <p:cNvSpPr/>
          <p:nvPr/>
        </p:nvSpPr>
        <p:spPr>
          <a:xfrm>
            <a:off x="1035115" y="5610082"/>
            <a:ext cx="91440" cy="914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7" name="Oval 36"/>
          <p:cNvSpPr/>
          <p:nvPr/>
        </p:nvSpPr>
        <p:spPr>
          <a:xfrm>
            <a:off x="5380420" y="1520237"/>
            <a:ext cx="91440" cy="914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494234959"/>
              </p:ext>
            </p:extLst>
          </p:nvPr>
        </p:nvGraphicFramePr>
        <p:xfrm>
          <a:off x="5525200" y="1411175"/>
          <a:ext cx="1789112" cy="309563"/>
        </p:xfrm>
        <a:graphic>
          <a:graphicData uri="http://schemas.openxmlformats.org/presentationml/2006/ole">
            <mc:AlternateContent xmlns:mc="http://schemas.openxmlformats.org/markup-compatibility/2006">
              <mc:Choice xmlns:v="urn:schemas-microsoft-com:vml" Requires="v">
                <p:oleObj spid="_x0000_s1312924" name="Equation" r:id="rId23" imgW="1396800" imgH="241200" progId="Equation.DSMT4">
                  <p:embed/>
                </p:oleObj>
              </mc:Choice>
              <mc:Fallback>
                <p:oleObj name="Equation" r:id="rId23" imgW="1396800" imgH="241200" progId="Equation.DSMT4">
                  <p:embed/>
                  <p:pic>
                    <p:nvPicPr>
                      <p:cNvPr id="0" name=""/>
                      <p:cNvPicPr>
                        <a:picLocks noChangeAspect="1" noChangeArrowheads="1"/>
                      </p:cNvPicPr>
                      <p:nvPr/>
                    </p:nvPicPr>
                    <p:blipFill>
                      <a:blip r:embed="rId24"/>
                      <a:srcRect/>
                      <a:stretch>
                        <a:fillRect/>
                      </a:stretch>
                    </p:blipFill>
                    <p:spPr bwMode="auto">
                      <a:xfrm>
                        <a:off x="5525200" y="1411175"/>
                        <a:ext cx="1789112" cy="309563"/>
                      </a:xfrm>
                      <a:prstGeom prst="rect">
                        <a:avLst/>
                      </a:prstGeom>
                      <a:noFill/>
                      <a:ln>
                        <a:noFill/>
                      </a:ln>
                    </p:spPr>
                  </p:pic>
                </p:oleObj>
              </mc:Fallback>
            </mc:AlternateContent>
          </a:graphicData>
        </a:graphic>
      </p:graphicFrame>
      <p:sp>
        <p:nvSpPr>
          <p:cNvPr id="40" name="Oval 39"/>
          <p:cNvSpPr/>
          <p:nvPr/>
        </p:nvSpPr>
        <p:spPr>
          <a:xfrm>
            <a:off x="1979995" y="5610082"/>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1" name="Oval 40"/>
          <p:cNvSpPr/>
          <p:nvPr/>
        </p:nvSpPr>
        <p:spPr>
          <a:xfrm>
            <a:off x="5415345" y="303784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191801257"/>
              </p:ext>
            </p:extLst>
          </p:nvPr>
        </p:nvGraphicFramePr>
        <p:xfrm>
          <a:off x="5601400" y="2920841"/>
          <a:ext cx="3036888" cy="325437"/>
        </p:xfrm>
        <a:graphic>
          <a:graphicData uri="http://schemas.openxmlformats.org/presentationml/2006/ole">
            <mc:AlternateContent xmlns:mc="http://schemas.openxmlformats.org/markup-compatibility/2006">
              <mc:Choice xmlns:v="urn:schemas-microsoft-com:vml" Requires="v">
                <p:oleObj spid="_x0000_s1312925" name="Equation" r:id="rId25" imgW="2374560" imgH="253800" progId="Equation.DSMT4">
                  <p:embed/>
                </p:oleObj>
              </mc:Choice>
              <mc:Fallback>
                <p:oleObj name="Equation" r:id="rId25" imgW="2374560" imgH="253800" progId="Equation.DSMT4">
                  <p:embed/>
                  <p:pic>
                    <p:nvPicPr>
                      <p:cNvPr id="0" name=""/>
                      <p:cNvPicPr>
                        <a:picLocks noChangeAspect="1" noChangeArrowheads="1"/>
                      </p:cNvPicPr>
                      <p:nvPr/>
                    </p:nvPicPr>
                    <p:blipFill>
                      <a:blip r:embed="rId26"/>
                      <a:srcRect/>
                      <a:stretch>
                        <a:fillRect/>
                      </a:stretch>
                    </p:blipFill>
                    <p:spPr bwMode="auto">
                      <a:xfrm>
                        <a:off x="5601400" y="2920841"/>
                        <a:ext cx="3036888"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3" name="Oval 42"/>
          <p:cNvSpPr/>
          <p:nvPr/>
        </p:nvSpPr>
        <p:spPr>
          <a:xfrm>
            <a:off x="1027495" y="3981483"/>
            <a:ext cx="91440" cy="9144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4" name="Oval 43"/>
          <p:cNvSpPr/>
          <p:nvPr/>
        </p:nvSpPr>
        <p:spPr>
          <a:xfrm>
            <a:off x="5398200" y="3905283"/>
            <a:ext cx="91440" cy="9144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3145151520"/>
              </p:ext>
            </p:extLst>
          </p:nvPr>
        </p:nvGraphicFramePr>
        <p:xfrm>
          <a:off x="5601400" y="3795586"/>
          <a:ext cx="2990850" cy="341313"/>
        </p:xfrm>
        <a:graphic>
          <a:graphicData uri="http://schemas.openxmlformats.org/presentationml/2006/ole">
            <mc:AlternateContent xmlns:mc="http://schemas.openxmlformats.org/markup-compatibility/2006">
              <mc:Choice xmlns:v="urn:schemas-microsoft-com:vml" Requires="v">
                <p:oleObj spid="_x0000_s1312926" name="Equation" r:id="rId27" imgW="2336760" imgH="266400" progId="Equation.DSMT4">
                  <p:embed/>
                </p:oleObj>
              </mc:Choice>
              <mc:Fallback>
                <p:oleObj name="Equation" r:id="rId27" imgW="2336760" imgH="266400" progId="Equation.DSMT4">
                  <p:embed/>
                  <p:pic>
                    <p:nvPicPr>
                      <p:cNvPr id="0" name=""/>
                      <p:cNvPicPr>
                        <a:picLocks noChangeAspect="1" noChangeArrowheads="1"/>
                      </p:cNvPicPr>
                      <p:nvPr/>
                    </p:nvPicPr>
                    <p:blipFill>
                      <a:blip r:embed="rId28"/>
                      <a:srcRect/>
                      <a:stretch>
                        <a:fillRect/>
                      </a:stretch>
                    </p:blipFill>
                    <p:spPr bwMode="auto">
                      <a:xfrm>
                        <a:off x="5601400" y="3795586"/>
                        <a:ext cx="299085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6" name="Oval 45"/>
          <p:cNvSpPr/>
          <p:nvPr/>
        </p:nvSpPr>
        <p:spPr>
          <a:xfrm>
            <a:off x="1934275" y="3981549"/>
            <a:ext cx="91440" cy="9144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7" name="Oval 46"/>
          <p:cNvSpPr/>
          <p:nvPr/>
        </p:nvSpPr>
        <p:spPr>
          <a:xfrm>
            <a:off x="5387405" y="4841240"/>
            <a:ext cx="91440" cy="9144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3014791532"/>
              </p:ext>
            </p:extLst>
          </p:nvPr>
        </p:nvGraphicFramePr>
        <p:xfrm>
          <a:off x="5601400" y="4701544"/>
          <a:ext cx="2862262" cy="682625"/>
        </p:xfrm>
        <a:graphic>
          <a:graphicData uri="http://schemas.openxmlformats.org/presentationml/2006/ole">
            <mc:AlternateContent xmlns:mc="http://schemas.openxmlformats.org/markup-compatibility/2006">
              <mc:Choice xmlns:v="urn:schemas-microsoft-com:vml" Requires="v">
                <p:oleObj spid="_x0000_s1312927" name="Equation" r:id="rId29" imgW="2234880" imgH="533160" progId="Equation.DSMT4">
                  <p:embed/>
                </p:oleObj>
              </mc:Choice>
              <mc:Fallback>
                <p:oleObj name="Equation" r:id="rId29" imgW="2234880" imgH="533160" progId="Equation.DSMT4">
                  <p:embed/>
                  <p:pic>
                    <p:nvPicPr>
                      <p:cNvPr id="0" name=""/>
                      <p:cNvPicPr>
                        <a:picLocks noChangeAspect="1" noChangeArrowheads="1"/>
                      </p:cNvPicPr>
                      <p:nvPr/>
                    </p:nvPicPr>
                    <p:blipFill>
                      <a:blip r:embed="rId30"/>
                      <a:srcRect/>
                      <a:stretch>
                        <a:fillRect/>
                      </a:stretch>
                    </p:blipFill>
                    <p:spPr bwMode="auto">
                      <a:xfrm>
                        <a:off x="5601400" y="4701544"/>
                        <a:ext cx="286226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 name="Oval 44"/>
          <p:cNvSpPr/>
          <p:nvPr/>
        </p:nvSpPr>
        <p:spPr>
          <a:xfrm>
            <a:off x="1035115" y="2377646"/>
            <a:ext cx="91440" cy="914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srgbClr val="00B050"/>
              </a:solidFill>
            </a:endParaRPr>
          </a:p>
        </p:txBody>
      </p:sp>
      <p:sp>
        <p:nvSpPr>
          <p:cNvPr id="48" name="Oval 47"/>
          <p:cNvSpPr/>
          <p:nvPr/>
        </p:nvSpPr>
        <p:spPr>
          <a:xfrm>
            <a:off x="5374705" y="2192537"/>
            <a:ext cx="91440" cy="914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aphicFrame>
        <p:nvGraphicFramePr>
          <p:cNvPr id="49" name="Object 48"/>
          <p:cNvGraphicFramePr>
            <a:graphicFrameLocks noChangeAspect="1"/>
          </p:cNvGraphicFramePr>
          <p:nvPr>
            <p:extLst>
              <p:ext uri="{D42A27DB-BD31-4B8C-83A1-F6EECF244321}">
                <p14:modId xmlns:p14="http://schemas.microsoft.com/office/powerpoint/2010/main" val="510582018"/>
              </p:ext>
            </p:extLst>
          </p:nvPr>
        </p:nvGraphicFramePr>
        <p:xfrm>
          <a:off x="5601400" y="2067600"/>
          <a:ext cx="1236662" cy="341313"/>
        </p:xfrm>
        <a:graphic>
          <a:graphicData uri="http://schemas.openxmlformats.org/presentationml/2006/ole">
            <mc:AlternateContent xmlns:mc="http://schemas.openxmlformats.org/markup-compatibility/2006">
              <mc:Choice xmlns:v="urn:schemas-microsoft-com:vml" Requires="v">
                <p:oleObj spid="_x0000_s1312928" name="Equation" r:id="rId31" imgW="965160" imgH="266400" progId="Equation.DSMT4">
                  <p:embed/>
                </p:oleObj>
              </mc:Choice>
              <mc:Fallback>
                <p:oleObj name="Equation" r:id="rId31" imgW="965160" imgH="266400" progId="Equation.DSMT4">
                  <p:embed/>
                  <p:pic>
                    <p:nvPicPr>
                      <p:cNvPr id="0" name=""/>
                      <p:cNvPicPr>
                        <a:picLocks noChangeAspect="1" noChangeArrowheads="1"/>
                      </p:cNvPicPr>
                      <p:nvPr/>
                    </p:nvPicPr>
                    <p:blipFill>
                      <a:blip r:embed="rId32"/>
                      <a:srcRect/>
                      <a:stretch>
                        <a:fillRect/>
                      </a:stretch>
                    </p:blipFill>
                    <p:spPr bwMode="auto">
                      <a:xfrm>
                        <a:off x="5601400" y="2067600"/>
                        <a:ext cx="1236662" cy="341313"/>
                      </a:xfrm>
                      <a:prstGeom prst="rect">
                        <a:avLst/>
                      </a:prstGeom>
                      <a:noFill/>
                      <a:ln>
                        <a:noFill/>
                      </a:ln>
                    </p:spPr>
                  </p:pic>
                </p:oleObj>
              </mc:Fallback>
            </mc:AlternateContent>
          </a:graphicData>
        </a:graphic>
      </p:graphicFrame>
      <p:sp>
        <p:nvSpPr>
          <p:cNvPr id="53" name="Oval 52"/>
          <p:cNvSpPr/>
          <p:nvPr/>
        </p:nvSpPr>
        <p:spPr>
          <a:xfrm>
            <a:off x="5380420" y="1824740"/>
            <a:ext cx="91440" cy="9144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aphicFrame>
        <p:nvGraphicFramePr>
          <p:cNvPr id="54" name="Object 53"/>
          <p:cNvGraphicFramePr>
            <a:graphicFrameLocks noChangeAspect="1"/>
          </p:cNvGraphicFramePr>
          <p:nvPr>
            <p:extLst>
              <p:ext uri="{D42A27DB-BD31-4B8C-83A1-F6EECF244321}">
                <p14:modId xmlns:p14="http://schemas.microsoft.com/office/powerpoint/2010/main" val="2020576459"/>
              </p:ext>
            </p:extLst>
          </p:nvPr>
        </p:nvGraphicFramePr>
        <p:xfrm>
          <a:off x="5602988" y="1729966"/>
          <a:ext cx="1284287" cy="325437"/>
        </p:xfrm>
        <a:graphic>
          <a:graphicData uri="http://schemas.openxmlformats.org/presentationml/2006/ole">
            <mc:AlternateContent xmlns:mc="http://schemas.openxmlformats.org/markup-compatibility/2006">
              <mc:Choice xmlns:v="urn:schemas-microsoft-com:vml" Requires="v">
                <p:oleObj spid="_x0000_s1312929" name="Equation" r:id="rId33" imgW="1002960" imgH="253800" progId="Equation.DSMT4">
                  <p:embed/>
                </p:oleObj>
              </mc:Choice>
              <mc:Fallback>
                <p:oleObj name="Equation" r:id="rId33" imgW="1002960" imgH="253800" progId="Equation.DSMT4">
                  <p:embed/>
                  <p:pic>
                    <p:nvPicPr>
                      <p:cNvPr id="0" name=""/>
                      <p:cNvPicPr>
                        <a:picLocks noChangeAspect="1" noChangeArrowheads="1"/>
                      </p:cNvPicPr>
                      <p:nvPr/>
                    </p:nvPicPr>
                    <p:blipFill>
                      <a:blip r:embed="rId34"/>
                      <a:srcRect/>
                      <a:stretch>
                        <a:fillRect/>
                      </a:stretch>
                    </p:blipFill>
                    <p:spPr bwMode="auto">
                      <a:xfrm>
                        <a:off x="5602988" y="1729966"/>
                        <a:ext cx="1284287" cy="325437"/>
                      </a:xfrm>
                      <a:prstGeom prst="rect">
                        <a:avLst/>
                      </a:prstGeom>
                      <a:noFill/>
                      <a:ln>
                        <a:noFill/>
                      </a:ln>
                    </p:spPr>
                  </p:pic>
                </p:oleObj>
              </mc:Fallback>
            </mc:AlternateContent>
          </a:graphicData>
        </a:graphic>
      </p:graphicFrame>
      <p:sp>
        <p:nvSpPr>
          <p:cNvPr id="55" name="Oval 54"/>
          <p:cNvSpPr/>
          <p:nvPr/>
        </p:nvSpPr>
        <p:spPr>
          <a:xfrm>
            <a:off x="3848982" y="2405483"/>
            <a:ext cx="91440" cy="91440"/>
          </a:xfrm>
          <a:prstGeom prst="ellipse">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57" name="Oval 56"/>
          <p:cNvSpPr/>
          <p:nvPr/>
        </p:nvSpPr>
        <p:spPr>
          <a:xfrm>
            <a:off x="5395025" y="2626409"/>
            <a:ext cx="91440" cy="91440"/>
          </a:xfrm>
          <a:prstGeom prst="ellipse">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aphicFrame>
        <p:nvGraphicFramePr>
          <p:cNvPr id="58" name="Object 57"/>
          <p:cNvGraphicFramePr>
            <a:graphicFrameLocks noChangeAspect="1"/>
          </p:cNvGraphicFramePr>
          <p:nvPr>
            <p:extLst>
              <p:ext uri="{D42A27DB-BD31-4B8C-83A1-F6EECF244321}">
                <p14:modId xmlns:p14="http://schemas.microsoft.com/office/powerpoint/2010/main" val="4103384344"/>
              </p:ext>
            </p:extLst>
          </p:nvPr>
        </p:nvGraphicFramePr>
        <p:xfrm>
          <a:off x="5666488" y="2509410"/>
          <a:ext cx="1284287" cy="325438"/>
        </p:xfrm>
        <a:graphic>
          <a:graphicData uri="http://schemas.openxmlformats.org/presentationml/2006/ole">
            <mc:AlternateContent xmlns:mc="http://schemas.openxmlformats.org/markup-compatibility/2006">
              <mc:Choice xmlns:v="urn:schemas-microsoft-com:vml" Requires="v">
                <p:oleObj spid="_x0000_s1312930" name="Equation" r:id="rId35" imgW="1002960" imgH="253800" progId="Equation.DSMT4">
                  <p:embed/>
                </p:oleObj>
              </mc:Choice>
              <mc:Fallback>
                <p:oleObj name="Equation" r:id="rId35" imgW="1002960" imgH="253800" progId="Equation.DSMT4">
                  <p:embed/>
                  <p:pic>
                    <p:nvPicPr>
                      <p:cNvPr id="0" name=""/>
                      <p:cNvPicPr>
                        <a:picLocks noChangeAspect="1" noChangeArrowheads="1"/>
                      </p:cNvPicPr>
                      <p:nvPr/>
                    </p:nvPicPr>
                    <p:blipFill>
                      <a:blip r:embed="rId36"/>
                      <a:srcRect/>
                      <a:stretch>
                        <a:fillRect/>
                      </a:stretch>
                    </p:blipFill>
                    <p:spPr bwMode="auto">
                      <a:xfrm>
                        <a:off x="5666488" y="2509410"/>
                        <a:ext cx="1284287" cy="325438"/>
                      </a:xfrm>
                      <a:prstGeom prst="rect">
                        <a:avLst/>
                      </a:prstGeom>
                      <a:noFill/>
                      <a:ln>
                        <a:noFill/>
                      </a:ln>
                    </p:spPr>
                  </p:pic>
                </p:oleObj>
              </mc:Fallback>
            </mc:AlternateContent>
          </a:graphicData>
        </a:graphic>
      </p:graphicFrame>
      <p:sp>
        <p:nvSpPr>
          <p:cNvPr id="59" name="Oval 58"/>
          <p:cNvSpPr/>
          <p:nvPr/>
        </p:nvSpPr>
        <p:spPr>
          <a:xfrm>
            <a:off x="3815845" y="3981483"/>
            <a:ext cx="91440" cy="91440"/>
          </a:xfrm>
          <a:prstGeom prst="ellipse">
            <a:avLst/>
          </a:prstGeom>
          <a:solidFill>
            <a:srgbClr val="D60093"/>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60" name="Oval 59"/>
          <p:cNvSpPr/>
          <p:nvPr/>
        </p:nvSpPr>
        <p:spPr>
          <a:xfrm>
            <a:off x="5411535" y="4292060"/>
            <a:ext cx="91440" cy="91440"/>
          </a:xfrm>
          <a:prstGeom prst="ellipse">
            <a:avLst/>
          </a:prstGeom>
          <a:solidFill>
            <a:srgbClr val="FF3399"/>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678743469"/>
              </p:ext>
            </p:extLst>
          </p:nvPr>
        </p:nvGraphicFramePr>
        <p:xfrm>
          <a:off x="5601400" y="4175061"/>
          <a:ext cx="2519363" cy="325438"/>
        </p:xfrm>
        <a:graphic>
          <a:graphicData uri="http://schemas.openxmlformats.org/presentationml/2006/ole">
            <mc:AlternateContent xmlns:mc="http://schemas.openxmlformats.org/markup-compatibility/2006">
              <mc:Choice xmlns:v="urn:schemas-microsoft-com:vml" Requires="v">
                <p:oleObj spid="_x0000_s1312931" name="Equation" r:id="rId37" imgW="1968480" imgH="253800" progId="Equation.DSMT4">
                  <p:embed/>
                </p:oleObj>
              </mc:Choice>
              <mc:Fallback>
                <p:oleObj name="Equation" r:id="rId37" imgW="1968480" imgH="253800" progId="Equation.DSMT4">
                  <p:embed/>
                  <p:pic>
                    <p:nvPicPr>
                      <p:cNvPr id="0" name=""/>
                      <p:cNvPicPr>
                        <a:picLocks noChangeAspect="1" noChangeArrowheads="1"/>
                      </p:cNvPicPr>
                      <p:nvPr/>
                    </p:nvPicPr>
                    <p:blipFill>
                      <a:blip r:embed="rId38"/>
                      <a:srcRect/>
                      <a:stretch>
                        <a:fillRect/>
                      </a:stretch>
                    </p:blipFill>
                    <p:spPr bwMode="auto">
                      <a:xfrm>
                        <a:off x="5601400" y="4175061"/>
                        <a:ext cx="25193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 name="Object 49"/>
          <p:cNvGraphicFramePr>
            <a:graphicFrameLocks noChangeAspect="1"/>
          </p:cNvGraphicFramePr>
          <p:nvPr>
            <p:extLst>
              <p:ext uri="{D42A27DB-BD31-4B8C-83A1-F6EECF244321}">
                <p14:modId xmlns:p14="http://schemas.microsoft.com/office/powerpoint/2010/main" val="1004827863"/>
              </p:ext>
            </p:extLst>
          </p:nvPr>
        </p:nvGraphicFramePr>
        <p:xfrm>
          <a:off x="3619500" y="5754688"/>
          <a:ext cx="409575" cy="220662"/>
        </p:xfrm>
        <a:graphic>
          <a:graphicData uri="http://schemas.openxmlformats.org/presentationml/2006/ole">
            <mc:AlternateContent xmlns:mc="http://schemas.openxmlformats.org/markup-compatibility/2006">
              <mc:Choice xmlns:v="urn:schemas-microsoft-com:vml" Requires="v">
                <p:oleObj spid="_x0000_s1312932" name="Equation" r:id="rId39" imgW="469800" imgH="253800" progId="Equation.DSMT4">
                  <p:embed/>
                </p:oleObj>
              </mc:Choice>
              <mc:Fallback>
                <p:oleObj name="Equation" r:id="rId39" imgW="469800" imgH="253800" progId="Equation.DSMT4">
                  <p:embed/>
                  <p:pic>
                    <p:nvPicPr>
                      <p:cNvPr id="0" name=""/>
                      <p:cNvPicPr>
                        <a:picLocks noChangeAspect="1" noChangeArrowheads="1"/>
                      </p:cNvPicPr>
                      <p:nvPr/>
                    </p:nvPicPr>
                    <p:blipFill>
                      <a:blip r:embed="rId40"/>
                      <a:srcRect/>
                      <a:stretch>
                        <a:fillRect/>
                      </a:stretch>
                    </p:blipFill>
                    <p:spPr bwMode="auto">
                      <a:xfrm>
                        <a:off x="3619500" y="5754688"/>
                        <a:ext cx="409575" cy="220662"/>
                      </a:xfrm>
                      <a:prstGeom prst="rect">
                        <a:avLst/>
                      </a:prstGeom>
                      <a:noFill/>
                      <a:ln>
                        <a:noFill/>
                      </a:ln>
                    </p:spPr>
                  </p:pic>
                </p:oleObj>
              </mc:Fallback>
            </mc:AlternateContent>
          </a:graphicData>
        </a:graphic>
      </p:graphicFrame>
      <p:cxnSp>
        <p:nvCxnSpPr>
          <p:cNvPr id="51" name="Straight Connector 50"/>
          <p:cNvCxnSpPr/>
          <p:nvPr/>
        </p:nvCxnSpPr>
        <p:spPr>
          <a:xfrm>
            <a:off x="3825305" y="5662641"/>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Oval 55"/>
          <p:cNvSpPr/>
          <p:nvPr/>
        </p:nvSpPr>
        <p:spPr>
          <a:xfrm>
            <a:off x="1921640" y="2382623"/>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61" name="Oval 60"/>
          <p:cNvSpPr/>
          <p:nvPr/>
        </p:nvSpPr>
        <p:spPr>
          <a:xfrm>
            <a:off x="5405820" y="3451360"/>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492550620"/>
              </p:ext>
            </p:extLst>
          </p:nvPr>
        </p:nvGraphicFramePr>
        <p:xfrm>
          <a:off x="5652200" y="3326424"/>
          <a:ext cx="2471738" cy="341312"/>
        </p:xfrm>
        <a:graphic>
          <a:graphicData uri="http://schemas.openxmlformats.org/presentationml/2006/ole">
            <mc:AlternateContent xmlns:mc="http://schemas.openxmlformats.org/markup-compatibility/2006">
              <mc:Choice xmlns:v="urn:schemas-microsoft-com:vml" Requires="v">
                <p:oleObj spid="_x0000_s1312933" name="Equation" r:id="rId41" imgW="1930320" imgH="266400" progId="Equation.DSMT4">
                  <p:embed/>
                </p:oleObj>
              </mc:Choice>
              <mc:Fallback>
                <p:oleObj name="Equation" r:id="rId41" imgW="1930320" imgH="266400" progId="Equation.DSMT4">
                  <p:embed/>
                  <p:pic>
                    <p:nvPicPr>
                      <p:cNvPr id="0" name=""/>
                      <p:cNvPicPr>
                        <a:picLocks noChangeAspect="1" noChangeArrowheads="1"/>
                      </p:cNvPicPr>
                      <p:nvPr/>
                    </p:nvPicPr>
                    <p:blipFill>
                      <a:blip r:embed="rId42"/>
                      <a:srcRect/>
                      <a:stretch>
                        <a:fillRect/>
                      </a:stretch>
                    </p:blipFill>
                    <p:spPr bwMode="auto">
                      <a:xfrm>
                        <a:off x="5652200" y="3326424"/>
                        <a:ext cx="24717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2" name="Straight Connector 61"/>
          <p:cNvCxnSpPr/>
          <p:nvPr/>
        </p:nvCxnSpPr>
        <p:spPr>
          <a:xfrm>
            <a:off x="2488630" y="4004343"/>
            <a:ext cx="9525" cy="1625246"/>
          </a:xfrm>
          <a:prstGeom prst="line">
            <a:avLst/>
          </a:prstGeom>
          <a:ln w="22225">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574105" y="3966243"/>
            <a:ext cx="1905000" cy="15240"/>
          </a:xfrm>
          <a:prstGeom prst="line">
            <a:avLst/>
          </a:prstGeom>
          <a:ln w="22225">
            <a:solidFill>
              <a:srgbClr val="00B0F0"/>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8" name="Object 17"/>
          <p:cNvGraphicFramePr>
            <a:graphicFrameLocks noChangeAspect="1"/>
          </p:cNvGraphicFramePr>
          <p:nvPr>
            <p:extLst>
              <p:ext uri="{D42A27DB-BD31-4B8C-83A1-F6EECF244321}">
                <p14:modId xmlns:p14="http://schemas.microsoft.com/office/powerpoint/2010/main" val="136872034"/>
              </p:ext>
            </p:extLst>
          </p:nvPr>
        </p:nvGraphicFramePr>
        <p:xfrm>
          <a:off x="2406874" y="3459544"/>
          <a:ext cx="1058862" cy="412750"/>
        </p:xfrm>
        <a:graphic>
          <a:graphicData uri="http://schemas.openxmlformats.org/presentationml/2006/ole">
            <mc:AlternateContent xmlns:mc="http://schemas.openxmlformats.org/markup-compatibility/2006">
              <mc:Choice xmlns:v="urn:schemas-microsoft-com:vml" Requires="v">
                <p:oleObj spid="_x0000_s1312934" name="Equation" r:id="rId43" imgW="622080" imgH="241200" progId="Equation.DSMT4">
                  <p:embed/>
                </p:oleObj>
              </mc:Choice>
              <mc:Fallback>
                <p:oleObj name="Equation" r:id="rId43" imgW="622080" imgH="241200" progId="Equation.DSMT4">
                  <p:embed/>
                  <p:pic>
                    <p:nvPicPr>
                      <p:cNvPr id="0" name=""/>
                      <p:cNvPicPr>
                        <a:picLocks noChangeAspect="1" noChangeArrowheads="1"/>
                      </p:cNvPicPr>
                      <p:nvPr/>
                    </p:nvPicPr>
                    <p:blipFill>
                      <a:blip r:embed="rId44"/>
                      <a:srcRect/>
                      <a:stretch>
                        <a:fillRect/>
                      </a:stretch>
                    </p:blipFill>
                    <p:spPr bwMode="auto">
                      <a:xfrm>
                        <a:off x="2406874" y="3459544"/>
                        <a:ext cx="1058862"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203741430"/>
              </p:ext>
            </p:extLst>
          </p:nvPr>
        </p:nvGraphicFramePr>
        <p:xfrm>
          <a:off x="5753800" y="1707741"/>
          <a:ext cx="1285875" cy="325437"/>
        </p:xfrm>
        <a:graphic>
          <a:graphicData uri="http://schemas.openxmlformats.org/presentationml/2006/ole">
            <mc:AlternateContent xmlns:mc="http://schemas.openxmlformats.org/markup-compatibility/2006">
              <mc:Choice xmlns:v="urn:schemas-microsoft-com:vml" Requires="v">
                <p:oleObj spid="_x0000_s1312935" name="Equation" r:id="rId45" imgW="1002960" imgH="253800" progId="Equation.DSMT4">
                  <p:embed/>
                </p:oleObj>
              </mc:Choice>
              <mc:Fallback>
                <p:oleObj name="Equation" r:id="rId45" imgW="1002960" imgH="253800" progId="Equation.DSMT4">
                  <p:embed/>
                  <p:pic>
                    <p:nvPicPr>
                      <p:cNvPr id="0" name=""/>
                      <p:cNvPicPr>
                        <a:picLocks noChangeAspect="1" noChangeArrowheads="1"/>
                      </p:cNvPicPr>
                      <p:nvPr/>
                    </p:nvPicPr>
                    <p:blipFill>
                      <a:blip r:embed="rId46"/>
                      <a:srcRect/>
                      <a:stretch>
                        <a:fillRect/>
                      </a:stretch>
                    </p:blipFill>
                    <p:spPr bwMode="auto">
                      <a:xfrm>
                        <a:off x="5753800" y="1707741"/>
                        <a:ext cx="128587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074415602"/>
              </p:ext>
            </p:extLst>
          </p:nvPr>
        </p:nvGraphicFramePr>
        <p:xfrm>
          <a:off x="5753800" y="2067600"/>
          <a:ext cx="1236662" cy="341313"/>
        </p:xfrm>
        <a:graphic>
          <a:graphicData uri="http://schemas.openxmlformats.org/presentationml/2006/ole">
            <mc:AlternateContent xmlns:mc="http://schemas.openxmlformats.org/markup-compatibility/2006">
              <mc:Choice xmlns:v="urn:schemas-microsoft-com:vml" Requires="v">
                <p:oleObj spid="_x0000_s1312936" name="Equation" r:id="rId47" imgW="965160" imgH="266400" progId="Equation.DSMT4">
                  <p:embed/>
                </p:oleObj>
              </mc:Choice>
              <mc:Fallback>
                <p:oleObj name="Equation" r:id="rId47" imgW="965160" imgH="266400" progId="Equation.DSMT4">
                  <p:embed/>
                  <p:pic>
                    <p:nvPicPr>
                      <p:cNvPr id="0" name=""/>
                      <p:cNvPicPr>
                        <a:picLocks noChangeAspect="1" noChangeArrowheads="1"/>
                      </p:cNvPicPr>
                      <p:nvPr/>
                    </p:nvPicPr>
                    <p:blipFill>
                      <a:blip r:embed="rId48"/>
                      <a:srcRect/>
                      <a:stretch>
                        <a:fillRect/>
                      </a:stretch>
                    </p:blipFill>
                    <p:spPr bwMode="auto">
                      <a:xfrm>
                        <a:off x="5753800" y="2067600"/>
                        <a:ext cx="123666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1703304346"/>
              </p:ext>
            </p:extLst>
          </p:nvPr>
        </p:nvGraphicFramePr>
        <p:xfrm>
          <a:off x="5830000" y="2509410"/>
          <a:ext cx="1284288" cy="325438"/>
        </p:xfrm>
        <a:graphic>
          <a:graphicData uri="http://schemas.openxmlformats.org/presentationml/2006/ole">
            <mc:AlternateContent xmlns:mc="http://schemas.openxmlformats.org/markup-compatibility/2006">
              <mc:Choice xmlns:v="urn:schemas-microsoft-com:vml" Requires="v">
                <p:oleObj spid="_x0000_s1312937" name="Equation" r:id="rId49" imgW="1002960" imgH="253800" progId="Equation.DSMT4">
                  <p:embed/>
                </p:oleObj>
              </mc:Choice>
              <mc:Fallback>
                <p:oleObj name="Equation" r:id="rId49" imgW="1002960" imgH="253800" progId="Equation.DSMT4">
                  <p:embed/>
                  <p:pic>
                    <p:nvPicPr>
                      <p:cNvPr id="0" name=""/>
                      <p:cNvPicPr>
                        <a:picLocks noChangeAspect="1" noChangeArrowheads="1"/>
                      </p:cNvPicPr>
                      <p:nvPr/>
                    </p:nvPicPr>
                    <p:blipFill>
                      <a:blip r:embed="rId50"/>
                      <a:srcRect/>
                      <a:stretch>
                        <a:fillRect/>
                      </a:stretch>
                    </p:blipFill>
                    <p:spPr bwMode="auto">
                      <a:xfrm>
                        <a:off x="5830000" y="2509410"/>
                        <a:ext cx="128428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685491327"/>
              </p:ext>
            </p:extLst>
          </p:nvPr>
        </p:nvGraphicFramePr>
        <p:xfrm>
          <a:off x="5830000" y="3326424"/>
          <a:ext cx="2471738" cy="341312"/>
        </p:xfrm>
        <a:graphic>
          <a:graphicData uri="http://schemas.openxmlformats.org/presentationml/2006/ole">
            <mc:AlternateContent xmlns:mc="http://schemas.openxmlformats.org/markup-compatibility/2006">
              <mc:Choice xmlns:v="urn:schemas-microsoft-com:vml" Requires="v">
                <p:oleObj spid="_x0000_s1312938" name="Equation" r:id="rId51" imgW="1930320" imgH="266400" progId="Equation.DSMT4">
                  <p:embed/>
                </p:oleObj>
              </mc:Choice>
              <mc:Fallback>
                <p:oleObj name="Equation" r:id="rId51" imgW="1930320" imgH="266400" progId="Equation.DSMT4">
                  <p:embed/>
                  <p:pic>
                    <p:nvPicPr>
                      <p:cNvPr id="0" name=""/>
                      <p:cNvPicPr>
                        <a:picLocks noChangeAspect="1" noChangeArrowheads="1"/>
                      </p:cNvPicPr>
                      <p:nvPr/>
                    </p:nvPicPr>
                    <p:blipFill>
                      <a:blip r:embed="rId52"/>
                      <a:srcRect/>
                      <a:stretch>
                        <a:fillRect/>
                      </a:stretch>
                    </p:blipFill>
                    <p:spPr bwMode="auto">
                      <a:xfrm>
                        <a:off x="5830000" y="3326424"/>
                        <a:ext cx="24717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4007535374"/>
              </p:ext>
            </p:extLst>
          </p:nvPr>
        </p:nvGraphicFramePr>
        <p:xfrm>
          <a:off x="5601400" y="4175061"/>
          <a:ext cx="2519363" cy="325438"/>
        </p:xfrm>
        <a:graphic>
          <a:graphicData uri="http://schemas.openxmlformats.org/presentationml/2006/ole">
            <mc:AlternateContent xmlns:mc="http://schemas.openxmlformats.org/markup-compatibility/2006">
              <mc:Choice xmlns:v="urn:schemas-microsoft-com:vml" Requires="v">
                <p:oleObj spid="_x0000_s1312939" name="Equation" r:id="rId53" imgW="1968480" imgH="253800" progId="Equation.DSMT4">
                  <p:embed/>
                </p:oleObj>
              </mc:Choice>
              <mc:Fallback>
                <p:oleObj name="Equation" r:id="rId53" imgW="1968480" imgH="253800" progId="Equation.DSMT4">
                  <p:embed/>
                  <p:pic>
                    <p:nvPicPr>
                      <p:cNvPr id="0" name=""/>
                      <p:cNvPicPr>
                        <a:picLocks noChangeAspect="1" noChangeArrowheads="1"/>
                      </p:cNvPicPr>
                      <p:nvPr/>
                    </p:nvPicPr>
                    <p:blipFill>
                      <a:blip r:embed="rId54"/>
                      <a:srcRect/>
                      <a:stretch>
                        <a:fillRect/>
                      </a:stretch>
                    </p:blipFill>
                    <p:spPr bwMode="auto">
                      <a:xfrm>
                        <a:off x="5601400" y="4175061"/>
                        <a:ext cx="25193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510011121"/>
              </p:ext>
            </p:extLst>
          </p:nvPr>
        </p:nvGraphicFramePr>
        <p:xfrm>
          <a:off x="570360" y="4842366"/>
          <a:ext cx="812800" cy="309563"/>
        </p:xfrm>
        <a:graphic>
          <a:graphicData uri="http://schemas.openxmlformats.org/presentationml/2006/ole">
            <mc:AlternateContent xmlns:mc="http://schemas.openxmlformats.org/markup-compatibility/2006">
              <mc:Choice xmlns:v="urn:schemas-microsoft-com:vml" Requires="v">
                <p:oleObj spid="_x0000_s1312940" name="Equation" r:id="rId55" imgW="634680" imgH="241200" progId="Equation.DSMT4">
                  <p:embed/>
                </p:oleObj>
              </mc:Choice>
              <mc:Fallback>
                <p:oleObj name="Equation" r:id="rId55" imgW="634680" imgH="241200" progId="Equation.DSMT4">
                  <p:embed/>
                  <p:pic>
                    <p:nvPicPr>
                      <p:cNvPr id="0" name=""/>
                      <p:cNvPicPr>
                        <a:picLocks noChangeAspect="1" noChangeArrowheads="1"/>
                      </p:cNvPicPr>
                      <p:nvPr/>
                    </p:nvPicPr>
                    <p:blipFill>
                      <a:blip r:embed="rId56"/>
                      <a:srcRect/>
                      <a:stretch>
                        <a:fillRect/>
                      </a:stretch>
                    </p:blipFill>
                    <p:spPr bwMode="auto">
                      <a:xfrm>
                        <a:off x="570360" y="4842366"/>
                        <a:ext cx="81280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9" name="Straight Arrow Connector 68"/>
          <p:cNvCxnSpPr/>
          <p:nvPr/>
        </p:nvCxnSpPr>
        <p:spPr>
          <a:xfrm>
            <a:off x="966534" y="5151603"/>
            <a:ext cx="91441" cy="40957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70" name="Object 69"/>
          <p:cNvGraphicFramePr>
            <a:graphicFrameLocks noChangeAspect="1"/>
          </p:cNvGraphicFramePr>
          <p:nvPr>
            <p:extLst>
              <p:ext uri="{D42A27DB-BD31-4B8C-83A1-F6EECF244321}">
                <p14:modId xmlns:p14="http://schemas.microsoft.com/office/powerpoint/2010/main" val="1875618413"/>
              </p:ext>
            </p:extLst>
          </p:nvPr>
        </p:nvGraphicFramePr>
        <p:xfrm>
          <a:off x="1765300" y="4848225"/>
          <a:ext cx="520700" cy="325438"/>
        </p:xfrm>
        <a:graphic>
          <a:graphicData uri="http://schemas.openxmlformats.org/presentationml/2006/ole">
            <mc:AlternateContent xmlns:mc="http://schemas.openxmlformats.org/markup-compatibility/2006">
              <mc:Choice xmlns:v="urn:schemas-microsoft-com:vml" Requires="v">
                <p:oleObj spid="_x0000_s1312941" name="Equation" r:id="rId57" imgW="406080" imgH="253800" progId="Equation.DSMT4">
                  <p:embed/>
                </p:oleObj>
              </mc:Choice>
              <mc:Fallback>
                <p:oleObj name="Equation" r:id="rId57" imgW="406080" imgH="253800" progId="Equation.DSMT4">
                  <p:embed/>
                  <p:pic>
                    <p:nvPicPr>
                      <p:cNvPr id="0" name=""/>
                      <p:cNvPicPr>
                        <a:picLocks noChangeAspect="1" noChangeArrowheads="1"/>
                      </p:cNvPicPr>
                      <p:nvPr/>
                    </p:nvPicPr>
                    <p:blipFill>
                      <a:blip r:embed="rId58"/>
                      <a:srcRect/>
                      <a:stretch>
                        <a:fillRect/>
                      </a:stretch>
                    </p:blipFill>
                    <p:spPr bwMode="auto">
                      <a:xfrm>
                        <a:off x="1765300" y="4848225"/>
                        <a:ext cx="52070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76" name="Straight Arrow Connector 75"/>
          <p:cNvCxnSpPr>
            <a:stCxn id="70" idx="2"/>
          </p:cNvCxnSpPr>
          <p:nvPr/>
        </p:nvCxnSpPr>
        <p:spPr>
          <a:xfrm flipH="1">
            <a:off x="2002855" y="5207491"/>
            <a:ext cx="22860" cy="35335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77" name="Object 76"/>
          <p:cNvGraphicFramePr>
            <a:graphicFrameLocks noChangeAspect="1"/>
          </p:cNvGraphicFramePr>
          <p:nvPr>
            <p:extLst>
              <p:ext uri="{D42A27DB-BD31-4B8C-83A1-F6EECF244321}">
                <p14:modId xmlns:p14="http://schemas.microsoft.com/office/powerpoint/2010/main" val="3811219054"/>
              </p:ext>
            </p:extLst>
          </p:nvPr>
        </p:nvGraphicFramePr>
        <p:xfrm>
          <a:off x="812800" y="3217863"/>
          <a:ext cx="520700" cy="341312"/>
        </p:xfrm>
        <a:graphic>
          <a:graphicData uri="http://schemas.openxmlformats.org/presentationml/2006/ole">
            <mc:AlternateContent xmlns:mc="http://schemas.openxmlformats.org/markup-compatibility/2006">
              <mc:Choice xmlns:v="urn:schemas-microsoft-com:vml" Requires="v">
                <p:oleObj spid="_x0000_s1312942" name="Equation" r:id="rId59" imgW="406080" imgH="266400" progId="Equation.DSMT4">
                  <p:embed/>
                </p:oleObj>
              </mc:Choice>
              <mc:Fallback>
                <p:oleObj name="Equation" r:id="rId59" imgW="406080" imgH="266400" progId="Equation.DSMT4">
                  <p:embed/>
                  <p:pic>
                    <p:nvPicPr>
                      <p:cNvPr id="0" name=""/>
                      <p:cNvPicPr>
                        <a:picLocks noChangeAspect="1" noChangeArrowheads="1"/>
                      </p:cNvPicPr>
                      <p:nvPr/>
                    </p:nvPicPr>
                    <p:blipFill>
                      <a:blip r:embed="rId60"/>
                      <a:srcRect/>
                      <a:stretch>
                        <a:fillRect/>
                      </a:stretch>
                    </p:blipFill>
                    <p:spPr bwMode="auto">
                      <a:xfrm>
                        <a:off x="812800" y="3217863"/>
                        <a:ext cx="5207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78" name="Straight Arrow Connector 77"/>
          <p:cNvCxnSpPr/>
          <p:nvPr/>
        </p:nvCxnSpPr>
        <p:spPr>
          <a:xfrm>
            <a:off x="966534" y="3560963"/>
            <a:ext cx="68581" cy="353356"/>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79" name="Object 78"/>
          <p:cNvGraphicFramePr>
            <a:graphicFrameLocks noChangeAspect="1"/>
          </p:cNvGraphicFramePr>
          <p:nvPr>
            <p:extLst>
              <p:ext uri="{D42A27DB-BD31-4B8C-83A1-F6EECF244321}">
                <p14:modId xmlns:p14="http://schemas.microsoft.com/office/powerpoint/2010/main" val="4032472406"/>
              </p:ext>
            </p:extLst>
          </p:nvPr>
        </p:nvGraphicFramePr>
        <p:xfrm>
          <a:off x="1743075" y="3209925"/>
          <a:ext cx="520700" cy="325438"/>
        </p:xfrm>
        <a:graphic>
          <a:graphicData uri="http://schemas.openxmlformats.org/presentationml/2006/ole">
            <mc:AlternateContent xmlns:mc="http://schemas.openxmlformats.org/markup-compatibility/2006">
              <mc:Choice xmlns:v="urn:schemas-microsoft-com:vml" Requires="v">
                <p:oleObj spid="_x0000_s1312943" name="Equation" r:id="rId61" imgW="406080" imgH="253800" progId="Equation.DSMT4">
                  <p:embed/>
                </p:oleObj>
              </mc:Choice>
              <mc:Fallback>
                <p:oleObj name="Equation" r:id="rId61" imgW="406080" imgH="253800" progId="Equation.DSMT4">
                  <p:embed/>
                  <p:pic>
                    <p:nvPicPr>
                      <p:cNvPr id="0" name=""/>
                      <p:cNvPicPr>
                        <a:picLocks noChangeAspect="1" noChangeArrowheads="1"/>
                      </p:cNvPicPr>
                      <p:nvPr/>
                    </p:nvPicPr>
                    <p:blipFill>
                      <a:blip r:embed="rId62"/>
                      <a:srcRect/>
                      <a:stretch>
                        <a:fillRect/>
                      </a:stretch>
                    </p:blipFill>
                    <p:spPr bwMode="auto">
                      <a:xfrm>
                        <a:off x="1743075" y="3209925"/>
                        <a:ext cx="52070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81" name="Straight Arrow Connector 80"/>
          <p:cNvCxnSpPr/>
          <p:nvPr/>
        </p:nvCxnSpPr>
        <p:spPr>
          <a:xfrm>
            <a:off x="1896174" y="3545723"/>
            <a:ext cx="68581" cy="353356"/>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0" name="Footer Placeholder 9"/>
          <p:cNvSpPr>
            <a:spLocks noGrp="1"/>
          </p:cNvSpPr>
          <p:nvPr>
            <p:ph type="ftr" sz="quarter" idx="11"/>
          </p:nvPr>
        </p:nvSpPr>
        <p:spPr/>
        <p:txBody>
          <a:bodyPr/>
          <a:lstStyle/>
          <a:p>
            <a:endParaRPr lang="en-US" dirty="0">
              <a:solidFill>
                <a:prstClr val="white">
                  <a:tint val="75000"/>
                </a:prstClr>
              </a:solidFill>
            </a:endParaRPr>
          </a:p>
        </p:txBody>
      </p:sp>
      <p:sp>
        <p:nvSpPr>
          <p:cNvPr id="52" name="Oval 51"/>
          <p:cNvSpPr/>
          <p:nvPr/>
        </p:nvSpPr>
        <p:spPr>
          <a:xfrm>
            <a:off x="3802445" y="5610082"/>
            <a:ext cx="91440" cy="9144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srgbClr val="00B050"/>
              </a:solidFill>
            </a:endParaRPr>
          </a:p>
        </p:txBody>
      </p:sp>
    </p:spTree>
    <p:extLst>
      <p:ext uri="{BB962C8B-B14F-4D97-AF65-F5344CB8AC3E}">
        <p14:creationId xmlns:p14="http://schemas.microsoft.com/office/powerpoint/2010/main" val="1186973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52"/>
                                        </p:tgtEl>
                                        <p:attrNameLst>
                                          <p:attrName>style.visibility</p:attrName>
                                        </p:attrNameLst>
                                      </p:cBhvr>
                                      <p:to>
                                        <p:strVal val="hidden"/>
                                      </p:to>
                                    </p:set>
                                  </p:childTnLst>
                                </p:cTn>
                              </p:par>
                              <p:par>
                                <p:cTn id="87" presetID="1" presetClass="entr" presetSubtype="0" fill="hold" grpId="0" nodeType="withEffect">
                                  <p:stCondLst>
                                    <p:cond delay="0"/>
                                  </p:stCondLst>
                                  <p:childTnLst>
                                    <p:set>
                                      <p:cBhvr>
                                        <p:cTn id="88" dur="1" fill="hold">
                                          <p:stCondLst>
                                            <p:cond delay="0"/>
                                          </p:stCondLst>
                                        </p:cTn>
                                        <p:tgtEl>
                                          <p:spTgt spid="86"/>
                                        </p:tgtEl>
                                        <p:attrNameLst>
                                          <p:attrName>style.visibility</p:attrName>
                                        </p:attrNameLst>
                                      </p:cBhvr>
                                      <p:to>
                                        <p:strVal val="visible"/>
                                      </p:to>
                                    </p:set>
                                  </p:childTnLst>
                                </p:cTn>
                              </p:par>
                              <p:par>
                                <p:cTn id="89" presetID="1" presetClass="exit" presetSubtype="0" fill="hold" nodeType="withEffect">
                                  <p:stCondLst>
                                    <p:cond delay="0"/>
                                  </p:stCondLst>
                                  <p:childTnLst>
                                    <p:set>
                                      <p:cBhvr>
                                        <p:cTn id="90" dur="1" fill="hold">
                                          <p:stCondLst>
                                            <p:cond delay="0"/>
                                          </p:stCondLst>
                                        </p:cTn>
                                        <p:tgtEl>
                                          <p:spTgt spid="54"/>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53"/>
                                        </p:tgtEl>
                                        <p:attrNameLst>
                                          <p:attrName>style.visibility</p:attrName>
                                        </p:attrNameLst>
                                      </p:cBhvr>
                                      <p:to>
                                        <p:strVal val="hidden"/>
                                      </p:to>
                                    </p:set>
                                  </p:childTnLst>
                                </p:cTn>
                              </p:par>
                              <p:par>
                                <p:cTn id="93" presetID="1" presetClass="entr" presetSubtype="0" fill="hold" nodeType="with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45"/>
                                        </p:tgtEl>
                                        <p:attrNameLst>
                                          <p:attrName>style.visibility</p:attrName>
                                        </p:attrNameLst>
                                      </p:cBhvr>
                                      <p:to>
                                        <p:strVal val="hidden"/>
                                      </p:to>
                                    </p:set>
                                  </p:childTnLst>
                                </p:cTn>
                              </p:par>
                              <p:par>
                                <p:cTn id="99" presetID="1" presetClass="entr" presetSubtype="0" fill="hold" grpId="0" nodeType="withEffect">
                                  <p:stCondLst>
                                    <p:cond delay="0"/>
                                  </p:stCondLst>
                                  <p:childTnLst>
                                    <p:set>
                                      <p:cBhvr>
                                        <p:cTn id="100" dur="1" fill="hold">
                                          <p:stCondLst>
                                            <p:cond delay="0"/>
                                          </p:stCondLst>
                                        </p:cTn>
                                        <p:tgtEl>
                                          <p:spTgt spid="87"/>
                                        </p:tgtEl>
                                        <p:attrNameLst>
                                          <p:attrName>style.visibility</p:attrName>
                                        </p:attrNameLst>
                                      </p:cBhvr>
                                      <p:to>
                                        <p:strVal val="visible"/>
                                      </p:to>
                                    </p:set>
                                  </p:childTnLst>
                                </p:cTn>
                              </p:par>
                              <p:par>
                                <p:cTn id="101" presetID="1" presetClass="exit" presetSubtype="0" fill="hold" nodeType="withEffect">
                                  <p:stCondLst>
                                    <p:cond delay="0"/>
                                  </p:stCondLst>
                                  <p:childTnLst>
                                    <p:set>
                                      <p:cBhvr>
                                        <p:cTn id="102" dur="1" fill="hold">
                                          <p:stCondLst>
                                            <p:cond delay="0"/>
                                          </p:stCondLst>
                                        </p:cTn>
                                        <p:tgtEl>
                                          <p:spTgt spid="49"/>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48"/>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2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58"/>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57"/>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55"/>
                                        </p:tgtEl>
                                        <p:attrNameLst>
                                          <p:attrName>style.visibility</p:attrName>
                                        </p:attrNameLst>
                                      </p:cBhvr>
                                      <p:to>
                                        <p:strVal val="hidden"/>
                                      </p:to>
                                    </p:set>
                                  </p:childTnLst>
                                </p:cTn>
                              </p:par>
                              <p:par>
                                <p:cTn id="115" presetID="1" presetClass="entr" presetSubtype="0" fill="hold" grpId="0" nodeType="withEffect">
                                  <p:stCondLst>
                                    <p:cond delay="0"/>
                                  </p:stCondLst>
                                  <p:childTnLst>
                                    <p:set>
                                      <p:cBhvr>
                                        <p:cTn id="116" dur="1" fill="hold">
                                          <p:stCondLst>
                                            <p:cond delay="0"/>
                                          </p:stCondLst>
                                        </p:cTn>
                                        <p:tgtEl>
                                          <p:spTgt spid="88"/>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25"/>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2"/>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61"/>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56"/>
                                        </p:tgtEl>
                                        <p:attrNameLst>
                                          <p:attrName>style.visibility</p:attrName>
                                        </p:attrNameLst>
                                      </p:cBhvr>
                                      <p:to>
                                        <p:strVal val="hidden"/>
                                      </p:to>
                                    </p:set>
                                  </p:childTnLst>
                                </p:cTn>
                              </p:par>
                              <p:par>
                                <p:cTn id="127" presetID="1" presetClass="entr" presetSubtype="0" fill="hold" grpId="0" nodeType="withEffect">
                                  <p:stCondLst>
                                    <p:cond delay="0"/>
                                  </p:stCondLst>
                                  <p:childTnLst>
                                    <p:set>
                                      <p:cBhvr>
                                        <p:cTn id="128" dur="1" fill="hold">
                                          <p:stCondLst>
                                            <p:cond delay="0"/>
                                          </p:stCondLst>
                                        </p:cTn>
                                        <p:tgtEl>
                                          <p:spTgt spid="89"/>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26"/>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nodeType="clickEffect">
                                  <p:stCondLst>
                                    <p:cond delay="0"/>
                                  </p:stCondLst>
                                  <p:childTnLst>
                                    <p:set>
                                      <p:cBhvr>
                                        <p:cTn id="134" dur="1" fill="hold">
                                          <p:stCondLst>
                                            <p:cond delay="0"/>
                                          </p:stCondLst>
                                        </p:cTn>
                                        <p:tgtEl>
                                          <p:spTgt spid="14"/>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60"/>
                                        </p:tgtEl>
                                        <p:attrNameLst>
                                          <p:attrName>style.visibility</p:attrName>
                                        </p:attrNameLst>
                                      </p:cBhvr>
                                      <p:to>
                                        <p:strVal val="hidden"/>
                                      </p:to>
                                    </p:set>
                                  </p:childTnLst>
                                </p:cTn>
                              </p:par>
                              <p:par>
                                <p:cTn id="137" presetID="1" presetClass="exit" presetSubtype="0" fill="hold" grpId="1" nodeType="withEffect">
                                  <p:stCondLst>
                                    <p:cond delay="0"/>
                                  </p:stCondLst>
                                  <p:childTnLst>
                                    <p:set>
                                      <p:cBhvr>
                                        <p:cTn id="138" dur="1" fill="hold">
                                          <p:stCondLst>
                                            <p:cond delay="0"/>
                                          </p:stCondLst>
                                        </p:cTn>
                                        <p:tgtEl>
                                          <p:spTgt spid="59"/>
                                        </p:tgtEl>
                                        <p:attrNameLst>
                                          <p:attrName>style.visibility</p:attrName>
                                        </p:attrNameLst>
                                      </p:cBhvr>
                                      <p:to>
                                        <p:strVal val="hidden"/>
                                      </p:to>
                                    </p:set>
                                  </p:childTnLst>
                                </p:cTn>
                              </p:par>
                              <p:par>
                                <p:cTn id="139" presetID="1" presetClass="entr" presetSubtype="0" fill="hold" grpId="0" nodeType="withEffect">
                                  <p:stCondLst>
                                    <p:cond delay="0"/>
                                  </p:stCondLst>
                                  <p:childTnLst>
                                    <p:set>
                                      <p:cBhvr>
                                        <p:cTn id="140" dur="1" fill="hold">
                                          <p:stCondLst>
                                            <p:cond delay="0"/>
                                          </p:stCondLst>
                                        </p:cTn>
                                        <p:tgtEl>
                                          <p:spTgt spid="90"/>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28"/>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29"/>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69"/>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nodeType="clickEffect">
                                  <p:stCondLst>
                                    <p:cond delay="0"/>
                                  </p:stCondLst>
                                  <p:childTnLst>
                                    <p:set>
                                      <p:cBhvr>
                                        <p:cTn id="152" dur="1" fill="hold">
                                          <p:stCondLst>
                                            <p:cond delay="0"/>
                                          </p:stCondLst>
                                        </p:cTn>
                                        <p:tgtEl>
                                          <p:spTgt spid="70"/>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76"/>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77"/>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78"/>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79"/>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89" grpId="0" animBg="1"/>
      <p:bldP spid="88" grpId="0" animBg="1"/>
      <p:bldP spid="87" grpId="0" animBg="1"/>
      <p:bldP spid="86" grpId="0" animBg="1"/>
      <p:bldP spid="36" grpId="0" animBg="1"/>
      <p:bldP spid="37" grpId="0" animBg="1"/>
      <p:bldP spid="40" grpId="0" animBg="1"/>
      <p:bldP spid="41" grpId="0" animBg="1"/>
      <p:bldP spid="43" grpId="0" animBg="1"/>
      <p:bldP spid="44" grpId="0" animBg="1"/>
      <p:bldP spid="46" grpId="0" animBg="1"/>
      <p:bldP spid="47" grpId="0" animBg="1"/>
      <p:bldP spid="45" grpId="0" animBg="1"/>
      <p:bldP spid="45" grpId="1" animBg="1"/>
      <p:bldP spid="48" grpId="0" animBg="1"/>
      <p:bldP spid="48" grpId="1" animBg="1"/>
      <p:bldP spid="53" grpId="0" animBg="1"/>
      <p:bldP spid="53" grpId="1" animBg="1"/>
      <p:bldP spid="55" grpId="0" animBg="1"/>
      <p:bldP spid="55" grpId="1" animBg="1"/>
      <p:bldP spid="57" grpId="0" animBg="1"/>
      <p:bldP spid="57" grpId="1" animBg="1"/>
      <p:bldP spid="59" grpId="0" animBg="1"/>
      <p:bldP spid="59" grpId="1" animBg="1"/>
      <p:bldP spid="60" grpId="0" animBg="1"/>
      <p:bldP spid="60" grpId="1" animBg="1"/>
      <p:bldP spid="56" grpId="0" animBg="1"/>
      <p:bldP spid="56" grpId="1" animBg="1"/>
      <p:bldP spid="61" grpId="0" animBg="1"/>
      <p:bldP spid="61" grpId="1" animBg="1"/>
      <p:bldP spid="52" grpId="0" animBg="1"/>
      <p:bldP spid="52"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43200" y="623454"/>
            <a:ext cx="3346044" cy="707886"/>
          </a:xfrm>
          <a:prstGeom prst="rect">
            <a:avLst/>
          </a:prstGeom>
        </p:spPr>
        <p:txBody>
          <a:bodyPr wrap="none">
            <a:spAutoFit/>
          </a:bodyPr>
          <a:lstStyle/>
          <a:p>
            <a:pPr eaLnBrk="1" fontAlgn="auto" hangingPunct="1">
              <a:spcBef>
                <a:spcPts val="0"/>
              </a:spcBef>
              <a:spcAft>
                <a:spcPts val="0"/>
              </a:spcAft>
            </a:pPr>
            <a:r>
              <a:rPr lang="en-US" sz="4000" dirty="0" smtClean="0">
                <a:solidFill>
                  <a:prstClr val="white"/>
                </a:solidFill>
                <a:latin typeface="Calibri"/>
                <a:cs typeface="+mn-cs"/>
              </a:rPr>
              <a:t>Bayer sampling</a:t>
            </a:r>
            <a:endParaRPr lang="en-US" sz="4000" dirty="0">
              <a:solidFill>
                <a:prstClr val="white"/>
              </a:solidFill>
              <a:latin typeface="Calibri"/>
              <a:cs typeface="+mn-cs"/>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1240391056"/>
              </p:ext>
            </p:extLst>
          </p:nvPr>
        </p:nvGraphicFramePr>
        <p:xfrm>
          <a:off x="2001838" y="3810000"/>
          <a:ext cx="4171950" cy="1165225"/>
        </p:xfrm>
        <a:graphic>
          <a:graphicData uri="http://schemas.openxmlformats.org/presentationml/2006/ole">
            <mc:AlternateContent xmlns:mc="http://schemas.openxmlformats.org/markup-compatibility/2006">
              <mc:Choice xmlns:v="urn:schemas-microsoft-com:vml" Requires="v">
                <p:oleObj spid="_x0000_s1313809" name="Equation" r:id="rId4" imgW="3276360" imgH="914400" progId="Equation.DSMT4">
                  <p:embed/>
                </p:oleObj>
              </mc:Choice>
              <mc:Fallback>
                <p:oleObj name="Equation" r:id="rId4" imgW="3276360" imgH="914400" progId="Equation.DSMT4">
                  <p:embed/>
                  <p:pic>
                    <p:nvPicPr>
                      <p:cNvPr id="0" name=""/>
                      <p:cNvPicPr>
                        <a:picLocks noChangeAspect="1" noChangeArrowheads="1"/>
                      </p:cNvPicPr>
                      <p:nvPr/>
                    </p:nvPicPr>
                    <p:blipFill>
                      <a:blip r:embed="rId5"/>
                      <a:srcRect/>
                      <a:stretch>
                        <a:fillRect/>
                      </a:stretch>
                    </p:blipFill>
                    <p:spPr bwMode="auto">
                      <a:xfrm>
                        <a:off x="2001838" y="3810000"/>
                        <a:ext cx="4171950" cy="1165225"/>
                      </a:xfrm>
                      <a:prstGeom prst="rect">
                        <a:avLst/>
                      </a:prstGeom>
                      <a:noFill/>
                      <a:ln>
                        <a:noFill/>
                      </a:ln>
                    </p:spPr>
                  </p:pic>
                </p:oleObj>
              </mc:Fallback>
            </mc:AlternateContent>
          </a:graphicData>
        </a:graphic>
      </p:graphicFrame>
      <p:sp>
        <p:nvSpPr>
          <p:cNvPr id="17" name="Down Arrow 16"/>
          <p:cNvSpPr/>
          <p:nvPr/>
        </p:nvSpPr>
        <p:spPr>
          <a:xfrm>
            <a:off x="4454033" y="5309542"/>
            <a:ext cx="284223" cy="4572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srgbClr val="FFFF00"/>
              </a:solidFill>
            </a:endParaRPr>
          </a:p>
        </p:txBody>
      </p:sp>
      <p:sp>
        <p:nvSpPr>
          <p:cNvPr id="10" name="Footer Placeholder 9"/>
          <p:cNvSpPr>
            <a:spLocks noGrp="1"/>
          </p:cNvSpPr>
          <p:nvPr>
            <p:ph type="ftr" sz="quarter" idx="11"/>
          </p:nvPr>
        </p:nvSpPr>
        <p:spPr/>
        <p:txBody>
          <a:bodyPr/>
          <a:lstStyle/>
          <a:p>
            <a:endParaRPr lang="en-US" dirty="0">
              <a:solidFill>
                <a:prstClr val="white">
                  <a:tint val="75000"/>
                </a:prstClr>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897075870"/>
              </p:ext>
            </p:extLst>
          </p:nvPr>
        </p:nvGraphicFramePr>
        <p:xfrm>
          <a:off x="6089244" y="2452956"/>
          <a:ext cx="2597556" cy="413770"/>
        </p:xfrm>
        <a:graphic>
          <a:graphicData uri="http://schemas.openxmlformats.org/presentationml/2006/ole">
            <mc:AlternateContent xmlns:mc="http://schemas.openxmlformats.org/markup-compatibility/2006">
              <mc:Choice xmlns:v="urn:schemas-microsoft-com:vml" Requires="v">
                <p:oleObj spid="_x0000_s1313810" name="Equation" r:id="rId6" imgW="1434960" imgH="228600" progId="Equation.DSMT4">
                  <p:embed/>
                </p:oleObj>
              </mc:Choice>
              <mc:Fallback>
                <p:oleObj name="Equation" r:id="rId6" imgW="1434960" imgH="228600" progId="Equation.DSMT4">
                  <p:embed/>
                  <p:pic>
                    <p:nvPicPr>
                      <p:cNvPr id="0" name=""/>
                      <p:cNvPicPr>
                        <a:picLocks noChangeAspect="1" noChangeArrowheads="1"/>
                      </p:cNvPicPr>
                      <p:nvPr/>
                    </p:nvPicPr>
                    <p:blipFill>
                      <a:blip r:embed="rId7"/>
                      <a:srcRect/>
                      <a:stretch>
                        <a:fillRect/>
                      </a:stretch>
                    </p:blipFill>
                    <p:spPr bwMode="auto">
                      <a:xfrm>
                        <a:off x="6089244" y="2452956"/>
                        <a:ext cx="2597556" cy="413770"/>
                      </a:xfrm>
                      <a:prstGeom prst="rect">
                        <a:avLst/>
                      </a:prstGeom>
                      <a:noFill/>
                      <a:ln>
                        <a:noFill/>
                      </a:ln>
                      <a:extLst/>
                    </p:spPr>
                  </p:pic>
                </p:oleObj>
              </mc:Fallback>
            </mc:AlternateContent>
          </a:graphicData>
        </a:graphic>
      </p:graphicFrame>
      <p:sp>
        <p:nvSpPr>
          <p:cNvPr id="3" name="Left Brace 2"/>
          <p:cNvSpPr/>
          <p:nvPr/>
        </p:nvSpPr>
        <p:spPr>
          <a:xfrm>
            <a:off x="3023164" y="3824462"/>
            <a:ext cx="152400" cy="113630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4" name="Rectangle 33"/>
          <p:cNvSpPr/>
          <p:nvPr/>
        </p:nvSpPr>
        <p:spPr>
          <a:xfrm>
            <a:off x="404354" y="1851966"/>
            <a:ext cx="2338845" cy="461665"/>
          </a:xfrm>
          <a:prstGeom prst="rect">
            <a:avLst/>
          </a:prstGeom>
        </p:spPr>
        <p:txBody>
          <a:bodyPr wrap="none">
            <a:spAutoFit/>
          </a:bodyPr>
          <a:lstStyle/>
          <a:p>
            <a:pPr eaLnBrk="1" fontAlgn="auto" hangingPunct="1">
              <a:spcBef>
                <a:spcPts val="0"/>
              </a:spcBef>
              <a:spcAft>
                <a:spcPts val="0"/>
              </a:spcAft>
            </a:pPr>
            <a:r>
              <a:rPr lang="en-US" sz="2400" b="1" dirty="0" smtClean="0">
                <a:solidFill>
                  <a:srgbClr val="FFFF00"/>
                </a:solidFill>
                <a:latin typeface="Calibri"/>
                <a:cs typeface="+mn-cs"/>
              </a:rPr>
              <a:t>Raw Bayer signal</a:t>
            </a:r>
            <a:endParaRPr lang="en-US" sz="2400" b="1" dirty="0">
              <a:solidFill>
                <a:srgbClr val="FFFF00"/>
              </a:solidFill>
              <a:latin typeface="Calibri"/>
              <a:cs typeface="+mn-cs"/>
            </a:endParaRPr>
          </a:p>
        </p:txBody>
      </p:sp>
      <p:sp>
        <p:nvSpPr>
          <p:cNvPr id="36" name="Right Arrow 35"/>
          <p:cNvSpPr/>
          <p:nvPr/>
        </p:nvSpPr>
        <p:spPr>
          <a:xfrm rot="10800000">
            <a:off x="5334000" y="2491972"/>
            <a:ext cx="564606" cy="33573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aphicFrame>
        <p:nvGraphicFramePr>
          <p:cNvPr id="37" name="Table 36"/>
          <p:cNvGraphicFramePr>
            <a:graphicFrameLocks noGrp="1"/>
          </p:cNvGraphicFramePr>
          <p:nvPr>
            <p:extLst>
              <p:ext uri="{D42A27DB-BD31-4B8C-83A1-F6EECF244321}">
                <p14:modId xmlns:p14="http://schemas.microsoft.com/office/powerpoint/2010/main" val="383626385"/>
              </p:ext>
            </p:extLst>
          </p:nvPr>
        </p:nvGraphicFramePr>
        <p:xfrm>
          <a:off x="3429000" y="1760453"/>
          <a:ext cx="1677222" cy="1463040"/>
        </p:xfrm>
        <a:graphic>
          <a:graphicData uri="http://schemas.openxmlformats.org/drawingml/2006/table">
            <a:tbl>
              <a:tblPr rtl="1"/>
              <a:tblGrid>
                <a:gridCol w="411009">
                  <a:extLst>
                    <a:ext uri="{9D8B030D-6E8A-4147-A177-3AD203B41FA5}">
                      <a16:colId xmlns:a16="http://schemas.microsoft.com/office/drawing/2014/main" val="20000"/>
                    </a:ext>
                  </a:extLst>
                </a:gridCol>
                <a:gridCol w="411009">
                  <a:extLst>
                    <a:ext uri="{9D8B030D-6E8A-4147-A177-3AD203B41FA5}">
                      <a16:colId xmlns:a16="http://schemas.microsoft.com/office/drawing/2014/main" val="20001"/>
                    </a:ext>
                  </a:extLst>
                </a:gridCol>
                <a:gridCol w="432284">
                  <a:extLst>
                    <a:ext uri="{9D8B030D-6E8A-4147-A177-3AD203B41FA5}">
                      <a16:colId xmlns:a16="http://schemas.microsoft.com/office/drawing/2014/main" val="20002"/>
                    </a:ext>
                  </a:extLst>
                </a:gridCol>
                <a:gridCol w="422920">
                  <a:extLst>
                    <a:ext uri="{9D8B030D-6E8A-4147-A177-3AD203B41FA5}">
                      <a16:colId xmlns:a16="http://schemas.microsoft.com/office/drawing/2014/main" val="20003"/>
                    </a:ext>
                  </a:extLst>
                </a:gridCol>
              </a:tblGrid>
              <a:tr h="288032">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FF0000"/>
                          </a:solidFill>
                        </a:rPr>
                        <a:t>R</a:t>
                      </a:r>
                      <a:endParaRPr lang="he-IL"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FF0000"/>
                          </a:solidFill>
                        </a:rPr>
                        <a:t>R</a:t>
                      </a:r>
                      <a:endParaRPr lang="he-IL"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288032">
                <a:tc>
                  <a:txBody>
                    <a:bodyPr/>
                    <a:lstStyle/>
                    <a:p>
                      <a:pPr algn="ctr" rtl="1"/>
                      <a:r>
                        <a:rPr lang="en-US" dirty="0" smtClean="0">
                          <a:solidFill>
                            <a:srgbClr val="0000FF"/>
                          </a:solidFill>
                        </a:rPr>
                        <a:t>B</a:t>
                      </a:r>
                      <a:endParaRPr lang="he-IL"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00FF"/>
                          </a:solidFill>
                        </a:rPr>
                        <a:t>B</a:t>
                      </a:r>
                      <a:endParaRPr lang="he-IL"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288032">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FF0000"/>
                          </a:solidFill>
                        </a:rPr>
                        <a:t>R</a:t>
                      </a:r>
                      <a:endParaRPr lang="he-IL"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FF0000"/>
                          </a:solidFill>
                        </a:rPr>
                        <a:t>R</a:t>
                      </a:r>
                      <a:endParaRPr lang="he-IL"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288032">
                <a:tc>
                  <a:txBody>
                    <a:bodyPr/>
                    <a:lstStyle/>
                    <a:p>
                      <a:pPr algn="ctr" rtl="1"/>
                      <a:r>
                        <a:rPr lang="en-US" dirty="0" smtClean="0">
                          <a:solidFill>
                            <a:srgbClr val="0000FF"/>
                          </a:solidFill>
                        </a:rPr>
                        <a:t>B</a:t>
                      </a:r>
                      <a:endParaRPr lang="he-IL"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00FF"/>
                          </a:solidFill>
                        </a:rPr>
                        <a:t>B</a:t>
                      </a:r>
                      <a:endParaRPr lang="he-IL"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bl>
          </a:graphicData>
        </a:graphic>
      </p:graphicFrame>
      <p:sp>
        <p:nvSpPr>
          <p:cNvPr id="38" name="Right Arrow 37"/>
          <p:cNvSpPr/>
          <p:nvPr/>
        </p:nvSpPr>
        <p:spPr>
          <a:xfrm rot="10800000">
            <a:off x="2460897" y="2491973"/>
            <a:ext cx="564606" cy="33573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aphicFrame>
        <p:nvGraphicFramePr>
          <p:cNvPr id="39" name="Object 38"/>
          <p:cNvGraphicFramePr>
            <a:graphicFrameLocks noChangeAspect="1"/>
          </p:cNvGraphicFramePr>
          <p:nvPr>
            <p:extLst>
              <p:ext uri="{D42A27DB-BD31-4B8C-83A1-F6EECF244321}">
                <p14:modId xmlns:p14="http://schemas.microsoft.com/office/powerpoint/2010/main" val="2386520737"/>
              </p:ext>
            </p:extLst>
          </p:nvPr>
        </p:nvGraphicFramePr>
        <p:xfrm>
          <a:off x="647148" y="2372743"/>
          <a:ext cx="1659609" cy="638311"/>
        </p:xfrm>
        <a:graphic>
          <a:graphicData uri="http://schemas.openxmlformats.org/presentationml/2006/ole">
            <mc:AlternateContent xmlns:mc="http://schemas.openxmlformats.org/markup-compatibility/2006">
              <mc:Choice xmlns:v="urn:schemas-microsoft-com:vml" Requires="v">
                <p:oleObj spid="_x0000_s1313811" name="Equation" r:id="rId8" imgW="660240" imgH="253800" progId="Equation.DSMT4">
                  <p:embed/>
                </p:oleObj>
              </mc:Choice>
              <mc:Fallback>
                <p:oleObj name="Equation" r:id="rId8" imgW="660240" imgH="253800" progId="Equation.DSMT4">
                  <p:embed/>
                  <p:pic>
                    <p:nvPicPr>
                      <p:cNvPr id="0" name=""/>
                      <p:cNvPicPr/>
                      <p:nvPr/>
                    </p:nvPicPr>
                    <p:blipFill>
                      <a:blip r:embed="rId9"/>
                      <a:stretch>
                        <a:fillRect/>
                      </a:stretch>
                    </p:blipFill>
                    <p:spPr>
                      <a:xfrm>
                        <a:off x="647148" y="2372743"/>
                        <a:ext cx="1659609" cy="638311"/>
                      </a:xfrm>
                      <a:prstGeom prst="rect">
                        <a:avLst/>
                      </a:prstGeom>
                    </p:spPr>
                  </p:pic>
                </p:oleObj>
              </mc:Fallback>
            </mc:AlternateContent>
          </a:graphicData>
        </a:graphic>
      </p:graphicFrame>
      <p:sp>
        <p:nvSpPr>
          <p:cNvPr id="40" name="Rectangle 39"/>
          <p:cNvSpPr/>
          <p:nvPr/>
        </p:nvSpPr>
        <p:spPr>
          <a:xfrm>
            <a:off x="6698844" y="1891922"/>
            <a:ext cx="1620957" cy="461665"/>
          </a:xfrm>
          <a:prstGeom prst="rect">
            <a:avLst/>
          </a:prstGeom>
        </p:spPr>
        <p:txBody>
          <a:bodyPr wrap="none">
            <a:spAutoFit/>
          </a:bodyPr>
          <a:lstStyle/>
          <a:p>
            <a:pPr eaLnBrk="1" fontAlgn="auto" hangingPunct="1">
              <a:spcBef>
                <a:spcPts val="0"/>
              </a:spcBef>
              <a:spcAft>
                <a:spcPts val="0"/>
              </a:spcAft>
            </a:pPr>
            <a:r>
              <a:rPr lang="en-US" sz="2400" b="1" dirty="0" smtClean="0">
                <a:solidFill>
                  <a:srgbClr val="FFFF00"/>
                </a:solidFill>
                <a:latin typeface="Calibri"/>
                <a:cs typeface="+mn-cs"/>
              </a:rPr>
              <a:t>Ideal signal</a:t>
            </a:r>
            <a:endParaRPr lang="en-US" sz="2400" b="1" dirty="0">
              <a:solidFill>
                <a:srgbClr val="FFFF00"/>
              </a:solidFill>
              <a:latin typeface="Calibri"/>
              <a:cs typeface="+mn-cs"/>
            </a:endParaRPr>
          </a:p>
        </p:txBody>
      </p:sp>
    </p:spTree>
    <p:extLst>
      <p:ext uri="{BB962C8B-B14F-4D97-AF65-F5344CB8AC3E}">
        <p14:creationId xmlns:p14="http://schemas.microsoft.com/office/powerpoint/2010/main" val="521974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P spid="34" grpId="0"/>
      <p:bldP spid="36" grpId="0" animBg="1"/>
      <p:bldP spid="38" grpId="0" animBg="1"/>
      <p:bldP spid="4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35789" y="152400"/>
            <a:ext cx="3346044" cy="707886"/>
          </a:xfrm>
          <a:prstGeom prst="rect">
            <a:avLst/>
          </a:prstGeom>
        </p:spPr>
        <p:txBody>
          <a:bodyPr wrap="none">
            <a:spAutoFit/>
          </a:bodyPr>
          <a:lstStyle/>
          <a:p>
            <a:pPr eaLnBrk="1" fontAlgn="auto" hangingPunct="1">
              <a:spcBef>
                <a:spcPts val="0"/>
              </a:spcBef>
              <a:spcAft>
                <a:spcPts val="0"/>
              </a:spcAft>
            </a:pPr>
            <a:r>
              <a:rPr lang="en-US" sz="4000" dirty="0" smtClean="0">
                <a:solidFill>
                  <a:prstClr val="white"/>
                </a:solidFill>
                <a:latin typeface="Calibri"/>
                <a:cs typeface="+mn-cs"/>
              </a:rPr>
              <a:t>Bayer sampling</a:t>
            </a:r>
            <a:endParaRPr lang="en-US" sz="4000" dirty="0">
              <a:solidFill>
                <a:prstClr val="white"/>
              </a:solidFill>
              <a:latin typeface="Calibri"/>
              <a:cs typeface="+mn-cs"/>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3071688171"/>
              </p:ext>
            </p:extLst>
          </p:nvPr>
        </p:nvGraphicFramePr>
        <p:xfrm>
          <a:off x="1143000" y="3060700"/>
          <a:ext cx="7192963" cy="1857375"/>
        </p:xfrm>
        <a:graphic>
          <a:graphicData uri="http://schemas.openxmlformats.org/presentationml/2006/ole">
            <mc:AlternateContent xmlns:mc="http://schemas.openxmlformats.org/markup-compatibility/2006">
              <mc:Choice xmlns:v="urn:schemas-microsoft-com:vml" Requires="v">
                <p:oleObj spid="_x0000_s1314848" name="Equation" r:id="rId4" imgW="3543120" imgH="914400" progId="Equation.DSMT4">
                  <p:embed/>
                </p:oleObj>
              </mc:Choice>
              <mc:Fallback>
                <p:oleObj name="Equation" r:id="rId4" imgW="3543120" imgH="914400" progId="Equation.DSMT4">
                  <p:embed/>
                  <p:pic>
                    <p:nvPicPr>
                      <p:cNvPr id="0" name=""/>
                      <p:cNvPicPr>
                        <a:picLocks noChangeAspect="1" noChangeArrowheads="1"/>
                      </p:cNvPicPr>
                      <p:nvPr/>
                    </p:nvPicPr>
                    <p:blipFill>
                      <a:blip r:embed="rId5"/>
                      <a:srcRect/>
                      <a:stretch>
                        <a:fillRect/>
                      </a:stretch>
                    </p:blipFill>
                    <p:spPr bwMode="auto">
                      <a:xfrm>
                        <a:off x="1143000" y="3060700"/>
                        <a:ext cx="7192963" cy="1857375"/>
                      </a:xfrm>
                      <a:prstGeom prst="rect">
                        <a:avLst/>
                      </a:prstGeom>
                      <a:noFill/>
                      <a:ln>
                        <a:noFill/>
                      </a:ln>
                    </p:spPr>
                  </p:pic>
                </p:oleObj>
              </mc:Fallback>
            </mc:AlternateContent>
          </a:graphicData>
        </a:graphic>
      </p:graphicFrame>
      <p:sp>
        <p:nvSpPr>
          <p:cNvPr id="16" name="Right Brace 15"/>
          <p:cNvSpPr/>
          <p:nvPr/>
        </p:nvSpPr>
        <p:spPr>
          <a:xfrm rot="16200000">
            <a:off x="3204153" y="2005222"/>
            <a:ext cx="381000" cy="2018321"/>
          </a:xfrm>
          <a:prstGeom prst="rightBrace">
            <a:avLst>
              <a:gd name="adj1" fmla="val 69092"/>
              <a:gd name="adj2" fmla="val 49521"/>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white"/>
              </a:solidFill>
            </a:endParaRPr>
          </a:p>
        </p:txBody>
      </p:sp>
      <p:cxnSp>
        <p:nvCxnSpPr>
          <p:cNvPr id="18" name="Straight Arrow Connector 17"/>
          <p:cNvCxnSpPr/>
          <p:nvPr/>
        </p:nvCxnSpPr>
        <p:spPr>
          <a:xfrm flipV="1">
            <a:off x="2915915" y="1621078"/>
            <a:ext cx="315994" cy="128738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9" name="Object 18"/>
          <p:cNvGraphicFramePr>
            <a:graphicFrameLocks noChangeAspect="1"/>
          </p:cNvGraphicFramePr>
          <p:nvPr>
            <p:extLst>
              <p:ext uri="{D42A27DB-BD31-4B8C-83A1-F6EECF244321}">
                <p14:modId xmlns:p14="http://schemas.microsoft.com/office/powerpoint/2010/main" val="23440279"/>
              </p:ext>
            </p:extLst>
          </p:nvPr>
        </p:nvGraphicFramePr>
        <p:xfrm>
          <a:off x="2418315" y="1023724"/>
          <a:ext cx="1627188" cy="593725"/>
        </p:xfrm>
        <a:graphic>
          <a:graphicData uri="http://schemas.openxmlformats.org/presentationml/2006/ole">
            <mc:AlternateContent xmlns:mc="http://schemas.openxmlformats.org/markup-compatibility/2006">
              <mc:Choice xmlns:v="urn:schemas-microsoft-com:vml" Requires="v">
                <p:oleObj spid="_x0000_s1314849" name="Equation" r:id="rId6" imgW="660240" imgH="241200" progId="Equation.DSMT4">
                  <p:embed/>
                </p:oleObj>
              </mc:Choice>
              <mc:Fallback>
                <p:oleObj name="Equation" r:id="rId6" imgW="660240" imgH="241200" progId="Equation.DSMT4">
                  <p:embed/>
                  <p:pic>
                    <p:nvPicPr>
                      <p:cNvPr id="0" name=""/>
                      <p:cNvPicPr>
                        <a:picLocks noChangeAspect="1" noChangeArrowheads="1"/>
                      </p:cNvPicPr>
                      <p:nvPr/>
                    </p:nvPicPr>
                    <p:blipFill>
                      <a:blip r:embed="rId7"/>
                      <a:srcRect/>
                      <a:stretch>
                        <a:fillRect/>
                      </a:stretch>
                    </p:blipFill>
                    <p:spPr bwMode="auto">
                      <a:xfrm>
                        <a:off x="2418315" y="1023724"/>
                        <a:ext cx="1627188"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Right Brace 19"/>
          <p:cNvSpPr/>
          <p:nvPr/>
        </p:nvSpPr>
        <p:spPr>
          <a:xfrm rot="5400000">
            <a:off x="3286757" y="4412591"/>
            <a:ext cx="380999" cy="1122686"/>
          </a:xfrm>
          <a:prstGeom prst="rightBrace">
            <a:avLst>
              <a:gd name="adj1" fmla="val 94547"/>
              <a:gd name="adj2" fmla="val 50000"/>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7589001" y="892943"/>
            <a:ext cx="1975780" cy="830997"/>
          </a:xfrm>
          <a:prstGeom prst="rect">
            <a:avLst/>
          </a:prstGeom>
        </p:spPr>
        <p:txBody>
          <a:bodyPr wrap="square">
            <a:spAutoFit/>
          </a:bodyPr>
          <a:lstStyle/>
          <a:p>
            <a:pPr eaLnBrk="1" fontAlgn="auto" hangingPunct="1">
              <a:spcBef>
                <a:spcPts val="0"/>
              </a:spcBef>
              <a:spcAft>
                <a:spcPts val="0"/>
              </a:spcAft>
            </a:pPr>
            <a:r>
              <a:rPr lang="en-US" sz="2400" b="1" dirty="0" smtClean="0">
                <a:solidFill>
                  <a:srgbClr val="FFFF00"/>
                </a:solidFill>
                <a:latin typeface="Calibri"/>
                <a:cs typeface="+mn-cs"/>
              </a:rPr>
              <a:t>Spurious Response</a:t>
            </a:r>
            <a:endParaRPr lang="en-US" sz="2400" b="1" dirty="0">
              <a:solidFill>
                <a:srgbClr val="FFFF00"/>
              </a:solidFill>
              <a:latin typeface="Calibri"/>
              <a:cs typeface="+mn-cs"/>
            </a:endParaRPr>
          </a:p>
        </p:txBody>
      </p:sp>
      <p:sp>
        <p:nvSpPr>
          <p:cNvPr id="12" name="Right Brace 11"/>
          <p:cNvSpPr/>
          <p:nvPr/>
        </p:nvSpPr>
        <p:spPr>
          <a:xfrm rot="16200000">
            <a:off x="6568929" y="2409901"/>
            <a:ext cx="381000" cy="1179687"/>
          </a:xfrm>
          <a:prstGeom prst="rightBrace">
            <a:avLst>
              <a:gd name="adj1" fmla="val 69092"/>
              <a:gd name="adj2" fmla="val 49521"/>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white"/>
              </a:solidFill>
            </a:endParaRPr>
          </a:p>
        </p:txBody>
      </p:sp>
      <p:cxnSp>
        <p:nvCxnSpPr>
          <p:cNvPr id="13" name="Straight Arrow Connector 12"/>
          <p:cNvCxnSpPr/>
          <p:nvPr/>
        </p:nvCxnSpPr>
        <p:spPr>
          <a:xfrm flipH="1" flipV="1">
            <a:off x="6706210" y="1621078"/>
            <a:ext cx="337782" cy="1300089"/>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4" name="Object 13"/>
          <p:cNvGraphicFramePr>
            <a:graphicFrameLocks noChangeAspect="1"/>
          </p:cNvGraphicFramePr>
          <p:nvPr>
            <p:extLst>
              <p:ext uri="{D42A27DB-BD31-4B8C-83A1-F6EECF244321}">
                <p14:modId xmlns:p14="http://schemas.microsoft.com/office/powerpoint/2010/main" val="2922975934"/>
              </p:ext>
            </p:extLst>
          </p:nvPr>
        </p:nvGraphicFramePr>
        <p:xfrm>
          <a:off x="6171669" y="970203"/>
          <a:ext cx="1063625" cy="625475"/>
        </p:xfrm>
        <a:graphic>
          <a:graphicData uri="http://schemas.openxmlformats.org/presentationml/2006/ole">
            <mc:AlternateContent xmlns:mc="http://schemas.openxmlformats.org/markup-compatibility/2006">
              <mc:Choice xmlns:v="urn:schemas-microsoft-com:vml" Requires="v">
                <p:oleObj spid="_x0000_s1314850" name="Equation" r:id="rId8" imgW="431640" imgH="253800" progId="Equation.DSMT4">
                  <p:embed/>
                </p:oleObj>
              </mc:Choice>
              <mc:Fallback>
                <p:oleObj name="Equation" r:id="rId8" imgW="431640" imgH="253800" progId="Equation.DSMT4">
                  <p:embed/>
                  <p:pic>
                    <p:nvPicPr>
                      <p:cNvPr id="0" name=""/>
                      <p:cNvPicPr>
                        <a:picLocks noChangeAspect="1" noChangeArrowheads="1"/>
                      </p:cNvPicPr>
                      <p:nvPr/>
                    </p:nvPicPr>
                    <p:blipFill>
                      <a:blip r:embed="rId9"/>
                      <a:srcRect/>
                      <a:stretch>
                        <a:fillRect/>
                      </a:stretch>
                    </p:blipFill>
                    <p:spPr bwMode="auto">
                      <a:xfrm>
                        <a:off x="6171669" y="970203"/>
                        <a:ext cx="10636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5" name="Straight Arrow Connector 14"/>
          <p:cNvCxnSpPr/>
          <p:nvPr/>
        </p:nvCxnSpPr>
        <p:spPr>
          <a:xfrm flipH="1">
            <a:off x="2218476" y="5045582"/>
            <a:ext cx="855436" cy="48079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7" name="Object 6"/>
          <p:cNvGraphicFramePr>
            <a:graphicFrameLocks noChangeAspect="1"/>
          </p:cNvGraphicFramePr>
          <p:nvPr>
            <p:extLst>
              <p:ext uri="{D42A27DB-BD31-4B8C-83A1-F6EECF244321}">
                <p14:modId xmlns:p14="http://schemas.microsoft.com/office/powerpoint/2010/main" val="2007145390"/>
              </p:ext>
            </p:extLst>
          </p:nvPr>
        </p:nvGraphicFramePr>
        <p:xfrm>
          <a:off x="1121885" y="5197089"/>
          <a:ext cx="1063625" cy="657225"/>
        </p:xfrm>
        <a:graphic>
          <a:graphicData uri="http://schemas.openxmlformats.org/presentationml/2006/ole">
            <mc:AlternateContent xmlns:mc="http://schemas.openxmlformats.org/markup-compatibility/2006">
              <mc:Choice xmlns:v="urn:schemas-microsoft-com:vml" Requires="v">
                <p:oleObj spid="_x0000_s1314851" name="Equation" r:id="rId10" imgW="431640" imgH="266400" progId="Equation.DSMT4">
                  <p:embed/>
                </p:oleObj>
              </mc:Choice>
              <mc:Fallback>
                <p:oleObj name="Equation" r:id="rId10" imgW="431640" imgH="266400" progId="Equation.DSMT4">
                  <p:embed/>
                  <p:pic>
                    <p:nvPicPr>
                      <p:cNvPr id="0" name=""/>
                      <p:cNvPicPr>
                        <a:picLocks noChangeAspect="1" noChangeArrowheads="1"/>
                      </p:cNvPicPr>
                      <p:nvPr/>
                    </p:nvPicPr>
                    <p:blipFill>
                      <a:blip r:embed="rId11"/>
                      <a:srcRect/>
                      <a:stretch>
                        <a:fillRect/>
                      </a:stretch>
                    </p:blipFill>
                    <p:spPr bwMode="auto">
                      <a:xfrm>
                        <a:off x="1121885" y="5197089"/>
                        <a:ext cx="10636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Right Brace 22"/>
          <p:cNvSpPr/>
          <p:nvPr/>
        </p:nvSpPr>
        <p:spPr>
          <a:xfrm rot="5400000">
            <a:off x="7200900" y="3982827"/>
            <a:ext cx="380999" cy="1676400"/>
          </a:xfrm>
          <a:prstGeom prst="rightBrace">
            <a:avLst>
              <a:gd name="adj1" fmla="val 94547"/>
              <a:gd name="adj2" fmla="val 50000"/>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white"/>
              </a:solidFill>
            </a:endParaRPr>
          </a:p>
        </p:txBody>
      </p:sp>
      <p:cxnSp>
        <p:nvCxnSpPr>
          <p:cNvPr id="24" name="Straight Arrow Connector 23"/>
          <p:cNvCxnSpPr/>
          <p:nvPr/>
        </p:nvCxnSpPr>
        <p:spPr>
          <a:xfrm flipH="1">
            <a:off x="6853001" y="4912017"/>
            <a:ext cx="316979" cy="204785"/>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1" name="Object 10"/>
          <p:cNvGraphicFramePr>
            <a:graphicFrameLocks noChangeAspect="1"/>
          </p:cNvGraphicFramePr>
          <p:nvPr>
            <p:extLst>
              <p:ext uri="{D42A27DB-BD31-4B8C-83A1-F6EECF244321}">
                <p14:modId xmlns:p14="http://schemas.microsoft.com/office/powerpoint/2010/main" val="526772474"/>
              </p:ext>
            </p:extLst>
          </p:nvPr>
        </p:nvGraphicFramePr>
        <p:xfrm>
          <a:off x="5789376" y="5077090"/>
          <a:ext cx="1063625" cy="625475"/>
        </p:xfrm>
        <a:graphic>
          <a:graphicData uri="http://schemas.openxmlformats.org/presentationml/2006/ole">
            <mc:AlternateContent xmlns:mc="http://schemas.openxmlformats.org/markup-compatibility/2006">
              <mc:Choice xmlns:v="urn:schemas-microsoft-com:vml" Requires="v">
                <p:oleObj spid="_x0000_s1314852" name="Equation" r:id="rId12" imgW="431640" imgH="253800" progId="Equation.DSMT4">
                  <p:embed/>
                </p:oleObj>
              </mc:Choice>
              <mc:Fallback>
                <p:oleObj name="Equation" r:id="rId12" imgW="431640" imgH="253800" progId="Equation.DSMT4">
                  <p:embed/>
                  <p:pic>
                    <p:nvPicPr>
                      <p:cNvPr id="0" name=""/>
                      <p:cNvPicPr>
                        <a:picLocks noChangeAspect="1" noChangeArrowheads="1"/>
                      </p:cNvPicPr>
                      <p:nvPr/>
                    </p:nvPicPr>
                    <p:blipFill>
                      <a:blip r:embed="rId13"/>
                      <a:srcRect/>
                      <a:stretch>
                        <a:fillRect/>
                      </a:stretch>
                    </p:blipFill>
                    <p:spPr bwMode="auto">
                      <a:xfrm>
                        <a:off x="5789376" y="5077090"/>
                        <a:ext cx="10636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Footer Placeholder 9"/>
          <p:cNvSpPr>
            <a:spLocks noGrp="1"/>
          </p:cNvSpPr>
          <p:nvPr>
            <p:ph type="ftr" sz="quarter" idx="11"/>
          </p:nvPr>
        </p:nvSpPr>
        <p:spPr/>
        <p:txBody>
          <a:bodyPr/>
          <a:lstStyle/>
          <a:p>
            <a:endParaRPr lang="en-US" dirty="0">
              <a:solidFill>
                <a:prstClr val="white">
                  <a:tint val="75000"/>
                </a:prstClr>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431220297"/>
              </p:ext>
            </p:extLst>
          </p:nvPr>
        </p:nvGraphicFramePr>
        <p:xfrm>
          <a:off x="1139654" y="1739066"/>
          <a:ext cx="6932547" cy="833421"/>
        </p:xfrm>
        <a:graphic>
          <a:graphicData uri="http://schemas.openxmlformats.org/presentationml/2006/ole">
            <mc:AlternateContent xmlns:mc="http://schemas.openxmlformats.org/markup-compatibility/2006">
              <mc:Choice xmlns:v="urn:schemas-microsoft-com:vml" Requires="v">
                <p:oleObj spid="_x0000_s1314853" name="Equation" r:id="rId14" imgW="2323800" imgH="279360" progId="Equation.DSMT4">
                  <p:embed/>
                </p:oleObj>
              </mc:Choice>
              <mc:Fallback>
                <p:oleObj name="Equation" r:id="rId14" imgW="2323800" imgH="279360" progId="Equation.DSMT4">
                  <p:embed/>
                  <p:pic>
                    <p:nvPicPr>
                      <p:cNvPr id="0" name=""/>
                      <p:cNvPicPr/>
                      <p:nvPr/>
                    </p:nvPicPr>
                    <p:blipFill>
                      <a:blip r:embed="rId15"/>
                      <a:stretch>
                        <a:fillRect/>
                      </a:stretch>
                    </p:blipFill>
                    <p:spPr>
                      <a:xfrm>
                        <a:off x="1139654" y="1739066"/>
                        <a:ext cx="6932547" cy="833421"/>
                      </a:xfrm>
                      <a:prstGeom prst="rect">
                        <a:avLst/>
                      </a:prstGeom>
                    </p:spPr>
                  </p:pic>
                </p:oleObj>
              </mc:Fallback>
            </mc:AlternateContent>
          </a:graphicData>
        </a:graphic>
      </p:graphicFrame>
    </p:spTree>
    <p:extLst>
      <p:ext uri="{BB962C8B-B14F-4D97-AF65-F5344CB8AC3E}">
        <p14:creationId xmlns:p14="http://schemas.microsoft.com/office/powerpoint/2010/main" val="1884218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2" grpId="0"/>
      <p:bldP spid="12" grpId="0" animBg="1"/>
      <p:bldP spid="2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35123" y="457200"/>
            <a:ext cx="5482270" cy="707886"/>
          </a:xfrm>
          <a:prstGeom prst="rect">
            <a:avLst/>
          </a:prstGeom>
        </p:spPr>
        <p:txBody>
          <a:bodyPr wrap="none">
            <a:spAutoFit/>
          </a:bodyPr>
          <a:lstStyle/>
          <a:p>
            <a:pPr eaLnBrk="1" fontAlgn="auto" hangingPunct="1">
              <a:spcBef>
                <a:spcPts val="0"/>
              </a:spcBef>
              <a:spcAft>
                <a:spcPts val="0"/>
              </a:spcAft>
            </a:pPr>
            <a:r>
              <a:rPr lang="en-US" sz="4000" dirty="0" smtClean="0">
                <a:solidFill>
                  <a:prstClr val="white"/>
                </a:solidFill>
                <a:latin typeface="Calibri"/>
                <a:cs typeface="+mn-cs"/>
              </a:rPr>
              <a:t>Bayer linear interpolation</a:t>
            </a:r>
            <a:endParaRPr lang="en-US" sz="4000" dirty="0">
              <a:solidFill>
                <a:prstClr val="white"/>
              </a:solidFill>
              <a:latin typeface="Calibri"/>
              <a:cs typeface="+mn-cs"/>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249197795"/>
              </p:ext>
            </p:extLst>
          </p:nvPr>
        </p:nvGraphicFramePr>
        <p:xfrm>
          <a:off x="1932487" y="3856831"/>
          <a:ext cx="4187825" cy="1277938"/>
        </p:xfrm>
        <a:graphic>
          <a:graphicData uri="http://schemas.openxmlformats.org/presentationml/2006/ole">
            <mc:AlternateContent xmlns:mc="http://schemas.openxmlformats.org/markup-compatibility/2006">
              <mc:Choice xmlns:v="urn:schemas-microsoft-com:vml" Requires="v">
                <p:oleObj spid="_x0000_s1315867" name="Equation" r:id="rId4" imgW="3288960" imgH="1002960" progId="Equation.DSMT4">
                  <p:embed/>
                </p:oleObj>
              </mc:Choice>
              <mc:Fallback>
                <p:oleObj name="Equation" r:id="rId4" imgW="3288960" imgH="1002960" progId="Equation.DSMT4">
                  <p:embed/>
                  <p:pic>
                    <p:nvPicPr>
                      <p:cNvPr id="0" name=""/>
                      <p:cNvPicPr>
                        <a:picLocks noChangeAspect="1" noChangeArrowheads="1"/>
                      </p:cNvPicPr>
                      <p:nvPr/>
                    </p:nvPicPr>
                    <p:blipFill>
                      <a:blip r:embed="rId5"/>
                      <a:srcRect/>
                      <a:stretch>
                        <a:fillRect/>
                      </a:stretch>
                    </p:blipFill>
                    <p:spPr bwMode="auto">
                      <a:xfrm>
                        <a:off x="1932487" y="3856831"/>
                        <a:ext cx="4187825" cy="1277938"/>
                      </a:xfrm>
                      <a:prstGeom prst="rect">
                        <a:avLst/>
                      </a:prstGeom>
                      <a:noFill/>
                      <a:ln>
                        <a:noFill/>
                      </a:ln>
                    </p:spPr>
                  </p:pic>
                </p:oleObj>
              </mc:Fallback>
            </mc:AlternateContent>
          </a:graphicData>
        </a:graphic>
      </p:graphicFrame>
      <p:sp>
        <p:nvSpPr>
          <p:cNvPr id="17" name="Down Arrow 16"/>
          <p:cNvSpPr/>
          <p:nvPr/>
        </p:nvSpPr>
        <p:spPr>
          <a:xfrm>
            <a:off x="4645675" y="5506590"/>
            <a:ext cx="284223" cy="4572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srgbClr val="FFFF00"/>
              </a:solidFill>
            </a:endParaRPr>
          </a:p>
        </p:txBody>
      </p:sp>
      <p:sp>
        <p:nvSpPr>
          <p:cNvPr id="10" name="Footer Placeholder 9"/>
          <p:cNvSpPr>
            <a:spLocks noGrp="1"/>
          </p:cNvSpPr>
          <p:nvPr>
            <p:ph type="ftr" sz="quarter" idx="11"/>
          </p:nvPr>
        </p:nvSpPr>
        <p:spPr/>
        <p:txBody>
          <a:bodyPr/>
          <a:lstStyle/>
          <a:p>
            <a:endParaRPr lang="en-US" dirty="0">
              <a:solidFill>
                <a:prstClr val="white">
                  <a:tint val="75000"/>
                </a:prstClr>
              </a:solidFill>
            </a:endParaRPr>
          </a:p>
        </p:txBody>
      </p:sp>
      <p:sp>
        <p:nvSpPr>
          <p:cNvPr id="9" name="Left Brace 8"/>
          <p:cNvSpPr/>
          <p:nvPr/>
        </p:nvSpPr>
        <p:spPr>
          <a:xfrm>
            <a:off x="2769114" y="3856831"/>
            <a:ext cx="152400" cy="1219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2" name="Rectangle 11"/>
          <p:cNvSpPr/>
          <p:nvPr/>
        </p:nvSpPr>
        <p:spPr>
          <a:xfrm>
            <a:off x="6248400" y="1768478"/>
            <a:ext cx="2338845" cy="461665"/>
          </a:xfrm>
          <a:prstGeom prst="rect">
            <a:avLst/>
          </a:prstGeom>
        </p:spPr>
        <p:txBody>
          <a:bodyPr wrap="none">
            <a:spAutoFit/>
          </a:bodyPr>
          <a:lstStyle/>
          <a:p>
            <a:pPr eaLnBrk="1" fontAlgn="auto" hangingPunct="1">
              <a:spcBef>
                <a:spcPts val="0"/>
              </a:spcBef>
              <a:spcAft>
                <a:spcPts val="0"/>
              </a:spcAft>
            </a:pPr>
            <a:r>
              <a:rPr lang="en-US" sz="2400" b="1" dirty="0" smtClean="0">
                <a:solidFill>
                  <a:srgbClr val="FFFF00"/>
                </a:solidFill>
                <a:latin typeface="Calibri"/>
                <a:cs typeface="+mn-cs"/>
              </a:rPr>
              <a:t>Raw Bayer signal</a:t>
            </a:r>
            <a:endParaRPr lang="en-US" sz="2400" b="1" dirty="0">
              <a:solidFill>
                <a:srgbClr val="FFFF00"/>
              </a:solidFill>
              <a:latin typeface="Calibri"/>
              <a:cs typeface="+mn-cs"/>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2971233500"/>
              </p:ext>
            </p:extLst>
          </p:nvPr>
        </p:nvGraphicFramePr>
        <p:xfrm>
          <a:off x="6491194" y="2289255"/>
          <a:ext cx="1659609" cy="638311"/>
        </p:xfrm>
        <a:graphic>
          <a:graphicData uri="http://schemas.openxmlformats.org/presentationml/2006/ole">
            <mc:AlternateContent xmlns:mc="http://schemas.openxmlformats.org/markup-compatibility/2006">
              <mc:Choice xmlns:v="urn:schemas-microsoft-com:vml" Requires="v">
                <p:oleObj spid="_x0000_s1315868" name="Equation" r:id="rId6" imgW="660240" imgH="253800" progId="Equation.DSMT4">
                  <p:embed/>
                </p:oleObj>
              </mc:Choice>
              <mc:Fallback>
                <p:oleObj name="Equation" r:id="rId6" imgW="660240" imgH="253800" progId="Equation.DSMT4">
                  <p:embed/>
                  <p:pic>
                    <p:nvPicPr>
                      <p:cNvPr id="0" name=""/>
                      <p:cNvPicPr/>
                      <p:nvPr/>
                    </p:nvPicPr>
                    <p:blipFill>
                      <a:blip r:embed="rId7"/>
                      <a:stretch>
                        <a:fillRect/>
                      </a:stretch>
                    </p:blipFill>
                    <p:spPr>
                      <a:xfrm>
                        <a:off x="6491194" y="2289255"/>
                        <a:ext cx="1659609" cy="638311"/>
                      </a:xfrm>
                      <a:prstGeom prst="rect">
                        <a:avLst/>
                      </a:prstGeom>
                    </p:spPr>
                  </p:pic>
                </p:oleObj>
              </mc:Fallback>
            </mc:AlternateContent>
          </a:graphicData>
        </a:graphic>
      </p:graphicFrame>
      <p:sp>
        <p:nvSpPr>
          <p:cNvPr id="14" name="Right Arrow 13"/>
          <p:cNvSpPr/>
          <p:nvPr/>
        </p:nvSpPr>
        <p:spPr>
          <a:xfrm rot="10800000">
            <a:off x="5555706" y="2489692"/>
            <a:ext cx="564606" cy="33573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5" name="Rectangle 14"/>
          <p:cNvSpPr/>
          <p:nvPr/>
        </p:nvSpPr>
        <p:spPr>
          <a:xfrm>
            <a:off x="3505200" y="1993274"/>
            <a:ext cx="1735334" cy="11452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2000" b="1" dirty="0" smtClean="0">
                <a:solidFill>
                  <a:prstClr val="black"/>
                </a:solidFill>
              </a:rPr>
              <a:t>Interpolation/ </a:t>
            </a:r>
            <a:r>
              <a:rPr lang="en-US" sz="2000" b="1" dirty="0" err="1" smtClean="0">
                <a:solidFill>
                  <a:prstClr val="black"/>
                </a:solidFill>
              </a:rPr>
              <a:t>Demosaicking</a:t>
            </a:r>
            <a:endParaRPr lang="en-US" sz="2000" b="1" dirty="0">
              <a:solidFill>
                <a:prstClr val="white"/>
              </a:solidFill>
            </a:endParaRPr>
          </a:p>
        </p:txBody>
      </p:sp>
      <p:sp>
        <p:nvSpPr>
          <p:cNvPr id="16" name="Right Arrow 15"/>
          <p:cNvSpPr/>
          <p:nvPr/>
        </p:nvSpPr>
        <p:spPr>
          <a:xfrm rot="12065220">
            <a:off x="2633339" y="2189265"/>
            <a:ext cx="564606" cy="20116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8" name="Right Arrow 17"/>
          <p:cNvSpPr/>
          <p:nvPr/>
        </p:nvSpPr>
        <p:spPr>
          <a:xfrm rot="10800000">
            <a:off x="2597150" y="2494597"/>
            <a:ext cx="564606" cy="20116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9" name="Right Arrow 18"/>
          <p:cNvSpPr/>
          <p:nvPr/>
        </p:nvSpPr>
        <p:spPr>
          <a:xfrm rot="9388111">
            <a:off x="2617085" y="2817581"/>
            <a:ext cx="564606" cy="20122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1016311"/>
              </p:ext>
            </p:extLst>
          </p:nvPr>
        </p:nvGraphicFramePr>
        <p:xfrm>
          <a:off x="1234267" y="1923080"/>
          <a:ext cx="1001712" cy="433101"/>
        </p:xfrm>
        <a:graphic>
          <a:graphicData uri="http://schemas.openxmlformats.org/presentationml/2006/ole">
            <mc:AlternateContent xmlns:mc="http://schemas.openxmlformats.org/markup-compatibility/2006">
              <mc:Choice xmlns:v="urn:schemas-microsoft-com:vml" Requires="v">
                <p:oleObj spid="_x0000_s1315869" name="Equation" r:id="rId8" imgW="558720" imgH="241200" progId="Equation.DSMT4">
                  <p:embed/>
                </p:oleObj>
              </mc:Choice>
              <mc:Fallback>
                <p:oleObj name="Equation" r:id="rId8" imgW="558720" imgH="241200" progId="Equation.DSMT4">
                  <p:embed/>
                  <p:pic>
                    <p:nvPicPr>
                      <p:cNvPr id="0" name=""/>
                      <p:cNvPicPr>
                        <a:picLocks noChangeAspect="1" noChangeArrowheads="1"/>
                      </p:cNvPicPr>
                      <p:nvPr/>
                    </p:nvPicPr>
                    <p:blipFill>
                      <a:blip r:embed="rId9"/>
                      <a:srcRect/>
                      <a:stretch>
                        <a:fillRect/>
                      </a:stretch>
                    </p:blipFill>
                    <p:spPr bwMode="auto">
                      <a:xfrm>
                        <a:off x="1234267" y="1923080"/>
                        <a:ext cx="1001712" cy="433101"/>
                      </a:xfrm>
                      <a:prstGeom prst="rect">
                        <a:avLst/>
                      </a:prstGeom>
                      <a:noFill/>
                      <a:ln>
                        <a:noFill/>
                      </a:ln>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062869824"/>
              </p:ext>
            </p:extLst>
          </p:nvPr>
        </p:nvGraphicFramePr>
        <p:xfrm>
          <a:off x="1234267" y="2356027"/>
          <a:ext cx="1001712" cy="431800"/>
        </p:xfrm>
        <a:graphic>
          <a:graphicData uri="http://schemas.openxmlformats.org/presentationml/2006/ole">
            <mc:AlternateContent xmlns:mc="http://schemas.openxmlformats.org/markup-compatibility/2006">
              <mc:Choice xmlns:v="urn:schemas-microsoft-com:vml" Requires="v">
                <p:oleObj spid="_x0000_s1315870" name="Equation" r:id="rId10" imgW="558720" imgH="241200" progId="Equation.DSMT4">
                  <p:embed/>
                </p:oleObj>
              </mc:Choice>
              <mc:Fallback>
                <p:oleObj name="Equation" r:id="rId10" imgW="558720" imgH="241200" progId="Equation.DSMT4">
                  <p:embed/>
                  <p:pic>
                    <p:nvPicPr>
                      <p:cNvPr id="0" name=""/>
                      <p:cNvPicPr>
                        <a:picLocks noChangeAspect="1" noChangeArrowheads="1"/>
                      </p:cNvPicPr>
                      <p:nvPr/>
                    </p:nvPicPr>
                    <p:blipFill>
                      <a:blip r:embed="rId11"/>
                      <a:srcRect/>
                      <a:stretch>
                        <a:fillRect/>
                      </a:stretch>
                    </p:blipFill>
                    <p:spPr bwMode="auto">
                      <a:xfrm>
                        <a:off x="1234267" y="2356027"/>
                        <a:ext cx="10017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072878270"/>
              </p:ext>
            </p:extLst>
          </p:nvPr>
        </p:nvGraphicFramePr>
        <p:xfrm>
          <a:off x="1234267" y="2825431"/>
          <a:ext cx="1001712" cy="431800"/>
        </p:xfrm>
        <a:graphic>
          <a:graphicData uri="http://schemas.openxmlformats.org/presentationml/2006/ole">
            <mc:AlternateContent xmlns:mc="http://schemas.openxmlformats.org/markup-compatibility/2006">
              <mc:Choice xmlns:v="urn:schemas-microsoft-com:vml" Requires="v">
                <p:oleObj spid="_x0000_s1315871" name="Equation" r:id="rId12" imgW="558720" imgH="241200" progId="Equation.DSMT4">
                  <p:embed/>
                </p:oleObj>
              </mc:Choice>
              <mc:Fallback>
                <p:oleObj name="Equation" r:id="rId12" imgW="558720" imgH="241200" progId="Equation.DSMT4">
                  <p:embed/>
                  <p:pic>
                    <p:nvPicPr>
                      <p:cNvPr id="0" name=""/>
                      <p:cNvPicPr>
                        <a:picLocks noChangeAspect="1" noChangeArrowheads="1"/>
                      </p:cNvPicPr>
                      <p:nvPr/>
                    </p:nvPicPr>
                    <p:blipFill>
                      <a:blip r:embed="rId13"/>
                      <a:srcRect/>
                      <a:stretch>
                        <a:fillRect/>
                      </a:stretch>
                    </p:blipFill>
                    <p:spPr bwMode="auto">
                      <a:xfrm>
                        <a:off x="1234267" y="2825431"/>
                        <a:ext cx="10017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Rectangle 19"/>
          <p:cNvSpPr/>
          <p:nvPr/>
        </p:nvSpPr>
        <p:spPr>
          <a:xfrm>
            <a:off x="444000" y="1442047"/>
            <a:ext cx="2582245" cy="461665"/>
          </a:xfrm>
          <a:prstGeom prst="rect">
            <a:avLst/>
          </a:prstGeom>
        </p:spPr>
        <p:txBody>
          <a:bodyPr wrap="none">
            <a:spAutoFit/>
          </a:bodyPr>
          <a:lstStyle/>
          <a:p>
            <a:pPr eaLnBrk="1" fontAlgn="auto" hangingPunct="1">
              <a:spcBef>
                <a:spcPts val="0"/>
              </a:spcBef>
              <a:spcAft>
                <a:spcPts val="0"/>
              </a:spcAft>
            </a:pPr>
            <a:r>
              <a:rPr lang="en-US" sz="2400" b="1" dirty="0" smtClean="0">
                <a:solidFill>
                  <a:srgbClr val="FFFF00"/>
                </a:solidFill>
                <a:latin typeface="Calibri"/>
                <a:cs typeface="+mn-cs"/>
              </a:rPr>
              <a:t>Interpolated signal</a:t>
            </a:r>
            <a:endParaRPr lang="en-US" sz="2400" b="1" dirty="0">
              <a:solidFill>
                <a:srgbClr val="FFFF00"/>
              </a:solidFill>
              <a:latin typeface="Calibri"/>
              <a:cs typeface="+mn-cs"/>
            </a:endParaRPr>
          </a:p>
        </p:txBody>
      </p:sp>
    </p:spTree>
    <p:extLst>
      <p:ext uri="{BB962C8B-B14F-4D97-AF65-F5344CB8AC3E}">
        <p14:creationId xmlns:p14="http://schemas.microsoft.com/office/powerpoint/2010/main" val="290384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P spid="12" grpId="0"/>
      <p:bldP spid="14" grpId="0" animBg="1"/>
      <p:bldP spid="15" grpId="0" animBg="1"/>
      <p:bldP spid="16" grpId="0" animBg="1"/>
      <p:bldP spid="18" grpId="0" animBg="1"/>
      <p:bldP spid="19" grpId="0" animBg="1"/>
      <p:bldP spid="2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92619" y="665018"/>
            <a:ext cx="5482270" cy="707886"/>
          </a:xfrm>
          <a:prstGeom prst="rect">
            <a:avLst/>
          </a:prstGeom>
        </p:spPr>
        <p:txBody>
          <a:bodyPr wrap="none">
            <a:spAutoFit/>
          </a:bodyPr>
          <a:lstStyle/>
          <a:p>
            <a:pPr eaLnBrk="1" fontAlgn="auto" hangingPunct="1">
              <a:spcBef>
                <a:spcPts val="0"/>
              </a:spcBef>
              <a:spcAft>
                <a:spcPts val="0"/>
              </a:spcAft>
            </a:pPr>
            <a:r>
              <a:rPr lang="en-US" sz="4000" dirty="0" smtClean="0">
                <a:solidFill>
                  <a:prstClr val="white"/>
                </a:solidFill>
                <a:latin typeface="Calibri"/>
                <a:cs typeface="+mn-cs"/>
              </a:rPr>
              <a:t>Bayer linear interpolation</a:t>
            </a:r>
            <a:endParaRPr lang="en-US" sz="4000" dirty="0">
              <a:solidFill>
                <a:prstClr val="white"/>
              </a:solidFill>
              <a:latin typeface="Calibri"/>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523536364"/>
              </p:ext>
            </p:extLst>
          </p:nvPr>
        </p:nvGraphicFramePr>
        <p:xfrm>
          <a:off x="1357776" y="2639226"/>
          <a:ext cx="1133873" cy="1097280"/>
        </p:xfrm>
        <a:graphic>
          <a:graphicData uri="http://schemas.openxmlformats.org/drawingml/2006/table">
            <a:tbl>
              <a:tblPr rtl="1"/>
              <a:tblGrid>
                <a:gridCol w="368053">
                  <a:extLst>
                    <a:ext uri="{9D8B030D-6E8A-4147-A177-3AD203B41FA5}">
                      <a16:colId xmlns:a16="http://schemas.microsoft.com/office/drawing/2014/main" val="20000"/>
                    </a:ext>
                  </a:extLst>
                </a:gridCol>
                <a:gridCol w="387102">
                  <a:extLst>
                    <a:ext uri="{9D8B030D-6E8A-4147-A177-3AD203B41FA5}">
                      <a16:colId xmlns:a16="http://schemas.microsoft.com/office/drawing/2014/main" val="20001"/>
                    </a:ext>
                  </a:extLst>
                </a:gridCol>
                <a:gridCol w="378718">
                  <a:extLst>
                    <a:ext uri="{9D8B030D-6E8A-4147-A177-3AD203B41FA5}">
                      <a16:colId xmlns:a16="http://schemas.microsoft.com/office/drawing/2014/main" val="20002"/>
                    </a:ext>
                  </a:extLst>
                </a:gridCol>
              </a:tblGrid>
              <a:tr h="303154">
                <a:tc>
                  <a:txBody>
                    <a:bodyPr/>
                    <a:lstStyle/>
                    <a:p>
                      <a:pPr algn="ctr" rtl="1"/>
                      <a:r>
                        <a:rPr lang="en-US" dirty="0" smtClean="0">
                          <a:solidFill>
                            <a:srgbClr val="0000FF"/>
                          </a:solidFill>
                        </a:rPr>
                        <a:t>B</a:t>
                      </a:r>
                      <a:endParaRPr lang="he-IL"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rtl="1"/>
                      <a:r>
                        <a:rPr lang="en-US" dirty="0" smtClean="0">
                          <a:solidFill>
                            <a:srgbClr val="0000FF"/>
                          </a:solidFill>
                        </a:rPr>
                        <a:t>B</a:t>
                      </a:r>
                      <a:endParaRPr lang="he-IL"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303154">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rtl="1"/>
                      <a:r>
                        <a:rPr lang="en-US" dirty="0" smtClean="0">
                          <a:solidFill>
                            <a:srgbClr val="FF0000"/>
                          </a:solidFill>
                        </a:rPr>
                        <a:t>R</a:t>
                      </a:r>
                      <a:endParaRPr lang="he-IL"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1"/>
                  </a:ext>
                </a:extLst>
              </a:tr>
              <a:tr h="303154">
                <a:tc>
                  <a:txBody>
                    <a:bodyPr/>
                    <a:lstStyle/>
                    <a:p>
                      <a:pPr algn="ctr" rtl="1"/>
                      <a:r>
                        <a:rPr lang="en-US" dirty="0" smtClean="0">
                          <a:solidFill>
                            <a:srgbClr val="0000FF"/>
                          </a:solidFill>
                        </a:rPr>
                        <a:t>B</a:t>
                      </a:r>
                      <a:endParaRPr lang="he-IL"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rtl="1"/>
                      <a:r>
                        <a:rPr lang="en-US" dirty="0" smtClean="0">
                          <a:solidFill>
                            <a:srgbClr val="0000FF"/>
                          </a:solidFill>
                        </a:rPr>
                        <a:t>B</a:t>
                      </a:r>
                      <a:endParaRPr lang="he-IL"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2"/>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433241677"/>
              </p:ext>
            </p:extLst>
          </p:nvPr>
        </p:nvGraphicFramePr>
        <p:xfrm>
          <a:off x="3085968" y="2639226"/>
          <a:ext cx="1133873" cy="1097280"/>
        </p:xfrm>
        <a:graphic>
          <a:graphicData uri="http://schemas.openxmlformats.org/drawingml/2006/table">
            <a:tbl>
              <a:tblPr rtl="1"/>
              <a:tblGrid>
                <a:gridCol w="368053">
                  <a:extLst>
                    <a:ext uri="{9D8B030D-6E8A-4147-A177-3AD203B41FA5}">
                      <a16:colId xmlns:a16="http://schemas.microsoft.com/office/drawing/2014/main" val="20000"/>
                    </a:ext>
                  </a:extLst>
                </a:gridCol>
                <a:gridCol w="387102">
                  <a:extLst>
                    <a:ext uri="{9D8B030D-6E8A-4147-A177-3AD203B41FA5}">
                      <a16:colId xmlns:a16="http://schemas.microsoft.com/office/drawing/2014/main" val="20001"/>
                    </a:ext>
                  </a:extLst>
                </a:gridCol>
                <a:gridCol w="378718">
                  <a:extLst>
                    <a:ext uri="{9D8B030D-6E8A-4147-A177-3AD203B41FA5}">
                      <a16:colId xmlns:a16="http://schemas.microsoft.com/office/drawing/2014/main" val="20002"/>
                    </a:ext>
                  </a:extLst>
                </a:gridCol>
              </a:tblGrid>
              <a:tr h="303154">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FF0000"/>
                          </a:solidFill>
                        </a:rPr>
                        <a:t>R</a:t>
                      </a:r>
                      <a:endParaRPr lang="he-IL"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303154">
                <a:tc>
                  <a:txBody>
                    <a:bodyPr/>
                    <a:lstStyle/>
                    <a:p>
                      <a:pPr algn="ctr" rtl="1"/>
                      <a:r>
                        <a:rPr lang="en-US" dirty="0" smtClean="0">
                          <a:solidFill>
                            <a:srgbClr val="0000FF"/>
                          </a:solidFill>
                        </a:rPr>
                        <a:t>B</a:t>
                      </a:r>
                      <a:endParaRPr lang="he-IL"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00FF"/>
                          </a:solidFill>
                        </a:rPr>
                        <a:t>B</a:t>
                      </a:r>
                      <a:endParaRPr lang="he-IL"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303154">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FF0000"/>
                          </a:solidFill>
                        </a:rPr>
                        <a:t>R</a:t>
                      </a:r>
                      <a:endParaRPr lang="he-IL"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400989723"/>
              </p:ext>
            </p:extLst>
          </p:nvPr>
        </p:nvGraphicFramePr>
        <p:xfrm>
          <a:off x="4814160" y="2639226"/>
          <a:ext cx="1133873" cy="1097280"/>
        </p:xfrm>
        <a:graphic>
          <a:graphicData uri="http://schemas.openxmlformats.org/drawingml/2006/table">
            <a:tbl>
              <a:tblPr rtl="1"/>
              <a:tblGrid>
                <a:gridCol w="368053">
                  <a:extLst>
                    <a:ext uri="{9D8B030D-6E8A-4147-A177-3AD203B41FA5}">
                      <a16:colId xmlns:a16="http://schemas.microsoft.com/office/drawing/2014/main" val="20000"/>
                    </a:ext>
                  </a:extLst>
                </a:gridCol>
                <a:gridCol w="387102">
                  <a:extLst>
                    <a:ext uri="{9D8B030D-6E8A-4147-A177-3AD203B41FA5}">
                      <a16:colId xmlns:a16="http://schemas.microsoft.com/office/drawing/2014/main" val="20001"/>
                    </a:ext>
                  </a:extLst>
                </a:gridCol>
                <a:gridCol w="378718">
                  <a:extLst>
                    <a:ext uri="{9D8B030D-6E8A-4147-A177-3AD203B41FA5}">
                      <a16:colId xmlns:a16="http://schemas.microsoft.com/office/drawing/2014/main" val="20002"/>
                    </a:ext>
                  </a:extLst>
                </a:gridCol>
              </a:tblGrid>
              <a:tr h="303154">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00FF"/>
                          </a:solidFill>
                        </a:rPr>
                        <a:t>B</a:t>
                      </a:r>
                      <a:endParaRPr lang="he-IL"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303154">
                <a:tc>
                  <a:txBody>
                    <a:bodyPr/>
                    <a:lstStyle/>
                    <a:p>
                      <a:pPr algn="ctr" rtl="1"/>
                      <a:r>
                        <a:rPr lang="en-US" dirty="0" smtClean="0">
                          <a:solidFill>
                            <a:srgbClr val="FF0000"/>
                          </a:solidFill>
                        </a:rPr>
                        <a:t>R</a:t>
                      </a:r>
                      <a:endParaRPr lang="he-IL"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FF0000"/>
                          </a:solidFill>
                        </a:rPr>
                        <a:t>R</a:t>
                      </a:r>
                      <a:endParaRPr lang="he-IL"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303154">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00FF"/>
                          </a:solidFill>
                        </a:rPr>
                        <a:t>B</a:t>
                      </a:r>
                      <a:endParaRPr lang="he-IL"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713028395"/>
              </p:ext>
            </p:extLst>
          </p:nvPr>
        </p:nvGraphicFramePr>
        <p:xfrm>
          <a:off x="6542352" y="2639226"/>
          <a:ext cx="1133873" cy="1097280"/>
        </p:xfrm>
        <a:graphic>
          <a:graphicData uri="http://schemas.openxmlformats.org/drawingml/2006/table">
            <a:tbl>
              <a:tblPr rtl="1"/>
              <a:tblGrid>
                <a:gridCol w="368053">
                  <a:extLst>
                    <a:ext uri="{9D8B030D-6E8A-4147-A177-3AD203B41FA5}">
                      <a16:colId xmlns:a16="http://schemas.microsoft.com/office/drawing/2014/main" val="20000"/>
                    </a:ext>
                  </a:extLst>
                </a:gridCol>
                <a:gridCol w="387102">
                  <a:extLst>
                    <a:ext uri="{9D8B030D-6E8A-4147-A177-3AD203B41FA5}">
                      <a16:colId xmlns:a16="http://schemas.microsoft.com/office/drawing/2014/main" val="20001"/>
                    </a:ext>
                  </a:extLst>
                </a:gridCol>
                <a:gridCol w="378718">
                  <a:extLst>
                    <a:ext uri="{9D8B030D-6E8A-4147-A177-3AD203B41FA5}">
                      <a16:colId xmlns:a16="http://schemas.microsoft.com/office/drawing/2014/main" val="20002"/>
                    </a:ext>
                  </a:extLst>
                </a:gridCol>
              </a:tblGrid>
              <a:tr h="303154">
                <a:tc>
                  <a:txBody>
                    <a:bodyPr/>
                    <a:lstStyle/>
                    <a:p>
                      <a:pPr algn="ctr" rtl="1"/>
                      <a:r>
                        <a:rPr lang="en-US" dirty="0" smtClean="0">
                          <a:solidFill>
                            <a:srgbClr val="FF0000"/>
                          </a:solidFill>
                        </a:rPr>
                        <a:t>R</a:t>
                      </a:r>
                      <a:endParaRPr lang="he-IL"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FF0000"/>
                          </a:solidFill>
                        </a:rPr>
                        <a:t>R</a:t>
                      </a:r>
                      <a:endParaRPr lang="he-IL"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303154">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00FF"/>
                          </a:solidFill>
                        </a:rPr>
                        <a:t>B</a:t>
                      </a:r>
                      <a:endParaRPr lang="he-IL"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303154">
                <a:tc>
                  <a:txBody>
                    <a:bodyPr/>
                    <a:lstStyle/>
                    <a:p>
                      <a:pPr algn="ctr" rtl="1"/>
                      <a:r>
                        <a:rPr lang="en-US" dirty="0" smtClean="0">
                          <a:solidFill>
                            <a:srgbClr val="FF0000"/>
                          </a:solidFill>
                        </a:rPr>
                        <a:t>R</a:t>
                      </a:r>
                      <a:endParaRPr lang="he-IL"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FF0000"/>
                          </a:solidFill>
                        </a:rPr>
                        <a:t>R</a:t>
                      </a:r>
                      <a:endParaRPr lang="he-IL"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bl>
          </a:graphicData>
        </a:graphic>
      </p:graphicFrame>
      <p:sp>
        <p:nvSpPr>
          <p:cNvPr id="8" name="TextBox 7"/>
          <p:cNvSpPr txBox="1"/>
          <p:nvPr/>
        </p:nvSpPr>
        <p:spPr>
          <a:xfrm>
            <a:off x="1717816" y="2063160"/>
            <a:ext cx="338555" cy="430887"/>
          </a:xfrm>
          <a:prstGeom prst="rect">
            <a:avLst/>
          </a:prstGeom>
          <a:noFill/>
        </p:spPr>
        <p:txBody>
          <a:bodyPr wrap="none" rtlCol="1">
            <a:spAutoFit/>
          </a:bodyPr>
          <a:lstStyle/>
          <a:p>
            <a:pPr eaLnBrk="1" fontAlgn="auto" hangingPunct="1">
              <a:spcBef>
                <a:spcPts val="0"/>
              </a:spcBef>
              <a:spcAft>
                <a:spcPts val="0"/>
              </a:spcAft>
            </a:pPr>
            <a:r>
              <a:rPr lang="en-US" sz="2200" dirty="0">
                <a:solidFill>
                  <a:prstClr val="white"/>
                </a:solidFill>
                <a:latin typeface="Calibri"/>
                <a:cs typeface="+mn-cs"/>
              </a:rPr>
              <a:t>R</a:t>
            </a:r>
            <a:endParaRPr lang="he-IL" sz="2200" dirty="0">
              <a:solidFill>
                <a:prstClr val="white"/>
              </a:solidFill>
              <a:latin typeface="Calibri"/>
              <a:cs typeface="Arial"/>
            </a:endParaRPr>
          </a:p>
        </p:txBody>
      </p:sp>
      <p:sp>
        <p:nvSpPr>
          <p:cNvPr id="9" name="TextBox 8"/>
          <p:cNvSpPr txBox="1"/>
          <p:nvPr/>
        </p:nvSpPr>
        <p:spPr>
          <a:xfrm>
            <a:off x="3374000" y="2049514"/>
            <a:ext cx="505268" cy="430887"/>
          </a:xfrm>
          <a:prstGeom prst="rect">
            <a:avLst/>
          </a:prstGeom>
          <a:noFill/>
        </p:spPr>
        <p:txBody>
          <a:bodyPr wrap="none" rtlCol="1">
            <a:spAutoFit/>
          </a:bodyPr>
          <a:lstStyle/>
          <a:p>
            <a:pPr eaLnBrk="1" fontAlgn="auto" hangingPunct="1">
              <a:spcBef>
                <a:spcPts val="0"/>
              </a:spcBef>
              <a:spcAft>
                <a:spcPts val="0"/>
              </a:spcAft>
            </a:pPr>
            <a:r>
              <a:rPr lang="en-US" sz="2200" dirty="0" smtClean="0">
                <a:solidFill>
                  <a:prstClr val="white"/>
                </a:solidFill>
                <a:latin typeface="Calibri"/>
                <a:cs typeface="+mn-cs"/>
              </a:rPr>
              <a:t>G1</a:t>
            </a:r>
            <a:endParaRPr lang="he-IL" sz="2200" dirty="0">
              <a:solidFill>
                <a:prstClr val="white"/>
              </a:solidFill>
              <a:latin typeface="Calibri"/>
              <a:cs typeface="Arial"/>
            </a:endParaRPr>
          </a:p>
        </p:txBody>
      </p:sp>
      <p:sp>
        <p:nvSpPr>
          <p:cNvPr id="10" name="TextBox 9"/>
          <p:cNvSpPr txBox="1"/>
          <p:nvPr/>
        </p:nvSpPr>
        <p:spPr>
          <a:xfrm>
            <a:off x="5102192" y="2071266"/>
            <a:ext cx="505268" cy="430887"/>
          </a:xfrm>
          <a:prstGeom prst="rect">
            <a:avLst/>
          </a:prstGeom>
          <a:noFill/>
        </p:spPr>
        <p:txBody>
          <a:bodyPr wrap="none" rtlCol="1">
            <a:spAutoFit/>
          </a:bodyPr>
          <a:lstStyle/>
          <a:p>
            <a:pPr eaLnBrk="1" fontAlgn="auto" hangingPunct="1">
              <a:spcBef>
                <a:spcPts val="0"/>
              </a:spcBef>
              <a:spcAft>
                <a:spcPts val="0"/>
              </a:spcAft>
            </a:pPr>
            <a:r>
              <a:rPr lang="en-US" sz="2200" dirty="0" smtClean="0">
                <a:solidFill>
                  <a:prstClr val="white"/>
                </a:solidFill>
                <a:latin typeface="Calibri"/>
                <a:cs typeface="+mn-cs"/>
              </a:rPr>
              <a:t>G2</a:t>
            </a:r>
            <a:endParaRPr lang="he-IL" sz="2200" dirty="0">
              <a:solidFill>
                <a:prstClr val="white"/>
              </a:solidFill>
              <a:latin typeface="Calibri"/>
              <a:cs typeface="Arial"/>
            </a:endParaRPr>
          </a:p>
        </p:txBody>
      </p:sp>
      <p:sp>
        <p:nvSpPr>
          <p:cNvPr id="11" name="TextBox 10"/>
          <p:cNvSpPr txBox="1"/>
          <p:nvPr/>
        </p:nvSpPr>
        <p:spPr>
          <a:xfrm>
            <a:off x="6894143" y="2088897"/>
            <a:ext cx="338555" cy="430887"/>
          </a:xfrm>
          <a:prstGeom prst="rect">
            <a:avLst/>
          </a:prstGeom>
          <a:noFill/>
        </p:spPr>
        <p:txBody>
          <a:bodyPr wrap="none" rtlCol="1">
            <a:spAutoFit/>
          </a:bodyPr>
          <a:lstStyle/>
          <a:p>
            <a:pPr eaLnBrk="1" fontAlgn="auto" hangingPunct="1">
              <a:spcBef>
                <a:spcPts val="0"/>
              </a:spcBef>
              <a:spcAft>
                <a:spcPts val="0"/>
              </a:spcAft>
            </a:pPr>
            <a:r>
              <a:rPr lang="en-US" sz="2200" dirty="0">
                <a:solidFill>
                  <a:prstClr val="white"/>
                </a:solidFill>
                <a:latin typeface="Calibri"/>
                <a:cs typeface="+mn-cs"/>
              </a:rPr>
              <a:t>B</a:t>
            </a:r>
            <a:endParaRPr lang="he-IL" sz="2200" dirty="0">
              <a:solidFill>
                <a:prstClr val="white"/>
              </a:solidFill>
              <a:latin typeface="Calibri"/>
              <a:cs typeface="Arial"/>
            </a:endParaRPr>
          </a:p>
        </p:txBody>
      </p:sp>
      <p:sp>
        <p:nvSpPr>
          <p:cNvPr id="2" name="Rectangle 1"/>
          <p:cNvSpPr/>
          <p:nvPr/>
        </p:nvSpPr>
        <p:spPr>
          <a:xfrm>
            <a:off x="3574935" y="1537855"/>
            <a:ext cx="1780296" cy="461665"/>
          </a:xfrm>
          <a:prstGeom prst="rect">
            <a:avLst/>
          </a:prstGeom>
        </p:spPr>
        <p:txBody>
          <a:bodyPr wrap="none">
            <a:spAutoFit/>
          </a:bodyPr>
          <a:lstStyle/>
          <a:p>
            <a:pPr eaLnBrk="1" fontAlgn="auto" hangingPunct="1">
              <a:spcBef>
                <a:spcPts val="0"/>
              </a:spcBef>
              <a:spcAft>
                <a:spcPts val="0"/>
              </a:spcAft>
            </a:pPr>
            <a:r>
              <a:rPr lang="en-US" sz="2400" b="1" dirty="0" smtClean="0">
                <a:solidFill>
                  <a:srgbClr val="FFFF00"/>
                </a:solidFill>
                <a:latin typeface="Calibri"/>
                <a:cs typeface="+mn-cs"/>
              </a:rPr>
              <a:t>4 pixel types</a:t>
            </a:r>
            <a:endParaRPr lang="en-US" sz="2400" b="1" dirty="0">
              <a:solidFill>
                <a:srgbClr val="FFFF00"/>
              </a:solidFill>
              <a:latin typeface="Calibri"/>
              <a:cs typeface="+mn-cs"/>
            </a:endParaRPr>
          </a:p>
        </p:txBody>
      </p:sp>
      <p:sp>
        <p:nvSpPr>
          <p:cNvPr id="12" name="Rectangle 11"/>
          <p:cNvSpPr/>
          <p:nvPr/>
        </p:nvSpPr>
        <p:spPr>
          <a:xfrm>
            <a:off x="3036807" y="4190998"/>
            <a:ext cx="2856551" cy="461665"/>
          </a:xfrm>
          <a:prstGeom prst="rect">
            <a:avLst/>
          </a:prstGeom>
        </p:spPr>
        <p:txBody>
          <a:bodyPr wrap="none">
            <a:spAutoFit/>
          </a:bodyPr>
          <a:lstStyle/>
          <a:p>
            <a:pPr eaLnBrk="1" fontAlgn="auto" hangingPunct="1">
              <a:spcBef>
                <a:spcPts val="0"/>
              </a:spcBef>
              <a:spcAft>
                <a:spcPts val="0"/>
              </a:spcAft>
            </a:pPr>
            <a:r>
              <a:rPr lang="en-US" sz="2400" b="1" dirty="0" smtClean="0">
                <a:solidFill>
                  <a:srgbClr val="FFFF00"/>
                </a:solidFill>
                <a:latin typeface="Calibri"/>
                <a:cs typeface="+mn-cs"/>
              </a:rPr>
              <a:t>Interpolation kernels</a:t>
            </a:r>
            <a:endParaRPr lang="en-US" sz="2400" b="1" dirty="0">
              <a:solidFill>
                <a:srgbClr val="FFFF00"/>
              </a:solidFill>
              <a:latin typeface="Calibri"/>
              <a:cs typeface="+mn-cs"/>
            </a:endParaRPr>
          </a:p>
        </p:txBody>
      </p:sp>
      <p:sp>
        <p:nvSpPr>
          <p:cNvPr id="13" name="Rectangle 12"/>
          <p:cNvSpPr/>
          <p:nvPr/>
        </p:nvSpPr>
        <p:spPr>
          <a:xfrm>
            <a:off x="495297" y="5107937"/>
            <a:ext cx="1393715" cy="769441"/>
          </a:xfrm>
          <a:prstGeom prst="rect">
            <a:avLst/>
          </a:prstGeom>
        </p:spPr>
        <p:txBody>
          <a:bodyPr wrap="none">
            <a:spAutoFit/>
          </a:bodyPr>
          <a:lstStyle/>
          <a:p>
            <a:pPr eaLnBrk="1" fontAlgn="auto" hangingPunct="1">
              <a:spcBef>
                <a:spcPts val="0"/>
              </a:spcBef>
              <a:spcAft>
                <a:spcPts val="0"/>
              </a:spcAft>
            </a:pPr>
            <a:r>
              <a:rPr lang="en-US" sz="2200" b="1" dirty="0" smtClean="0">
                <a:solidFill>
                  <a:prstClr val="white"/>
                </a:solidFill>
                <a:latin typeface="Calibri"/>
                <a:cs typeface="+mn-cs"/>
              </a:rPr>
              <a:t>Example - </a:t>
            </a:r>
          </a:p>
          <a:p>
            <a:pPr eaLnBrk="1" fontAlgn="auto" hangingPunct="1">
              <a:spcBef>
                <a:spcPts val="0"/>
              </a:spcBef>
              <a:spcAft>
                <a:spcPts val="0"/>
              </a:spcAft>
            </a:pPr>
            <a:r>
              <a:rPr lang="en-US" sz="2200" b="1" dirty="0" smtClean="0">
                <a:solidFill>
                  <a:prstClr val="white"/>
                </a:solidFill>
                <a:latin typeface="Calibri"/>
                <a:cs typeface="+mn-cs"/>
              </a:rPr>
              <a:t>Bi-linear:</a:t>
            </a:r>
            <a:endParaRPr lang="en-US" sz="2200" b="1" dirty="0">
              <a:solidFill>
                <a:prstClr val="white"/>
              </a:solidFill>
              <a:latin typeface="Calibri"/>
              <a:cs typeface="+mn-cs"/>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2332906262"/>
              </p:ext>
            </p:extLst>
          </p:nvPr>
        </p:nvGraphicFramePr>
        <p:xfrm>
          <a:off x="2308225" y="4876800"/>
          <a:ext cx="1833563" cy="1284288"/>
        </p:xfrm>
        <a:graphic>
          <a:graphicData uri="http://schemas.openxmlformats.org/presentationml/2006/ole">
            <mc:AlternateContent xmlns:mc="http://schemas.openxmlformats.org/markup-compatibility/2006">
              <mc:Choice xmlns:v="urn:schemas-microsoft-com:vml" Requires="v">
                <p:oleObj spid="_x0000_s1316876" name="Equation" r:id="rId4" imgW="1015920" imgH="711000" progId="Equation.DSMT4">
                  <p:embed/>
                </p:oleObj>
              </mc:Choice>
              <mc:Fallback>
                <p:oleObj name="Equation" r:id="rId4" imgW="1015920" imgH="711000" progId="Equation.DSMT4">
                  <p:embed/>
                  <p:pic>
                    <p:nvPicPr>
                      <p:cNvPr id="0" name=""/>
                      <p:cNvPicPr/>
                      <p:nvPr/>
                    </p:nvPicPr>
                    <p:blipFill>
                      <a:blip r:embed="rId5"/>
                      <a:stretch>
                        <a:fillRect/>
                      </a:stretch>
                    </p:blipFill>
                    <p:spPr>
                      <a:xfrm>
                        <a:off x="2308225" y="4876800"/>
                        <a:ext cx="1833563" cy="1284288"/>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010083335"/>
              </p:ext>
            </p:extLst>
          </p:nvPr>
        </p:nvGraphicFramePr>
        <p:xfrm>
          <a:off x="4568825" y="4876800"/>
          <a:ext cx="2841625" cy="1284288"/>
        </p:xfrm>
        <a:graphic>
          <a:graphicData uri="http://schemas.openxmlformats.org/presentationml/2006/ole">
            <mc:AlternateContent xmlns:mc="http://schemas.openxmlformats.org/markup-compatibility/2006">
              <mc:Choice xmlns:v="urn:schemas-microsoft-com:vml" Requires="v">
                <p:oleObj spid="_x0000_s1316877" name="Equation" r:id="rId6" imgW="1574640" imgH="711000" progId="Equation.DSMT4">
                  <p:embed/>
                </p:oleObj>
              </mc:Choice>
              <mc:Fallback>
                <p:oleObj name="Equation" r:id="rId6" imgW="1574640" imgH="711000" progId="Equation.DSMT4">
                  <p:embed/>
                  <p:pic>
                    <p:nvPicPr>
                      <p:cNvPr id="0" name=""/>
                      <p:cNvPicPr>
                        <a:picLocks noChangeAspect="1" noChangeArrowheads="1"/>
                      </p:cNvPicPr>
                      <p:nvPr/>
                    </p:nvPicPr>
                    <p:blipFill>
                      <a:blip r:embed="rId7"/>
                      <a:srcRect/>
                      <a:stretch>
                        <a:fillRect/>
                      </a:stretch>
                    </p:blipFill>
                    <p:spPr bwMode="auto">
                      <a:xfrm>
                        <a:off x="4568825" y="4876800"/>
                        <a:ext cx="2841625"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Rectangle 15"/>
          <p:cNvSpPr/>
          <p:nvPr/>
        </p:nvSpPr>
        <p:spPr>
          <a:xfrm>
            <a:off x="7741806" y="5664461"/>
            <a:ext cx="385042" cy="430887"/>
          </a:xfrm>
          <a:prstGeom prst="rect">
            <a:avLst/>
          </a:prstGeom>
        </p:spPr>
        <p:txBody>
          <a:bodyPr wrap="none">
            <a:spAutoFit/>
          </a:bodyPr>
          <a:lstStyle/>
          <a:p>
            <a:pPr eaLnBrk="1" fontAlgn="auto" hangingPunct="1">
              <a:spcBef>
                <a:spcPts val="0"/>
              </a:spcBef>
              <a:spcAft>
                <a:spcPts val="0"/>
              </a:spcAft>
            </a:pPr>
            <a:r>
              <a:rPr lang="en-US" sz="2200" b="1" dirty="0" smtClean="0">
                <a:solidFill>
                  <a:prstClr val="white"/>
                </a:solidFill>
                <a:latin typeface="Calibri"/>
                <a:cs typeface="+mn-cs"/>
              </a:rPr>
              <a:t>…</a:t>
            </a:r>
            <a:endParaRPr lang="en-US" sz="2200" b="1" dirty="0">
              <a:solidFill>
                <a:prstClr val="white"/>
              </a:solidFill>
              <a:latin typeface="Calibri"/>
              <a:cs typeface="+mn-cs"/>
            </a:endParaRPr>
          </a:p>
        </p:txBody>
      </p:sp>
      <p:sp>
        <p:nvSpPr>
          <p:cNvPr id="22" name="Footer Placeholder 21"/>
          <p:cNvSpPr>
            <a:spLocks noGrp="1"/>
          </p:cNvSpPr>
          <p:nvPr>
            <p:ph type="ftr" sz="quarter" idx="11"/>
          </p:nvPr>
        </p:nvSpPr>
        <p:spPr/>
        <p:txBody>
          <a:bodyPr/>
          <a:lstStyle/>
          <a:p>
            <a:endParaRPr lang="en-US" dirty="0">
              <a:solidFill>
                <a:prstClr val="white">
                  <a:tint val="75000"/>
                </a:prstClr>
              </a:solidFill>
            </a:endParaRPr>
          </a:p>
        </p:txBody>
      </p:sp>
    </p:spTree>
    <p:extLst>
      <p:ext uri="{BB962C8B-B14F-4D97-AF65-F5344CB8AC3E}">
        <p14:creationId xmlns:p14="http://schemas.microsoft.com/office/powerpoint/2010/main" val="23682708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1256665584"/>
              </p:ext>
            </p:extLst>
          </p:nvPr>
        </p:nvGraphicFramePr>
        <p:xfrm>
          <a:off x="304800" y="1493184"/>
          <a:ext cx="8579964" cy="3736975"/>
        </p:xfrm>
        <a:graphic>
          <a:graphicData uri="http://schemas.openxmlformats.org/presentationml/2006/ole">
            <mc:AlternateContent xmlns:mc="http://schemas.openxmlformats.org/markup-compatibility/2006">
              <mc:Choice xmlns:v="urn:schemas-microsoft-com:vml" Requires="v">
                <p:oleObj spid="_x0000_s1317915" name="Equation" r:id="rId4" imgW="6121080" imgH="2666880" progId="Equation.DSMT4">
                  <p:embed/>
                </p:oleObj>
              </mc:Choice>
              <mc:Fallback>
                <p:oleObj name="Equation" r:id="rId4" imgW="6121080" imgH="2666880" progId="Equation.DSMT4">
                  <p:embed/>
                  <p:pic>
                    <p:nvPicPr>
                      <p:cNvPr id="0" name=""/>
                      <p:cNvPicPr>
                        <a:picLocks noChangeAspect="1" noChangeArrowheads="1"/>
                      </p:cNvPicPr>
                      <p:nvPr/>
                    </p:nvPicPr>
                    <p:blipFill>
                      <a:blip r:embed="rId5"/>
                      <a:srcRect/>
                      <a:stretch>
                        <a:fillRect/>
                      </a:stretch>
                    </p:blipFill>
                    <p:spPr bwMode="auto">
                      <a:xfrm>
                        <a:off x="304800" y="1493184"/>
                        <a:ext cx="8579964" cy="3736975"/>
                      </a:xfrm>
                      <a:prstGeom prst="rect">
                        <a:avLst/>
                      </a:prstGeom>
                      <a:noFill/>
                      <a:ln>
                        <a:noFill/>
                      </a:ln>
                      <a:extLst/>
                    </p:spPr>
                  </p:pic>
                </p:oleObj>
              </mc:Fallback>
            </mc:AlternateContent>
          </a:graphicData>
        </a:graphic>
      </p:graphicFrame>
      <p:sp>
        <p:nvSpPr>
          <p:cNvPr id="7" name="Right Brace 6"/>
          <p:cNvSpPr/>
          <p:nvPr/>
        </p:nvSpPr>
        <p:spPr>
          <a:xfrm rot="16200000">
            <a:off x="3048000" y="-42668"/>
            <a:ext cx="381000" cy="3733800"/>
          </a:xfrm>
          <a:prstGeom prst="rightBrace">
            <a:avLst>
              <a:gd name="adj1" fmla="val 69092"/>
              <a:gd name="adj2" fmla="val 49521"/>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white"/>
              </a:solidFill>
            </a:endParaRPr>
          </a:p>
        </p:txBody>
      </p:sp>
      <p:cxnSp>
        <p:nvCxnSpPr>
          <p:cNvPr id="12" name="Straight Arrow Connector 11"/>
          <p:cNvCxnSpPr/>
          <p:nvPr/>
        </p:nvCxnSpPr>
        <p:spPr>
          <a:xfrm flipV="1">
            <a:off x="3810000" y="1468046"/>
            <a:ext cx="1143000" cy="33137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5" name="Object 14"/>
          <p:cNvGraphicFramePr>
            <a:graphicFrameLocks noChangeAspect="1"/>
          </p:cNvGraphicFramePr>
          <p:nvPr>
            <p:extLst>
              <p:ext uri="{D42A27DB-BD31-4B8C-83A1-F6EECF244321}">
                <p14:modId xmlns:p14="http://schemas.microsoft.com/office/powerpoint/2010/main" val="3401436877"/>
              </p:ext>
            </p:extLst>
          </p:nvPr>
        </p:nvGraphicFramePr>
        <p:xfrm>
          <a:off x="5044141" y="1049531"/>
          <a:ext cx="1408113" cy="593725"/>
        </p:xfrm>
        <a:graphic>
          <a:graphicData uri="http://schemas.openxmlformats.org/presentationml/2006/ole">
            <mc:AlternateContent xmlns:mc="http://schemas.openxmlformats.org/markup-compatibility/2006">
              <mc:Choice xmlns:v="urn:schemas-microsoft-com:vml" Requires="v">
                <p:oleObj spid="_x0000_s1317916" name="Equation" r:id="rId6" imgW="571320" imgH="241200" progId="Equation.DSMT4">
                  <p:embed/>
                </p:oleObj>
              </mc:Choice>
              <mc:Fallback>
                <p:oleObj name="Equation" r:id="rId6" imgW="571320" imgH="241200" progId="Equation.DSMT4">
                  <p:embed/>
                  <p:pic>
                    <p:nvPicPr>
                      <p:cNvPr id="0" name=""/>
                      <p:cNvPicPr>
                        <a:picLocks noChangeAspect="1" noChangeArrowheads="1"/>
                      </p:cNvPicPr>
                      <p:nvPr/>
                    </p:nvPicPr>
                    <p:blipFill>
                      <a:blip r:embed="rId7"/>
                      <a:srcRect/>
                      <a:stretch>
                        <a:fillRect/>
                      </a:stretch>
                    </p:blipFill>
                    <p:spPr bwMode="auto">
                      <a:xfrm>
                        <a:off x="5044141" y="1049531"/>
                        <a:ext cx="1408113"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8"/>
          <p:cNvSpPr/>
          <p:nvPr/>
        </p:nvSpPr>
        <p:spPr>
          <a:xfrm>
            <a:off x="1805465" y="304800"/>
            <a:ext cx="5482270" cy="707886"/>
          </a:xfrm>
          <a:prstGeom prst="rect">
            <a:avLst/>
          </a:prstGeom>
        </p:spPr>
        <p:txBody>
          <a:bodyPr wrap="none">
            <a:spAutoFit/>
          </a:bodyPr>
          <a:lstStyle/>
          <a:p>
            <a:pPr eaLnBrk="1" fontAlgn="auto" hangingPunct="1">
              <a:spcBef>
                <a:spcPts val="0"/>
              </a:spcBef>
              <a:spcAft>
                <a:spcPts val="0"/>
              </a:spcAft>
            </a:pPr>
            <a:r>
              <a:rPr lang="en-US" sz="4000" dirty="0">
                <a:solidFill>
                  <a:prstClr val="white"/>
                </a:solidFill>
                <a:latin typeface="Calibri"/>
                <a:cs typeface="+mn-cs"/>
              </a:rPr>
              <a:t>Bayer </a:t>
            </a:r>
            <a:r>
              <a:rPr lang="en-US" sz="4000" dirty="0" smtClean="0">
                <a:solidFill>
                  <a:prstClr val="white"/>
                </a:solidFill>
                <a:latin typeface="Calibri"/>
                <a:cs typeface="+mn-cs"/>
              </a:rPr>
              <a:t>linear interpolation</a:t>
            </a:r>
            <a:endParaRPr lang="en-US" sz="4000" dirty="0">
              <a:solidFill>
                <a:prstClr val="white"/>
              </a:solidFill>
              <a:latin typeface="Calibri"/>
              <a:cs typeface="+mn-cs"/>
            </a:endParaRPr>
          </a:p>
        </p:txBody>
      </p:sp>
      <p:sp>
        <p:nvSpPr>
          <p:cNvPr id="11" name="Right Brace 10"/>
          <p:cNvSpPr/>
          <p:nvPr/>
        </p:nvSpPr>
        <p:spPr>
          <a:xfrm rot="16200000">
            <a:off x="4484131" y="-309923"/>
            <a:ext cx="381000" cy="5624035"/>
          </a:xfrm>
          <a:prstGeom prst="rightBrace">
            <a:avLst>
              <a:gd name="adj1" fmla="val 69092"/>
              <a:gd name="adj2" fmla="val 49521"/>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white"/>
              </a:solidFill>
            </a:endParaRPr>
          </a:p>
        </p:txBody>
      </p:sp>
      <p:cxnSp>
        <p:nvCxnSpPr>
          <p:cNvPr id="13" name="Straight Arrow Connector 12"/>
          <p:cNvCxnSpPr/>
          <p:nvPr/>
        </p:nvCxnSpPr>
        <p:spPr>
          <a:xfrm flipV="1">
            <a:off x="5176558" y="2107611"/>
            <a:ext cx="1143000" cy="33137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4" name="Object 13"/>
          <p:cNvGraphicFramePr>
            <a:graphicFrameLocks noChangeAspect="1"/>
          </p:cNvGraphicFramePr>
          <p:nvPr>
            <p:extLst>
              <p:ext uri="{D42A27DB-BD31-4B8C-83A1-F6EECF244321}">
                <p14:modId xmlns:p14="http://schemas.microsoft.com/office/powerpoint/2010/main" val="1872660534"/>
              </p:ext>
            </p:extLst>
          </p:nvPr>
        </p:nvGraphicFramePr>
        <p:xfrm>
          <a:off x="6611143" y="1661169"/>
          <a:ext cx="969962" cy="623888"/>
        </p:xfrm>
        <a:graphic>
          <a:graphicData uri="http://schemas.openxmlformats.org/presentationml/2006/ole">
            <mc:AlternateContent xmlns:mc="http://schemas.openxmlformats.org/markup-compatibility/2006">
              <mc:Choice xmlns:v="urn:schemas-microsoft-com:vml" Requires="v">
                <p:oleObj spid="_x0000_s1317917" name="Equation" r:id="rId8" imgW="393480" imgH="253800" progId="Equation.DSMT4">
                  <p:embed/>
                </p:oleObj>
              </mc:Choice>
              <mc:Fallback>
                <p:oleObj name="Equation" r:id="rId8" imgW="393480" imgH="253800" progId="Equation.DSMT4">
                  <p:embed/>
                  <p:pic>
                    <p:nvPicPr>
                      <p:cNvPr id="0" name=""/>
                      <p:cNvPicPr>
                        <a:picLocks noChangeAspect="1" noChangeArrowheads="1"/>
                      </p:cNvPicPr>
                      <p:nvPr/>
                    </p:nvPicPr>
                    <p:blipFill>
                      <a:blip r:embed="rId9"/>
                      <a:srcRect/>
                      <a:stretch>
                        <a:fillRect/>
                      </a:stretch>
                    </p:blipFill>
                    <p:spPr bwMode="auto">
                      <a:xfrm>
                        <a:off x="6611143" y="1661169"/>
                        <a:ext cx="969962"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Right Brace 21"/>
          <p:cNvSpPr/>
          <p:nvPr/>
        </p:nvSpPr>
        <p:spPr>
          <a:xfrm rot="16200000">
            <a:off x="4342351" y="721826"/>
            <a:ext cx="381000" cy="5454771"/>
          </a:xfrm>
          <a:prstGeom prst="rightBrace">
            <a:avLst>
              <a:gd name="adj1" fmla="val 69092"/>
              <a:gd name="adj2" fmla="val 49521"/>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white"/>
              </a:solidFill>
            </a:endParaRPr>
          </a:p>
        </p:txBody>
      </p:sp>
      <p:cxnSp>
        <p:nvCxnSpPr>
          <p:cNvPr id="23" name="Straight Arrow Connector 22"/>
          <p:cNvCxnSpPr/>
          <p:nvPr/>
        </p:nvCxnSpPr>
        <p:spPr>
          <a:xfrm flipV="1">
            <a:off x="6705600" y="3235204"/>
            <a:ext cx="781049" cy="155076"/>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4" name="Object 23"/>
          <p:cNvGraphicFramePr>
            <a:graphicFrameLocks noChangeAspect="1"/>
          </p:cNvGraphicFramePr>
          <p:nvPr>
            <p:extLst>
              <p:ext uri="{D42A27DB-BD31-4B8C-83A1-F6EECF244321}">
                <p14:modId xmlns:p14="http://schemas.microsoft.com/office/powerpoint/2010/main" val="1295381503"/>
              </p:ext>
            </p:extLst>
          </p:nvPr>
        </p:nvGraphicFramePr>
        <p:xfrm>
          <a:off x="7696200" y="2930892"/>
          <a:ext cx="906462" cy="655638"/>
        </p:xfrm>
        <a:graphic>
          <a:graphicData uri="http://schemas.openxmlformats.org/presentationml/2006/ole">
            <mc:AlternateContent xmlns:mc="http://schemas.openxmlformats.org/markup-compatibility/2006">
              <mc:Choice xmlns:v="urn:schemas-microsoft-com:vml" Requires="v">
                <p:oleObj spid="_x0000_s1317918" name="Equation" r:id="rId10" imgW="368280" imgH="266400" progId="Equation.DSMT4">
                  <p:embed/>
                </p:oleObj>
              </mc:Choice>
              <mc:Fallback>
                <p:oleObj name="Equation" r:id="rId10" imgW="368280" imgH="266400" progId="Equation.DSMT4">
                  <p:embed/>
                  <p:pic>
                    <p:nvPicPr>
                      <p:cNvPr id="0" name=""/>
                      <p:cNvPicPr>
                        <a:picLocks noChangeAspect="1" noChangeArrowheads="1"/>
                      </p:cNvPicPr>
                      <p:nvPr/>
                    </p:nvPicPr>
                    <p:blipFill>
                      <a:blip r:embed="rId11"/>
                      <a:srcRect/>
                      <a:stretch>
                        <a:fillRect/>
                      </a:stretch>
                    </p:blipFill>
                    <p:spPr bwMode="auto">
                      <a:xfrm>
                        <a:off x="7696200" y="2930892"/>
                        <a:ext cx="906462"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Right Brace 27"/>
          <p:cNvSpPr/>
          <p:nvPr/>
        </p:nvSpPr>
        <p:spPr>
          <a:xfrm rot="5400000">
            <a:off x="5333999" y="1828801"/>
            <a:ext cx="380999" cy="6781800"/>
          </a:xfrm>
          <a:prstGeom prst="rightBrace">
            <a:avLst>
              <a:gd name="adj1" fmla="val 94547"/>
              <a:gd name="adj2" fmla="val 50000"/>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white"/>
              </a:solidFill>
            </a:endParaRPr>
          </a:p>
        </p:txBody>
      </p:sp>
      <p:cxnSp>
        <p:nvCxnSpPr>
          <p:cNvPr id="29" name="Straight Arrow Connector 28"/>
          <p:cNvCxnSpPr/>
          <p:nvPr/>
        </p:nvCxnSpPr>
        <p:spPr>
          <a:xfrm>
            <a:off x="6143625" y="5334000"/>
            <a:ext cx="714375" cy="30480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0" name="Object 29"/>
          <p:cNvGraphicFramePr>
            <a:graphicFrameLocks noChangeAspect="1"/>
          </p:cNvGraphicFramePr>
          <p:nvPr>
            <p:extLst>
              <p:ext uri="{D42A27DB-BD31-4B8C-83A1-F6EECF244321}">
                <p14:modId xmlns:p14="http://schemas.microsoft.com/office/powerpoint/2010/main" val="984556830"/>
              </p:ext>
            </p:extLst>
          </p:nvPr>
        </p:nvGraphicFramePr>
        <p:xfrm>
          <a:off x="7070724" y="5486400"/>
          <a:ext cx="969963" cy="623887"/>
        </p:xfrm>
        <a:graphic>
          <a:graphicData uri="http://schemas.openxmlformats.org/presentationml/2006/ole">
            <mc:AlternateContent xmlns:mc="http://schemas.openxmlformats.org/markup-compatibility/2006">
              <mc:Choice xmlns:v="urn:schemas-microsoft-com:vml" Requires="v">
                <p:oleObj spid="_x0000_s1317919" name="Equation" r:id="rId12" imgW="393480" imgH="253800" progId="Equation.DSMT4">
                  <p:embed/>
                </p:oleObj>
              </mc:Choice>
              <mc:Fallback>
                <p:oleObj name="Equation" r:id="rId12" imgW="393480" imgH="253800" progId="Equation.DSMT4">
                  <p:embed/>
                  <p:pic>
                    <p:nvPicPr>
                      <p:cNvPr id="0" name=""/>
                      <p:cNvPicPr>
                        <a:picLocks noChangeAspect="1" noChangeArrowheads="1"/>
                      </p:cNvPicPr>
                      <p:nvPr/>
                    </p:nvPicPr>
                    <p:blipFill>
                      <a:blip r:embed="rId13"/>
                      <a:srcRect/>
                      <a:stretch>
                        <a:fillRect/>
                      </a:stretch>
                    </p:blipFill>
                    <p:spPr bwMode="auto">
                      <a:xfrm>
                        <a:off x="7070724" y="5486400"/>
                        <a:ext cx="9699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Footer Placeholder 9"/>
          <p:cNvSpPr>
            <a:spLocks noGrp="1"/>
          </p:cNvSpPr>
          <p:nvPr>
            <p:ph type="ftr" sz="quarter" idx="11"/>
          </p:nvPr>
        </p:nvSpPr>
        <p:spPr/>
        <p:txBody>
          <a:bodyPr/>
          <a:lstStyle/>
          <a:p>
            <a:endParaRPr lang="en-US" dirty="0">
              <a:solidFill>
                <a:prstClr val="white">
                  <a:tint val="75000"/>
                </a:prstClr>
              </a:solidFill>
            </a:endParaRPr>
          </a:p>
        </p:txBody>
      </p:sp>
    </p:spTree>
    <p:extLst>
      <p:ext uri="{BB962C8B-B14F-4D97-AF65-F5344CB8AC3E}">
        <p14:creationId xmlns:p14="http://schemas.microsoft.com/office/powerpoint/2010/main" val="46021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22"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0" name="Rectangle 2"/>
          <p:cNvSpPr>
            <a:spLocks noGrp="1" noChangeArrowheads="1"/>
          </p:cNvSpPr>
          <p:nvPr>
            <p:ph type="title"/>
          </p:nvPr>
        </p:nvSpPr>
        <p:spPr>
          <a:xfrm>
            <a:off x="457200" y="0"/>
            <a:ext cx="8229600" cy="990600"/>
          </a:xfrm>
          <a:noFill/>
          <a:ln/>
        </p:spPr>
        <p:txBody>
          <a:bodyPr/>
          <a:lstStyle/>
          <a:p>
            <a:r>
              <a:rPr lang="en-US" altLang="en-US" sz="4000">
                <a:solidFill>
                  <a:schemeClr val="bg1"/>
                </a:solidFill>
              </a:rPr>
              <a:t>Noise:  Object size matters?</a:t>
            </a:r>
          </a:p>
        </p:txBody>
      </p:sp>
      <p:graphicFrame>
        <p:nvGraphicFramePr>
          <p:cNvPr id="949251" name="Object 3"/>
          <p:cNvGraphicFramePr>
            <a:graphicFrameLocks noGrp="1" noChangeAspect="1"/>
          </p:cNvGraphicFramePr>
          <p:nvPr>
            <p:ph idx="1"/>
          </p:nvPr>
        </p:nvGraphicFramePr>
        <p:xfrm>
          <a:off x="450850" y="6108700"/>
          <a:ext cx="844550" cy="303213"/>
        </p:xfrm>
        <a:graphic>
          <a:graphicData uri="http://schemas.openxmlformats.org/presentationml/2006/ole">
            <mc:AlternateContent xmlns:mc="http://schemas.openxmlformats.org/markup-compatibility/2006">
              <mc:Choice xmlns:v="urn:schemas-microsoft-com:vml" Requires="v">
                <p:oleObj spid="_x0000_s949264" name="Equation" r:id="rId4" imgW="495000" imgH="177480" progId="Equation.DSMT4">
                  <p:embed/>
                </p:oleObj>
              </mc:Choice>
              <mc:Fallback>
                <p:oleObj name="Equation" r:id="rId4" imgW="495000" imgH="177480"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850" y="6108700"/>
                        <a:ext cx="844550"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949252" name="Picture 4" descr="noise_im_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03413" y="989013"/>
            <a:ext cx="5429250" cy="5429250"/>
          </a:xfrm>
          <a:prstGeom prst="rect">
            <a:avLst/>
          </a:prstGeom>
          <a:noFill/>
          <a:extLst>
            <a:ext uri="{909E8E84-426E-40DD-AFC4-6F175D3DCCD1}">
              <a14:hiddenFill xmlns:a14="http://schemas.microsoft.com/office/drawing/2010/main">
                <a:solidFill>
                  <a:srgbClr val="FFFFFF"/>
                </a:solidFill>
              </a14:hiddenFill>
            </a:ext>
          </a:extLst>
        </p:spPr>
      </p:pic>
      <p:sp>
        <p:nvSpPr>
          <p:cNvPr id="949253" name="Freeform 5"/>
          <p:cNvSpPr>
            <a:spLocks/>
          </p:cNvSpPr>
          <p:nvPr/>
        </p:nvSpPr>
        <p:spPr bwMode="auto">
          <a:xfrm>
            <a:off x="1447800" y="3657600"/>
            <a:ext cx="1917700" cy="800100"/>
          </a:xfrm>
          <a:custGeom>
            <a:avLst/>
            <a:gdLst>
              <a:gd name="T0" fmla="*/ 0 w 1208"/>
              <a:gd name="T1" fmla="*/ 72 h 504"/>
              <a:gd name="T2" fmla="*/ 1008 w 1208"/>
              <a:gd name="T3" fmla="*/ 72 h 504"/>
              <a:gd name="T4" fmla="*/ 1200 w 1208"/>
              <a:gd name="T5" fmla="*/ 504 h 504"/>
            </a:gdLst>
            <a:ahLst/>
            <a:cxnLst>
              <a:cxn ang="0">
                <a:pos x="T0" y="T1"/>
              </a:cxn>
              <a:cxn ang="0">
                <a:pos x="T2" y="T3"/>
              </a:cxn>
              <a:cxn ang="0">
                <a:pos x="T4" y="T5"/>
              </a:cxn>
            </a:cxnLst>
            <a:rect l="0" t="0" r="r" b="b"/>
            <a:pathLst>
              <a:path w="1208" h="504">
                <a:moveTo>
                  <a:pt x="0" y="72"/>
                </a:moveTo>
                <a:cubicBezTo>
                  <a:pt x="404" y="36"/>
                  <a:pt x="808" y="0"/>
                  <a:pt x="1008" y="72"/>
                </a:cubicBezTo>
                <a:cubicBezTo>
                  <a:pt x="1208" y="144"/>
                  <a:pt x="1204" y="324"/>
                  <a:pt x="1200" y="504"/>
                </a:cubicBezTo>
              </a:path>
            </a:pathLst>
          </a:custGeom>
          <a:noFill/>
          <a:ln w="50800">
            <a:solidFill>
              <a:srgbClr val="FF00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9254" name="Text Box 6"/>
          <p:cNvSpPr txBox="1">
            <a:spLocks noChangeArrowheads="1"/>
          </p:cNvSpPr>
          <p:nvPr/>
        </p:nvSpPr>
        <p:spPr bwMode="auto">
          <a:xfrm>
            <a:off x="874871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20</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1783230854"/>
              </p:ext>
            </p:extLst>
          </p:nvPr>
        </p:nvGraphicFramePr>
        <p:xfrm>
          <a:off x="249238" y="1348235"/>
          <a:ext cx="8907462" cy="4308475"/>
        </p:xfrm>
        <a:graphic>
          <a:graphicData uri="http://schemas.openxmlformats.org/presentationml/2006/ole">
            <mc:AlternateContent xmlns:mc="http://schemas.openxmlformats.org/markup-compatibility/2006">
              <mc:Choice xmlns:v="urn:schemas-microsoft-com:vml" Requires="v">
                <p:oleObj spid="_x0000_s1318939" name="Equation" r:id="rId4" imgW="5410080" imgH="2616120" progId="Equation.DSMT4">
                  <p:embed/>
                </p:oleObj>
              </mc:Choice>
              <mc:Fallback>
                <p:oleObj name="Equation" r:id="rId4" imgW="5410080" imgH="2616120" progId="Equation.DSMT4">
                  <p:embed/>
                  <p:pic>
                    <p:nvPicPr>
                      <p:cNvPr id="0" name=""/>
                      <p:cNvPicPr>
                        <a:picLocks noChangeAspect="1" noChangeArrowheads="1"/>
                      </p:cNvPicPr>
                      <p:nvPr/>
                    </p:nvPicPr>
                    <p:blipFill>
                      <a:blip r:embed="rId5"/>
                      <a:srcRect/>
                      <a:stretch>
                        <a:fillRect/>
                      </a:stretch>
                    </p:blipFill>
                    <p:spPr bwMode="auto">
                      <a:xfrm>
                        <a:off x="249238" y="1348235"/>
                        <a:ext cx="8907462" cy="4308475"/>
                      </a:xfrm>
                      <a:prstGeom prst="rect">
                        <a:avLst/>
                      </a:prstGeom>
                      <a:noFill/>
                      <a:ln>
                        <a:noFill/>
                      </a:ln>
                      <a:extLst/>
                    </p:spPr>
                  </p:pic>
                </p:oleObj>
              </mc:Fallback>
            </mc:AlternateContent>
          </a:graphicData>
        </a:graphic>
      </p:graphicFrame>
      <p:sp>
        <p:nvSpPr>
          <p:cNvPr id="9" name="Rectangle 8"/>
          <p:cNvSpPr/>
          <p:nvPr/>
        </p:nvSpPr>
        <p:spPr>
          <a:xfrm>
            <a:off x="1805465" y="304800"/>
            <a:ext cx="5407634" cy="707886"/>
          </a:xfrm>
          <a:prstGeom prst="rect">
            <a:avLst/>
          </a:prstGeom>
        </p:spPr>
        <p:txBody>
          <a:bodyPr wrap="none">
            <a:spAutoFit/>
          </a:bodyPr>
          <a:lstStyle/>
          <a:p>
            <a:pPr eaLnBrk="1" fontAlgn="auto" hangingPunct="1">
              <a:spcBef>
                <a:spcPts val="0"/>
              </a:spcBef>
              <a:spcAft>
                <a:spcPts val="0"/>
              </a:spcAft>
            </a:pPr>
            <a:r>
              <a:rPr lang="en-US" sz="4000" dirty="0" smtClean="0">
                <a:solidFill>
                  <a:prstClr val="white"/>
                </a:solidFill>
                <a:latin typeface="Calibri"/>
                <a:cs typeface="+mn-cs"/>
              </a:rPr>
              <a:t>Total frequency response</a:t>
            </a:r>
            <a:endParaRPr lang="en-US" sz="4000" dirty="0">
              <a:solidFill>
                <a:prstClr val="white"/>
              </a:solidFill>
              <a:latin typeface="Calibri"/>
              <a:cs typeface="+mn-cs"/>
            </a:endParaRPr>
          </a:p>
        </p:txBody>
      </p:sp>
      <p:sp>
        <p:nvSpPr>
          <p:cNvPr id="10" name="Footer Placeholder 9"/>
          <p:cNvSpPr>
            <a:spLocks noGrp="1"/>
          </p:cNvSpPr>
          <p:nvPr>
            <p:ph type="ftr" sz="quarter" idx="11"/>
          </p:nvPr>
        </p:nvSpPr>
        <p:spPr/>
        <p:txBody>
          <a:bodyPr/>
          <a:lstStyle/>
          <a:p>
            <a:endParaRPr lang="en-US" dirty="0">
              <a:solidFill>
                <a:prstClr val="white">
                  <a:tint val="75000"/>
                </a:prstClr>
              </a:solidFill>
            </a:endParaRPr>
          </a:p>
        </p:txBody>
      </p:sp>
      <p:sp>
        <p:nvSpPr>
          <p:cNvPr id="7" name="Right Brace 6"/>
          <p:cNvSpPr/>
          <p:nvPr/>
        </p:nvSpPr>
        <p:spPr>
          <a:xfrm rot="16200000">
            <a:off x="4660118" y="-1834733"/>
            <a:ext cx="381000" cy="7315200"/>
          </a:xfrm>
          <a:prstGeom prst="rightBrace">
            <a:avLst>
              <a:gd name="adj1" fmla="val 69092"/>
              <a:gd name="adj2" fmla="val 49521"/>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white"/>
              </a:solidFill>
            </a:endParaRPr>
          </a:p>
        </p:txBody>
      </p:sp>
      <p:cxnSp>
        <p:nvCxnSpPr>
          <p:cNvPr id="8" name="Straight Arrow Connector 7"/>
          <p:cNvCxnSpPr/>
          <p:nvPr/>
        </p:nvCxnSpPr>
        <p:spPr>
          <a:xfrm flipV="1">
            <a:off x="4940300" y="1304981"/>
            <a:ext cx="1143000" cy="33137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1" name="Object 10"/>
          <p:cNvGraphicFramePr>
            <a:graphicFrameLocks noChangeAspect="1"/>
          </p:cNvGraphicFramePr>
          <p:nvPr>
            <p:extLst>
              <p:ext uri="{D42A27DB-BD31-4B8C-83A1-F6EECF244321}">
                <p14:modId xmlns:p14="http://schemas.microsoft.com/office/powerpoint/2010/main" val="2769792045"/>
              </p:ext>
            </p:extLst>
          </p:nvPr>
        </p:nvGraphicFramePr>
        <p:xfrm>
          <a:off x="6146018" y="1008118"/>
          <a:ext cx="1565275" cy="593725"/>
        </p:xfrm>
        <a:graphic>
          <a:graphicData uri="http://schemas.openxmlformats.org/presentationml/2006/ole">
            <mc:AlternateContent xmlns:mc="http://schemas.openxmlformats.org/markup-compatibility/2006">
              <mc:Choice xmlns:v="urn:schemas-microsoft-com:vml" Requires="v">
                <p:oleObj spid="_x0000_s1318940" name="Equation" r:id="rId6" imgW="634680" imgH="241200" progId="Equation.DSMT4">
                  <p:embed/>
                </p:oleObj>
              </mc:Choice>
              <mc:Fallback>
                <p:oleObj name="Equation" r:id="rId6" imgW="634680" imgH="241200" progId="Equation.DSMT4">
                  <p:embed/>
                  <p:pic>
                    <p:nvPicPr>
                      <p:cNvPr id="0" name=""/>
                      <p:cNvPicPr>
                        <a:picLocks noChangeAspect="1" noChangeArrowheads="1"/>
                      </p:cNvPicPr>
                      <p:nvPr/>
                    </p:nvPicPr>
                    <p:blipFill>
                      <a:blip r:embed="rId7"/>
                      <a:srcRect/>
                      <a:stretch>
                        <a:fillRect/>
                      </a:stretch>
                    </p:blipFill>
                    <p:spPr bwMode="auto">
                      <a:xfrm>
                        <a:off x="6146018" y="1008118"/>
                        <a:ext cx="156527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Right Brace 11"/>
          <p:cNvSpPr/>
          <p:nvPr/>
        </p:nvSpPr>
        <p:spPr>
          <a:xfrm rot="16200000">
            <a:off x="5117318" y="-922954"/>
            <a:ext cx="381000" cy="7315200"/>
          </a:xfrm>
          <a:prstGeom prst="rightBrace">
            <a:avLst>
              <a:gd name="adj1" fmla="val 69092"/>
              <a:gd name="adj2" fmla="val 49521"/>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white"/>
              </a:solidFill>
            </a:endParaRPr>
          </a:p>
        </p:txBody>
      </p:sp>
      <p:cxnSp>
        <p:nvCxnSpPr>
          <p:cNvPr id="13" name="Straight Arrow Connector 12"/>
          <p:cNvCxnSpPr>
            <a:endCxn id="14" idx="1"/>
          </p:cNvCxnSpPr>
          <p:nvPr/>
        </p:nvCxnSpPr>
        <p:spPr>
          <a:xfrm flipV="1">
            <a:off x="5443537" y="2453951"/>
            <a:ext cx="1167618" cy="149391"/>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4" name="Object 13"/>
          <p:cNvGraphicFramePr>
            <a:graphicFrameLocks noChangeAspect="1"/>
          </p:cNvGraphicFramePr>
          <p:nvPr>
            <p:extLst>
              <p:ext uri="{D42A27DB-BD31-4B8C-83A1-F6EECF244321}">
                <p14:modId xmlns:p14="http://schemas.microsoft.com/office/powerpoint/2010/main" val="4212407481"/>
              </p:ext>
            </p:extLst>
          </p:nvPr>
        </p:nvGraphicFramePr>
        <p:xfrm>
          <a:off x="6892143" y="2141984"/>
          <a:ext cx="1001713" cy="623888"/>
        </p:xfrm>
        <a:graphic>
          <a:graphicData uri="http://schemas.openxmlformats.org/presentationml/2006/ole">
            <mc:AlternateContent xmlns:mc="http://schemas.openxmlformats.org/markup-compatibility/2006">
              <mc:Choice xmlns:v="urn:schemas-microsoft-com:vml" Requires="v">
                <p:oleObj spid="_x0000_s1318941" name="Equation" r:id="rId8" imgW="406080" imgH="253800" progId="Equation.DSMT4">
                  <p:embed/>
                </p:oleObj>
              </mc:Choice>
              <mc:Fallback>
                <p:oleObj name="Equation" r:id="rId8" imgW="406080" imgH="253800" progId="Equation.DSMT4">
                  <p:embed/>
                  <p:pic>
                    <p:nvPicPr>
                      <p:cNvPr id="0" name=""/>
                      <p:cNvPicPr>
                        <a:picLocks noChangeAspect="1" noChangeArrowheads="1"/>
                      </p:cNvPicPr>
                      <p:nvPr/>
                    </p:nvPicPr>
                    <p:blipFill>
                      <a:blip r:embed="rId9"/>
                      <a:srcRect/>
                      <a:stretch>
                        <a:fillRect/>
                      </a:stretch>
                    </p:blipFill>
                    <p:spPr bwMode="auto">
                      <a:xfrm>
                        <a:off x="6892143" y="2141984"/>
                        <a:ext cx="1001713"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Right Brace 14"/>
          <p:cNvSpPr/>
          <p:nvPr/>
        </p:nvSpPr>
        <p:spPr>
          <a:xfrm rot="16200000">
            <a:off x="5041118" y="167134"/>
            <a:ext cx="381000" cy="7315200"/>
          </a:xfrm>
          <a:prstGeom prst="rightBrace">
            <a:avLst>
              <a:gd name="adj1" fmla="val 69092"/>
              <a:gd name="adj2" fmla="val 49521"/>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white"/>
              </a:solidFill>
            </a:endParaRPr>
          </a:p>
        </p:txBody>
      </p:sp>
      <p:cxnSp>
        <p:nvCxnSpPr>
          <p:cNvPr id="17" name="Straight Arrow Connector 16"/>
          <p:cNvCxnSpPr>
            <a:endCxn id="18" idx="1"/>
          </p:cNvCxnSpPr>
          <p:nvPr/>
        </p:nvCxnSpPr>
        <p:spPr>
          <a:xfrm flipV="1">
            <a:off x="5435600" y="3538533"/>
            <a:ext cx="1167618" cy="149391"/>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8" name="Object 17"/>
          <p:cNvGraphicFramePr>
            <a:graphicFrameLocks noChangeAspect="1"/>
          </p:cNvGraphicFramePr>
          <p:nvPr>
            <p:extLst>
              <p:ext uri="{D42A27DB-BD31-4B8C-83A1-F6EECF244321}">
                <p14:modId xmlns:p14="http://schemas.microsoft.com/office/powerpoint/2010/main" val="4255529623"/>
              </p:ext>
            </p:extLst>
          </p:nvPr>
        </p:nvGraphicFramePr>
        <p:xfrm>
          <a:off x="6885793" y="3213547"/>
          <a:ext cx="1000125" cy="654050"/>
        </p:xfrm>
        <a:graphic>
          <a:graphicData uri="http://schemas.openxmlformats.org/presentationml/2006/ole">
            <mc:AlternateContent xmlns:mc="http://schemas.openxmlformats.org/markup-compatibility/2006">
              <mc:Choice xmlns:v="urn:schemas-microsoft-com:vml" Requires="v">
                <p:oleObj spid="_x0000_s1318942" name="Equation" r:id="rId10" imgW="406080" imgH="266400" progId="Equation.DSMT4">
                  <p:embed/>
                </p:oleObj>
              </mc:Choice>
              <mc:Fallback>
                <p:oleObj name="Equation" r:id="rId10" imgW="406080" imgH="266400" progId="Equation.DSMT4">
                  <p:embed/>
                  <p:pic>
                    <p:nvPicPr>
                      <p:cNvPr id="0" name=""/>
                      <p:cNvPicPr>
                        <a:picLocks noChangeAspect="1" noChangeArrowheads="1"/>
                      </p:cNvPicPr>
                      <p:nvPr/>
                    </p:nvPicPr>
                    <p:blipFill>
                      <a:blip r:embed="rId11"/>
                      <a:srcRect/>
                      <a:stretch>
                        <a:fillRect/>
                      </a:stretch>
                    </p:blipFill>
                    <p:spPr bwMode="auto">
                      <a:xfrm>
                        <a:off x="6885793" y="3213547"/>
                        <a:ext cx="10001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Right Brace 18"/>
          <p:cNvSpPr/>
          <p:nvPr/>
        </p:nvSpPr>
        <p:spPr>
          <a:xfrm rot="5400000">
            <a:off x="5446345" y="2145909"/>
            <a:ext cx="381000" cy="7061982"/>
          </a:xfrm>
          <a:prstGeom prst="rightBrace">
            <a:avLst>
              <a:gd name="adj1" fmla="val 69092"/>
              <a:gd name="adj2" fmla="val 49521"/>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white"/>
              </a:solidFill>
            </a:endParaRPr>
          </a:p>
        </p:txBody>
      </p:sp>
      <p:cxnSp>
        <p:nvCxnSpPr>
          <p:cNvPr id="20" name="Straight Arrow Connector 19"/>
          <p:cNvCxnSpPr/>
          <p:nvPr/>
        </p:nvCxnSpPr>
        <p:spPr>
          <a:xfrm flipH="1">
            <a:off x="4063218" y="5676900"/>
            <a:ext cx="1168400" cy="190501"/>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1" name="Object 20"/>
          <p:cNvGraphicFramePr>
            <a:graphicFrameLocks noChangeAspect="1"/>
          </p:cNvGraphicFramePr>
          <p:nvPr>
            <p:extLst>
              <p:ext uri="{D42A27DB-BD31-4B8C-83A1-F6EECF244321}">
                <p14:modId xmlns:p14="http://schemas.microsoft.com/office/powerpoint/2010/main" val="2679650119"/>
              </p:ext>
            </p:extLst>
          </p:nvPr>
        </p:nvGraphicFramePr>
        <p:xfrm>
          <a:off x="3063093" y="5638800"/>
          <a:ext cx="1000125" cy="623887"/>
        </p:xfrm>
        <a:graphic>
          <a:graphicData uri="http://schemas.openxmlformats.org/presentationml/2006/ole">
            <mc:AlternateContent xmlns:mc="http://schemas.openxmlformats.org/markup-compatibility/2006">
              <mc:Choice xmlns:v="urn:schemas-microsoft-com:vml" Requires="v">
                <p:oleObj spid="_x0000_s1318943" name="Equation" r:id="rId12" imgW="406080" imgH="253800" progId="Equation.DSMT4">
                  <p:embed/>
                </p:oleObj>
              </mc:Choice>
              <mc:Fallback>
                <p:oleObj name="Equation" r:id="rId12" imgW="406080" imgH="253800" progId="Equation.DSMT4">
                  <p:embed/>
                  <p:pic>
                    <p:nvPicPr>
                      <p:cNvPr id="0" name=""/>
                      <p:cNvPicPr>
                        <a:picLocks noChangeAspect="1" noChangeArrowheads="1"/>
                      </p:cNvPicPr>
                      <p:nvPr/>
                    </p:nvPicPr>
                    <p:blipFill>
                      <a:blip r:embed="rId13"/>
                      <a:srcRect/>
                      <a:stretch>
                        <a:fillRect/>
                      </a:stretch>
                    </p:blipFill>
                    <p:spPr bwMode="auto">
                      <a:xfrm>
                        <a:off x="3063093" y="5638800"/>
                        <a:ext cx="100012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6449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5" grpId="0" animBg="1"/>
      <p:bldP spid="1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90800" y="103257"/>
            <a:ext cx="3658694" cy="707886"/>
          </a:xfrm>
          <a:prstGeom prst="rect">
            <a:avLst/>
          </a:prstGeom>
        </p:spPr>
        <p:txBody>
          <a:bodyPr wrap="none">
            <a:spAutoFit/>
          </a:bodyPr>
          <a:lstStyle/>
          <a:p>
            <a:pPr eaLnBrk="1" fontAlgn="auto" hangingPunct="1">
              <a:spcBef>
                <a:spcPts val="0"/>
              </a:spcBef>
              <a:spcAft>
                <a:spcPts val="0"/>
              </a:spcAft>
            </a:pPr>
            <a:r>
              <a:rPr lang="en-US" sz="4000" dirty="0" smtClean="0">
                <a:solidFill>
                  <a:prstClr val="white"/>
                </a:solidFill>
                <a:latin typeface="Calibri"/>
                <a:cs typeface="+mn-cs"/>
              </a:rPr>
              <a:t>Bayer simulation</a:t>
            </a:r>
            <a:endParaRPr lang="en-US" sz="4000" dirty="0">
              <a:solidFill>
                <a:prstClr val="white"/>
              </a:solidFill>
              <a:latin typeface="Calibri"/>
              <a:cs typeface="+mn-cs"/>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3154693451"/>
              </p:ext>
            </p:extLst>
          </p:nvPr>
        </p:nvGraphicFramePr>
        <p:xfrm>
          <a:off x="1092575" y="822710"/>
          <a:ext cx="1325301" cy="509587"/>
        </p:xfrm>
        <a:graphic>
          <a:graphicData uri="http://schemas.openxmlformats.org/presentationml/2006/ole">
            <mc:AlternateContent xmlns:mc="http://schemas.openxmlformats.org/markup-compatibility/2006">
              <mc:Choice xmlns:v="urn:schemas-microsoft-com:vml" Requires="v">
                <p:oleObj spid="_x0000_s1319988" name="Equation" r:id="rId4" imgW="660240" imgH="253800" progId="Equation.DSMT4">
                  <p:embed/>
                </p:oleObj>
              </mc:Choice>
              <mc:Fallback>
                <p:oleObj name="Equation" r:id="rId4" imgW="660240" imgH="253800" progId="Equation.DSMT4">
                  <p:embed/>
                  <p:pic>
                    <p:nvPicPr>
                      <p:cNvPr id="0" name=""/>
                      <p:cNvPicPr>
                        <a:picLocks noChangeAspect="1" noChangeArrowheads="1"/>
                      </p:cNvPicPr>
                      <p:nvPr/>
                    </p:nvPicPr>
                    <p:blipFill>
                      <a:blip r:embed="rId5"/>
                      <a:srcRect/>
                      <a:stretch>
                        <a:fillRect/>
                      </a:stretch>
                    </p:blipFill>
                    <p:spPr bwMode="auto">
                      <a:xfrm>
                        <a:off x="1092575" y="822710"/>
                        <a:ext cx="1325301" cy="509587"/>
                      </a:xfrm>
                      <a:prstGeom prst="rect">
                        <a:avLst/>
                      </a:prstGeom>
                      <a:noFill/>
                      <a:ln>
                        <a:noFill/>
                      </a:ln>
                      <a:extLst/>
                    </p:spPr>
                  </p:pic>
                </p:oleObj>
              </mc:Fallback>
            </mc:AlternateContent>
          </a:graphicData>
        </a:graphic>
      </p:graphicFrame>
      <p:pic>
        <p:nvPicPr>
          <p:cNvPr id="14442" name="Picture 106"/>
          <p:cNvPicPr>
            <a:picLocks noChangeAspect="1" noChangeArrowheads="1"/>
          </p:cNvPicPr>
          <p:nvPr/>
        </p:nvPicPr>
        <p:blipFill rotWithShape="1">
          <a:blip r:embed="rId6">
            <a:extLst>
              <a:ext uri="{28A0092B-C50C-407E-A947-70E740481C1C}">
                <a14:useLocalDpi xmlns:a14="http://schemas.microsoft.com/office/drawing/2010/main" val="0"/>
              </a:ext>
            </a:extLst>
          </a:blip>
          <a:srcRect l="21906" t="8889" r="18809" b="12063"/>
          <a:stretch/>
        </p:blipFill>
        <p:spPr bwMode="auto">
          <a:xfrm>
            <a:off x="174076" y="1508510"/>
            <a:ext cx="316230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50" name="Picture 114"/>
          <p:cNvPicPr>
            <a:picLocks noChangeAspect="1" noChangeArrowheads="1"/>
          </p:cNvPicPr>
          <p:nvPr/>
        </p:nvPicPr>
        <p:blipFill rotWithShape="1">
          <a:blip r:embed="rId7">
            <a:extLst>
              <a:ext uri="{28A0092B-C50C-407E-A947-70E740481C1C}">
                <a14:useLocalDpi xmlns:a14="http://schemas.microsoft.com/office/drawing/2010/main" val="0"/>
              </a:ext>
            </a:extLst>
          </a:blip>
          <a:srcRect l="15476" t="6349" r="16428" b="5396"/>
          <a:stretch/>
        </p:blipFill>
        <p:spPr bwMode="auto">
          <a:xfrm>
            <a:off x="3909820" y="1324360"/>
            <a:ext cx="3632200" cy="353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Object 1"/>
          <p:cNvGraphicFramePr>
            <a:graphicFrameLocks noChangeAspect="1"/>
          </p:cNvGraphicFramePr>
          <p:nvPr>
            <p:extLst>
              <p:ext uri="{D42A27DB-BD31-4B8C-83A1-F6EECF244321}">
                <p14:modId xmlns:p14="http://schemas.microsoft.com/office/powerpoint/2010/main" val="3472075718"/>
              </p:ext>
            </p:extLst>
          </p:nvPr>
        </p:nvGraphicFramePr>
        <p:xfrm>
          <a:off x="5098764" y="814772"/>
          <a:ext cx="1323975" cy="509588"/>
        </p:xfrm>
        <a:graphic>
          <a:graphicData uri="http://schemas.openxmlformats.org/presentationml/2006/ole">
            <mc:AlternateContent xmlns:mc="http://schemas.openxmlformats.org/markup-compatibility/2006">
              <mc:Choice xmlns:v="urn:schemas-microsoft-com:vml" Requires="v">
                <p:oleObj spid="_x0000_s1319989" name="Equation" r:id="rId8" imgW="660240" imgH="253800" progId="Equation.DSMT4">
                  <p:embed/>
                </p:oleObj>
              </mc:Choice>
              <mc:Fallback>
                <p:oleObj name="Equation" r:id="rId8" imgW="660240" imgH="253800" progId="Equation.DSMT4">
                  <p:embed/>
                  <p:pic>
                    <p:nvPicPr>
                      <p:cNvPr id="0" name=""/>
                      <p:cNvPicPr>
                        <a:picLocks noChangeAspect="1" noChangeArrowheads="1"/>
                      </p:cNvPicPr>
                      <p:nvPr/>
                    </p:nvPicPr>
                    <p:blipFill>
                      <a:blip r:embed="rId9"/>
                      <a:srcRect/>
                      <a:stretch>
                        <a:fillRect/>
                      </a:stretch>
                    </p:blipFill>
                    <p:spPr bwMode="auto">
                      <a:xfrm>
                        <a:off x="5098764" y="814772"/>
                        <a:ext cx="1323975"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Down Arrow 14"/>
          <p:cNvSpPr/>
          <p:nvPr/>
        </p:nvSpPr>
        <p:spPr>
          <a:xfrm>
            <a:off x="3625597" y="2638354"/>
            <a:ext cx="284223" cy="528552"/>
          </a:xfrm>
          <a:prstGeom prst="downArrow">
            <a:avLst/>
          </a:prstGeom>
          <a:solidFill>
            <a:srgbClr val="FFFF00"/>
          </a:solidFill>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srgbClr val="FFFF00"/>
              </a:solidFill>
            </a:endParaRPr>
          </a:p>
        </p:txBody>
      </p:sp>
      <p:sp>
        <p:nvSpPr>
          <p:cNvPr id="3" name="Rectangle 2"/>
          <p:cNvSpPr/>
          <p:nvPr/>
        </p:nvSpPr>
        <p:spPr>
          <a:xfrm>
            <a:off x="3411105" y="2238244"/>
            <a:ext cx="713209" cy="400110"/>
          </a:xfrm>
          <a:prstGeom prst="rect">
            <a:avLst/>
          </a:prstGeom>
        </p:spPr>
        <p:txBody>
          <a:bodyPr wrap="none">
            <a:spAutoFit/>
          </a:bodyPr>
          <a:lstStyle/>
          <a:p>
            <a:pPr eaLnBrk="1" fontAlgn="auto" hangingPunct="1">
              <a:spcBef>
                <a:spcPts val="0"/>
              </a:spcBef>
              <a:spcAft>
                <a:spcPts val="0"/>
              </a:spcAft>
            </a:pPr>
            <a:r>
              <a:rPr lang="en-US" sz="2000" b="1" dirty="0" smtClean="0">
                <a:solidFill>
                  <a:srgbClr val="FFFF00"/>
                </a:solidFill>
                <a:latin typeface="Calibri"/>
                <a:cs typeface="+mn-cs"/>
              </a:rPr>
              <a:t>DTFT</a:t>
            </a:r>
            <a:endParaRPr lang="en-US" sz="2000" dirty="0">
              <a:solidFill>
                <a:prstClr val="white"/>
              </a:solidFill>
              <a:latin typeface="Calibri"/>
              <a:cs typeface="+mn-cs"/>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79724255"/>
              </p:ext>
            </p:extLst>
          </p:nvPr>
        </p:nvGraphicFramePr>
        <p:xfrm>
          <a:off x="6706733" y="1767137"/>
          <a:ext cx="1949450" cy="327025"/>
        </p:xfrm>
        <a:graphic>
          <a:graphicData uri="http://schemas.openxmlformats.org/presentationml/2006/ole">
            <mc:AlternateContent xmlns:mc="http://schemas.openxmlformats.org/markup-compatibility/2006">
              <mc:Choice xmlns:v="urn:schemas-microsoft-com:vml" Requires="v">
                <p:oleObj spid="_x0000_s1319990" name="Equation" r:id="rId10" imgW="1523880" imgH="253800" progId="Equation.DSMT4">
                  <p:embed/>
                </p:oleObj>
              </mc:Choice>
              <mc:Fallback>
                <p:oleObj name="Equation" r:id="rId10" imgW="1523880" imgH="253800" progId="Equation.DSMT4">
                  <p:embed/>
                  <p:pic>
                    <p:nvPicPr>
                      <p:cNvPr id="0" name=""/>
                      <p:cNvPicPr>
                        <a:picLocks noChangeAspect="1" noChangeArrowheads="1"/>
                      </p:cNvPicPr>
                      <p:nvPr/>
                    </p:nvPicPr>
                    <p:blipFill>
                      <a:blip r:embed="rId11"/>
                      <a:srcRect/>
                      <a:stretch>
                        <a:fillRect/>
                      </a:stretch>
                    </p:blipFill>
                    <p:spPr bwMode="auto">
                      <a:xfrm>
                        <a:off x="6706733" y="1767137"/>
                        <a:ext cx="1949450" cy="327025"/>
                      </a:xfrm>
                      <a:prstGeom prst="rect">
                        <a:avLst/>
                      </a:prstGeom>
                      <a:noFill/>
                      <a:ln>
                        <a:noFill/>
                      </a:ln>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511382166"/>
              </p:ext>
            </p:extLst>
          </p:nvPr>
        </p:nvGraphicFramePr>
        <p:xfrm>
          <a:off x="6745288" y="2247900"/>
          <a:ext cx="2420937" cy="390525"/>
        </p:xfrm>
        <a:graphic>
          <a:graphicData uri="http://schemas.openxmlformats.org/presentationml/2006/ole">
            <mc:AlternateContent xmlns:mc="http://schemas.openxmlformats.org/markup-compatibility/2006">
              <mc:Choice xmlns:v="urn:schemas-microsoft-com:vml" Requires="v">
                <p:oleObj spid="_x0000_s1319991" name="Equation" r:id="rId12" imgW="1892160" imgH="304560" progId="Equation.DSMT4">
                  <p:embed/>
                </p:oleObj>
              </mc:Choice>
              <mc:Fallback>
                <p:oleObj name="Equation" r:id="rId12" imgW="1892160" imgH="304560" progId="Equation.DSMT4">
                  <p:embed/>
                  <p:pic>
                    <p:nvPicPr>
                      <p:cNvPr id="0" name=""/>
                      <p:cNvPicPr>
                        <a:picLocks noChangeAspect="1" noChangeArrowheads="1"/>
                      </p:cNvPicPr>
                      <p:nvPr/>
                    </p:nvPicPr>
                    <p:blipFill>
                      <a:blip r:embed="rId13"/>
                      <a:srcRect/>
                      <a:stretch>
                        <a:fillRect/>
                      </a:stretch>
                    </p:blipFill>
                    <p:spPr bwMode="auto">
                      <a:xfrm>
                        <a:off x="6745288" y="2247900"/>
                        <a:ext cx="242093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005008430"/>
              </p:ext>
            </p:extLst>
          </p:nvPr>
        </p:nvGraphicFramePr>
        <p:xfrm>
          <a:off x="6478133" y="3656853"/>
          <a:ext cx="2625725" cy="423863"/>
        </p:xfrm>
        <a:graphic>
          <a:graphicData uri="http://schemas.openxmlformats.org/presentationml/2006/ole">
            <mc:AlternateContent xmlns:mc="http://schemas.openxmlformats.org/markup-compatibility/2006">
              <mc:Choice xmlns:v="urn:schemas-microsoft-com:vml" Requires="v">
                <p:oleObj spid="_x0000_s1319992" name="Equation" r:id="rId14" imgW="1892160" imgH="304560" progId="Equation.DSMT4">
                  <p:embed/>
                </p:oleObj>
              </mc:Choice>
              <mc:Fallback>
                <p:oleObj name="Equation" r:id="rId14" imgW="1892160" imgH="304560" progId="Equation.DSMT4">
                  <p:embed/>
                  <p:pic>
                    <p:nvPicPr>
                      <p:cNvPr id="0" name=""/>
                      <p:cNvPicPr>
                        <a:picLocks noChangeAspect="1" noChangeArrowheads="1"/>
                      </p:cNvPicPr>
                      <p:nvPr/>
                    </p:nvPicPr>
                    <p:blipFill>
                      <a:blip r:embed="rId15"/>
                      <a:srcRect/>
                      <a:stretch>
                        <a:fillRect/>
                      </a:stretch>
                    </p:blipFill>
                    <p:spPr bwMode="auto">
                      <a:xfrm>
                        <a:off x="6478133" y="3656853"/>
                        <a:ext cx="2625725" cy="423863"/>
                      </a:xfrm>
                      <a:prstGeom prst="rect">
                        <a:avLst/>
                      </a:prstGeom>
                      <a:noFill/>
                      <a:ln>
                        <a:noFill/>
                      </a:ln>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655654374"/>
              </p:ext>
            </p:extLst>
          </p:nvPr>
        </p:nvGraphicFramePr>
        <p:xfrm>
          <a:off x="7011533" y="4207863"/>
          <a:ext cx="1836738" cy="390525"/>
        </p:xfrm>
        <a:graphic>
          <a:graphicData uri="http://schemas.openxmlformats.org/presentationml/2006/ole">
            <mc:AlternateContent xmlns:mc="http://schemas.openxmlformats.org/markup-compatibility/2006">
              <mc:Choice xmlns:v="urn:schemas-microsoft-com:vml" Requires="v">
                <p:oleObj spid="_x0000_s1319993" name="Equation" r:id="rId16" imgW="1434960" imgH="304560" progId="Equation.DSMT4">
                  <p:embed/>
                </p:oleObj>
              </mc:Choice>
              <mc:Fallback>
                <p:oleObj name="Equation" r:id="rId16" imgW="1434960" imgH="304560" progId="Equation.DSMT4">
                  <p:embed/>
                  <p:pic>
                    <p:nvPicPr>
                      <p:cNvPr id="0" name=""/>
                      <p:cNvPicPr>
                        <a:picLocks noChangeAspect="1" noChangeArrowheads="1"/>
                      </p:cNvPicPr>
                      <p:nvPr/>
                    </p:nvPicPr>
                    <p:blipFill>
                      <a:blip r:embed="rId17"/>
                      <a:srcRect/>
                      <a:stretch>
                        <a:fillRect/>
                      </a:stretch>
                    </p:blipFill>
                    <p:spPr bwMode="auto">
                      <a:xfrm>
                        <a:off x="7011533" y="4207863"/>
                        <a:ext cx="183673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5" name="Straight Arrow Connector 24"/>
          <p:cNvCxnSpPr/>
          <p:nvPr/>
        </p:nvCxnSpPr>
        <p:spPr>
          <a:xfrm flipV="1">
            <a:off x="6478133" y="2039689"/>
            <a:ext cx="203200" cy="862942"/>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8" name="Object 7"/>
          <p:cNvGraphicFramePr>
            <a:graphicFrameLocks noChangeAspect="1"/>
          </p:cNvGraphicFramePr>
          <p:nvPr>
            <p:extLst>
              <p:ext uri="{D42A27DB-BD31-4B8C-83A1-F6EECF244321}">
                <p14:modId xmlns:p14="http://schemas.microsoft.com/office/powerpoint/2010/main" val="274596581"/>
              </p:ext>
            </p:extLst>
          </p:nvPr>
        </p:nvGraphicFramePr>
        <p:xfrm>
          <a:off x="1246271" y="4995116"/>
          <a:ext cx="2286000" cy="578125"/>
        </p:xfrm>
        <a:graphic>
          <a:graphicData uri="http://schemas.openxmlformats.org/presentationml/2006/ole">
            <mc:AlternateContent xmlns:mc="http://schemas.openxmlformats.org/markup-compatibility/2006">
              <mc:Choice xmlns:v="urn:schemas-microsoft-com:vml" Requires="v">
                <p:oleObj spid="_x0000_s1319994" name="Equation" r:id="rId18" imgW="1714320" imgH="431640" progId="Equation.DSMT4">
                  <p:embed/>
                </p:oleObj>
              </mc:Choice>
              <mc:Fallback>
                <p:oleObj name="Equation" r:id="rId18" imgW="1714320" imgH="431640" progId="Equation.DSMT4">
                  <p:embed/>
                  <p:pic>
                    <p:nvPicPr>
                      <p:cNvPr id="0" name=""/>
                      <p:cNvPicPr>
                        <a:picLocks noChangeAspect="1" noChangeArrowheads="1"/>
                      </p:cNvPicPr>
                      <p:nvPr/>
                    </p:nvPicPr>
                    <p:blipFill>
                      <a:blip r:embed="rId19"/>
                      <a:srcRect/>
                      <a:stretch>
                        <a:fillRect/>
                      </a:stretch>
                    </p:blipFill>
                    <p:spPr bwMode="auto">
                      <a:xfrm>
                        <a:off x="1246271" y="4995116"/>
                        <a:ext cx="2286000" cy="578125"/>
                      </a:xfrm>
                      <a:prstGeom prst="rect">
                        <a:avLst/>
                      </a:prstGeom>
                      <a:noFill/>
                      <a:ln>
                        <a:noFill/>
                      </a:ln>
                    </p:spPr>
                  </p:pic>
                </p:oleObj>
              </mc:Fallback>
            </mc:AlternateContent>
          </a:graphicData>
        </a:graphic>
      </p:graphicFrame>
      <p:cxnSp>
        <p:nvCxnSpPr>
          <p:cNvPr id="30" name="Straight Arrow Connector 29"/>
          <p:cNvCxnSpPr/>
          <p:nvPr/>
        </p:nvCxnSpPr>
        <p:spPr>
          <a:xfrm flipV="1">
            <a:off x="6782933" y="2504020"/>
            <a:ext cx="50800" cy="39861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4336" name="Object 14335"/>
          <p:cNvGraphicFramePr>
            <a:graphicFrameLocks noChangeAspect="1"/>
          </p:cNvGraphicFramePr>
          <p:nvPr>
            <p:extLst>
              <p:ext uri="{D42A27DB-BD31-4B8C-83A1-F6EECF244321}">
                <p14:modId xmlns:p14="http://schemas.microsoft.com/office/powerpoint/2010/main" val="3901984139"/>
              </p:ext>
            </p:extLst>
          </p:nvPr>
        </p:nvGraphicFramePr>
        <p:xfrm>
          <a:off x="1246271" y="5592472"/>
          <a:ext cx="1878012" cy="592609"/>
        </p:xfrm>
        <a:graphic>
          <a:graphicData uri="http://schemas.openxmlformats.org/presentationml/2006/ole">
            <mc:AlternateContent xmlns:mc="http://schemas.openxmlformats.org/markup-compatibility/2006">
              <mc:Choice xmlns:v="urn:schemas-microsoft-com:vml" Requires="v">
                <p:oleObj spid="_x0000_s1319995" name="Equation" r:id="rId20" imgW="1371600" imgH="431640" progId="Equation.DSMT4">
                  <p:embed/>
                </p:oleObj>
              </mc:Choice>
              <mc:Fallback>
                <p:oleObj name="Equation" r:id="rId20" imgW="1371600" imgH="431640" progId="Equation.DSMT4">
                  <p:embed/>
                  <p:pic>
                    <p:nvPicPr>
                      <p:cNvPr id="0" name=""/>
                      <p:cNvPicPr>
                        <a:picLocks noChangeAspect="1" noChangeArrowheads="1"/>
                      </p:cNvPicPr>
                      <p:nvPr/>
                    </p:nvPicPr>
                    <p:blipFill>
                      <a:blip r:embed="rId21"/>
                      <a:srcRect/>
                      <a:stretch>
                        <a:fillRect/>
                      </a:stretch>
                    </p:blipFill>
                    <p:spPr bwMode="auto">
                      <a:xfrm>
                        <a:off x="1246271" y="5592472"/>
                        <a:ext cx="1878012" cy="592609"/>
                      </a:xfrm>
                      <a:prstGeom prst="rect">
                        <a:avLst/>
                      </a:prstGeom>
                      <a:noFill/>
                      <a:ln>
                        <a:noFill/>
                      </a:ln>
                    </p:spPr>
                  </p:pic>
                </p:oleObj>
              </mc:Fallback>
            </mc:AlternateContent>
          </a:graphicData>
        </a:graphic>
      </p:graphicFrame>
      <p:cxnSp>
        <p:nvCxnSpPr>
          <p:cNvPr id="41" name="Straight Arrow Connector 40"/>
          <p:cNvCxnSpPr/>
          <p:nvPr/>
        </p:nvCxnSpPr>
        <p:spPr>
          <a:xfrm flipV="1">
            <a:off x="6528933" y="4004516"/>
            <a:ext cx="177800" cy="398610"/>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4337" name="Object 14336"/>
          <p:cNvGraphicFramePr>
            <a:graphicFrameLocks noChangeAspect="1"/>
          </p:cNvGraphicFramePr>
          <p:nvPr>
            <p:extLst>
              <p:ext uri="{D42A27DB-BD31-4B8C-83A1-F6EECF244321}">
                <p14:modId xmlns:p14="http://schemas.microsoft.com/office/powerpoint/2010/main" val="2340709974"/>
              </p:ext>
            </p:extLst>
          </p:nvPr>
        </p:nvGraphicFramePr>
        <p:xfrm>
          <a:off x="4124314" y="4995116"/>
          <a:ext cx="1917700" cy="606425"/>
        </p:xfrm>
        <a:graphic>
          <a:graphicData uri="http://schemas.openxmlformats.org/presentationml/2006/ole">
            <mc:AlternateContent xmlns:mc="http://schemas.openxmlformats.org/markup-compatibility/2006">
              <mc:Choice xmlns:v="urn:schemas-microsoft-com:vml" Requires="v">
                <p:oleObj spid="_x0000_s1319996" name="Equation" r:id="rId22" imgW="1371600" imgH="431640" progId="Equation.DSMT4">
                  <p:embed/>
                </p:oleObj>
              </mc:Choice>
              <mc:Fallback>
                <p:oleObj name="Equation" r:id="rId22" imgW="1371600" imgH="431640" progId="Equation.DSMT4">
                  <p:embed/>
                  <p:pic>
                    <p:nvPicPr>
                      <p:cNvPr id="0" name=""/>
                      <p:cNvPicPr>
                        <a:picLocks noChangeAspect="1" noChangeArrowheads="1"/>
                      </p:cNvPicPr>
                      <p:nvPr/>
                    </p:nvPicPr>
                    <p:blipFill>
                      <a:blip r:embed="rId23"/>
                      <a:srcRect/>
                      <a:stretch>
                        <a:fillRect/>
                      </a:stretch>
                    </p:blipFill>
                    <p:spPr bwMode="auto">
                      <a:xfrm>
                        <a:off x="4124314" y="4995116"/>
                        <a:ext cx="1917700" cy="606425"/>
                      </a:xfrm>
                      <a:prstGeom prst="rect">
                        <a:avLst/>
                      </a:prstGeom>
                      <a:noFill/>
                      <a:ln>
                        <a:noFill/>
                      </a:ln>
                    </p:spPr>
                  </p:pic>
                </p:oleObj>
              </mc:Fallback>
            </mc:AlternateContent>
          </a:graphicData>
        </a:graphic>
      </p:graphicFrame>
      <p:cxnSp>
        <p:nvCxnSpPr>
          <p:cNvPr id="43" name="Straight Arrow Connector 42"/>
          <p:cNvCxnSpPr/>
          <p:nvPr/>
        </p:nvCxnSpPr>
        <p:spPr>
          <a:xfrm flipV="1">
            <a:off x="6706733" y="4403126"/>
            <a:ext cx="228600" cy="51784"/>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4344" name="Object 14343"/>
          <p:cNvGraphicFramePr>
            <a:graphicFrameLocks noChangeAspect="1"/>
          </p:cNvGraphicFramePr>
          <p:nvPr>
            <p:extLst>
              <p:ext uri="{D42A27DB-BD31-4B8C-83A1-F6EECF244321}">
                <p14:modId xmlns:p14="http://schemas.microsoft.com/office/powerpoint/2010/main" val="1128327235"/>
              </p:ext>
            </p:extLst>
          </p:nvPr>
        </p:nvGraphicFramePr>
        <p:xfrm>
          <a:off x="4165145" y="5604716"/>
          <a:ext cx="2389188" cy="554037"/>
        </p:xfrm>
        <a:graphic>
          <a:graphicData uri="http://schemas.openxmlformats.org/presentationml/2006/ole">
            <mc:AlternateContent xmlns:mc="http://schemas.openxmlformats.org/markup-compatibility/2006">
              <mc:Choice xmlns:v="urn:schemas-microsoft-com:vml" Requires="v">
                <p:oleObj spid="_x0000_s1319997" name="Equation" r:id="rId24" imgW="1866600" imgH="431640" progId="Equation.DSMT4">
                  <p:embed/>
                </p:oleObj>
              </mc:Choice>
              <mc:Fallback>
                <p:oleObj name="Equation" r:id="rId24" imgW="1866600" imgH="431640" progId="Equation.DSMT4">
                  <p:embed/>
                  <p:pic>
                    <p:nvPicPr>
                      <p:cNvPr id="0" name=""/>
                      <p:cNvPicPr>
                        <a:picLocks noChangeAspect="1" noChangeArrowheads="1"/>
                      </p:cNvPicPr>
                      <p:nvPr/>
                    </p:nvPicPr>
                    <p:blipFill>
                      <a:blip r:embed="rId25"/>
                      <a:srcRect/>
                      <a:stretch>
                        <a:fillRect/>
                      </a:stretch>
                    </p:blipFill>
                    <p:spPr bwMode="auto">
                      <a:xfrm>
                        <a:off x="4165145" y="5604716"/>
                        <a:ext cx="23891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Footer Placeholder 11"/>
          <p:cNvSpPr>
            <a:spLocks noGrp="1"/>
          </p:cNvSpPr>
          <p:nvPr>
            <p:ph type="ftr" sz="quarter" idx="11"/>
          </p:nvPr>
        </p:nvSpPr>
        <p:spPr/>
        <p:txBody>
          <a:bodyPr/>
          <a:lstStyle/>
          <a:p>
            <a:endParaRPr lang="en-US" dirty="0">
              <a:solidFill>
                <a:prstClr val="white">
                  <a:tint val="75000"/>
                </a:prstClr>
              </a:solidFill>
            </a:endParaRPr>
          </a:p>
        </p:txBody>
      </p:sp>
    </p:spTree>
    <p:extLst>
      <p:ext uri="{BB962C8B-B14F-4D97-AF65-F5344CB8AC3E}">
        <p14:creationId xmlns:p14="http://schemas.microsoft.com/office/powerpoint/2010/main" val="1499932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4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4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3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3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4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10" name="Picture 1310"/>
          <p:cNvPicPr>
            <a:picLocks noChangeAspect="1" noChangeArrowheads="1"/>
          </p:cNvPicPr>
          <p:nvPr/>
        </p:nvPicPr>
        <p:blipFill rotWithShape="1">
          <a:blip r:embed="rId4">
            <a:extLst>
              <a:ext uri="{28A0092B-C50C-407E-A947-70E740481C1C}">
                <a14:useLocalDpi xmlns:a14="http://schemas.microsoft.com/office/drawing/2010/main" val="0"/>
              </a:ext>
            </a:extLst>
          </a:blip>
          <a:srcRect l="21905" t="8254" r="18332" b="12064"/>
          <a:stretch/>
        </p:blipFill>
        <p:spPr bwMode="auto">
          <a:xfrm>
            <a:off x="594060" y="609599"/>
            <a:ext cx="2342377" cy="2343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Object 8"/>
          <p:cNvGraphicFramePr>
            <a:graphicFrameLocks noChangeAspect="1"/>
          </p:cNvGraphicFramePr>
          <p:nvPr>
            <p:extLst>
              <p:ext uri="{D42A27DB-BD31-4B8C-83A1-F6EECF244321}">
                <p14:modId xmlns:p14="http://schemas.microsoft.com/office/powerpoint/2010/main" val="2314497109"/>
              </p:ext>
            </p:extLst>
          </p:nvPr>
        </p:nvGraphicFramePr>
        <p:xfrm>
          <a:off x="1288204" y="198436"/>
          <a:ext cx="954087" cy="411163"/>
        </p:xfrm>
        <a:graphic>
          <a:graphicData uri="http://schemas.openxmlformats.org/presentationml/2006/ole">
            <mc:AlternateContent xmlns:mc="http://schemas.openxmlformats.org/markup-compatibility/2006">
              <mc:Choice xmlns:v="urn:schemas-microsoft-com:vml" Requires="v">
                <p:oleObj spid="_x0000_s1321022" name="Equation" r:id="rId5" imgW="558720" imgH="241200" progId="Equation.DSMT4">
                  <p:embed/>
                </p:oleObj>
              </mc:Choice>
              <mc:Fallback>
                <p:oleObj name="Equation" r:id="rId5" imgW="558720" imgH="241200" progId="Equation.DSMT4">
                  <p:embed/>
                  <p:pic>
                    <p:nvPicPr>
                      <p:cNvPr id="0" name=""/>
                      <p:cNvPicPr>
                        <a:picLocks noChangeAspect="1" noChangeArrowheads="1"/>
                      </p:cNvPicPr>
                      <p:nvPr/>
                    </p:nvPicPr>
                    <p:blipFill>
                      <a:blip r:embed="rId6"/>
                      <a:srcRect/>
                      <a:stretch>
                        <a:fillRect/>
                      </a:stretch>
                    </p:blipFill>
                    <p:spPr bwMode="auto">
                      <a:xfrm>
                        <a:off x="1288204" y="198436"/>
                        <a:ext cx="954087"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6912" name="Picture 1312"/>
          <p:cNvPicPr>
            <a:picLocks noChangeAspect="1" noChangeArrowheads="1"/>
          </p:cNvPicPr>
          <p:nvPr/>
        </p:nvPicPr>
        <p:blipFill rotWithShape="1">
          <a:blip r:embed="rId7">
            <a:extLst>
              <a:ext uri="{28A0092B-C50C-407E-A947-70E740481C1C}">
                <a14:useLocalDpi xmlns:a14="http://schemas.microsoft.com/office/drawing/2010/main" val="0"/>
              </a:ext>
            </a:extLst>
          </a:blip>
          <a:srcRect l="15952" t="6349" r="16428" b="5714"/>
          <a:stretch/>
        </p:blipFill>
        <p:spPr bwMode="auto">
          <a:xfrm>
            <a:off x="335874" y="3541340"/>
            <a:ext cx="2650328" cy="258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Object 9"/>
          <p:cNvGraphicFramePr>
            <a:graphicFrameLocks noChangeAspect="1"/>
          </p:cNvGraphicFramePr>
          <p:nvPr>
            <p:extLst>
              <p:ext uri="{D42A27DB-BD31-4B8C-83A1-F6EECF244321}">
                <p14:modId xmlns:p14="http://schemas.microsoft.com/office/powerpoint/2010/main" val="993219268"/>
              </p:ext>
            </p:extLst>
          </p:nvPr>
        </p:nvGraphicFramePr>
        <p:xfrm>
          <a:off x="1275650" y="3203752"/>
          <a:ext cx="976313" cy="411163"/>
        </p:xfrm>
        <a:graphic>
          <a:graphicData uri="http://schemas.openxmlformats.org/presentationml/2006/ole">
            <mc:AlternateContent xmlns:mc="http://schemas.openxmlformats.org/markup-compatibility/2006">
              <mc:Choice xmlns:v="urn:schemas-microsoft-com:vml" Requires="v">
                <p:oleObj spid="_x0000_s1321023" name="Equation" r:id="rId8" imgW="571320" imgH="241200" progId="Equation.DSMT4">
                  <p:embed/>
                </p:oleObj>
              </mc:Choice>
              <mc:Fallback>
                <p:oleObj name="Equation" r:id="rId8" imgW="571320" imgH="241200" progId="Equation.DSMT4">
                  <p:embed/>
                  <p:pic>
                    <p:nvPicPr>
                      <p:cNvPr id="0" name=""/>
                      <p:cNvPicPr>
                        <a:picLocks noChangeAspect="1" noChangeArrowheads="1"/>
                      </p:cNvPicPr>
                      <p:nvPr/>
                    </p:nvPicPr>
                    <p:blipFill>
                      <a:blip r:embed="rId9"/>
                      <a:srcRect/>
                      <a:stretch>
                        <a:fillRect/>
                      </a:stretch>
                    </p:blipFill>
                    <p:spPr bwMode="auto">
                      <a:xfrm>
                        <a:off x="1275650" y="3203752"/>
                        <a:ext cx="976313"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6917" name="Picture 1317"/>
          <p:cNvPicPr>
            <a:picLocks noChangeAspect="1" noChangeArrowheads="1"/>
          </p:cNvPicPr>
          <p:nvPr/>
        </p:nvPicPr>
        <p:blipFill rotWithShape="1">
          <a:blip r:embed="rId10">
            <a:extLst>
              <a:ext uri="{28A0092B-C50C-407E-A947-70E740481C1C}">
                <a14:useLocalDpi xmlns:a14="http://schemas.microsoft.com/office/drawing/2010/main" val="0"/>
              </a:ext>
            </a:extLst>
          </a:blip>
          <a:srcRect l="21667" t="7619" r="18333" b="11746"/>
          <a:stretch/>
        </p:blipFill>
        <p:spPr bwMode="auto">
          <a:xfrm>
            <a:off x="3489660" y="609600"/>
            <a:ext cx="2351666" cy="2371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Object 10"/>
          <p:cNvGraphicFramePr>
            <a:graphicFrameLocks noChangeAspect="1"/>
          </p:cNvGraphicFramePr>
          <p:nvPr>
            <p:extLst>
              <p:ext uri="{D42A27DB-BD31-4B8C-83A1-F6EECF244321}">
                <p14:modId xmlns:p14="http://schemas.microsoft.com/office/powerpoint/2010/main" val="3022461205"/>
              </p:ext>
            </p:extLst>
          </p:nvPr>
        </p:nvGraphicFramePr>
        <p:xfrm>
          <a:off x="4188449" y="198437"/>
          <a:ext cx="954087" cy="411162"/>
        </p:xfrm>
        <a:graphic>
          <a:graphicData uri="http://schemas.openxmlformats.org/presentationml/2006/ole">
            <mc:AlternateContent xmlns:mc="http://schemas.openxmlformats.org/markup-compatibility/2006">
              <mc:Choice xmlns:v="urn:schemas-microsoft-com:vml" Requires="v">
                <p:oleObj spid="_x0000_s1321024" name="Equation" r:id="rId11" imgW="558720" imgH="241200" progId="Equation.DSMT4">
                  <p:embed/>
                </p:oleObj>
              </mc:Choice>
              <mc:Fallback>
                <p:oleObj name="Equation" r:id="rId11" imgW="558720" imgH="241200" progId="Equation.DSMT4">
                  <p:embed/>
                  <p:pic>
                    <p:nvPicPr>
                      <p:cNvPr id="0" name=""/>
                      <p:cNvPicPr>
                        <a:picLocks noChangeAspect="1" noChangeArrowheads="1"/>
                      </p:cNvPicPr>
                      <p:nvPr/>
                    </p:nvPicPr>
                    <p:blipFill>
                      <a:blip r:embed="rId12"/>
                      <a:srcRect/>
                      <a:stretch>
                        <a:fillRect/>
                      </a:stretch>
                    </p:blipFill>
                    <p:spPr bwMode="auto">
                      <a:xfrm>
                        <a:off x="4188449" y="198437"/>
                        <a:ext cx="95408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6920" name="Picture 1320"/>
          <p:cNvPicPr>
            <a:picLocks noChangeAspect="1" noChangeArrowheads="1"/>
          </p:cNvPicPr>
          <p:nvPr/>
        </p:nvPicPr>
        <p:blipFill rotWithShape="1">
          <a:blip r:embed="rId13">
            <a:extLst>
              <a:ext uri="{28A0092B-C50C-407E-A947-70E740481C1C}">
                <a14:useLocalDpi xmlns:a14="http://schemas.microsoft.com/office/drawing/2010/main" val="0"/>
              </a:ext>
            </a:extLst>
          </a:blip>
          <a:srcRect l="15104" t="6547" r="15952" b="5517"/>
          <a:stretch/>
        </p:blipFill>
        <p:spPr bwMode="auto">
          <a:xfrm>
            <a:off x="3247324" y="3515940"/>
            <a:ext cx="2702222" cy="2586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 name="Object 11"/>
          <p:cNvGraphicFramePr>
            <a:graphicFrameLocks noChangeAspect="1"/>
          </p:cNvGraphicFramePr>
          <p:nvPr>
            <p:extLst>
              <p:ext uri="{D42A27DB-BD31-4B8C-83A1-F6EECF244321}">
                <p14:modId xmlns:p14="http://schemas.microsoft.com/office/powerpoint/2010/main" val="613096285"/>
              </p:ext>
            </p:extLst>
          </p:nvPr>
        </p:nvGraphicFramePr>
        <p:xfrm>
          <a:off x="4176301" y="3130177"/>
          <a:ext cx="976313" cy="411163"/>
        </p:xfrm>
        <a:graphic>
          <a:graphicData uri="http://schemas.openxmlformats.org/presentationml/2006/ole">
            <mc:AlternateContent xmlns:mc="http://schemas.openxmlformats.org/markup-compatibility/2006">
              <mc:Choice xmlns:v="urn:schemas-microsoft-com:vml" Requires="v">
                <p:oleObj spid="_x0000_s1321025" name="Equation" r:id="rId14" imgW="571320" imgH="241200" progId="Equation.DSMT4">
                  <p:embed/>
                </p:oleObj>
              </mc:Choice>
              <mc:Fallback>
                <p:oleObj name="Equation" r:id="rId14" imgW="571320" imgH="241200" progId="Equation.DSMT4">
                  <p:embed/>
                  <p:pic>
                    <p:nvPicPr>
                      <p:cNvPr id="0" name=""/>
                      <p:cNvPicPr>
                        <a:picLocks noChangeAspect="1" noChangeArrowheads="1"/>
                      </p:cNvPicPr>
                      <p:nvPr/>
                    </p:nvPicPr>
                    <p:blipFill>
                      <a:blip r:embed="rId15"/>
                      <a:srcRect/>
                      <a:stretch>
                        <a:fillRect/>
                      </a:stretch>
                    </p:blipFill>
                    <p:spPr bwMode="auto">
                      <a:xfrm>
                        <a:off x="4176301" y="3130177"/>
                        <a:ext cx="976313"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6927" name="Picture 1327"/>
          <p:cNvPicPr>
            <a:picLocks noChangeAspect="1" noChangeArrowheads="1"/>
          </p:cNvPicPr>
          <p:nvPr/>
        </p:nvPicPr>
        <p:blipFill rotWithShape="1">
          <a:blip r:embed="rId16">
            <a:extLst>
              <a:ext uri="{28A0092B-C50C-407E-A947-70E740481C1C}">
                <a14:useLocalDpi xmlns:a14="http://schemas.microsoft.com/office/drawing/2010/main" val="0"/>
              </a:ext>
            </a:extLst>
          </a:blip>
          <a:srcRect l="23096" t="8238" r="18333" b="12079"/>
          <a:stretch/>
        </p:blipFill>
        <p:spPr bwMode="auto">
          <a:xfrm>
            <a:off x="6325635" y="596900"/>
            <a:ext cx="2295658" cy="2343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Object 15"/>
          <p:cNvGraphicFramePr>
            <a:graphicFrameLocks noChangeAspect="1"/>
          </p:cNvGraphicFramePr>
          <p:nvPr>
            <p:extLst>
              <p:ext uri="{D42A27DB-BD31-4B8C-83A1-F6EECF244321}">
                <p14:modId xmlns:p14="http://schemas.microsoft.com/office/powerpoint/2010/main" val="2440891845"/>
              </p:ext>
            </p:extLst>
          </p:nvPr>
        </p:nvGraphicFramePr>
        <p:xfrm>
          <a:off x="6996420" y="185738"/>
          <a:ext cx="954088" cy="411162"/>
        </p:xfrm>
        <a:graphic>
          <a:graphicData uri="http://schemas.openxmlformats.org/presentationml/2006/ole">
            <mc:AlternateContent xmlns:mc="http://schemas.openxmlformats.org/markup-compatibility/2006">
              <mc:Choice xmlns:v="urn:schemas-microsoft-com:vml" Requires="v">
                <p:oleObj spid="_x0000_s1321026" name="Equation" r:id="rId17" imgW="558720" imgH="241200" progId="Equation.DSMT4">
                  <p:embed/>
                </p:oleObj>
              </mc:Choice>
              <mc:Fallback>
                <p:oleObj name="Equation" r:id="rId17" imgW="558720" imgH="241200" progId="Equation.DSMT4">
                  <p:embed/>
                  <p:pic>
                    <p:nvPicPr>
                      <p:cNvPr id="0" name=""/>
                      <p:cNvPicPr>
                        <a:picLocks noChangeAspect="1" noChangeArrowheads="1"/>
                      </p:cNvPicPr>
                      <p:nvPr/>
                    </p:nvPicPr>
                    <p:blipFill>
                      <a:blip r:embed="rId18"/>
                      <a:srcRect/>
                      <a:stretch>
                        <a:fillRect/>
                      </a:stretch>
                    </p:blipFill>
                    <p:spPr bwMode="auto">
                      <a:xfrm>
                        <a:off x="6996420" y="185738"/>
                        <a:ext cx="95408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6930" name="Picture 1330"/>
          <p:cNvPicPr>
            <a:picLocks noChangeAspect="1" noChangeArrowheads="1"/>
          </p:cNvPicPr>
          <p:nvPr/>
        </p:nvPicPr>
        <p:blipFill rotWithShape="1">
          <a:blip r:embed="rId19">
            <a:extLst>
              <a:ext uri="{28A0092B-C50C-407E-A947-70E740481C1C}">
                <a14:useLocalDpi xmlns:a14="http://schemas.microsoft.com/office/drawing/2010/main" val="0"/>
              </a:ext>
            </a:extLst>
          </a:blip>
          <a:srcRect l="15238" t="5556" r="15476" b="5556"/>
          <a:stretch/>
        </p:blipFill>
        <p:spPr bwMode="auto">
          <a:xfrm>
            <a:off x="6114616" y="3487937"/>
            <a:ext cx="2715626" cy="261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8" name="Object 17"/>
          <p:cNvGraphicFramePr>
            <a:graphicFrameLocks noChangeAspect="1"/>
          </p:cNvGraphicFramePr>
          <p:nvPr>
            <p:extLst>
              <p:ext uri="{D42A27DB-BD31-4B8C-83A1-F6EECF244321}">
                <p14:modId xmlns:p14="http://schemas.microsoft.com/office/powerpoint/2010/main" val="186484710"/>
              </p:ext>
            </p:extLst>
          </p:nvPr>
        </p:nvGraphicFramePr>
        <p:xfrm>
          <a:off x="6984273" y="3134389"/>
          <a:ext cx="976312" cy="411163"/>
        </p:xfrm>
        <a:graphic>
          <a:graphicData uri="http://schemas.openxmlformats.org/presentationml/2006/ole">
            <mc:AlternateContent xmlns:mc="http://schemas.openxmlformats.org/markup-compatibility/2006">
              <mc:Choice xmlns:v="urn:schemas-microsoft-com:vml" Requires="v">
                <p:oleObj spid="_x0000_s1321027" name="Equation" r:id="rId20" imgW="571320" imgH="241200" progId="Equation.DSMT4">
                  <p:embed/>
                </p:oleObj>
              </mc:Choice>
              <mc:Fallback>
                <p:oleObj name="Equation" r:id="rId20" imgW="571320" imgH="241200" progId="Equation.DSMT4">
                  <p:embed/>
                  <p:pic>
                    <p:nvPicPr>
                      <p:cNvPr id="0" name=""/>
                      <p:cNvPicPr>
                        <a:picLocks noChangeAspect="1" noChangeArrowheads="1"/>
                      </p:cNvPicPr>
                      <p:nvPr/>
                    </p:nvPicPr>
                    <p:blipFill>
                      <a:blip r:embed="rId21"/>
                      <a:srcRect/>
                      <a:stretch>
                        <a:fillRect/>
                      </a:stretch>
                    </p:blipFill>
                    <p:spPr bwMode="auto">
                      <a:xfrm>
                        <a:off x="6984273" y="3134389"/>
                        <a:ext cx="976312"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2043494448"/>
              </p:ext>
            </p:extLst>
          </p:nvPr>
        </p:nvGraphicFramePr>
        <p:xfrm>
          <a:off x="335874" y="4203081"/>
          <a:ext cx="1365250" cy="309562"/>
        </p:xfrm>
        <a:graphic>
          <a:graphicData uri="http://schemas.openxmlformats.org/presentationml/2006/ole">
            <mc:AlternateContent xmlns:mc="http://schemas.openxmlformats.org/markup-compatibility/2006">
              <mc:Choice xmlns:v="urn:schemas-microsoft-com:vml" Requires="v">
                <p:oleObj spid="_x0000_s1321028" name="Equation" r:id="rId22" imgW="1066680" imgH="241200" progId="Equation.DSMT4">
                  <p:embed/>
                </p:oleObj>
              </mc:Choice>
              <mc:Fallback>
                <p:oleObj name="Equation" r:id="rId22" imgW="1066680" imgH="241200" progId="Equation.DSMT4">
                  <p:embed/>
                  <p:pic>
                    <p:nvPicPr>
                      <p:cNvPr id="0" name=""/>
                      <p:cNvPicPr>
                        <a:picLocks noChangeAspect="1" noChangeArrowheads="1"/>
                      </p:cNvPicPr>
                      <p:nvPr/>
                    </p:nvPicPr>
                    <p:blipFill>
                      <a:blip r:embed="rId23"/>
                      <a:srcRect/>
                      <a:stretch>
                        <a:fillRect/>
                      </a:stretch>
                    </p:blipFill>
                    <p:spPr bwMode="auto">
                      <a:xfrm>
                        <a:off x="335874" y="4203081"/>
                        <a:ext cx="1365250"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5" name="Straight Arrow Connector 34"/>
          <p:cNvCxnSpPr/>
          <p:nvPr/>
        </p:nvCxnSpPr>
        <p:spPr>
          <a:xfrm>
            <a:off x="1610982" y="4457992"/>
            <a:ext cx="474915" cy="255143"/>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7" name="Object 36"/>
          <p:cNvGraphicFramePr>
            <a:graphicFrameLocks noChangeAspect="1"/>
          </p:cNvGraphicFramePr>
          <p:nvPr>
            <p:extLst>
              <p:ext uri="{D42A27DB-BD31-4B8C-83A1-F6EECF244321}">
                <p14:modId xmlns:p14="http://schemas.microsoft.com/office/powerpoint/2010/main" val="3181226819"/>
              </p:ext>
            </p:extLst>
          </p:nvPr>
        </p:nvGraphicFramePr>
        <p:xfrm>
          <a:off x="3220485" y="4318524"/>
          <a:ext cx="1365250" cy="309563"/>
        </p:xfrm>
        <a:graphic>
          <a:graphicData uri="http://schemas.openxmlformats.org/presentationml/2006/ole">
            <mc:AlternateContent xmlns:mc="http://schemas.openxmlformats.org/markup-compatibility/2006">
              <mc:Choice xmlns:v="urn:schemas-microsoft-com:vml" Requires="v">
                <p:oleObj spid="_x0000_s1321029" name="Equation" r:id="rId24" imgW="1066680" imgH="241200" progId="Equation.DSMT4">
                  <p:embed/>
                </p:oleObj>
              </mc:Choice>
              <mc:Fallback>
                <p:oleObj name="Equation" r:id="rId24" imgW="1066680" imgH="241200" progId="Equation.DSMT4">
                  <p:embed/>
                  <p:pic>
                    <p:nvPicPr>
                      <p:cNvPr id="0" name=""/>
                      <p:cNvPicPr>
                        <a:picLocks noChangeAspect="1" noChangeArrowheads="1"/>
                      </p:cNvPicPr>
                      <p:nvPr/>
                    </p:nvPicPr>
                    <p:blipFill>
                      <a:blip r:embed="rId25"/>
                      <a:srcRect/>
                      <a:stretch>
                        <a:fillRect/>
                      </a:stretch>
                    </p:blipFill>
                    <p:spPr bwMode="auto">
                      <a:xfrm>
                        <a:off x="3220485" y="4318524"/>
                        <a:ext cx="136525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8" name="Straight Arrow Connector 37"/>
          <p:cNvCxnSpPr/>
          <p:nvPr/>
        </p:nvCxnSpPr>
        <p:spPr>
          <a:xfrm>
            <a:off x="4598435" y="4527727"/>
            <a:ext cx="444642" cy="18540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9" name="Object 38"/>
          <p:cNvGraphicFramePr>
            <a:graphicFrameLocks noChangeAspect="1"/>
          </p:cNvGraphicFramePr>
          <p:nvPr>
            <p:extLst>
              <p:ext uri="{D42A27DB-BD31-4B8C-83A1-F6EECF244321}">
                <p14:modId xmlns:p14="http://schemas.microsoft.com/office/powerpoint/2010/main" val="2963366371"/>
              </p:ext>
            </p:extLst>
          </p:nvPr>
        </p:nvGraphicFramePr>
        <p:xfrm>
          <a:off x="6107179" y="4358824"/>
          <a:ext cx="1365250" cy="309562"/>
        </p:xfrm>
        <a:graphic>
          <a:graphicData uri="http://schemas.openxmlformats.org/presentationml/2006/ole">
            <mc:AlternateContent xmlns:mc="http://schemas.openxmlformats.org/markup-compatibility/2006">
              <mc:Choice xmlns:v="urn:schemas-microsoft-com:vml" Requires="v">
                <p:oleObj spid="_x0000_s1321030" name="Equation" r:id="rId26" imgW="1066680" imgH="241200" progId="Equation.DSMT4">
                  <p:embed/>
                </p:oleObj>
              </mc:Choice>
              <mc:Fallback>
                <p:oleObj name="Equation" r:id="rId26" imgW="1066680" imgH="241200" progId="Equation.DSMT4">
                  <p:embed/>
                  <p:pic>
                    <p:nvPicPr>
                      <p:cNvPr id="0" name=""/>
                      <p:cNvPicPr>
                        <a:picLocks noChangeAspect="1" noChangeArrowheads="1"/>
                      </p:cNvPicPr>
                      <p:nvPr/>
                    </p:nvPicPr>
                    <p:blipFill>
                      <a:blip r:embed="rId27"/>
                      <a:srcRect/>
                      <a:stretch>
                        <a:fillRect/>
                      </a:stretch>
                    </p:blipFill>
                    <p:spPr bwMode="auto">
                      <a:xfrm>
                        <a:off x="6107179" y="4358824"/>
                        <a:ext cx="1365250"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40" name="Straight Arrow Connector 39"/>
          <p:cNvCxnSpPr/>
          <p:nvPr/>
        </p:nvCxnSpPr>
        <p:spPr>
          <a:xfrm>
            <a:off x="7472429" y="4585563"/>
            <a:ext cx="410369" cy="110505"/>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41" name="Object 40"/>
          <p:cNvGraphicFramePr>
            <a:graphicFrameLocks noChangeAspect="1"/>
          </p:cNvGraphicFramePr>
          <p:nvPr>
            <p:extLst>
              <p:ext uri="{D42A27DB-BD31-4B8C-83A1-F6EECF244321}">
                <p14:modId xmlns:p14="http://schemas.microsoft.com/office/powerpoint/2010/main" val="2748285165"/>
              </p:ext>
            </p:extLst>
          </p:nvPr>
        </p:nvGraphicFramePr>
        <p:xfrm>
          <a:off x="1377950" y="3829228"/>
          <a:ext cx="1416050" cy="390525"/>
        </p:xfrm>
        <a:graphic>
          <a:graphicData uri="http://schemas.openxmlformats.org/presentationml/2006/ole">
            <mc:AlternateContent xmlns:mc="http://schemas.openxmlformats.org/markup-compatibility/2006">
              <mc:Choice xmlns:v="urn:schemas-microsoft-com:vml" Requires="v">
                <p:oleObj spid="_x0000_s1321031" name="Equation" r:id="rId28" imgW="1104840" imgH="304560" progId="Equation.DSMT4">
                  <p:embed/>
                </p:oleObj>
              </mc:Choice>
              <mc:Fallback>
                <p:oleObj name="Equation" r:id="rId28" imgW="1104840" imgH="304560" progId="Equation.DSMT4">
                  <p:embed/>
                  <p:pic>
                    <p:nvPicPr>
                      <p:cNvPr id="0" name=""/>
                      <p:cNvPicPr>
                        <a:picLocks noChangeAspect="1" noChangeArrowheads="1"/>
                      </p:cNvPicPr>
                      <p:nvPr/>
                    </p:nvPicPr>
                    <p:blipFill>
                      <a:blip r:embed="rId29"/>
                      <a:srcRect/>
                      <a:stretch>
                        <a:fillRect/>
                      </a:stretch>
                    </p:blipFill>
                    <p:spPr bwMode="auto">
                      <a:xfrm>
                        <a:off x="1377950" y="3829228"/>
                        <a:ext cx="14160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42" name="Straight Arrow Connector 41"/>
          <p:cNvCxnSpPr>
            <a:stCxn id="41" idx="2"/>
          </p:cNvCxnSpPr>
          <p:nvPr/>
        </p:nvCxnSpPr>
        <p:spPr>
          <a:xfrm>
            <a:off x="2085896" y="4219305"/>
            <a:ext cx="276304" cy="47732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45" name="Object 44"/>
          <p:cNvGraphicFramePr>
            <a:graphicFrameLocks noChangeAspect="1"/>
          </p:cNvGraphicFramePr>
          <p:nvPr>
            <p:extLst>
              <p:ext uri="{D42A27DB-BD31-4B8C-83A1-F6EECF244321}">
                <p14:modId xmlns:p14="http://schemas.microsoft.com/office/powerpoint/2010/main" val="1640222382"/>
              </p:ext>
            </p:extLst>
          </p:nvPr>
        </p:nvGraphicFramePr>
        <p:xfrm>
          <a:off x="7027863" y="3968928"/>
          <a:ext cx="1414462" cy="390525"/>
        </p:xfrm>
        <a:graphic>
          <a:graphicData uri="http://schemas.openxmlformats.org/presentationml/2006/ole">
            <mc:AlternateContent xmlns:mc="http://schemas.openxmlformats.org/markup-compatibility/2006">
              <mc:Choice xmlns:v="urn:schemas-microsoft-com:vml" Requires="v">
                <p:oleObj spid="_x0000_s1321032" name="Equation" r:id="rId30" imgW="1104840" imgH="304560" progId="Equation.DSMT4">
                  <p:embed/>
                </p:oleObj>
              </mc:Choice>
              <mc:Fallback>
                <p:oleObj name="Equation" r:id="rId30" imgW="1104840" imgH="304560" progId="Equation.DSMT4">
                  <p:embed/>
                  <p:pic>
                    <p:nvPicPr>
                      <p:cNvPr id="0" name=""/>
                      <p:cNvPicPr>
                        <a:picLocks noChangeAspect="1" noChangeArrowheads="1"/>
                      </p:cNvPicPr>
                      <p:nvPr/>
                    </p:nvPicPr>
                    <p:blipFill>
                      <a:blip r:embed="rId31"/>
                      <a:srcRect/>
                      <a:stretch>
                        <a:fillRect/>
                      </a:stretch>
                    </p:blipFill>
                    <p:spPr bwMode="auto">
                      <a:xfrm>
                        <a:off x="7027863" y="3968928"/>
                        <a:ext cx="141446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46" name="Straight Arrow Connector 45"/>
          <p:cNvCxnSpPr/>
          <p:nvPr/>
        </p:nvCxnSpPr>
        <p:spPr>
          <a:xfrm>
            <a:off x="7882798" y="4358824"/>
            <a:ext cx="270602" cy="33780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49" name="Object 48"/>
          <p:cNvGraphicFramePr>
            <a:graphicFrameLocks noChangeAspect="1"/>
          </p:cNvGraphicFramePr>
          <p:nvPr>
            <p:extLst>
              <p:ext uri="{D42A27DB-BD31-4B8C-83A1-F6EECF244321}">
                <p14:modId xmlns:p14="http://schemas.microsoft.com/office/powerpoint/2010/main" val="4250873717"/>
              </p:ext>
            </p:extLst>
          </p:nvPr>
        </p:nvGraphicFramePr>
        <p:xfrm>
          <a:off x="4297363" y="3945116"/>
          <a:ext cx="1627187" cy="390525"/>
        </p:xfrm>
        <a:graphic>
          <a:graphicData uri="http://schemas.openxmlformats.org/presentationml/2006/ole">
            <mc:AlternateContent xmlns:mc="http://schemas.openxmlformats.org/markup-compatibility/2006">
              <mc:Choice xmlns:v="urn:schemas-microsoft-com:vml" Requires="v">
                <p:oleObj spid="_x0000_s1321033" name="Equation" r:id="rId32" imgW="1269720" imgH="304560" progId="Equation.DSMT4">
                  <p:embed/>
                </p:oleObj>
              </mc:Choice>
              <mc:Fallback>
                <p:oleObj name="Equation" r:id="rId32" imgW="1269720" imgH="304560" progId="Equation.DSMT4">
                  <p:embed/>
                  <p:pic>
                    <p:nvPicPr>
                      <p:cNvPr id="0" name=""/>
                      <p:cNvPicPr>
                        <a:picLocks noChangeAspect="1" noChangeArrowheads="1"/>
                      </p:cNvPicPr>
                      <p:nvPr/>
                    </p:nvPicPr>
                    <p:blipFill>
                      <a:blip r:embed="rId33"/>
                      <a:srcRect/>
                      <a:stretch>
                        <a:fillRect/>
                      </a:stretch>
                    </p:blipFill>
                    <p:spPr bwMode="auto">
                      <a:xfrm>
                        <a:off x="4297363" y="3945116"/>
                        <a:ext cx="16271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50" name="Straight Arrow Connector 49"/>
          <p:cNvCxnSpPr/>
          <p:nvPr/>
        </p:nvCxnSpPr>
        <p:spPr>
          <a:xfrm flipV="1">
            <a:off x="5048260" y="3738580"/>
            <a:ext cx="181528" cy="295460"/>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Tree>
    <p:extLst>
      <p:ext uri="{BB962C8B-B14F-4D97-AF65-F5344CB8AC3E}">
        <p14:creationId xmlns:p14="http://schemas.microsoft.com/office/powerpoint/2010/main" val="1686458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9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9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9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9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9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9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23968" y="581560"/>
            <a:ext cx="7171835" cy="1323439"/>
          </a:xfrm>
          <a:prstGeom prst="rect">
            <a:avLst/>
          </a:prstGeom>
        </p:spPr>
        <p:txBody>
          <a:bodyPr wrap="none">
            <a:spAutoFit/>
          </a:bodyPr>
          <a:lstStyle/>
          <a:p>
            <a:pPr eaLnBrk="1" fontAlgn="auto" hangingPunct="1">
              <a:spcBef>
                <a:spcPts val="0"/>
              </a:spcBef>
              <a:spcAft>
                <a:spcPts val="0"/>
              </a:spcAft>
            </a:pPr>
            <a:r>
              <a:rPr lang="en-US" sz="4000" dirty="0" smtClean="0">
                <a:solidFill>
                  <a:prstClr val="white"/>
                </a:solidFill>
                <a:latin typeface="Calibri"/>
                <a:cs typeface="+mn-cs"/>
              </a:rPr>
              <a:t>Bayer spatial frequency response </a:t>
            </a:r>
          </a:p>
          <a:p>
            <a:pPr eaLnBrk="1" fontAlgn="auto" hangingPunct="1">
              <a:spcBef>
                <a:spcPts val="0"/>
              </a:spcBef>
              <a:spcAft>
                <a:spcPts val="0"/>
              </a:spcAft>
            </a:pPr>
            <a:r>
              <a:rPr lang="en-US" sz="4000" dirty="0">
                <a:solidFill>
                  <a:prstClr val="white"/>
                </a:solidFill>
                <a:latin typeface="Calibri"/>
                <a:cs typeface="+mn-cs"/>
              </a:rPr>
              <a:t> </a:t>
            </a:r>
            <a:r>
              <a:rPr lang="en-US" sz="4000" dirty="0" smtClean="0">
                <a:solidFill>
                  <a:prstClr val="white"/>
                </a:solidFill>
                <a:latin typeface="Calibri"/>
                <a:cs typeface="+mn-cs"/>
              </a:rPr>
              <a:t>                 - Summary</a:t>
            </a:r>
            <a:endParaRPr lang="en-US" sz="4000" dirty="0">
              <a:solidFill>
                <a:prstClr val="white"/>
              </a:solidFill>
              <a:latin typeface="Calibri"/>
              <a:cs typeface="+mn-cs"/>
            </a:endParaRPr>
          </a:p>
        </p:txBody>
      </p:sp>
      <p:sp>
        <p:nvSpPr>
          <p:cNvPr id="10" name="Footer Placeholder 9"/>
          <p:cNvSpPr>
            <a:spLocks noGrp="1"/>
          </p:cNvSpPr>
          <p:nvPr>
            <p:ph type="ftr" sz="quarter" idx="11"/>
          </p:nvPr>
        </p:nvSpPr>
        <p:spPr/>
        <p:txBody>
          <a:bodyPr/>
          <a:lstStyle/>
          <a:p>
            <a:endParaRPr lang="en-US" dirty="0">
              <a:solidFill>
                <a:prstClr val="white">
                  <a:tint val="75000"/>
                </a:prstClr>
              </a:solidFill>
            </a:endParaRPr>
          </a:p>
        </p:txBody>
      </p:sp>
      <p:sp>
        <p:nvSpPr>
          <p:cNvPr id="9" name="TextBox 8"/>
          <p:cNvSpPr txBox="1"/>
          <p:nvPr/>
        </p:nvSpPr>
        <p:spPr>
          <a:xfrm>
            <a:off x="892627" y="2209800"/>
            <a:ext cx="7634515" cy="4093428"/>
          </a:xfrm>
          <a:prstGeom prst="rect">
            <a:avLst/>
          </a:prstGeom>
          <a:noFill/>
        </p:spPr>
        <p:txBody>
          <a:bodyPr wrap="square" rtlCol="0">
            <a:spAutoFit/>
          </a:bodyPr>
          <a:lstStyle/>
          <a:p>
            <a:pPr marL="457200" indent="-457200" eaLnBrk="1" fontAlgn="auto" hangingPunct="1">
              <a:lnSpc>
                <a:spcPct val="150000"/>
              </a:lnSpc>
              <a:spcBef>
                <a:spcPts val="0"/>
              </a:spcBef>
              <a:spcAft>
                <a:spcPts val="0"/>
              </a:spcAft>
              <a:buFont typeface="Arial" pitchFamily="34" charset="0"/>
              <a:buChar char="•"/>
            </a:pPr>
            <a:r>
              <a:rPr lang="en-US" sz="2600" dirty="0">
                <a:solidFill>
                  <a:prstClr val="white"/>
                </a:solidFill>
                <a:latin typeface="Calibri"/>
                <a:cs typeface="+mn-cs"/>
              </a:rPr>
              <a:t>A</a:t>
            </a:r>
            <a:r>
              <a:rPr lang="en-US" sz="2600" dirty="0" smtClean="0">
                <a:solidFill>
                  <a:prstClr val="white"/>
                </a:solidFill>
                <a:latin typeface="Calibri"/>
                <a:cs typeface="+mn-cs"/>
              </a:rPr>
              <a:t>nalytical expressions for Bayer SFR – VMTF and parasitic SR</a:t>
            </a:r>
          </a:p>
          <a:p>
            <a:pPr marL="457200" indent="-457200" eaLnBrk="1" fontAlgn="auto" hangingPunct="1">
              <a:lnSpc>
                <a:spcPct val="150000"/>
              </a:lnSpc>
              <a:spcBef>
                <a:spcPts val="0"/>
              </a:spcBef>
              <a:spcAft>
                <a:spcPts val="0"/>
              </a:spcAft>
              <a:buFont typeface="Arial" pitchFamily="34" charset="0"/>
              <a:buChar char="•"/>
            </a:pPr>
            <a:r>
              <a:rPr lang="en-US" sz="2600" dirty="0">
                <a:solidFill>
                  <a:prstClr val="white"/>
                </a:solidFill>
                <a:latin typeface="Calibri"/>
                <a:cs typeface="+mn-cs"/>
              </a:rPr>
              <a:t>2D </a:t>
            </a:r>
            <a:r>
              <a:rPr lang="en-US" sz="2600" dirty="0" smtClean="0">
                <a:solidFill>
                  <a:prstClr val="white"/>
                </a:solidFill>
                <a:latin typeface="Calibri"/>
                <a:cs typeface="+mn-cs"/>
              </a:rPr>
              <a:t>analysis</a:t>
            </a:r>
          </a:p>
          <a:p>
            <a:pPr marL="457200" indent="-457200" eaLnBrk="1" fontAlgn="auto" hangingPunct="1">
              <a:lnSpc>
                <a:spcPct val="150000"/>
              </a:lnSpc>
              <a:spcBef>
                <a:spcPts val="0"/>
              </a:spcBef>
              <a:spcAft>
                <a:spcPts val="0"/>
              </a:spcAft>
              <a:buFont typeface="Arial" pitchFamily="34" charset="0"/>
              <a:buChar char="•"/>
            </a:pPr>
            <a:r>
              <a:rPr lang="en-US" sz="2600" dirty="0" smtClean="0">
                <a:solidFill>
                  <a:prstClr val="white"/>
                </a:solidFill>
                <a:latin typeface="Calibri"/>
                <a:cs typeface="+mn-cs"/>
              </a:rPr>
              <a:t>Account for color input</a:t>
            </a:r>
          </a:p>
          <a:p>
            <a:pPr marL="457200" indent="-457200" eaLnBrk="1" fontAlgn="auto" hangingPunct="1">
              <a:lnSpc>
                <a:spcPct val="150000"/>
              </a:lnSpc>
              <a:spcBef>
                <a:spcPts val="0"/>
              </a:spcBef>
              <a:spcAft>
                <a:spcPts val="0"/>
              </a:spcAft>
              <a:buFont typeface="Arial" pitchFamily="34" charset="0"/>
              <a:buChar char="•"/>
            </a:pPr>
            <a:r>
              <a:rPr lang="en-US" sz="2600" dirty="0" smtClean="0">
                <a:solidFill>
                  <a:prstClr val="white"/>
                </a:solidFill>
                <a:latin typeface="Calibri"/>
                <a:cs typeface="+mn-cs"/>
              </a:rPr>
              <a:t>Account for both Bayer sampling and interpolation.</a:t>
            </a:r>
          </a:p>
          <a:p>
            <a:pPr marL="457200" indent="-457200" eaLnBrk="1" fontAlgn="auto" hangingPunct="1">
              <a:lnSpc>
                <a:spcPct val="150000"/>
              </a:lnSpc>
              <a:spcBef>
                <a:spcPts val="0"/>
              </a:spcBef>
              <a:spcAft>
                <a:spcPts val="0"/>
              </a:spcAft>
              <a:buFont typeface="Arial" pitchFamily="34" charset="0"/>
              <a:buChar char="•"/>
            </a:pPr>
            <a:r>
              <a:rPr lang="en-US" sz="2600" dirty="0" smtClean="0">
                <a:solidFill>
                  <a:prstClr val="white"/>
                </a:solidFill>
                <a:latin typeface="Calibri"/>
                <a:cs typeface="+mn-cs"/>
              </a:rPr>
              <a:t>Verified by simulation.</a:t>
            </a:r>
          </a:p>
          <a:p>
            <a:pPr marL="285750" indent="-285750" eaLnBrk="1" fontAlgn="auto" hangingPunct="1">
              <a:spcBef>
                <a:spcPts val="0"/>
              </a:spcBef>
              <a:spcAft>
                <a:spcPts val="0"/>
              </a:spcAft>
              <a:buFont typeface="Arial" pitchFamily="34" charset="0"/>
              <a:buChar char="•"/>
            </a:pPr>
            <a:endParaRPr lang="en-US" sz="2600" dirty="0" smtClean="0">
              <a:solidFill>
                <a:prstClr val="white"/>
              </a:solidFill>
              <a:latin typeface="Calibri"/>
              <a:cs typeface="+mn-cs"/>
            </a:endParaRPr>
          </a:p>
        </p:txBody>
      </p:sp>
    </p:spTree>
    <p:extLst>
      <p:ext uri="{BB962C8B-B14F-4D97-AF65-F5344CB8AC3E}">
        <p14:creationId xmlns:p14="http://schemas.microsoft.com/office/powerpoint/2010/main" val="15775061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83162" y="457200"/>
            <a:ext cx="4922438" cy="707886"/>
          </a:xfrm>
          <a:prstGeom prst="rect">
            <a:avLst/>
          </a:prstGeom>
        </p:spPr>
        <p:txBody>
          <a:bodyPr wrap="none">
            <a:spAutoFit/>
          </a:bodyPr>
          <a:lstStyle/>
          <a:p>
            <a:pPr eaLnBrk="1" fontAlgn="auto" hangingPunct="1">
              <a:spcBef>
                <a:spcPts val="0"/>
              </a:spcBef>
              <a:spcAft>
                <a:spcPts val="0"/>
              </a:spcAft>
            </a:pPr>
            <a:r>
              <a:rPr lang="en-US" sz="4000" dirty="0" smtClean="0">
                <a:solidFill>
                  <a:prstClr val="white"/>
                </a:solidFill>
                <a:latin typeface="Calibri"/>
                <a:cs typeface="+mn-cs"/>
              </a:rPr>
              <a:t>Full-field color systems</a:t>
            </a:r>
            <a:endParaRPr lang="en-US" sz="4000" dirty="0">
              <a:solidFill>
                <a:prstClr val="white"/>
              </a:solidFill>
              <a:latin typeface="Calibri"/>
              <a:cs typeface="+mn-cs"/>
            </a:endParaRPr>
          </a:p>
        </p:txBody>
      </p:sp>
      <p:sp>
        <p:nvSpPr>
          <p:cNvPr id="4" name="Rectangle 3"/>
          <p:cNvSpPr/>
          <p:nvPr/>
        </p:nvSpPr>
        <p:spPr>
          <a:xfrm>
            <a:off x="683483" y="1374744"/>
            <a:ext cx="2862025" cy="492443"/>
          </a:xfrm>
          <a:prstGeom prst="rect">
            <a:avLst/>
          </a:prstGeom>
        </p:spPr>
        <p:txBody>
          <a:bodyPr wrap="square">
            <a:spAutoFit/>
          </a:bodyPr>
          <a:lstStyle/>
          <a:p>
            <a:pPr eaLnBrk="1" fontAlgn="auto" hangingPunct="1">
              <a:spcBef>
                <a:spcPts val="0"/>
              </a:spcBef>
              <a:spcAft>
                <a:spcPts val="0"/>
              </a:spcAft>
            </a:pPr>
            <a:r>
              <a:rPr lang="en-US" sz="2600" dirty="0" smtClean="0">
                <a:solidFill>
                  <a:prstClr val="white"/>
                </a:solidFill>
                <a:latin typeface="Calibri"/>
                <a:cs typeface="+mn-cs"/>
              </a:rPr>
              <a:t>Several full sensors</a:t>
            </a:r>
            <a:endParaRPr lang="en-US" sz="2600" dirty="0">
              <a:solidFill>
                <a:prstClr val="white"/>
              </a:solidFill>
              <a:latin typeface="Calibri"/>
              <a:cs typeface="+mn-cs"/>
            </a:endParaRPr>
          </a:p>
        </p:txBody>
      </p:sp>
      <p:sp>
        <p:nvSpPr>
          <p:cNvPr id="5" name="Right Arrow 4"/>
          <p:cNvSpPr/>
          <p:nvPr/>
        </p:nvSpPr>
        <p:spPr>
          <a:xfrm>
            <a:off x="3627322" y="1443164"/>
            <a:ext cx="564606" cy="33573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7" name="Rectangle 6"/>
          <p:cNvSpPr/>
          <p:nvPr/>
        </p:nvSpPr>
        <p:spPr>
          <a:xfrm>
            <a:off x="4427704" y="1374744"/>
            <a:ext cx="3570979" cy="892552"/>
          </a:xfrm>
          <a:prstGeom prst="rect">
            <a:avLst/>
          </a:prstGeom>
        </p:spPr>
        <p:txBody>
          <a:bodyPr wrap="square">
            <a:spAutoFit/>
          </a:bodyPr>
          <a:lstStyle/>
          <a:p>
            <a:pPr eaLnBrk="1" fontAlgn="auto" hangingPunct="1">
              <a:spcBef>
                <a:spcPts val="0"/>
              </a:spcBef>
              <a:spcAft>
                <a:spcPts val="0"/>
              </a:spcAft>
            </a:pPr>
            <a:r>
              <a:rPr lang="en-US" sz="2600" dirty="0" smtClean="0">
                <a:solidFill>
                  <a:prstClr val="white"/>
                </a:solidFill>
                <a:latin typeface="Calibri"/>
                <a:cs typeface="+mn-cs"/>
              </a:rPr>
              <a:t>No spatial resolution compromise</a:t>
            </a:r>
            <a:endParaRPr lang="en-US" sz="2600" dirty="0">
              <a:solidFill>
                <a:prstClr val="white"/>
              </a:solidFill>
              <a:latin typeface="Calibri"/>
              <a:cs typeface="+mn-cs"/>
            </a:endParaRPr>
          </a:p>
        </p:txBody>
      </p:sp>
      <p:sp>
        <p:nvSpPr>
          <p:cNvPr id="8" name="Rectangle 7"/>
          <p:cNvSpPr/>
          <p:nvPr/>
        </p:nvSpPr>
        <p:spPr>
          <a:xfrm>
            <a:off x="315353" y="2648808"/>
            <a:ext cx="3598283" cy="892552"/>
          </a:xfrm>
          <a:prstGeom prst="rect">
            <a:avLst/>
          </a:prstGeom>
        </p:spPr>
        <p:txBody>
          <a:bodyPr wrap="square">
            <a:spAutoFit/>
          </a:bodyPr>
          <a:lstStyle/>
          <a:p>
            <a:pPr marL="457200" indent="-457200" eaLnBrk="1" fontAlgn="auto" hangingPunct="1">
              <a:spcBef>
                <a:spcPts val="0"/>
              </a:spcBef>
              <a:spcAft>
                <a:spcPts val="0"/>
              </a:spcAft>
              <a:buFont typeface="Arial" pitchFamily="34" charset="0"/>
              <a:buChar char="•"/>
            </a:pPr>
            <a:r>
              <a:rPr lang="en-US" sz="2600" dirty="0" smtClean="0">
                <a:solidFill>
                  <a:prstClr val="white"/>
                </a:solidFill>
                <a:latin typeface="Calibri"/>
                <a:cs typeface="+mn-cs"/>
              </a:rPr>
              <a:t>3-CCD / N-CCD</a:t>
            </a:r>
          </a:p>
          <a:p>
            <a:pPr marL="457200" indent="-457200" eaLnBrk="1" fontAlgn="auto" hangingPunct="1">
              <a:spcBef>
                <a:spcPts val="0"/>
              </a:spcBef>
              <a:spcAft>
                <a:spcPts val="0"/>
              </a:spcAft>
              <a:buFont typeface="Arial" pitchFamily="34" charset="0"/>
              <a:buChar char="•"/>
            </a:pPr>
            <a:endParaRPr lang="en-US" sz="2600" dirty="0">
              <a:solidFill>
                <a:prstClr val="white"/>
              </a:solidFill>
              <a:latin typeface="Calibri"/>
              <a:cs typeface="+mn-cs"/>
            </a:endParaRPr>
          </a:p>
        </p:txBody>
      </p:sp>
      <p:pic>
        <p:nvPicPr>
          <p:cNvPr id="58370" name="Picture 2" descr="File:Dichroic-prism.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7322" y="2299354"/>
            <a:ext cx="1711606" cy="1654552"/>
          </a:xfrm>
          <a:prstGeom prst="rect">
            <a:avLst/>
          </a:prstGeom>
          <a:noFill/>
          <a:extLst>
            <a:ext uri="{909E8E84-426E-40DD-AFC4-6F175D3DCCD1}">
              <a14:hiddenFill xmlns:a14="http://schemas.microsoft.com/office/drawing/2010/main">
                <a:solidFill>
                  <a:srgbClr val="FFFFFF"/>
                </a:solidFill>
              </a14:hiddenFill>
            </a:ext>
          </a:extLst>
        </p:spPr>
      </p:pic>
      <p:pic>
        <p:nvPicPr>
          <p:cNvPr id="58376" name="Picture 8" descr="http://www.buytelescopes.com/images/site2/product_copy/4009/095b57b3-2019-43d7-befe-34f5d1e30899.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9046" y="4430364"/>
            <a:ext cx="1377315" cy="1140143"/>
          </a:xfrm>
          <a:prstGeom prst="rect">
            <a:avLst/>
          </a:prstGeom>
          <a:noFill/>
          <a:extLst>
            <a:ext uri="{909E8E84-426E-40DD-AFC4-6F175D3DCCD1}">
              <a14:hiddenFill xmlns:a14="http://schemas.microsoft.com/office/drawing/2010/main">
                <a:solidFill>
                  <a:srgbClr val="FFFFFF"/>
                </a:solidFill>
              </a14:hiddenFill>
            </a:ext>
          </a:extLst>
        </p:spPr>
      </p:pic>
      <p:pic>
        <p:nvPicPr>
          <p:cNvPr id="58378" name="Picture 10" descr="http://www.foveon.com/files/X3_tech_her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3554658"/>
            <a:ext cx="1927860" cy="18745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69102" y="2607400"/>
            <a:ext cx="3374898" cy="492443"/>
          </a:xfrm>
          <a:prstGeom prst="rect">
            <a:avLst/>
          </a:prstGeom>
        </p:spPr>
        <p:txBody>
          <a:bodyPr wrap="none">
            <a:spAutoFit/>
          </a:bodyPr>
          <a:lstStyle/>
          <a:p>
            <a:pPr marL="457200" indent="-457200" eaLnBrk="1" fontAlgn="auto" hangingPunct="1">
              <a:spcBef>
                <a:spcPts val="0"/>
              </a:spcBef>
              <a:spcAft>
                <a:spcPts val="0"/>
              </a:spcAft>
              <a:buFont typeface="Arial" pitchFamily="34" charset="0"/>
              <a:buChar char="•"/>
            </a:pPr>
            <a:r>
              <a:rPr lang="en-US" sz="2600" dirty="0">
                <a:solidFill>
                  <a:prstClr val="white"/>
                </a:solidFill>
                <a:latin typeface="Calibri"/>
                <a:cs typeface="+mn-cs"/>
              </a:rPr>
              <a:t>FOVEON technology</a:t>
            </a:r>
          </a:p>
        </p:txBody>
      </p:sp>
      <p:sp>
        <p:nvSpPr>
          <p:cNvPr id="3" name="Rectangle 2"/>
          <p:cNvSpPr/>
          <p:nvPr/>
        </p:nvSpPr>
        <p:spPr>
          <a:xfrm>
            <a:off x="340753" y="4538066"/>
            <a:ext cx="3063403" cy="492443"/>
          </a:xfrm>
          <a:prstGeom prst="rect">
            <a:avLst/>
          </a:prstGeom>
        </p:spPr>
        <p:txBody>
          <a:bodyPr wrap="none">
            <a:spAutoFit/>
          </a:bodyPr>
          <a:lstStyle/>
          <a:p>
            <a:pPr marL="457200" indent="-457200" eaLnBrk="1" fontAlgn="auto" hangingPunct="1">
              <a:spcBef>
                <a:spcPts val="0"/>
              </a:spcBef>
              <a:spcAft>
                <a:spcPts val="0"/>
              </a:spcAft>
              <a:buFont typeface="Arial" pitchFamily="34" charset="0"/>
              <a:buChar char="•"/>
            </a:pPr>
            <a:r>
              <a:rPr lang="en-US" sz="2600" dirty="0">
                <a:solidFill>
                  <a:prstClr val="white"/>
                </a:solidFill>
                <a:latin typeface="Calibri"/>
                <a:cs typeface="+mn-cs"/>
              </a:rPr>
              <a:t>Time multiplexing</a:t>
            </a:r>
          </a:p>
        </p:txBody>
      </p:sp>
      <p:sp>
        <p:nvSpPr>
          <p:cNvPr id="9" name="TextBox 8"/>
          <p:cNvSpPr txBox="1"/>
          <p:nvPr/>
        </p:nvSpPr>
        <p:spPr>
          <a:xfrm>
            <a:off x="6697657" y="5429178"/>
            <a:ext cx="1344792" cy="276999"/>
          </a:xfrm>
          <a:prstGeom prst="rect">
            <a:avLst/>
          </a:prstGeom>
          <a:noFill/>
        </p:spPr>
        <p:txBody>
          <a:bodyPr wrap="none" rtlCol="0">
            <a:spAutoFit/>
          </a:bodyPr>
          <a:lstStyle/>
          <a:p>
            <a:r>
              <a:rPr lang="en-US" sz="1200" dirty="0" smtClean="0"/>
              <a:t>www.foveon.com</a:t>
            </a:r>
            <a:endParaRPr lang="en-US" sz="1200" dirty="0"/>
          </a:p>
        </p:txBody>
      </p:sp>
      <p:sp>
        <p:nvSpPr>
          <p:cNvPr id="13" name="TextBox 12"/>
          <p:cNvSpPr txBox="1"/>
          <p:nvPr/>
        </p:nvSpPr>
        <p:spPr>
          <a:xfrm>
            <a:off x="4608004" y="3676907"/>
            <a:ext cx="848309" cy="276999"/>
          </a:xfrm>
          <a:prstGeom prst="rect">
            <a:avLst/>
          </a:prstGeom>
          <a:noFill/>
        </p:spPr>
        <p:txBody>
          <a:bodyPr wrap="none" rtlCol="0">
            <a:spAutoFit/>
          </a:bodyPr>
          <a:lstStyle/>
          <a:p>
            <a:r>
              <a:rPr lang="en-US" sz="1200" dirty="0" smtClean="0"/>
              <a:t>Wikipedia</a:t>
            </a:r>
            <a:endParaRPr lang="en-US" sz="1200" dirty="0"/>
          </a:p>
        </p:txBody>
      </p:sp>
      <p:sp>
        <p:nvSpPr>
          <p:cNvPr id="14" name="TextBox 13"/>
          <p:cNvSpPr txBox="1"/>
          <p:nvPr/>
        </p:nvSpPr>
        <p:spPr>
          <a:xfrm>
            <a:off x="4272909" y="5570507"/>
            <a:ext cx="886781" cy="276999"/>
          </a:xfrm>
          <a:prstGeom prst="rect">
            <a:avLst/>
          </a:prstGeom>
          <a:noFill/>
        </p:spPr>
        <p:txBody>
          <a:bodyPr wrap="none" rtlCol="0">
            <a:spAutoFit/>
          </a:bodyPr>
          <a:lstStyle/>
          <a:p>
            <a:r>
              <a:rPr lang="en-US" sz="1200" dirty="0" smtClean="0"/>
              <a:t>Optec Inc.</a:t>
            </a:r>
            <a:endParaRPr lang="en-US" sz="1200" dirty="0"/>
          </a:p>
        </p:txBody>
      </p:sp>
    </p:spTree>
    <p:extLst>
      <p:ext uri="{BB962C8B-B14F-4D97-AF65-F5344CB8AC3E}">
        <p14:creationId xmlns:p14="http://schemas.microsoft.com/office/powerpoint/2010/main" val="1069560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3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3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8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p:bldP spid="9" grpId="0"/>
      <p:bldP spid="13" grpId="0"/>
      <p:bldP spid="1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85837" y="228600"/>
            <a:ext cx="3125023" cy="707886"/>
          </a:xfrm>
          <a:prstGeom prst="rect">
            <a:avLst/>
          </a:prstGeom>
        </p:spPr>
        <p:txBody>
          <a:bodyPr wrap="none">
            <a:spAutoFit/>
          </a:bodyPr>
          <a:lstStyle/>
          <a:p>
            <a:pPr eaLnBrk="1" fontAlgn="auto" hangingPunct="1">
              <a:spcBef>
                <a:spcPts val="0"/>
              </a:spcBef>
              <a:spcAft>
                <a:spcPts val="0"/>
              </a:spcAft>
            </a:pPr>
            <a:r>
              <a:rPr lang="en-US" sz="4000" dirty="0" smtClean="0">
                <a:solidFill>
                  <a:prstClr val="white"/>
                </a:solidFill>
                <a:latin typeface="Calibri"/>
                <a:cs typeface="+mn-cs"/>
              </a:rPr>
              <a:t>Previous work</a:t>
            </a:r>
            <a:endParaRPr lang="en-US" sz="4000" dirty="0">
              <a:solidFill>
                <a:prstClr val="white"/>
              </a:solidFill>
              <a:latin typeface="Calibri"/>
              <a:cs typeface="+mn-cs"/>
            </a:endParaRPr>
          </a:p>
        </p:txBody>
      </p:sp>
      <p:sp>
        <p:nvSpPr>
          <p:cNvPr id="2" name="Rectangle 1"/>
          <p:cNvSpPr/>
          <p:nvPr/>
        </p:nvSpPr>
        <p:spPr>
          <a:xfrm>
            <a:off x="650650" y="1012686"/>
            <a:ext cx="7552965" cy="984885"/>
          </a:xfrm>
          <a:prstGeom prst="rect">
            <a:avLst/>
          </a:prstGeom>
        </p:spPr>
        <p:txBody>
          <a:bodyPr wrap="none">
            <a:spAutoFit/>
          </a:bodyPr>
          <a:lstStyle/>
          <a:p>
            <a:pPr eaLnBrk="1" fontAlgn="auto" hangingPunct="1">
              <a:spcBef>
                <a:spcPts val="0"/>
              </a:spcBef>
              <a:spcAft>
                <a:spcPts val="0"/>
              </a:spcAft>
            </a:pPr>
            <a:r>
              <a:rPr lang="en-US" sz="2000" dirty="0" smtClean="0">
                <a:solidFill>
                  <a:prstClr val="white"/>
                </a:solidFill>
                <a:latin typeface="Calibri"/>
                <a:cs typeface="+mn-cs"/>
              </a:rPr>
              <a:t>T. </a:t>
            </a:r>
            <a:r>
              <a:rPr lang="en-US" sz="2000" dirty="0" err="1" smtClean="0">
                <a:solidFill>
                  <a:prstClr val="white"/>
                </a:solidFill>
                <a:latin typeface="Calibri"/>
                <a:cs typeface="+mn-cs"/>
              </a:rPr>
              <a:t>Treibitz</a:t>
            </a:r>
            <a:r>
              <a:rPr lang="en-US" sz="2000" dirty="0" smtClean="0">
                <a:solidFill>
                  <a:prstClr val="white"/>
                </a:solidFill>
                <a:latin typeface="Calibri"/>
                <a:cs typeface="+mn-cs"/>
              </a:rPr>
              <a:t> and Y. Y. </a:t>
            </a:r>
            <a:r>
              <a:rPr lang="en-US" sz="2000" dirty="0" err="1" smtClean="0">
                <a:solidFill>
                  <a:prstClr val="white"/>
                </a:solidFill>
                <a:latin typeface="Calibri"/>
                <a:cs typeface="+mn-cs"/>
              </a:rPr>
              <a:t>Schechner</a:t>
            </a:r>
            <a:r>
              <a:rPr lang="en-US" sz="2000" dirty="0" smtClean="0">
                <a:solidFill>
                  <a:prstClr val="white"/>
                </a:solidFill>
                <a:latin typeface="Calibri"/>
                <a:cs typeface="+mn-cs"/>
              </a:rPr>
              <a:t> – </a:t>
            </a:r>
            <a:r>
              <a:rPr lang="en-US" sz="2000" b="1" i="1" dirty="0" smtClean="0">
                <a:solidFill>
                  <a:prstClr val="white"/>
                </a:solidFill>
                <a:latin typeface="Calibri"/>
                <a:cs typeface="+mn-cs"/>
              </a:rPr>
              <a:t>“Resolution loss without imaging blur”</a:t>
            </a:r>
          </a:p>
          <a:p>
            <a:pPr eaLnBrk="1" fontAlgn="auto" hangingPunct="1">
              <a:spcBef>
                <a:spcPts val="0"/>
              </a:spcBef>
              <a:spcAft>
                <a:spcPts val="0"/>
              </a:spcAft>
            </a:pPr>
            <a:r>
              <a:rPr lang="en-US" sz="2000" dirty="0" smtClean="0">
                <a:solidFill>
                  <a:prstClr val="white"/>
                </a:solidFill>
                <a:latin typeface="Calibri"/>
                <a:cs typeface="+mn-cs"/>
              </a:rPr>
              <a:t>JOSA A, 2012</a:t>
            </a:r>
            <a:r>
              <a:rPr lang="en-US" sz="2000" b="1" i="1" dirty="0" smtClean="0">
                <a:solidFill>
                  <a:prstClr val="white"/>
                </a:solidFill>
                <a:latin typeface="Calibri"/>
                <a:cs typeface="+mn-cs"/>
              </a:rPr>
              <a:t> </a:t>
            </a:r>
          </a:p>
          <a:p>
            <a:pPr eaLnBrk="1" fontAlgn="auto" hangingPunct="1">
              <a:spcBef>
                <a:spcPts val="0"/>
              </a:spcBef>
              <a:spcAft>
                <a:spcPts val="0"/>
              </a:spcAft>
            </a:pPr>
            <a:endParaRPr lang="en-US" dirty="0">
              <a:solidFill>
                <a:prstClr val="white"/>
              </a:solidFill>
              <a:latin typeface="Calibri"/>
              <a:cs typeface="+mn-cs"/>
            </a:endParaRPr>
          </a:p>
        </p:txBody>
      </p:sp>
      <p:sp>
        <p:nvSpPr>
          <p:cNvPr id="14" name="Rectangle 13"/>
          <p:cNvSpPr/>
          <p:nvPr/>
        </p:nvSpPr>
        <p:spPr>
          <a:xfrm>
            <a:off x="2985837" y="1504513"/>
            <a:ext cx="4882940" cy="707886"/>
          </a:xfrm>
          <a:prstGeom prst="rect">
            <a:avLst/>
          </a:prstGeom>
        </p:spPr>
        <p:txBody>
          <a:bodyPr wrap="none">
            <a:spAutoFit/>
          </a:bodyPr>
          <a:lstStyle/>
          <a:p>
            <a:pPr marL="342900" indent="-342900" eaLnBrk="1" fontAlgn="auto" hangingPunct="1">
              <a:spcBef>
                <a:spcPts val="0"/>
              </a:spcBef>
              <a:spcAft>
                <a:spcPts val="0"/>
              </a:spcAft>
              <a:buFont typeface="Arial" pitchFamily="34" charset="0"/>
              <a:buChar char="•"/>
            </a:pPr>
            <a:r>
              <a:rPr lang="en-US" sz="2200" dirty="0" smtClean="0">
                <a:solidFill>
                  <a:prstClr val="white"/>
                </a:solidFill>
                <a:latin typeface="Calibri"/>
                <a:cs typeface="+mn-cs"/>
              </a:rPr>
              <a:t>Found limits for </a:t>
            </a:r>
            <a:r>
              <a:rPr lang="en-US" sz="2200" b="1" dirty="0" smtClean="0">
                <a:solidFill>
                  <a:prstClr val="white"/>
                </a:solidFill>
                <a:latin typeface="Calibri"/>
                <a:cs typeface="+mn-cs"/>
              </a:rPr>
              <a:t>single-channel </a:t>
            </a:r>
            <a:r>
              <a:rPr lang="en-US" sz="2200" dirty="0" smtClean="0">
                <a:solidFill>
                  <a:prstClr val="white"/>
                </a:solidFill>
                <a:latin typeface="Calibri"/>
                <a:cs typeface="+mn-cs"/>
              </a:rPr>
              <a:t>signals</a:t>
            </a:r>
          </a:p>
          <a:p>
            <a:pPr eaLnBrk="1" fontAlgn="auto" hangingPunct="1">
              <a:spcBef>
                <a:spcPts val="0"/>
              </a:spcBef>
              <a:spcAft>
                <a:spcPts val="0"/>
              </a:spcAft>
            </a:pPr>
            <a:endParaRPr lang="en-US" dirty="0">
              <a:solidFill>
                <a:prstClr val="white"/>
              </a:solidFill>
              <a:latin typeface="Calibri"/>
              <a:cs typeface="+mn-cs"/>
            </a:endParaRPr>
          </a:p>
        </p:txBody>
      </p:sp>
      <p:sp>
        <p:nvSpPr>
          <p:cNvPr id="39" name="Text Box 14"/>
          <p:cNvSpPr txBox="1">
            <a:spLocks noChangeArrowheads="1"/>
          </p:cNvSpPr>
          <p:nvPr/>
        </p:nvSpPr>
        <p:spPr bwMode="auto">
          <a:xfrm>
            <a:off x="4469013" y="6001047"/>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r" rtl="1">
              <a:defRPr>
                <a:solidFill>
                  <a:schemeClr val="tx1"/>
                </a:solidFill>
                <a:latin typeface="Arial" charset="0"/>
                <a:cs typeface="Arial" charset="0"/>
              </a:defRPr>
            </a:lvl1pPr>
            <a:lvl2pPr marL="742950" indent="-285750" algn="r" rtl="1">
              <a:defRPr>
                <a:solidFill>
                  <a:schemeClr val="tx1"/>
                </a:solidFill>
                <a:latin typeface="Arial" charset="0"/>
                <a:cs typeface="Arial" charset="0"/>
              </a:defRPr>
            </a:lvl2pPr>
            <a:lvl3pPr marL="1143000" indent="-228600" algn="r" rtl="1">
              <a:defRPr>
                <a:solidFill>
                  <a:schemeClr val="tx1"/>
                </a:solidFill>
                <a:latin typeface="Arial" charset="0"/>
                <a:cs typeface="Arial" charset="0"/>
              </a:defRPr>
            </a:lvl3pPr>
            <a:lvl4pPr marL="1600200" indent="-228600" algn="r" rtl="1">
              <a:defRPr>
                <a:solidFill>
                  <a:schemeClr val="tx1"/>
                </a:solidFill>
                <a:latin typeface="Arial" charset="0"/>
                <a:cs typeface="Arial" charset="0"/>
              </a:defRPr>
            </a:lvl4pPr>
            <a:lvl5pPr marL="2057400" indent="-228600" algn="r" rtl="1">
              <a:defRPr>
                <a:solidFill>
                  <a:schemeClr val="tx1"/>
                </a:solidFill>
                <a:latin typeface="Arial" charset="0"/>
                <a:cs typeface="Arial" charset="0"/>
              </a:defRPr>
            </a:lvl5pPr>
            <a:lvl6pPr marL="2514600" indent="-228600" algn="r" rtl="1" fontAlgn="base">
              <a:spcBef>
                <a:spcPct val="0"/>
              </a:spcBef>
              <a:spcAft>
                <a:spcPct val="0"/>
              </a:spcAft>
              <a:defRPr>
                <a:solidFill>
                  <a:schemeClr val="tx1"/>
                </a:solidFill>
                <a:latin typeface="Arial" charset="0"/>
                <a:cs typeface="Arial" charset="0"/>
              </a:defRPr>
            </a:lvl6pPr>
            <a:lvl7pPr marL="2971800" indent="-228600" algn="r" rtl="1" fontAlgn="base">
              <a:spcBef>
                <a:spcPct val="0"/>
              </a:spcBef>
              <a:spcAft>
                <a:spcPct val="0"/>
              </a:spcAft>
              <a:defRPr>
                <a:solidFill>
                  <a:schemeClr val="tx1"/>
                </a:solidFill>
                <a:latin typeface="Arial" charset="0"/>
                <a:cs typeface="Arial" charset="0"/>
              </a:defRPr>
            </a:lvl7pPr>
            <a:lvl8pPr marL="3429000" indent="-228600" algn="r" rtl="1" fontAlgn="base">
              <a:spcBef>
                <a:spcPct val="0"/>
              </a:spcBef>
              <a:spcAft>
                <a:spcPct val="0"/>
              </a:spcAft>
              <a:defRPr>
                <a:solidFill>
                  <a:schemeClr val="tx1"/>
                </a:solidFill>
                <a:latin typeface="Arial" charset="0"/>
                <a:cs typeface="Arial" charset="0"/>
              </a:defRPr>
            </a:lvl8pPr>
            <a:lvl9pPr marL="3886200" indent="-228600" algn="r" rtl="1" fontAlgn="base">
              <a:spcBef>
                <a:spcPct val="0"/>
              </a:spcBef>
              <a:spcAft>
                <a:spcPct val="0"/>
              </a:spcAft>
              <a:defRPr>
                <a:solidFill>
                  <a:schemeClr val="tx1"/>
                </a:solidFill>
                <a:latin typeface="Arial" charset="0"/>
                <a:cs typeface="Arial" charset="0"/>
              </a:defRPr>
            </a:lvl9pPr>
          </a:lstStyle>
          <a:p>
            <a:pPr algn="ctr" rtl="0" eaLnBrk="1" fontAlgn="auto" hangingPunct="1">
              <a:spcBef>
                <a:spcPct val="50000"/>
              </a:spcBef>
              <a:spcAft>
                <a:spcPts val="0"/>
              </a:spcAft>
            </a:pPr>
            <a:r>
              <a:rPr lang="en-US" sz="2000">
                <a:solidFill>
                  <a:prstClr val="black"/>
                </a:solidFill>
              </a:rPr>
              <a:t>(frequency)</a:t>
            </a:r>
          </a:p>
        </p:txBody>
      </p:sp>
      <p:pic>
        <p:nvPicPr>
          <p:cNvPr id="48" name="Picture 7" descr="stripes_noise_c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826" y="2086768"/>
            <a:ext cx="42751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8" descr="stripes_noise_dow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738" y="2086768"/>
            <a:ext cx="6251575"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 Box 18"/>
          <p:cNvSpPr txBox="1">
            <a:spLocks noChangeArrowheads="1"/>
          </p:cNvSpPr>
          <p:nvPr/>
        </p:nvSpPr>
        <p:spPr bwMode="auto">
          <a:xfrm>
            <a:off x="0" y="2086768"/>
            <a:ext cx="1447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0" tIns="0" rIns="0" bIns="0">
            <a:spAutoFit/>
          </a:bodyPr>
          <a:lstStyle>
            <a:lvl1pPr algn="r" rtl="1">
              <a:defRPr>
                <a:solidFill>
                  <a:schemeClr val="tx1"/>
                </a:solidFill>
                <a:latin typeface="Arial" charset="0"/>
                <a:cs typeface="Arial" charset="0"/>
              </a:defRPr>
            </a:lvl1pPr>
            <a:lvl2pPr marL="742950" indent="-285750" algn="r" rtl="1">
              <a:defRPr>
                <a:solidFill>
                  <a:schemeClr val="tx1"/>
                </a:solidFill>
                <a:latin typeface="Arial" charset="0"/>
                <a:cs typeface="Arial" charset="0"/>
              </a:defRPr>
            </a:lvl2pPr>
            <a:lvl3pPr marL="1143000" indent="-228600" algn="r" rtl="1">
              <a:defRPr>
                <a:solidFill>
                  <a:schemeClr val="tx1"/>
                </a:solidFill>
                <a:latin typeface="Arial" charset="0"/>
                <a:cs typeface="Arial" charset="0"/>
              </a:defRPr>
            </a:lvl3pPr>
            <a:lvl4pPr marL="1600200" indent="-228600" algn="r" rtl="1">
              <a:defRPr>
                <a:solidFill>
                  <a:schemeClr val="tx1"/>
                </a:solidFill>
                <a:latin typeface="Arial" charset="0"/>
                <a:cs typeface="Arial" charset="0"/>
              </a:defRPr>
            </a:lvl4pPr>
            <a:lvl5pPr marL="2057400" indent="-228600" algn="r" rtl="1">
              <a:defRPr>
                <a:solidFill>
                  <a:schemeClr val="tx1"/>
                </a:solidFill>
                <a:latin typeface="Arial" charset="0"/>
                <a:cs typeface="Arial" charset="0"/>
              </a:defRPr>
            </a:lvl5pPr>
            <a:lvl6pPr marL="2514600" indent="-228600" algn="r" rtl="1" fontAlgn="base">
              <a:spcBef>
                <a:spcPct val="0"/>
              </a:spcBef>
              <a:spcAft>
                <a:spcPct val="0"/>
              </a:spcAft>
              <a:defRPr>
                <a:solidFill>
                  <a:schemeClr val="tx1"/>
                </a:solidFill>
                <a:latin typeface="Arial" charset="0"/>
                <a:cs typeface="Arial" charset="0"/>
              </a:defRPr>
            </a:lvl6pPr>
            <a:lvl7pPr marL="2971800" indent="-228600" algn="r" rtl="1" fontAlgn="base">
              <a:spcBef>
                <a:spcPct val="0"/>
              </a:spcBef>
              <a:spcAft>
                <a:spcPct val="0"/>
              </a:spcAft>
              <a:defRPr>
                <a:solidFill>
                  <a:schemeClr val="tx1"/>
                </a:solidFill>
                <a:latin typeface="Arial" charset="0"/>
                <a:cs typeface="Arial" charset="0"/>
              </a:defRPr>
            </a:lvl7pPr>
            <a:lvl8pPr marL="3429000" indent="-228600" algn="r" rtl="1" fontAlgn="base">
              <a:spcBef>
                <a:spcPct val="0"/>
              </a:spcBef>
              <a:spcAft>
                <a:spcPct val="0"/>
              </a:spcAft>
              <a:defRPr>
                <a:solidFill>
                  <a:schemeClr val="tx1"/>
                </a:solidFill>
                <a:latin typeface="Arial" charset="0"/>
                <a:cs typeface="Arial" charset="0"/>
              </a:defRPr>
            </a:lvl8pPr>
            <a:lvl9pPr marL="3886200" indent="-228600" algn="r" rtl="1" fontAlgn="base">
              <a:spcBef>
                <a:spcPct val="0"/>
              </a:spcBef>
              <a:spcAft>
                <a:spcPct val="0"/>
              </a:spcAft>
              <a:defRPr>
                <a:solidFill>
                  <a:schemeClr val="tx1"/>
                </a:solidFill>
                <a:latin typeface="Arial" charset="0"/>
                <a:cs typeface="Arial" charset="0"/>
              </a:defRPr>
            </a:lvl9pPr>
          </a:lstStyle>
          <a:p>
            <a:pPr algn="ctr" rtl="0" eaLnBrk="1" fontAlgn="auto" hangingPunct="1">
              <a:spcBef>
                <a:spcPct val="50000"/>
              </a:spcBef>
              <a:spcAft>
                <a:spcPts val="0"/>
              </a:spcAft>
            </a:pPr>
            <a:r>
              <a:rPr lang="en-US" sz="2400" dirty="0" smtClean="0">
                <a:solidFill>
                  <a:srgbClr val="FFFF00"/>
                </a:solidFill>
              </a:rPr>
              <a:t>Visible pattern</a:t>
            </a:r>
            <a:endParaRPr lang="en-US" sz="2000" dirty="0">
              <a:solidFill>
                <a:srgbClr val="FFFF00"/>
              </a:solidFill>
            </a:endParaRPr>
          </a:p>
        </p:txBody>
      </p:sp>
    </p:spTree>
    <p:extLst>
      <p:ext uri="{BB962C8B-B14F-4D97-AF65-F5344CB8AC3E}">
        <p14:creationId xmlns:p14="http://schemas.microsoft.com/office/powerpoint/2010/main" val="3924845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8"/>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010525" y="3918837"/>
            <a:ext cx="1143000" cy="5421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6" name="Rectangle 5"/>
          <p:cNvSpPr/>
          <p:nvPr/>
        </p:nvSpPr>
        <p:spPr>
          <a:xfrm>
            <a:off x="2985837" y="228600"/>
            <a:ext cx="3125023" cy="707886"/>
          </a:xfrm>
          <a:prstGeom prst="rect">
            <a:avLst/>
          </a:prstGeom>
        </p:spPr>
        <p:txBody>
          <a:bodyPr wrap="none">
            <a:spAutoFit/>
          </a:bodyPr>
          <a:lstStyle/>
          <a:p>
            <a:pPr eaLnBrk="1" fontAlgn="auto" hangingPunct="1">
              <a:spcBef>
                <a:spcPts val="0"/>
              </a:spcBef>
              <a:spcAft>
                <a:spcPts val="0"/>
              </a:spcAft>
            </a:pPr>
            <a:r>
              <a:rPr lang="en-US" sz="4000" dirty="0" smtClean="0">
                <a:solidFill>
                  <a:prstClr val="white"/>
                </a:solidFill>
                <a:latin typeface="Calibri"/>
                <a:cs typeface="+mn-cs"/>
              </a:rPr>
              <a:t>Previous work</a:t>
            </a:r>
            <a:endParaRPr lang="en-US" sz="4000" dirty="0">
              <a:solidFill>
                <a:prstClr val="white"/>
              </a:solidFill>
              <a:latin typeface="Calibri"/>
              <a:cs typeface="+mn-cs"/>
            </a:endParaRPr>
          </a:p>
        </p:txBody>
      </p:sp>
      <p:sp>
        <p:nvSpPr>
          <p:cNvPr id="2" name="Rectangle 1"/>
          <p:cNvSpPr/>
          <p:nvPr/>
        </p:nvSpPr>
        <p:spPr>
          <a:xfrm>
            <a:off x="650650" y="1012686"/>
            <a:ext cx="7552965" cy="984885"/>
          </a:xfrm>
          <a:prstGeom prst="rect">
            <a:avLst/>
          </a:prstGeom>
        </p:spPr>
        <p:txBody>
          <a:bodyPr wrap="none">
            <a:spAutoFit/>
          </a:bodyPr>
          <a:lstStyle/>
          <a:p>
            <a:pPr eaLnBrk="1" fontAlgn="auto" hangingPunct="1">
              <a:spcBef>
                <a:spcPts val="0"/>
              </a:spcBef>
              <a:spcAft>
                <a:spcPts val="0"/>
              </a:spcAft>
            </a:pPr>
            <a:r>
              <a:rPr lang="en-US" sz="2000" dirty="0" smtClean="0">
                <a:solidFill>
                  <a:prstClr val="white"/>
                </a:solidFill>
                <a:latin typeface="Calibri"/>
                <a:cs typeface="+mn-cs"/>
              </a:rPr>
              <a:t>T. </a:t>
            </a:r>
            <a:r>
              <a:rPr lang="en-US" sz="2000" dirty="0" err="1" smtClean="0">
                <a:solidFill>
                  <a:prstClr val="white"/>
                </a:solidFill>
                <a:latin typeface="Calibri"/>
                <a:cs typeface="+mn-cs"/>
              </a:rPr>
              <a:t>Treibitz</a:t>
            </a:r>
            <a:r>
              <a:rPr lang="en-US" sz="2000" dirty="0" smtClean="0">
                <a:solidFill>
                  <a:prstClr val="white"/>
                </a:solidFill>
                <a:latin typeface="Calibri"/>
                <a:cs typeface="+mn-cs"/>
              </a:rPr>
              <a:t> and Y. Y. </a:t>
            </a:r>
            <a:r>
              <a:rPr lang="en-US" sz="2000" dirty="0" err="1" smtClean="0">
                <a:solidFill>
                  <a:prstClr val="white"/>
                </a:solidFill>
                <a:latin typeface="Calibri"/>
                <a:cs typeface="+mn-cs"/>
              </a:rPr>
              <a:t>Schechner</a:t>
            </a:r>
            <a:r>
              <a:rPr lang="en-US" sz="2000" dirty="0" smtClean="0">
                <a:solidFill>
                  <a:prstClr val="white"/>
                </a:solidFill>
                <a:latin typeface="Calibri"/>
                <a:cs typeface="+mn-cs"/>
              </a:rPr>
              <a:t> – </a:t>
            </a:r>
            <a:r>
              <a:rPr lang="en-US" sz="2000" b="1" i="1" dirty="0" smtClean="0">
                <a:solidFill>
                  <a:prstClr val="white"/>
                </a:solidFill>
                <a:latin typeface="Calibri"/>
                <a:cs typeface="+mn-cs"/>
              </a:rPr>
              <a:t>“Resolution loss without imaging blur”</a:t>
            </a:r>
          </a:p>
          <a:p>
            <a:pPr eaLnBrk="1" fontAlgn="auto" hangingPunct="1">
              <a:spcBef>
                <a:spcPts val="0"/>
              </a:spcBef>
              <a:spcAft>
                <a:spcPts val="0"/>
              </a:spcAft>
            </a:pPr>
            <a:r>
              <a:rPr lang="en-US" sz="2000" dirty="0" smtClean="0">
                <a:solidFill>
                  <a:prstClr val="white"/>
                </a:solidFill>
                <a:latin typeface="Calibri"/>
                <a:cs typeface="+mn-cs"/>
              </a:rPr>
              <a:t>JOSA A, 2012</a:t>
            </a:r>
            <a:r>
              <a:rPr lang="en-US" sz="2000" b="1" i="1" dirty="0" smtClean="0">
                <a:solidFill>
                  <a:prstClr val="white"/>
                </a:solidFill>
                <a:latin typeface="Calibri"/>
                <a:cs typeface="+mn-cs"/>
              </a:rPr>
              <a:t> </a:t>
            </a:r>
          </a:p>
          <a:p>
            <a:pPr eaLnBrk="1" fontAlgn="auto" hangingPunct="1">
              <a:spcBef>
                <a:spcPts val="0"/>
              </a:spcBef>
              <a:spcAft>
                <a:spcPts val="0"/>
              </a:spcAft>
            </a:pPr>
            <a:endParaRPr lang="en-US" dirty="0">
              <a:solidFill>
                <a:prstClr val="white"/>
              </a:solidFill>
              <a:latin typeface="Calibri"/>
              <a:cs typeface="+mn-cs"/>
            </a:endParaRPr>
          </a:p>
        </p:txBody>
      </p:sp>
      <p:sp>
        <p:nvSpPr>
          <p:cNvPr id="14" name="Rectangle 13"/>
          <p:cNvSpPr/>
          <p:nvPr/>
        </p:nvSpPr>
        <p:spPr>
          <a:xfrm>
            <a:off x="2985837" y="1504513"/>
            <a:ext cx="4905382" cy="707886"/>
          </a:xfrm>
          <a:prstGeom prst="rect">
            <a:avLst/>
          </a:prstGeom>
        </p:spPr>
        <p:txBody>
          <a:bodyPr wrap="none">
            <a:spAutoFit/>
          </a:bodyPr>
          <a:lstStyle/>
          <a:p>
            <a:pPr marL="342900" indent="-342900" eaLnBrk="1" fontAlgn="auto" hangingPunct="1">
              <a:spcBef>
                <a:spcPts val="0"/>
              </a:spcBef>
              <a:spcAft>
                <a:spcPts val="0"/>
              </a:spcAft>
              <a:buFont typeface="Arial" pitchFamily="34" charset="0"/>
              <a:buChar char="•"/>
            </a:pPr>
            <a:r>
              <a:rPr lang="en-US" sz="2200" dirty="0" smtClean="0">
                <a:solidFill>
                  <a:prstClr val="white"/>
                </a:solidFill>
                <a:latin typeface="Calibri"/>
                <a:cs typeface="+mn-cs"/>
              </a:rPr>
              <a:t>Found limits for </a:t>
            </a:r>
            <a:r>
              <a:rPr lang="en-US" sz="2200" b="1" dirty="0" smtClean="0">
                <a:solidFill>
                  <a:prstClr val="white"/>
                </a:solidFill>
                <a:latin typeface="Calibri"/>
                <a:cs typeface="+mn-cs"/>
              </a:rPr>
              <a:t>single-channel </a:t>
            </a:r>
            <a:r>
              <a:rPr lang="en-US" sz="2200" dirty="0" smtClean="0">
                <a:solidFill>
                  <a:prstClr val="white"/>
                </a:solidFill>
                <a:latin typeface="Calibri"/>
                <a:cs typeface="+mn-cs"/>
              </a:rPr>
              <a:t>signals</a:t>
            </a:r>
          </a:p>
          <a:p>
            <a:pPr eaLnBrk="1" fontAlgn="auto" hangingPunct="1">
              <a:spcBef>
                <a:spcPts val="0"/>
              </a:spcBef>
              <a:spcAft>
                <a:spcPts val="0"/>
              </a:spcAft>
            </a:pPr>
            <a:endParaRPr lang="en-US" dirty="0">
              <a:solidFill>
                <a:prstClr val="white"/>
              </a:solidFill>
              <a:latin typeface="Calibri"/>
              <a:cs typeface="+mn-cs"/>
            </a:endParaRPr>
          </a:p>
        </p:txBody>
      </p:sp>
      <p:pic>
        <p:nvPicPr>
          <p:cNvPr id="26" name="Picture 4" descr="stripes_noise_c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6776" y="2084832"/>
            <a:ext cx="62515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Line 6"/>
          <p:cNvSpPr>
            <a:spLocks noChangeShapeType="1"/>
          </p:cNvSpPr>
          <p:nvPr/>
        </p:nvSpPr>
        <p:spPr bwMode="auto">
          <a:xfrm>
            <a:off x="1652788" y="5864225"/>
            <a:ext cx="625157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pPr>
            <a:endParaRPr lang="en-US">
              <a:solidFill>
                <a:prstClr val="white"/>
              </a:solidFill>
              <a:latin typeface="Calibri"/>
              <a:cs typeface="+mn-cs"/>
            </a:endParaRPr>
          </a:p>
        </p:txBody>
      </p:sp>
      <p:graphicFrame>
        <p:nvGraphicFramePr>
          <p:cNvPr id="29" name="Object 7"/>
          <p:cNvGraphicFramePr>
            <a:graphicFrameLocks noChangeAspect="1"/>
          </p:cNvGraphicFramePr>
          <p:nvPr>
            <p:extLst>
              <p:ext uri="{D42A27DB-BD31-4B8C-83A1-F6EECF244321}">
                <p14:modId xmlns:p14="http://schemas.microsoft.com/office/powerpoint/2010/main" val="2735201227"/>
              </p:ext>
            </p:extLst>
          </p:nvPr>
        </p:nvGraphicFramePr>
        <p:xfrm>
          <a:off x="1652788" y="5905500"/>
          <a:ext cx="368300" cy="287338"/>
        </p:xfrm>
        <a:graphic>
          <a:graphicData uri="http://schemas.openxmlformats.org/presentationml/2006/ole">
            <mc:AlternateContent xmlns:mc="http://schemas.openxmlformats.org/markup-compatibility/2006">
              <mc:Choice xmlns:v="urn:schemas-microsoft-com:vml" Requires="v">
                <p:oleObj spid="_x0000_s1322036" name="Equation" r:id="rId5" imgW="228600" imgH="177480" progId="Equation.DSMT4">
                  <p:embed/>
                </p:oleObj>
              </mc:Choice>
              <mc:Fallback>
                <p:oleObj name="Equation" r:id="rId5" imgW="228600" imgH="1774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2788" y="5905500"/>
                        <a:ext cx="368300" cy="287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Object 8"/>
          <p:cNvGraphicFramePr>
            <a:graphicFrameLocks noChangeAspect="1"/>
          </p:cNvGraphicFramePr>
          <p:nvPr>
            <p:extLst>
              <p:ext uri="{D42A27DB-BD31-4B8C-83A1-F6EECF244321}">
                <p14:modId xmlns:p14="http://schemas.microsoft.com/office/powerpoint/2010/main" val="847216107"/>
              </p:ext>
            </p:extLst>
          </p:nvPr>
        </p:nvGraphicFramePr>
        <p:xfrm>
          <a:off x="7520188" y="5905500"/>
          <a:ext cx="368300" cy="287338"/>
        </p:xfrm>
        <a:graphic>
          <a:graphicData uri="http://schemas.openxmlformats.org/presentationml/2006/ole">
            <mc:AlternateContent xmlns:mc="http://schemas.openxmlformats.org/markup-compatibility/2006">
              <mc:Choice xmlns:v="urn:schemas-microsoft-com:vml" Requires="v">
                <p:oleObj spid="_x0000_s1322037" name="Equation" r:id="rId7" imgW="228600" imgH="177480" progId="Equation.DSMT4">
                  <p:embed/>
                </p:oleObj>
              </mc:Choice>
              <mc:Fallback>
                <p:oleObj name="Equation" r:id="rId7" imgW="228600" imgH="1774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0188" y="5905500"/>
                        <a:ext cx="368300" cy="287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Line 10"/>
          <p:cNvSpPr>
            <a:spLocks noChangeShapeType="1"/>
          </p:cNvSpPr>
          <p:nvPr/>
        </p:nvSpPr>
        <p:spPr bwMode="auto">
          <a:xfrm>
            <a:off x="1524000" y="2078038"/>
            <a:ext cx="0" cy="359886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pPr>
            <a:endParaRPr lang="en-US">
              <a:solidFill>
                <a:prstClr val="white"/>
              </a:solidFill>
              <a:latin typeface="Calibri"/>
              <a:cs typeface="+mn-cs"/>
            </a:endParaRPr>
          </a:p>
        </p:txBody>
      </p:sp>
      <p:graphicFrame>
        <p:nvGraphicFramePr>
          <p:cNvPr id="32" name="Object 11"/>
          <p:cNvGraphicFramePr>
            <a:graphicFrameLocks noChangeAspect="1"/>
          </p:cNvGraphicFramePr>
          <p:nvPr>
            <p:extLst>
              <p:ext uri="{D42A27DB-BD31-4B8C-83A1-F6EECF244321}">
                <p14:modId xmlns:p14="http://schemas.microsoft.com/office/powerpoint/2010/main" val="1982617539"/>
              </p:ext>
            </p:extLst>
          </p:nvPr>
        </p:nvGraphicFramePr>
        <p:xfrm>
          <a:off x="1055888" y="5397945"/>
          <a:ext cx="368300" cy="287337"/>
        </p:xfrm>
        <a:graphic>
          <a:graphicData uri="http://schemas.openxmlformats.org/presentationml/2006/ole">
            <mc:AlternateContent xmlns:mc="http://schemas.openxmlformats.org/markup-compatibility/2006">
              <mc:Choice xmlns:v="urn:schemas-microsoft-com:vml" Requires="v">
                <p:oleObj spid="_x0000_s1322038" name="Equation" r:id="rId9" imgW="228600" imgH="177480" progId="Equation.DSMT4">
                  <p:embed/>
                </p:oleObj>
              </mc:Choice>
              <mc:Fallback>
                <p:oleObj name="Equation" r:id="rId9" imgW="228600" imgH="1774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5888" y="5397945"/>
                        <a:ext cx="368300" cy="287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 name="Object 12"/>
          <p:cNvGraphicFramePr>
            <a:graphicFrameLocks noChangeAspect="1"/>
          </p:cNvGraphicFramePr>
          <p:nvPr>
            <p:extLst>
              <p:ext uri="{D42A27DB-BD31-4B8C-83A1-F6EECF244321}">
                <p14:modId xmlns:p14="http://schemas.microsoft.com/office/powerpoint/2010/main" val="192998403"/>
              </p:ext>
            </p:extLst>
          </p:nvPr>
        </p:nvGraphicFramePr>
        <p:xfrm>
          <a:off x="913013" y="2078038"/>
          <a:ext cx="511175" cy="287337"/>
        </p:xfrm>
        <a:graphic>
          <a:graphicData uri="http://schemas.openxmlformats.org/presentationml/2006/ole">
            <mc:AlternateContent xmlns:mc="http://schemas.openxmlformats.org/markup-compatibility/2006">
              <mc:Choice xmlns:v="urn:schemas-microsoft-com:vml" Requires="v">
                <p:oleObj spid="_x0000_s1322039" name="Equation" r:id="rId11" imgW="317160" imgH="177480" progId="Equation.DSMT4">
                  <p:embed/>
                </p:oleObj>
              </mc:Choice>
              <mc:Fallback>
                <p:oleObj name="Equation" r:id="rId11" imgW="31716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3013" y="2078038"/>
                        <a:ext cx="511175" cy="287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 Box 13"/>
          <p:cNvSpPr txBox="1">
            <a:spLocks noChangeArrowheads="1"/>
          </p:cNvSpPr>
          <p:nvPr/>
        </p:nvSpPr>
        <p:spPr bwMode="auto">
          <a:xfrm>
            <a:off x="273251" y="3481389"/>
            <a:ext cx="10779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lgn="r" rtl="1">
              <a:defRPr>
                <a:solidFill>
                  <a:schemeClr val="tx1"/>
                </a:solidFill>
                <a:latin typeface="Arial" charset="0"/>
                <a:cs typeface="Arial" charset="0"/>
              </a:defRPr>
            </a:lvl1pPr>
            <a:lvl2pPr marL="742950" indent="-285750" algn="r" rtl="1">
              <a:defRPr>
                <a:solidFill>
                  <a:schemeClr val="tx1"/>
                </a:solidFill>
                <a:latin typeface="Arial" charset="0"/>
                <a:cs typeface="Arial" charset="0"/>
              </a:defRPr>
            </a:lvl2pPr>
            <a:lvl3pPr marL="1143000" indent="-228600" algn="r" rtl="1">
              <a:defRPr>
                <a:solidFill>
                  <a:schemeClr val="tx1"/>
                </a:solidFill>
                <a:latin typeface="Arial" charset="0"/>
                <a:cs typeface="Arial" charset="0"/>
              </a:defRPr>
            </a:lvl3pPr>
            <a:lvl4pPr marL="1600200" indent="-228600" algn="r" rtl="1">
              <a:defRPr>
                <a:solidFill>
                  <a:schemeClr val="tx1"/>
                </a:solidFill>
                <a:latin typeface="Arial" charset="0"/>
                <a:cs typeface="Arial" charset="0"/>
              </a:defRPr>
            </a:lvl4pPr>
            <a:lvl5pPr marL="2057400" indent="-228600" algn="r" rtl="1">
              <a:defRPr>
                <a:solidFill>
                  <a:schemeClr val="tx1"/>
                </a:solidFill>
                <a:latin typeface="Arial" charset="0"/>
                <a:cs typeface="Arial" charset="0"/>
              </a:defRPr>
            </a:lvl5pPr>
            <a:lvl6pPr marL="2514600" indent="-228600" algn="r" rtl="1" fontAlgn="base">
              <a:spcBef>
                <a:spcPct val="0"/>
              </a:spcBef>
              <a:spcAft>
                <a:spcPct val="0"/>
              </a:spcAft>
              <a:defRPr>
                <a:solidFill>
                  <a:schemeClr val="tx1"/>
                </a:solidFill>
                <a:latin typeface="Arial" charset="0"/>
                <a:cs typeface="Arial" charset="0"/>
              </a:defRPr>
            </a:lvl6pPr>
            <a:lvl7pPr marL="2971800" indent="-228600" algn="r" rtl="1" fontAlgn="base">
              <a:spcBef>
                <a:spcPct val="0"/>
              </a:spcBef>
              <a:spcAft>
                <a:spcPct val="0"/>
              </a:spcAft>
              <a:defRPr>
                <a:solidFill>
                  <a:schemeClr val="tx1"/>
                </a:solidFill>
                <a:latin typeface="Arial" charset="0"/>
                <a:cs typeface="Arial" charset="0"/>
              </a:defRPr>
            </a:lvl7pPr>
            <a:lvl8pPr marL="3429000" indent="-228600" algn="r" rtl="1" fontAlgn="base">
              <a:spcBef>
                <a:spcPct val="0"/>
              </a:spcBef>
              <a:spcAft>
                <a:spcPct val="0"/>
              </a:spcAft>
              <a:defRPr>
                <a:solidFill>
                  <a:schemeClr val="tx1"/>
                </a:solidFill>
                <a:latin typeface="Arial" charset="0"/>
                <a:cs typeface="Arial" charset="0"/>
              </a:defRPr>
            </a:lvl8pPr>
            <a:lvl9pPr marL="3886200" indent="-228600" algn="r" rtl="1" fontAlgn="base">
              <a:spcBef>
                <a:spcPct val="0"/>
              </a:spcBef>
              <a:spcAft>
                <a:spcPct val="0"/>
              </a:spcAft>
              <a:defRPr>
                <a:solidFill>
                  <a:schemeClr val="tx1"/>
                </a:solidFill>
                <a:latin typeface="Arial" charset="0"/>
                <a:cs typeface="Arial" charset="0"/>
              </a:defRPr>
            </a:lvl9pPr>
          </a:lstStyle>
          <a:p>
            <a:pPr algn="ctr" rtl="0" eaLnBrk="1" fontAlgn="auto" hangingPunct="1">
              <a:spcBef>
                <a:spcPct val="50000"/>
              </a:spcBef>
              <a:spcAft>
                <a:spcPts val="0"/>
              </a:spcAft>
            </a:pPr>
            <a:r>
              <a:rPr lang="en-US" dirty="0">
                <a:solidFill>
                  <a:prstClr val="white"/>
                </a:solidFill>
              </a:rPr>
              <a:t>Input SNR</a:t>
            </a:r>
          </a:p>
        </p:txBody>
      </p:sp>
      <p:sp>
        <p:nvSpPr>
          <p:cNvPr id="39" name="Text Box 14"/>
          <p:cNvSpPr txBox="1">
            <a:spLocks noChangeArrowheads="1"/>
          </p:cNvSpPr>
          <p:nvPr/>
        </p:nvSpPr>
        <p:spPr bwMode="auto">
          <a:xfrm>
            <a:off x="4475363" y="591185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r" rtl="1">
              <a:defRPr>
                <a:solidFill>
                  <a:schemeClr val="tx1"/>
                </a:solidFill>
                <a:latin typeface="Arial" charset="0"/>
                <a:cs typeface="Arial" charset="0"/>
              </a:defRPr>
            </a:lvl1pPr>
            <a:lvl2pPr marL="742950" indent="-285750" algn="r" rtl="1">
              <a:defRPr>
                <a:solidFill>
                  <a:schemeClr val="tx1"/>
                </a:solidFill>
                <a:latin typeface="Arial" charset="0"/>
                <a:cs typeface="Arial" charset="0"/>
              </a:defRPr>
            </a:lvl2pPr>
            <a:lvl3pPr marL="1143000" indent="-228600" algn="r" rtl="1">
              <a:defRPr>
                <a:solidFill>
                  <a:schemeClr val="tx1"/>
                </a:solidFill>
                <a:latin typeface="Arial" charset="0"/>
                <a:cs typeface="Arial" charset="0"/>
              </a:defRPr>
            </a:lvl3pPr>
            <a:lvl4pPr marL="1600200" indent="-228600" algn="r" rtl="1">
              <a:defRPr>
                <a:solidFill>
                  <a:schemeClr val="tx1"/>
                </a:solidFill>
                <a:latin typeface="Arial" charset="0"/>
                <a:cs typeface="Arial" charset="0"/>
              </a:defRPr>
            </a:lvl4pPr>
            <a:lvl5pPr marL="2057400" indent="-228600" algn="r" rtl="1">
              <a:defRPr>
                <a:solidFill>
                  <a:schemeClr val="tx1"/>
                </a:solidFill>
                <a:latin typeface="Arial" charset="0"/>
                <a:cs typeface="Arial" charset="0"/>
              </a:defRPr>
            </a:lvl5pPr>
            <a:lvl6pPr marL="2514600" indent="-228600" algn="r" rtl="1" fontAlgn="base">
              <a:spcBef>
                <a:spcPct val="0"/>
              </a:spcBef>
              <a:spcAft>
                <a:spcPct val="0"/>
              </a:spcAft>
              <a:defRPr>
                <a:solidFill>
                  <a:schemeClr val="tx1"/>
                </a:solidFill>
                <a:latin typeface="Arial" charset="0"/>
                <a:cs typeface="Arial" charset="0"/>
              </a:defRPr>
            </a:lvl6pPr>
            <a:lvl7pPr marL="2971800" indent="-228600" algn="r" rtl="1" fontAlgn="base">
              <a:spcBef>
                <a:spcPct val="0"/>
              </a:spcBef>
              <a:spcAft>
                <a:spcPct val="0"/>
              </a:spcAft>
              <a:defRPr>
                <a:solidFill>
                  <a:schemeClr val="tx1"/>
                </a:solidFill>
                <a:latin typeface="Arial" charset="0"/>
                <a:cs typeface="Arial" charset="0"/>
              </a:defRPr>
            </a:lvl7pPr>
            <a:lvl8pPr marL="3429000" indent="-228600" algn="r" rtl="1" fontAlgn="base">
              <a:spcBef>
                <a:spcPct val="0"/>
              </a:spcBef>
              <a:spcAft>
                <a:spcPct val="0"/>
              </a:spcAft>
              <a:defRPr>
                <a:solidFill>
                  <a:schemeClr val="tx1"/>
                </a:solidFill>
                <a:latin typeface="Arial" charset="0"/>
                <a:cs typeface="Arial" charset="0"/>
              </a:defRPr>
            </a:lvl8pPr>
            <a:lvl9pPr marL="3886200" indent="-228600" algn="r" rtl="1" fontAlgn="base">
              <a:spcBef>
                <a:spcPct val="0"/>
              </a:spcBef>
              <a:spcAft>
                <a:spcPct val="0"/>
              </a:spcAft>
              <a:defRPr>
                <a:solidFill>
                  <a:schemeClr val="tx1"/>
                </a:solidFill>
                <a:latin typeface="Arial" charset="0"/>
                <a:cs typeface="Arial" charset="0"/>
              </a:defRPr>
            </a:lvl9pPr>
          </a:lstStyle>
          <a:p>
            <a:pPr algn="ctr" rtl="0" eaLnBrk="1" fontAlgn="auto" hangingPunct="1">
              <a:spcBef>
                <a:spcPct val="50000"/>
              </a:spcBef>
              <a:spcAft>
                <a:spcPts val="0"/>
              </a:spcAft>
            </a:pPr>
            <a:r>
              <a:rPr lang="en-US" sz="2000">
                <a:solidFill>
                  <a:prstClr val="black"/>
                </a:solidFill>
              </a:rPr>
              <a:t>(frequency)</a:t>
            </a:r>
          </a:p>
        </p:txBody>
      </p:sp>
      <p:graphicFrame>
        <p:nvGraphicFramePr>
          <p:cNvPr id="46" name="Object 31"/>
          <p:cNvGraphicFramePr>
            <a:graphicFrameLocks noChangeAspect="1"/>
          </p:cNvGraphicFramePr>
          <p:nvPr>
            <p:extLst>
              <p:ext uri="{D42A27DB-BD31-4B8C-83A1-F6EECF244321}">
                <p14:modId xmlns:p14="http://schemas.microsoft.com/office/powerpoint/2010/main" val="3131118649"/>
              </p:ext>
            </p:extLst>
          </p:nvPr>
        </p:nvGraphicFramePr>
        <p:xfrm>
          <a:off x="4778575" y="5864225"/>
          <a:ext cx="250825" cy="276225"/>
        </p:xfrm>
        <a:graphic>
          <a:graphicData uri="http://schemas.openxmlformats.org/presentationml/2006/ole">
            <mc:AlternateContent xmlns:mc="http://schemas.openxmlformats.org/markup-compatibility/2006">
              <mc:Choice xmlns:v="urn:schemas-microsoft-com:vml" Requires="v">
                <p:oleObj spid="_x0000_s1322040" name="Equation" r:id="rId13" imgW="126720" imgH="139680" progId="Equation.DSMT4">
                  <p:embed/>
                </p:oleObj>
              </mc:Choice>
              <mc:Fallback>
                <p:oleObj name="Equation" r:id="rId13" imgW="126720" imgH="1396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78575" y="5864225"/>
                        <a:ext cx="25082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 name="Object 32"/>
          <p:cNvGraphicFramePr>
            <a:graphicFrameLocks noChangeAspect="1"/>
          </p:cNvGraphicFramePr>
          <p:nvPr>
            <p:extLst>
              <p:ext uri="{D42A27DB-BD31-4B8C-83A1-F6EECF244321}">
                <p14:modId xmlns:p14="http://schemas.microsoft.com/office/powerpoint/2010/main" val="1232537101"/>
              </p:ext>
            </p:extLst>
          </p:nvPr>
        </p:nvGraphicFramePr>
        <p:xfrm>
          <a:off x="-1" y="3877469"/>
          <a:ext cx="1461495" cy="652462"/>
        </p:xfrm>
        <a:graphic>
          <a:graphicData uri="http://schemas.openxmlformats.org/presentationml/2006/ole">
            <mc:AlternateContent xmlns:mc="http://schemas.openxmlformats.org/markup-compatibility/2006">
              <mc:Choice xmlns:v="urn:schemas-microsoft-com:vml" Requires="v">
                <p:oleObj spid="_x0000_s1322041" name="Equation" r:id="rId15" imgW="990360" imgH="431640" progId="Equation.DSMT4">
                  <p:embed/>
                </p:oleObj>
              </mc:Choice>
              <mc:Fallback>
                <p:oleObj name="Equation" r:id="rId15" imgW="990360" imgH="431640" progId="Equation.DSMT4">
                  <p:embed/>
                  <p:pic>
                    <p:nvPicPr>
                      <p:cNvPr id="0" name=""/>
                      <p:cNvPicPr>
                        <a:picLocks noChangeAspect="1" noChangeArrowheads="1"/>
                      </p:cNvPicPr>
                      <p:nvPr/>
                    </p:nvPicPr>
                    <p:blipFill>
                      <a:blip r:embed="rId16"/>
                      <a:srcRect/>
                      <a:stretch>
                        <a:fillRect/>
                      </a:stretch>
                    </p:blipFill>
                    <p:spPr bwMode="auto">
                      <a:xfrm>
                        <a:off x="-1" y="3877469"/>
                        <a:ext cx="1461495" cy="652462"/>
                      </a:xfrm>
                      <a:prstGeom prst="rect">
                        <a:avLst/>
                      </a:prstGeom>
                      <a:noFill/>
                    </p:spPr>
                  </p:pic>
                </p:oleObj>
              </mc:Fallback>
            </mc:AlternateContent>
          </a:graphicData>
        </a:graphic>
      </p:graphicFrame>
      <p:cxnSp>
        <p:nvCxnSpPr>
          <p:cNvPr id="24" name="Straight Connector 23"/>
          <p:cNvCxnSpPr/>
          <p:nvPr/>
        </p:nvCxnSpPr>
        <p:spPr>
          <a:xfrm flipH="1">
            <a:off x="1424188" y="2743200"/>
            <a:ext cx="2538213" cy="0"/>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038600" y="2743200"/>
            <a:ext cx="0" cy="3121025"/>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34" name="Object 33"/>
          <p:cNvGraphicFramePr>
            <a:graphicFrameLocks noChangeAspect="1"/>
          </p:cNvGraphicFramePr>
          <p:nvPr>
            <p:extLst>
              <p:ext uri="{D42A27DB-BD31-4B8C-83A1-F6EECF244321}">
                <p14:modId xmlns:p14="http://schemas.microsoft.com/office/powerpoint/2010/main" val="3190894329"/>
              </p:ext>
            </p:extLst>
          </p:nvPr>
        </p:nvGraphicFramePr>
        <p:xfrm>
          <a:off x="390725" y="2525712"/>
          <a:ext cx="960438" cy="522288"/>
        </p:xfrm>
        <a:graphic>
          <a:graphicData uri="http://schemas.openxmlformats.org/presentationml/2006/ole">
            <mc:AlternateContent xmlns:mc="http://schemas.openxmlformats.org/markup-compatibility/2006">
              <mc:Choice xmlns:v="urn:schemas-microsoft-com:vml" Requires="v">
                <p:oleObj spid="_x0000_s1322042" name="Equation" r:id="rId17" imgW="419040" imgH="228600" progId="Equation.DSMT4">
                  <p:embed/>
                </p:oleObj>
              </mc:Choice>
              <mc:Fallback>
                <p:oleObj name="Equation" r:id="rId17" imgW="419040" imgH="228600" progId="Equation.DSMT4">
                  <p:embed/>
                  <p:pic>
                    <p:nvPicPr>
                      <p:cNvPr id="0" name=""/>
                      <p:cNvPicPr>
                        <a:picLocks noChangeAspect="1" noChangeArrowheads="1"/>
                      </p:cNvPicPr>
                      <p:nvPr/>
                    </p:nvPicPr>
                    <p:blipFill>
                      <a:blip r:embed="rId18"/>
                      <a:srcRect/>
                      <a:stretch>
                        <a:fillRect/>
                      </a:stretch>
                    </p:blipFill>
                    <p:spPr bwMode="auto">
                      <a:xfrm>
                        <a:off x="390725" y="2525712"/>
                        <a:ext cx="9604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1442364612"/>
              </p:ext>
            </p:extLst>
          </p:nvPr>
        </p:nvGraphicFramePr>
        <p:xfrm>
          <a:off x="3569494" y="5694362"/>
          <a:ext cx="785812" cy="522288"/>
        </p:xfrm>
        <a:graphic>
          <a:graphicData uri="http://schemas.openxmlformats.org/presentationml/2006/ole">
            <mc:AlternateContent xmlns:mc="http://schemas.openxmlformats.org/markup-compatibility/2006">
              <mc:Choice xmlns:v="urn:schemas-microsoft-com:vml" Requires="v">
                <p:oleObj spid="_x0000_s1322043" name="Equation" r:id="rId19" imgW="342720" imgH="228600" progId="Equation.DSMT4">
                  <p:embed/>
                </p:oleObj>
              </mc:Choice>
              <mc:Fallback>
                <p:oleObj name="Equation" r:id="rId19" imgW="342720" imgH="228600" progId="Equation.DSMT4">
                  <p:embed/>
                  <p:pic>
                    <p:nvPicPr>
                      <p:cNvPr id="0" name=""/>
                      <p:cNvPicPr>
                        <a:picLocks noChangeAspect="1" noChangeArrowheads="1"/>
                      </p:cNvPicPr>
                      <p:nvPr/>
                    </p:nvPicPr>
                    <p:blipFill>
                      <a:blip r:embed="rId20"/>
                      <a:srcRect/>
                      <a:stretch>
                        <a:fillRect/>
                      </a:stretch>
                    </p:blipFill>
                    <p:spPr bwMode="auto">
                      <a:xfrm>
                        <a:off x="3569494" y="5694362"/>
                        <a:ext cx="7858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567292744"/>
              </p:ext>
            </p:extLst>
          </p:nvPr>
        </p:nvGraphicFramePr>
        <p:xfrm>
          <a:off x="8028188" y="4026787"/>
          <a:ext cx="1087237" cy="369560"/>
        </p:xfrm>
        <a:graphic>
          <a:graphicData uri="http://schemas.openxmlformats.org/presentationml/2006/ole">
            <mc:AlternateContent xmlns:mc="http://schemas.openxmlformats.org/markup-compatibility/2006">
              <mc:Choice xmlns:v="urn:schemas-microsoft-com:vml" Requires="v">
                <p:oleObj spid="_x0000_s1322044" name="Equation" r:id="rId21" imgW="596880" imgH="203040" progId="Equation.DSMT4">
                  <p:embed/>
                </p:oleObj>
              </mc:Choice>
              <mc:Fallback>
                <p:oleObj name="Equation" r:id="rId21" imgW="596880" imgH="20304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028188" y="4026787"/>
                        <a:ext cx="1087237" cy="369560"/>
                      </a:xfrm>
                      <a:prstGeom prst="rect">
                        <a:avLst/>
                      </a:prstGeom>
                      <a:noFill/>
                      <a:ln>
                        <a:noFill/>
                      </a:ln>
                    </p:spPr>
                  </p:pic>
                </p:oleObj>
              </mc:Fallback>
            </mc:AlternateContent>
          </a:graphicData>
        </a:graphic>
      </p:graphicFrame>
      <p:sp>
        <p:nvSpPr>
          <p:cNvPr id="15" name="Rectangle 14"/>
          <p:cNvSpPr/>
          <p:nvPr/>
        </p:nvSpPr>
        <p:spPr>
          <a:xfrm>
            <a:off x="4191000" y="4303712"/>
            <a:ext cx="3352800" cy="9540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1239679508"/>
              </p:ext>
            </p:extLst>
          </p:nvPr>
        </p:nvGraphicFramePr>
        <p:xfrm>
          <a:off x="4191000" y="4303712"/>
          <a:ext cx="3346450" cy="928687"/>
        </p:xfrm>
        <a:graphic>
          <a:graphicData uri="http://schemas.openxmlformats.org/presentationml/2006/ole">
            <mc:AlternateContent xmlns:mc="http://schemas.openxmlformats.org/markup-compatibility/2006">
              <mc:Choice xmlns:v="urn:schemas-microsoft-com:vml" Requires="v">
                <p:oleObj spid="_x0000_s1322045" name="Equation" r:id="rId23" imgW="1650960" imgH="457200" progId="Equation.DSMT4">
                  <p:embed/>
                </p:oleObj>
              </mc:Choice>
              <mc:Fallback>
                <p:oleObj name="Equation" r:id="rId23" imgW="1650960" imgH="457200" progId="Equation.DSMT4">
                  <p:embed/>
                  <p:pic>
                    <p:nvPicPr>
                      <p:cNvPr id="0" name=""/>
                      <p:cNvPicPr>
                        <a:picLocks noChangeAspect="1" noChangeArrowheads="1"/>
                      </p:cNvPicPr>
                      <p:nvPr/>
                    </p:nvPicPr>
                    <p:blipFill>
                      <a:blip r:embed="rId24"/>
                      <a:srcRect/>
                      <a:stretch>
                        <a:fillRect/>
                      </a:stretch>
                    </p:blipFill>
                    <p:spPr bwMode="auto">
                      <a:xfrm>
                        <a:off x="4191000" y="4303712"/>
                        <a:ext cx="334645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26396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1000"/>
                                        <p:tgtEl>
                                          <p:spTgt spid="26"/>
                                        </p:tgtEl>
                                      </p:cBhvr>
                                    </p:animEffect>
                                  </p:child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57400" y="520700"/>
            <a:ext cx="4880760" cy="707886"/>
          </a:xfrm>
          <a:prstGeom prst="rect">
            <a:avLst/>
          </a:prstGeom>
        </p:spPr>
        <p:txBody>
          <a:bodyPr wrap="none">
            <a:spAutoFit/>
          </a:bodyPr>
          <a:lstStyle/>
          <a:p>
            <a:pPr eaLnBrk="1" fontAlgn="auto" hangingPunct="1">
              <a:spcBef>
                <a:spcPts val="0"/>
              </a:spcBef>
              <a:spcAft>
                <a:spcPts val="0"/>
              </a:spcAft>
            </a:pPr>
            <a:r>
              <a:rPr lang="en-US" sz="4000" dirty="0" smtClean="0">
                <a:solidFill>
                  <a:prstClr val="white"/>
                </a:solidFill>
                <a:latin typeface="Calibri"/>
                <a:cs typeface="+mn-cs"/>
              </a:rPr>
              <a:t>Full field color systems</a:t>
            </a:r>
            <a:endParaRPr lang="en-US" sz="4000" dirty="0">
              <a:solidFill>
                <a:prstClr val="white"/>
              </a:solidFill>
              <a:latin typeface="Calibri"/>
              <a:cs typeface="+mn-cs"/>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62183929"/>
              </p:ext>
            </p:extLst>
          </p:nvPr>
        </p:nvGraphicFramePr>
        <p:xfrm>
          <a:off x="1143238" y="1519535"/>
          <a:ext cx="3049588" cy="1025525"/>
        </p:xfrm>
        <a:graphic>
          <a:graphicData uri="http://schemas.openxmlformats.org/presentationml/2006/ole">
            <mc:AlternateContent xmlns:mc="http://schemas.openxmlformats.org/markup-compatibility/2006">
              <mc:Choice xmlns:v="urn:schemas-microsoft-com:vml" Requires="v">
                <p:oleObj spid="_x0000_s1323055" name="Equation" r:id="rId4" imgW="1434960" imgH="482400" progId="Equation.DSMT4">
                  <p:embed/>
                </p:oleObj>
              </mc:Choice>
              <mc:Fallback>
                <p:oleObj name="Equation" r:id="rId4" imgW="1434960" imgH="482400" progId="Equation.DSMT4">
                  <p:embed/>
                  <p:pic>
                    <p:nvPicPr>
                      <p:cNvPr id="0" name=""/>
                      <p:cNvPicPr>
                        <a:picLocks noChangeAspect="1" noChangeArrowheads="1"/>
                      </p:cNvPicPr>
                      <p:nvPr/>
                    </p:nvPicPr>
                    <p:blipFill>
                      <a:blip r:embed="rId5"/>
                      <a:srcRect/>
                      <a:stretch>
                        <a:fillRect/>
                      </a:stretch>
                    </p:blipFill>
                    <p:spPr bwMode="auto">
                      <a:xfrm>
                        <a:off x="1143238" y="1519535"/>
                        <a:ext cx="3049588"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7" name="Rectangle 6"/>
              <p:cNvSpPr/>
              <p:nvPr/>
            </p:nvSpPr>
            <p:spPr>
              <a:xfrm>
                <a:off x="4830716" y="1524000"/>
                <a:ext cx="2692788" cy="461665"/>
              </a:xfrm>
              <a:prstGeom prst="rect">
                <a:avLst/>
              </a:prstGeom>
            </p:spPr>
            <p:txBody>
              <a:bodyPr wrap="none">
                <a:spAutoFit/>
              </a:bodyPr>
              <a:lstStyle/>
              <a:p>
                <a:pPr eaLnBrk="1" fontAlgn="auto" hangingPunct="1">
                  <a:spcBef>
                    <a:spcPts val="0"/>
                  </a:spcBef>
                  <a:spcAft>
                    <a:spcPts val="0"/>
                  </a:spcAft>
                </a:pPr>
                <a:r>
                  <a:rPr lang="en-US" sz="2400" dirty="0" smtClean="0">
                    <a:solidFill>
                      <a:prstClr val="white"/>
                    </a:solidFill>
                    <a:latin typeface="Calibri"/>
                    <a:cs typeface="+mn-cs"/>
                  </a:rPr>
                  <a:t>Background level </a:t>
                </a:r>
                <a14:m>
                  <m:oMath xmlns:m="http://schemas.openxmlformats.org/officeDocument/2006/math">
                    <m:sSub>
                      <m:sSubPr>
                        <m:ctrlPr>
                          <a:rPr lang="en-US" sz="2400" i="1" smtClean="0">
                            <a:solidFill>
                              <a:prstClr val="white"/>
                            </a:solidFill>
                            <a:latin typeface="Cambria Math" panose="02040503050406030204" pitchFamily="18" charset="0"/>
                            <a:cs typeface="+mn-cs"/>
                          </a:rPr>
                        </m:ctrlPr>
                      </m:sSubPr>
                      <m:e>
                        <m:r>
                          <a:rPr lang="en-US" sz="2400" i="1" smtClean="0">
                            <a:solidFill>
                              <a:prstClr val="white"/>
                            </a:solidFill>
                            <a:latin typeface="Cambria Math"/>
                            <a:cs typeface="+mn-cs"/>
                          </a:rPr>
                          <m:t>𝐵</m:t>
                        </m:r>
                      </m:e>
                      <m:sub>
                        <m:r>
                          <a:rPr lang="en-US" sz="2400" i="1" smtClean="0">
                            <a:solidFill>
                              <a:prstClr val="white"/>
                            </a:solidFill>
                            <a:latin typeface="Cambria Math"/>
                            <a:cs typeface="+mn-cs"/>
                          </a:rPr>
                          <m:t>𝑐</m:t>
                        </m:r>
                      </m:sub>
                    </m:sSub>
                  </m:oMath>
                </a14:m>
                <a:endParaRPr lang="en-US" sz="2400" dirty="0" smtClean="0">
                  <a:solidFill>
                    <a:prstClr val="white"/>
                  </a:solidFill>
                  <a:latin typeface="Calibri"/>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4830716" y="1524000"/>
                <a:ext cx="2692788" cy="461665"/>
              </a:xfrm>
              <a:prstGeom prst="rect">
                <a:avLst/>
              </a:prstGeom>
              <a:blipFill rotWithShape="1">
                <a:blip r:embed="rId6"/>
                <a:stretch>
                  <a:fillRect l="-3394" t="-10526" r="-4977" b="-28947"/>
                </a:stretch>
              </a:blipFill>
            </p:spPr>
            <p:txBody>
              <a:bodyPr/>
              <a:lstStyle/>
              <a:p>
                <a:r>
                  <a:rPr lang="en-US">
                    <a:noFill/>
                  </a:rPr>
                  <a:t> </a:t>
                </a:r>
              </a:p>
            </p:txBody>
          </p:sp>
        </mc:Fallback>
      </mc:AlternateContent>
      <p:grpSp>
        <p:nvGrpSpPr>
          <p:cNvPr id="4" name="Group 3"/>
          <p:cNvGrpSpPr>
            <a:grpSpLocks noChangeAspect="1"/>
          </p:cNvGrpSpPr>
          <p:nvPr/>
        </p:nvGrpSpPr>
        <p:grpSpPr>
          <a:xfrm>
            <a:off x="304800" y="3047055"/>
            <a:ext cx="7577817" cy="3159762"/>
            <a:chOff x="4014644" y="3221055"/>
            <a:chExt cx="4877147" cy="1800200"/>
          </a:xfrm>
        </p:grpSpPr>
        <p:sp>
          <p:nvSpPr>
            <p:cNvPr id="11" name="Rectangle 10"/>
            <p:cNvSpPr/>
            <p:nvPr/>
          </p:nvSpPr>
          <p:spPr>
            <a:xfrm>
              <a:off x="4014644" y="3221055"/>
              <a:ext cx="4877147" cy="1800200"/>
            </a:xfrm>
            <a:prstGeom prst="rect">
              <a:avLst/>
            </a:prstGeom>
            <a:solidFill>
              <a:schemeClr val="bg1"/>
            </a:solidFill>
            <a:ln>
              <a:solidFill>
                <a:schemeClr val="bg1"/>
              </a:solidFill>
            </a:ln>
            <a:scene3d>
              <a:camera prst="orthographicFront">
                <a:rot lat="0" lon="24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eaLnBrk="1" fontAlgn="auto" hangingPunct="1">
                <a:spcBef>
                  <a:spcPts val="0"/>
                </a:spcBef>
                <a:spcAft>
                  <a:spcPts val="0"/>
                </a:spcAft>
              </a:pPr>
              <a:endParaRPr lang="en-US">
                <a:solidFill>
                  <a:prstClr val="white"/>
                </a:solidFill>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4283098402"/>
                </p:ext>
              </p:extLst>
            </p:nvPr>
          </p:nvGraphicFramePr>
          <p:xfrm>
            <a:off x="4041424" y="3754778"/>
            <a:ext cx="499838" cy="259175"/>
          </p:xfrm>
          <a:graphic>
            <a:graphicData uri="http://schemas.openxmlformats.org/presentationml/2006/ole">
              <mc:AlternateContent xmlns:mc="http://schemas.openxmlformats.org/markup-compatibility/2006">
                <mc:Choice xmlns:v="urn:schemas-microsoft-com:vml" Requires="v">
                  <p:oleObj spid="_x0000_s1323056" name="Equation" r:id="rId7" imgW="342720" imgH="177480" progId="Equation.DSMT4">
                    <p:embed/>
                  </p:oleObj>
                </mc:Choice>
                <mc:Fallback>
                  <p:oleObj name="Equation" r:id="rId7" imgW="342720" imgH="177480" progId="Equation.DSMT4">
                    <p:embed/>
                    <p:pic>
                      <p:nvPicPr>
                        <p:cNvPr id="0" name=""/>
                        <p:cNvPicPr/>
                        <p:nvPr/>
                      </p:nvPicPr>
                      <p:blipFill>
                        <a:blip r:embed="rId8"/>
                        <a:stretch>
                          <a:fillRect/>
                        </a:stretch>
                      </p:blipFill>
                      <p:spPr>
                        <a:xfrm>
                          <a:off x="4041424" y="3754778"/>
                          <a:ext cx="499838" cy="259175"/>
                        </a:xfrm>
                        <a:prstGeom prst="rect">
                          <a:avLst/>
                        </a:prstGeom>
                      </p:spPr>
                    </p:pic>
                  </p:oleObj>
                </mc:Fallback>
              </mc:AlternateContent>
            </a:graphicData>
          </a:graphic>
        </p:graphicFrame>
        <p:cxnSp>
          <p:nvCxnSpPr>
            <p:cNvPr id="14" name="Straight Connector 13"/>
            <p:cNvCxnSpPr/>
            <p:nvPr/>
          </p:nvCxnSpPr>
          <p:spPr>
            <a:xfrm>
              <a:off x="4467942" y="3265996"/>
              <a:ext cx="0" cy="4789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467942" y="4032972"/>
              <a:ext cx="0" cy="54864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6" name="Object 15"/>
            <p:cNvGraphicFramePr>
              <a:graphicFrameLocks noChangeAspect="1"/>
            </p:cNvGraphicFramePr>
            <p:nvPr>
              <p:extLst>
                <p:ext uri="{D42A27DB-BD31-4B8C-83A1-F6EECF244321}">
                  <p14:modId xmlns:p14="http://schemas.microsoft.com/office/powerpoint/2010/main" val="1058076069"/>
                </p:ext>
              </p:extLst>
            </p:nvPr>
          </p:nvGraphicFramePr>
          <p:xfrm>
            <a:off x="4057363" y="3231706"/>
            <a:ext cx="354948" cy="207898"/>
          </p:xfrm>
          <a:graphic>
            <a:graphicData uri="http://schemas.openxmlformats.org/presentationml/2006/ole">
              <mc:AlternateContent xmlns:mc="http://schemas.openxmlformats.org/markup-compatibility/2006">
                <mc:Choice xmlns:v="urn:schemas-microsoft-com:vml" Requires="v">
                  <p:oleObj spid="_x0000_s1323057" name="Equation" r:id="rId9" imgW="304560" imgH="177480" progId="Equation.DSMT4">
                    <p:embed/>
                  </p:oleObj>
                </mc:Choice>
                <mc:Fallback>
                  <p:oleObj name="Equation" r:id="rId9" imgW="304560" imgH="177480" progId="Equation.DSMT4">
                    <p:embed/>
                    <p:pic>
                      <p:nvPicPr>
                        <p:cNvPr id="0" name=""/>
                        <p:cNvPicPr>
                          <a:picLocks noChangeAspect="1" noChangeArrowheads="1"/>
                        </p:cNvPicPr>
                        <p:nvPr/>
                      </p:nvPicPr>
                      <p:blipFill>
                        <a:blip r:embed="rId10"/>
                        <a:srcRect/>
                        <a:stretch>
                          <a:fillRect/>
                        </a:stretch>
                      </p:blipFill>
                      <p:spPr bwMode="auto">
                        <a:xfrm>
                          <a:off x="4057363" y="3231706"/>
                          <a:ext cx="354948" cy="207898"/>
                        </a:xfrm>
                        <a:prstGeom prst="rect">
                          <a:avLst/>
                        </a:prstGeom>
                        <a:noFill/>
                        <a:ln>
                          <a:noFill/>
                        </a:ln>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006417755"/>
                </p:ext>
              </p:extLst>
            </p:nvPr>
          </p:nvGraphicFramePr>
          <p:xfrm>
            <a:off x="4236304" y="4381843"/>
            <a:ext cx="144015" cy="223408"/>
          </p:xfrm>
          <a:graphic>
            <a:graphicData uri="http://schemas.openxmlformats.org/presentationml/2006/ole">
              <mc:AlternateContent xmlns:mc="http://schemas.openxmlformats.org/markup-compatibility/2006">
                <mc:Choice xmlns:v="urn:schemas-microsoft-com:vml" Requires="v">
                  <p:oleObj spid="_x0000_s1323058"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srcRect/>
                        <a:stretch>
                          <a:fillRect/>
                        </a:stretch>
                      </p:blipFill>
                      <p:spPr bwMode="auto">
                        <a:xfrm>
                          <a:off x="4236304" y="4381843"/>
                          <a:ext cx="144015" cy="223408"/>
                        </a:xfrm>
                        <a:prstGeom prst="rect">
                          <a:avLst/>
                        </a:prstGeom>
                        <a:noFill/>
                        <a:ln>
                          <a:noFill/>
                        </a:ln>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412688723"/>
                </p:ext>
              </p:extLst>
            </p:nvPr>
          </p:nvGraphicFramePr>
          <p:xfrm>
            <a:off x="6072346" y="4578506"/>
            <a:ext cx="1333587" cy="350635"/>
          </p:xfrm>
          <a:graphic>
            <a:graphicData uri="http://schemas.openxmlformats.org/presentationml/2006/ole">
              <mc:AlternateContent xmlns:mc="http://schemas.openxmlformats.org/markup-compatibility/2006">
                <mc:Choice xmlns:v="urn:schemas-microsoft-com:vml" Requires="v">
                  <p:oleObj spid="_x0000_s1323059" name="Equation" r:id="rId13" imgW="812520" imgH="215640" progId="Equation.DSMT4">
                    <p:embed/>
                  </p:oleObj>
                </mc:Choice>
                <mc:Fallback>
                  <p:oleObj name="Equation" r:id="rId13" imgW="812520" imgH="215640" progId="Equation.DSMT4">
                    <p:embed/>
                    <p:pic>
                      <p:nvPicPr>
                        <p:cNvPr id="0" name=""/>
                        <p:cNvPicPr>
                          <a:picLocks noChangeAspect="1" noChangeArrowheads="1"/>
                        </p:cNvPicPr>
                        <p:nvPr/>
                      </p:nvPicPr>
                      <p:blipFill>
                        <a:blip r:embed="rId14"/>
                        <a:srcRect/>
                        <a:stretch>
                          <a:fillRect/>
                        </a:stretch>
                      </p:blipFill>
                      <p:spPr bwMode="auto">
                        <a:xfrm>
                          <a:off x="6072346" y="4578506"/>
                          <a:ext cx="1333587" cy="350635"/>
                        </a:xfrm>
                        <a:prstGeom prst="rect">
                          <a:avLst/>
                        </a:prstGeom>
                        <a:noFill/>
                        <a:ln>
                          <a:noFill/>
                        </a:ln>
                      </p:spPr>
                    </p:pic>
                  </p:oleObj>
                </mc:Fallback>
              </mc:AlternateContent>
            </a:graphicData>
          </a:graphic>
        </p:graphicFrame>
        <p:cxnSp>
          <p:nvCxnSpPr>
            <p:cNvPr id="22" name="Straight Connector 21"/>
            <p:cNvCxnSpPr/>
            <p:nvPr/>
          </p:nvCxnSpPr>
          <p:spPr>
            <a:xfrm flipH="1">
              <a:off x="4611110" y="4753824"/>
              <a:ext cx="1347750"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471028" y="4753824"/>
              <a:ext cx="1296144"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4" name="Object 23"/>
            <p:cNvGraphicFramePr>
              <a:graphicFrameLocks noChangeAspect="1"/>
            </p:cNvGraphicFramePr>
            <p:nvPr>
              <p:extLst>
                <p:ext uri="{D42A27DB-BD31-4B8C-83A1-F6EECF244321}">
                  <p14:modId xmlns:p14="http://schemas.microsoft.com/office/powerpoint/2010/main" val="1493488247"/>
                </p:ext>
              </p:extLst>
            </p:nvPr>
          </p:nvGraphicFramePr>
          <p:xfrm>
            <a:off x="4611110" y="4787719"/>
            <a:ext cx="147637" cy="207963"/>
          </p:xfrm>
          <a:graphic>
            <a:graphicData uri="http://schemas.openxmlformats.org/presentationml/2006/ole">
              <mc:AlternateContent xmlns:mc="http://schemas.openxmlformats.org/markup-compatibility/2006">
                <mc:Choice xmlns:v="urn:schemas-microsoft-com:vml" Requires="v">
                  <p:oleObj spid="_x0000_s1323060" name="Equation" r:id="rId15" imgW="126720" imgH="177480" progId="Equation.DSMT4">
                    <p:embed/>
                  </p:oleObj>
                </mc:Choice>
                <mc:Fallback>
                  <p:oleObj name="Equation" r:id="rId15" imgW="126720" imgH="177480" progId="Equation.DSMT4">
                    <p:embed/>
                    <p:pic>
                      <p:nvPicPr>
                        <p:cNvPr id="0" name=""/>
                        <p:cNvPicPr>
                          <a:picLocks noChangeAspect="1" noChangeArrowheads="1"/>
                        </p:cNvPicPr>
                        <p:nvPr/>
                      </p:nvPicPr>
                      <p:blipFill>
                        <a:blip r:embed="rId16"/>
                        <a:srcRect/>
                        <a:stretch>
                          <a:fillRect/>
                        </a:stretch>
                      </p:blipFill>
                      <p:spPr bwMode="auto">
                        <a:xfrm>
                          <a:off x="4611110" y="4787719"/>
                          <a:ext cx="147637"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555453411"/>
                </p:ext>
              </p:extLst>
            </p:nvPr>
          </p:nvGraphicFramePr>
          <p:xfrm>
            <a:off x="8529841" y="4802959"/>
            <a:ext cx="266700" cy="207963"/>
          </p:xfrm>
          <a:graphic>
            <a:graphicData uri="http://schemas.openxmlformats.org/presentationml/2006/ole">
              <mc:AlternateContent xmlns:mc="http://schemas.openxmlformats.org/markup-compatibility/2006">
                <mc:Choice xmlns:v="urn:schemas-microsoft-com:vml" Requires="v">
                  <p:oleObj spid="_x0000_s1323061" name="Equation" r:id="rId17" imgW="228600" imgH="177480" progId="Equation.DSMT4">
                    <p:embed/>
                  </p:oleObj>
                </mc:Choice>
                <mc:Fallback>
                  <p:oleObj name="Equation" r:id="rId17" imgW="228600" imgH="177480" progId="Equation.DSMT4">
                    <p:embed/>
                    <p:pic>
                      <p:nvPicPr>
                        <p:cNvPr id="0" name=""/>
                        <p:cNvPicPr>
                          <a:picLocks noChangeAspect="1" noChangeArrowheads="1"/>
                        </p:cNvPicPr>
                        <p:nvPr/>
                      </p:nvPicPr>
                      <p:blipFill>
                        <a:blip r:embed="rId18"/>
                        <a:srcRect/>
                        <a:stretch>
                          <a:fillRect/>
                        </a:stretch>
                      </p:blipFill>
                      <p:spPr bwMode="auto">
                        <a:xfrm>
                          <a:off x="8529841" y="4802959"/>
                          <a:ext cx="2667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6" name="Picture 2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19102" y="3262608"/>
              <a:ext cx="4143375" cy="1304925"/>
            </a:xfrm>
            <a:prstGeom prst="rect">
              <a:avLst/>
            </a:prstGeom>
          </p:spPr>
        </p:pic>
      </p:grpSp>
      <p:graphicFrame>
        <p:nvGraphicFramePr>
          <p:cNvPr id="5" name="Object 4"/>
          <p:cNvGraphicFramePr>
            <a:graphicFrameLocks noChangeAspect="1"/>
          </p:cNvGraphicFramePr>
          <p:nvPr>
            <p:extLst>
              <p:ext uri="{D42A27DB-BD31-4B8C-83A1-F6EECF244321}">
                <p14:modId xmlns:p14="http://schemas.microsoft.com/office/powerpoint/2010/main" val="3427651950"/>
              </p:ext>
            </p:extLst>
          </p:nvPr>
        </p:nvGraphicFramePr>
        <p:xfrm>
          <a:off x="4953624" y="1998365"/>
          <a:ext cx="1549103" cy="899479"/>
        </p:xfrm>
        <a:graphic>
          <a:graphicData uri="http://schemas.openxmlformats.org/presentationml/2006/ole">
            <mc:AlternateContent xmlns:mc="http://schemas.openxmlformats.org/markup-compatibility/2006">
              <mc:Choice xmlns:v="urn:schemas-microsoft-com:vml" Requires="v">
                <p:oleObj spid="_x0000_s1323062" name="Equation" r:id="rId20" imgW="787320" imgH="457200" progId="Equation.DSMT4">
                  <p:embed/>
                </p:oleObj>
              </mc:Choice>
              <mc:Fallback>
                <p:oleObj name="Equation" r:id="rId20" imgW="787320" imgH="457200" progId="Equation.DSMT4">
                  <p:embed/>
                  <p:pic>
                    <p:nvPicPr>
                      <p:cNvPr id="0" name=""/>
                      <p:cNvPicPr/>
                      <p:nvPr/>
                    </p:nvPicPr>
                    <p:blipFill>
                      <a:blip r:embed="rId21"/>
                      <a:stretch>
                        <a:fillRect/>
                      </a:stretch>
                    </p:blipFill>
                    <p:spPr>
                      <a:xfrm>
                        <a:off x="4953624" y="1998365"/>
                        <a:ext cx="1549103" cy="899479"/>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277050930"/>
              </p:ext>
            </p:extLst>
          </p:nvPr>
        </p:nvGraphicFramePr>
        <p:xfrm>
          <a:off x="7701691" y="4437692"/>
          <a:ext cx="1113500" cy="378487"/>
        </p:xfrm>
        <a:graphic>
          <a:graphicData uri="http://schemas.openxmlformats.org/presentationml/2006/ole">
            <mc:AlternateContent xmlns:mc="http://schemas.openxmlformats.org/markup-compatibility/2006">
              <mc:Choice xmlns:v="urn:schemas-microsoft-com:vml" Requires="v">
                <p:oleObj spid="_x0000_s1323063" name="Equation" r:id="rId22" imgW="596880" imgH="203040" progId="Equation.DSMT4">
                  <p:embed/>
                </p:oleObj>
              </mc:Choice>
              <mc:Fallback>
                <p:oleObj name="Equation" r:id="rId22" imgW="596880" imgH="203040" progId="Equation.DSMT4">
                  <p:embed/>
                  <p:pic>
                    <p:nvPicPr>
                      <p:cNvPr id="0" name=""/>
                      <p:cNvPicPr>
                        <a:picLocks noChangeAspect="1" noChangeArrowheads="1"/>
                      </p:cNvPicPr>
                      <p:nvPr/>
                    </p:nvPicPr>
                    <p:blipFill>
                      <a:blip r:embed="rId23"/>
                      <a:srcRect/>
                      <a:stretch>
                        <a:fillRect/>
                      </a:stretch>
                    </p:blipFill>
                    <p:spPr bwMode="auto">
                      <a:xfrm>
                        <a:off x="7701691" y="4437692"/>
                        <a:ext cx="1113500" cy="378487"/>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3763691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66722" y="304800"/>
            <a:ext cx="6059544" cy="707886"/>
          </a:xfrm>
          <a:prstGeom prst="rect">
            <a:avLst/>
          </a:prstGeom>
        </p:spPr>
        <p:txBody>
          <a:bodyPr wrap="none">
            <a:spAutoFit/>
          </a:bodyPr>
          <a:lstStyle/>
          <a:p>
            <a:pPr eaLnBrk="1" fontAlgn="auto" hangingPunct="1">
              <a:spcBef>
                <a:spcPts val="0"/>
              </a:spcBef>
              <a:spcAft>
                <a:spcPts val="0"/>
              </a:spcAft>
            </a:pPr>
            <a:r>
              <a:rPr lang="en-US" sz="4000" dirty="0" smtClean="0">
                <a:solidFill>
                  <a:prstClr val="white"/>
                </a:solidFill>
                <a:latin typeface="Calibri"/>
                <a:cs typeface="+mn-cs"/>
              </a:rPr>
              <a:t>Filtering in the color domain</a:t>
            </a:r>
            <a:endParaRPr lang="en-US" sz="4000" dirty="0">
              <a:solidFill>
                <a:prstClr val="white"/>
              </a:solidFill>
              <a:latin typeface="Calibri"/>
              <a:cs typeface="+mn-cs"/>
            </a:endParaRPr>
          </a:p>
        </p:txBody>
      </p:sp>
      <p:sp>
        <p:nvSpPr>
          <p:cNvPr id="2" name="Rectangle 1"/>
          <p:cNvSpPr/>
          <p:nvPr/>
        </p:nvSpPr>
        <p:spPr>
          <a:xfrm>
            <a:off x="557894" y="1143000"/>
            <a:ext cx="8077200" cy="769441"/>
          </a:xfrm>
          <a:prstGeom prst="rect">
            <a:avLst/>
          </a:prstGeom>
        </p:spPr>
        <p:txBody>
          <a:bodyPr wrap="square">
            <a:spAutoFit/>
          </a:bodyPr>
          <a:lstStyle/>
          <a:p>
            <a:pPr eaLnBrk="1" fontAlgn="auto" hangingPunct="1">
              <a:spcBef>
                <a:spcPts val="0"/>
              </a:spcBef>
              <a:spcAft>
                <a:spcPts val="0"/>
              </a:spcAft>
            </a:pPr>
            <a:r>
              <a:rPr lang="en-US" sz="2200" dirty="0" smtClean="0">
                <a:solidFill>
                  <a:prstClr val="white"/>
                </a:solidFill>
                <a:latin typeface="Calibri"/>
                <a:cs typeface="+mn-cs"/>
              </a:rPr>
              <a:t>How can we account for color while using results of previous work (pan-chromatic)?</a:t>
            </a:r>
            <a:endParaRPr lang="en-US" sz="2200" dirty="0">
              <a:solidFill>
                <a:prstClr val="white"/>
              </a:solidFill>
              <a:latin typeface="Calibri"/>
              <a:cs typeface="+mn-cs"/>
            </a:endParaRPr>
          </a:p>
        </p:txBody>
      </p:sp>
      <p:sp>
        <p:nvSpPr>
          <p:cNvPr id="10" name="Rectangle 9"/>
          <p:cNvSpPr/>
          <p:nvPr/>
        </p:nvSpPr>
        <p:spPr>
          <a:xfrm>
            <a:off x="2692400" y="1941571"/>
            <a:ext cx="3341684" cy="461665"/>
          </a:xfrm>
          <a:prstGeom prst="rect">
            <a:avLst/>
          </a:prstGeom>
        </p:spPr>
        <p:txBody>
          <a:bodyPr wrap="none">
            <a:spAutoFit/>
          </a:bodyPr>
          <a:lstStyle/>
          <a:p>
            <a:pPr eaLnBrk="1" fontAlgn="auto" hangingPunct="1">
              <a:spcBef>
                <a:spcPts val="0"/>
              </a:spcBef>
              <a:spcAft>
                <a:spcPts val="0"/>
              </a:spcAft>
            </a:pPr>
            <a:r>
              <a:rPr lang="en-US" sz="2400" b="1" dirty="0" smtClean="0">
                <a:solidFill>
                  <a:srgbClr val="FFFF00"/>
                </a:solidFill>
                <a:latin typeface="Calibri"/>
                <a:cs typeface="+mn-cs"/>
              </a:rPr>
              <a:t>Spectral filtering (fusion)</a:t>
            </a:r>
            <a:endParaRPr lang="en-US" dirty="0">
              <a:solidFill>
                <a:srgbClr val="FFFF00"/>
              </a:solidFill>
              <a:latin typeface="Calibri"/>
              <a:cs typeface="+mn-cs"/>
            </a:endParaRPr>
          </a:p>
        </p:txBody>
      </p:sp>
      <p:sp>
        <p:nvSpPr>
          <p:cNvPr id="11" name="Rectangle 10"/>
          <p:cNvSpPr/>
          <p:nvPr/>
        </p:nvSpPr>
        <p:spPr>
          <a:xfrm>
            <a:off x="152400" y="2403236"/>
            <a:ext cx="9247240" cy="523220"/>
          </a:xfrm>
          <a:prstGeom prst="rect">
            <a:avLst/>
          </a:prstGeom>
        </p:spPr>
        <p:txBody>
          <a:bodyPr wrap="square">
            <a:spAutoFit/>
          </a:bodyPr>
          <a:lstStyle/>
          <a:p>
            <a:pPr eaLnBrk="1" fontAlgn="auto" hangingPunct="1">
              <a:spcBef>
                <a:spcPts val="0"/>
              </a:spcBef>
              <a:spcAft>
                <a:spcPts val="0"/>
              </a:spcAft>
            </a:pPr>
            <a:r>
              <a:rPr lang="en-US" sz="1400" dirty="0" smtClean="0">
                <a:solidFill>
                  <a:prstClr val="white"/>
                </a:solidFill>
                <a:latin typeface="Calibri"/>
                <a:cs typeface="+mn-cs"/>
              </a:rPr>
              <a:t>T. Wang, C. C. Shaw and C-C. Li– “</a:t>
            </a:r>
            <a:r>
              <a:rPr lang="en-US" sz="1400" b="1" i="1" dirty="0" err="1" smtClean="0">
                <a:solidFill>
                  <a:prstClr val="white"/>
                </a:solidFill>
                <a:latin typeface="Calibri"/>
                <a:cs typeface="+mn-cs"/>
              </a:rPr>
              <a:t>Pixelwise</a:t>
            </a:r>
            <a:r>
              <a:rPr lang="en-US" sz="1400" b="1" i="1" dirty="0" smtClean="0">
                <a:solidFill>
                  <a:prstClr val="white"/>
                </a:solidFill>
                <a:latin typeface="Calibri"/>
                <a:cs typeface="+mn-cs"/>
              </a:rPr>
              <a:t> fusion for optimizing SNR in multiple-plate computed radiography imaging”</a:t>
            </a:r>
            <a:r>
              <a:rPr lang="en-US" sz="1400" dirty="0" smtClean="0">
                <a:solidFill>
                  <a:prstClr val="white"/>
                </a:solidFill>
                <a:latin typeface="Calibri"/>
                <a:cs typeface="+mn-cs"/>
              </a:rPr>
              <a:t>. </a:t>
            </a:r>
          </a:p>
          <a:p>
            <a:pPr eaLnBrk="1" fontAlgn="auto" hangingPunct="1">
              <a:spcBef>
                <a:spcPts val="0"/>
              </a:spcBef>
              <a:spcAft>
                <a:spcPts val="0"/>
              </a:spcAft>
            </a:pPr>
            <a:r>
              <a:rPr lang="en-US" sz="1400" dirty="0" smtClean="0">
                <a:solidFill>
                  <a:prstClr val="white"/>
                </a:solidFill>
                <a:latin typeface="Calibri"/>
                <a:cs typeface="+mn-cs"/>
              </a:rPr>
              <a:t>IEEE Trans. on Medical Imaging, 1999</a:t>
            </a:r>
            <a:endParaRPr lang="en-US" sz="1400" dirty="0">
              <a:solidFill>
                <a:prstClr val="white"/>
              </a:solidFill>
              <a:latin typeface="Calibri"/>
              <a:cs typeface="+mn-cs"/>
            </a:endParaRPr>
          </a:p>
        </p:txBody>
      </p:sp>
      <p:sp>
        <p:nvSpPr>
          <p:cNvPr id="14" name="Rectangle 13"/>
          <p:cNvSpPr/>
          <p:nvPr/>
        </p:nvSpPr>
        <p:spPr>
          <a:xfrm>
            <a:off x="1066800" y="4648199"/>
            <a:ext cx="4429354" cy="430887"/>
          </a:xfrm>
          <a:prstGeom prst="rect">
            <a:avLst/>
          </a:prstGeom>
        </p:spPr>
        <p:txBody>
          <a:bodyPr wrap="none">
            <a:spAutoFit/>
          </a:bodyPr>
          <a:lstStyle/>
          <a:p>
            <a:pPr eaLnBrk="1" fontAlgn="auto" hangingPunct="1">
              <a:spcBef>
                <a:spcPts val="0"/>
              </a:spcBef>
              <a:spcAft>
                <a:spcPts val="0"/>
              </a:spcAft>
            </a:pPr>
            <a:r>
              <a:rPr lang="en-US" sz="2200" dirty="0" smtClean="0">
                <a:solidFill>
                  <a:prstClr val="white"/>
                </a:solidFill>
                <a:latin typeface="Calibri"/>
                <a:cs typeface="+mn-cs"/>
              </a:rPr>
              <a:t>We seek </a:t>
            </a:r>
            <a:r>
              <a:rPr lang="el-GR" sz="2200" dirty="0" smtClean="0">
                <a:solidFill>
                  <a:prstClr val="white"/>
                </a:solidFill>
                <a:latin typeface="Calibri"/>
                <a:cs typeface="+mn-cs"/>
              </a:rPr>
              <a:t>α</a:t>
            </a:r>
            <a:r>
              <a:rPr lang="en-US" sz="2200" dirty="0" smtClean="0">
                <a:solidFill>
                  <a:prstClr val="white"/>
                </a:solidFill>
                <a:latin typeface="Calibri"/>
                <a:cs typeface="+mn-cs"/>
              </a:rPr>
              <a:t> which maximizes the SNR:</a:t>
            </a:r>
            <a:endParaRPr lang="en-US" sz="2200" dirty="0">
              <a:solidFill>
                <a:prstClr val="white"/>
              </a:solidFill>
              <a:latin typeface="Calibri"/>
              <a:cs typeface="+mn-cs"/>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719476586"/>
              </p:ext>
            </p:extLst>
          </p:nvPr>
        </p:nvGraphicFramePr>
        <p:xfrm>
          <a:off x="1463169" y="5151199"/>
          <a:ext cx="2569306" cy="541338"/>
        </p:xfrm>
        <a:graphic>
          <a:graphicData uri="http://schemas.openxmlformats.org/presentationml/2006/ole">
            <mc:AlternateContent xmlns:mc="http://schemas.openxmlformats.org/markup-compatibility/2006">
              <mc:Choice xmlns:v="urn:schemas-microsoft-com:vml" Requires="v">
                <p:oleObj spid="_x0000_s1324069" name="Equation" r:id="rId4" imgW="1193760" imgH="253800" progId="Equation.DSMT4">
                  <p:embed/>
                </p:oleObj>
              </mc:Choice>
              <mc:Fallback>
                <p:oleObj name="Equation" r:id="rId4" imgW="1193760" imgH="253800" progId="Equation.DSMT4">
                  <p:embed/>
                  <p:pic>
                    <p:nvPicPr>
                      <p:cNvPr id="0" name=""/>
                      <p:cNvPicPr>
                        <a:picLocks noChangeAspect="1" noChangeArrowheads="1"/>
                      </p:cNvPicPr>
                      <p:nvPr/>
                    </p:nvPicPr>
                    <p:blipFill>
                      <a:blip r:embed="rId5"/>
                      <a:srcRect/>
                      <a:stretch>
                        <a:fillRect/>
                      </a:stretch>
                    </p:blipFill>
                    <p:spPr bwMode="auto">
                      <a:xfrm>
                        <a:off x="1463169" y="5151199"/>
                        <a:ext cx="2569306" cy="541338"/>
                      </a:xfrm>
                      <a:prstGeom prst="rect">
                        <a:avLst/>
                      </a:prstGeom>
                      <a:noFill/>
                      <a:ln>
                        <a:noFill/>
                      </a:ln>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235958037"/>
              </p:ext>
            </p:extLst>
          </p:nvPr>
        </p:nvGraphicFramePr>
        <p:xfrm>
          <a:off x="5276846" y="5079086"/>
          <a:ext cx="1514475" cy="882650"/>
        </p:xfrm>
        <a:graphic>
          <a:graphicData uri="http://schemas.openxmlformats.org/presentationml/2006/ole">
            <mc:AlternateContent xmlns:mc="http://schemas.openxmlformats.org/markup-compatibility/2006">
              <mc:Choice xmlns:v="urn:schemas-microsoft-com:vml" Requires="v">
                <p:oleObj spid="_x0000_s1324070" name="Equation" r:id="rId6" imgW="914400" imgH="533160" progId="Equation.DSMT4">
                  <p:embed/>
                </p:oleObj>
              </mc:Choice>
              <mc:Fallback>
                <p:oleObj name="Equation" r:id="rId6" imgW="914400" imgH="533160" progId="Equation.DSMT4">
                  <p:embed/>
                  <p:pic>
                    <p:nvPicPr>
                      <p:cNvPr id="0" name=""/>
                      <p:cNvPicPr>
                        <a:picLocks noChangeAspect="1" noChangeArrowheads="1"/>
                      </p:cNvPicPr>
                      <p:nvPr/>
                    </p:nvPicPr>
                    <p:blipFill>
                      <a:blip r:embed="rId7"/>
                      <a:srcRect/>
                      <a:stretch>
                        <a:fillRect/>
                      </a:stretch>
                    </p:blipFill>
                    <p:spPr bwMode="auto">
                      <a:xfrm>
                        <a:off x="5276846" y="5079086"/>
                        <a:ext cx="151447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9282" name="Picture 194"/>
          <p:cNvPicPr>
            <a:picLocks noChangeAspect="1" noChangeArrowheads="1"/>
          </p:cNvPicPr>
          <p:nvPr/>
        </p:nvPicPr>
        <p:blipFill rotWithShape="1">
          <a:blip r:embed="rId8">
            <a:extLst>
              <a:ext uri="{28A0092B-C50C-407E-A947-70E740481C1C}">
                <a14:useLocalDpi xmlns:a14="http://schemas.microsoft.com/office/drawing/2010/main" val="0"/>
              </a:ext>
            </a:extLst>
          </a:blip>
          <a:srcRect l="14286" t="9125" r="10476" b="14286"/>
          <a:stretch/>
        </p:blipFill>
        <p:spPr bwMode="auto">
          <a:xfrm>
            <a:off x="3837730" y="3053429"/>
            <a:ext cx="1876580" cy="1433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283" name="Picture 195"/>
          <p:cNvPicPr>
            <a:picLocks noChangeAspect="1" noChangeArrowheads="1"/>
          </p:cNvPicPr>
          <p:nvPr/>
        </p:nvPicPr>
        <p:blipFill rotWithShape="1">
          <a:blip r:embed="rId9">
            <a:extLst>
              <a:ext uri="{28A0092B-C50C-407E-A947-70E740481C1C}">
                <a14:useLocalDpi xmlns:a14="http://schemas.microsoft.com/office/drawing/2010/main" val="0"/>
              </a:ext>
            </a:extLst>
          </a:blip>
          <a:srcRect l="14285" t="9125" r="10238" b="14603"/>
          <a:stretch/>
        </p:blipFill>
        <p:spPr bwMode="auto">
          <a:xfrm>
            <a:off x="865281" y="3059362"/>
            <a:ext cx="1882541" cy="1427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284" name="Picture 196"/>
          <p:cNvPicPr>
            <a:picLocks noChangeAspect="1" noChangeArrowheads="1"/>
          </p:cNvPicPr>
          <p:nvPr/>
        </p:nvPicPr>
        <p:blipFill rotWithShape="1">
          <a:blip r:embed="rId10">
            <a:extLst>
              <a:ext uri="{28A0092B-C50C-407E-A947-70E740481C1C}">
                <a14:useLocalDpi xmlns:a14="http://schemas.microsoft.com/office/drawing/2010/main" val="0"/>
              </a:ext>
            </a:extLst>
          </a:blip>
          <a:srcRect l="14286" t="9125" r="10476" b="12340"/>
          <a:stretch/>
        </p:blipFill>
        <p:spPr bwMode="auto">
          <a:xfrm>
            <a:off x="6687976" y="3035216"/>
            <a:ext cx="1876580" cy="1470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Object 6"/>
          <p:cNvGraphicFramePr>
            <a:graphicFrameLocks noChangeAspect="1"/>
          </p:cNvGraphicFramePr>
          <p:nvPr>
            <p:extLst>
              <p:ext uri="{D42A27DB-BD31-4B8C-83A1-F6EECF244321}">
                <p14:modId xmlns:p14="http://schemas.microsoft.com/office/powerpoint/2010/main" val="1548097330"/>
              </p:ext>
            </p:extLst>
          </p:nvPr>
        </p:nvGraphicFramePr>
        <p:xfrm>
          <a:off x="327800" y="3468242"/>
          <a:ext cx="524781" cy="589141"/>
        </p:xfrm>
        <a:graphic>
          <a:graphicData uri="http://schemas.openxmlformats.org/presentationml/2006/ole">
            <mc:AlternateContent xmlns:mc="http://schemas.openxmlformats.org/markup-compatibility/2006">
              <mc:Choice xmlns:v="urn:schemas-microsoft-com:vml" Requires="v">
                <p:oleObj spid="_x0000_s1324071" name="Equation" r:id="rId11" imgW="203040" imgH="228600" progId="Equation.DSMT4">
                  <p:embed/>
                </p:oleObj>
              </mc:Choice>
              <mc:Fallback>
                <p:oleObj name="Equation" r:id="rId11" imgW="203040" imgH="228600" progId="Equation.DSMT4">
                  <p:embed/>
                  <p:pic>
                    <p:nvPicPr>
                      <p:cNvPr id="0" name=""/>
                      <p:cNvPicPr>
                        <a:picLocks noChangeAspect="1" noChangeArrowheads="1"/>
                      </p:cNvPicPr>
                      <p:nvPr/>
                    </p:nvPicPr>
                    <p:blipFill>
                      <a:blip r:embed="rId12"/>
                      <a:srcRect/>
                      <a:stretch>
                        <a:fillRect/>
                      </a:stretch>
                    </p:blipFill>
                    <p:spPr bwMode="auto">
                      <a:xfrm>
                        <a:off x="327800" y="3468242"/>
                        <a:ext cx="524781" cy="589141"/>
                      </a:xfrm>
                      <a:prstGeom prst="rect">
                        <a:avLst/>
                      </a:prstGeom>
                      <a:noFill/>
                      <a:ln>
                        <a:noFill/>
                      </a:ln>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327036563"/>
              </p:ext>
            </p:extLst>
          </p:nvPr>
        </p:nvGraphicFramePr>
        <p:xfrm>
          <a:off x="3299568" y="3475746"/>
          <a:ext cx="525462" cy="588962"/>
        </p:xfrm>
        <a:graphic>
          <a:graphicData uri="http://schemas.openxmlformats.org/presentationml/2006/ole">
            <mc:AlternateContent xmlns:mc="http://schemas.openxmlformats.org/markup-compatibility/2006">
              <mc:Choice xmlns:v="urn:schemas-microsoft-com:vml" Requires="v">
                <p:oleObj spid="_x0000_s1324072" name="Equation" r:id="rId13" imgW="203040" imgH="228600" progId="Equation.DSMT4">
                  <p:embed/>
                </p:oleObj>
              </mc:Choice>
              <mc:Fallback>
                <p:oleObj name="Equation" r:id="rId13" imgW="203040" imgH="228600" progId="Equation.DSMT4">
                  <p:embed/>
                  <p:pic>
                    <p:nvPicPr>
                      <p:cNvPr id="0" name=""/>
                      <p:cNvPicPr>
                        <a:picLocks noChangeAspect="1" noChangeArrowheads="1"/>
                      </p:cNvPicPr>
                      <p:nvPr/>
                    </p:nvPicPr>
                    <p:blipFill>
                      <a:blip r:embed="rId14"/>
                      <a:srcRect/>
                      <a:stretch>
                        <a:fillRect/>
                      </a:stretch>
                    </p:blipFill>
                    <p:spPr bwMode="auto">
                      <a:xfrm>
                        <a:off x="3299568" y="3475746"/>
                        <a:ext cx="5254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720223802"/>
              </p:ext>
            </p:extLst>
          </p:nvPr>
        </p:nvGraphicFramePr>
        <p:xfrm>
          <a:off x="6174533" y="3478713"/>
          <a:ext cx="525462" cy="588962"/>
        </p:xfrm>
        <a:graphic>
          <a:graphicData uri="http://schemas.openxmlformats.org/presentationml/2006/ole">
            <mc:AlternateContent xmlns:mc="http://schemas.openxmlformats.org/markup-compatibility/2006">
              <mc:Choice xmlns:v="urn:schemas-microsoft-com:vml" Requires="v">
                <p:oleObj spid="_x0000_s1324073" name="Equation" r:id="rId15" imgW="203040" imgH="228600" progId="Equation.DSMT4">
                  <p:embed/>
                </p:oleObj>
              </mc:Choice>
              <mc:Fallback>
                <p:oleObj name="Equation" r:id="rId15" imgW="203040" imgH="228600" progId="Equation.DSMT4">
                  <p:embed/>
                  <p:pic>
                    <p:nvPicPr>
                      <p:cNvPr id="0" name=""/>
                      <p:cNvPicPr>
                        <a:picLocks noChangeAspect="1" noChangeArrowheads="1"/>
                      </p:cNvPicPr>
                      <p:nvPr/>
                    </p:nvPicPr>
                    <p:blipFill>
                      <a:blip r:embed="rId16"/>
                      <a:srcRect/>
                      <a:stretch>
                        <a:fillRect/>
                      </a:stretch>
                    </p:blipFill>
                    <p:spPr bwMode="auto">
                      <a:xfrm>
                        <a:off x="6174533" y="3478713"/>
                        <a:ext cx="5254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868927334"/>
              </p:ext>
            </p:extLst>
          </p:nvPr>
        </p:nvGraphicFramePr>
        <p:xfrm>
          <a:off x="2861499" y="3589338"/>
          <a:ext cx="361950" cy="358775"/>
        </p:xfrm>
        <a:graphic>
          <a:graphicData uri="http://schemas.openxmlformats.org/presentationml/2006/ole">
            <mc:AlternateContent xmlns:mc="http://schemas.openxmlformats.org/markup-compatibility/2006">
              <mc:Choice xmlns:v="urn:schemas-microsoft-com:vml" Requires="v">
                <p:oleObj spid="_x0000_s1324074" name="Equation" r:id="rId17" imgW="139680" imgH="139680" progId="Equation.DSMT4">
                  <p:embed/>
                </p:oleObj>
              </mc:Choice>
              <mc:Fallback>
                <p:oleObj name="Equation" r:id="rId17" imgW="139680" imgH="139680" progId="Equation.DSMT4">
                  <p:embed/>
                  <p:pic>
                    <p:nvPicPr>
                      <p:cNvPr id="0" name=""/>
                      <p:cNvPicPr>
                        <a:picLocks noChangeAspect="1" noChangeArrowheads="1"/>
                      </p:cNvPicPr>
                      <p:nvPr/>
                    </p:nvPicPr>
                    <p:blipFill>
                      <a:blip r:embed="rId18"/>
                      <a:srcRect/>
                      <a:stretch>
                        <a:fillRect/>
                      </a:stretch>
                    </p:blipFill>
                    <p:spPr bwMode="auto">
                      <a:xfrm>
                        <a:off x="2861499" y="3589338"/>
                        <a:ext cx="3619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541836703"/>
              </p:ext>
            </p:extLst>
          </p:nvPr>
        </p:nvGraphicFramePr>
        <p:xfrm>
          <a:off x="5786350" y="3590839"/>
          <a:ext cx="361950" cy="358775"/>
        </p:xfrm>
        <a:graphic>
          <a:graphicData uri="http://schemas.openxmlformats.org/presentationml/2006/ole">
            <mc:AlternateContent xmlns:mc="http://schemas.openxmlformats.org/markup-compatibility/2006">
              <mc:Choice xmlns:v="urn:schemas-microsoft-com:vml" Requires="v">
                <p:oleObj spid="_x0000_s1324075" name="Equation" r:id="rId19" imgW="139680" imgH="139680" progId="Equation.DSMT4">
                  <p:embed/>
                </p:oleObj>
              </mc:Choice>
              <mc:Fallback>
                <p:oleObj name="Equation" r:id="rId19" imgW="139680" imgH="13968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786350" y="3590839"/>
                        <a:ext cx="3619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p:cNvSpPr txBox="1"/>
          <p:nvPr/>
        </p:nvSpPr>
        <p:spPr>
          <a:xfrm>
            <a:off x="6822842" y="5725417"/>
            <a:ext cx="1905000" cy="369332"/>
          </a:xfrm>
          <a:prstGeom prst="rect">
            <a:avLst/>
          </a:prstGeom>
          <a:noFill/>
        </p:spPr>
        <p:txBody>
          <a:bodyPr wrap="square" rtlCol="0">
            <a:spAutoFit/>
          </a:bodyPr>
          <a:lstStyle/>
          <a:p>
            <a:pPr eaLnBrk="1" fontAlgn="auto" hangingPunct="1">
              <a:spcBef>
                <a:spcPts val="0"/>
              </a:spcBef>
              <a:spcAft>
                <a:spcPts val="0"/>
              </a:spcAft>
            </a:pPr>
            <a:r>
              <a:rPr lang="en-US" dirty="0" smtClean="0">
                <a:solidFill>
                  <a:srgbClr val="FFFF00"/>
                </a:solidFill>
                <a:latin typeface="Calibri"/>
                <a:cs typeface="+mn-cs"/>
              </a:rPr>
              <a:t>Signal amplitude</a:t>
            </a:r>
            <a:endParaRPr lang="en-US" dirty="0">
              <a:solidFill>
                <a:srgbClr val="FFFF00"/>
              </a:solidFill>
              <a:latin typeface="Calibri"/>
              <a:cs typeface="+mn-cs"/>
            </a:endParaRPr>
          </a:p>
        </p:txBody>
      </p:sp>
      <p:sp>
        <p:nvSpPr>
          <p:cNvPr id="19" name="TextBox 18"/>
          <p:cNvSpPr txBox="1"/>
          <p:nvPr/>
        </p:nvSpPr>
        <p:spPr>
          <a:xfrm>
            <a:off x="6886897" y="5461622"/>
            <a:ext cx="1905000" cy="369332"/>
          </a:xfrm>
          <a:prstGeom prst="rect">
            <a:avLst/>
          </a:prstGeom>
          <a:noFill/>
        </p:spPr>
        <p:txBody>
          <a:bodyPr wrap="square" rtlCol="0">
            <a:spAutoFit/>
          </a:bodyPr>
          <a:lstStyle/>
          <a:p>
            <a:pPr eaLnBrk="1" fontAlgn="auto" hangingPunct="1">
              <a:spcBef>
                <a:spcPts val="0"/>
              </a:spcBef>
              <a:spcAft>
                <a:spcPts val="0"/>
              </a:spcAft>
            </a:pPr>
            <a:r>
              <a:rPr lang="en-US" dirty="0" smtClean="0">
                <a:solidFill>
                  <a:srgbClr val="FFFF00"/>
                </a:solidFill>
                <a:latin typeface="Calibri"/>
                <a:cs typeface="+mn-cs"/>
              </a:rPr>
              <a:t>Noise</a:t>
            </a:r>
            <a:endParaRPr lang="en-US" dirty="0">
              <a:solidFill>
                <a:srgbClr val="FFFF00"/>
              </a:solidFill>
              <a:latin typeface="Calibri"/>
              <a:cs typeface="+mn-cs"/>
            </a:endParaRPr>
          </a:p>
        </p:txBody>
      </p:sp>
      <p:sp>
        <p:nvSpPr>
          <p:cNvPr id="25" name="Freeform 16"/>
          <p:cNvSpPr>
            <a:spLocks/>
          </p:cNvSpPr>
          <p:nvPr/>
        </p:nvSpPr>
        <p:spPr bwMode="auto">
          <a:xfrm rot="6042944">
            <a:off x="6613111" y="5353808"/>
            <a:ext cx="149729" cy="478148"/>
          </a:xfrm>
          <a:custGeom>
            <a:avLst/>
            <a:gdLst>
              <a:gd name="T0" fmla="*/ 601 w 709"/>
              <a:gd name="T1" fmla="*/ 0 h 386"/>
              <a:gd name="T2" fmla="*/ 609 w 709"/>
              <a:gd name="T3" fmla="*/ 255 h 386"/>
              <a:gd name="T4" fmla="*/ 0 w 709"/>
              <a:gd name="T5" fmla="*/ 386 h 386"/>
              <a:gd name="T6" fmla="*/ 0 60000 65536"/>
              <a:gd name="T7" fmla="*/ 0 60000 65536"/>
              <a:gd name="T8" fmla="*/ 0 60000 65536"/>
              <a:gd name="T9" fmla="*/ 0 w 709"/>
              <a:gd name="T10" fmla="*/ 0 h 386"/>
              <a:gd name="T11" fmla="*/ 709 w 709"/>
              <a:gd name="T12" fmla="*/ 386 h 386"/>
            </a:gdLst>
            <a:ahLst/>
            <a:cxnLst>
              <a:cxn ang="T6">
                <a:pos x="T0" y="T1"/>
              </a:cxn>
              <a:cxn ang="T7">
                <a:pos x="T2" y="T3"/>
              </a:cxn>
              <a:cxn ang="T8">
                <a:pos x="T4" y="T5"/>
              </a:cxn>
            </a:cxnLst>
            <a:rect l="T9" t="T10" r="T11" b="T12"/>
            <a:pathLst>
              <a:path w="709" h="386">
                <a:moveTo>
                  <a:pt x="601" y="0"/>
                </a:moveTo>
                <a:cubicBezTo>
                  <a:pt x="600" y="42"/>
                  <a:pt x="709" y="191"/>
                  <a:pt x="609" y="255"/>
                </a:cubicBezTo>
                <a:cubicBezTo>
                  <a:pt x="509" y="319"/>
                  <a:pt x="127" y="359"/>
                  <a:pt x="0" y="386"/>
                </a:cubicBezTo>
              </a:path>
            </a:pathLst>
          </a:custGeom>
          <a:noFill/>
          <a:ln w="19050">
            <a:solidFill>
              <a:srgbClr val="FFFF00"/>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algn="r" rtl="1" eaLnBrk="1" fontAlgn="auto" hangingPunct="1">
              <a:spcBef>
                <a:spcPts val="0"/>
              </a:spcBef>
              <a:spcAft>
                <a:spcPts val="0"/>
              </a:spcAft>
            </a:pPr>
            <a:endParaRPr lang="he-IL">
              <a:solidFill>
                <a:prstClr val="white"/>
              </a:solidFill>
              <a:latin typeface="Calibri"/>
              <a:cs typeface="Arial"/>
            </a:endParaRPr>
          </a:p>
        </p:txBody>
      </p:sp>
      <p:sp>
        <p:nvSpPr>
          <p:cNvPr id="27" name="Freeform 16"/>
          <p:cNvSpPr>
            <a:spLocks/>
          </p:cNvSpPr>
          <p:nvPr/>
        </p:nvSpPr>
        <p:spPr bwMode="auto">
          <a:xfrm rot="4374754">
            <a:off x="6467343" y="5716868"/>
            <a:ext cx="261790" cy="492078"/>
          </a:xfrm>
          <a:custGeom>
            <a:avLst/>
            <a:gdLst>
              <a:gd name="T0" fmla="*/ 601 w 709"/>
              <a:gd name="T1" fmla="*/ 0 h 386"/>
              <a:gd name="T2" fmla="*/ 609 w 709"/>
              <a:gd name="T3" fmla="*/ 255 h 386"/>
              <a:gd name="T4" fmla="*/ 0 w 709"/>
              <a:gd name="T5" fmla="*/ 386 h 386"/>
              <a:gd name="T6" fmla="*/ 0 60000 65536"/>
              <a:gd name="T7" fmla="*/ 0 60000 65536"/>
              <a:gd name="T8" fmla="*/ 0 60000 65536"/>
              <a:gd name="T9" fmla="*/ 0 w 709"/>
              <a:gd name="T10" fmla="*/ 0 h 386"/>
              <a:gd name="T11" fmla="*/ 709 w 709"/>
              <a:gd name="T12" fmla="*/ 386 h 386"/>
            </a:gdLst>
            <a:ahLst/>
            <a:cxnLst>
              <a:cxn ang="T6">
                <a:pos x="T0" y="T1"/>
              </a:cxn>
              <a:cxn ang="T7">
                <a:pos x="T2" y="T3"/>
              </a:cxn>
              <a:cxn ang="T8">
                <a:pos x="T4" y="T5"/>
              </a:cxn>
            </a:cxnLst>
            <a:rect l="T9" t="T10" r="T11" b="T12"/>
            <a:pathLst>
              <a:path w="709" h="386">
                <a:moveTo>
                  <a:pt x="601" y="0"/>
                </a:moveTo>
                <a:cubicBezTo>
                  <a:pt x="600" y="42"/>
                  <a:pt x="709" y="191"/>
                  <a:pt x="609" y="255"/>
                </a:cubicBezTo>
                <a:cubicBezTo>
                  <a:pt x="509" y="319"/>
                  <a:pt x="127" y="359"/>
                  <a:pt x="0" y="386"/>
                </a:cubicBezTo>
              </a:path>
            </a:pathLst>
          </a:custGeom>
          <a:noFill/>
          <a:ln w="19050">
            <a:solidFill>
              <a:srgbClr val="FFFF00"/>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algn="r" rtl="1" eaLnBrk="1" fontAlgn="auto" hangingPunct="1">
              <a:spcBef>
                <a:spcPts val="0"/>
              </a:spcBef>
              <a:spcAft>
                <a:spcPts val="0"/>
              </a:spcAft>
            </a:pPr>
            <a:endParaRPr lang="he-IL">
              <a:solidFill>
                <a:prstClr val="white"/>
              </a:solidFill>
              <a:latin typeface="Calibri"/>
              <a:cs typeface="Arial"/>
            </a:endParaRPr>
          </a:p>
        </p:txBody>
      </p:sp>
      <p:sp>
        <p:nvSpPr>
          <p:cNvPr id="28" name="TextBox 27"/>
          <p:cNvSpPr txBox="1"/>
          <p:nvPr/>
        </p:nvSpPr>
        <p:spPr>
          <a:xfrm>
            <a:off x="692660" y="5704505"/>
            <a:ext cx="3878434" cy="369332"/>
          </a:xfrm>
          <a:prstGeom prst="rect">
            <a:avLst/>
          </a:prstGeom>
          <a:solidFill>
            <a:schemeClr val="tx1"/>
          </a:solidFill>
        </p:spPr>
        <p:txBody>
          <a:bodyPr wrap="none" rtlCol="0">
            <a:spAutoFit/>
          </a:bodyPr>
          <a:lstStyle/>
          <a:p>
            <a:pPr eaLnBrk="1" fontAlgn="auto" hangingPunct="1">
              <a:spcBef>
                <a:spcPts val="0"/>
              </a:spcBef>
              <a:spcAft>
                <a:spcPts val="0"/>
              </a:spcAft>
            </a:pPr>
            <a:r>
              <a:rPr lang="en-US" b="1" dirty="0" smtClean="0">
                <a:solidFill>
                  <a:srgbClr val="FF0000"/>
                </a:solidFill>
                <a:latin typeface="Calibri"/>
                <a:cs typeface="+mn-cs"/>
                <a:sym typeface="Wingdings" pitchFamily="2" charset="2"/>
              </a:rPr>
              <a:t>Panchromatic case with </a:t>
            </a:r>
            <a:r>
              <a:rPr lang="en-US" b="1" dirty="0">
                <a:solidFill>
                  <a:srgbClr val="FF0000"/>
                </a:solidFill>
                <a:latin typeface="Calibri"/>
                <a:cs typeface="+mn-cs"/>
                <a:sym typeface="Wingdings" pitchFamily="2" charset="2"/>
              </a:rPr>
              <a:t>e</a:t>
            </a:r>
            <a:r>
              <a:rPr lang="en-US" b="1" dirty="0" smtClean="0">
                <a:solidFill>
                  <a:srgbClr val="FF0000"/>
                </a:solidFill>
                <a:latin typeface="Calibri"/>
                <a:cs typeface="+mn-cs"/>
                <a:sym typeface="Wingdings" pitchFamily="2" charset="2"/>
              </a:rPr>
              <a:t>nhanced SNR</a:t>
            </a:r>
            <a:endParaRPr lang="en-US" b="1" dirty="0">
              <a:solidFill>
                <a:srgbClr val="FF0000"/>
              </a:solidFill>
              <a:latin typeface="Calibri"/>
              <a:cs typeface="+mn-cs"/>
            </a:endParaRPr>
          </a:p>
        </p:txBody>
      </p:sp>
    </p:spTree>
    <p:extLst>
      <p:ext uri="{BB962C8B-B14F-4D97-AF65-F5344CB8AC3E}">
        <p14:creationId xmlns:p14="http://schemas.microsoft.com/office/powerpoint/2010/main" val="310866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928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92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928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3" grpId="0"/>
      <p:bldP spid="19" grpId="0"/>
      <p:bldP spid="25" grpId="0" animBg="1"/>
      <p:bldP spid="27" grpId="0" animBg="1"/>
      <p:bldP spid="2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442452"/>
            <a:ext cx="8435835" cy="646331"/>
          </a:xfrm>
          <a:prstGeom prst="rect">
            <a:avLst/>
          </a:prstGeom>
        </p:spPr>
        <p:txBody>
          <a:bodyPr wrap="none">
            <a:spAutoFit/>
          </a:bodyPr>
          <a:lstStyle/>
          <a:p>
            <a:pPr eaLnBrk="1" fontAlgn="auto" hangingPunct="1">
              <a:spcBef>
                <a:spcPts val="0"/>
              </a:spcBef>
              <a:spcAft>
                <a:spcPts val="0"/>
              </a:spcAft>
            </a:pPr>
            <a:r>
              <a:rPr lang="en-US" sz="3600" dirty="0" smtClean="0">
                <a:solidFill>
                  <a:prstClr val="white"/>
                </a:solidFill>
                <a:latin typeface="Calibri"/>
                <a:cs typeface="+mn-cs"/>
              </a:rPr>
              <a:t>Resolution improvement due to color fusion</a:t>
            </a:r>
            <a:endParaRPr lang="en-US" sz="3600" dirty="0">
              <a:solidFill>
                <a:prstClr val="white"/>
              </a:solidFill>
              <a:latin typeface="Calibri"/>
              <a:cs typeface="+mn-cs"/>
            </a:endParaRPr>
          </a:p>
        </p:txBody>
      </p:sp>
      <p:sp>
        <p:nvSpPr>
          <p:cNvPr id="12" name="Rectangle 11"/>
          <p:cNvSpPr/>
          <p:nvPr/>
        </p:nvSpPr>
        <p:spPr>
          <a:xfrm>
            <a:off x="2057400" y="1371600"/>
            <a:ext cx="4689169" cy="430887"/>
          </a:xfrm>
          <a:prstGeom prst="rect">
            <a:avLst/>
          </a:prstGeom>
        </p:spPr>
        <p:txBody>
          <a:bodyPr wrap="none">
            <a:spAutoFit/>
          </a:bodyPr>
          <a:lstStyle/>
          <a:p>
            <a:pPr eaLnBrk="1" fontAlgn="auto" hangingPunct="1">
              <a:spcBef>
                <a:spcPts val="0"/>
              </a:spcBef>
              <a:spcAft>
                <a:spcPts val="0"/>
              </a:spcAft>
            </a:pPr>
            <a:r>
              <a:rPr lang="en-US" sz="2200" dirty="0" smtClean="0">
                <a:solidFill>
                  <a:prstClr val="white"/>
                </a:solidFill>
                <a:latin typeface="Calibri"/>
                <a:cs typeface="+mn-cs"/>
              </a:rPr>
              <a:t>The optimal SNR (after fusion) satisfies:</a:t>
            </a:r>
            <a:endParaRPr lang="en-US" sz="2200" dirty="0">
              <a:solidFill>
                <a:prstClr val="white"/>
              </a:solidFill>
              <a:latin typeface="Calibri"/>
              <a:cs typeface="+mn-cs"/>
            </a:endParaRPr>
          </a:p>
        </p:txBody>
      </p:sp>
      <p:sp>
        <p:nvSpPr>
          <p:cNvPr id="13" name="Rectangle 12"/>
          <p:cNvSpPr/>
          <p:nvPr/>
        </p:nvSpPr>
        <p:spPr>
          <a:xfrm>
            <a:off x="685800" y="3044533"/>
            <a:ext cx="7603043" cy="430887"/>
          </a:xfrm>
          <a:prstGeom prst="rect">
            <a:avLst/>
          </a:prstGeom>
        </p:spPr>
        <p:txBody>
          <a:bodyPr wrap="none">
            <a:spAutoFit/>
          </a:bodyPr>
          <a:lstStyle/>
          <a:p>
            <a:pPr eaLnBrk="1" fontAlgn="auto" hangingPunct="1">
              <a:spcBef>
                <a:spcPts val="0"/>
              </a:spcBef>
              <a:spcAft>
                <a:spcPts val="0"/>
              </a:spcAft>
            </a:pPr>
            <a:r>
              <a:rPr lang="en-US" sz="2200" dirty="0" smtClean="0">
                <a:solidFill>
                  <a:prstClr val="white"/>
                </a:solidFill>
                <a:latin typeface="Calibri"/>
                <a:cs typeface="+mn-cs"/>
              </a:rPr>
              <a:t>We quantify resolution improvement by comparing the following</a:t>
            </a:r>
            <a:endParaRPr lang="en-US" sz="2200" dirty="0">
              <a:solidFill>
                <a:prstClr val="white"/>
              </a:solidFill>
              <a:latin typeface="Calibri"/>
              <a:cs typeface="+mn-cs"/>
            </a:endParaRPr>
          </a:p>
        </p:txBody>
      </p:sp>
      <p:sp>
        <p:nvSpPr>
          <p:cNvPr id="8" name="Rectangle 7"/>
          <p:cNvSpPr/>
          <p:nvPr/>
        </p:nvSpPr>
        <p:spPr>
          <a:xfrm>
            <a:off x="467807" y="3733800"/>
            <a:ext cx="4711985" cy="506360"/>
          </a:xfrm>
          <a:prstGeom prst="rect">
            <a:avLst/>
          </a:prstGeom>
          <a:gradFill>
            <a:gsLst>
              <a:gs pos="0">
                <a:srgbClr val="660066"/>
              </a:gs>
              <a:gs pos="77088">
                <a:srgbClr val="FF0000"/>
              </a:gs>
              <a:gs pos="53000">
                <a:srgbClr val="FFFF00"/>
              </a:gs>
              <a:gs pos="39000">
                <a:srgbClr val="00FF00"/>
              </a:gs>
              <a:gs pos="27000">
                <a:srgbClr val="00B0F0"/>
              </a:gs>
              <a:gs pos="15000">
                <a:srgbClr val="0000FF"/>
              </a:gs>
              <a:gs pos="100000">
                <a:srgbClr val="8E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pPr>
            <a:endParaRPr lang="he-IL">
              <a:solidFill>
                <a:prstClr val="white"/>
              </a:solidFill>
            </a:endParaRPr>
          </a:p>
        </p:txBody>
      </p:sp>
      <p:sp>
        <p:nvSpPr>
          <p:cNvPr id="2" name="Rectangle 1"/>
          <p:cNvSpPr/>
          <p:nvPr/>
        </p:nvSpPr>
        <p:spPr>
          <a:xfrm>
            <a:off x="467807" y="5135880"/>
            <a:ext cx="4711985" cy="685800"/>
          </a:xfrm>
          <a:prstGeom prst="rect">
            <a:avLst/>
          </a:prstGeom>
          <a:solidFill>
            <a:schemeClr val="accent1">
              <a:lumMod val="75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10" name="Rectangle 9"/>
          <p:cNvSpPr/>
          <p:nvPr/>
        </p:nvSpPr>
        <p:spPr>
          <a:xfrm>
            <a:off x="2174871" y="5247947"/>
            <a:ext cx="1297856" cy="461665"/>
          </a:xfrm>
          <a:prstGeom prst="rect">
            <a:avLst/>
          </a:prstGeom>
        </p:spPr>
        <p:txBody>
          <a:bodyPr wrap="none">
            <a:spAutoFit/>
          </a:bodyPr>
          <a:lstStyle/>
          <a:p>
            <a:pPr eaLnBrk="1" fontAlgn="auto" hangingPunct="1">
              <a:spcBef>
                <a:spcPts val="0"/>
              </a:spcBef>
              <a:spcAft>
                <a:spcPts val="0"/>
              </a:spcAft>
            </a:pPr>
            <a:r>
              <a:rPr lang="en-US" sz="2400" b="1" dirty="0" smtClean="0">
                <a:solidFill>
                  <a:prstClr val="white"/>
                </a:solidFill>
                <a:latin typeface="Calibri"/>
                <a:cs typeface="+mn-cs"/>
              </a:rPr>
              <a:t>Detector</a:t>
            </a:r>
            <a:endParaRPr lang="en-US" sz="2400" b="1" dirty="0">
              <a:solidFill>
                <a:prstClr val="white"/>
              </a:solidFill>
              <a:latin typeface="Calibri"/>
              <a:cs typeface="+mn-cs"/>
            </a:endParaRPr>
          </a:p>
        </p:txBody>
      </p:sp>
      <p:cxnSp>
        <p:nvCxnSpPr>
          <p:cNvPr id="32" name="Straight Arrow Connector 31"/>
          <p:cNvCxnSpPr/>
          <p:nvPr/>
        </p:nvCxnSpPr>
        <p:spPr>
          <a:xfrm>
            <a:off x="693763" y="4328160"/>
            <a:ext cx="0" cy="533400"/>
          </a:xfrm>
          <a:prstGeom prst="straightConnector1">
            <a:avLst/>
          </a:prstGeom>
          <a:ln w="127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1272883" y="4328160"/>
            <a:ext cx="0" cy="533400"/>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1836763" y="4328160"/>
            <a:ext cx="0" cy="533400"/>
          </a:xfrm>
          <a:prstGeom prst="straightConnector1">
            <a:avLst/>
          </a:prstGeom>
          <a:ln w="127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2446363" y="4335780"/>
            <a:ext cx="0" cy="533400"/>
          </a:xfrm>
          <a:prstGeom prst="straightConnector1">
            <a:avLst/>
          </a:prstGeom>
          <a:ln w="12700">
            <a:solidFill>
              <a:srgbClr val="66FF66"/>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3040723" y="4335780"/>
            <a:ext cx="0" cy="533400"/>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619843" y="4335780"/>
            <a:ext cx="0" cy="533400"/>
          </a:xfrm>
          <a:prstGeom prst="straightConnector1">
            <a:avLst/>
          </a:prstGeom>
          <a:ln w="12700">
            <a:solidFill>
              <a:srgbClr val="FF99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4183723" y="4335780"/>
            <a:ext cx="0" cy="533400"/>
          </a:xfrm>
          <a:prstGeom prst="straightConnector1">
            <a:avLst/>
          </a:prstGeom>
          <a:ln w="1270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793323" y="4343400"/>
            <a:ext cx="0" cy="533400"/>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120483" y="5135880"/>
            <a:ext cx="0" cy="685800"/>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852003" y="5135880"/>
            <a:ext cx="0" cy="685800"/>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503207" y="5135880"/>
            <a:ext cx="0" cy="685800"/>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711283" y="5135880"/>
            <a:ext cx="0" cy="685800"/>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793323" y="5158739"/>
            <a:ext cx="0" cy="685800"/>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67807" y="5158739"/>
            <a:ext cx="301686" cy="369332"/>
          </a:xfrm>
          <a:prstGeom prst="rect">
            <a:avLst/>
          </a:prstGeom>
          <a:noFill/>
        </p:spPr>
        <p:txBody>
          <a:bodyPr wrap="none" rtlCol="0">
            <a:spAutoFit/>
          </a:bodyPr>
          <a:lstStyle/>
          <a:p>
            <a:pPr eaLnBrk="1" fontAlgn="auto" hangingPunct="1">
              <a:spcBef>
                <a:spcPts val="0"/>
              </a:spcBef>
              <a:spcAft>
                <a:spcPts val="0"/>
              </a:spcAft>
            </a:pPr>
            <a:r>
              <a:rPr lang="en-US" b="1" dirty="0" smtClean="0">
                <a:solidFill>
                  <a:srgbClr val="FFFF00"/>
                </a:solidFill>
                <a:latin typeface="Calibri"/>
                <a:cs typeface="+mn-cs"/>
              </a:rPr>
              <a:t>1</a:t>
            </a:r>
            <a:endParaRPr lang="en-US" b="1" dirty="0">
              <a:solidFill>
                <a:srgbClr val="FFFF00"/>
              </a:solidFill>
              <a:latin typeface="Calibri"/>
              <a:cs typeface="+mn-cs"/>
            </a:endParaRPr>
          </a:p>
        </p:txBody>
      </p:sp>
      <p:sp>
        <p:nvSpPr>
          <p:cNvPr id="50" name="TextBox 49"/>
          <p:cNvSpPr txBox="1"/>
          <p:nvPr/>
        </p:nvSpPr>
        <p:spPr>
          <a:xfrm>
            <a:off x="1122040" y="5158739"/>
            <a:ext cx="301686" cy="369332"/>
          </a:xfrm>
          <a:prstGeom prst="rect">
            <a:avLst/>
          </a:prstGeom>
          <a:noFill/>
        </p:spPr>
        <p:txBody>
          <a:bodyPr wrap="none" rtlCol="0">
            <a:spAutoFit/>
          </a:bodyPr>
          <a:lstStyle/>
          <a:p>
            <a:pPr eaLnBrk="1" fontAlgn="auto" hangingPunct="1">
              <a:spcBef>
                <a:spcPts val="0"/>
              </a:spcBef>
              <a:spcAft>
                <a:spcPts val="0"/>
              </a:spcAft>
            </a:pPr>
            <a:r>
              <a:rPr lang="en-US" b="1" dirty="0" smtClean="0">
                <a:solidFill>
                  <a:srgbClr val="FFFF00"/>
                </a:solidFill>
                <a:latin typeface="Calibri"/>
                <a:cs typeface="+mn-cs"/>
              </a:rPr>
              <a:t>2</a:t>
            </a:r>
            <a:endParaRPr lang="en-US" b="1" dirty="0">
              <a:solidFill>
                <a:srgbClr val="FFFF00"/>
              </a:solidFill>
              <a:latin typeface="Calibri"/>
              <a:cs typeface="+mn-cs"/>
            </a:endParaRPr>
          </a:p>
        </p:txBody>
      </p:sp>
      <p:sp>
        <p:nvSpPr>
          <p:cNvPr id="51" name="TextBox 50"/>
          <p:cNvSpPr txBox="1"/>
          <p:nvPr/>
        </p:nvSpPr>
        <p:spPr>
          <a:xfrm>
            <a:off x="1885311" y="5158739"/>
            <a:ext cx="301686" cy="369332"/>
          </a:xfrm>
          <a:prstGeom prst="rect">
            <a:avLst/>
          </a:prstGeom>
          <a:noFill/>
        </p:spPr>
        <p:txBody>
          <a:bodyPr wrap="none" rtlCol="0">
            <a:spAutoFit/>
          </a:bodyPr>
          <a:lstStyle/>
          <a:p>
            <a:pPr eaLnBrk="1" fontAlgn="auto" hangingPunct="1">
              <a:spcBef>
                <a:spcPts val="0"/>
              </a:spcBef>
              <a:spcAft>
                <a:spcPts val="0"/>
              </a:spcAft>
            </a:pPr>
            <a:r>
              <a:rPr lang="en-US" b="1" dirty="0" smtClean="0">
                <a:solidFill>
                  <a:srgbClr val="FFFF00"/>
                </a:solidFill>
                <a:latin typeface="Calibri"/>
                <a:cs typeface="+mn-cs"/>
              </a:rPr>
              <a:t>3</a:t>
            </a:r>
            <a:endParaRPr lang="en-US" b="1" dirty="0">
              <a:solidFill>
                <a:srgbClr val="FFFF00"/>
              </a:solidFill>
              <a:latin typeface="Calibri"/>
              <a:cs typeface="+mn-cs"/>
            </a:endParaRPr>
          </a:p>
        </p:txBody>
      </p:sp>
      <p:sp>
        <p:nvSpPr>
          <p:cNvPr id="52" name="TextBox 51"/>
          <p:cNvSpPr txBox="1"/>
          <p:nvPr/>
        </p:nvSpPr>
        <p:spPr>
          <a:xfrm>
            <a:off x="3469000" y="5135880"/>
            <a:ext cx="301686" cy="369332"/>
          </a:xfrm>
          <a:prstGeom prst="rect">
            <a:avLst/>
          </a:prstGeom>
          <a:noFill/>
        </p:spPr>
        <p:txBody>
          <a:bodyPr wrap="none" rtlCol="0">
            <a:spAutoFit/>
          </a:bodyPr>
          <a:lstStyle/>
          <a:p>
            <a:pPr eaLnBrk="1" fontAlgn="auto" hangingPunct="1">
              <a:spcBef>
                <a:spcPts val="0"/>
              </a:spcBef>
              <a:spcAft>
                <a:spcPts val="0"/>
              </a:spcAft>
            </a:pPr>
            <a:r>
              <a:rPr lang="en-US" b="1" dirty="0" smtClean="0">
                <a:solidFill>
                  <a:srgbClr val="FFFF00"/>
                </a:solidFill>
                <a:latin typeface="Calibri"/>
                <a:cs typeface="+mn-cs"/>
              </a:rPr>
              <a:t>4</a:t>
            </a:r>
            <a:endParaRPr lang="en-US" b="1" dirty="0">
              <a:solidFill>
                <a:srgbClr val="FFFF00"/>
              </a:solidFill>
              <a:latin typeface="Calibri"/>
              <a:cs typeface="+mn-cs"/>
            </a:endParaRPr>
          </a:p>
        </p:txBody>
      </p:sp>
      <p:sp>
        <p:nvSpPr>
          <p:cNvPr id="53" name="TextBox 52"/>
          <p:cNvSpPr txBox="1"/>
          <p:nvPr/>
        </p:nvSpPr>
        <p:spPr>
          <a:xfrm>
            <a:off x="4793323" y="5135880"/>
            <a:ext cx="336952" cy="369332"/>
          </a:xfrm>
          <a:prstGeom prst="rect">
            <a:avLst/>
          </a:prstGeom>
          <a:noFill/>
        </p:spPr>
        <p:txBody>
          <a:bodyPr wrap="none" rtlCol="0">
            <a:spAutoFit/>
          </a:bodyPr>
          <a:lstStyle/>
          <a:p>
            <a:pPr eaLnBrk="1" fontAlgn="auto" hangingPunct="1">
              <a:spcBef>
                <a:spcPts val="0"/>
              </a:spcBef>
              <a:spcAft>
                <a:spcPts val="0"/>
              </a:spcAft>
            </a:pPr>
            <a:r>
              <a:rPr lang="en-US" b="1" dirty="0" smtClean="0">
                <a:solidFill>
                  <a:srgbClr val="FFFF00"/>
                </a:solidFill>
                <a:latin typeface="Calibri"/>
                <a:cs typeface="+mn-cs"/>
              </a:rPr>
              <a:t>N</a:t>
            </a:r>
            <a:endParaRPr lang="en-US" b="1" dirty="0">
              <a:solidFill>
                <a:srgbClr val="FFFF00"/>
              </a:solidFill>
              <a:latin typeface="Calibri"/>
              <a:cs typeface="+mn-cs"/>
            </a:endParaRPr>
          </a:p>
        </p:txBody>
      </p:sp>
      <p:sp>
        <p:nvSpPr>
          <p:cNvPr id="54" name="TextBox 53"/>
          <p:cNvSpPr txBox="1"/>
          <p:nvPr/>
        </p:nvSpPr>
        <p:spPr>
          <a:xfrm>
            <a:off x="4015247" y="5320545"/>
            <a:ext cx="348172" cy="369332"/>
          </a:xfrm>
          <a:prstGeom prst="rect">
            <a:avLst/>
          </a:prstGeom>
          <a:noFill/>
        </p:spPr>
        <p:txBody>
          <a:bodyPr wrap="none" rtlCol="0">
            <a:spAutoFit/>
          </a:bodyPr>
          <a:lstStyle/>
          <a:p>
            <a:pPr eaLnBrk="1" fontAlgn="auto" hangingPunct="1">
              <a:spcBef>
                <a:spcPts val="0"/>
              </a:spcBef>
              <a:spcAft>
                <a:spcPts val="0"/>
              </a:spcAft>
            </a:pPr>
            <a:r>
              <a:rPr lang="en-US" b="1" dirty="0" smtClean="0">
                <a:solidFill>
                  <a:prstClr val="black"/>
                </a:solidFill>
                <a:latin typeface="Calibri"/>
                <a:cs typeface="+mn-cs"/>
              </a:rPr>
              <a:t>…</a:t>
            </a:r>
            <a:endParaRPr lang="en-US" b="1" dirty="0">
              <a:solidFill>
                <a:prstClr val="black"/>
              </a:solidFill>
              <a:latin typeface="Calibri"/>
              <a:cs typeface="+mn-cs"/>
            </a:endParaRPr>
          </a:p>
        </p:txBody>
      </p:sp>
      <p:graphicFrame>
        <p:nvGraphicFramePr>
          <p:cNvPr id="55" name="Object 54"/>
          <p:cNvGraphicFramePr>
            <a:graphicFrameLocks noChangeAspect="1"/>
          </p:cNvGraphicFramePr>
          <p:nvPr>
            <p:extLst>
              <p:ext uri="{D42A27DB-BD31-4B8C-83A1-F6EECF244321}">
                <p14:modId xmlns:p14="http://schemas.microsoft.com/office/powerpoint/2010/main" val="1024787248"/>
              </p:ext>
            </p:extLst>
          </p:nvPr>
        </p:nvGraphicFramePr>
        <p:xfrm>
          <a:off x="6661944" y="3973423"/>
          <a:ext cx="798513" cy="420687"/>
        </p:xfrm>
        <a:graphic>
          <a:graphicData uri="http://schemas.openxmlformats.org/presentationml/2006/ole">
            <mc:AlternateContent xmlns:mc="http://schemas.openxmlformats.org/markup-compatibility/2006">
              <mc:Choice xmlns:v="urn:schemas-microsoft-com:vml" Requires="v">
                <p:oleObj spid="_x0000_s1325083" name="Equation" r:id="rId4" imgW="482400" imgH="253800" progId="Equation.DSMT4">
                  <p:embed/>
                </p:oleObj>
              </mc:Choice>
              <mc:Fallback>
                <p:oleObj name="Equation" r:id="rId4" imgW="482400" imgH="253800" progId="Equation.DSMT4">
                  <p:embed/>
                  <p:pic>
                    <p:nvPicPr>
                      <p:cNvPr id="0" name=""/>
                      <p:cNvPicPr>
                        <a:picLocks noChangeAspect="1" noChangeArrowheads="1"/>
                      </p:cNvPicPr>
                      <p:nvPr/>
                    </p:nvPicPr>
                    <p:blipFill>
                      <a:blip r:embed="rId5"/>
                      <a:srcRect/>
                      <a:stretch>
                        <a:fillRect/>
                      </a:stretch>
                    </p:blipFill>
                    <p:spPr bwMode="auto">
                      <a:xfrm>
                        <a:off x="6661944" y="3973423"/>
                        <a:ext cx="798513"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6" name="Object 55"/>
          <p:cNvGraphicFramePr>
            <a:graphicFrameLocks noChangeAspect="1"/>
          </p:cNvGraphicFramePr>
          <p:nvPr>
            <p:extLst>
              <p:ext uri="{D42A27DB-BD31-4B8C-83A1-F6EECF244321}">
                <p14:modId xmlns:p14="http://schemas.microsoft.com/office/powerpoint/2010/main" val="2546474823"/>
              </p:ext>
            </p:extLst>
          </p:nvPr>
        </p:nvGraphicFramePr>
        <p:xfrm>
          <a:off x="6609556" y="3965250"/>
          <a:ext cx="777875" cy="420687"/>
        </p:xfrm>
        <a:graphic>
          <a:graphicData uri="http://schemas.openxmlformats.org/presentationml/2006/ole">
            <mc:AlternateContent xmlns:mc="http://schemas.openxmlformats.org/markup-compatibility/2006">
              <mc:Choice xmlns:v="urn:schemas-microsoft-com:vml" Requires="v">
                <p:oleObj spid="_x0000_s1325084" name="Equation" r:id="rId6" imgW="469800" imgH="253800" progId="Equation.DSMT4">
                  <p:embed/>
                </p:oleObj>
              </mc:Choice>
              <mc:Fallback>
                <p:oleObj name="Equation" r:id="rId6" imgW="469800" imgH="253800" progId="Equation.DSMT4">
                  <p:embed/>
                  <p:pic>
                    <p:nvPicPr>
                      <p:cNvPr id="0" name=""/>
                      <p:cNvPicPr>
                        <a:picLocks noChangeAspect="1" noChangeArrowheads="1"/>
                      </p:cNvPicPr>
                      <p:nvPr/>
                    </p:nvPicPr>
                    <p:blipFill>
                      <a:blip r:embed="rId7"/>
                      <a:srcRect/>
                      <a:stretch>
                        <a:fillRect/>
                      </a:stretch>
                    </p:blipFill>
                    <p:spPr bwMode="auto">
                      <a:xfrm>
                        <a:off x="6609556" y="3965250"/>
                        <a:ext cx="777875"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7" name="Object 56"/>
          <p:cNvGraphicFramePr>
            <a:graphicFrameLocks noChangeAspect="1"/>
          </p:cNvGraphicFramePr>
          <p:nvPr>
            <p:extLst>
              <p:ext uri="{D42A27DB-BD31-4B8C-83A1-F6EECF244321}">
                <p14:modId xmlns:p14="http://schemas.microsoft.com/office/powerpoint/2010/main" val="2900403446"/>
              </p:ext>
            </p:extLst>
          </p:nvPr>
        </p:nvGraphicFramePr>
        <p:xfrm>
          <a:off x="6096000" y="3733800"/>
          <a:ext cx="1576387" cy="801687"/>
        </p:xfrm>
        <a:graphic>
          <a:graphicData uri="http://schemas.openxmlformats.org/presentationml/2006/ole">
            <mc:AlternateContent xmlns:mc="http://schemas.openxmlformats.org/markup-compatibility/2006">
              <mc:Choice xmlns:v="urn:schemas-microsoft-com:vml" Requires="v">
                <p:oleObj spid="_x0000_s1325085" name="Equation" r:id="rId8" imgW="952200" imgH="482400" progId="Equation.DSMT4">
                  <p:embed/>
                </p:oleObj>
              </mc:Choice>
              <mc:Fallback>
                <p:oleObj name="Equation" r:id="rId8" imgW="952200" imgH="482400" progId="Equation.DSMT4">
                  <p:embed/>
                  <p:pic>
                    <p:nvPicPr>
                      <p:cNvPr id="0" name=""/>
                      <p:cNvPicPr>
                        <a:picLocks noChangeAspect="1" noChangeArrowheads="1"/>
                      </p:cNvPicPr>
                      <p:nvPr/>
                    </p:nvPicPr>
                    <p:blipFill>
                      <a:blip r:embed="rId9"/>
                      <a:srcRect/>
                      <a:stretch>
                        <a:fillRect/>
                      </a:stretch>
                    </p:blipFill>
                    <p:spPr bwMode="auto">
                      <a:xfrm>
                        <a:off x="6096000" y="3733800"/>
                        <a:ext cx="1576387"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8" name="Object 57"/>
          <p:cNvGraphicFramePr>
            <a:graphicFrameLocks noChangeAspect="1"/>
          </p:cNvGraphicFramePr>
          <p:nvPr>
            <p:extLst>
              <p:ext uri="{D42A27DB-BD31-4B8C-83A1-F6EECF244321}">
                <p14:modId xmlns:p14="http://schemas.microsoft.com/office/powerpoint/2010/main" val="1970710219"/>
              </p:ext>
            </p:extLst>
          </p:nvPr>
        </p:nvGraphicFramePr>
        <p:xfrm>
          <a:off x="5376361" y="5158739"/>
          <a:ext cx="3707431" cy="926267"/>
        </p:xfrm>
        <a:graphic>
          <a:graphicData uri="http://schemas.openxmlformats.org/presentationml/2006/ole">
            <mc:AlternateContent xmlns:mc="http://schemas.openxmlformats.org/markup-compatibility/2006">
              <mc:Choice xmlns:v="urn:schemas-microsoft-com:vml" Requires="v">
                <p:oleObj spid="_x0000_s1325086" name="Equation" r:id="rId10" imgW="1942920" imgH="482400" progId="Equation.DSMT4">
                  <p:embed/>
                </p:oleObj>
              </mc:Choice>
              <mc:Fallback>
                <p:oleObj name="Equation" r:id="rId10" imgW="1942920" imgH="482400" progId="Equation.DSMT4">
                  <p:embed/>
                  <p:pic>
                    <p:nvPicPr>
                      <p:cNvPr id="0" name=""/>
                      <p:cNvPicPr>
                        <a:picLocks noChangeAspect="1" noChangeArrowheads="1"/>
                      </p:cNvPicPr>
                      <p:nvPr/>
                    </p:nvPicPr>
                    <p:blipFill>
                      <a:blip r:embed="rId11"/>
                      <a:srcRect/>
                      <a:stretch>
                        <a:fillRect/>
                      </a:stretch>
                    </p:blipFill>
                    <p:spPr bwMode="auto">
                      <a:xfrm>
                        <a:off x="5376361" y="5158739"/>
                        <a:ext cx="3707431" cy="926267"/>
                      </a:xfrm>
                      <a:prstGeom prst="rect">
                        <a:avLst/>
                      </a:prstGeom>
                      <a:noFill/>
                      <a:ln>
                        <a:noFill/>
                      </a:ln>
                    </p:spPr>
                  </p:pic>
                </p:oleObj>
              </mc:Fallback>
            </mc:AlternateContent>
          </a:graphicData>
        </a:graphic>
      </p:graphicFrame>
      <p:sp>
        <p:nvSpPr>
          <p:cNvPr id="59" name="Down Arrow 58"/>
          <p:cNvSpPr/>
          <p:nvPr/>
        </p:nvSpPr>
        <p:spPr>
          <a:xfrm>
            <a:off x="6769894" y="4576503"/>
            <a:ext cx="228600" cy="48184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srgbClr val="FFFF00"/>
              </a:solidFill>
            </a:endParaRPr>
          </a:p>
        </p:txBody>
      </p:sp>
      <p:sp>
        <p:nvSpPr>
          <p:cNvPr id="3" name="Rectangle 2"/>
          <p:cNvSpPr/>
          <p:nvPr/>
        </p:nvSpPr>
        <p:spPr>
          <a:xfrm>
            <a:off x="1551841" y="2019904"/>
            <a:ext cx="5678236" cy="7232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933140240"/>
              </p:ext>
            </p:extLst>
          </p:nvPr>
        </p:nvGraphicFramePr>
        <p:xfrm>
          <a:off x="1613754" y="2019904"/>
          <a:ext cx="5587144" cy="695931"/>
        </p:xfrm>
        <a:graphic>
          <a:graphicData uri="http://schemas.openxmlformats.org/presentationml/2006/ole">
            <mc:AlternateContent xmlns:mc="http://schemas.openxmlformats.org/markup-compatibility/2006">
              <mc:Choice xmlns:v="urn:schemas-microsoft-com:vml" Requires="v">
                <p:oleObj spid="_x0000_s1325087" name="Equation" r:id="rId12" imgW="2450880" imgH="304560" progId="Equation.DSMT4">
                  <p:embed/>
                </p:oleObj>
              </mc:Choice>
              <mc:Fallback>
                <p:oleObj name="Equation" r:id="rId12" imgW="2450880" imgH="304560" progId="Equation.DSMT4">
                  <p:embed/>
                  <p:pic>
                    <p:nvPicPr>
                      <p:cNvPr id="0" name=""/>
                      <p:cNvPicPr>
                        <a:picLocks noChangeAspect="1" noChangeArrowheads="1"/>
                      </p:cNvPicPr>
                      <p:nvPr/>
                    </p:nvPicPr>
                    <p:blipFill>
                      <a:blip r:embed="rId13"/>
                      <a:srcRect/>
                      <a:stretch>
                        <a:fillRect/>
                      </a:stretch>
                    </p:blipFill>
                    <p:spPr bwMode="auto">
                      <a:xfrm>
                        <a:off x="1613754" y="2019904"/>
                        <a:ext cx="5587144" cy="695931"/>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29778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55"/>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56"/>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P spid="53" grpId="0"/>
      <p:bldP spid="54" grpId="0"/>
      <p:bldP spid="5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1298" name="Object 2"/>
          <p:cNvGraphicFramePr>
            <a:graphicFrameLocks noGrp="1" noChangeAspect="1"/>
          </p:cNvGraphicFramePr>
          <p:nvPr>
            <p:ph idx="1"/>
          </p:nvPr>
        </p:nvGraphicFramePr>
        <p:xfrm>
          <a:off x="455613" y="6089650"/>
          <a:ext cx="644525" cy="322263"/>
        </p:xfrm>
        <a:graphic>
          <a:graphicData uri="http://schemas.openxmlformats.org/presentationml/2006/ole">
            <mc:AlternateContent xmlns:mc="http://schemas.openxmlformats.org/markup-compatibility/2006">
              <mc:Choice xmlns:v="urn:schemas-microsoft-com:vml" Requires="v">
                <p:oleObj spid="_x0000_s951312" name="Equation" r:id="rId3" imgW="355320" imgH="177480" progId="Equation.DSMT4">
                  <p:embed/>
                </p:oleObj>
              </mc:Choice>
              <mc:Fallback>
                <p:oleObj name="Equation" r:id="rId3" imgW="355320" imgH="17748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13" y="6089650"/>
                        <a:ext cx="644525" cy="32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951299" name="Picture 3" descr="noise_im_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03413" y="989013"/>
            <a:ext cx="5429250" cy="5429250"/>
          </a:xfrm>
          <a:prstGeom prst="rect">
            <a:avLst/>
          </a:prstGeom>
          <a:noFill/>
          <a:extLst>
            <a:ext uri="{909E8E84-426E-40DD-AFC4-6F175D3DCCD1}">
              <a14:hiddenFill xmlns:a14="http://schemas.microsoft.com/office/drawing/2010/main">
                <a:solidFill>
                  <a:srgbClr val="FFFFFF"/>
                </a:solidFill>
              </a14:hiddenFill>
            </a:ext>
          </a:extLst>
        </p:spPr>
      </p:pic>
      <p:sp>
        <p:nvSpPr>
          <p:cNvPr id="951300" name="Rectangle 4"/>
          <p:cNvSpPr>
            <a:spLocks noGrp="1" noChangeArrowheads="1"/>
          </p:cNvSpPr>
          <p:nvPr>
            <p:ph type="title"/>
          </p:nvPr>
        </p:nvSpPr>
        <p:spPr>
          <a:xfrm>
            <a:off x="457200" y="0"/>
            <a:ext cx="8229600" cy="990600"/>
          </a:xfrm>
          <a:noFill/>
          <a:ln/>
        </p:spPr>
        <p:txBody>
          <a:bodyPr/>
          <a:lstStyle/>
          <a:p>
            <a:r>
              <a:rPr lang="en-US" altLang="en-US" sz="4000">
                <a:solidFill>
                  <a:schemeClr val="bg1"/>
                </a:solidFill>
              </a:rPr>
              <a:t>Noise:  Object size matters?</a:t>
            </a:r>
          </a:p>
        </p:txBody>
      </p:sp>
      <p:sp>
        <p:nvSpPr>
          <p:cNvPr id="951301" name="Freeform 5"/>
          <p:cNvSpPr>
            <a:spLocks/>
          </p:cNvSpPr>
          <p:nvPr/>
        </p:nvSpPr>
        <p:spPr bwMode="auto">
          <a:xfrm>
            <a:off x="1447800" y="3657600"/>
            <a:ext cx="1917700" cy="800100"/>
          </a:xfrm>
          <a:custGeom>
            <a:avLst/>
            <a:gdLst>
              <a:gd name="T0" fmla="*/ 0 w 1208"/>
              <a:gd name="T1" fmla="*/ 72 h 504"/>
              <a:gd name="T2" fmla="*/ 1008 w 1208"/>
              <a:gd name="T3" fmla="*/ 72 h 504"/>
              <a:gd name="T4" fmla="*/ 1200 w 1208"/>
              <a:gd name="T5" fmla="*/ 504 h 504"/>
            </a:gdLst>
            <a:ahLst/>
            <a:cxnLst>
              <a:cxn ang="0">
                <a:pos x="T0" y="T1"/>
              </a:cxn>
              <a:cxn ang="0">
                <a:pos x="T2" y="T3"/>
              </a:cxn>
              <a:cxn ang="0">
                <a:pos x="T4" y="T5"/>
              </a:cxn>
            </a:cxnLst>
            <a:rect l="0" t="0" r="r" b="b"/>
            <a:pathLst>
              <a:path w="1208" h="504">
                <a:moveTo>
                  <a:pt x="0" y="72"/>
                </a:moveTo>
                <a:cubicBezTo>
                  <a:pt x="404" y="36"/>
                  <a:pt x="808" y="0"/>
                  <a:pt x="1008" y="72"/>
                </a:cubicBezTo>
                <a:cubicBezTo>
                  <a:pt x="1208" y="144"/>
                  <a:pt x="1204" y="324"/>
                  <a:pt x="1200" y="504"/>
                </a:cubicBezTo>
              </a:path>
            </a:pathLst>
          </a:custGeom>
          <a:noFill/>
          <a:ln w="50800">
            <a:solidFill>
              <a:srgbClr val="FF00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1302" name="Text Box 6"/>
          <p:cNvSpPr txBox="1">
            <a:spLocks noChangeArrowheads="1"/>
          </p:cNvSpPr>
          <p:nvPr/>
        </p:nvSpPr>
        <p:spPr bwMode="auto">
          <a:xfrm>
            <a:off x="874871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21</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71599" y="427704"/>
            <a:ext cx="5925661" cy="646331"/>
          </a:xfrm>
          <a:prstGeom prst="rect">
            <a:avLst/>
          </a:prstGeom>
        </p:spPr>
        <p:txBody>
          <a:bodyPr wrap="none">
            <a:spAutoFit/>
          </a:bodyPr>
          <a:lstStyle/>
          <a:p>
            <a:pPr eaLnBrk="1" fontAlgn="auto" hangingPunct="1">
              <a:spcBef>
                <a:spcPts val="0"/>
              </a:spcBef>
              <a:spcAft>
                <a:spcPts val="0"/>
              </a:spcAft>
            </a:pPr>
            <a:r>
              <a:rPr lang="en-US" sz="3600" dirty="0" smtClean="0">
                <a:solidFill>
                  <a:prstClr val="white"/>
                </a:solidFill>
                <a:latin typeface="Calibri"/>
                <a:cs typeface="+mn-cs"/>
              </a:rPr>
              <a:t>Limitation of the improvement</a:t>
            </a:r>
            <a:endParaRPr lang="en-US" sz="3600" dirty="0">
              <a:solidFill>
                <a:prstClr val="white"/>
              </a:solidFill>
              <a:latin typeface="Calibri"/>
              <a:cs typeface="+mn-cs"/>
            </a:endParaRPr>
          </a:p>
        </p:txBody>
      </p:sp>
      <mc:AlternateContent xmlns:mc="http://schemas.openxmlformats.org/markup-compatibility/2006" xmlns:a14="http://schemas.microsoft.com/office/drawing/2010/main">
        <mc:Choice Requires="a14">
          <p:sp>
            <p:nvSpPr>
              <p:cNvPr id="10" name="Rectangle 9"/>
              <p:cNvSpPr/>
              <p:nvPr/>
            </p:nvSpPr>
            <p:spPr>
              <a:xfrm>
                <a:off x="1812840" y="1653855"/>
                <a:ext cx="3379451" cy="3174972"/>
              </a:xfrm>
              <a:prstGeom prst="rect">
                <a:avLst/>
              </a:prstGeom>
            </p:spPr>
            <p:txBody>
              <a:bodyPr wrap="none">
                <a:spAutoFit/>
              </a:bodyPr>
              <a:lstStyle/>
              <a:p>
                <a:pPr marL="285750" indent="-285750" eaLnBrk="1" fontAlgn="auto" hangingPunct="1">
                  <a:spcBef>
                    <a:spcPts val="0"/>
                  </a:spcBef>
                  <a:spcAft>
                    <a:spcPts val="0"/>
                  </a:spcAft>
                  <a:buFont typeface="Arial" pitchFamily="34" charset="0"/>
                  <a:buChar char="•"/>
                </a:pPr>
                <a14:m>
                  <m:oMath xmlns:m="http://schemas.openxmlformats.org/officeDocument/2006/math">
                    <m:sSubSup>
                      <m:sSubSupPr>
                        <m:ctrlPr>
                          <a:rPr lang="en-US" sz="2800" i="1" smtClean="0">
                            <a:solidFill>
                              <a:prstClr val="white"/>
                            </a:solidFill>
                            <a:latin typeface="Cambria Math" panose="02040503050406030204" pitchFamily="18" charset="0"/>
                            <a:cs typeface="+mn-cs"/>
                          </a:rPr>
                        </m:ctrlPr>
                      </m:sSubSupPr>
                      <m:e>
                        <m:r>
                          <a:rPr lang="en-US" sz="2800" i="1" smtClean="0">
                            <a:solidFill>
                              <a:prstClr val="white"/>
                            </a:solidFill>
                            <a:latin typeface="Cambria Math"/>
                            <a:cs typeface="+mn-cs"/>
                          </a:rPr>
                          <m:t>𝑠</m:t>
                        </m:r>
                      </m:e>
                      <m:sub>
                        <m:r>
                          <a:rPr lang="en-US" sz="2800" i="1" smtClean="0">
                            <a:solidFill>
                              <a:prstClr val="white"/>
                            </a:solidFill>
                            <a:latin typeface="Cambria Math"/>
                            <a:cs typeface="+mn-cs"/>
                          </a:rPr>
                          <m:t>1</m:t>
                        </m:r>
                      </m:sub>
                      <m:sup/>
                    </m:sSubSup>
                    <m:r>
                      <a:rPr lang="en-US" sz="2800" i="1" smtClean="0">
                        <a:solidFill>
                          <a:prstClr val="white"/>
                        </a:solidFill>
                        <a:latin typeface="Cambria Math"/>
                        <a:cs typeface="+mn-cs"/>
                      </a:rPr>
                      <m:t>=…=</m:t>
                    </m:r>
                    <m:sSubSup>
                      <m:sSubSupPr>
                        <m:ctrlPr>
                          <a:rPr lang="en-US" sz="2800" i="1" smtClean="0">
                            <a:solidFill>
                              <a:prstClr val="white"/>
                            </a:solidFill>
                            <a:latin typeface="Cambria Math" panose="02040503050406030204" pitchFamily="18" charset="0"/>
                            <a:cs typeface="+mn-cs"/>
                          </a:rPr>
                        </m:ctrlPr>
                      </m:sSubSupPr>
                      <m:e>
                        <m:r>
                          <a:rPr lang="en-US" sz="2800" i="1" smtClean="0">
                            <a:solidFill>
                              <a:prstClr val="white"/>
                            </a:solidFill>
                            <a:latin typeface="Cambria Math"/>
                            <a:cs typeface="+mn-cs"/>
                          </a:rPr>
                          <m:t>𝑠</m:t>
                        </m:r>
                      </m:e>
                      <m:sub>
                        <m:r>
                          <a:rPr lang="en-US" sz="2800" i="1" smtClean="0">
                            <a:solidFill>
                              <a:prstClr val="white"/>
                            </a:solidFill>
                            <a:latin typeface="Cambria Math"/>
                            <a:cs typeface="+mn-cs"/>
                          </a:rPr>
                          <m:t>𝑁</m:t>
                        </m:r>
                      </m:sub>
                      <m:sup/>
                    </m:sSubSup>
                  </m:oMath>
                </a14:m>
                <a:r>
                  <a:rPr lang="en-US" sz="2800" dirty="0" smtClean="0">
                    <a:solidFill>
                      <a:prstClr val="white"/>
                    </a:solidFill>
                    <a:latin typeface="Calibri"/>
                    <a:cs typeface="+mn-cs"/>
                  </a:rPr>
                  <a:t> </a:t>
                </a:r>
              </a:p>
              <a:p>
                <a:pPr marL="285750" indent="-285750" eaLnBrk="1" fontAlgn="auto" hangingPunct="1">
                  <a:spcBef>
                    <a:spcPts val="0"/>
                  </a:spcBef>
                  <a:spcAft>
                    <a:spcPts val="0"/>
                  </a:spcAft>
                  <a:buFont typeface="Arial" pitchFamily="34" charset="0"/>
                  <a:buChar char="•"/>
                </a:pPr>
                <a14:m>
                  <m:oMath xmlns:m="http://schemas.openxmlformats.org/officeDocument/2006/math">
                    <m:sSubSup>
                      <m:sSubSupPr>
                        <m:ctrlPr>
                          <a:rPr lang="en-US" sz="2800" i="1">
                            <a:solidFill>
                              <a:prstClr val="white"/>
                            </a:solidFill>
                            <a:latin typeface="Cambria Math" panose="02040503050406030204" pitchFamily="18" charset="0"/>
                            <a:cs typeface="+mn-cs"/>
                          </a:rPr>
                        </m:ctrlPr>
                      </m:sSubSupPr>
                      <m:e>
                        <m:r>
                          <a:rPr lang="en-US" sz="2800" i="1" smtClean="0">
                            <a:solidFill>
                              <a:prstClr val="white"/>
                            </a:solidFill>
                            <a:latin typeface="Cambria Math"/>
                            <a:cs typeface="+mn-cs"/>
                          </a:rPr>
                          <m:t>𝑛</m:t>
                        </m:r>
                      </m:e>
                      <m:sub>
                        <m:r>
                          <a:rPr lang="en-US" sz="2800" i="1">
                            <a:solidFill>
                              <a:prstClr val="white"/>
                            </a:solidFill>
                            <a:latin typeface="Cambria Math"/>
                            <a:cs typeface="+mn-cs"/>
                          </a:rPr>
                          <m:t>1</m:t>
                        </m:r>
                      </m:sub>
                      <m:sup/>
                    </m:sSubSup>
                    <m:r>
                      <a:rPr lang="en-US" sz="2800" i="1">
                        <a:solidFill>
                          <a:prstClr val="white"/>
                        </a:solidFill>
                        <a:latin typeface="Cambria Math"/>
                        <a:cs typeface="+mn-cs"/>
                      </a:rPr>
                      <m:t>=…=</m:t>
                    </m:r>
                    <m:sSubSup>
                      <m:sSubSupPr>
                        <m:ctrlPr>
                          <a:rPr lang="en-US" sz="2800" i="1">
                            <a:solidFill>
                              <a:prstClr val="white"/>
                            </a:solidFill>
                            <a:latin typeface="Cambria Math" panose="02040503050406030204" pitchFamily="18" charset="0"/>
                            <a:cs typeface="+mn-cs"/>
                          </a:rPr>
                        </m:ctrlPr>
                      </m:sSubSupPr>
                      <m:e>
                        <m:r>
                          <a:rPr lang="en-US" sz="2800" i="1" smtClean="0">
                            <a:solidFill>
                              <a:prstClr val="white"/>
                            </a:solidFill>
                            <a:latin typeface="Cambria Math"/>
                            <a:cs typeface="+mn-cs"/>
                          </a:rPr>
                          <m:t>𝑛</m:t>
                        </m:r>
                      </m:e>
                      <m:sub>
                        <m:r>
                          <a:rPr lang="en-US" sz="2800" i="1">
                            <a:solidFill>
                              <a:prstClr val="white"/>
                            </a:solidFill>
                            <a:latin typeface="Cambria Math"/>
                            <a:cs typeface="+mn-cs"/>
                          </a:rPr>
                          <m:t>𝑁</m:t>
                        </m:r>
                      </m:sub>
                      <m:sup/>
                    </m:sSubSup>
                  </m:oMath>
                </a14:m>
                <a:r>
                  <a:rPr lang="en-US" sz="2800" dirty="0" smtClean="0">
                    <a:solidFill>
                      <a:prstClr val="white"/>
                    </a:solidFill>
                    <a:latin typeface="Calibri"/>
                    <a:cs typeface="+mn-cs"/>
                  </a:rPr>
                  <a:t>    </a:t>
                </a:r>
                <a:r>
                  <a:rPr lang="en-US" sz="2800" dirty="0" smtClean="0">
                    <a:solidFill>
                      <a:prstClr val="white"/>
                    </a:solidFill>
                    <a:latin typeface="Calibri"/>
                    <a:cs typeface="+mn-cs"/>
                    <a:sym typeface="Wingdings" pitchFamily="2" charset="2"/>
                  </a:rPr>
                  <a:t></a:t>
                </a:r>
                <a:endParaRPr lang="en-US" sz="2800" dirty="0" smtClean="0">
                  <a:solidFill>
                    <a:prstClr val="white"/>
                  </a:solidFill>
                  <a:latin typeface="Calibri"/>
                  <a:cs typeface="+mn-cs"/>
                </a:endParaRPr>
              </a:p>
              <a:p>
                <a:pPr eaLnBrk="1" fontAlgn="auto" hangingPunct="1">
                  <a:spcBef>
                    <a:spcPts val="0"/>
                  </a:spcBef>
                  <a:spcAft>
                    <a:spcPts val="0"/>
                  </a:spcAft>
                </a:pPr>
                <a:endParaRPr lang="en-US" sz="2800" dirty="0" smtClean="0">
                  <a:solidFill>
                    <a:prstClr val="white"/>
                  </a:solidFill>
                  <a:latin typeface="Calibri"/>
                  <a:cs typeface="+mn-cs"/>
                </a:endParaRPr>
              </a:p>
              <a:p>
                <a:pPr eaLnBrk="1" fontAlgn="auto" hangingPunct="1">
                  <a:spcBef>
                    <a:spcPts val="0"/>
                  </a:spcBef>
                  <a:spcAft>
                    <a:spcPts val="0"/>
                  </a:spcAft>
                </a:pPr>
                <a:endParaRPr lang="en-US" sz="2800" dirty="0" smtClean="0">
                  <a:solidFill>
                    <a:prstClr val="white"/>
                  </a:solidFill>
                  <a:latin typeface="Calibri"/>
                  <a:cs typeface="+mn-cs"/>
                </a:endParaRPr>
              </a:p>
              <a:p>
                <a:pPr eaLnBrk="1" fontAlgn="auto" hangingPunct="1">
                  <a:spcBef>
                    <a:spcPts val="0"/>
                  </a:spcBef>
                  <a:spcAft>
                    <a:spcPts val="0"/>
                  </a:spcAft>
                </a:pPr>
                <a:endParaRPr lang="en-US" sz="2800" dirty="0" smtClean="0">
                  <a:solidFill>
                    <a:prstClr val="white"/>
                  </a:solidFill>
                  <a:latin typeface="Calibri"/>
                  <a:cs typeface="+mn-cs"/>
                </a:endParaRPr>
              </a:p>
              <a:p>
                <a:pPr marL="285750" indent="-285750" eaLnBrk="1" fontAlgn="auto" hangingPunct="1">
                  <a:spcBef>
                    <a:spcPts val="0"/>
                  </a:spcBef>
                  <a:spcAft>
                    <a:spcPts val="0"/>
                  </a:spcAft>
                  <a:buFont typeface="Arial" pitchFamily="34" charset="0"/>
                  <a:buChar char="•"/>
                </a:pPr>
                <a14:m>
                  <m:oMath xmlns:m="http://schemas.openxmlformats.org/officeDocument/2006/math">
                    <m:sSubSup>
                      <m:sSubSupPr>
                        <m:ctrlPr>
                          <a:rPr lang="en-US" sz="2800" i="1" smtClean="0">
                            <a:solidFill>
                              <a:prstClr val="white"/>
                            </a:solidFill>
                            <a:latin typeface="Cambria Math" panose="02040503050406030204" pitchFamily="18" charset="0"/>
                            <a:ea typeface="Cambria Math"/>
                            <a:cs typeface="+mn-cs"/>
                          </a:rPr>
                        </m:ctrlPr>
                      </m:sSubSupPr>
                      <m:e>
                        <m:r>
                          <a:rPr lang="en-US" sz="2800" i="1" smtClean="0">
                            <a:solidFill>
                              <a:prstClr val="white"/>
                            </a:solidFill>
                            <a:latin typeface="Cambria Math"/>
                            <a:ea typeface="Cambria Math"/>
                            <a:cs typeface="+mn-cs"/>
                          </a:rPr>
                          <m:t>𝑆𝑁𝑅</m:t>
                        </m:r>
                      </m:e>
                      <m:sub>
                        <m:r>
                          <a:rPr lang="en-US" sz="2800" i="1" smtClean="0">
                            <a:solidFill>
                              <a:prstClr val="white"/>
                            </a:solidFill>
                            <a:latin typeface="Cambria Math"/>
                            <a:ea typeface="Cambria Math"/>
                            <a:cs typeface="+mn-cs"/>
                          </a:rPr>
                          <m:t>𝑝</m:t>
                        </m:r>
                      </m:sub>
                      <m:sup/>
                    </m:sSubSup>
                    <m:r>
                      <a:rPr lang="en-US" sz="2800" i="1">
                        <a:solidFill>
                          <a:prstClr val="white"/>
                        </a:solidFill>
                        <a:latin typeface="Cambria Math"/>
                        <a:ea typeface="Cambria Math"/>
                        <a:cs typeface="+mn-cs"/>
                      </a:rPr>
                      <m:t>≫</m:t>
                    </m:r>
                    <m:sSubSup>
                      <m:sSubSupPr>
                        <m:ctrlPr>
                          <a:rPr lang="en-US" sz="2800" i="1">
                            <a:solidFill>
                              <a:prstClr val="white"/>
                            </a:solidFill>
                            <a:latin typeface="Cambria Math" panose="02040503050406030204" pitchFamily="18" charset="0"/>
                            <a:ea typeface="Cambria Math"/>
                            <a:cs typeface="+mn-cs"/>
                          </a:rPr>
                        </m:ctrlPr>
                      </m:sSubSupPr>
                      <m:e>
                        <m:r>
                          <a:rPr lang="en-US" sz="2800" i="1">
                            <a:solidFill>
                              <a:prstClr val="white"/>
                            </a:solidFill>
                            <a:latin typeface="Cambria Math"/>
                            <a:ea typeface="Cambria Math"/>
                            <a:cs typeface="+mn-cs"/>
                          </a:rPr>
                          <m:t>𝑆𝑁𝑅</m:t>
                        </m:r>
                      </m:e>
                      <m:sub>
                        <m:r>
                          <a:rPr lang="en-US" sz="2800" i="1" smtClean="0">
                            <a:solidFill>
                              <a:prstClr val="white"/>
                            </a:solidFill>
                            <a:latin typeface="Cambria Math"/>
                            <a:ea typeface="Cambria Math"/>
                            <a:cs typeface="+mn-cs"/>
                          </a:rPr>
                          <m:t>𝑞</m:t>
                        </m:r>
                      </m:sub>
                      <m:sup/>
                    </m:sSubSup>
                  </m:oMath>
                </a14:m>
                <a:r>
                  <a:rPr lang="en-US" sz="2800" dirty="0" smtClean="0">
                    <a:solidFill>
                      <a:prstClr val="white"/>
                    </a:solidFill>
                    <a:latin typeface="Calibri"/>
                    <a:cs typeface="+mn-cs"/>
                  </a:rPr>
                  <a:t> </a:t>
                </a:r>
              </a:p>
              <a:p>
                <a:pPr marL="285750" indent="-285750" eaLnBrk="1" fontAlgn="auto" hangingPunct="1">
                  <a:spcBef>
                    <a:spcPts val="0"/>
                  </a:spcBef>
                  <a:spcAft>
                    <a:spcPts val="0"/>
                  </a:spcAft>
                  <a:buFont typeface="Arial" pitchFamily="34" charset="0"/>
                  <a:buChar char="•"/>
                </a:pPr>
                <a14:m>
                  <m:oMath xmlns:m="http://schemas.openxmlformats.org/officeDocument/2006/math">
                    <m:sSub>
                      <m:sSubPr>
                        <m:ctrlPr>
                          <a:rPr lang="en-US" sz="2800" i="1" smtClean="0">
                            <a:solidFill>
                              <a:prstClr val="white"/>
                            </a:solidFill>
                            <a:latin typeface="Cambria Math" panose="02040503050406030204" pitchFamily="18" charset="0"/>
                            <a:cs typeface="+mn-cs"/>
                          </a:rPr>
                        </m:ctrlPr>
                      </m:sSubPr>
                      <m:e>
                        <m:r>
                          <a:rPr lang="en-US" sz="2800" i="1" smtClean="0">
                            <a:solidFill>
                              <a:prstClr val="white"/>
                            </a:solidFill>
                            <a:latin typeface="Cambria Math"/>
                            <a:cs typeface="+mn-cs"/>
                          </a:rPr>
                          <m:t>𝑛</m:t>
                        </m:r>
                      </m:e>
                      <m:sub>
                        <m:r>
                          <a:rPr lang="en-US" sz="2800" i="1" smtClean="0">
                            <a:solidFill>
                              <a:prstClr val="white"/>
                            </a:solidFill>
                            <a:latin typeface="Cambria Math"/>
                            <a:cs typeface="+mn-cs"/>
                          </a:rPr>
                          <m:t>𝑝</m:t>
                        </m:r>
                      </m:sub>
                    </m:sSub>
                    <m:r>
                      <a:rPr lang="en-US" sz="2800" i="1" smtClean="0">
                        <a:solidFill>
                          <a:prstClr val="white"/>
                        </a:solidFill>
                        <a:latin typeface="Cambria Math"/>
                        <a:ea typeface="Cambria Math"/>
                        <a:cs typeface="+mn-cs"/>
                      </a:rPr>
                      <m:t>≪</m:t>
                    </m:r>
                    <m:sSub>
                      <m:sSubPr>
                        <m:ctrlPr>
                          <a:rPr lang="en-US" sz="2800" i="1" smtClean="0">
                            <a:solidFill>
                              <a:prstClr val="white"/>
                            </a:solidFill>
                            <a:latin typeface="Cambria Math" panose="02040503050406030204" pitchFamily="18" charset="0"/>
                            <a:ea typeface="Cambria Math"/>
                            <a:cs typeface="+mn-cs"/>
                          </a:rPr>
                        </m:ctrlPr>
                      </m:sSubPr>
                      <m:e>
                        <m:r>
                          <a:rPr lang="en-US" sz="2800" i="1" smtClean="0">
                            <a:solidFill>
                              <a:prstClr val="white"/>
                            </a:solidFill>
                            <a:latin typeface="Cambria Math"/>
                            <a:ea typeface="Cambria Math"/>
                            <a:cs typeface="+mn-cs"/>
                          </a:rPr>
                          <m:t>𝑛</m:t>
                        </m:r>
                      </m:e>
                      <m:sub>
                        <m:r>
                          <a:rPr lang="en-US" sz="2800" i="1" smtClean="0">
                            <a:solidFill>
                              <a:prstClr val="white"/>
                            </a:solidFill>
                            <a:latin typeface="Cambria Math"/>
                            <a:ea typeface="Cambria Math"/>
                            <a:cs typeface="+mn-cs"/>
                          </a:rPr>
                          <m:t>𝑞</m:t>
                        </m:r>
                      </m:sub>
                    </m:sSub>
                  </m:oMath>
                </a14:m>
                <a:r>
                  <a:rPr lang="en-US" sz="2800" dirty="0" smtClean="0">
                    <a:solidFill>
                      <a:prstClr val="white"/>
                    </a:solidFill>
                    <a:latin typeface="Calibri"/>
                    <a:cs typeface="+mn-cs"/>
                  </a:rPr>
                  <a:t>               </a:t>
                </a:r>
                <a:r>
                  <a:rPr lang="en-US" sz="2800" dirty="0" smtClean="0">
                    <a:solidFill>
                      <a:prstClr val="white"/>
                    </a:solidFill>
                    <a:latin typeface="Calibri"/>
                    <a:cs typeface="+mn-cs"/>
                    <a:sym typeface="Wingdings" pitchFamily="2" charset="2"/>
                  </a:rPr>
                  <a:t></a:t>
                </a:r>
                <a:endParaRPr lang="en-US" sz="2800" dirty="0">
                  <a:solidFill>
                    <a:prstClr val="white"/>
                  </a:solidFill>
                  <a:latin typeface="Calibri"/>
                  <a:cs typeface="+mn-cs"/>
                </a:endParaRPr>
              </a:p>
            </p:txBody>
          </p:sp>
        </mc:Choice>
        <mc:Fallback xmlns="">
          <p:sp>
            <p:nvSpPr>
              <p:cNvPr id="10" name="Rectangle 9"/>
              <p:cNvSpPr>
                <a:spLocks noRot="1" noChangeAspect="1" noMove="1" noResize="1" noEditPoints="1" noAdjustHandles="1" noChangeArrowheads="1" noChangeShapeType="1" noTextEdit="1"/>
              </p:cNvSpPr>
              <p:nvPr/>
            </p:nvSpPr>
            <p:spPr>
              <a:xfrm>
                <a:off x="1812840" y="1653855"/>
                <a:ext cx="3379451" cy="3174972"/>
              </a:xfrm>
              <a:prstGeom prst="rect">
                <a:avLst/>
              </a:prstGeom>
              <a:blipFill rotWithShape="1">
                <a:blip r:embed="rId3"/>
                <a:stretch>
                  <a:fillRect l="-3604" t="-1727" r="-5045" b="-3647"/>
                </a:stretch>
              </a:blipFill>
            </p:spPr>
            <p:txBody>
              <a:bodyPr/>
              <a:lstStyle/>
              <a:p>
                <a:r>
                  <a:rPr lang="en-US">
                    <a:noFill/>
                  </a:rPr>
                  <a:t> </a:t>
                </a:r>
              </a:p>
            </p:txBody>
          </p:sp>
        </mc:Fallback>
      </mc:AlternateContent>
      <p:sp>
        <p:nvSpPr>
          <p:cNvPr id="8" name="Rectangle 7"/>
          <p:cNvSpPr/>
          <p:nvPr/>
        </p:nvSpPr>
        <p:spPr>
          <a:xfrm>
            <a:off x="3088578" y="2763068"/>
            <a:ext cx="2849754" cy="492443"/>
          </a:xfrm>
          <a:prstGeom prst="rect">
            <a:avLst/>
          </a:prstGeom>
        </p:spPr>
        <p:txBody>
          <a:bodyPr wrap="none">
            <a:spAutoFit/>
          </a:bodyPr>
          <a:lstStyle/>
          <a:p>
            <a:pPr eaLnBrk="1" fontAlgn="auto" hangingPunct="1">
              <a:spcBef>
                <a:spcPts val="0"/>
              </a:spcBef>
              <a:spcAft>
                <a:spcPts val="0"/>
              </a:spcAft>
            </a:pPr>
            <a:r>
              <a:rPr lang="en-US" sz="2600" b="1" dirty="0" smtClean="0">
                <a:solidFill>
                  <a:srgbClr val="FFFF00"/>
                </a:solidFill>
                <a:latin typeface="Calibri"/>
                <a:cs typeface="+mn-cs"/>
              </a:rPr>
              <a:t>Low variability SNR</a:t>
            </a:r>
            <a:endParaRPr lang="en-US" sz="2600" dirty="0">
              <a:solidFill>
                <a:srgbClr val="FFFF00"/>
              </a:solidFill>
              <a:latin typeface="Calibri"/>
              <a:cs typeface="+mn-cs"/>
            </a:endParaRPr>
          </a:p>
        </p:txBody>
      </p:sp>
      <p:sp>
        <p:nvSpPr>
          <p:cNvPr id="11" name="Rectangle 10"/>
          <p:cNvSpPr/>
          <p:nvPr/>
        </p:nvSpPr>
        <p:spPr>
          <a:xfrm>
            <a:off x="3260641" y="5006656"/>
            <a:ext cx="2911310" cy="492443"/>
          </a:xfrm>
          <a:prstGeom prst="rect">
            <a:avLst/>
          </a:prstGeom>
        </p:spPr>
        <p:txBody>
          <a:bodyPr wrap="none">
            <a:spAutoFit/>
          </a:bodyPr>
          <a:lstStyle/>
          <a:p>
            <a:pPr eaLnBrk="1" fontAlgn="auto" hangingPunct="1">
              <a:spcBef>
                <a:spcPts val="0"/>
              </a:spcBef>
              <a:spcAft>
                <a:spcPts val="0"/>
              </a:spcAft>
            </a:pPr>
            <a:r>
              <a:rPr lang="en-US" sz="2600" b="1" dirty="0" smtClean="0">
                <a:solidFill>
                  <a:srgbClr val="FFFF00"/>
                </a:solidFill>
                <a:latin typeface="Calibri"/>
                <a:cs typeface="+mn-cs"/>
              </a:rPr>
              <a:t>High variability SNR</a:t>
            </a:r>
            <a:endParaRPr lang="en-US" sz="2600" dirty="0">
              <a:solidFill>
                <a:srgbClr val="FFFF00"/>
              </a:solidFill>
              <a:latin typeface="Calibri"/>
              <a:cs typeface="+mn-cs"/>
            </a:endParaRPr>
          </a:p>
        </p:txBody>
      </p:sp>
      <mc:AlternateContent xmlns:mc="http://schemas.openxmlformats.org/markup-compatibility/2006" xmlns:a14="http://schemas.microsoft.com/office/drawing/2010/main">
        <mc:Choice Requires="a14">
          <p:sp>
            <p:nvSpPr>
              <p:cNvPr id="2" name="Rectangle 1"/>
              <p:cNvSpPr/>
              <p:nvPr/>
            </p:nvSpPr>
            <p:spPr>
              <a:xfrm>
                <a:off x="5080469" y="2034856"/>
                <a:ext cx="1715726" cy="492443"/>
              </a:xfrm>
              <a:prstGeom prst="rect">
                <a:avLst/>
              </a:prstGeom>
            </p:spPr>
            <p:txBody>
              <a:bodyPr wrap="square">
                <a:spAutoFit/>
              </a:bodyPr>
              <a:lstStyle/>
              <a:p>
                <a:pPr eaLnBrk="1" fontAlgn="auto" hangingPunct="1">
                  <a:spcBef>
                    <a:spcPts val="0"/>
                  </a:spcBef>
                  <a:spcAft>
                    <a:spcPts val="0"/>
                  </a:spcAft>
                </a:pPr>
                <a14:m>
                  <m:oMath xmlns:m="http://schemas.openxmlformats.org/officeDocument/2006/math">
                    <m:sSub>
                      <m:sSubPr>
                        <m:ctrlPr>
                          <a:rPr lang="en-US" sz="2600" i="1">
                            <a:solidFill>
                              <a:prstClr val="white"/>
                            </a:solidFill>
                            <a:latin typeface="Cambria Math" panose="02040503050406030204" pitchFamily="18" charset="0"/>
                            <a:cs typeface="+mn-cs"/>
                          </a:rPr>
                        </m:ctrlPr>
                      </m:sSubPr>
                      <m:e>
                        <m:r>
                          <a:rPr lang="en-US" sz="2600" i="1">
                            <a:solidFill>
                              <a:prstClr val="white"/>
                            </a:solidFill>
                            <a:latin typeface="Cambria Math"/>
                            <a:cs typeface="+mn-cs"/>
                          </a:rPr>
                          <m:t>𝐷</m:t>
                        </m:r>
                      </m:e>
                      <m:sub>
                        <m:r>
                          <a:rPr lang="en-US" sz="2600" i="1">
                            <a:solidFill>
                              <a:prstClr val="white"/>
                            </a:solidFill>
                            <a:latin typeface="Cambria Math"/>
                            <a:cs typeface="+mn-cs"/>
                          </a:rPr>
                          <m:t>𝑚𝑎𝑥</m:t>
                        </m:r>
                      </m:sub>
                    </m:sSub>
                    <m:r>
                      <a:rPr lang="en-US" sz="2600" i="1">
                        <a:solidFill>
                          <a:prstClr val="white"/>
                        </a:solidFill>
                        <a:latin typeface="Cambria Math"/>
                        <a:cs typeface="+mn-cs"/>
                      </a:rPr>
                      <m:t>=</m:t>
                    </m:r>
                    <m:r>
                      <a:rPr lang="en-US" sz="2600" i="1">
                        <a:solidFill>
                          <a:prstClr val="white"/>
                        </a:solidFill>
                        <a:latin typeface="Cambria Math"/>
                        <a:cs typeface="+mn-cs"/>
                      </a:rPr>
                      <m:t>1</m:t>
                    </m:r>
                  </m:oMath>
                </a14:m>
                <a:r>
                  <a:rPr lang="en-US" sz="2600" dirty="0">
                    <a:solidFill>
                      <a:prstClr val="white"/>
                    </a:solidFill>
                    <a:latin typeface="Calibri"/>
                    <a:cs typeface="+mn-cs"/>
                  </a:rPr>
                  <a:t> </a:t>
                </a:r>
              </a:p>
            </p:txBody>
          </p:sp>
        </mc:Choice>
        <mc:Fallback xmlns="">
          <p:sp>
            <p:nvSpPr>
              <p:cNvPr id="2" name="Rectangle 1"/>
              <p:cNvSpPr>
                <a:spLocks noRot="1" noChangeAspect="1" noMove="1" noResize="1" noEditPoints="1" noAdjustHandles="1" noChangeArrowheads="1" noChangeShapeType="1" noTextEdit="1"/>
              </p:cNvSpPr>
              <p:nvPr/>
            </p:nvSpPr>
            <p:spPr>
              <a:xfrm>
                <a:off x="5080469" y="2034856"/>
                <a:ext cx="1715726" cy="492443"/>
              </a:xfrm>
              <a:prstGeom prst="rect">
                <a:avLst/>
              </a:prstGeom>
              <a:blipFill rotWithShape="1">
                <a:blip r:embed="rId4"/>
                <a:stretch>
                  <a:fillRect t="-9877" r="-4965" b="-30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5327171" y="4168456"/>
                <a:ext cx="1681935" cy="492443"/>
              </a:xfrm>
              <a:prstGeom prst="rect">
                <a:avLst/>
              </a:prstGeom>
            </p:spPr>
            <p:txBody>
              <a:bodyPr wrap="none">
                <a:spAutoFit/>
              </a:bodyPr>
              <a:lstStyle/>
              <a:p>
                <a:pPr eaLnBrk="1" fontAlgn="auto" hangingPunct="1">
                  <a:spcBef>
                    <a:spcPts val="0"/>
                  </a:spcBef>
                  <a:spcAft>
                    <a:spcPts val="0"/>
                  </a:spcAft>
                </a:pPr>
                <a14:m>
                  <m:oMath xmlns:m="http://schemas.openxmlformats.org/officeDocument/2006/math">
                    <m:sSub>
                      <m:sSubPr>
                        <m:ctrlPr>
                          <a:rPr lang="en-US" sz="2600" i="1">
                            <a:solidFill>
                              <a:prstClr val="white"/>
                            </a:solidFill>
                            <a:latin typeface="Cambria Math" panose="02040503050406030204" pitchFamily="18" charset="0"/>
                            <a:cs typeface="+mn-cs"/>
                          </a:rPr>
                        </m:ctrlPr>
                      </m:sSubPr>
                      <m:e>
                        <m:r>
                          <a:rPr lang="en-US" sz="2600" i="1">
                            <a:solidFill>
                              <a:prstClr val="white"/>
                            </a:solidFill>
                            <a:latin typeface="Cambria Math"/>
                            <a:cs typeface="+mn-cs"/>
                          </a:rPr>
                          <m:t>𝐷</m:t>
                        </m:r>
                      </m:e>
                      <m:sub>
                        <m:r>
                          <a:rPr lang="en-US" sz="2600" i="1">
                            <a:solidFill>
                              <a:prstClr val="white"/>
                            </a:solidFill>
                            <a:latin typeface="Cambria Math"/>
                            <a:cs typeface="+mn-cs"/>
                          </a:rPr>
                          <m:t>𝑚𝑎𝑥</m:t>
                        </m:r>
                      </m:sub>
                    </m:sSub>
                    <m:r>
                      <a:rPr lang="en-US" sz="2600" i="1">
                        <a:solidFill>
                          <a:prstClr val="white"/>
                        </a:solidFill>
                        <a:latin typeface="Cambria Math"/>
                        <a:ea typeface="Cambria Math"/>
                        <a:cs typeface="+mn-cs"/>
                      </a:rPr>
                      <m:t>≫</m:t>
                    </m:r>
                    <m:r>
                      <a:rPr lang="en-US" sz="2600" i="1">
                        <a:solidFill>
                          <a:prstClr val="white"/>
                        </a:solidFill>
                        <a:latin typeface="Cambria Math"/>
                        <a:ea typeface="Cambria Math"/>
                        <a:cs typeface="+mn-cs"/>
                      </a:rPr>
                      <m:t>1</m:t>
                    </m:r>
                  </m:oMath>
                </a14:m>
                <a:r>
                  <a:rPr lang="en-US" sz="2600" dirty="0">
                    <a:solidFill>
                      <a:prstClr val="white"/>
                    </a:solidFill>
                    <a:latin typeface="Calibri"/>
                    <a:cs typeface="+mn-cs"/>
                  </a:rPr>
                  <a:t> </a:t>
                </a:r>
              </a:p>
            </p:txBody>
          </p:sp>
        </mc:Choice>
        <mc:Fallback xmlns="">
          <p:sp>
            <p:nvSpPr>
              <p:cNvPr id="3" name="Rectangle 2"/>
              <p:cNvSpPr>
                <a:spLocks noRot="1" noChangeAspect="1" noMove="1" noResize="1" noEditPoints="1" noAdjustHandles="1" noChangeArrowheads="1" noChangeShapeType="1" noTextEdit="1"/>
              </p:cNvSpPr>
              <p:nvPr/>
            </p:nvSpPr>
            <p:spPr>
              <a:xfrm>
                <a:off x="5327171" y="4168456"/>
                <a:ext cx="1681935" cy="492443"/>
              </a:xfrm>
              <a:prstGeom prst="rect">
                <a:avLst/>
              </a:prstGeom>
              <a:blipFill rotWithShape="1">
                <a:blip r:embed="rId5"/>
                <a:stretch>
                  <a:fillRect t="-9877" r="-9783" b="-30864"/>
                </a:stretch>
              </a:blipFill>
            </p:spPr>
            <p:txBody>
              <a:bodyPr/>
              <a:lstStyle/>
              <a:p>
                <a:r>
                  <a:rPr lang="en-US">
                    <a:noFill/>
                  </a:rPr>
                  <a:t> </a:t>
                </a:r>
              </a:p>
            </p:txBody>
          </p:sp>
        </mc:Fallback>
      </mc:AlternateContent>
    </p:spTree>
    <p:extLst>
      <p:ext uri="{BB962C8B-B14F-4D97-AF65-F5344CB8AC3E}">
        <p14:creationId xmlns:p14="http://schemas.microsoft.com/office/powerpoint/2010/main" val="403594301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47092" y="304798"/>
            <a:ext cx="5712141" cy="646331"/>
          </a:xfrm>
          <a:prstGeom prst="rect">
            <a:avLst/>
          </a:prstGeom>
        </p:spPr>
        <p:txBody>
          <a:bodyPr wrap="none">
            <a:spAutoFit/>
          </a:bodyPr>
          <a:lstStyle/>
          <a:p>
            <a:pPr eaLnBrk="1" fontAlgn="auto" hangingPunct="1">
              <a:spcBef>
                <a:spcPts val="0"/>
              </a:spcBef>
              <a:spcAft>
                <a:spcPts val="0"/>
              </a:spcAft>
            </a:pPr>
            <a:r>
              <a:rPr lang="en-US" sz="3600" dirty="0" err="1" smtClean="0">
                <a:solidFill>
                  <a:prstClr val="white"/>
                </a:solidFill>
                <a:latin typeface="Calibri"/>
                <a:cs typeface="+mn-cs"/>
              </a:rPr>
              <a:t>Hyperspectral</a:t>
            </a:r>
            <a:r>
              <a:rPr lang="en-US" sz="3600" dirty="0" smtClean="0">
                <a:solidFill>
                  <a:prstClr val="white"/>
                </a:solidFill>
                <a:latin typeface="Calibri"/>
                <a:cs typeface="+mn-cs"/>
              </a:rPr>
              <a:t> image example</a:t>
            </a:r>
            <a:endParaRPr lang="en-US" sz="3600" dirty="0">
              <a:solidFill>
                <a:prstClr val="white"/>
              </a:solidFill>
              <a:latin typeface="Calibri"/>
              <a:cs typeface="+mn-cs"/>
            </a:endParaRPr>
          </a:p>
        </p:txBody>
      </p:sp>
      <p:sp>
        <p:nvSpPr>
          <p:cNvPr id="17" name="Rectangle 16"/>
          <p:cNvSpPr/>
          <p:nvPr/>
        </p:nvSpPr>
        <p:spPr>
          <a:xfrm>
            <a:off x="573644" y="3200400"/>
            <a:ext cx="7673054" cy="1877437"/>
          </a:xfrm>
          <a:prstGeom prst="rect">
            <a:avLst/>
          </a:prstGeom>
        </p:spPr>
        <p:txBody>
          <a:bodyPr wrap="square">
            <a:spAutoFit/>
          </a:bodyPr>
          <a:lstStyle/>
          <a:p>
            <a:pPr marL="342900" indent="-342900" eaLnBrk="1" fontAlgn="auto" hangingPunct="1">
              <a:spcBef>
                <a:spcPts val="0"/>
              </a:spcBef>
              <a:spcAft>
                <a:spcPts val="0"/>
              </a:spcAft>
              <a:buFont typeface="Arial" pitchFamily="34" charset="0"/>
              <a:buChar char="•"/>
            </a:pPr>
            <a:r>
              <a:rPr lang="en-US" dirty="0" smtClean="0">
                <a:solidFill>
                  <a:prstClr val="white"/>
                </a:solidFill>
                <a:latin typeface="Calibri"/>
                <a:cs typeface="+mn-cs"/>
              </a:rPr>
              <a:t>A</a:t>
            </a:r>
            <a:r>
              <a:rPr lang="en-US" dirty="0">
                <a:solidFill>
                  <a:prstClr val="white"/>
                </a:solidFill>
                <a:latin typeface="Calibri"/>
                <a:cs typeface="+mn-cs"/>
              </a:rPr>
              <a:t>. </a:t>
            </a:r>
            <a:r>
              <a:rPr lang="en-US" dirty="0" err="1">
                <a:solidFill>
                  <a:prstClr val="white"/>
                </a:solidFill>
                <a:latin typeface="Calibri"/>
                <a:cs typeface="+mn-cs"/>
              </a:rPr>
              <a:t>Chakrabarti</a:t>
            </a:r>
            <a:r>
              <a:rPr lang="en-US" dirty="0">
                <a:solidFill>
                  <a:prstClr val="white"/>
                </a:solidFill>
                <a:latin typeface="Calibri"/>
                <a:cs typeface="+mn-cs"/>
              </a:rPr>
              <a:t> and T. </a:t>
            </a:r>
            <a:r>
              <a:rPr lang="en-US" dirty="0" err="1">
                <a:solidFill>
                  <a:prstClr val="white"/>
                </a:solidFill>
                <a:latin typeface="Calibri"/>
                <a:cs typeface="+mn-cs"/>
              </a:rPr>
              <a:t>Zickler</a:t>
            </a:r>
            <a:r>
              <a:rPr lang="en-US" dirty="0">
                <a:solidFill>
                  <a:prstClr val="white"/>
                </a:solidFill>
                <a:latin typeface="Calibri"/>
                <a:cs typeface="+mn-cs"/>
              </a:rPr>
              <a:t>. </a:t>
            </a:r>
            <a:r>
              <a:rPr lang="en-US" i="1" dirty="0">
                <a:solidFill>
                  <a:prstClr val="white"/>
                </a:solidFill>
                <a:latin typeface="Calibri"/>
                <a:cs typeface="+mn-cs"/>
              </a:rPr>
              <a:t>Statistics of real-world </a:t>
            </a:r>
            <a:r>
              <a:rPr lang="en-US" i="1" dirty="0" err="1" smtClean="0">
                <a:solidFill>
                  <a:prstClr val="white"/>
                </a:solidFill>
                <a:latin typeface="Calibri"/>
                <a:cs typeface="+mn-cs"/>
              </a:rPr>
              <a:t>hyperspectral</a:t>
            </a:r>
            <a:r>
              <a:rPr lang="en-US" i="1" dirty="0">
                <a:solidFill>
                  <a:prstClr val="white"/>
                </a:solidFill>
                <a:latin typeface="Calibri"/>
                <a:cs typeface="+mn-cs"/>
              </a:rPr>
              <a:t> </a:t>
            </a:r>
            <a:r>
              <a:rPr lang="fr-FR" i="1" dirty="0" smtClean="0">
                <a:solidFill>
                  <a:prstClr val="white"/>
                </a:solidFill>
                <a:latin typeface="Calibri"/>
                <a:cs typeface="+mn-cs"/>
              </a:rPr>
              <a:t>images</a:t>
            </a:r>
            <a:r>
              <a:rPr lang="fr-FR" dirty="0">
                <a:solidFill>
                  <a:prstClr val="white"/>
                </a:solidFill>
                <a:latin typeface="Calibri"/>
                <a:cs typeface="+mn-cs"/>
              </a:rPr>
              <a:t>. </a:t>
            </a:r>
            <a:endParaRPr lang="fr-FR" dirty="0" smtClean="0">
              <a:solidFill>
                <a:prstClr val="white"/>
              </a:solidFill>
              <a:latin typeface="Calibri"/>
              <a:cs typeface="+mn-cs"/>
            </a:endParaRPr>
          </a:p>
          <a:p>
            <a:pPr eaLnBrk="1" fontAlgn="auto" hangingPunct="1">
              <a:spcBef>
                <a:spcPts val="0"/>
              </a:spcBef>
              <a:spcAft>
                <a:spcPts val="0"/>
              </a:spcAft>
            </a:pPr>
            <a:r>
              <a:rPr lang="fr-FR" dirty="0" smtClean="0">
                <a:solidFill>
                  <a:prstClr val="white"/>
                </a:solidFill>
                <a:latin typeface="Calibri"/>
                <a:cs typeface="+mn-cs"/>
              </a:rPr>
              <a:t>       IEEE </a:t>
            </a:r>
            <a:r>
              <a:rPr lang="fr-FR" dirty="0">
                <a:solidFill>
                  <a:prstClr val="white"/>
                </a:solidFill>
                <a:latin typeface="Calibri"/>
                <a:cs typeface="+mn-cs"/>
              </a:rPr>
              <a:t>CVPR, pages 193–200, </a:t>
            </a:r>
            <a:r>
              <a:rPr lang="fr-FR" dirty="0" smtClean="0">
                <a:solidFill>
                  <a:prstClr val="white"/>
                </a:solidFill>
                <a:latin typeface="Calibri"/>
                <a:cs typeface="+mn-cs"/>
              </a:rPr>
              <a:t>2011</a:t>
            </a:r>
          </a:p>
          <a:p>
            <a:pPr eaLnBrk="1" fontAlgn="auto" hangingPunct="1">
              <a:spcBef>
                <a:spcPts val="0"/>
              </a:spcBef>
              <a:spcAft>
                <a:spcPts val="0"/>
              </a:spcAft>
            </a:pPr>
            <a:endParaRPr lang="en-US" sz="2000" dirty="0" smtClean="0">
              <a:solidFill>
                <a:prstClr val="white"/>
              </a:solidFill>
              <a:latin typeface="Calibri"/>
              <a:cs typeface="+mn-cs"/>
            </a:endParaRPr>
          </a:p>
          <a:p>
            <a:pPr marL="285750" indent="-285750" eaLnBrk="1" fontAlgn="auto" hangingPunct="1">
              <a:spcBef>
                <a:spcPts val="0"/>
              </a:spcBef>
              <a:spcAft>
                <a:spcPts val="0"/>
              </a:spcAft>
              <a:buFont typeface="Arial" pitchFamily="34" charset="0"/>
              <a:buChar char="•"/>
            </a:pPr>
            <a:r>
              <a:rPr lang="en-US" sz="2000" dirty="0" smtClean="0">
                <a:solidFill>
                  <a:prstClr val="white"/>
                </a:solidFill>
                <a:latin typeface="Calibri"/>
                <a:cs typeface="+mn-cs"/>
              </a:rPr>
              <a:t>31 </a:t>
            </a:r>
            <a:r>
              <a:rPr lang="en-US" sz="2000" dirty="0">
                <a:solidFill>
                  <a:prstClr val="white"/>
                </a:solidFill>
                <a:latin typeface="Calibri"/>
                <a:cs typeface="+mn-cs"/>
              </a:rPr>
              <a:t>spectral </a:t>
            </a:r>
            <a:r>
              <a:rPr lang="en-US" sz="2000" dirty="0" smtClean="0">
                <a:solidFill>
                  <a:prstClr val="white"/>
                </a:solidFill>
                <a:latin typeface="Calibri"/>
                <a:cs typeface="+mn-cs"/>
              </a:rPr>
              <a:t>channels</a:t>
            </a:r>
          </a:p>
          <a:p>
            <a:pPr eaLnBrk="1" fontAlgn="auto" hangingPunct="1">
              <a:spcBef>
                <a:spcPts val="0"/>
              </a:spcBef>
              <a:spcAft>
                <a:spcPts val="0"/>
              </a:spcAft>
            </a:pPr>
            <a:endParaRPr lang="en-US" sz="2000" dirty="0">
              <a:solidFill>
                <a:prstClr val="white"/>
              </a:solidFill>
              <a:latin typeface="Calibri"/>
              <a:cs typeface="+mn-cs"/>
            </a:endParaRPr>
          </a:p>
          <a:p>
            <a:pPr marL="285750" indent="-285750" eaLnBrk="1" fontAlgn="auto" hangingPunct="1">
              <a:spcBef>
                <a:spcPts val="0"/>
              </a:spcBef>
              <a:spcAft>
                <a:spcPts val="0"/>
              </a:spcAft>
              <a:buFont typeface="Arial" pitchFamily="34" charset="0"/>
              <a:buChar char="•"/>
            </a:pPr>
            <a:r>
              <a:rPr lang="en-US" sz="2000" dirty="0" smtClean="0">
                <a:solidFill>
                  <a:prstClr val="white"/>
                </a:solidFill>
                <a:latin typeface="Calibri"/>
                <a:cs typeface="+mn-cs"/>
              </a:rPr>
              <a:t>We added synthetic noise</a:t>
            </a:r>
          </a:p>
        </p:txBody>
      </p:sp>
      <p:sp>
        <p:nvSpPr>
          <p:cNvPr id="18" name="Rectangle 17"/>
          <p:cNvSpPr/>
          <p:nvPr/>
        </p:nvSpPr>
        <p:spPr>
          <a:xfrm>
            <a:off x="666635" y="5304190"/>
            <a:ext cx="2469009" cy="461665"/>
          </a:xfrm>
          <a:prstGeom prst="rect">
            <a:avLst/>
          </a:prstGeom>
        </p:spPr>
        <p:txBody>
          <a:bodyPr wrap="none">
            <a:spAutoFit/>
          </a:bodyPr>
          <a:lstStyle/>
          <a:p>
            <a:pPr eaLnBrk="1" fontAlgn="auto" hangingPunct="1">
              <a:spcBef>
                <a:spcPts val="0"/>
              </a:spcBef>
              <a:spcAft>
                <a:spcPts val="0"/>
              </a:spcAft>
            </a:pPr>
            <a:r>
              <a:rPr lang="en-US" sz="2400" b="1" dirty="0" smtClean="0">
                <a:solidFill>
                  <a:srgbClr val="FFFF00"/>
                </a:solidFill>
                <a:latin typeface="Calibri"/>
                <a:cs typeface="+mn-cs"/>
              </a:rPr>
              <a:t>Signal estimation:</a:t>
            </a:r>
            <a:endParaRPr lang="en-US" dirty="0">
              <a:solidFill>
                <a:srgbClr val="FFFF00"/>
              </a:solidFill>
              <a:latin typeface="Calibri"/>
              <a:cs typeface="+mn-cs"/>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180228571"/>
              </p:ext>
            </p:extLst>
          </p:nvPr>
        </p:nvGraphicFramePr>
        <p:xfrm>
          <a:off x="3337872" y="5280306"/>
          <a:ext cx="1005528" cy="693920"/>
        </p:xfrm>
        <a:graphic>
          <a:graphicData uri="http://schemas.openxmlformats.org/presentationml/2006/ole">
            <mc:AlternateContent xmlns:mc="http://schemas.openxmlformats.org/markup-compatibility/2006">
              <mc:Choice xmlns:v="urn:schemas-microsoft-com:vml" Requires="v">
                <p:oleObj spid="_x0000_s1326107" name="Equation" r:id="rId4" imgW="368280" imgH="253800" progId="Equation.DSMT4">
                  <p:embed/>
                </p:oleObj>
              </mc:Choice>
              <mc:Fallback>
                <p:oleObj name="Equation" r:id="rId4" imgW="368280" imgH="253800" progId="Equation.DSMT4">
                  <p:embed/>
                  <p:pic>
                    <p:nvPicPr>
                      <p:cNvPr id="0" name=""/>
                      <p:cNvPicPr>
                        <a:picLocks noChangeAspect="1" noChangeArrowheads="1"/>
                      </p:cNvPicPr>
                      <p:nvPr/>
                    </p:nvPicPr>
                    <p:blipFill>
                      <a:blip r:embed="rId5"/>
                      <a:srcRect/>
                      <a:stretch>
                        <a:fillRect/>
                      </a:stretch>
                    </p:blipFill>
                    <p:spPr bwMode="auto">
                      <a:xfrm>
                        <a:off x="3337872" y="5280306"/>
                        <a:ext cx="1005528" cy="693920"/>
                      </a:xfrm>
                      <a:prstGeom prst="rect">
                        <a:avLst/>
                      </a:prstGeom>
                      <a:noFill/>
                      <a:ln>
                        <a:noFill/>
                      </a:ln>
                    </p:spPr>
                  </p:pic>
                </p:oleObj>
              </mc:Fallback>
            </mc:AlternateContent>
          </a:graphicData>
        </a:graphic>
      </p:graphicFrame>
      <p:graphicFrame>
        <p:nvGraphicFramePr>
          <p:cNvPr id="23" name="Object 22"/>
          <p:cNvGraphicFramePr>
            <a:graphicFrameLocks/>
          </p:cNvGraphicFramePr>
          <p:nvPr>
            <p:extLst>
              <p:ext uri="{D42A27DB-BD31-4B8C-83A1-F6EECF244321}">
                <p14:modId xmlns:p14="http://schemas.microsoft.com/office/powerpoint/2010/main" val="852155864"/>
              </p:ext>
            </p:extLst>
          </p:nvPr>
        </p:nvGraphicFramePr>
        <p:xfrm>
          <a:off x="5623999" y="5304190"/>
          <a:ext cx="558358" cy="642312"/>
        </p:xfrm>
        <a:graphic>
          <a:graphicData uri="http://schemas.openxmlformats.org/presentationml/2006/ole">
            <mc:AlternateContent xmlns:mc="http://schemas.openxmlformats.org/markup-compatibility/2006">
              <mc:Choice xmlns:v="urn:schemas-microsoft-com:vml" Requires="v">
                <p:oleObj spid="_x0000_s1326108" name="Equation" r:id="rId6" imgW="114120" imgH="139680" progId="Equation.DSMT4">
                  <p:embed/>
                </p:oleObj>
              </mc:Choice>
              <mc:Fallback>
                <p:oleObj name="Equation" r:id="rId6" imgW="114120" imgH="139680" progId="Equation.DSMT4">
                  <p:embed/>
                  <p:pic>
                    <p:nvPicPr>
                      <p:cNvPr id="0" name=""/>
                      <p:cNvPicPr preferRelativeResize="0">
                        <a:picLocks noChangeAspect="1" noChangeArrowheads="1"/>
                      </p:cNvPicPr>
                      <p:nvPr/>
                    </p:nvPicPr>
                    <p:blipFill>
                      <a:blip r:embed="rId7"/>
                      <a:srcRect/>
                      <a:stretch>
                        <a:fillRect/>
                      </a:stretch>
                    </p:blipFill>
                    <p:spPr bwMode="auto">
                      <a:xfrm>
                        <a:off x="5623999" y="5304190"/>
                        <a:ext cx="558358" cy="642312"/>
                      </a:xfrm>
                      <a:prstGeom prst="rect">
                        <a:avLst/>
                      </a:prstGeom>
                      <a:noFill/>
                      <a:ln>
                        <a:noFill/>
                      </a:ln>
                    </p:spPr>
                  </p:pic>
                </p:oleObj>
              </mc:Fallback>
            </mc:AlternateContent>
          </a:graphicData>
        </a:graphic>
      </p:graphicFrame>
      <p:sp>
        <p:nvSpPr>
          <p:cNvPr id="24" name="Rectangle 23"/>
          <p:cNvSpPr/>
          <p:nvPr/>
        </p:nvSpPr>
        <p:spPr>
          <a:xfrm>
            <a:off x="7178896" y="5352945"/>
            <a:ext cx="548640" cy="548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aphicFrame>
        <p:nvGraphicFramePr>
          <p:cNvPr id="5" name="Object 4"/>
          <p:cNvGraphicFramePr>
            <a:graphicFrameLocks/>
          </p:cNvGraphicFramePr>
          <p:nvPr>
            <p:extLst>
              <p:ext uri="{D42A27DB-BD31-4B8C-83A1-F6EECF244321}">
                <p14:modId xmlns:p14="http://schemas.microsoft.com/office/powerpoint/2010/main" val="2334095408"/>
              </p:ext>
            </p:extLst>
          </p:nvPr>
        </p:nvGraphicFramePr>
        <p:xfrm>
          <a:off x="6228665" y="5205176"/>
          <a:ext cx="993775" cy="757237"/>
        </p:xfrm>
        <a:graphic>
          <a:graphicData uri="http://schemas.openxmlformats.org/presentationml/2006/ole">
            <mc:AlternateContent xmlns:mc="http://schemas.openxmlformats.org/markup-compatibility/2006">
              <mc:Choice xmlns:v="urn:schemas-microsoft-com:vml" Requires="v">
                <p:oleObj spid="_x0000_s1326109" name="Equation" r:id="rId8" imgW="203040" imgH="164880" progId="Equation.DSMT4">
                  <p:embed/>
                </p:oleObj>
              </mc:Choice>
              <mc:Fallback>
                <p:oleObj name="Equation" r:id="rId8" imgW="203040" imgH="164880" progId="Equation.DSMT4">
                  <p:embed/>
                  <p:pic>
                    <p:nvPicPr>
                      <p:cNvPr id="0" name=""/>
                      <p:cNvPicPr>
                        <a:picLocks noChangeArrowheads="1"/>
                      </p:cNvPicPr>
                      <p:nvPr/>
                    </p:nvPicPr>
                    <p:blipFill>
                      <a:blip r:embed="rId9"/>
                      <a:srcRect/>
                      <a:stretch>
                        <a:fillRect/>
                      </a:stretch>
                    </p:blipFill>
                    <p:spPr bwMode="auto">
                      <a:xfrm>
                        <a:off x="6228665" y="5205176"/>
                        <a:ext cx="99377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p:cNvGraphicFramePr>
          <p:nvPr>
            <p:extLst>
              <p:ext uri="{D42A27DB-BD31-4B8C-83A1-F6EECF244321}">
                <p14:modId xmlns:p14="http://schemas.microsoft.com/office/powerpoint/2010/main" val="353667751"/>
              </p:ext>
            </p:extLst>
          </p:nvPr>
        </p:nvGraphicFramePr>
        <p:xfrm>
          <a:off x="5965085" y="5160540"/>
          <a:ext cx="496887" cy="933450"/>
        </p:xfrm>
        <a:graphic>
          <a:graphicData uri="http://schemas.openxmlformats.org/presentationml/2006/ole">
            <mc:AlternateContent xmlns:mc="http://schemas.openxmlformats.org/markup-compatibility/2006">
              <mc:Choice xmlns:v="urn:schemas-microsoft-com:vml" Requires="v">
                <p:oleObj spid="_x0000_s1326110" name="Equation" r:id="rId10" imgW="101520" imgH="203040" progId="Equation.DSMT4">
                  <p:embed/>
                </p:oleObj>
              </mc:Choice>
              <mc:Fallback>
                <p:oleObj name="Equation" r:id="rId10" imgW="101520" imgH="203040" progId="Equation.DSMT4">
                  <p:embed/>
                  <p:pic>
                    <p:nvPicPr>
                      <p:cNvPr id="0" name=""/>
                      <p:cNvPicPr>
                        <a:picLocks noChangeArrowheads="1"/>
                      </p:cNvPicPr>
                      <p:nvPr/>
                    </p:nvPicPr>
                    <p:blipFill>
                      <a:blip r:embed="rId11"/>
                      <a:srcRect/>
                      <a:stretch>
                        <a:fillRect/>
                      </a:stretch>
                    </p:blipFill>
                    <p:spPr bwMode="auto">
                      <a:xfrm>
                        <a:off x="5965085" y="5160540"/>
                        <a:ext cx="496887"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p:cNvGraphicFramePr>
          <p:nvPr>
            <p:extLst>
              <p:ext uri="{D42A27DB-BD31-4B8C-83A1-F6EECF244321}">
                <p14:modId xmlns:p14="http://schemas.microsoft.com/office/powerpoint/2010/main" val="2092153401"/>
              </p:ext>
            </p:extLst>
          </p:nvPr>
        </p:nvGraphicFramePr>
        <p:xfrm>
          <a:off x="7727536" y="5160540"/>
          <a:ext cx="496888" cy="933450"/>
        </p:xfrm>
        <a:graphic>
          <a:graphicData uri="http://schemas.openxmlformats.org/presentationml/2006/ole">
            <mc:AlternateContent xmlns:mc="http://schemas.openxmlformats.org/markup-compatibility/2006">
              <mc:Choice xmlns:v="urn:schemas-microsoft-com:vml" Requires="v">
                <p:oleObj spid="_x0000_s1326111" name="Equation" r:id="rId12" imgW="101520" imgH="203040" progId="Equation.DSMT4">
                  <p:embed/>
                </p:oleObj>
              </mc:Choice>
              <mc:Fallback>
                <p:oleObj name="Equation" r:id="rId12" imgW="101520" imgH="203040" progId="Equation.DSMT4">
                  <p:embed/>
                  <p:pic>
                    <p:nvPicPr>
                      <p:cNvPr id="0" name=""/>
                      <p:cNvPicPr>
                        <a:picLocks noChangeArrowheads="1"/>
                      </p:cNvPicPr>
                      <p:nvPr/>
                    </p:nvPicPr>
                    <p:blipFill>
                      <a:blip r:embed="rId13"/>
                      <a:srcRect/>
                      <a:stretch>
                        <a:fillRect/>
                      </a:stretch>
                    </p:blipFill>
                    <p:spPr bwMode="auto">
                      <a:xfrm>
                        <a:off x="7727536" y="5160540"/>
                        <a:ext cx="49688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0" name="Picture 3"/>
          <p:cNvPicPr>
            <a:picLocks noChangeAspect="1" noChangeArrowheads="1"/>
          </p:cNvPicPr>
          <p:nvPr/>
        </p:nvPicPr>
        <p:blipFill rotWithShape="1">
          <a:blip r:embed="rId14">
            <a:extLst>
              <a:ext uri="{28A0092B-C50C-407E-A947-70E740481C1C}">
                <a14:useLocalDpi xmlns:a14="http://schemas.microsoft.com/office/drawing/2010/main" val="0"/>
              </a:ext>
            </a:extLst>
          </a:blip>
          <a:srcRect l="13915" t="16571" r="9894" b="20284"/>
          <a:stretch/>
        </p:blipFill>
        <p:spPr bwMode="auto">
          <a:xfrm>
            <a:off x="1312483" y="1219200"/>
            <a:ext cx="2986236"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rotWithShape="1">
          <a:blip r:embed="rId15">
            <a:extLst>
              <a:ext uri="{28A0092B-C50C-407E-A947-70E740481C1C}">
                <a14:useLocalDpi xmlns:a14="http://schemas.microsoft.com/office/drawing/2010/main" val="0"/>
              </a:ext>
            </a:extLst>
          </a:blip>
          <a:srcRect l="12880" t="17044" r="10083" b="20782"/>
          <a:stretch/>
        </p:blipFill>
        <p:spPr bwMode="auto">
          <a:xfrm>
            <a:off x="4672645" y="1233487"/>
            <a:ext cx="301942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13915" t="16571" r="9894" b="20284"/>
          <a:stretch/>
        </p:blipFill>
        <p:spPr bwMode="auto">
          <a:xfrm>
            <a:off x="4410171" y="5238910"/>
            <a:ext cx="1248801" cy="776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4524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47092" y="276888"/>
            <a:ext cx="5712141" cy="646331"/>
          </a:xfrm>
          <a:prstGeom prst="rect">
            <a:avLst/>
          </a:prstGeom>
        </p:spPr>
        <p:txBody>
          <a:bodyPr wrap="none">
            <a:spAutoFit/>
          </a:bodyPr>
          <a:lstStyle/>
          <a:p>
            <a:pPr eaLnBrk="1" fontAlgn="auto" hangingPunct="1">
              <a:spcBef>
                <a:spcPts val="0"/>
              </a:spcBef>
              <a:spcAft>
                <a:spcPts val="0"/>
              </a:spcAft>
            </a:pPr>
            <a:r>
              <a:rPr lang="en-US" sz="3600" dirty="0" err="1" smtClean="0">
                <a:solidFill>
                  <a:prstClr val="white"/>
                </a:solidFill>
                <a:latin typeface="Calibri"/>
                <a:cs typeface="+mn-cs"/>
              </a:rPr>
              <a:t>Hyperspectral</a:t>
            </a:r>
            <a:r>
              <a:rPr lang="en-US" sz="3600" dirty="0" smtClean="0">
                <a:solidFill>
                  <a:prstClr val="white"/>
                </a:solidFill>
                <a:latin typeface="Calibri"/>
                <a:cs typeface="+mn-cs"/>
              </a:rPr>
              <a:t> image example</a:t>
            </a:r>
            <a:endParaRPr lang="en-US" sz="3600" dirty="0">
              <a:solidFill>
                <a:prstClr val="white"/>
              </a:solidFill>
              <a:latin typeface="Calibri"/>
              <a:cs typeface="+mn-cs"/>
            </a:endParaRPr>
          </a:p>
        </p:txBody>
      </p:sp>
      <p:sp>
        <p:nvSpPr>
          <p:cNvPr id="20" name="Rectangle 19"/>
          <p:cNvSpPr/>
          <p:nvPr/>
        </p:nvSpPr>
        <p:spPr>
          <a:xfrm>
            <a:off x="757010" y="1219314"/>
            <a:ext cx="2849754" cy="492443"/>
          </a:xfrm>
          <a:prstGeom prst="rect">
            <a:avLst/>
          </a:prstGeom>
        </p:spPr>
        <p:txBody>
          <a:bodyPr wrap="none">
            <a:spAutoFit/>
          </a:bodyPr>
          <a:lstStyle/>
          <a:p>
            <a:pPr eaLnBrk="1" fontAlgn="auto" hangingPunct="1">
              <a:spcBef>
                <a:spcPts val="0"/>
              </a:spcBef>
              <a:spcAft>
                <a:spcPts val="0"/>
              </a:spcAft>
            </a:pPr>
            <a:r>
              <a:rPr lang="en-US" sz="2600" b="1" dirty="0" smtClean="0">
                <a:solidFill>
                  <a:srgbClr val="FFFF00"/>
                </a:solidFill>
                <a:latin typeface="Calibri"/>
                <a:cs typeface="+mn-cs"/>
              </a:rPr>
              <a:t>Low variability SNR</a:t>
            </a:r>
            <a:endParaRPr lang="en-US" sz="2600" dirty="0">
              <a:solidFill>
                <a:srgbClr val="FFFF00"/>
              </a:solidFill>
              <a:latin typeface="Calibri"/>
              <a:cs typeface="+mn-cs"/>
            </a:endParaRPr>
          </a:p>
        </p:txBody>
      </p:sp>
      <p:sp>
        <p:nvSpPr>
          <p:cNvPr id="26" name="Rectangle 25"/>
          <p:cNvSpPr/>
          <p:nvPr/>
        </p:nvSpPr>
        <p:spPr>
          <a:xfrm>
            <a:off x="1215051" y="1833893"/>
            <a:ext cx="1933671" cy="461665"/>
          </a:xfrm>
          <a:prstGeom prst="rect">
            <a:avLst/>
          </a:prstGeom>
        </p:spPr>
        <p:txBody>
          <a:bodyPr wrap="none">
            <a:spAutoFit/>
          </a:bodyPr>
          <a:lstStyle/>
          <a:p>
            <a:pPr eaLnBrk="1" fontAlgn="auto" hangingPunct="1">
              <a:spcBef>
                <a:spcPts val="0"/>
              </a:spcBef>
              <a:spcAft>
                <a:spcPts val="0"/>
              </a:spcAft>
            </a:pPr>
            <a:r>
              <a:rPr lang="en-US" sz="2400" b="1" dirty="0" smtClean="0">
                <a:solidFill>
                  <a:prstClr val="white"/>
                </a:solidFill>
                <a:latin typeface="Calibri"/>
                <a:cs typeface="+mn-cs"/>
              </a:rPr>
              <a:t>Panchromatic</a:t>
            </a:r>
            <a:endParaRPr lang="en-US" dirty="0">
              <a:solidFill>
                <a:prstClr val="white"/>
              </a:solidFill>
              <a:latin typeface="Calibri"/>
              <a:cs typeface="+mn-cs"/>
            </a:endParaRPr>
          </a:p>
        </p:txBody>
      </p:sp>
      <p:sp>
        <p:nvSpPr>
          <p:cNvPr id="27" name="Rectangle 26"/>
          <p:cNvSpPr/>
          <p:nvPr/>
        </p:nvSpPr>
        <p:spPr>
          <a:xfrm>
            <a:off x="5108809" y="1833896"/>
            <a:ext cx="2788456" cy="461665"/>
          </a:xfrm>
          <a:prstGeom prst="rect">
            <a:avLst/>
          </a:prstGeom>
        </p:spPr>
        <p:txBody>
          <a:bodyPr wrap="none">
            <a:spAutoFit/>
          </a:bodyPr>
          <a:lstStyle/>
          <a:p>
            <a:pPr eaLnBrk="1" fontAlgn="auto" hangingPunct="1">
              <a:spcBef>
                <a:spcPts val="0"/>
              </a:spcBef>
              <a:spcAft>
                <a:spcPts val="0"/>
              </a:spcAft>
            </a:pPr>
            <a:r>
              <a:rPr lang="en-US" sz="2400" b="1" dirty="0" smtClean="0">
                <a:solidFill>
                  <a:prstClr val="white"/>
                </a:solidFill>
                <a:latin typeface="Calibri"/>
                <a:cs typeface="+mn-cs"/>
              </a:rPr>
              <a:t>Optimal color fusion</a:t>
            </a:r>
            <a:endParaRPr lang="en-US" dirty="0">
              <a:solidFill>
                <a:prstClr val="white"/>
              </a:solidFill>
              <a:latin typeface="Calibri"/>
              <a:cs typeface="+mn-cs"/>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2021052500"/>
              </p:ext>
            </p:extLst>
          </p:nvPr>
        </p:nvGraphicFramePr>
        <p:xfrm>
          <a:off x="1758473" y="4489201"/>
          <a:ext cx="644363" cy="463799"/>
        </p:xfrm>
        <a:graphic>
          <a:graphicData uri="http://schemas.openxmlformats.org/presentationml/2006/ole">
            <mc:AlternateContent xmlns:mc="http://schemas.openxmlformats.org/markup-compatibility/2006">
              <mc:Choice xmlns:v="urn:schemas-microsoft-com:vml" Requires="v">
                <p:oleObj spid="_x0000_s1327121" name="Equation" r:id="rId4" imgW="317160" imgH="228600" progId="Equation.DSMT4">
                  <p:embed/>
                </p:oleObj>
              </mc:Choice>
              <mc:Fallback>
                <p:oleObj name="Equation" r:id="rId4" imgW="317160" imgH="228600" progId="Equation.DSMT4">
                  <p:embed/>
                  <p:pic>
                    <p:nvPicPr>
                      <p:cNvPr id="0" name=""/>
                      <p:cNvPicPr>
                        <a:picLocks noChangeAspect="1" noChangeArrowheads="1"/>
                      </p:cNvPicPr>
                      <p:nvPr/>
                    </p:nvPicPr>
                    <p:blipFill>
                      <a:blip r:embed="rId5"/>
                      <a:srcRect/>
                      <a:stretch>
                        <a:fillRect/>
                      </a:stretch>
                    </p:blipFill>
                    <p:spPr bwMode="auto">
                      <a:xfrm>
                        <a:off x="1758473" y="4489201"/>
                        <a:ext cx="644363" cy="463799"/>
                      </a:xfrm>
                      <a:prstGeom prst="rect">
                        <a:avLst/>
                      </a:prstGeom>
                      <a:noFill/>
                      <a:ln>
                        <a:noFill/>
                      </a:ln>
                    </p:spPr>
                  </p:pic>
                </p:oleObj>
              </mc:Fallback>
            </mc:AlternateContent>
          </a:graphicData>
        </a:graphic>
      </p:graphicFrame>
      <p:pic>
        <p:nvPicPr>
          <p:cNvPr id="52317" name="Picture 9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90600" y="4953000"/>
            <a:ext cx="2266950" cy="1153478"/>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3" name="Rectangle 12"/>
          <p:cNvSpPr/>
          <p:nvPr/>
        </p:nvSpPr>
        <p:spPr>
          <a:xfrm>
            <a:off x="1750518" y="1833896"/>
            <a:ext cx="862737" cy="461665"/>
          </a:xfrm>
          <a:prstGeom prst="rect">
            <a:avLst/>
          </a:prstGeom>
        </p:spPr>
        <p:txBody>
          <a:bodyPr wrap="none">
            <a:spAutoFit/>
          </a:bodyPr>
          <a:lstStyle/>
          <a:p>
            <a:pPr eaLnBrk="1" fontAlgn="auto" hangingPunct="1">
              <a:spcBef>
                <a:spcPts val="0"/>
              </a:spcBef>
              <a:spcAft>
                <a:spcPts val="0"/>
              </a:spcAft>
            </a:pPr>
            <a:r>
              <a:rPr lang="en-US" sz="2400" b="1" dirty="0" smtClean="0">
                <a:solidFill>
                  <a:prstClr val="white"/>
                </a:solidFill>
                <a:latin typeface="Calibri"/>
                <a:cs typeface="+mn-cs"/>
              </a:rPr>
              <a:t>Color</a:t>
            </a:r>
            <a:endParaRPr lang="en-US" dirty="0">
              <a:solidFill>
                <a:prstClr val="white"/>
              </a:solidFill>
              <a:latin typeface="Calibri"/>
              <a:cs typeface="+mn-cs"/>
            </a:endParaRPr>
          </a:p>
        </p:txBody>
      </p:sp>
      <p:sp>
        <p:nvSpPr>
          <p:cNvPr id="15" name="Rectangle 14"/>
          <p:cNvSpPr/>
          <p:nvPr/>
        </p:nvSpPr>
        <p:spPr>
          <a:xfrm>
            <a:off x="5336101" y="1219313"/>
            <a:ext cx="2911310" cy="492443"/>
          </a:xfrm>
          <a:prstGeom prst="rect">
            <a:avLst/>
          </a:prstGeom>
        </p:spPr>
        <p:txBody>
          <a:bodyPr wrap="none">
            <a:spAutoFit/>
          </a:bodyPr>
          <a:lstStyle/>
          <a:p>
            <a:pPr eaLnBrk="1" fontAlgn="auto" hangingPunct="1">
              <a:spcBef>
                <a:spcPts val="0"/>
              </a:spcBef>
              <a:spcAft>
                <a:spcPts val="0"/>
              </a:spcAft>
            </a:pPr>
            <a:r>
              <a:rPr lang="en-US" sz="2600" b="1" dirty="0" smtClean="0">
                <a:solidFill>
                  <a:srgbClr val="FFFF00"/>
                </a:solidFill>
                <a:latin typeface="Calibri"/>
                <a:cs typeface="+mn-cs"/>
              </a:rPr>
              <a:t>High variability SNR</a:t>
            </a:r>
            <a:endParaRPr lang="en-US" sz="2600" dirty="0">
              <a:solidFill>
                <a:srgbClr val="FFFF00"/>
              </a:solidFill>
              <a:latin typeface="Calibri"/>
              <a:cs typeface="+mn-cs"/>
            </a:endParaRPr>
          </a:p>
        </p:txBody>
      </p:sp>
      <p:sp>
        <p:nvSpPr>
          <p:cNvPr id="17" name="Rectangle 16"/>
          <p:cNvSpPr/>
          <p:nvPr/>
        </p:nvSpPr>
        <p:spPr>
          <a:xfrm>
            <a:off x="6167032" y="1833895"/>
            <a:ext cx="862737" cy="461665"/>
          </a:xfrm>
          <a:prstGeom prst="rect">
            <a:avLst/>
          </a:prstGeom>
        </p:spPr>
        <p:txBody>
          <a:bodyPr wrap="none">
            <a:spAutoFit/>
          </a:bodyPr>
          <a:lstStyle/>
          <a:p>
            <a:pPr eaLnBrk="1" fontAlgn="auto" hangingPunct="1">
              <a:spcBef>
                <a:spcPts val="0"/>
              </a:spcBef>
              <a:spcAft>
                <a:spcPts val="0"/>
              </a:spcAft>
            </a:pPr>
            <a:r>
              <a:rPr lang="en-US" sz="2400" b="1" dirty="0" smtClean="0">
                <a:solidFill>
                  <a:prstClr val="white"/>
                </a:solidFill>
                <a:latin typeface="Calibri"/>
                <a:cs typeface="+mn-cs"/>
              </a:rPr>
              <a:t>Color</a:t>
            </a:r>
            <a:endParaRPr lang="en-US" dirty="0">
              <a:solidFill>
                <a:prstClr val="white"/>
              </a:solidFill>
              <a:latin typeface="Calibri"/>
              <a:cs typeface="+mn-cs"/>
            </a:endParaRPr>
          </a:p>
        </p:txBody>
      </p:sp>
      <p:sp>
        <p:nvSpPr>
          <p:cNvPr id="18" name="Rectangle 17"/>
          <p:cNvSpPr/>
          <p:nvPr/>
        </p:nvSpPr>
        <p:spPr>
          <a:xfrm>
            <a:off x="787658" y="1833896"/>
            <a:ext cx="2788456" cy="461665"/>
          </a:xfrm>
          <a:prstGeom prst="rect">
            <a:avLst/>
          </a:prstGeom>
        </p:spPr>
        <p:txBody>
          <a:bodyPr wrap="none">
            <a:spAutoFit/>
          </a:bodyPr>
          <a:lstStyle/>
          <a:p>
            <a:pPr eaLnBrk="1" fontAlgn="auto" hangingPunct="1">
              <a:spcBef>
                <a:spcPts val="0"/>
              </a:spcBef>
              <a:spcAft>
                <a:spcPts val="0"/>
              </a:spcAft>
            </a:pPr>
            <a:r>
              <a:rPr lang="en-US" sz="2400" b="1" dirty="0" smtClean="0">
                <a:solidFill>
                  <a:prstClr val="white"/>
                </a:solidFill>
                <a:latin typeface="Calibri"/>
                <a:cs typeface="+mn-cs"/>
              </a:rPr>
              <a:t>Optimal color fusion</a:t>
            </a:r>
            <a:endParaRPr lang="en-US" dirty="0">
              <a:solidFill>
                <a:prstClr val="white"/>
              </a:solidFill>
              <a:latin typeface="Calibri"/>
              <a:cs typeface="+mn-cs"/>
            </a:endParaRPr>
          </a:p>
        </p:txBody>
      </p:sp>
      <p:sp>
        <p:nvSpPr>
          <p:cNvPr id="19" name="Rectangle 18"/>
          <p:cNvSpPr/>
          <p:nvPr/>
        </p:nvSpPr>
        <p:spPr>
          <a:xfrm>
            <a:off x="5631564" y="1833896"/>
            <a:ext cx="1933671" cy="461665"/>
          </a:xfrm>
          <a:prstGeom prst="rect">
            <a:avLst/>
          </a:prstGeom>
        </p:spPr>
        <p:txBody>
          <a:bodyPr wrap="none">
            <a:spAutoFit/>
          </a:bodyPr>
          <a:lstStyle/>
          <a:p>
            <a:pPr eaLnBrk="1" fontAlgn="auto" hangingPunct="1">
              <a:spcBef>
                <a:spcPts val="0"/>
              </a:spcBef>
              <a:spcAft>
                <a:spcPts val="0"/>
              </a:spcAft>
            </a:pPr>
            <a:r>
              <a:rPr lang="en-US" sz="2400" b="1" dirty="0" smtClean="0">
                <a:solidFill>
                  <a:prstClr val="white"/>
                </a:solidFill>
                <a:latin typeface="Calibri"/>
                <a:cs typeface="+mn-cs"/>
              </a:rPr>
              <a:t>Panchromatic</a:t>
            </a:r>
            <a:endParaRPr lang="en-US" dirty="0">
              <a:solidFill>
                <a:prstClr val="white"/>
              </a:solidFill>
              <a:latin typeface="Calibri"/>
              <a:cs typeface="+mn-cs"/>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449218809"/>
              </p:ext>
            </p:extLst>
          </p:nvPr>
        </p:nvGraphicFramePr>
        <p:xfrm>
          <a:off x="6147231" y="4489450"/>
          <a:ext cx="644525" cy="463550"/>
        </p:xfrm>
        <a:graphic>
          <a:graphicData uri="http://schemas.openxmlformats.org/presentationml/2006/ole">
            <mc:AlternateContent xmlns:mc="http://schemas.openxmlformats.org/markup-compatibility/2006">
              <mc:Choice xmlns:v="urn:schemas-microsoft-com:vml" Requires="v">
                <p:oleObj spid="_x0000_s1327122" name="Equation" r:id="rId7" imgW="317160" imgH="228600" progId="Equation.DSMT4">
                  <p:embed/>
                </p:oleObj>
              </mc:Choice>
              <mc:Fallback>
                <p:oleObj name="Equation" r:id="rId7" imgW="317160" imgH="228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47231" y="4489450"/>
                        <a:ext cx="6445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1" name="Picture 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381230" y="4942999"/>
            <a:ext cx="2243614" cy="1163479"/>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41050" y="2350287"/>
            <a:ext cx="3314700" cy="2038350"/>
          </a:xfrm>
          <a:prstGeom prst="rect">
            <a:avLst/>
          </a:prstGeom>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4536" y="2350287"/>
            <a:ext cx="3314700" cy="2038350"/>
          </a:xfrm>
          <a:prstGeom prst="rect">
            <a:avLst/>
          </a:prstGeom>
        </p:spPr>
      </p:pic>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4536" y="2350287"/>
            <a:ext cx="3314700" cy="2038350"/>
          </a:xfrm>
          <a:prstGeom prst="rect">
            <a:avLst/>
          </a:prstGeom>
        </p:spPr>
      </p:pic>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41050" y="2350287"/>
            <a:ext cx="3314700" cy="2038350"/>
          </a:xfrm>
          <a:prstGeom prst="rect">
            <a:avLst/>
          </a:prstGeom>
        </p:spPr>
      </p:pic>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41050" y="2350287"/>
            <a:ext cx="3314700" cy="2038350"/>
          </a:xfrm>
          <a:prstGeom prst="rect">
            <a:avLst/>
          </a:prstGeom>
        </p:spPr>
      </p:pic>
      <p:pic>
        <p:nvPicPr>
          <p:cNvPr id="14" name="Picture 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4536" y="2350287"/>
            <a:ext cx="3314700" cy="2038350"/>
          </a:xfrm>
          <a:prstGeom prst="rect">
            <a:avLst/>
          </a:prstGeom>
        </p:spPr>
      </p:pic>
      <p:sp>
        <p:nvSpPr>
          <p:cNvPr id="10" name="Oval 9"/>
          <p:cNvSpPr/>
          <p:nvPr/>
        </p:nvSpPr>
        <p:spPr>
          <a:xfrm>
            <a:off x="1494692" y="2590800"/>
            <a:ext cx="304799" cy="6214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730848086"/>
              </p:ext>
            </p:extLst>
          </p:nvPr>
        </p:nvGraphicFramePr>
        <p:xfrm>
          <a:off x="3536668" y="5130248"/>
          <a:ext cx="1572141" cy="798981"/>
        </p:xfrm>
        <a:graphic>
          <a:graphicData uri="http://schemas.openxmlformats.org/presentationml/2006/ole">
            <mc:AlternateContent xmlns:mc="http://schemas.openxmlformats.org/markup-compatibility/2006">
              <mc:Choice xmlns:v="urn:schemas-microsoft-com:vml" Requires="v">
                <p:oleObj spid="_x0000_s1327123" name="Equation" r:id="rId16" imgW="952200" imgH="482400" progId="Equation.DSMT4">
                  <p:embed/>
                </p:oleObj>
              </mc:Choice>
              <mc:Fallback>
                <p:oleObj name="Equation" r:id="rId16" imgW="952200" imgH="482400" progId="Equation.DSMT4">
                  <p:embed/>
                  <p:pic>
                    <p:nvPicPr>
                      <p:cNvPr id="0" name=""/>
                      <p:cNvPicPr>
                        <a:picLocks noChangeAspect="1" noChangeArrowheads="1"/>
                      </p:cNvPicPr>
                      <p:nvPr/>
                    </p:nvPicPr>
                    <p:blipFill>
                      <a:blip r:embed="rId17"/>
                      <a:srcRect/>
                      <a:stretch>
                        <a:fillRect/>
                      </a:stretch>
                    </p:blipFill>
                    <p:spPr bwMode="auto">
                      <a:xfrm>
                        <a:off x="3536668" y="5130248"/>
                        <a:ext cx="1572141" cy="798981"/>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77200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231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bldP spid="13" grpId="0"/>
      <p:bldP spid="17" grpId="0"/>
      <p:bldP spid="18" grpId="0"/>
      <p:bldP spid="19" grpId="0"/>
      <p:bldP spid="19" grpId="1"/>
      <p:bldP spid="1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40880" y="304800"/>
            <a:ext cx="2180918" cy="646331"/>
          </a:xfrm>
          <a:prstGeom prst="rect">
            <a:avLst/>
          </a:prstGeom>
        </p:spPr>
        <p:txBody>
          <a:bodyPr wrap="none">
            <a:spAutoFit/>
          </a:bodyPr>
          <a:lstStyle/>
          <a:p>
            <a:pPr eaLnBrk="1" fontAlgn="auto" hangingPunct="1">
              <a:spcBef>
                <a:spcPts val="0"/>
              </a:spcBef>
              <a:spcAft>
                <a:spcPts val="0"/>
              </a:spcAft>
            </a:pPr>
            <a:r>
              <a:rPr lang="en-US" sz="3600" dirty="0" smtClean="0">
                <a:solidFill>
                  <a:prstClr val="white"/>
                </a:solidFill>
                <a:latin typeface="Calibri"/>
                <a:cs typeface="+mn-cs"/>
              </a:rPr>
              <a:t>Simulation</a:t>
            </a:r>
            <a:endParaRPr lang="en-US" sz="3600" dirty="0">
              <a:solidFill>
                <a:prstClr val="white"/>
              </a:solidFill>
              <a:latin typeface="Calibri"/>
              <a:cs typeface="+mn-cs"/>
            </a:endParaRPr>
          </a:p>
        </p:txBody>
      </p:sp>
      <mc:AlternateContent xmlns:mc="http://schemas.openxmlformats.org/markup-compatibility/2006" xmlns:a14="http://schemas.microsoft.com/office/drawing/2010/main">
        <mc:Choice Requires="a14">
          <p:sp>
            <p:nvSpPr>
              <p:cNvPr id="10" name="Rectangle 9"/>
              <p:cNvSpPr/>
              <p:nvPr/>
            </p:nvSpPr>
            <p:spPr>
              <a:xfrm>
                <a:off x="1752599" y="951131"/>
                <a:ext cx="4639155" cy="769441"/>
              </a:xfrm>
              <a:prstGeom prst="rect">
                <a:avLst/>
              </a:prstGeom>
            </p:spPr>
            <p:txBody>
              <a:bodyPr wrap="none">
                <a:spAutoFit/>
              </a:bodyPr>
              <a:lstStyle/>
              <a:p>
                <a:pPr marL="285750" indent="-285750" eaLnBrk="1" fontAlgn="auto" hangingPunct="1">
                  <a:spcBef>
                    <a:spcPts val="0"/>
                  </a:spcBef>
                  <a:spcAft>
                    <a:spcPts val="0"/>
                  </a:spcAft>
                  <a:buFont typeface="Arial" pitchFamily="34" charset="0"/>
                  <a:buChar char="•"/>
                </a:pPr>
                <a:r>
                  <a:rPr lang="en-US" sz="2200" dirty="0" smtClean="0">
                    <a:solidFill>
                      <a:prstClr val="white"/>
                    </a:solidFill>
                    <a:latin typeface="Calibri"/>
                    <a:cs typeface="+mn-cs"/>
                  </a:rPr>
                  <a:t>Dominant photon noise</a:t>
                </a:r>
              </a:p>
              <a:p>
                <a:pPr marL="285750" indent="-285750" eaLnBrk="1" fontAlgn="auto" hangingPunct="1">
                  <a:spcBef>
                    <a:spcPts val="0"/>
                  </a:spcBef>
                  <a:spcAft>
                    <a:spcPts val="0"/>
                  </a:spcAft>
                  <a:buFont typeface="Arial" pitchFamily="34" charset="0"/>
                  <a:buChar char="•"/>
                </a:pPr>
                <a14:m>
                  <m:oMath xmlns:m="http://schemas.openxmlformats.org/officeDocument/2006/math">
                    <m:sSub>
                      <m:sSubPr>
                        <m:ctrlPr>
                          <a:rPr lang="en-US" sz="2200" i="1" smtClean="0">
                            <a:solidFill>
                              <a:prstClr val="white"/>
                            </a:solidFill>
                            <a:latin typeface="Cambria Math" panose="02040503050406030204" pitchFamily="18" charset="0"/>
                            <a:cs typeface="+mn-cs"/>
                          </a:rPr>
                        </m:ctrlPr>
                      </m:sSubPr>
                      <m:e>
                        <m:r>
                          <a:rPr lang="en-US" sz="2200" i="1" smtClean="0">
                            <a:solidFill>
                              <a:prstClr val="white"/>
                            </a:solidFill>
                            <a:latin typeface="Cambria Math"/>
                            <a:cs typeface="+mn-cs"/>
                          </a:rPr>
                          <m:t>𝐴</m:t>
                        </m:r>
                      </m:e>
                      <m:sub>
                        <m:r>
                          <a:rPr lang="en-US" sz="2200" i="1" smtClean="0">
                            <a:solidFill>
                              <a:prstClr val="white"/>
                            </a:solidFill>
                            <a:latin typeface="Cambria Math"/>
                            <a:cs typeface="+mn-cs"/>
                          </a:rPr>
                          <m:t>𝑐</m:t>
                        </m:r>
                      </m:sub>
                    </m:sSub>
                    <m:r>
                      <a:rPr lang="en-US" sz="2200" i="1" smtClean="0">
                        <a:solidFill>
                          <a:prstClr val="white"/>
                        </a:solidFill>
                        <a:latin typeface="Cambria Math"/>
                        <a:cs typeface="+mn-cs"/>
                      </a:rPr>
                      <m:t>=[</m:t>
                    </m:r>
                    <m:r>
                      <a:rPr lang="en-US" sz="2200" i="1" smtClean="0">
                        <a:solidFill>
                          <a:prstClr val="white"/>
                        </a:solidFill>
                        <a:latin typeface="Cambria Math"/>
                        <a:cs typeface="+mn-cs"/>
                      </a:rPr>
                      <m:t>0</m:t>
                    </m:r>
                    <m:r>
                      <a:rPr lang="en-US" sz="2200" i="1" smtClean="0">
                        <a:solidFill>
                          <a:prstClr val="white"/>
                        </a:solidFill>
                        <a:latin typeface="Cambria Math"/>
                        <a:cs typeface="+mn-cs"/>
                      </a:rPr>
                      <m:t>,</m:t>
                    </m:r>
                    <m:r>
                      <a:rPr lang="en-US" sz="2200" i="1" smtClean="0">
                        <a:solidFill>
                          <a:prstClr val="white"/>
                        </a:solidFill>
                        <a:latin typeface="Cambria Math"/>
                        <a:cs typeface="+mn-cs"/>
                      </a:rPr>
                      <m:t>15</m:t>
                    </m:r>
                    <m:r>
                      <a:rPr lang="en-US" sz="2200" i="1" smtClean="0">
                        <a:solidFill>
                          <a:prstClr val="white"/>
                        </a:solidFill>
                        <a:latin typeface="Cambria Math"/>
                        <a:cs typeface="+mn-cs"/>
                      </a:rPr>
                      <m:t>,</m:t>
                    </m:r>
                    <m:r>
                      <a:rPr lang="en-US" sz="2200" i="1" smtClean="0">
                        <a:solidFill>
                          <a:prstClr val="white"/>
                        </a:solidFill>
                        <a:latin typeface="Cambria Math"/>
                        <a:cs typeface="+mn-cs"/>
                      </a:rPr>
                      <m:t>0</m:t>
                    </m:r>
                    <m:r>
                      <a:rPr lang="en-US" sz="2200" i="1" smtClean="0">
                        <a:solidFill>
                          <a:prstClr val="white"/>
                        </a:solidFill>
                        <a:latin typeface="Cambria Math"/>
                        <a:cs typeface="+mn-cs"/>
                      </a:rPr>
                      <m:t>]</m:t>
                    </m:r>
                  </m:oMath>
                </a14:m>
                <a:r>
                  <a:rPr lang="en-US" sz="2200" dirty="0" smtClean="0">
                    <a:solidFill>
                      <a:prstClr val="white"/>
                    </a:solidFill>
                    <a:latin typeface="Calibri"/>
                    <a:cs typeface="+mn-cs"/>
                  </a:rPr>
                  <a:t>,  </a:t>
                </a:r>
                <a14:m>
                  <m:oMath xmlns:m="http://schemas.openxmlformats.org/officeDocument/2006/math">
                    <m:sSub>
                      <m:sSubPr>
                        <m:ctrlPr>
                          <a:rPr lang="en-US" sz="2200" i="1">
                            <a:solidFill>
                              <a:prstClr val="white"/>
                            </a:solidFill>
                            <a:latin typeface="Cambria Math" panose="02040503050406030204" pitchFamily="18" charset="0"/>
                            <a:cs typeface="+mn-cs"/>
                          </a:rPr>
                        </m:ctrlPr>
                      </m:sSubPr>
                      <m:e>
                        <m:r>
                          <a:rPr lang="en-US" sz="2200" i="1" smtClean="0">
                            <a:solidFill>
                              <a:prstClr val="white"/>
                            </a:solidFill>
                            <a:latin typeface="Cambria Math"/>
                            <a:cs typeface="+mn-cs"/>
                          </a:rPr>
                          <m:t>𝐵</m:t>
                        </m:r>
                      </m:e>
                      <m:sub>
                        <m:r>
                          <a:rPr lang="en-US" sz="2200" i="1">
                            <a:solidFill>
                              <a:prstClr val="white"/>
                            </a:solidFill>
                            <a:latin typeface="Cambria Math"/>
                            <a:cs typeface="+mn-cs"/>
                          </a:rPr>
                          <m:t>𝑐</m:t>
                        </m:r>
                      </m:sub>
                    </m:sSub>
                    <m:r>
                      <a:rPr lang="en-US" sz="2200" i="1">
                        <a:solidFill>
                          <a:prstClr val="white"/>
                        </a:solidFill>
                        <a:latin typeface="Cambria Math"/>
                        <a:cs typeface="+mn-cs"/>
                      </a:rPr>
                      <m:t>=[</m:t>
                    </m:r>
                    <m:r>
                      <a:rPr lang="en-US" sz="2200" i="1" smtClean="0">
                        <a:solidFill>
                          <a:prstClr val="white"/>
                        </a:solidFill>
                        <a:latin typeface="Cambria Math"/>
                        <a:cs typeface="+mn-cs"/>
                      </a:rPr>
                      <m:t>1</m:t>
                    </m:r>
                    <m:r>
                      <a:rPr lang="en-US" sz="2200" i="1">
                        <a:solidFill>
                          <a:prstClr val="white"/>
                        </a:solidFill>
                        <a:latin typeface="Cambria Math"/>
                        <a:cs typeface="+mn-cs"/>
                      </a:rPr>
                      <m:t>50</m:t>
                    </m:r>
                    <m:r>
                      <a:rPr lang="en-US" sz="2200" i="1">
                        <a:solidFill>
                          <a:prstClr val="white"/>
                        </a:solidFill>
                        <a:latin typeface="Cambria Math"/>
                        <a:cs typeface="+mn-cs"/>
                      </a:rPr>
                      <m:t>,</m:t>
                    </m:r>
                    <m:r>
                      <a:rPr lang="en-US" sz="2200" i="1" smtClean="0">
                        <a:solidFill>
                          <a:prstClr val="white"/>
                        </a:solidFill>
                        <a:latin typeface="Cambria Math"/>
                        <a:cs typeface="+mn-cs"/>
                      </a:rPr>
                      <m:t>15</m:t>
                    </m:r>
                    <m:r>
                      <a:rPr lang="en-US" sz="2200" i="1">
                        <a:solidFill>
                          <a:prstClr val="white"/>
                        </a:solidFill>
                        <a:latin typeface="Cambria Math"/>
                        <a:cs typeface="+mn-cs"/>
                      </a:rPr>
                      <m:t>0</m:t>
                    </m:r>
                    <m:r>
                      <a:rPr lang="en-US" sz="2200" i="1">
                        <a:solidFill>
                          <a:prstClr val="white"/>
                        </a:solidFill>
                        <a:latin typeface="Cambria Math"/>
                        <a:cs typeface="+mn-cs"/>
                      </a:rPr>
                      <m:t>,</m:t>
                    </m:r>
                    <m:r>
                      <a:rPr lang="en-US" sz="2200" i="1" smtClean="0">
                        <a:solidFill>
                          <a:prstClr val="white"/>
                        </a:solidFill>
                        <a:latin typeface="Cambria Math"/>
                        <a:cs typeface="+mn-cs"/>
                      </a:rPr>
                      <m:t>15</m:t>
                    </m:r>
                    <m:r>
                      <a:rPr lang="en-US" sz="2200" i="1">
                        <a:solidFill>
                          <a:prstClr val="white"/>
                        </a:solidFill>
                        <a:latin typeface="Cambria Math"/>
                        <a:cs typeface="+mn-cs"/>
                      </a:rPr>
                      <m:t>0</m:t>
                    </m:r>
                    <m:r>
                      <a:rPr lang="en-US" sz="2200" smtClean="0">
                        <a:solidFill>
                          <a:prstClr val="white"/>
                        </a:solidFill>
                        <a:latin typeface="Cambria Math"/>
                        <a:cs typeface="+mn-cs"/>
                      </a:rPr>
                      <m:t>]</m:t>
                    </m:r>
                  </m:oMath>
                </a14:m>
                <a:endParaRPr lang="en-US" sz="2200" dirty="0">
                  <a:solidFill>
                    <a:prstClr val="white"/>
                  </a:solidFill>
                  <a:latin typeface="Calibri"/>
                  <a:cs typeface="+mn-cs"/>
                </a:endParaRPr>
              </a:p>
            </p:txBody>
          </p:sp>
        </mc:Choice>
        <mc:Fallback xmlns="">
          <p:sp>
            <p:nvSpPr>
              <p:cNvPr id="10" name="Rectangle 9"/>
              <p:cNvSpPr>
                <a:spLocks noRot="1" noChangeAspect="1" noMove="1" noResize="1" noEditPoints="1" noAdjustHandles="1" noChangeArrowheads="1" noChangeShapeType="1" noTextEdit="1"/>
              </p:cNvSpPr>
              <p:nvPr/>
            </p:nvSpPr>
            <p:spPr>
              <a:xfrm>
                <a:off x="1752599" y="951131"/>
                <a:ext cx="4639155" cy="769441"/>
              </a:xfrm>
              <a:prstGeom prst="rect">
                <a:avLst/>
              </a:prstGeom>
              <a:blipFill rotWithShape="1">
                <a:blip r:embed="rId4"/>
                <a:stretch>
                  <a:fillRect l="-1444" t="-4762" r="-1969" b="-15079"/>
                </a:stretch>
              </a:blipFill>
            </p:spPr>
            <p:txBody>
              <a:bodyPr/>
              <a:lstStyle/>
              <a:p>
                <a:r>
                  <a:rPr lang="en-US">
                    <a:noFill/>
                  </a:rPr>
                  <a:t> </a:t>
                </a:r>
              </a:p>
            </p:txBody>
          </p:sp>
        </mc:Fallback>
      </mc:AlternateContent>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460" y="2344578"/>
            <a:ext cx="5800725" cy="2320290"/>
          </a:xfrm>
          <a:prstGeom prst="rect">
            <a:avLst/>
          </a:prstGeom>
        </p:spPr>
      </p:pic>
      <p:graphicFrame>
        <p:nvGraphicFramePr>
          <p:cNvPr id="38" name="Object 37"/>
          <p:cNvGraphicFramePr>
            <a:graphicFrameLocks noChangeAspect="1"/>
          </p:cNvGraphicFramePr>
          <p:nvPr>
            <p:extLst>
              <p:ext uri="{D42A27DB-BD31-4B8C-83A1-F6EECF244321}">
                <p14:modId xmlns:p14="http://schemas.microsoft.com/office/powerpoint/2010/main" val="982117548"/>
              </p:ext>
            </p:extLst>
          </p:nvPr>
        </p:nvGraphicFramePr>
        <p:xfrm>
          <a:off x="1147760" y="4264955"/>
          <a:ext cx="257795" cy="399913"/>
        </p:xfrm>
        <a:graphic>
          <a:graphicData uri="http://schemas.openxmlformats.org/presentationml/2006/ole">
            <mc:AlternateContent xmlns:mc="http://schemas.openxmlformats.org/markup-compatibility/2006">
              <mc:Choice xmlns:v="urn:schemas-microsoft-com:vml" Requires="v">
                <p:oleObj spid="_x0000_s1328180" name="Equation" r:id="rId6" imgW="114120" imgH="177480" progId="Equation.DSMT4">
                  <p:embed/>
                </p:oleObj>
              </mc:Choice>
              <mc:Fallback>
                <p:oleObj name="Equation" r:id="rId6" imgW="114120" imgH="177480" progId="Equation.DSMT4">
                  <p:embed/>
                  <p:pic>
                    <p:nvPicPr>
                      <p:cNvPr id="0" name=""/>
                      <p:cNvPicPr>
                        <a:picLocks noChangeAspect="1" noChangeArrowheads="1"/>
                      </p:cNvPicPr>
                      <p:nvPr/>
                    </p:nvPicPr>
                    <p:blipFill>
                      <a:blip r:embed="rId7"/>
                      <a:srcRect/>
                      <a:stretch>
                        <a:fillRect/>
                      </a:stretch>
                    </p:blipFill>
                    <p:spPr bwMode="auto">
                      <a:xfrm>
                        <a:off x="1147760" y="4264955"/>
                        <a:ext cx="257795" cy="399913"/>
                      </a:xfrm>
                      <a:prstGeom prst="rect">
                        <a:avLst/>
                      </a:prstGeom>
                      <a:noFill/>
                      <a:ln>
                        <a:noFill/>
                      </a:ln>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73324229"/>
              </p:ext>
            </p:extLst>
          </p:nvPr>
        </p:nvGraphicFramePr>
        <p:xfrm>
          <a:off x="995360" y="2344578"/>
          <a:ext cx="533400" cy="312420"/>
        </p:xfrm>
        <a:graphic>
          <a:graphicData uri="http://schemas.openxmlformats.org/presentationml/2006/ole">
            <mc:AlternateContent xmlns:mc="http://schemas.openxmlformats.org/markup-compatibility/2006">
              <mc:Choice xmlns:v="urn:schemas-microsoft-com:vml" Requires="v">
                <p:oleObj spid="_x0000_s1328181" name="Equation" r:id="rId8" imgW="304560" imgH="177480" progId="Equation.DSMT4">
                  <p:embed/>
                </p:oleObj>
              </mc:Choice>
              <mc:Fallback>
                <p:oleObj name="Equation" r:id="rId8" imgW="304560" imgH="177480" progId="Equation.DSMT4">
                  <p:embed/>
                  <p:pic>
                    <p:nvPicPr>
                      <p:cNvPr id="0" name=""/>
                      <p:cNvPicPr>
                        <a:picLocks noChangeAspect="1" noChangeArrowheads="1"/>
                      </p:cNvPicPr>
                      <p:nvPr/>
                    </p:nvPicPr>
                    <p:blipFill>
                      <a:blip r:embed="rId9"/>
                      <a:srcRect/>
                      <a:stretch>
                        <a:fillRect/>
                      </a:stretch>
                    </p:blipFill>
                    <p:spPr bwMode="auto">
                      <a:xfrm>
                        <a:off x="995360" y="2344578"/>
                        <a:ext cx="533400" cy="312420"/>
                      </a:xfrm>
                      <a:prstGeom prst="rect">
                        <a:avLst/>
                      </a:prstGeom>
                      <a:noFill/>
                      <a:ln>
                        <a:noFill/>
                      </a:ln>
                    </p:spPr>
                  </p:pic>
                </p:oleObj>
              </mc:Fallback>
            </mc:AlternateContent>
          </a:graphicData>
        </a:graphic>
      </p:graphicFrame>
      <p:cxnSp>
        <p:nvCxnSpPr>
          <p:cNvPr id="40" name="Straight Arrow Connector 39"/>
          <p:cNvCxnSpPr/>
          <p:nvPr/>
        </p:nvCxnSpPr>
        <p:spPr>
          <a:xfrm flipH="1">
            <a:off x="1579664" y="3793614"/>
            <a:ext cx="3174" cy="87125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41" name="Object 40"/>
          <p:cNvGraphicFramePr>
            <a:graphicFrameLocks noChangeAspect="1"/>
          </p:cNvGraphicFramePr>
          <p:nvPr>
            <p:extLst>
              <p:ext uri="{D42A27DB-BD31-4B8C-83A1-F6EECF244321}">
                <p14:modId xmlns:p14="http://schemas.microsoft.com/office/powerpoint/2010/main" val="1055609014"/>
              </p:ext>
            </p:extLst>
          </p:nvPr>
        </p:nvGraphicFramePr>
        <p:xfrm>
          <a:off x="690560" y="3204424"/>
          <a:ext cx="1066801" cy="533402"/>
        </p:xfrm>
        <a:graphic>
          <a:graphicData uri="http://schemas.openxmlformats.org/presentationml/2006/ole">
            <mc:AlternateContent xmlns:mc="http://schemas.openxmlformats.org/markup-compatibility/2006">
              <mc:Choice xmlns:v="urn:schemas-microsoft-com:vml" Requires="v">
                <p:oleObj spid="_x0000_s1328182" name="Equation" r:id="rId10" imgW="482400" imgH="241200" progId="Equation.DSMT4">
                  <p:embed/>
                </p:oleObj>
              </mc:Choice>
              <mc:Fallback>
                <p:oleObj name="Equation" r:id="rId10" imgW="482400" imgH="241200" progId="Equation.DSMT4">
                  <p:embed/>
                  <p:pic>
                    <p:nvPicPr>
                      <p:cNvPr id="0" name=""/>
                      <p:cNvPicPr/>
                      <p:nvPr/>
                    </p:nvPicPr>
                    <p:blipFill>
                      <a:blip r:embed="rId11"/>
                      <a:stretch>
                        <a:fillRect/>
                      </a:stretch>
                    </p:blipFill>
                    <p:spPr>
                      <a:xfrm>
                        <a:off x="690560" y="3204424"/>
                        <a:ext cx="1066801" cy="533402"/>
                      </a:xfrm>
                      <a:prstGeom prst="rect">
                        <a:avLst/>
                      </a:prstGeom>
                    </p:spPr>
                  </p:pic>
                </p:oleObj>
              </mc:Fallback>
            </mc:AlternateContent>
          </a:graphicData>
        </a:graphic>
      </p:graphicFrame>
      <p:cxnSp>
        <p:nvCxnSpPr>
          <p:cNvPr id="42" name="Straight Connector 41"/>
          <p:cNvCxnSpPr/>
          <p:nvPr/>
        </p:nvCxnSpPr>
        <p:spPr>
          <a:xfrm>
            <a:off x="1604960" y="2344578"/>
            <a:ext cx="0" cy="8797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3" name="Object 42"/>
          <p:cNvGraphicFramePr>
            <a:graphicFrameLocks noChangeAspect="1"/>
          </p:cNvGraphicFramePr>
          <p:nvPr>
            <p:extLst>
              <p:ext uri="{D42A27DB-BD31-4B8C-83A1-F6EECF244321}">
                <p14:modId xmlns:p14="http://schemas.microsoft.com/office/powerpoint/2010/main" val="652807827"/>
              </p:ext>
            </p:extLst>
          </p:nvPr>
        </p:nvGraphicFramePr>
        <p:xfrm>
          <a:off x="3967160" y="4664868"/>
          <a:ext cx="1687763" cy="443757"/>
        </p:xfrm>
        <a:graphic>
          <a:graphicData uri="http://schemas.openxmlformats.org/presentationml/2006/ole">
            <mc:AlternateContent xmlns:mc="http://schemas.openxmlformats.org/markup-compatibility/2006">
              <mc:Choice xmlns:v="urn:schemas-microsoft-com:vml" Requires="v">
                <p:oleObj spid="_x0000_s1328183" name="Equation" r:id="rId12" imgW="812520" imgH="215640" progId="Equation.DSMT4">
                  <p:embed/>
                </p:oleObj>
              </mc:Choice>
              <mc:Fallback>
                <p:oleObj name="Equation" r:id="rId12" imgW="812520" imgH="215640" progId="Equation.DSMT4">
                  <p:embed/>
                  <p:pic>
                    <p:nvPicPr>
                      <p:cNvPr id="0" name=""/>
                      <p:cNvPicPr>
                        <a:picLocks noChangeAspect="1" noChangeArrowheads="1"/>
                      </p:cNvPicPr>
                      <p:nvPr/>
                    </p:nvPicPr>
                    <p:blipFill>
                      <a:blip r:embed="rId13"/>
                      <a:srcRect/>
                      <a:stretch>
                        <a:fillRect/>
                      </a:stretch>
                    </p:blipFill>
                    <p:spPr bwMode="auto">
                      <a:xfrm>
                        <a:off x="3967160" y="4664868"/>
                        <a:ext cx="1687763" cy="443757"/>
                      </a:xfrm>
                      <a:prstGeom prst="rect">
                        <a:avLst/>
                      </a:prstGeom>
                      <a:noFill/>
                      <a:ln>
                        <a:noFill/>
                      </a:ln>
                    </p:spPr>
                  </p:pic>
                </p:oleObj>
              </mc:Fallback>
            </mc:AlternateContent>
          </a:graphicData>
        </a:graphic>
      </p:graphicFrame>
      <p:cxnSp>
        <p:nvCxnSpPr>
          <p:cNvPr id="44" name="Straight Connector 43"/>
          <p:cNvCxnSpPr/>
          <p:nvPr/>
        </p:nvCxnSpPr>
        <p:spPr>
          <a:xfrm flipH="1">
            <a:off x="1795461" y="4846478"/>
            <a:ext cx="201929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5861427" y="4846478"/>
            <a:ext cx="173475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46" name="Object 45"/>
          <p:cNvGraphicFramePr>
            <a:graphicFrameLocks noChangeAspect="1"/>
          </p:cNvGraphicFramePr>
          <p:nvPr>
            <p:extLst>
              <p:ext uri="{D42A27DB-BD31-4B8C-83A1-F6EECF244321}">
                <p14:modId xmlns:p14="http://schemas.microsoft.com/office/powerpoint/2010/main" val="1344879760"/>
              </p:ext>
            </p:extLst>
          </p:nvPr>
        </p:nvGraphicFramePr>
        <p:xfrm>
          <a:off x="1757360" y="4876958"/>
          <a:ext cx="273674" cy="385500"/>
        </p:xfrm>
        <a:graphic>
          <a:graphicData uri="http://schemas.openxmlformats.org/presentationml/2006/ole">
            <mc:AlternateContent xmlns:mc="http://schemas.openxmlformats.org/markup-compatibility/2006">
              <mc:Choice xmlns:v="urn:schemas-microsoft-com:vml" Requires="v">
                <p:oleObj spid="_x0000_s1328184" name="Equation" r:id="rId14" imgW="126720" imgH="177480" progId="Equation.DSMT4">
                  <p:embed/>
                </p:oleObj>
              </mc:Choice>
              <mc:Fallback>
                <p:oleObj name="Equation" r:id="rId14" imgW="126720" imgH="177480" progId="Equation.DSMT4">
                  <p:embed/>
                  <p:pic>
                    <p:nvPicPr>
                      <p:cNvPr id="0" name=""/>
                      <p:cNvPicPr>
                        <a:picLocks noChangeAspect="1" noChangeArrowheads="1"/>
                      </p:cNvPicPr>
                      <p:nvPr/>
                    </p:nvPicPr>
                    <p:blipFill>
                      <a:blip r:embed="rId15"/>
                      <a:srcRect/>
                      <a:stretch>
                        <a:fillRect/>
                      </a:stretch>
                    </p:blipFill>
                    <p:spPr bwMode="auto">
                      <a:xfrm>
                        <a:off x="1757360" y="4876958"/>
                        <a:ext cx="273674" cy="385500"/>
                      </a:xfrm>
                      <a:prstGeom prst="rect">
                        <a:avLst/>
                      </a:prstGeom>
                      <a:noFill/>
                      <a:ln>
                        <a:noFill/>
                      </a:ln>
                      <a:extLst/>
                    </p:spPr>
                  </p:pic>
                </p:oleObj>
              </mc:Fallback>
            </mc:AlternateContent>
          </a:graphicData>
        </a:graphic>
      </p:graphicFrame>
      <p:graphicFrame>
        <p:nvGraphicFramePr>
          <p:cNvPr id="47" name="Object 46"/>
          <p:cNvGraphicFramePr>
            <a:graphicFrameLocks noChangeAspect="1"/>
          </p:cNvGraphicFramePr>
          <p:nvPr>
            <p:extLst>
              <p:ext uri="{D42A27DB-BD31-4B8C-83A1-F6EECF244321}">
                <p14:modId xmlns:p14="http://schemas.microsoft.com/office/powerpoint/2010/main" val="2955902154"/>
              </p:ext>
            </p:extLst>
          </p:nvPr>
        </p:nvGraphicFramePr>
        <p:xfrm>
          <a:off x="7143815" y="4922678"/>
          <a:ext cx="452370" cy="352742"/>
        </p:xfrm>
        <a:graphic>
          <a:graphicData uri="http://schemas.openxmlformats.org/presentationml/2006/ole">
            <mc:AlternateContent xmlns:mc="http://schemas.openxmlformats.org/markup-compatibility/2006">
              <mc:Choice xmlns:v="urn:schemas-microsoft-com:vml" Requires="v">
                <p:oleObj spid="_x0000_s1328185" name="Equation" r:id="rId16" imgW="228600" imgH="177480" progId="Equation.DSMT4">
                  <p:embed/>
                </p:oleObj>
              </mc:Choice>
              <mc:Fallback>
                <p:oleObj name="Equation" r:id="rId16" imgW="228600" imgH="177480" progId="Equation.DSMT4">
                  <p:embed/>
                  <p:pic>
                    <p:nvPicPr>
                      <p:cNvPr id="0" name=""/>
                      <p:cNvPicPr>
                        <a:picLocks noChangeAspect="1" noChangeArrowheads="1"/>
                      </p:cNvPicPr>
                      <p:nvPr/>
                    </p:nvPicPr>
                    <p:blipFill>
                      <a:blip r:embed="rId17"/>
                      <a:srcRect/>
                      <a:stretch>
                        <a:fillRect/>
                      </a:stretch>
                    </p:blipFill>
                    <p:spPr bwMode="auto">
                      <a:xfrm>
                        <a:off x="7143815" y="4922678"/>
                        <a:ext cx="452370" cy="352742"/>
                      </a:xfrm>
                      <a:prstGeom prst="rect">
                        <a:avLst/>
                      </a:prstGeom>
                      <a:noFill/>
                      <a:ln>
                        <a:noFill/>
                      </a:ln>
                      <a:extLst/>
                    </p:spPr>
                  </p:pic>
                </p:oleObj>
              </mc:Fallback>
            </mc:AlternateContent>
          </a:graphicData>
        </a:graphic>
      </p:graphicFrame>
      <p:sp>
        <p:nvSpPr>
          <p:cNvPr id="50" name="Rectangle 49"/>
          <p:cNvSpPr/>
          <p:nvPr/>
        </p:nvSpPr>
        <p:spPr>
          <a:xfrm>
            <a:off x="4235599" y="1852135"/>
            <a:ext cx="920445" cy="492443"/>
          </a:xfrm>
          <a:prstGeom prst="rect">
            <a:avLst/>
          </a:prstGeom>
        </p:spPr>
        <p:txBody>
          <a:bodyPr wrap="none">
            <a:spAutoFit/>
          </a:bodyPr>
          <a:lstStyle/>
          <a:p>
            <a:pPr eaLnBrk="1" fontAlgn="auto" hangingPunct="1">
              <a:spcBef>
                <a:spcPts val="0"/>
              </a:spcBef>
              <a:spcAft>
                <a:spcPts val="0"/>
              </a:spcAft>
            </a:pPr>
            <a:r>
              <a:rPr lang="en-US" sz="2600" b="1" dirty="0" smtClean="0">
                <a:solidFill>
                  <a:srgbClr val="FFFF00"/>
                </a:solidFill>
                <a:latin typeface="Calibri"/>
                <a:cs typeface="+mn-cs"/>
              </a:rPr>
              <a:t>Color</a:t>
            </a:r>
            <a:endParaRPr lang="en-US" sz="2600" dirty="0">
              <a:solidFill>
                <a:srgbClr val="FFFF00"/>
              </a:solidFill>
              <a:latin typeface="Calibri"/>
              <a:cs typeface="+mn-cs"/>
            </a:endParaRPr>
          </a:p>
        </p:txBody>
      </p:sp>
      <p:pic>
        <p:nvPicPr>
          <p:cNvPr id="17" name="Picture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95461" y="2344578"/>
            <a:ext cx="5800725" cy="2320290"/>
          </a:xfrm>
          <a:prstGeom prst="rect">
            <a:avLst/>
          </a:prstGeom>
        </p:spPr>
      </p:pic>
      <p:sp>
        <p:nvSpPr>
          <p:cNvPr id="52" name="Rectangle 51"/>
          <p:cNvSpPr/>
          <p:nvPr/>
        </p:nvSpPr>
        <p:spPr>
          <a:xfrm>
            <a:off x="3658886" y="1852134"/>
            <a:ext cx="2083391" cy="492443"/>
          </a:xfrm>
          <a:prstGeom prst="rect">
            <a:avLst/>
          </a:prstGeom>
        </p:spPr>
        <p:txBody>
          <a:bodyPr wrap="none">
            <a:spAutoFit/>
          </a:bodyPr>
          <a:lstStyle/>
          <a:p>
            <a:pPr eaLnBrk="1" fontAlgn="auto" hangingPunct="1">
              <a:spcBef>
                <a:spcPts val="0"/>
              </a:spcBef>
              <a:spcAft>
                <a:spcPts val="0"/>
              </a:spcAft>
            </a:pPr>
            <a:r>
              <a:rPr lang="en-US" sz="2600" b="1" dirty="0" smtClean="0">
                <a:solidFill>
                  <a:srgbClr val="FFFF00"/>
                </a:solidFill>
                <a:latin typeface="Calibri"/>
                <a:cs typeface="+mn-cs"/>
              </a:rPr>
              <a:t>Panchromatic</a:t>
            </a:r>
            <a:endParaRPr lang="en-US" sz="2600" dirty="0">
              <a:solidFill>
                <a:srgbClr val="FFFF00"/>
              </a:solidFill>
              <a:latin typeface="Calibri"/>
              <a:cs typeface="+mn-cs"/>
            </a:endParaRPr>
          </a:p>
        </p:txBody>
      </p:sp>
      <p:sp>
        <p:nvSpPr>
          <p:cNvPr id="53" name="Rectangle 52"/>
          <p:cNvSpPr/>
          <p:nvPr/>
        </p:nvSpPr>
        <p:spPr>
          <a:xfrm>
            <a:off x="7659698" y="3638691"/>
            <a:ext cx="1143000" cy="5421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aphicFrame>
        <p:nvGraphicFramePr>
          <p:cNvPr id="54" name="Object 53"/>
          <p:cNvGraphicFramePr>
            <a:graphicFrameLocks noChangeAspect="1"/>
          </p:cNvGraphicFramePr>
          <p:nvPr>
            <p:extLst>
              <p:ext uri="{D42A27DB-BD31-4B8C-83A1-F6EECF244321}">
                <p14:modId xmlns:p14="http://schemas.microsoft.com/office/powerpoint/2010/main" val="3785321396"/>
              </p:ext>
            </p:extLst>
          </p:nvPr>
        </p:nvGraphicFramePr>
        <p:xfrm>
          <a:off x="7677361" y="3746641"/>
          <a:ext cx="1087237" cy="369560"/>
        </p:xfrm>
        <a:graphic>
          <a:graphicData uri="http://schemas.openxmlformats.org/presentationml/2006/ole">
            <mc:AlternateContent xmlns:mc="http://schemas.openxmlformats.org/markup-compatibility/2006">
              <mc:Choice xmlns:v="urn:schemas-microsoft-com:vml" Requires="v">
                <p:oleObj spid="_x0000_s1328186" name="Equation" r:id="rId19" imgW="596880" imgH="203040" progId="Equation.DSMT4">
                  <p:embed/>
                </p:oleObj>
              </mc:Choice>
              <mc:Fallback>
                <p:oleObj name="Equation" r:id="rId19" imgW="596880" imgH="20304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677361" y="3746641"/>
                        <a:ext cx="1087237" cy="369560"/>
                      </a:xfrm>
                      <a:prstGeom prst="rect">
                        <a:avLst/>
                      </a:prstGeom>
                      <a:noFill/>
                      <a:ln>
                        <a:noFill/>
                      </a:ln>
                    </p:spPr>
                  </p:pic>
                </p:oleObj>
              </mc:Fallback>
            </mc:AlternateContent>
          </a:graphicData>
        </a:graphic>
      </p:graphicFrame>
      <p:pic>
        <p:nvPicPr>
          <p:cNvPr id="19" name="Picture 1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800220" y="2344578"/>
            <a:ext cx="5800725" cy="2320290"/>
          </a:xfrm>
          <a:prstGeom prst="rect">
            <a:avLst/>
          </a:prstGeom>
        </p:spPr>
      </p:pic>
      <p:sp>
        <p:nvSpPr>
          <p:cNvPr id="56" name="Rectangle 55"/>
          <p:cNvSpPr/>
          <p:nvPr/>
        </p:nvSpPr>
        <p:spPr>
          <a:xfrm>
            <a:off x="3195041" y="1852135"/>
            <a:ext cx="3011081" cy="492443"/>
          </a:xfrm>
          <a:prstGeom prst="rect">
            <a:avLst/>
          </a:prstGeom>
        </p:spPr>
        <p:txBody>
          <a:bodyPr wrap="none">
            <a:spAutoFit/>
          </a:bodyPr>
          <a:lstStyle/>
          <a:p>
            <a:pPr eaLnBrk="1" fontAlgn="auto" hangingPunct="1">
              <a:spcBef>
                <a:spcPts val="0"/>
              </a:spcBef>
              <a:spcAft>
                <a:spcPts val="0"/>
              </a:spcAft>
            </a:pPr>
            <a:r>
              <a:rPr lang="en-US" sz="2600" b="1" dirty="0" smtClean="0">
                <a:solidFill>
                  <a:srgbClr val="FFFF00"/>
                </a:solidFill>
                <a:latin typeface="Calibri"/>
                <a:cs typeface="+mn-cs"/>
              </a:rPr>
              <a:t>Optimal color fusion</a:t>
            </a:r>
            <a:endParaRPr lang="en-US" sz="2600" dirty="0">
              <a:solidFill>
                <a:srgbClr val="FFFF00"/>
              </a:solidFill>
              <a:latin typeface="Calibri"/>
              <a:cs typeface="+mn-cs"/>
            </a:endParaRPr>
          </a:p>
        </p:txBody>
      </p:sp>
      <p:sp>
        <p:nvSpPr>
          <p:cNvPr id="57" name="Rectangle 56"/>
          <p:cNvSpPr/>
          <p:nvPr/>
        </p:nvSpPr>
        <p:spPr>
          <a:xfrm>
            <a:off x="7659698" y="3116356"/>
            <a:ext cx="1143000" cy="5421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aphicFrame>
        <p:nvGraphicFramePr>
          <p:cNvPr id="58" name="Object 57"/>
          <p:cNvGraphicFramePr>
            <a:graphicFrameLocks noChangeAspect="1"/>
          </p:cNvGraphicFramePr>
          <p:nvPr>
            <p:extLst>
              <p:ext uri="{D42A27DB-BD31-4B8C-83A1-F6EECF244321}">
                <p14:modId xmlns:p14="http://schemas.microsoft.com/office/powerpoint/2010/main" val="3571641104"/>
              </p:ext>
            </p:extLst>
          </p:nvPr>
        </p:nvGraphicFramePr>
        <p:xfrm>
          <a:off x="7677361" y="3224306"/>
          <a:ext cx="1087237" cy="369560"/>
        </p:xfrm>
        <a:graphic>
          <a:graphicData uri="http://schemas.openxmlformats.org/presentationml/2006/ole">
            <mc:AlternateContent xmlns:mc="http://schemas.openxmlformats.org/markup-compatibility/2006">
              <mc:Choice xmlns:v="urn:schemas-microsoft-com:vml" Requires="v">
                <p:oleObj spid="_x0000_s1328187" name="Equation" r:id="rId22" imgW="596880" imgH="203040" progId="Equation.DSMT4">
                  <p:embed/>
                </p:oleObj>
              </mc:Choice>
              <mc:Fallback>
                <p:oleObj name="Equation" r:id="rId22" imgW="596880" imgH="203040" progId="Equation.DSMT4">
                  <p:embed/>
                  <p:pic>
                    <p:nvPicPr>
                      <p:cNvPr id="0" name=""/>
                      <p:cNvPicPr>
                        <a:picLocks noChangeAspect="1" noChangeArrowheads="1"/>
                      </p:cNvPicPr>
                      <p:nvPr/>
                    </p:nvPicPr>
                    <p:blipFill>
                      <a:blip r:embed="rId23"/>
                      <a:srcRect/>
                      <a:stretch>
                        <a:fillRect/>
                      </a:stretch>
                    </p:blipFill>
                    <p:spPr bwMode="auto">
                      <a:xfrm>
                        <a:off x="7677361" y="3224306"/>
                        <a:ext cx="1087237" cy="369560"/>
                      </a:xfrm>
                      <a:prstGeom prst="rect">
                        <a:avLst/>
                      </a:prstGeom>
                      <a:noFill/>
                      <a:ln>
                        <a:noFill/>
                      </a:ln>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3134558065"/>
              </p:ext>
            </p:extLst>
          </p:nvPr>
        </p:nvGraphicFramePr>
        <p:xfrm>
          <a:off x="2382193" y="5143548"/>
          <a:ext cx="3706812" cy="925513"/>
        </p:xfrm>
        <a:graphic>
          <a:graphicData uri="http://schemas.openxmlformats.org/presentationml/2006/ole">
            <mc:AlternateContent xmlns:mc="http://schemas.openxmlformats.org/markup-compatibility/2006">
              <mc:Choice xmlns:v="urn:schemas-microsoft-com:vml" Requires="v">
                <p:oleObj spid="_x0000_s1328188" name="Equation" r:id="rId24" imgW="1942920" imgH="482400" progId="Equation.DSMT4">
                  <p:embed/>
                </p:oleObj>
              </mc:Choice>
              <mc:Fallback>
                <p:oleObj name="Equation" r:id="rId24" imgW="1942920" imgH="482400" progId="Equation.DSMT4">
                  <p:embed/>
                  <p:pic>
                    <p:nvPicPr>
                      <p:cNvPr id="0" name=""/>
                      <p:cNvPicPr>
                        <a:picLocks noChangeAspect="1" noChangeArrowheads="1"/>
                      </p:cNvPicPr>
                      <p:nvPr/>
                    </p:nvPicPr>
                    <p:blipFill>
                      <a:blip r:embed="rId25"/>
                      <a:srcRect/>
                      <a:stretch>
                        <a:fillRect/>
                      </a:stretch>
                    </p:blipFill>
                    <p:spPr bwMode="auto">
                      <a:xfrm>
                        <a:off x="2382193" y="5143548"/>
                        <a:ext cx="3706812"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4215979590"/>
              </p:ext>
            </p:extLst>
          </p:nvPr>
        </p:nvGraphicFramePr>
        <p:xfrm>
          <a:off x="6488123" y="5257800"/>
          <a:ext cx="2343150" cy="884238"/>
        </p:xfrm>
        <a:graphic>
          <a:graphicData uri="http://schemas.openxmlformats.org/presentationml/2006/ole">
            <mc:AlternateContent xmlns:mc="http://schemas.openxmlformats.org/markup-compatibility/2006">
              <mc:Choice xmlns:v="urn:schemas-microsoft-com:vml" Requires="v">
                <p:oleObj spid="_x0000_s1328189" name="Equation" r:id="rId26" imgW="1282680" imgH="482400" progId="Equation.DSMT4">
                  <p:embed/>
                </p:oleObj>
              </mc:Choice>
              <mc:Fallback>
                <p:oleObj name="Equation" r:id="rId26" imgW="1282680" imgH="48240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488123" y="5257800"/>
                        <a:ext cx="234315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1285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7"/>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5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5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2" nodeType="clickEffect">
                                  <p:stCondLst>
                                    <p:cond delay="0"/>
                                  </p:stCondLst>
                                  <p:childTnLst>
                                    <p:set>
                                      <p:cBhvr>
                                        <p:cTn id="34" dur="1" fill="hold">
                                          <p:stCondLst>
                                            <p:cond delay="0"/>
                                          </p:stCondLst>
                                        </p:cTn>
                                        <p:tgtEl>
                                          <p:spTgt spid="50"/>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37"/>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56"/>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9"/>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58"/>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57"/>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ntr" presetSubtype="0" fill="hold" grpId="2" nodeType="with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par>
                                <p:cTn id="61" presetID="1" presetClass="entr" presetSubtype="0" fill="hold" grpId="2" nodeType="with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7"/>
                                        </p:tgtEl>
                                        <p:attrNameLst>
                                          <p:attrName>style.visibility</p:attrName>
                                        </p:attrNameLst>
                                      </p:cBhvr>
                                      <p:to>
                                        <p:strVal val="hidden"/>
                                      </p:to>
                                    </p:set>
                                  </p:childTnLst>
                                </p:cTn>
                              </p:par>
                              <p:par>
                                <p:cTn id="67" presetID="1" presetClass="exit" presetSubtype="0" fill="hold" grpId="3" nodeType="withEffect">
                                  <p:stCondLst>
                                    <p:cond delay="0"/>
                                  </p:stCondLst>
                                  <p:childTnLst>
                                    <p:set>
                                      <p:cBhvr>
                                        <p:cTn id="68" dur="1" fill="hold">
                                          <p:stCondLst>
                                            <p:cond delay="0"/>
                                          </p:stCondLst>
                                        </p:cTn>
                                        <p:tgtEl>
                                          <p:spTgt spid="52"/>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54"/>
                                        </p:tgtEl>
                                        <p:attrNameLst>
                                          <p:attrName>style.visibility</p:attrName>
                                        </p:attrNameLst>
                                      </p:cBhvr>
                                      <p:to>
                                        <p:strVal val="hidden"/>
                                      </p:to>
                                    </p:set>
                                  </p:childTnLst>
                                </p:cTn>
                              </p:par>
                              <p:par>
                                <p:cTn id="71" presetID="1" presetClass="exit" presetSubtype="0" fill="hold" grpId="3" nodeType="withEffect">
                                  <p:stCondLst>
                                    <p:cond delay="0"/>
                                  </p:stCondLst>
                                  <p:childTnLst>
                                    <p:set>
                                      <p:cBhvr>
                                        <p:cTn id="72" dur="1" fill="hold">
                                          <p:stCondLst>
                                            <p:cond delay="0"/>
                                          </p:stCondLst>
                                        </p:cTn>
                                        <p:tgtEl>
                                          <p:spTgt spid="53"/>
                                        </p:tgtEl>
                                        <p:attrNameLst>
                                          <p:attrName>style.visibility</p:attrName>
                                        </p:attrNameLst>
                                      </p:cBhvr>
                                      <p:to>
                                        <p:strVal val="hidden"/>
                                      </p:to>
                                    </p:set>
                                  </p:childTnLst>
                                </p:cTn>
                              </p:par>
                              <p:par>
                                <p:cTn id="73" presetID="1" presetClass="entr" presetSubtype="0" fill="hold" grpId="2" nodeType="withEffect">
                                  <p:stCondLst>
                                    <p:cond delay="0"/>
                                  </p:stCondLst>
                                  <p:childTnLst>
                                    <p:set>
                                      <p:cBhvr>
                                        <p:cTn id="74" dur="1" fill="hold">
                                          <p:stCondLst>
                                            <p:cond delay="0"/>
                                          </p:stCondLst>
                                        </p:cTn>
                                        <p:tgtEl>
                                          <p:spTgt spid="5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8"/>
                                        </p:tgtEl>
                                        <p:attrNameLst>
                                          <p:attrName>style.visibility</p:attrName>
                                        </p:attrNameLst>
                                      </p:cBhvr>
                                      <p:to>
                                        <p:strVal val="visible"/>
                                      </p:to>
                                    </p:set>
                                  </p:childTnLst>
                                </p:cTn>
                              </p:par>
                              <p:par>
                                <p:cTn id="79" presetID="1" presetClass="entr" presetSubtype="0" fill="hold" grpId="2" nodeType="withEffect">
                                  <p:stCondLst>
                                    <p:cond delay="0"/>
                                  </p:stCondLst>
                                  <p:childTnLst>
                                    <p:set>
                                      <p:cBhvr>
                                        <p:cTn id="80" dur="1" fill="hold">
                                          <p:stCondLst>
                                            <p:cond delay="0"/>
                                          </p:stCondLst>
                                        </p:cTn>
                                        <p:tgtEl>
                                          <p:spTgt spid="5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0" grpId="1"/>
      <p:bldP spid="50" grpId="2"/>
      <p:bldP spid="52" grpId="0"/>
      <p:bldP spid="52" grpId="1"/>
      <p:bldP spid="52" grpId="2"/>
      <p:bldP spid="52" grpId="3"/>
      <p:bldP spid="53" grpId="0" animBg="1"/>
      <p:bldP spid="53" grpId="1" animBg="1"/>
      <p:bldP spid="53" grpId="2" animBg="1"/>
      <p:bldP spid="53" grpId="3" animBg="1"/>
      <p:bldP spid="56" grpId="0"/>
      <p:bldP spid="56" grpId="1"/>
      <p:bldP spid="56" grpId="2"/>
      <p:bldP spid="57" grpId="0" animBg="1"/>
      <p:bldP spid="57" grpId="1" animBg="1"/>
      <p:bldP spid="57" grpId="2"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28800" y="615683"/>
            <a:ext cx="5462521" cy="646331"/>
          </a:xfrm>
          <a:prstGeom prst="rect">
            <a:avLst/>
          </a:prstGeom>
        </p:spPr>
        <p:txBody>
          <a:bodyPr wrap="none">
            <a:spAutoFit/>
          </a:bodyPr>
          <a:lstStyle/>
          <a:p>
            <a:pPr eaLnBrk="1" fontAlgn="auto" hangingPunct="1">
              <a:spcBef>
                <a:spcPts val="0"/>
              </a:spcBef>
              <a:spcAft>
                <a:spcPts val="0"/>
              </a:spcAft>
            </a:pPr>
            <a:r>
              <a:rPr lang="en-US" sz="3600" dirty="0" smtClean="0">
                <a:solidFill>
                  <a:prstClr val="white"/>
                </a:solidFill>
                <a:latin typeface="Calibri"/>
                <a:cs typeface="+mn-cs"/>
              </a:rPr>
              <a:t>Full-field sensors - Summary</a:t>
            </a:r>
            <a:endParaRPr lang="en-US" sz="3600" dirty="0">
              <a:solidFill>
                <a:prstClr val="white"/>
              </a:solidFill>
              <a:latin typeface="Calibri"/>
              <a:cs typeface="+mn-cs"/>
            </a:endParaRPr>
          </a:p>
        </p:txBody>
      </p:sp>
      <p:sp>
        <p:nvSpPr>
          <p:cNvPr id="12" name="TextBox 11"/>
          <p:cNvSpPr txBox="1"/>
          <p:nvPr/>
        </p:nvSpPr>
        <p:spPr>
          <a:xfrm>
            <a:off x="762000" y="1908629"/>
            <a:ext cx="8382000" cy="2893100"/>
          </a:xfrm>
          <a:prstGeom prst="rect">
            <a:avLst/>
          </a:prstGeom>
          <a:noFill/>
        </p:spPr>
        <p:txBody>
          <a:bodyPr wrap="square" rtlCol="0">
            <a:spAutoFit/>
          </a:bodyPr>
          <a:lstStyle/>
          <a:p>
            <a:pPr marL="285750" indent="-285750" eaLnBrk="1" fontAlgn="auto" hangingPunct="1">
              <a:spcBef>
                <a:spcPts val="0"/>
              </a:spcBef>
              <a:spcAft>
                <a:spcPts val="0"/>
              </a:spcAft>
              <a:buFont typeface="Arial" pitchFamily="34" charset="0"/>
              <a:buChar char="•"/>
            </a:pPr>
            <a:r>
              <a:rPr lang="en-US" sz="2600" dirty="0">
                <a:solidFill>
                  <a:prstClr val="white"/>
                </a:solidFill>
                <a:latin typeface="Calibri"/>
                <a:cs typeface="+mn-cs"/>
              </a:rPr>
              <a:t>C</a:t>
            </a:r>
            <a:r>
              <a:rPr lang="en-US" sz="2600" dirty="0" smtClean="0">
                <a:solidFill>
                  <a:prstClr val="white"/>
                </a:solidFill>
                <a:latin typeface="Calibri"/>
                <a:cs typeface="+mn-cs"/>
              </a:rPr>
              <a:t>olor fusion for optimal SNR</a:t>
            </a:r>
          </a:p>
          <a:p>
            <a:pPr eaLnBrk="1" fontAlgn="auto" hangingPunct="1">
              <a:spcBef>
                <a:spcPts val="0"/>
              </a:spcBef>
              <a:spcAft>
                <a:spcPts val="0"/>
              </a:spcAft>
            </a:pPr>
            <a:endParaRPr lang="en-US" sz="2600" dirty="0" smtClean="0">
              <a:solidFill>
                <a:prstClr val="white"/>
              </a:solidFill>
              <a:latin typeface="Calibri"/>
              <a:cs typeface="+mn-cs"/>
            </a:endParaRPr>
          </a:p>
          <a:p>
            <a:pPr marL="285750" indent="-285750" eaLnBrk="1" fontAlgn="auto" hangingPunct="1">
              <a:spcBef>
                <a:spcPts val="0"/>
              </a:spcBef>
              <a:spcAft>
                <a:spcPts val="0"/>
              </a:spcAft>
              <a:buFont typeface="Arial" pitchFamily="34" charset="0"/>
              <a:buChar char="•"/>
            </a:pPr>
            <a:r>
              <a:rPr lang="en-US" sz="2600" dirty="0" smtClean="0">
                <a:solidFill>
                  <a:prstClr val="white"/>
                </a:solidFill>
                <a:latin typeface="Calibri"/>
                <a:cs typeface="+mn-cs"/>
              </a:rPr>
              <a:t>Analytical expression for the optimal SNR and enhancement factor.</a:t>
            </a:r>
          </a:p>
          <a:p>
            <a:pPr eaLnBrk="1" fontAlgn="auto" hangingPunct="1">
              <a:spcBef>
                <a:spcPts val="0"/>
              </a:spcBef>
              <a:spcAft>
                <a:spcPts val="0"/>
              </a:spcAft>
            </a:pPr>
            <a:endParaRPr lang="en-US" sz="2600" dirty="0" smtClean="0">
              <a:solidFill>
                <a:prstClr val="white"/>
              </a:solidFill>
              <a:latin typeface="Calibri"/>
              <a:cs typeface="+mn-cs"/>
            </a:endParaRPr>
          </a:p>
          <a:p>
            <a:pPr marL="285750" indent="-285750" eaLnBrk="1" fontAlgn="auto" hangingPunct="1">
              <a:spcBef>
                <a:spcPts val="0"/>
              </a:spcBef>
              <a:spcAft>
                <a:spcPts val="0"/>
              </a:spcAft>
              <a:buFont typeface="Arial" pitchFamily="34" charset="0"/>
              <a:buChar char="•"/>
            </a:pPr>
            <a:r>
              <a:rPr lang="en-US" sz="2600" dirty="0">
                <a:solidFill>
                  <a:prstClr val="white"/>
                </a:solidFill>
                <a:latin typeface="Calibri"/>
                <a:cs typeface="+mn-cs"/>
              </a:rPr>
              <a:t>L</a:t>
            </a:r>
            <a:r>
              <a:rPr lang="en-US" sz="2600" dirty="0" smtClean="0">
                <a:solidFill>
                  <a:prstClr val="white"/>
                </a:solidFill>
                <a:latin typeface="Calibri"/>
                <a:cs typeface="+mn-cs"/>
              </a:rPr>
              <a:t>imiting cutoff frequency in color</a:t>
            </a:r>
          </a:p>
          <a:p>
            <a:pPr marL="285750" indent="-285750" eaLnBrk="1" fontAlgn="auto" hangingPunct="1">
              <a:spcBef>
                <a:spcPts val="0"/>
              </a:spcBef>
              <a:spcAft>
                <a:spcPts val="0"/>
              </a:spcAft>
              <a:buFont typeface="Arial" pitchFamily="34" charset="0"/>
              <a:buChar char="•"/>
            </a:pPr>
            <a:endParaRPr lang="en-US" sz="2600" dirty="0" smtClean="0">
              <a:solidFill>
                <a:prstClr val="white"/>
              </a:solidFill>
              <a:latin typeface="Calibri"/>
              <a:cs typeface="+mn-cs"/>
            </a:endParaRPr>
          </a:p>
        </p:txBody>
      </p:sp>
    </p:spTree>
    <p:extLst>
      <p:ext uri="{BB962C8B-B14F-4D97-AF65-F5344CB8AC3E}">
        <p14:creationId xmlns:p14="http://schemas.microsoft.com/office/powerpoint/2010/main" val="413541906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08656" y="457200"/>
            <a:ext cx="2170081" cy="707886"/>
          </a:xfrm>
          <a:prstGeom prst="rect">
            <a:avLst/>
          </a:prstGeom>
        </p:spPr>
        <p:txBody>
          <a:bodyPr wrap="none">
            <a:spAutoFit/>
          </a:bodyPr>
          <a:lstStyle/>
          <a:p>
            <a:pPr eaLnBrk="1" fontAlgn="auto" hangingPunct="1">
              <a:spcBef>
                <a:spcPts val="0"/>
              </a:spcBef>
              <a:spcAft>
                <a:spcPts val="0"/>
              </a:spcAft>
            </a:pPr>
            <a:r>
              <a:rPr lang="en-US" sz="4000" dirty="0" smtClean="0">
                <a:solidFill>
                  <a:prstClr val="white"/>
                </a:solidFill>
                <a:latin typeface="Calibri"/>
                <a:cs typeface="+mn-cs"/>
              </a:rPr>
              <a:t>Summary</a:t>
            </a:r>
            <a:endParaRPr lang="en-US" sz="4000" dirty="0">
              <a:solidFill>
                <a:prstClr val="white"/>
              </a:solidFill>
              <a:latin typeface="Calibri"/>
              <a:cs typeface="+mn-cs"/>
            </a:endParaRPr>
          </a:p>
        </p:txBody>
      </p:sp>
      <p:sp>
        <p:nvSpPr>
          <p:cNvPr id="4" name="TextBox 3"/>
          <p:cNvSpPr txBox="1"/>
          <p:nvPr/>
        </p:nvSpPr>
        <p:spPr>
          <a:xfrm>
            <a:off x="914400" y="1447800"/>
            <a:ext cx="7620000" cy="3093154"/>
          </a:xfrm>
          <a:prstGeom prst="rect">
            <a:avLst/>
          </a:prstGeom>
          <a:noFill/>
        </p:spPr>
        <p:txBody>
          <a:bodyPr wrap="square" rtlCol="0">
            <a:spAutoFit/>
          </a:bodyPr>
          <a:lstStyle/>
          <a:p>
            <a:pPr marL="285750" indent="-285750" eaLnBrk="1" fontAlgn="auto" hangingPunct="1">
              <a:lnSpc>
                <a:spcPct val="150000"/>
              </a:lnSpc>
              <a:spcBef>
                <a:spcPts val="0"/>
              </a:spcBef>
              <a:spcAft>
                <a:spcPts val="0"/>
              </a:spcAft>
              <a:buFont typeface="Arial" pitchFamily="34" charset="0"/>
              <a:buChar char="•"/>
            </a:pPr>
            <a:r>
              <a:rPr lang="en-US" sz="2600" dirty="0" smtClean="0">
                <a:solidFill>
                  <a:prstClr val="white"/>
                </a:solidFill>
                <a:latin typeface="Calibri"/>
                <a:cs typeface="+mn-cs"/>
              </a:rPr>
              <a:t>Modeling of Bayer 2D spatial frequency response accounting for sampling and linear </a:t>
            </a:r>
            <a:r>
              <a:rPr lang="en-US" sz="2600" dirty="0" err="1" smtClean="0">
                <a:solidFill>
                  <a:prstClr val="white"/>
                </a:solidFill>
                <a:latin typeface="Calibri"/>
                <a:cs typeface="+mn-cs"/>
              </a:rPr>
              <a:t>demosaicking</a:t>
            </a:r>
            <a:r>
              <a:rPr lang="en-US" sz="2600" dirty="0" smtClean="0">
                <a:solidFill>
                  <a:prstClr val="white"/>
                </a:solidFill>
                <a:latin typeface="Calibri"/>
                <a:cs typeface="+mn-cs"/>
              </a:rPr>
              <a:t>.</a:t>
            </a:r>
          </a:p>
          <a:p>
            <a:pPr marL="285750" indent="-285750" eaLnBrk="1" fontAlgn="auto" hangingPunct="1">
              <a:lnSpc>
                <a:spcPct val="150000"/>
              </a:lnSpc>
              <a:spcBef>
                <a:spcPts val="0"/>
              </a:spcBef>
              <a:spcAft>
                <a:spcPts val="0"/>
              </a:spcAft>
              <a:buFont typeface="Arial" pitchFamily="34" charset="0"/>
              <a:buChar char="•"/>
            </a:pPr>
            <a:r>
              <a:rPr lang="en-US" sz="2600" dirty="0" smtClean="0">
                <a:solidFill>
                  <a:prstClr val="white"/>
                </a:solidFill>
                <a:latin typeface="Calibri"/>
                <a:cs typeface="+mn-cs"/>
              </a:rPr>
              <a:t>Spectral </a:t>
            </a:r>
            <a:r>
              <a:rPr lang="en-US" sz="2600" dirty="0">
                <a:solidFill>
                  <a:prstClr val="white"/>
                </a:solidFill>
                <a:latin typeface="Calibri"/>
                <a:cs typeface="+mn-cs"/>
              </a:rPr>
              <a:t>filtering for optimal SNR</a:t>
            </a:r>
            <a:r>
              <a:rPr lang="en-US" sz="2600" dirty="0" smtClean="0">
                <a:solidFill>
                  <a:prstClr val="white"/>
                </a:solidFill>
                <a:latin typeface="Calibri"/>
                <a:cs typeface="+mn-cs"/>
              </a:rPr>
              <a:t>.</a:t>
            </a:r>
            <a:endParaRPr lang="en-US" sz="2600" dirty="0">
              <a:solidFill>
                <a:prstClr val="white"/>
              </a:solidFill>
              <a:latin typeface="Calibri"/>
              <a:cs typeface="+mn-cs"/>
            </a:endParaRPr>
          </a:p>
          <a:p>
            <a:pPr marL="285750" indent="-285750" eaLnBrk="1" fontAlgn="auto" hangingPunct="1">
              <a:lnSpc>
                <a:spcPct val="150000"/>
              </a:lnSpc>
              <a:spcBef>
                <a:spcPts val="0"/>
              </a:spcBef>
              <a:spcAft>
                <a:spcPts val="0"/>
              </a:spcAft>
              <a:buFont typeface="Arial" pitchFamily="34" charset="0"/>
              <a:buChar char="•"/>
            </a:pPr>
            <a:r>
              <a:rPr lang="en-US" sz="2600" dirty="0">
                <a:solidFill>
                  <a:prstClr val="white"/>
                </a:solidFill>
                <a:latin typeface="Calibri"/>
                <a:cs typeface="+mn-cs"/>
              </a:rPr>
              <a:t>Quantify object recovery limits in full-field color </a:t>
            </a:r>
            <a:r>
              <a:rPr lang="en-US" sz="2600" dirty="0" smtClean="0">
                <a:solidFill>
                  <a:prstClr val="white"/>
                </a:solidFill>
                <a:latin typeface="Calibri"/>
                <a:cs typeface="+mn-cs"/>
              </a:rPr>
              <a:t>systems.</a:t>
            </a:r>
            <a:endParaRPr lang="en-US" sz="2600" dirty="0">
              <a:solidFill>
                <a:prstClr val="white"/>
              </a:solidFill>
              <a:latin typeface="Calibri"/>
              <a:cs typeface="+mn-cs"/>
            </a:endParaRPr>
          </a:p>
        </p:txBody>
      </p:sp>
      <p:sp>
        <p:nvSpPr>
          <p:cNvPr id="9" name="Footer Placeholder 8"/>
          <p:cNvSpPr>
            <a:spLocks noGrp="1"/>
          </p:cNvSpPr>
          <p:nvPr>
            <p:ph type="ftr" sz="quarter" idx="11"/>
          </p:nvPr>
        </p:nvSpPr>
        <p:spPr/>
        <p:txBody>
          <a:bodyPr/>
          <a:lstStyle/>
          <a:p>
            <a:endParaRPr lang="en-US" dirty="0">
              <a:solidFill>
                <a:prstClr val="white">
                  <a:tint val="75000"/>
                </a:prstClr>
              </a:solidFill>
            </a:endParaRPr>
          </a:p>
        </p:txBody>
      </p:sp>
    </p:spTree>
    <p:extLst>
      <p:ext uri="{BB962C8B-B14F-4D97-AF65-F5344CB8AC3E}">
        <p14:creationId xmlns:p14="http://schemas.microsoft.com/office/powerpoint/2010/main" val="893999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08656" y="457200"/>
            <a:ext cx="3919343" cy="707886"/>
          </a:xfrm>
          <a:prstGeom prst="rect">
            <a:avLst/>
          </a:prstGeom>
        </p:spPr>
        <p:txBody>
          <a:bodyPr wrap="none">
            <a:spAutoFit/>
          </a:bodyPr>
          <a:lstStyle/>
          <a:p>
            <a:pPr eaLnBrk="1" fontAlgn="auto" hangingPunct="1">
              <a:spcBef>
                <a:spcPts val="0"/>
              </a:spcBef>
              <a:spcAft>
                <a:spcPts val="0"/>
              </a:spcAft>
            </a:pPr>
            <a:r>
              <a:rPr lang="en-US" sz="4000" dirty="0" smtClean="0">
                <a:solidFill>
                  <a:prstClr val="white"/>
                </a:solidFill>
                <a:latin typeface="Calibri"/>
                <a:cs typeface="+mn-cs"/>
              </a:rPr>
              <a:t>Further directions</a:t>
            </a:r>
            <a:endParaRPr lang="en-US" sz="4000" dirty="0">
              <a:solidFill>
                <a:prstClr val="white"/>
              </a:solidFill>
              <a:latin typeface="Calibri"/>
              <a:cs typeface="+mn-cs"/>
            </a:endParaRPr>
          </a:p>
        </p:txBody>
      </p:sp>
      <p:sp>
        <p:nvSpPr>
          <p:cNvPr id="4" name="TextBox 3"/>
          <p:cNvSpPr txBox="1"/>
          <p:nvPr/>
        </p:nvSpPr>
        <p:spPr>
          <a:xfrm>
            <a:off x="927100" y="1524000"/>
            <a:ext cx="7620000" cy="1292662"/>
          </a:xfrm>
          <a:prstGeom prst="rect">
            <a:avLst/>
          </a:prstGeom>
          <a:noFill/>
        </p:spPr>
        <p:txBody>
          <a:bodyPr wrap="square" rtlCol="0">
            <a:spAutoFit/>
          </a:bodyPr>
          <a:lstStyle/>
          <a:p>
            <a:pPr marL="457200" indent="-457200" eaLnBrk="1" fontAlgn="auto" hangingPunct="1">
              <a:spcBef>
                <a:spcPts val="0"/>
              </a:spcBef>
              <a:spcAft>
                <a:spcPts val="0"/>
              </a:spcAft>
              <a:buFont typeface="Arial" pitchFamily="34" charset="0"/>
              <a:buChar char="•"/>
            </a:pPr>
            <a:r>
              <a:rPr lang="en-US" sz="2600" dirty="0" smtClean="0">
                <a:solidFill>
                  <a:prstClr val="white"/>
                </a:solidFill>
                <a:latin typeface="Calibri"/>
                <a:cs typeface="+mn-cs"/>
              </a:rPr>
              <a:t>Account for noise and limiting cutoff frequency in Bayer imaging systems .</a:t>
            </a:r>
          </a:p>
          <a:p>
            <a:pPr eaLnBrk="1" fontAlgn="auto" hangingPunct="1">
              <a:spcBef>
                <a:spcPts val="0"/>
              </a:spcBef>
              <a:spcAft>
                <a:spcPts val="0"/>
              </a:spcAft>
            </a:pPr>
            <a:endParaRPr lang="en-US" sz="2600" dirty="0">
              <a:solidFill>
                <a:prstClr val="white"/>
              </a:solidFill>
              <a:latin typeface="Calibri"/>
              <a:cs typeface="+mn-cs"/>
            </a:endParaRPr>
          </a:p>
        </p:txBody>
      </p:sp>
      <p:sp>
        <p:nvSpPr>
          <p:cNvPr id="9" name="Footer Placeholder 8"/>
          <p:cNvSpPr>
            <a:spLocks noGrp="1"/>
          </p:cNvSpPr>
          <p:nvPr>
            <p:ph type="ftr" sz="quarter" idx="11"/>
          </p:nvPr>
        </p:nvSpPr>
        <p:spPr/>
        <p:txBody>
          <a:bodyPr/>
          <a:lstStyle/>
          <a:p>
            <a:endParaRPr lang="en-US" dirty="0">
              <a:solidFill>
                <a:prstClr val="white">
                  <a:tint val="75000"/>
                </a:prstClr>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332681392"/>
              </p:ext>
            </p:extLst>
          </p:nvPr>
        </p:nvGraphicFramePr>
        <p:xfrm>
          <a:off x="3505200" y="2971800"/>
          <a:ext cx="1677222" cy="1463040"/>
        </p:xfrm>
        <a:graphic>
          <a:graphicData uri="http://schemas.openxmlformats.org/drawingml/2006/table">
            <a:tbl>
              <a:tblPr rtl="1"/>
              <a:tblGrid>
                <a:gridCol w="411009">
                  <a:extLst>
                    <a:ext uri="{9D8B030D-6E8A-4147-A177-3AD203B41FA5}">
                      <a16:colId xmlns:a16="http://schemas.microsoft.com/office/drawing/2014/main" val="20000"/>
                    </a:ext>
                  </a:extLst>
                </a:gridCol>
                <a:gridCol w="411009">
                  <a:extLst>
                    <a:ext uri="{9D8B030D-6E8A-4147-A177-3AD203B41FA5}">
                      <a16:colId xmlns:a16="http://schemas.microsoft.com/office/drawing/2014/main" val="20001"/>
                    </a:ext>
                  </a:extLst>
                </a:gridCol>
                <a:gridCol w="432284">
                  <a:extLst>
                    <a:ext uri="{9D8B030D-6E8A-4147-A177-3AD203B41FA5}">
                      <a16:colId xmlns:a16="http://schemas.microsoft.com/office/drawing/2014/main" val="20002"/>
                    </a:ext>
                  </a:extLst>
                </a:gridCol>
                <a:gridCol w="422920">
                  <a:extLst>
                    <a:ext uri="{9D8B030D-6E8A-4147-A177-3AD203B41FA5}">
                      <a16:colId xmlns:a16="http://schemas.microsoft.com/office/drawing/2014/main" val="20003"/>
                    </a:ext>
                  </a:extLst>
                </a:gridCol>
              </a:tblGrid>
              <a:tr h="288032">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FF0000"/>
                          </a:solidFill>
                        </a:rPr>
                        <a:t>R</a:t>
                      </a:r>
                      <a:endParaRPr lang="he-IL"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FF0000"/>
                          </a:solidFill>
                        </a:rPr>
                        <a:t>R</a:t>
                      </a:r>
                      <a:endParaRPr lang="he-IL"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288032">
                <a:tc>
                  <a:txBody>
                    <a:bodyPr/>
                    <a:lstStyle/>
                    <a:p>
                      <a:pPr algn="ctr" rtl="1"/>
                      <a:r>
                        <a:rPr lang="en-US" dirty="0" smtClean="0">
                          <a:solidFill>
                            <a:srgbClr val="0000FF"/>
                          </a:solidFill>
                        </a:rPr>
                        <a:t>B</a:t>
                      </a:r>
                      <a:endParaRPr lang="he-IL"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00FF"/>
                          </a:solidFill>
                        </a:rPr>
                        <a:t>B</a:t>
                      </a:r>
                      <a:endParaRPr lang="he-IL"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288032">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FF0000"/>
                          </a:solidFill>
                        </a:rPr>
                        <a:t>R</a:t>
                      </a:r>
                      <a:endParaRPr lang="he-IL"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FF0000"/>
                          </a:solidFill>
                        </a:rPr>
                        <a:t>R</a:t>
                      </a:r>
                      <a:endParaRPr lang="he-IL"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288032">
                <a:tc>
                  <a:txBody>
                    <a:bodyPr/>
                    <a:lstStyle/>
                    <a:p>
                      <a:pPr algn="ctr" rtl="1"/>
                      <a:r>
                        <a:rPr lang="en-US" dirty="0" smtClean="0">
                          <a:solidFill>
                            <a:srgbClr val="0000FF"/>
                          </a:solidFill>
                        </a:rPr>
                        <a:t>B</a:t>
                      </a:r>
                      <a:endParaRPr lang="he-IL"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00FF"/>
                          </a:solidFill>
                        </a:rPr>
                        <a:t>B</a:t>
                      </a:r>
                      <a:endParaRPr lang="he-IL" dirty="0">
                        <a:solidFill>
                          <a:srgbClr val="0000FF"/>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en-US" dirty="0" smtClean="0">
                          <a:solidFill>
                            <a:srgbClr val="008000"/>
                          </a:solidFill>
                        </a:rPr>
                        <a:t>G</a:t>
                      </a:r>
                      <a:endParaRPr lang="he-IL" dirty="0">
                        <a:solidFill>
                          <a:srgbClr val="008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69251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08656" y="457200"/>
            <a:ext cx="3919343" cy="707886"/>
          </a:xfrm>
          <a:prstGeom prst="rect">
            <a:avLst/>
          </a:prstGeom>
        </p:spPr>
        <p:txBody>
          <a:bodyPr wrap="none">
            <a:spAutoFit/>
          </a:bodyPr>
          <a:lstStyle/>
          <a:p>
            <a:pPr eaLnBrk="1" fontAlgn="auto" hangingPunct="1">
              <a:spcBef>
                <a:spcPts val="0"/>
              </a:spcBef>
              <a:spcAft>
                <a:spcPts val="0"/>
              </a:spcAft>
            </a:pPr>
            <a:r>
              <a:rPr lang="en-US" sz="4000" dirty="0">
                <a:solidFill>
                  <a:prstClr val="white"/>
                </a:solidFill>
                <a:latin typeface="Calibri"/>
                <a:cs typeface="+mn-cs"/>
              </a:rPr>
              <a:t>Further </a:t>
            </a:r>
            <a:r>
              <a:rPr lang="en-US" sz="4000" dirty="0" smtClean="0">
                <a:solidFill>
                  <a:prstClr val="white"/>
                </a:solidFill>
                <a:latin typeface="Calibri"/>
                <a:cs typeface="+mn-cs"/>
              </a:rPr>
              <a:t>directions</a:t>
            </a:r>
            <a:endParaRPr lang="en-US" sz="4000" dirty="0">
              <a:solidFill>
                <a:prstClr val="white"/>
              </a:solidFill>
              <a:latin typeface="Calibri"/>
              <a:cs typeface="+mn-cs"/>
            </a:endParaRPr>
          </a:p>
        </p:txBody>
      </p:sp>
      <p:sp>
        <p:nvSpPr>
          <p:cNvPr id="4" name="TextBox 3"/>
          <p:cNvSpPr txBox="1"/>
          <p:nvPr/>
        </p:nvSpPr>
        <p:spPr>
          <a:xfrm>
            <a:off x="927100" y="1524000"/>
            <a:ext cx="7620000" cy="2092881"/>
          </a:xfrm>
          <a:prstGeom prst="rect">
            <a:avLst/>
          </a:prstGeom>
          <a:noFill/>
        </p:spPr>
        <p:txBody>
          <a:bodyPr wrap="square" rtlCol="0">
            <a:spAutoFit/>
          </a:bodyPr>
          <a:lstStyle/>
          <a:p>
            <a:pPr marL="457200" indent="-457200" eaLnBrk="1" fontAlgn="auto" hangingPunct="1">
              <a:spcBef>
                <a:spcPts val="0"/>
              </a:spcBef>
              <a:spcAft>
                <a:spcPts val="0"/>
              </a:spcAft>
              <a:buFont typeface="Arial" pitchFamily="34" charset="0"/>
              <a:buChar char="•"/>
            </a:pPr>
            <a:r>
              <a:rPr lang="en-US" sz="2600" dirty="0" smtClean="0">
                <a:solidFill>
                  <a:prstClr val="white"/>
                </a:solidFill>
                <a:latin typeface="Calibri"/>
                <a:cs typeface="+mn-cs"/>
              </a:rPr>
              <a:t>Study resolution limits and possible enhancement in other domains where low SNR and resolution is a common problem: </a:t>
            </a:r>
          </a:p>
          <a:p>
            <a:pPr eaLnBrk="1" fontAlgn="auto" hangingPunct="1">
              <a:spcBef>
                <a:spcPts val="0"/>
              </a:spcBef>
              <a:spcAft>
                <a:spcPts val="0"/>
              </a:spcAft>
            </a:pPr>
            <a:r>
              <a:rPr lang="en-US" sz="2600" dirty="0" smtClean="0">
                <a:solidFill>
                  <a:prstClr val="white"/>
                </a:solidFill>
                <a:latin typeface="Calibri"/>
                <a:cs typeface="+mn-cs"/>
              </a:rPr>
              <a:t>    </a:t>
            </a:r>
            <a:r>
              <a:rPr lang="en-US" sz="2600" dirty="0">
                <a:solidFill>
                  <a:prstClr val="white"/>
                </a:solidFill>
                <a:latin typeface="Calibri"/>
                <a:cs typeface="+mn-cs"/>
              </a:rPr>
              <a:t>  </a:t>
            </a:r>
            <a:r>
              <a:rPr lang="en-US" sz="2600" dirty="0" smtClean="0">
                <a:solidFill>
                  <a:prstClr val="white"/>
                </a:solidFill>
                <a:latin typeface="Calibri"/>
                <a:cs typeface="+mn-cs"/>
              </a:rPr>
              <a:t>Medical imaging, thermal, THz, MMW…</a:t>
            </a:r>
          </a:p>
          <a:p>
            <a:pPr eaLnBrk="1" fontAlgn="auto" hangingPunct="1">
              <a:spcBef>
                <a:spcPts val="0"/>
              </a:spcBef>
              <a:spcAft>
                <a:spcPts val="0"/>
              </a:spcAft>
            </a:pPr>
            <a:endParaRPr lang="en-US" sz="2600" dirty="0">
              <a:solidFill>
                <a:prstClr val="white"/>
              </a:solidFill>
              <a:latin typeface="Calibri"/>
              <a:cs typeface="+mn-cs"/>
            </a:endParaRPr>
          </a:p>
        </p:txBody>
      </p:sp>
      <p:sp>
        <p:nvSpPr>
          <p:cNvPr id="9" name="Footer Placeholder 8"/>
          <p:cNvSpPr>
            <a:spLocks noGrp="1"/>
          </p:cNvSpPr>
          <p:nvPr>
            <p:ph type="ftr" sz="quarter" idx="11"/>
          </p:nvPr>
        </p:nvSpPr>
        <p:spPr/>
        <p:txBody>
          <a:bodyPr/>
          <a:lstStyle/>
          <a:p>
            <a:endParaRPr lang="en-US" dirty="0">
              <a:solidFill>
                <a:prstClr val="white">
                  <a:tint val="75000"/>
                </a:prstClr>
              </a:solidFill>
            </a:endParaRPr>
          </a:p>
        </p:txBody>
      </p:sp>
      <p:pic>
        <p:nvPicPr>
          <p:cNvPr id="7" name="Picture 3" descr="im1_MS"/>
          <p:cNvPicPr>
            <a:picLocks noChangeAspect="1" noChangeArrowheads="1"/>
          </p:cNvPicPr>
          <p:nvPr/>
        </p:nvPicPr>
        <p:blipFill>
          <a:blip r:embed="rId3">
            <a:extLst>
              <a:ext uri="{28A0092B-C50C-407E-A947-70E740481C1C}">
                <a14:useLocalDpi xmlns:a14="http://schemas.microsoft.com/office/drawing/2010/main" val="0"/>
              </a:ext>
            </a:extLst>
          </a:blip>
          <a:srcRect l="4749" t="1552" r="1073" b="3688"/>
          <a:stretch>
            <a:fillRect/>
          </a:stretch>
        </p:blipFill>
        <p:spPr bwMode="auto">
          <a:xfrm>
            <a:off x="1600200" y="3584136"/>
            <a:ext cx="2780829" cy="2208645"/>
          </a:xfrm>
          <a:prstGeom prst="rect">
            <a:avLst/>
          </a:prstGeom>
          <a:noFill/>
          <a:extLst>
            <a:ext uri="{909E8E84-426E-40DD-AFC4-6F175D3DCCD1}">
              <a14:hiddenFill xmlns:a14="http://schemas.microsoft.com/office/drawing/2010/main">
                <a:solidFill>
                  <a:srgbClr val="FFFFFF"/>
                </a:solidFill>
              </a14:hiddenFill>
            </a:ext>
          </a:extLst>
        </p:spPr>
      </p:pic>
      <p:pic>
        <p:nvPicPr>
          <p:cNvPr id="135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3028" t="53491" r="3679" b="11534"/>
          <a:stretch/>
        </p:blipFill>
        <p:spPr bwMode="auto">
          <a:xfrm>
            <a:off x="5410200" y="3653237"/>
            <a:ext cx="2891779" cy="2070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705600" y="5780630"/>
            <a:ext cx="1717843" cy="338554"/>
          </a:xfrm>
          <a:prstGeom prst="rect">
            <a:avLst/>
          </a:prstGeom>
        </p:spPr>
        <p:txBody>
          <a:bodyPr wrap="none">
            <a:spAutoFit/>
          </a:bodyPr>
          <a:lstStyle/>
          <a:p>
            <a:pPr eaLnBrk="1" fontAlgn="auto" hangingPunct="1">
              <a:spcBef>
                <a:spcPts val="0"/>
              </a:spcBef>
              <a:spcAft>
                <a:spcPts val="0"/>
              </a:spcAft>
            </a:pPr>
            <a:r>
              <a:rPr lang="en-US" sz="1600" dirty="0" err="1" smtClean="0">
                <a:solidFill>
                  <a:prstClr val="white"/>
                </a:solidFill>
                <a:latin typeface="Calibri"/>
                <a:cs typeface="+mn-cs"/>
              </a:rPr>
              <a:t>Ratheon</a:t>
            </a:r>
            <a:r>
              <a:rPr lang="en-US" sz="1600" dirty="0" smtClean="0">
                <a:solidFill>
                  <a:prstClr val="white"/>
                </a:solidFill>
                <a:latin typeface="Calibri"/>
                <a:cs typeface="+mn-cs"/>
              </a:rPr>
              <a:t> Company</a:t>
            </a:r>
            <a:endParaRPr lang="en-US" sz="1600" dirty="0">
              <a:solidFill>
                <a:prstClr val="white"/>
              </a:solidFill>
              <a:latin typeface="Calibri"/>
              <a:cs typeface="+mn-cs"/>
            </a:endParaRPr>
          </a:p>
        </p:txBody>
      </p:sp>
      <p:sp>
        <p:nvSpPr>
          <p:cNvPr id="11" name="Rectangle 10"/>
          <p:cNvSpPr/>
          <p:nvPr/>
        </p:nvSpPr>
        <p:spPr>
          <a:xfrm>
            <a:off x="1785831" y="5813918"/>
            <a:ext cx="2595198" cy="338554"/>
          </a:xfrm>
          <a:prstGeom prst="rect">
            <a:avLst/>
          </a:prstGeom>
        </p:spPr>
        <p:txBody>
          <a:bodyPr wrap="none">
            <a:spAutoFit/>
          </a:bodyPr>
          <a:lstStyle/>
          <a:p>
            <a:pPr eaLnBrk="1" fontAlgn="auto" hangingPunct="1">
              <a:spcBef>
                <a:spcPts val="0"/>
              </a:spcBef>
              <a:spcAft>
                <a:spcPts val="0"/>
              </a:spcAft>
            </a:pPr>
            <a:r>
              <a:rPr lang="en-US" sz="1600" dirty="0" smtClean="0">
                <a:solidFill>
                  <a:prstClr val="white"/>
                </a:solidFill>
                <a:latin typeface="Calibri"/>
                <a:cs typeface="+mn-cs"/>
              </a:rPr>
              <a:t>S. </a:t>
            </a:r>
            <a:r>
              <a:rPr lang="en-US" sz="1600" dirty="0" err="1" smtClean="0">
                <a:solidFill>
                  <a:prstClr val="white"/>
                </a:solidFill>
                <a:latin typeface="Calibri"/>
                <a:cs typeface="+mn-cs"/>
              </a:rPr>
              <a:t>Bobrov</a:t>
            </a:r>
            <a:r>
              <a:rPr lang="en-US" sz="1600" dirty="0" smtClean="0">
                <a:solidFill>
                  <a:prstClr val="white"/>
                </a:solidFill>
                <a:latin typeface="Calibri"/>
                <a:cs typeface="+mn-cs"/>
              </a:rPr>
              <a:t> and Y. Y. </a:t>
            </a:r>
            <a:r>
              <a:rPr lang="en-US" sz="1600" dirty="0" err="1" smtClean="0">
                <a:solidFill>
                  <a:prstClr val="white"/>
                </a:solidFill>
                <a:latin typeface="Calibri"/>
                <a:cs typeface="+mn-cs"/>
              </a:rPr>
              <a:t>Schechner</a:t>
            </a:r>
            <a:endParaRPr lang="en-US" sz="1600" dirty="0">
              <a:solidFill>
                <a:prstClr val="white"/>
              </a:solidFill>
              <a:latin typeface="Calibri"/>
              <a:cs typeface="+mn-cs"/>
            </a:endParaRPr>
          </a:p>
        </p:txBody>
      </p:sp>
    </p:spTree>
    <p:extLst>
      <p:ext uri="{BB962C8B-B14F-4D97-AF65-F5344CB8AC3E}">
        <p14:creationId xmlns:p14="http://schemas.microsoft.com/office/powerpoint/2010/main" val="2959774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08656" y="457200"/>
            <a:ext cx="3919343" cy="707886"/>
          </a:xfrm>
          <a:prstGeom prst="rect">
            <a:avLst/>
          </a:prstGeom>
        </p:spPr>
        <p:txBody>
          <a:bodyPr wrap="none">
            <a:spAutoFit/>
          </a:bodyPr>
          <a:lstStyle/>
          <a:p>
            <a:pPr eaLnBrk="1" fontAlgn="auto" hangingPunct="1">
              <a:spcBef>
                <a:spcPts val="0"/>
              </a:spcBef>
              <a:spcAft>
                <a:spcPts val="0"/>
              </a:spcAft>
            </a:pPr>
            <a:r>
              <a:rPr lang="en-US" sz="4000" dirty="0">
                <a:solidFill>
                  <a:prstClr val="white"/>
                </a:solidFill>
                <a:latin typeface="Calibri"/>
                <a:cs typeface="+mn-cs"/>
              </a:rPr>
              <a:t>Further </a:t>
            </a:r>
            <a:r>
              <a:rPr lang="en-US" sz="4000" dirty="0" smtClean="0">
                <a:solidFill>
                  <a:prstClr val="white"/>
                </a:solidFill>
                <a:latin typeface="Calibri"/>
                <a:cs typeface="+mn-cs"/>
              </a:rPr>
              <a:t>directions</a:t>
            </a:r>
            <a:endParaRPr lang="en-US" sz="4000" dirty="0">
              <a:solidFill>
                <a:prstClr val="white"/>
              </a:solidFill>
              <a:latin typeface="Calibri"/>
              <a:cs typeface="+mn-cs"/>
            </a:endParaRPr>
          </a:p>
        </p:txBody>
      </p:sp>
      <p:sp>
        <p:nvSpPr>
          <p:cNvPr id="9" name="Footer Placeholder 8"/>
          <p:cNvSpPr>
            <a:spLocks noGrp="1"/>
          </p:cNvSpPr>
          <p:nvPr>
            <p:ph type="ftr" sz="quarter" idx="11"/>
          </p:nvPr>
        </p:nvSpPr>
        <p:spPr/>
        <p:txBody>
          <a:bodyPr/>
          <a:lstStyle/>
          <a:p>
            <a:endParaRPr lang="en-US" dirty="0">
              <a:solidFill>
                <a:prstClr val="white">
                  <a:tint val="75000"/>
                </a:prstClr>
              </a:solidFill>
            </a:endParaRPr>
          </a:p>
        </p:txBody>
      </p:sp>
      <p:sp>
        <p:nvSpPr>
          <p:cNvPr id="12" name="TextBox 11"/>
          <p:cNvSpPr txBox="1"/>
          <p:nvPr/>
        </p:nvSpPr>
        <p:spPr>
          <a:xfrm>
            <a:off x="927100" y="1524000"/>
            <a:ext cx="7620000" cy="1292662"/>
          </a:xfrm>
          <a:prstGeom prst="rect">
            <a:avLst/>
          </a:prstGeom>
          <a:noFill/>
        </p:spPr>
        <p:txBody>
          <a:bodyPr wrap="square" rtlCol="0">
            <a:spAutoFit/>
          </a:bodyPr>
          <a:lstStyle/>
          <a:p>
            <a:pPr marL="457200" indent="-457200" eaLnBrk="1" fontAlgn="auto" hangingPunct="1">
              <a:spcBef>
                <a:spcPts val="0"/>
              </a:spcBef>
              <a:spcAft>
                <a:spcPts val="0"/>
              </a:spcAft>
              <a:buFont typeface="Arial" pitchFamily="34" charset="0"/>
              <a:buChar char="•"/>
            </a:pPr>
            <a:r>
              <a:rPr lang="en-US" sz="2600" dirty="0">
                <a:solidFill>
                  <a:prstClr val="white"/>
                </a:solidFill>
                <a:latin typeface="Calibri"/>
                <a:cs typeface="+mn-cs"/>
              </a:rPr>
              <a:t>Extend our model for non white Gaussian noise.</a:t>
            </a:r>
          </a:p>
          <a:p>
            <a:pPr eaLnBrk="1" fontAlgn="auto" hangingPunct="1">
              <a:spcBef>
                <a:spcPts val="0"/>
              </a:spcBef>
              <a:spcAft>
                <a:spcPts val="0"/>
              </a:spcAft>
            </a:pPr>
            <a:r>
              <a:rPr lang="en-US" sz="2600" dirty="0">
                <a:solidFill>
                  <a:prstClr val="white"/>
                </a:solidFill>
                <a:latin typeface="Calibri"/>
                <a:cs typeface="+mn-cs"/>
              </a:rPr>
              <a:t>      Dominant fixed-pattern noise in thermal imaging.</a:t>
            </a:r>
          </a:p>
          <a:p>
            <a:pPr eaLnBrk="1" fontAlgn="auto" hangingPunct="1">
              <a:spcBef>
                <a:spcPts val="0"/>
              </a:spcBef>
              <a:spcAft>
                <a:spcPts val="0"/>
              </a:spcAft>
            </a:pPr>
            <a:endParaRPr lang="en-US" sz="2600" dirty="0">
              <a:solidFill>
                <a:prstClr val="white"/>
              </a:solidFill>
              <a:latin typeface="Calibri"/>
              <a:cs typeface="+mn-cs"/>
            </a:endParaRPr>
          </a:p>
        </p:txBody>
      </p:sp>
      <p:pic>
        <p:nvPicPr>
          <p:cNvPr id="136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3552" y="2791262"/>
            <a:ext cx="2657475"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762250"/>
            <a:ext cx="2667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6096000" y="5626183"/>
            <a:ext cx="1701876" cy="338554"/>
          </a:xfrm>
          <a:prstGeom prst="rect">
            <a:avLst/>
          </a:prstGeom>
        </p:spPr>
        <p:txBody>
          <a:bodyPr wrap="none">
            <a:spAutoFit/>
          </a:bodyPr>
          <a:lstStyle/>
          <a:p>
            <a:pPr eaLnBrk="1" fontAlgn="auto" hangingPunct="1">
              <a:spcBef>
                <a:spcPts val="0"/>
              </a:spcBef>
              <a:spcAft>
                <a:spcPts val="0"/>
              </a:spcAft>
            </a:pPr>
            <a:r>
              <a:rPr lang="en-US" sz="1600" dirty="0" smtClean="0">
                <a:solidFill>
                  <a:prstClr val="white"/>
                </a:solidFill>
                <a:latin typeface="Calibri"/>
                <a:cs typeface="+mn-cs"/>
              </a:rPr>
              <a:t>A. </a:t>
            </a:r>
            <a:r>
              <a:rPr lang="en-US" sz="1600" dirty="0" err="1" smtClean="0">
                <a:solidFill>
                  <a:prstClr val="white"/>
                </a:solidFill>
                <a:latin typeface="Calibri"/>
                <a:cs typeface="+mn-cs"/>
              </a:rPr>
              <a:t>Averbuch</a:t>
            </a:r>
            <a:r>
              <a:rPr lang="en-US" sz="1600" dirty="0" smtClean="0">
                <a:solidFill>
                  <a:prstClr val="white"/>
                </a:solidFill>
                <a:latin typeface="Calibri"/>
                <a:cs typeface="+mn-cs"/>
              </a:rPr>
              <a:t> et. al.</a:t>
            </a:r>
            <a:endParaRPr lang="en-US" sz="1600" dirty="0">
              <a:solidFill>
                <a:prstClr val="white"/>
              </a:solidFill>
              <a:latin typeface="Calibri"/>
              <a:cs typeface="+mn-cs"/>
            </a:endParaRPr>
          </a:p>
        </p:txBody>
      </p:sp>
    </p:spTree>
    <p:extLst>
      <p:ext uri="{BB962C8B-B14F-4D97-AF65-F5344CB8AC3E}">
        <p14:creationId xmlns:p14="http://schemas.microsoft.com/office/powerpoint/2010/main" val="3682663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08656" y="457200"/>
            <a:ext cx="3919343" cy="707886"/>
          </a:xfrm>
          <a:prstGeom prst="rect">
            <a:avLst/>
          </a:prstGeom>
        </p:spPr>
        <p:txBody>
          <a:bodyPr wrap="none">
            <a:spAutoFit/>
          </a:bodyPr>
          <a:lstStyle/>
          <a:p>
            <a:pPr eaLnBrk="1" fontAlgn="auto" hangingPunct="1">
              <a:spcBef>
                <a:spcPts val="0"/>
              </a:spcBef>
              <a:spcAft>
                <a:spcPts val="0"/>
              </a:spcAft>
            </a:pPr>
            <a:r>
              <a:rPr lang="en-US" sz="4000" dirty="0" smtClean="0">
                <a:solidFill>
                  <a:prstClr val="white"/>
                </a:solidFill>
                <a:latin typeface="Calibri"/>
                <a:cs typeface="+mn-cs"/>
              </a:rPr>
              <a:t>Further directions</a:t>
            </a:r>
            <a:endParaRPr lang="en-US" sz="4000" dirty="0">
              <a:solidFill>
                <a:prstClr val="white"/>
              </a:solidFill>
              <a:latin typeface="Calibri"/>
              <a:cs typeface="+mn-cs"/>
            </a:endParaRPr>
          </a:p>
        </p:txBody>
      </p:sp>
      <p:sp>
        <p:nvSpPr>
          <p:cNvPr id="4" name="TextBox 3"/>
          <p:cNvSpPr txBox="1"/>
          <p:nvPr/>
        </p:nvSpPr>
        <p:spPr>
          <a:xfrm>
            <a:off x="914400" y="1650999"/>
            <a:ext cx="7620000" cy="1692771"/>
          </a:xfrm>
          <a:prstGeom prst="rect">
            <a:avLst/>
          </a:prstGeom>
          <a:noFill/>
        </p:spPr>
        <p:txBody>
          <a:bodyPr wrap="square" rtlCol="0">
            <a:spAutoFit/>
          </a:bodyPr>
          <a:lstStyle/>
          <a:p>
            <a:pPr marL="285750" indent="-285750" eaLnBrk="1" fontAlgn="auto" hangingPunct="1">
              <a:spcBef>
                <a:spcPts val="0"/>
              </a:spcBef>
              <a:spcAft>
                <a:spcPts val="0"/>
              </a:spcAft>
              <a:buFont typeface="Arial" pitchFamily="34" charset="0"/>
              <a:buChar char="•"/>
            </a:pPr>
            <a:r>
              <a:rPr lang="en-US" sz="2600" dirty="0" smtClean="0">
                <a:solidFill>
                  <a:prstClr val="white"/>
                </a:solidFill>
                <a:latin typeface="Calibri"/>
                <a:cs typeface="+mn-cs"/>
              </a:rPr>
              <a:t>New </a:t>
            </a:r>
            <a:r>
              <a:rPr lang="en-US" sz="2600" dirty="0" err="1" smtClean="0">
                <a:solidFill>
                  <a:prstClr val="white"/>
                </a:solidFill>
                <a:latin typeface="Calibri"/>
                <a:cs typeface="+mn-cs"/>
              </a:rPr>
              <a:t>demosaicking</a:t>
            </a:r>
            <a:r>
              <a:rPr lang="en-US" sz="2600" dirty="0" smtClean="0">
                <a:solidFill>
                  <a:prstClr val="white"/>
                </a:solidFill>
                <a:latin typeface="Calibri"/>
                <a:cs typeface="+mn-cs"/>
              </a:rPr>
              <a:t> algorithms based on our Bayer spatial frequency response model.</a:t>
            </a:r>
          </a:p>
          <a:p>
            <a:pPr marL="285750" indent="-285750" eaLnBrk="1" fontAlgn="auto" hangingPunct="1">
              <a:spcBef>
                <a:spcPts val="0"/>
              </a:spcBef>
              <a:spcAft>
                <a:spcPts val="0"/>
              </a:spcAft>
              <a:buFont typeface="Arial" pitchFamily="34" charset="0"/>
              <a:buChar char="•"/>
            </a:pPr>
            <a:endParaRPr lang="en-US" sz="2600" dirty="0">
              <a:solidFill>
                <a:prstClr val="white"/>
              </a:solidFill>
              <a:latin typeface="Calibri"/>
              <a:cs typeface="+mn-cs"/>
            </a:endParaRPr>
          </a:p>
          <a:p>
            <a:pPr eaLnBrk="1" fontAlgn="auto" hangingPunct="1">
              <a:spcBef>
                <a:spcPts val="0"/>
              </a:spcBef>
              <a:spcAft>
                <a:spcPts val="0"/>
              </a:spcAft>
            </a:pPr>
            <a:endParaRPr lang="en-US" sz="2600" dirty="0" smtClean="0">
              <a:solidFill>
                <a:prstClr val="white"/>
              </a:solidFill>
              <a:latin typeface="Calibri"/>
              <a:cs typeface="+mn-cs"/>
            </a:endParaRPr>
          </a:p>
        </p:txBody>
      </p:sp>
      <p:sp>
        <p:nvSpPr>
          <p:cNvPr id="9" name="Footer Placeholder 8"/>
          <p:cNvSpPr>
            <a:spLocks noGrp="1"/>
          </p:cNvSpPr>
          <p:nvPr>
            <p:ph type="ftr" sz="quarter" idx="11"/>
          </p:nvPr>
        </p:nvSpPr>
        <p:spPr/>
        <p:txBody>
          <a:bodyPr/>
          <a:lstStyle/>
          <a:p>
            <a:endParaRPr lang="en-US" dirty="0">
              <a:solidFill>
                <a:prstClr val="white">
                  <a:tint val="75000"/>
                </a:prstClr>
              </a:solidFill>
            </a:endParaRPr>
          </a:p>
        </p:txBody>
      </p:sp>
      <p:pic>
        <p:nvPicPr>
          <p:cNvPr id="1372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6904" t="57779" r="21667" b="13650"/>
          <a:stretch/>
        </p:blipFill>
        <p:spPr bwMode="auto">
          <a:xfrm>
            <a:off x="1752600" y="3369170"/>
            <a:ext cx="1896644" cy="1896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Object 1"/>
          <p:cNvGraphicFramePr>
            <a:graphicFrameLocks noChangeAspect="1"/>
          </p:cNvGraphicFramePr>
          <p:nvPr>
            <p:extLst>
              <p:ext uri="{D42A27DB-BD31-4B8C-83A1-F6EECF244321}">
                <p14:modId xmlns:p14="http://schemas.microsoft.com/office/powerpoint/2010/main" val="3940659540"/>
              </p:ext>
            </p:extLst>
          </p:nvPr>
        </p:nvGraphicFramePr>
        <p:xfrm>
          <a:off x="2184984" y="5334000"/>
          <a:ext cx="1031875" cy="436562"/>
        </p:xfrm>
        <a:graphic>
          <a:graphicData uri="http://schemas.openxmlformats.org/presentationml/2006/ole">
            <mc:AlternateContent xmlns:mc="http://schemas.openxmlformats.org/markup-compatibility/2006">
              <mc:Choice xmlns:v="urn:schemas-microsoft-com:vml" Requires="v">
                <p:oleObj spid="_x0000_s1329169" name="Equation" r:id="rId5" imgW="571320" imgH="241200" progId="Equation.DSMT4">
                  <p:embed/>
                </p:oleObj>
              </mc:Choice>
              <mc:Fallback>
                <p:oleObj name="Equation" r:id="rId5" imgW="571320" imgH="241200" progId="Equation.DSMT4">
                  <p:embed/>
                  <p:pic>
                    <p:nvPicPr>
                      <p:cNvPr id="0" name=""/>
                      <p:cNvPicPr>
                        <a:picLocks noChangeAspect="1" noChangeArrowheads="1"/>
                      </p:cNvPicPr>
                      <p:nvPr/>
                    </p:nvPicPr>
                    <p:blipFill>
                      <a:blip r:embed="rId6"/>
                      <a:srcRect/>
                      <a:stretch>
                        <a:fillRect/>
                      </a:stretch>
                    </p:blipFill>
                    <p:spPr bwMode="auto">
                      <a:xfrm>
                        <a:off x="2184984" y="5334000"/>
                        <a:ext cx="1031875"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7220"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56190" t="9524" r="21905" b="61270"/>
          <a:stretch/>
        </p:blipFill>
        <p:spPr bwMode="auto">
          <a:xfrm>
            <a:off x="4724400" y="3216043"/>
            <a:ext cx="2049771" cy="2049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Object 2"/>
          <p:cNvGraphicFramePr>
            <a:graphicFrameLocks noChangeAspect="1"/>
          </p:cNvGraphicFramePr>
          <p:nvPr>
            <p:extLst>
              <p:ext uri="{D42A27DB-BD31-4B8C-83A1-F6EECF244321}">
                <p14:modId xmlns:p14="http://schemas.microsoft.com/office/powerpoint/2010/main" val="3006637199"/>
              </p:ext>
            </p:extLst>
          </p:nvPr>
        </p:nvGraphicFramePr>
        <p:xfrm>
          <a:off x="5200650" y="5291138"/>
          <a:ext cx="1098550" cy="436562"/>
        </p:xfrm>
        <a:graphic>
          <a:graphicData uri="http://schemas.openxmlformats.org/presentationml/2006/ole">
            <mc:AlternateContent xmlns:mc="http://schemas.openxmlformats.org/markup-compatibility/2006">
              <mc:Choice xmlns:v="urn:schemas-microsoft-com:vml" Requires="v">
                <p:oleObj spid="_x0000_s1329170" name="Equation" r:id="rId8" imgW="609480" imgH="241200" progId="Equation.DSMT4">
                  <p:embed/>
                </p:oleObj>
              </mc:Choice>
              <mc:Fallback>
                <p:oleObj name="Equation" r:id="rId8" imgW="609480" imgH="241200" progId="Equation.DSMT4">
                  <p:embed/>
                  <p:pic>
                    <p:nvPicPr>
                      <p:cNvPr id="0" name=""/>
                      <p:cNvPicPr>
                        <a:picLocks noChangeAspect="1" noChangeArrowheads="1"/>
                      </p:cNvPicPr>
                      <p:nvPr/>
                    </p:nvPicPr>
                    <p:blipFill>
                      <a:blip r:embed="rId9"/>
                      <a:srcRect/>
                      <a:stretch>
                        <a:fillRect/>
                      </a:stretch>
                    </p:blipFill>
                    <p:spPr bwMode="auto">
                      <a:xfrm>
                        <a:off x="5200650" y="5291138"/>
                        <a:ext cx="1098550"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207367334"/>
              </p:ext>
            </p:extLst>
          </p:nvPr>
        </p:nvGraphicFramePr>
        <p:xfrm>
          <a:off x="7315200" y="4329684"/>
          <a:ext cx="896499" cy="490538"/>
        </p:xfrm>
        <a:graphic>
          <a:graphicData uri="http://schemas.openxmlformats.org/presentationml/2006/ole">
            <mc:AlternateContent xmlns:mc="http://schemas.openxmlformats.org/markup-compatibility/2006">
              <mc:Choice xmlns:v="urn:schemas-microsoft-com:vml" Requires="v">
                <p:oleObj spid="_x0000_s1329171" name="Equation" r:id="rId10" imgW="139680" imgH="75960" progId="Equation.DSMT4">
                  <p:embed/>
                </p:oleObj>
              </mc:Choice>
              <mc:Fallback>
                <p:oleObj name="Equation" r:id="rId10" imgW="139680" imgH="75960" progId="Equation.DSMT4">
                  <p:embed/>
                  <p:pic>
                    <p:nvPicPr>
                      <p:cNvPr id="0" name=""/>
                      <p:cNvPicPr>
                        <a:picLocks noChangeAspect="1" noChangeArrowheads="1"/>
                      </p:cNvPicPr>
                      <p:nvPr/>
                    </p:nvPicPr>
                    <p:blipFill>
                      <a:blip r:embed="rId11"/>
                      <a:srcRect/>
                      <a:stretch>
                        <a:fillRect/>
                      </a:stretch>
                    </p:blipFill>
                    <p:spPr bwMode="auto">
                      <a:xfrm>
                        <a:off x="7315200" y="4329684"/>
                        <a:ext cx="896499" cy="49053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479150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2322" name="Object 2"/>
          <p:cNvGraphicFramePr>
            <a:graphicFrameLocks noGrp="1" noChangeAspect="1"/>
          </p:cNvGraphicFramePr>
          <p:nvPr>
            <p:ph idx="1"/>
          </p:nvPr>
        </p:nvGraphicFramePr>
        <p:xfrm>
          <a:off x="457200" y="6091238"/>
          <a:ext cx="800100" cy="303212"/>
        </p:xfrm>
        <a:graphic>
          <a:graphicData uri="http://schemas.openxmlformats.org/presentationml/2006/ole">
            <mc:AlternateContent xmlns:mc="http://schemas.openxmlformats.org/markup-compatibility/2006">
              <mc:Choice xmlns:v="urn:schemas-microsoft-com:vml" Requires="v">
                <p:oleObj spid="_x0000_s952336" name="Equation" r:id="rId4" imgW="469800" imgH="177480" progId="Equation.DSMT4">
                  <p:embed/>
                </p:oleObj>
              </mc:Choice>
              <mc:Fallback>
                <p:oleObj name="Equation" r:id="rId4" imgW="469800" imgH="177480"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6091238"/>
                        <a:ext cx="800100" cy="303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952323" name="Picture 3" descr="noise_im_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03413" y="989013"/>
            <a:ext cx="5429250" cy="5429250"/>
          </a:xfrm>
          <a:prstGeom prst="rect">
            <a:avLst/>
          </a:prstGeom>
          <a:noFill/>
          <a:extLst>
            <a:ext uri="{909E8E84-426E-40DD-AFC4-6F175D3DCCD1}">
              <a14:hiddenFill xmlns:a14="http://schemas.microsoft.com/office/drawing/2010/main">
                <a:solidFill>
                  <a:srgbClr val="FFFFFF"/>
                </a:solidFill>
              </a14:hiddenFill>
            </a:ext>
          </a:extLst>
        </p:spPr>
      </p:pic>
      <p:sp>
        <p:nvSpPr>
          <p:cNvPr id="952324" name="Freeform 4"/>
          <p:cNvSpPr>
            <a:spLocks/>
          </p:cNvSpPr>
          <p:nvPr/>
        </p:nvSpPr>
        <p:spPr bwMode="auto">
          <a:xfrm>
            <a:off x="1447800" y="3657600"/>
            <a:ext cx="1917700" cy="800100"/>
          </a:xfrm>
          <a:custGeom>
            <a:avLst/>
            <a:gdLst>
              <a:gd name="T0" fmla="*/ 0 w 1208"/>
              <a:gd name="T1" fmla="*/ 72 h 504"/>
              <a:gd name="T2" fmla="*/ 1008 w 1208"/>
              <a:gd name="T3" fmla="*/ 72 h 504"/>
              <a:gd name="T4" fmla="*/ 1200 w 1208"/>
              <a:gd name="T5" fmla="*/ 504 h 504"/>
            </a:gdLst>
            <a:ahLst/>
            <a:cxnLst>
              <a:cxn ang="0">
                <a:pos x="T0" y="T1"/>
              </a:cxn>
              <a:cxn ang="0">
                <a:pos x="T2" y="T3"/>
              </a:cxn>
              <a:cxn ang="0">
                <a:pos x="T4" y="T5"/>
              </a:cxn>
            </a:cxnLst>
            <a:rect l="0" t="0" r="r" b="b"/>
            <a:pathLst>
              <a:path w="1208" h="504">
                <a:moveTo>
                  <a:pt x="0" y="72"/>
                </a:moveTo>
                <a:cubicBezTo>
                  <a:pt x="404" y="36"/>
                  <a:pt x="808" y="0"/>
                  <a:pt x="1008" y="72"/>
                </a:cubicBezTo>
                <a:cubicBezTo>
                  <a:pt x="1208" y="144"/>
                  <a:pt x="1204" y="324"/>
                  <a:pt x="1200" y="504"/>
                </a:cubicBezTo>
              </a:path>
            </a:pathLst>
          </a:custGeom>
          <a:noFill/>
          <a:ln w="50800">
            <a:solidFill>
              <a:srgbClr val="FF00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325" name="Rectangle 5"/>
          <p:cNvSpPr>
            <a:spLocks noGrp="1" noChangeArrowheads="1"/>
          </p:cNvSpPr>
          <p:nvPr>
            <p:ph type="title"/>
          </p:nvPr>
        </p:nvSpPr>
        <p:spPr>
          <a:xfrm>
            <a:off x="457200" y="0"/>
            <a:ext cx="8229600" cy="990600"/>
          </a:xfrm>
          <a:noFill/>
          <a:ln/>
        </p:spPr>
        <p:txBody>
          <a:bodyPr/>
          <a:lstStyle/>
          <a:p>
            <a:r>
              <a:rPr lang="en-US" altLang="en-US" sz="4000">
                <a:solidFill>
                  <a:schemeClr val="bg1"/>
                </a:solidFill>
              </a:rPr>
              <a:t>Noise:  Object size matters?</a:t>
            </a:r>
          </a:p>
        </p:txBody>
      </p:sp>
      <p:sp>
        <p:nvSpPr>
          <p:cNvPr id="952326" name="Text Box 6"/>
          <p:cNvSpPr txBox="1">
            <a:spLocks noChangeArrowheads="1"/>
          </p:cNvSpPr>
          <p:nvPr/>
        </p:nvSpPr>
        <p:spPr bwMode="auto">
          <a:xfrm>
            <a:off x="8748713" y="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altLang="en-US" sz="1600">
                <a:solidFill>
                  <a:srgbClr val="00FF00"/>
                </a:solidFill>
              </a:rPr>
              <a:t>22</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08656" y="457200"/>
            <a:ext cx="3919343" cy="707886"/>
          </a:xfrm>
          <a:prstGeom prst="rect">
            <a:avLst/>
          </a:prstGeom>
        </p:spPr>
        <p:txBody>
          <a:bodyPr wrap="none">
            <a:spAutoFit/>
          </a:bodyPr>
          <a:lstStyle/>
          <a:p>
            <a:pPr eaLnBrk="1" fontAlgn="auto" hangingPunct="1">
              <a:spcBef>
                <a:spcPts val="0"/>
              </a:spcBef>
              <a:spcAft>
                <a:spcPts val="0"/>
              </a:spcAft>
            </a:pPr>
            <a:r>
              <a:rPr lang="en-US" sz="4000" dirty="0" smtClean="0">
                <a:solidFill>
                  <a:prstClr val="white"/>
                </a:solidFill>
                <a:latin typeface="Calibri"/>
                <a:cs typeface="+mn-cs"/>
              </a:rPr>
              <a:t>Further directions</a:t>
            </a:r>
            <a:endParaRPr lang="en-US" sz="4000" dirty="0">
              <a:solidFill>
                <a:prstClr val="white"/>
              </a:solidFill>
              <a:latin typeface="Calibri"/>
              <a:cs typeface="+mn-cs"/>
            </a:endParaRPr>
          </a:p>
        </p:txBody>
      </p:sp>
      <p:sp>
        <p:nvSpPr>
          <p:cNvPr id="4" name="TextBox 3"/>
          <p:cNvSpPr txBox="1"/>
          <p:nvPr/>
        </p:nvSpPr>
        <p:spPr>
          <a:xfrm>
            <a:off x="609600" y="1676399"/>
            <a:ext cx="8077200" cy="1292662"/>
          </a:xfrm>
          <a:prstGeom prst="rect">
            <a:avLst/>
          </a:prstGeom>
          <a:noFill/>
        </p:spPr>
        <p:txBody>
          <a:bodyPr wrap="square" rtlCol="0">
            <a:spAutoFit/>
          </a:bodyPr>
          <a:lstStyle/>
          <a:p>
            <a:pPr marL="457200" indent="-457200" eaLnBrk="1" fontAlgn="auto" hangingPunct="1">
              <a:spcBef>
                <a:spcPts val="0"/>
              </a:spcBef>
              <a:spcAft>
                <a:spcPts val="0"/>
              </a:spcAft>
              <a:buFont typeface="Arial" pitchFamily="34" charset="0"/>
              <a:buChar char="•"/>
            </a:pPr>
            <a:r>
              <a:rPr lang="en-US" sz="2600" dirty="0" smtClean="0">
                <a:solidFill>
                  <a:prstClr val="white"/>
                </a:solidFill>
                <a:latin typeface="Calibri"/>
                <a:cs typeface="+mn-cs"/>
              </a:rPr>
              <a:t>Design CFAs other than Bayer based on a desired frequency domain performance.</a:t>
            </a:r>
          </a:p>
          <a:p>
            <a:pPr eaLnBrk="1" fontAlgn="auto" hangingPunct="1">
              <a:spcBef>
                <a:spcPts val="0"/>
              </a:spcBef>
              <a:spcAft>
                <a:spcPts val="0"/>
              </a:spcAft>
            </a:pPr>
            <a:r>
              <a:rPr lang="en-US" sz="2600" dirty="0">
                <a:solidFill>
                  <a:prstClr val="white"/>
                </a:solidFill>
                <a:latin typeface="Calibri"/>
                <a:cs typeface="+mn-cs"/>
              </a:rPr>
              <a:t> </a:t>
            </a:r>
            <a:r>
              <a:rPr lang="en-US" sz="2600" dirty="0" smtClean="0">
                <a:solidFill>
                  <a:prstClr val="white"/>
                </a:solidFill>
                <a:latin typeface="Calibri"/>
                <a:cs typeface="+mn-cs"/>
              </a:rPr>
              <a:t>     Consider unified design of CFA + interpolation kernels</a:t>
            </a:r>
            <a:r>
              <a:rPr lang="en-US" sz="2600" dirty="0">
                <a:solidFill>
                  <a:prstClr val="white"/>
                </a:solidFill>
                <a:latin typeface="Calibri"/>
                <a:cs typeface="+mn-cs"/>
              </a:rPr>
              <a:t>.</a:t>
            </a:r>
            <a:endParaRPr lang="en-US" sz="2600" dirty="0" smtClean="0">
              <a:solidFill>
                <a:prstClr val="white"/>
              </a:solidFill>
              <a:latin typeface="Calibri"/>
              <a:cs typeface="+mn-cs"/>
            </a:endParaRPr>
          </a:p>
        </p:txBody>
      </p:sp>
      <p:sp>
        <p:nvSpPr>
          <p:cNvPr id="9" name="Footer Placeholder 8"/>
          <p:cNvSpPr>
            <a:spLocks noGrp="1"/>
          </p:cNvSpPr>
          <p:nvPr>
            <p:ph type="ftr" sz="quarter" idx="11"/>
          </p:nvPr>
        </p:nvSpPr>
        <p:spPr/>
        <p:txBody>
          <a:bodyPr/>
          <a:lstStyle/>
          <a:p>
            <a:endParaRPr lang="en-US" dirty="0">
              <a:solidFill>
                <a:prstClr val="white">
                  <a:tint val="75000"/>
                </a:prstClr>
              </a:solidFill>
            </a:endParaRPr>
          </a:p>
        </p:txBody>
      </p:sp>
      <p:pic>
        <p:nvPicPr>
          <p:cNvPr id="13824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146622" y="3296219"/>
            <a:ext cx="2128570" cy="217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85749" y="5606601"/>
            <a:ext cx="1327543" cy="338554"/>
          </a:xfrm>
          <a:prstGeom prst="rect">
            <a:avLst/>
          </a:prstGeom>
        </p:spPr>
        <p:txBody>
          <a:bodyPr wrap="none">
            <a:spAutoFit/>
          </a:bodyPr>
          <a:lstStyle/>
          <a:p>
            <a:pPr eaLnBrk="1" fontAlgn="auto" hangingPunct="1">
              <a:spcBef>
                <a:spcPts val="0"/>
              </a:spcBef>
              <a:spcAft>
                <a:spcPts val="0"/>
              </a:spcAft>
            </a:pPr>
            <a:r>
              <a:rPr lang="en-US" sz="1600" dirty="0" err="1" smtClean="0">
                <a:solidFill>
                  <a:prstClr val="white"/>
                </a:solidFill>
                <a:latin typeface="Calibri"/>
                <a:cs typeface="+mn-cs"/>
              </a:rPr>
              <a:t>Yasuma</a:t>
            </a:r>
            <a:r>
              <a:rPr lang="en-US" sz="1600" dirty="0" smtClean="0">
                <a:solidFill>
                  <a:prstClr val="white"/>
                </a:solidFill>
                <a:latin typeface="Calibri"/>
                <a:cs typeface="+mn-cs"/>
              </a:rPr>
              <a:t> et. al.</a:t>
            </a:r>
            <a:endParaRPr lang="en-US" sz="1600" dirty="0">
              <a:solidFill>
                <a:prstClr val="white"/>
              </a:solidFill>
              <a:latin typeface="Calibri"/>
              <a:cs typeface="+mn-cs"/>
            </a:endParaRPr>
          </a:p>
        </p:txBody>
      </p:sp>
      <p:pic>
        <p:nvPicPr>
          <p:cNvPr id="138244" name="Picture 4" descr="http://www.fujifilmusa.com/products/digital_cameras/x/fujifilm_x_pro1/features/img/index/pic_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192" y="3181277"/>
            <a:ext cx="3048000" cy="229140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324600" y="5437324"/>
            <a:ext cx="801823" cy="338554"/>
          </a:xfrm>
          <a:prstGeom prst="rect">
            <a:avLst/>
          </a:prstGeom>
        </p:spPr>
        <p:txBody>
          <a:bodyPr wrap="none">
            <a:spAutoFit/>
          </a:bodyPr>
          <a:lstStyle/>
          <a:p>
            <a:pPr eaLnBrk="1" fontAlgn="auto" hangingPunct="1">
              <a:spcBef>
                <a:spcPts val="0"/>
              </a:spcBef>
              <a:spcAft>
                <a:spcPts val="0"/>
              </a:spcAft>
            </a:pPr>
            <a:r>
              <a:rPr lang="en-US" sz="1600" dirty="0" smtClean="0">
                <a:solidFill>
                  <a:prstClr val="white"/>
                </a:solidFill>
                <a:latin typeface="Calibri"/>
                <a:cs typeface="+mn-cs"/>
              </a:rPr>
              <a:t>Fujifilm</a:t>
            </a:r>
            <a:endParaRPr lang="en-US" sz="1600" dirty="0">
              <a:solidFill>
                <a:prstClr val="white"/>
              </a:solidFill>
              <a:latin typeface="Calibri"/>
              <a:cs typeface="+mn-cs"/>
            </a:endParaRPr>
          </a:p>
        </p:txBody>
      </p:sp>
    </p:spTree>
    <p:extLst>
      <p:ext uri="{BB962C8B-B14F-4D97-AF65-F5344CB8AC3E}">
        <p14:creationId xmlns:p14="http://schemas.microsoft.com/office/powerpoint/2010/main" val="3030701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slides}\pagestyle{empty}&#10;\begin{document}&#10;&#10;\end{document}&#10;"/>
  <p:tag name="TEX2PS" val="latex $(base).tex; dvips -D $(res) -E -o $(base).ps $(base).dvi"/>
  <p:tag name="EXTERNALEDITCOMMAND" val="notepad %"/>
  <p:tag name="GHOSTSCRIPTCOMMAND" val="gswin32c"/>
  <p:tag name="DEFAULTBITMAP" val="png256"/>
  <p:tag name="DEFAULTBLEND" val="True"/>
  <p:tag name="DEFAULTTRANSPARENT" val="False"/>
  <p:tag name="DEFAULTWORKAROUNDTRANSPARENCYBUG" val="False"/>
  <p:tag name="DEFAULTRESOLUTION" val="1200"/>
  <p:tag name="DEFAULTMAGNIFICATION" val="2"/>
  <p:tag name="DEFAULTFONTSIZE" val="10"/>
  <p:tag name="DEFAULTWIDTH" val="348"/>
  <p:tag name="DEFAULTHEIGHT" val="200"/>
</p:tagLst>
</file>

<file path=ppt/tags/tag10.xml><?xml version="1.0" encoding="utf-8"?>
<p:tagLst xmlns:a="http://schemas.openxmlformats.org/drawingml/2006/main" xmlns:r="http://schemas.openxmlformats.org/officeDocument/2006/relationships" xmlns:p="http://schemas.openxmlformats.org/presentationml/2006/main">
  <p:tag name="TIMING" val="|25.3|14.2|6.6|47.7"/>
</p:tagLst>
</file>

<file path=ppt/tags/tag11.xml><?xml version="1.0" encoding="utf-8"?>
<p:tagLst xmlns:a="http://schemas.openxmlformats.org/drawingml/2006/main" xmlns:r="http://schemas.openxmlformats.org/officeDocument/2006/relationships" xmlns:p="http://schemas.openxmlformats.org/presentationml/2006/main">
  <p:tag name="TIMING" val="|26.8"/>
</p:tagLst>
</file>

<file path=ppt/tags/tag12.xml><?xml version="1.0" encoding="utf-8"?>
<p:tagLst xmlns:a="http://schemas.openxmlformats.org/drawingml/2006/main" xmlns:r="http://schemas.openxmlformats.org/officeDocument/2006/relationships" xmlns:p="http://schemas.openxmlformats.org/presentationml/2006/main">
  <p:tag name="TIMING" val="|53.1"/>
</p:tagLst>
</file>

<file path=ppt/tags/tag13.xml><?xml version="1.0" encoding="utf-8"?>
<p:tagLst xmlns:a="http://schemas.openxmlformats.org/drawingml/2006/main" xmlns:r="http://schemas.openxmlformats.org/officeDocument/2006/relationships" xmlns:p="http://schemas.openxmlformats.org/presentationml/2006/main">
  <p:tag name="TIMING" val="|60.1"/>
</p:tagLst>
</file>

<file path=ppt/tags/tag14.xml><?xml version="1.0" encoding="utf-8"?>
<p:tagLst xmlns:a="http://schemas.openxmlformats.org/drawingml/2006/main" xmlns:r="http://schemas.openxmlformats.org/officeDocument/2006/relationships" xmlns:p="http://schemas.openxmlformats.org/presentationml/2006/main">
  <p:tag name="TIMING" val="|25.9|16.5|23.9|10.8"/>
</p:tagLst>
</file>

<file path=ppt/tags/tag15.xml><?xml version="1.0" encoding="utf-8"?>
<p:tagLst xmlns:a="http://schemas.openxmlformats.org/drawingml/2006/main" xmlns:r="http://schemas.openxmlformats.org/officeDocument/2006/relationships" xmlns:p="http://schemas.openxmlformats.org/presentationml/2006/main">
  <p:tag name="TIMING" val="|25.9|16.5|23.9|10.8"/>
</p:tagLst>
</file>

<file path=ppt/tags/tag16.xml><?xml version="1.0" encoding="utf-8"?>
<p:tagLst xmlns:a="http://schemas.openxmlformats.org/drawingml/2006/main" xmlns:r="http://schemas.openxmlformats.org/officeDocument/2006/relationships" xmlns:p="http://schemas.openxmlformats.org/presentationml/2006/main">
  <p:tag name="TIMING" val="|10.7"/>
</p:tagLst>
</file>

<file path=ppt/tags/tag17.xml><?xml version="1.0" encoding="utf-8"?>
<p:tagLst xmlns:a="http://schemas.openxmlformats.org/drawingml/2006/main" xmlns:r="http://schemas.openxmlformats.org/officeDocument/2006/relationships" xmlns:p="http://schemas.openxmlformats.org/presentationml/2006/main">
  <p:tag name="TIMING" val="|13.3|15.8"/>
</p:tagLst>
</file>

<file path=ppt/tags/tag2.xml><?xml version="1.0" encoding="utf-8"?>
<p:tagLst xmlns:a="http://schemas.openxmlformats.org/drawingml/2006/main" xmlns:r="http://schemas.openxmlformats.org/officeDocument/2006/relationships" xmlns:p="http://schemas.openxmlformats.org/presentationml/2006/main">
  <p:tag name="TIMING" val="|25.3|14.2|6.6|47.7"/>
</p:tagLst>
</file>

<file path=ppt/tags/tag3.xml><?xml version="1.0" encoding="utf-8"?>
<p:tagLst xmlns:a="http://schemas.openxmlformats.org/drawingml/2006/main" xmlns:r="http://schemas.openxmlformats.org/officeDocument/2006/relationships" xmlns:p="http://schemas.openxmlformats.org/presentationml/2006/main">
  <p:tag name="TIMING" val="|25.3|14.2|6.6|47.7"/>
</p:tagLst>
</file>

<file path=ppt/tags/tag4.xml><?xml version="1.0" encoding="utf-8"?>
<p:tagLst xmlns:a="http://schemas.openxmlformats.org/drawingml/2006/main" xmlns:r="http://schemas.openxmlformats.org/officeDocument/2006/relationships" xmlns:p="http://schemas.openxmlformats.org/presentationml/2006/main">
  <p:tag name="TIMING" val="|4.9|25.5|17"/>
</p:tagLst>
</file>

<file path=ppt/tags/tag5.xml><?xml version="1.0" encoding="utf-8"?>
<p:tagLst xmlns:a="http://schemas.openxmlformats.org/drawingml/2006/main" xmlns:r="http://schemas.openxmlformats.org/officeDocument/2006/relationships" xmlns:p="http://schemas.openxmlformats.org/presentationml/2006/main">
  <p:tag name="TIMING" val="|29.3"/>
</p:tagLst>
</file>

<file path=ppt/tags/tag6.xml><?xml version="1.0" encoding="utf-8"?>
<p:tagLst xmlns:a="http://schemas.openxmlformats.org/drawingml/2006/main" xmlns:r="http://schemas.openxmlformats.org/officeDocument/2006/relationships" xmlns:p="http://schemas.openxmlformats.org/presentationml/2006/main">
  <p:tag name="TIMING" val="|0.9|0.3|0.3|0.9|0.3|2.2"/>
</p:tagLst>
</file>

<file path=ppt/tags/tag7.xml><?xml version="1.0" encoding="utf-8"?>
<p:tagLst xmlns:a="http://schemas.openxmlformats.org/drawingml/2006/main" xmlns:r="http://schemas.openxmlformats.org/officeDocument/2006/relationships" xmlns:p="http://schemas.openxmlformats.org/presentationml/2006/main">
  <p:tag name="TIMING" val="|15.8"/>
</p:tagLst>
</file>

<file path=ppt/tags/tag8.xml><?xml version="1.0" encoding="utf-8"?>
<p:tagLst xmlns:a="http://schemas.openxmlformats.org/drawingml/2006/main" xmlns:r="http://schemas.openxmlformats.org/officeDocument/2006/relationships" xmlns:p="http://schemas.openxmlformats.org/presentationml/2006/main">
  <p:tag name="TIMING" val="|12.2|10.1"/>
</p:tagLst>
</file>

<file path=ppt/tags/tag9.xml><?xml version="1.0" encoding="utf-8"?>
<p:tagLst xmlns:a="http://schemas.openxmlformats.org/drawingml/2006/main" xmlns:r="http://schemas.openxmlformats.org/officeDocument/2006/relationships" xmlns:p="http://schemas.openxmlformats.org/presentationml/2006/main">
  <p:tag name="TIMING" val="|38.3"/>
</p:tagLst>
</file>

<file path=ppt/theme/theme1.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Blends">
  <a:themeElements>
    <a:clrScheme name="3_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3_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3_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3_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3_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3_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3_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3_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3_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14633</TotalTime>
  <Words>5041</Words>
  <Application>Microsoft Office PowerPoint</Application>
  <PresentationFormat>On-screen Show (4:3)</PresentationFormat>
  <Paragraphs>987</Paragraphs>
  <Slides>90</Slides>
  <Notes>83</Notes>
  <HiddenSlides>0</HiddenSlides>
  <MMClips>0</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2</vt:i4>
      </vt:variant>
      <vt:variant>
        <vt:lpstr>Slide Titles</vt:lpstr>
      </vt:variant>
      <vt:variant>
        <vt:i4>90</vt:i4>
      </vt:variant>
    </vt:vector>
  </HeadingPairs>
  <TitlesOfParts>
    <vt:vector size="105" baseType="lpstr">
      <vt:lpstr>Arial</vt:lpstr>
      <vt:lpstr>Calibri</vt:lpstr>
      <vt:lpstr>Cambria Math</vt:lpstr>
      <vt:lpstr>Century Gothic</vt:lpstr>
      <vt:lpstr>Tahoma</vt:lpstr>
      <vt:lpstr>Times New Roman</vt:lpstr>
      <vt:lpstr>Wingdings</vt:lpstr>
      <vt:lpstr>Wingdings 3</vt:lpstr>
      <vt:lpstr>2_Default Design</vt:lpstr>
      <vt:lpstr>3_Blends</vt:lpstr>
      <vt:lpstr>1_Default Design</vt:lpstr>
      <vt:lpstr>4_Default Design</vt:lpstr>
      <vt:lpstr>1_Office Theme</vt:lpstr>
      <vt:lpstr>Photo Editor Photo</vt:lpstr>
      <vt:lpstr>Equation</vt:lpstr>
      <vt:lpstr>PowerPoint Presentation</vt:lpstr>
      <vt:lpstr>PowerPoint Presentation</vt:lpstr>
      <vt:lpstr>Haze</vt:lpstr>
      <vt:lpstr>Pointwise Degradations</vt:lpstr>
      <vt:lpstr>Pointwise Degradations</vt:lpstr>
      <vt:lpstr>Noise:  Object size matters?</vt:lpstr>
      <vt:lpstr>Noise:  Object size matters?</vt:lpstr>
      <vt:lpstr>Noise:  Object size matters?</vt:lpstr>
      <vt:lpstr>Noise:  Object size matters?</vt:lpstr>
      <vt:lpstr>PowerPoint Presentation</vt:lpstr>
      <vt:lpstr>Previous criteria</vt:lpstr>
      <vt:lpstr>NIIRS- National Image Interpretability Rating Scales </vt:lpstr>
      <vt:lpstr>PowerPoint Presentation</vt:lpstr>
      <vt:lpstr>Where is the Cutoff?</vt:lpstr>
      <vt:lpstr>PowerPoint Presentation</vt:lpstr>
      <vt:lpstr>Noise Suppression in the HVS</vt:lpstr>
      <vt:lpstr>SNR Improvement by Averaging</vt:lpstr>
      <vt:lpstr>Different Sizes of Windows</vt:lpstr>
      <vt:lpstr>Averaging by Optimal Window</vt:lpstr>
      <vt:lpstr>SNR Improvement by Averaging</vt:lpstr>
      <vt:lpstr>Output SNR</vt:lpstr>
      <vt:lpstr>Cutoff Per Success Rate</vt:lpstr>
      <vt:lpstr>Vision Success is Probabilistic</vt:lpstr>
      <vt:lpstr>Success within a Confidence Interval</vt:lpstr>
      <vt:lpstr>Success within a Confidence Interval</vt:lpstr>
      <vt:lpstr>Determining Resolution Limits</vt:lpstr>
      <vt:lpstr>Pointwise Degradations</vt:lpstr>
      <vt:lpstr>Noise Model</vt:lpstr>
      <vt:lpstr>PowerPoint Presentation</vt:lpstr>
      <vt:lpstr>PowerPoint Presentation</vt:lpstr>
      <vt:lpstr>SNR  per size (frequency)</vt:lpstr>
      <vt:lpstr>Resolution Limits in Haze</vt:lpstr>
      <vt:lpstr>PowerPoint Presentation</vt:lpstr>
      <vt:lpstr>PowerPoint Presentation</vt:lpstr>
      <vt:lpstr>PowerPoint Presentation</vt:lpstr>
      <vt:lpstr>Imaging in Haze</vt:lpstr>
      <vt:lpstr>Haze Through a Polarizer</vt:lpstr>
      <vt:lpstr>Haze Through a Polarizer</vt:lpstr>
      <vt:lpstr>Dehazing using a Polarizer</vt:lpstr>
      <vt:lpstr>PowerPoint Presentation</vt:lpstr>
      <vt:lpstr>PowerPoint Presentation</vt:lpstr>
      <vt:lpstr>SNR Comparison</vt:lpstr>
      <vt:lpstr>PowerPoint Presentation</vt:lpstr>
      <vt:lpstr>SNR Comparison</vt:lpstr>
      <vt:lpstr>PowerPoint Presentation</vt:lpstr>
      <vt:lpstr>Experiment</vt:lpstr>
      <vt:lpstr>SNR Comparison</vt:lpstr>
      <vt:lpstr>Advantages of Polarization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Schechner Yoav</dc:creator>
  <cp:lastModifiedBy>Schechner Yoav</cp:lastModifiedBy>
  <cp:revision>1088</cp:revision>
  <cp:lastPrinted>1601-01-01T00:00:00Z</cp:lastPrinted>
  <dcterms:created xsi:type="dcterms:W3CDTF">1601-01-01T00:00:00Z</dcterms:created>
  <dcterms:modified xsi:type="dcterms:W3CDTF">2017-11-24T14:18:40Z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LCID">
    <vt:i4>1037</vt:i4>
  </property>
</Properties>
</file>