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notesSlides/notesSlide27.xml" ContentType="application/vnd.openxmlformats-officedocument.presentationml.notesSlide+xml"/>
  <Override PartName="/ppt/tags/tag20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1.xml" ContentType="application/vnd.openxmlformats-officedocument.presentationml.tags+xml"/>
  <Override PartName="/ppt/notesSlides/notesSlide33.xml" ContentType="application/vnd.openxmlformats-officedocument.presentationml.notesSlide+xml"/>
  <Override PartName="/ppt/tags/tag22.xml" ContentType="application/vnd.openxmlformats-officedocument.presentationml.tags+xml"/>
  <Override PartName="/ppt/notesSlides/notesSlide34.xml" ContentType="application/vnd.openxmlformats-officedocument.presentationml.notesSlide+xml"/>
  <Override PartName="/ppt/tags/tag23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</p:sldMasterIdLst>
  <p:notesMasterIdLst>
    <p:notesMasterId r:id="rId42"/>
  </p:notesMasterIdLst>
  <p:sldIdLst>
    <p:sldId id="258" r:id="rId4"/>
    <p:sldId id="280" r:id="rId5"/>
    <p:sldId id="287" r:id="rId6"/>
    <p:sldId id="323" r:id="rId7"/>
    <p:sldId id="261" r:id="rId8"/>
    <p:sldId id="292" r:id="rId9"/>
    <p:sldId id="324" r:id="rId10"/>
    <p:sldId id="293" r:id="rId11"/>
    <p:sldId id="347" r:id="rId12"/>
    <p:sldId id="306" r:id="rId13"/>
    <p:sldId id="307" r:id="rId14"/>
    <p:sldId id="327" r:id="rId15"/>
    <p:sldId id="308" r:id="rId16"/>
    <p:sldId id="368" r:id="rId17"/>
    <p:sldId id="369" r:id="rId18"/>
    <p:sldId id="349" r:id="rId19"/>
    <p:sldId id="350" r:id="rId20"/>
    <p:sldId id="260" r:id="rId21"/>
    <p:sldId id="331" r:id="rId22"/>
    <p:sldId id="354" r:id="rId23"/>
    <p:sldId id="355" r:id="rId24"/>
    <p:sldId id="356" r:id="rId25"/>
    <p:sldId id="309" r:id="rId26"/>
    <p:sldId id="365" r:id="rId27"/>
    <p:sldId id="310" r:id="rId28"/>
    <p:sldId id="366" r:id="rId29"/>
    <p:sldId id="319" r:id="rId30"/>
    <p:sldId id="335" r:id="rId31"/>
    <p:sldId id="362" r:id="rId32"/>
    <p:sldId id="311" r:id="rId33"/>
    <p:sldId id="363" r:id="rId34"/>
    <p:sldId id="359" r:id="rId35"/>
    <p:sldId id="360" r:id="rId36"/>
    <p:sldId id="367" r:id="rId37"/>
    <p:sldId id="314" r:id="rId38"/>
    <p:sldId id="371" r:id="rId39"/>
    <p:sldId id="315" r:id="rId40"/>
    <p:sldId id="334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00FF00"/>
    <a:srgbClr val="FFFFCC"/>
    <a:srgbClr val="00FFFF"/>
    <a:srgbClr val="CC00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7" autoAdjust="0"/>
    <p:restoredTop sz="60000" autoAdjust="0"/>
  </p:normalViewPr>
  <p:slideViewPr>
    <p:cSldViewPr snapToGrid="0">
      <p:cViewPr varScale="1">
        <p:scale>
          <a:sx n="70" d="100"/>
          <a:sy n="70" d="100"/>
        </p:scale>
        <p:origin x="2670" y="48"/>
      </p:cViewPr>
      <p:guideLst/>
    </p:cSldViewPr>
  </p:slideViewPr>
  <p:outlineViewPr>
    <p:cViewPr>
      <p:scale>
        <a:sx n="33" d="100"/>
        <a:sy n="33" d="100"/>
      </p:scale>
      <p:origin x="0" y="-4013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DA20C-DEC5-41CE-A5E2-CCCE726839B0}" type="datetimeFigureOut">
              <a:rPr lang="en-US" smtClean="0"/>
              <a:t>6/11/2017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0EFDDE-AF74-4FEE-A7B6-82E0F93D05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33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86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a correlation between AA(O) and AA(O’). </a:t>
            </a:r>
          </a:p>
          <a:p>
            <a:r>
              <a:rPr lang="en-US" dirty="0" smtClean="0"/>
              <a:t>As you can see these lines form a plane Π.</a:t>
            </a:r>
          </a:p>
          <a:p>
            <a:endParaRPr lang="en-US" dirty="0" smtClean="0"/>
          </a:p>
          <a:p>
            <a:r>
              <a:rPr lang="en-US" dirty="0" smtClean="0"/>
              <a:t>The correlation actually depends on the directions of the AAs, relative to this</a:t>
            </a:r>
            <a:r>
              <a:rPr lang="en-US" baseline="0" dirty="0" smtClean="0"/>
              <a:t> plane</a:t>
            </a:r>
            <a:r>
              <a:rPr lang="en-US" dirty="0" smtClean="0"/>
              <a:t> Π. Let us define two</a:t>
            </a:r>
            <a:r>
              <a:rPr lang="en-US" baseline="0" dirty="0" smtClean="0"/>
              <a:t> terms now.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Suppose an AA perturbation is within the plane Π.</a:t>
            </a:r>
            <a:r>
              <a:rPr lang="en-US" baseline="0" dirty="0" smtClean="0"/>
              <a:t> </a:t>
            </a:r>
            <a:r>
              <a:rPr lang="en-US" dirty="0" smtClean="0"/>
              <a:t>Then, this perturbation is termed parallel.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64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AA perturbation is perpendicular</a:t>
            </a:r>
            <a:r>
              <a:rPr lang="en-US" baseline="0" dirty="0" smtClean="0"/>
              <a:t> if it is </a:t>
            </a:r>
            <a:r>
              <a:rPr lang="en-US" dirty="0" smtClean="0"/>
              <a:t>perpendicular to this plane PI.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58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image plane these are the perpendicular and the parallel distortion projections.</a:t>
            </a:r>
          </a:p>
          <a:p>
            <a:r>
              <a:rPr lang="en-US" dirty="0" smtClean="0"/>
              <a:t>In general, an distortion has both parallel and perpendicular components.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22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expression for the correlation b(θ) for both parallel</a:t>
            </a:r>
            <a:r>
              <a:rPr lang="en-US" baseline="0" dirty="0" smtClean="0"/>
              <a:t> and perpendicular components</a:t>
            </a:r>
            <a:r>
              <a:rPr lang="en-US" dirty="0" smtClean="0"/>
              <a:t> was theoretically</a:t>
            </a:r>
            <a:r>
              <a:rPr lang="en-US" baseline="0" dirty="0" smtClean="0"/>
              <a:t> derived in this reference, and can be computed as you see in this plot.</a:t>
            </a:r>
          </a:p>
          <a:p>
            <a:r>
              <a:rPr lang="en-US" baseline="0" dirty="0" smtClean="0"/>
              <a:t>Please refer to the paper for details on that.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Note that for a ﬁxed point O, the parallel and perpendicular axes and components are deﬁned depending on another point O’.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24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So in reality we have multiple object points and thus non trivial correlation between multiple pixels. </a:t>
            </a:r>
            <a:r>
              <a:rPr lang="en-US" dirty="0" smtClean="0"/>
              <a:t>We deal, thus, with a non-trivial ﬁeld.</a:t>
            </a:r>
          </a:p>
          <a:p>
            <a:r>
              <a:rPr lang="en-US" baseline="0" dirty="0" smtClean="0"/>
              <a:t>So, our goal is to find a distortion field with physically accurate variance and correlation.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55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</a:t>
            </a:r>
            <a:r>
              <a:rPr lang="en-US" baseline="0" dirty="0" smtClean="0"/>
              <a:t>segment from “the good, bad and the ugly” demonstrates the kind of directional interdependence we are dealing with.</a:t>
            </a:r>
          </a:p>
          <a:p>
            <a:r>
              <a:rPr lang="en-US" baseline="0" dirty="0" smtClean="0"/>
              <a:t>There is a </a:t>
            </a:r>
            <a:r>
              <a:rPr lang="en-US" baseline="0" dirty="0" err="1" smtClean="0"/>
              <a:t>truel</a:t>
            </a:r>
            <a:r>
              <a:rPr lang="en-US" baseline="0" dirty="0" smtClean="0"/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 three opponents</a:t>
            </a:r>
            <a:r>
              <a:rPr lang="en-US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Their decisions and the </a:t>
            </a:r>
            <a:r>
              <a:rPr lang="en-US" smtClean="0"/>
              <a:t>directions they</a:t>
            </a:r>
            <a:r>
              <a:rPr lang="en-US" baseline="0" smtClean="0"/>
              <a:t> point to are interdependent.</a:t>
            </a:r>
            <a:endParaRPr lang="en-US" baseline="0" dirty="0" smtClean="0"/>
          </a:p>
          <a:p>
            <a:r>
              <a:rPr lang="en-US" baseline="0" dirty="0" smtClean="0"/>
              <a:t>Each ones decision to point the gun in a certain direction is affected by others.</a:t>
            </a:r>
          </a:p>
          <a:p>
            <a:r>
              <a:rPr lang="en-US" baseline="0" dirty="0" smtClean="0"/>
              <a:t>This is directional interdependence.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17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Let us first see how to create a random correlated scalar field.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Suppose we have a white 2D</a:t>
            </a:r>
            <a:r>
              <a:rPr lang="en-US" baseline="0" dirty="0" smtClean="0"/>
              <a:t> noise. To obtain a correlated noise, we need to convolve it with a 2D kernel such as this.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kernel is directly related to the correlation function C(v), where C is a function of the pixel separation 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a correlated scalar field.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040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This generalizes to vector fields.</a:t>
            </a:r>
          </a:p>
          <a:p>
            <a:r>
              <a:rPr lang="en-US" baseline="0" dirty="0" smtClean="0"/>
              <a:t>To create a correlated vector field, we need to convolve a white noise vector field with a matrix-valued kernel / filter.</a:t>
            </a:r>
          </a:p>
          <a:p>
            <a:r>
              <a:rPr lang="en-US" baseline="0" dirty="0" smtClean="0"/>
              <a:t>Here again this matrix-valued kernel is directly related to a matrix valued covariance function.</a:t>
            </a:r>
          </a:p>
          <a:p>
            <a:r>
              <a:rPr lang="en-US" baseline="0" dirty="0" smtClean="0"/>
              <a:t>So next I will concentrate on the matrix valued covariance function C(v)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5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wish to ﬁnd a correlation function C such that the induced parallel and perpendicular autocorrelation functions match the theoretical b. </a:t>
            </a:r>
          </a:p>
          <a:p>
            <a:r>
              <a:rPr lang="en-US" dirty="0" smtClean="0"/>
              <a:t>C is a matrix valued function. Next I explain about this.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04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Now</a:t>
                </a:r>
                <a:r>
                  <a:rPr lang="en-US" baseline="0" dirty="0" smtClean="0"/>
                  <a:t> I explain in more detail about the matrix valued correlation function.</a:t>
                </a:r>
              </a:p>
              <a:p>
                <a:r>
                  <a:rPr lang="en-US" baseline="0" dirty="0" smtClean="0"/>
                  <a:t>Let us look at the image plane. These are just some random pixels.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Let us look at these two pixels with separation v1.</a:t>
                </a:r>
              </a:p>
              <a:p>
                <a:r>
                  <a:rPr lang="en-US" baseline="0" dirty="0" smtClean="0"/>
                  <a:t>Since, the correlation depends on the relative position of the pixels, which is v, let us look at the v plane here, and mark the position on v1.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The distortion vectors are random and correlated, so they have a correlation matrix of size 2x2.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Same thing happens for other pixels pairs and each one of them has its own correlation matrix of size 2x2.</a:t>
                </a:r>
              </a:p>
              <a:p>
                <a:endParaRPr lang="en-US" baseline="0" dirty="0" smtClean="0"/>
              </a:p>
              <a:p>
                <a:endParaRPr lang="en-US" baseline="0" dirty="0" smtClean="0"/>
              </a:p>
              <a:p>
                <a:endParaRPr lang="en-US" baseline="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 smtClean="0">
                    <a:latin typeface="Cambria Math" panose="02040503050406030204" pitchFamily="18" charset="0"/>
                  </a:rPr>
                  <a:t>"Type equation here."</a:t>
                </a:r>
                <a:r>
                  <a:rPr lang="en-US" dirty="0" smtClean="0"/>
                  <a:t>This</a:t>
                </a:r>
                <a:r>
                  <a:rPr lang="en-US" baseline="0" dirty="0" smtClean="0"/>
                  <a:t> formula does the job with all the properties</a:t>
                </a:r>
              </a:p>
              <a:p>
                <a:endParaRPr lang="en-US" baseline="0" dirty="0" smtClean="0"/>
              </a:p>
              <a:p>
                <a:r>
                  <a:rPr lang="en-US" dirty="0" smtClean="0"/>
                  <a:t>Explain what is matrix valued function.</a:t>
                </a:r>
              </a:p>
              <a:p>
                <a:r>
                  <a:rPr lang="en-US" dirty="0" smtClean="0"/>
                  <a:t>Each</a:t>
                </a:r>
                <a:r>
                  <a:rPr lang="en-US" baseline="0" dirty="0" smtClean="0"/>
                  <a:t> v (vector) has different correlation, this means that this is a function which is a matrix which is v dependent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X-y plane, show v, then v plane, for each v we have different points. For each v we have a matrix, show example.</a:t>
                </a:r>
              </a:p>
              <a:p>
                <a:r>
                  <a:rPr lang="en-US" baseline="0" dirty="0" smtClean="0"/>
                  <a:t>Show how to gather pixels to create </a:t>
                </a:r>
                <a:r>
                  <a:rPr lang="en-US" baseline="0" dirty="0" err="1" smtClean="0"/>
                  <a:t>Cxx</a:t>
                </a:r>
                <a:r>
                  <a:rPr lang="en-US" baseline="0" dirty="0" smtClean="0"/>
                  <a:t>, then same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Similarly there is Fourier of this C(w). Matrix valued spectral density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Then slide 16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24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This is a real video taken on a hot day through turbulent atmosphere.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Atmospheric turbulence </a:t>
            </a:r>
            <a:r>
              <a:rPr lang="en-US" baseline="0" dirty="0" smtClean="0"/>
              <a:t>randomly changes the refractive index along the line of sight. </a:t>
            </a:r>
            <a:r>
              <a:rPr lang="en-US" dirty="0" smtClean="0"/>
              <a:t>This creates refractive perturbations to light passing through a scene,</a:t>
            </a:r>
            <a:r>
              <a:rPr lang="en-US" baseline="0" dirty="0" smtClean="0"/>
              <a:t> generating geometric distortions such as you see here.</a:t>
            </a:r>
          </a:p>
          <a:p>
            <a:pPr algn="l" rtl="0"/>
            <a:endParaRPr lang="en-US" baseline="0" dirty="0" smtClean="0"/>
          </a:p>
          <a:p>
            <a:pPr algn="l" rtl="0"/>
            <a:r>
              <a:rPr lang="en-US" baseline="0" dirty="0" smtClean="0"/>
              <a:t>Our goal in this work is to render turbulence induced image distortions which are physically accurate.</a:t>
            </a:r>
          </a:p>
          <a:p>
            <a:pPr algn="l" rtl="0"/>
            <a:endParaRPr lang="en-US" baseline="0" dirty="0" smtClean="0"/>
          </a:p>
          <a:p>
            <a:pPr algn="l" rtl="0"/>
            <a:r>
              <a:rPr lang="en-US" baseline="0" dirty="0" smtClean="0"/>
              <a:t>This is a valuable tool in the development of imaging systems and image correction algorithms.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CC1E2-BE5B-4D25-861D-D798CA35B0E7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4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Now let</a:t>
                </a:r>
                <a:r>
                  <a:rPr lang="en-US" baseline="0" dirty="0" smtClean="0"/>
                  <a:t> us look at each component of the correlation matrix, there are 4 components.</a:t>
                </a:r>
              </a:p>
              <a:p>
                <a:r>
                  <a:rPr lang="en-US" baseline="0" dirty="0" smtClean="0"/>
                  <a:t>Each component depends on the relative separation v.</a:t>
                </a:r>
              </a:p>
              <a:p>
                <a:r>
                  <a:rPr lang="en-US" baseline="0" dirty="0" smtClean="0"/>
                  <a:t>The components of the v1 are mapped here.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 smtClean="0">
                    <a:latin typeface="Cambria Math" panose="02040503050406030204" pitchFamily="18" charset="0"/>
                  </a:rPr>
                  <a:t>"Type equation here."</a:t>
                </a:r>
                <a:r>
                  <a:rPr lang="en-US" dirty="0" smtClean="0"/>
                  <a:t>This</a:t>
                </a:r>
                <a:r>
                  <a:rPr lang="en-US" baseline="0" dirty="0" smtClean="0"/>
                  <a:t> formula does the job with all the properties</a:t>
                </a:r>
              </a:p>
              <a:p>
                <a:endParaRPr lang="en-US" baseline="0" dirty="0" smtClean="0"/>
              </a:p>
              <a:p>
                <a:r>
                  <a:rPr lang="en-US" dirty="0" smtClean="0"/>
                  <a:t>Explain what is matrix valued function.</a:t>
                </a:r>
              </a:p>
              <a:p>
                <a:r>
                  <a:rPr lang="en-US" dirty="0" smtClean="0"/>
                  <a:t>Each</a:t>
                </a:r>
                <a:r>
                  <a:rPr lang="en-US" baseline="0" dirty="0" smtClean="0"/>
                  <a:t> v (vector) has different correlation, this means that this is a function which is a matrix which is v dependent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X-y plane, show v, then v plane, for each v we have different points. For each v we have a matrix, show example.</a:t>
                </a:r>
              </a:p>
              <a:p>
                <a:r>
                  <a:rPr lang="en-US" baseline="0" dirty="0" smtClean="0"/>
                  <a:t>Show how to gather pixels to create </a:t>
                </a:r>
                <a:r>
                  <a:rPr lang="en-US" baseline="0" dirty="0" err="1" smtClean="0"/>
                  <a:t>Cxx</a:t>
                </a:r>
                <a:r>
                  <a:rPr lang="en-US" baseline="0" dirty="0" smtClean="0"/>
                  <a:t>, then same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Similarly there is Fourier of this C(w). Matrix valued spectral density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Then slide 16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381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 smtClean="0"/>
                  <a:t>The components of the v2 are mapped here.</a:t>
                </a:r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 smtClean="0">
                    <a:latin typeface="Cambria Math" panose="02040503050406030204" pitchFamily="18" charset="0"/>
                  </a:rPr>
                  <a:t>"Type equation here."</a:t>
                </a:r>
                <a:r>
                  <a:rPr lang="en-US" dirty="0" smtClean="0"/>
                  <a:t>This</a:t>
                </a:r>
                <a:r>
                  <a:rPr lang="en-US" baseline="0" dirty="0" smtClean="0"/>
                  <a:t> formula does the job with all the properties</a:t>
                </a:r>
              </a:p>
              <a:p>
                <a:endParaRPr lang="en-US" baseline="0" dirty="0" smtClean="0"/>
              </a:p>
              <a:p>
                <a:r>
                  <a:rPr lang="en-US" dirty="0" smtClean="0"/>
                  <a:t>Explain what is matrix valued function.</a:t>
                </a:r>
              </a:p>
              <a:p>
                <a:r>
                  <a:rPr lang="en-US" dirty="0" smtClean="0"/>
                  <a:t>Each</a:t>
                </a:r>
                <a:r>
                  <a:rPr lang="en-US" baseline="0" dirty="0" smtClean="0"/>
                  <a:t> v (vector) has different correlation, this means that this is a function which is a matrix which is v dependent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X-y plane, show v, then v plane, for each v we have different points. For each v we have a matrix, show example.</a:t>
                </a:r>
              </a:p>
              <a:p>
                <a:r>
                  <a:rPr lang="en-US" baseline="0" dirty="0" smtClean="0"/>
                  <a:t>Show how to gather pixels to create </a:t>
                </a:r>
                <a:r>
                  <a:rPr lang="en-US" baseline="0" dirty="0" err="1" smtClean="0"/>
                  <a:t>Cxx</a:t>
                </a:r>
                <a:r>
                  <a:rPr lang="en-US" baseline="0" dirty="0" smtClean="0"/>
                  <a:t>, then same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Similarly there is Fourier of this C(w). Matrix valued spectral density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Then slide 16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753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And </a:t>
                </a:r>
                <a:r>
                  <a:rPr lang="en-US" baseline="0" dirty="0" smtClean="0"/>
                  <a:t>the components of the v3 are mapped here.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 smtClean="0"/>
                  <a:t>And finally we get a matrix valued function.</a:t>
                </a:r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 smtClean="0">
                    <a:latin typeface="Cambria Math" panose="02040503050406030204" pitchFamily="18" charset="0"/>
                  </a:rPr>
                  <a:t>"Type equation here."</a:t>
                </a:r>
                <a:r>
                  <a:rPr lang="en-US" dirty="0" smtClean="0"/>
                  <a:t>This</a:t>
                </a:r>
                <a:r>
                  <a:rPr lang="en-US" baseline="0" dirty="0" smtClean="0"/>
                  <a:t> formula does the job with all the properties</a:t>
                </a:r>
              </a:p>
              <a:p>
                <a:endParaRPr lang="en-US" baseline="0" dirty="0" smtClean="0"/>
              </a:p>
              <a:p>
                <a:r>
                  <a:rPr lang="en-US" dirty="0" smtClean="0"/>
                  <a:t>Explain what is matrix valued function.</a:t>
                </a:r>
              </a:p>
              <a:p>
                <a:r>
                  <a:rPr lang="en-US" dirty="0" smtClean="0"/>
                  <a:t>Each</a:t>
                </a:r>
                <a:r>
                  <a:rPr lang="en-US" baseline="0" dirty="0" smtClean="0"/>
                  <a:t> v (vector) has different correlation, this means that this is a function which is a matrix which is v dependent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X-y plane, show v, then v plane, for each v we have different points. For each v we have a matrix, show example.</a:t>
                </a:r>
              </a:p>
              <a:p>
                <a:r>
                  <a:rPr lang="en-US" baseline="0" dirty="0" smtClean="0"/>
                  <a:t>Show how to gather pixels to create </a:t>
                </a:r>
                <a:r>
                  <a:rPr lang="en-US" baseline="0" dirty="0" err="1" smtClean="0"/>
                  <a:t>Cxx</a:t>
                </a:r>
                <a:r>
                  <a:rPr lang="en-US" baseline="0" dirty="0" smtClean="0"/>
                  <a:t>, then same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Similarly there is Fourier of this C(w). Matrix valued spectral density</a:t>
                </a:r>
              </a:p>
              <a:p>
                <a:endParaRPr lang="en-US" baseline="0" dirty="0" smtClean="0"/>
              </a:p>
              <a:p>
                <a:r>
                  <a:rPr lang="en-US" baseline="0" dirty="0" smtClean="0"/>
                  <a:t>Then slide 16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460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recall that the</a:t>
            </a:r>
            <a:r>
              <a:rPr lang="en-US" baseline="0" dirty="0" smtClean="0"/>
              <a:t> random distortion vectors have parallel and perpendicular projections.</a:t>
            </a:r>
            <a:endParaRPr lang="en-US" dirty="0" smtClean="0"/>
          </a:p>
          <a:p>
            <a:r>
              <a:rPr lang="en-US" dirty="0" smtClean="0"/>
              <a:t>In the paper, we show that this form of correlation function </a:t>
            </a:r>
            <a:r>
              <a:rPr lang="en-US" baseline="0" dirty="0" smtClean="0"/>
              <a:t>fulfills all the required properties, and the theoretic correlations b are used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6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this</a:t>
            </a:r>
            <a:r>
              <a:rPr lang="en-US" baseline="0" dirty="0" smtClean="0"/>
              <a:t> formula and the theoretic correlations, w</a:t>
            </a:r>
            <a:r>
              <a:rPr lang="en-US" dirty="0" smtClean="0"/>
              <a:t>e compute the matrix valued correlation function.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371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I present a recipe for creating a random distortion ﬁeld e(p), whose auto-correlation is consistent with C(v)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353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Recall that the correlated field is obtain by a convolution with a matrix valued kernel,</a:t>
            </a:r>
            <a:r>
              <a:rPr lang="en-US" baseline="0" dirty="0" smtClean="0"/>
              <a:t> and this kernel is directly related to the matrix valued correlation function.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240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this</a:t>
            </a:r>
            <a:r>
              <a:rPr lang="en-US" baseline="0" dirty="0" smtClean="0"/>
              <a:t> convolution is the relation between the correlation function and our required filter.</a:t>
            </a:r>
          </a:p>
          <a:p>
            <a:r>
              <a:rPr lang="en-US" baseline="0" dirty="0" smtClean="0"/>
              <a:t>This can be solved in the Fourier domain.</a:t>
            </a:r>
          </a:p>
          <a:p>
            <a:r>
              <a:rPr lang="en-US" dirty="0" smtClean="0"/>
              <a:t>While there are many 2×2 matrices K satisfying this relation, it is natural to choose the symmetric square root Of C(ω).</a:t>
            </a:r>
          </a:p>
          <a:p>
            <a:r>
              <a:rPr lang="en-US" dirty="0" smtClean="0"/>
              <a:t>Given C(ω), its matrix square root can be computed per ω using this formula.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732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our theoretical recipe is as follows: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Given camera and turbulence parameters, compute the theoretical correlations b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Then compute the matrix-valued correlation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Perform a Fourier transform of the correlation function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Do a square-root to obtain the matrix-valued kernel in the Fourier domain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Sample a Gaussian white noise vector field </a:t>
            </a:r>
            <a:r>
              <a:rPr lang="en-US" baseline="0" dirty="0" err="1" smtClean="0"/>
              <a:t>zx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zy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Perform a Fourier transform of the noise field and multiply with the kernel to get the Fourier transform of the distortion filed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Inverse Fourier transform to obtain the distortion vector field, but with variance 1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Using the camera and turbulence parameters, compute the required variance of the AA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Amplify the distortion field so that its variance is correct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42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I show couple of examples.</a:t>
            </a:r>
          </a:p>
          <a:p>
            <a:r>
              <a:rPr lang="en-US" dirty="0" smtClean="0"/>
              <a:t>We</a:t>
            </a:r>
            <a:r>
              <a:rPr lang="en-US" baseline="0" dirty="0" smtClean="0"/>
              <a:t> render the distorted image by warping it according to the obtained distortion vector field.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88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Rendering should include these steps:</a:t>
            </a:r>
          </a:p>
          <a:p>
            <a:pPr marL="0" indent="0">
              <a:buNone/>
            </a:pPr>
            <a:r>
              <a:rPr lang="en-US" dirty="0" smtClean="0"/>
              <a:t>1. Simulate a huge 3D turbulent random ﬁeld (scale of kilometers) </a:t>
            </a:r>
          </a:p>
          <a:p>
            <a:pPr marL="0" indent="0">
              <a:buNone/>
            </a:pPr>
            <a:r>
              <a:rPr lang="en-US" dirty="0" smtClean="0"/>
              <a:t>2. ray-trace through this 3D refractive medium, from an object point to the camera of millimeter scale</a:t>
            </a:r>
          </a:p>
          <a:p>
            <a:pPr marL="0" indent="0">
              <a:buNone/>
            </a:pPr>
            <a:r>
              <a:rPr lang="en-US" dirty="0" smtClean="0"/>
              <a:t>3. Repeat this process for ALL points in the ﬁeld of view</a:t>
            </a:r>
            <a:r>
              <a:rPr lang="en-US" baseline="0" dirty="0" smtClean="0"/>
              <a:t> to obtain the distorted image.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This is computationally complex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11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125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another 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7887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Finally,</a:t>
            </a:r>
            <a:r>
              <a:rPr lang="en-US" baseline="0" dirty="0" smtClean="0"/>
              <a:t> we empirically verified that our distortion statistics are consistent with the theory.</a:t>
            </a:r>
          </a:p>
          <a:p>
            <a:r>
              <a:rPr lang="en-US" baseline="0" dirty="0" smtClean="0"/>
              <a:t>Let us choose a random subset of 100 pixels.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10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then</a:t>
            </a:r>
            <a:r>
              <a:rPr lang="en-US" baseline="0" dirty="0" smtClean="0"/>
              <a:t> generate 1500 distortion fields, where each one is based on a different sampled white noise field. Then we compute the correlations for different pixels pairs and compare with the theory. </a:t>
            </a:r>
          </a:p>
          <a:p>
            <a:endParaRPr lang="en-US" dirty="0" smtClean="0"/>
          </a:p>
          <a:p>
            <a:r>
              <a:rPr lang="en-US" dirty="0" smtClean="0"/>
              <a:t>See that generally,</a:t>
            </a:r>
            <a:r>
              <a:rPr lang="en-US" baseline="0" dirty="0" smtClean="0"/>
              <a:t> </a:t>
            </a:r>
            <a:r>
              <a:rPr lang="en-US" dirty="0" smtClean="0"/>
              <a:t>there is very good consistency between the theoretical AA correlation and our</a:t>
            </a:r>
          </a:p>
          <a:p>
            <a:r>
              <a:rPr lang="en-US" dirty="0" smtClean="0"/>
              <a:t>rendered ﬁelds.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FIRST SHOW ONLY ONE POINT ON GRAPH, THAN MANY AND</a:t>
            </a:r>
            <a:r>
              <a:rPr lang="en-US" baseline="0" dirty="0" smtClean="0"/>
              <a:t> WE GET THE PLOT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628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work we focused on a particular turbulence-induced image effect: distortion in a 2D image. This may be extended, to express other turbulence-induced image effects:</a:t>
            </a:r>
          </a:p>
          <a:p>
            <a:endParaRPr lang="en-US" dirty="0" smtClean="0"/>
          </a:p>
          <a:p>
            <a:r>
              <a:rPr lang="en-US" dirty="0" smtClean="0"/>
              <a:t>Blur and Scintillation</a:t>
            </a:r>
            <a:r>
              <a:rPr lang="en-US" baseline="0" dirty="0" smtClean="0"/>
              <a:t>. They are both random correlated fields, and closed form physical models.</a:t>
            </a:r>
          </a:p>
          <a:p>
            <a:endParaRPr lang="en-US" baseline="0" dirty="0" smtClean="0"/>
          </a:p>
          <a:p>
            <a:r>
              <a:rPr lang="en-US" dirty="0" smtClean="0"/>
              <a:t>Turbulence is actually dynamic, and thus its image effects. The 2D distortion ﬁeld is actually correlated both in 2D space</a:t>
            </a:r>
            <a:r>
              <a:rPr lang="en-US" baseline="0" dirty="0" smtClean="0"/>
              <a:t> </a:t>
            </a:r>
            <a:r>
              <a:rPr lang="en-US" dirty="0" smtClean="0"/>
              <a:t>and in time. To render videos, this spatiotemporal correlation should</a:t>
            </a:r>
            <a:r>
              <a:rPr lang="en-US" baseline="0" dirty="0" smtClean="0"/>
              <a:t> be simulated correctly.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some cases, the turbulence ﬁeld is not spatially stationary. Speciﬁcally, oblique views as in astronomy. Extending the approach to such cases is also important.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350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summarize, In this work, we show how to render image</a:t>
            </a:r>
            <a:r>
              <a:rPr lang="en-US" baseline="0" dirty="0" smtClean="0"/>
              <a:t> distortions consistent with turbulence theory.</a:t>
            </a:r>
          </a:p>
          <a:p>
            <a:r>
              <a:rPr lang="en-US" baseline="0" dirty="0" smtClean="0"/>
              <a:t>We by-pass 3D numerical calculations and ray tracing by performing only 2D operations</a:t>
            </a:r>
          </a:p>
          <a:p>
            <a:r>
              <a:rPr lang="en-US" baseline="0" dirty="0" smtClean="0"/>
              <a:t>We create 2D random correlated distortion vector fields with non trivial correlation.</a:t>
            </a:r>
          </a:p>
          <a:p>
            <a:r>
              <a:rPr lang="en-US" baseline="0" dirty="0" smtClean="0"/>
              <a:t>This correlation depends on relative orientations of all object pairs.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656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1927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613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2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We believe that for some applications, there is no need for 3D simulations.</a:t>
            </a:r>
          </a:p>
          <a:p>
            <a:pPr marL="0" indent="0">
              <a:buNone/>
            </a:pPr>
            <a:r>
              <a:rPr lang="en-US" dirty="0" smtClean="0"/>
              <a:t>Basically, image distortion is an operation in just two dimensions.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input is a 2D distortion</a:t>
            </a:r>
            <a:r>
              <a:rPr lang="en-US" baseline="0" dirty="0" smtClean="0"/>
              <a:t> free </a:t>
            </a:r>
            <a:r>
              <a:rPr lang="en-US" dirty="0" smtClean="0"/>
              <a:t>image. The output is a 2D distorted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598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There are works in graphics on 3D ray tracing to render, for example, refractive objects and atmospheric phenomena, but as I mentioned this could be computationally complex.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Image simulation in 2D employs empirical parametric models or simple Gaussian random functions to generate distortion ﬁelds. </a:t>
            </a:r>
          </a:p>
          <a:p>
            <a:r>
              <a:rPr lang="en-US" baseline="0" dirty="0" smtClean="0"/>
              <a:t>However, these methods are not set to have physically consistent spatial correlations.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10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affects turbulence induced image distortions?</a:t>
            </a:r>
          </a:p>
          <a:p>
            <a:r>
              <a:rPr lang="en-US" baseline="0" dirty="0" smtClean="0"/>
              <a:t>A camera having focal length f observes an object point O at distance L. </a:t>
            </a:r>
          </a:p>
          <a:p>
            <a:r>
              <a:rPr lang="en-US" baseline="0" dirty="0" smtClean="0"/>
              <a:t>Without turbulence, the line of sight is straight and an object point O is imaged at pixel p.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turbulence, due to refractive index ﬂuctuations, the light from the same object point arrives at the camera at a random angle of arrival (AA) and is imaged at a distorted pixel </a:t>
            </a:r>
            <a:r>
              <a:rPr lang="en-US" baseline="0" dirty="0" err="1" smtClean="0"/>
              <a:t>p+e</a:t>
            </a:r>
            <a:r>
              <a:rPr lang="en-US" baseline="0" dirty="0" smtClean="0"/>
              <a:t>(p)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5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At the image plane it looks like this. This is the original pixel p and e(p) is the random distortion vector.</a:t>
            </a:r>
          </a:p>
          <a:p>
            <a:r>
              <a:rPr lang="en-US" baseline="0" dirty="0" smtClean="0"/>
              <a:t>Then, according to the theory, the variance of the angle-of-arrival is proportional to the product of turbulence strength, distance and camera aperture.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00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happens if we have another object point? </a:t>
            </a:r>
          </a:p>
          <a:p>
            <a:r>
              <a:rPr lang="en-US" dirty="0" smtClean="0"/>
              <a:t>Turbulence causes each of these lines of sight to deviate, by random angles of arrival.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82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seen</a:t>
            </a:r>
            <a:r>
              <a:rPr lang="en-US" baseline="0" dirty="0" smtClean="0"/>
              <a:t> here at the image plane view. These are the two pixels separated by a vector v, related to angle theta from before.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distortion is correlated and the direction is affected by neighbors.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correlation is not trivial and I will get to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EFDDE-AF74-4FEE-A7B6-82E0F93D05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83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4CCEA-B9E8-4DA9-94FD-2A8C10A371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95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716A-FF22-451D-9582-31DE01078D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5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6ACC7-4F58-4792-890A-F59603B382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94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4F9F4-E2FB-4399-B105-45C5095F4121}" type="datetime1">
              <a:rPr lang="en-US" smtClean="0"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56530" y="5991226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98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1831D-4ECA-4D61-926A-B77B386E59D9}" type="datetime1">
              <a:rPr lang="en-US" smtClean="0"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9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8046B-AD04-4ACA-9BCF-433BE6AC7345}" type="datetime1">
              <a:rPr lang="en-US" smtClean="0"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89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0ECA-44BD-44D5-B6A5-C81256A3B8AE}" type="datetime1">
              <a:rPr lang="en-US" smtClean="0"/>
              <a:t>6/11/2017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85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21E15-D1B6-43F4-986C-4F81256A6298}" type="datetime1">
              <a:rPr lang="en-US" smtClean="0"/>
              <a:t>6/11/2017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03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1B1D1-964C-4FF9-A301-F0026DC5E52C}" type="datetime1">
              <a:rPr lang="en-US" smtClean="0"/>
              <a:t>6/11/2017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53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A76AC-E8CD-4045-A85B-8FE8024AEFEA}" type="datetime1">
              <a:rPr lang="en-US" smtClean="0"/>
              <a:t>6/11/2017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28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CE64E-A1D8-4E6E-B883-7C4AF6203AD0}" type="datetime1">
              <a:rPr lang="en-US" smtClean="0"/>
              <a:t>6/11/2017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19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868CB-009B-469E-A0AF-8F7B9349C1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76256" y="92077"/>
            <a:ext cx="2133600" cy="365125"/>
          </a:xfrm>
        </p:spPr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97C63-CA80-48E7-A0F6-B800EFE8DF13}" type="datetime1">
              <a:rPr lang="en-US" smtClean="0"/>
              <a:t>6/11/2017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18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D904E-F826-4919-BB3A-3F745EEE4D94}" type="datetime1">
              <a:rPr lang="en-US" smtClean="0"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60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F0836-58A3-445A-892A-61B50A910212}" type="datetime1">
              <a:rPr lang="en-US" smtClean="0"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02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10999-9566-4B0D-BBA9-729F0B7ED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636"/>
            <a:ext cx="9144000" cy="162070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9524" y="1576639"/>
            <a:ext cx="9153525" cy="64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01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72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4962C-4550-4319-B562-C4BC7180F8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58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EF3E0-62DA-45ED-A6CE-02374F3853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10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FA648-FDE2-4AAD-90B4-D0A1076A87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81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A176-CD8F-4FB1-949F-4CD357ACC1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756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B9ED2-49FA-472C-8A86-174CC0D021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552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914A1-7FB8-4013-97E0-16E5F11A9D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8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248EC-31EA-45A0-A4EE-FA9705F819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25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30F13-2B61-452E-9700-79189412D8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69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BDB54-AD1F-4336-B039-043D8DE864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55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D068B-F181-41E1-8715-7909D73A1E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54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FC079-081E-4089-9169-D58A859CA0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5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79AE-6897-406A-B3C5-C616E31969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504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43E82-EF09-4C25-A67F-D34457BFEF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66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3E2C7-C1DC-4E25-87AD-7EC072B8AD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7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CE0A-B1CB-4E6D-BBE1-BD7299B75C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314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D10A-5B2A-414F-B5D2-CB859DB0D8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53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E2F68-6CEF-4C66-B445-92DC628CE9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4E43C-EF01-49F9-81AF-B8085D4FB1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04248" y="920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01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0F77C-B7FC-4E83-AA0B-77B693C91874}" type="datetime1">
              <a:rPr lang="en-US" smtClean="0"/>
              <a:t>6/11/2017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4BA32-0AD8-4032-A790-FA66DBC6D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A071A-BB29-4049-938F-C53DB651B2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6/11/2017</a:t>
            </a:fld>
            <a:endParaRPr lang="de-CH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‹#›</a:t>
            </a:fld>
            <a:endParaRPr lang="de-CH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00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0.png"/><Relationship Id="rId15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7.png"/><Relationship Id="rId3" Type="http://schemas.openxmlformats.org/officeDocument/2006/relationships/video" Target="../media/media2.mp4"/><Relationship Id="rId7" Type="http://schemas.openxmlformats.org/officeDocument/2006/relationships/video" Target="../media/media4.mp4"/><Relationship Id="rId12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microsoft.com/office/2007/relationships/media" Target="../media/media4.mp4"/><Relationship Id="rId11" Type="http://schemas.openxmlformats.org/officeDocument/2006/relationships/image" Target="../media/image14.png"/><Relationship Id="rId5" Type="http://schemas.openxmlformats.org/officeDocument/2006/relationships/video" Target="../media/media3.mp4"/><Relationship Id="rId10" Type="http://schemas.openxmlformats.org/officeDocument/2006/relationships/image" Target="../media/image13.png"/><Relationship Id="rId4" Type="http://schemas.microsoft.com/office/2007/relationships/media" Target="../media/media3.mp4"/><Relationship Id="rId9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0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openxmlformats.org/officeDocument/2006/relationships/image" Target="../media/image34.png"/><Relationship Id="rId11" Type="http://schemas.openxmlformats.org/officeDocument/2006/relationships/image" Target="../media/image400.png"/><Relationship Id="rId5" Type="http://schemas.openxmlformats.org/officeDocument/2006/relationships/image" Target="../media/image36.png"/><Relationship Id="rId10" Type="http://schemas.openxmlformats.org/officeDocument/2006/relationships/image" Target="../media/image390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400.png"/><Relationship Id="rId4" Type="http://schemas.openxmlformats.org/officeDocument/2006/relationships/image" Target="../media/image36.png"/><Relationship Id="rId9" Type="http://schemas.openxmlformats.org/officeDocument/2006/relationships/image" Target="../media/image3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7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6" Type="http://schemas.openxmlformats.org/officeDocument/2006/relationships/image" Target="../media/image460.png"/><Relationship Id="rId9" Type="http://schemas.openxmlformats.org/officeDocument/2006/relationships/image" Target="../media/image490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8" Type="http://schemas.openxmlformats.org/officeDocument/2006/relationships/image" Target="../media/image20.png"/><Relationship Id="rId26" Type="http://schemas.openxmlformats.org/officeDocument/2006/relationships/image" Target="../media/image32.png"/><Relationship Id="rId3" Type="http://schemas.openxmlformats.org/officeDocument/2006/relationships/notesSlide" Target="../notesSlides/notesSlide28.xml"/><Relationship Id="rId21" Type="http://schemas.openxmlformats.org/officeDocument/2006/relationships/image" Target="../media/image57.png"/><Relationship Id="rId34" Type="http://schemas.openxmlformats.org/officeDocument/2006/relationships/image" Target="../media/image76.png"/><Relationship Id="rId12" Type="http://schemas.openxmlformats.org/officeDocument/2006/relationships/image" Target="../media/image56.png"/><Relationship Id="rId17" Type="http://schemas.openxmlformats.org/officeDocument/2006/relationships/image" Target="../media/image52.png"/><Relationship Id="rId25" Type="http://schemas.openxmlformats.org/officeDocument/2006/relationships/image" Target="../media/image44.gi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2.png"/><Relationship Id="rId1" Type="http://schemas.openxmlformats.org/officeDocument/2006/relationships/tags" Target="../tags/tag20.xml"/><Relationship Id="rId11" Type="http://schemas.openxmlformats.org/officeDocument/2006/relationships/image" Target="../media/image48.png"/><Relationship Id="rId24" Type="http://schemas.openxmlformats.org/officeDocument/2006/relationships/image" Target="../media/image43.png"/><Relationship Id="rId32" Type="http://schemas.openxmlformats.org/officeDocument/2006/relationships/image" Target="../media/image530.png"/><Relationship Id="rId5" Type="http://schemas.openxmlformats.org/officeDocument/2006/relationships/image" Target="../media/image41.png"/><Relationship Id="rId15" Type="http://schemas.openxmlformats.org/officeDocument/2006/relationships/image" Target="../media/image42.png"/><Relationship Id="rId23" Type="http://schemas.openxmlformats.org/officeDocument/2006/relationships/image" Target="../media/image58.png"/><Relationship Id="rId28" Type="http://schemas.openxmlformats.org/officeDocument/2006/relationships/image" Target="../media/image50.png"/><Relationship Id="rId36" Type="http://schemas.openxmlformats.org/officeDocument/2006/relationships/image" Target="../media/image74.png"/><Relationship Id="rId10" Type="http://schemas.openxmlformats.org/officeDocument/2006/relationships/image" Target="../media/image47.png"/><Relationship Id="rId19" Type="http://schemas.openxmlformats.org/officeDocument/2006/relationships/image" Target="../media/image53.png"/><Relationship Id="rId31" Type="http://schemas.openxmlformats.org/officeDocument/2006/relationships/image" Target="../media/image11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openxmlformats.org/officeDocument/2006/relationships/image" Target="../media/image66.png"/><Relationship Id="rId27" Type="http://schemas.openxmlformats.org/officeDocument/2006/relationships/image" Target="../media/image69.png"/><Relationship Id="rId30" Type="http://schemas.openxmlformats.org/officeDocument/2006/relationships/image" Target="../media/image63.png"/><Relationship Id="rId35" Type="http://schemas.openxmlformats.org/officeDocument/2006/relationships/image" Target="../media/image64.png"/><Relationship Id="rId8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openxmlformats.org/officeDocument/2006/relationships/image" Target="../media/image61.gif"/><Relationship Id="rId9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5" Type="http://schemas.openxmlformats.org/officeDocument/2006/relationships/image" Target="../media/image2.gif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90.png"/><Relationship Id="rId9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41091" y="2210627"/>
            <a:ext cx="6740768" cy="4329763"/>
            <a:chOff x="1260231" y="1252665"/>
            <a:chExt cx="6740768" cy="4329763"/>
          </a:xfrm>
        </p:grpSpPr>
        <p:pic>
          <p:nvPicPr>
            <p:cNvPr id="1026" name="Picture 2" descr="https://lh3.googleusercontent.com/lXe2mf4TZM61tzDMRDocS-rcgRSSeS2X9PyKrXXp8Nxr1Ok0Oat5826MTNheqmqrK5YQPHjWNYNFDK6Odtw87bCCqMs0NJwGu_IZgFV7RNVxEVfsyECs__bXq8msMmTAPM4Om__v6zb9W4Pv885fXpWYg4_jNh-r3mtTbaElQMT-FxyIOoL5vtKnvb-iBecdsNWVngJcIBL-OGPlaHGHuxuBAhb3f-snphjyyEeMF3tb2z9qRjGIw78EroRFVJyq9ry7a9x1-gn9EImkXW-xBTdtTOAMl1Zl1HEAhnBZjO1Hhy-XIohvXvIXfewrhLP6DZm49DQ6tOkf3WCX9RJxMKs9Xfb97tDdUJTtY6s04MJMUDsWaPKZ2nM-8pbXcUnouFiYqoqiM7YpAUvpkoNbTdDpd39S1DJMNKeaoua-a5EW0d93FIK-Mlxrr7HknGjfQKMdMuA7hpKu3x1tf1EAUggY1-sP5JWXL_XfIV5mF27XW2JjVK5_w-I7IRLZryUzucmzmIEEJDfw9a853HkskRUHUWZWl4c3EhPpc_gKH6lVmPxOnQgYFN5ZSz9Hh2vA0jpgBhabujyBlBhJRlf9lP8scb2xquA4mRNTfXeipktbmigTQEdZjA=w814-h740-no"/>
            <p:cNvPicPr>
              <a:picLocks noChangeAspect="1" noChangeArrowheads="1" noCrop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231" y="1252665"/>
              <a:ext cx="6740768" cy="4329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ame 5"/>
            <p:cNvSpPr/>
            <p:nvPr/>
          </p:nvSpPr>
          <p:spPr>
            <a:xfrm>
              <a:off x="1770185" y="1299017"/>
              <a:ext cx="5720861" cy="4034983"/>
            </a:xfrm>
            <a:prstGeom prst="frame">
              <a:avLst>
                <a:gd name="adj1" fmla="val 6689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544" y="519766"/>
            <a:ext cx="8577862" cy="506902"/>
          </a:xfrm>
          <a:prstGeom prst="roundRect">
            <a:avLst/>
          </a:prstGeom>
          <a:noFill/>
          <a:ln>
            <a:noFill/>
          </a:ln>
        </p:spPr>
        <p:txBody>
          <a:bodyPr>
            <a:prstTxWarp prst="textDoubleWave1">
              <a:avLst>
                <a:gd name="adj1" fmla="val 4616"/>
                <a:gd name="adj2" fmla="val -23"/>
              </a:avLst>
            </a:prstTxWarp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Turbulence-Induced </a:t>
            </a:r>
            <a:r>
              <a:rPr lang="en-US" sz="3200" b="1" dirty="0" smtClean="0">
                <a:solidFill>
                  <a:schemeClr val="bg1"/>
                </a:solidFill>
              </a:rPr>
              <a:t>2D </a:t>
            </a:r>
            <a:r>
              <a:rPr lang="en-US" sz="3200" b="1" dirty="0">
                <a:solidFill>
                  <a:schemeClr val="bg1"/>
                </a:solidFill>
              </a:rPr>
              <a:t>Correlated Image Distortion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30344" y="1405089"/>
            <a:ext cx="2372651" cy="872411"/>
          </a:xfrm>
          <a:prstGeom prst="roundRect">
            <a:avLst/>
          </a:prstGeom>
          <a:noFill/>
        </p:spPr>
        <p:txBody>
          <a:bodyPr>
            <a:noAutofit/>
          </a:bodyPr>
          <a:lstStyle/>
          <a:p>
            <a:r>
              <a:rPr lang="en-US" sz="2300" b="1" dirty="0" smtClean="0">
                <a:solidFill>
                  <a:srgbClr val="FFFF00"/>
                </a:solidFill>
              </a:rPr>
              <a:t>Rotem </a:t>
            </a:r>
            <a:r>
              <a:rPr lang="en-US" sz="2300" b="1" dirty="0" err="1" smtClean="0">
                <a:solidFill>
                  <a:srgbClr val="FFFF00"/>
                </a:solidFill>
              </a:rPr>
              <a:t>Zamir</a:t>
            </a:r>
            <a:endParaRPr lang="en-US" sz="2300" dirty="0">
              <a:solidFill>
                <a:srgbClr val="FFFF00"/>
              </a:solidFill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-135904" y="1411746"/>
            <a:ext cx="2988592" cy="533429"/>
          </a:xfrm>
          <a:prstGeom prst="round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 smtClean="0">
                <a:solidFill>
                  <a:srgbClr val="FFFF00"/>
                </a:solidFill>
              </a:rPr>
              <a:t>Armin Schwartzman</a:t>
            </a:r>
            <a:endParaRPr lang="en-US" sz="2300" dirty="0">
              <a:solidFill>
                <a:srgbClr val="FFFF00"/>
              </a:solidFill>
            </a:endParaRPr>
          </a:p>
          <a:p>
            <a:r>
              <a:rPr lang="en-US" sz="1700" dirty="0">
                <a:solidFill>
                  <a:srgbClr val="FFFFCC"/>
                </a:solidFill>
              </a:rPr>
              <a:t>UC San Diego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2530373" y="1411746"/>
            <a:ext cx="2717270" cy="704551"/>
          </a:xfrm>
          <a:prstGeom prst="round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 smtClean="0">
                <a:solidFill>
                  <a:srgbClr val="FFFF00"/>
                </a:solidFill>
              </a:rPr>
              <a:t>Marina Alterman</a:t>
            </a:r>
            <a:endParaRPr lang="en-US" sz="2300" b="1" dirty="0">
              <a:solidFill>
                <a:srgbClr val="FFFF00"/>
              </a:solidFill>
            </a:endParaRPr>
          </a:p>
          <a:p>
            <a:r>
              <a:rPr lang="en-US" sz="1700" dirty="0">
                <a:solidFill>
                  <a:srgbClr val="FFFFCC"/>
                </a:solidFill>
              </a:rPr>
              <a:t>Northwestern University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43294" y="6256505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4857" y="1422821"/>
            <a:ext cx="2409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 err="1" smtClean="0">
                <a:solidFill>
                  <a:srgbClr val="FFFF00"/>
                </a:solidFill>
              </a:rPr>
              <a:t>Yoav</a:t>
            </a:r>
            <a:r>
              <a:rPr lang="en-US" sz="2300" b="1" dirty="0">
                <a:solidFill>
                  <a:srgbClr val="FFFF00"/>
                </a:solidFill>
              </a:rPr>
              <a:t> </a:t>
            </a:r>
            <a:r>
              <a:rPr lang="en-US" sz="2300" b="1" dirty="0" err="1" smtClean="0">
                <a:solidFill>
                  <a:srgbClr val="FFFF00"/>
                </a:solidFill>
              </a:rPr>
              <a:t>Schechner</a:t>
            </a:r>
            <a:endParaRPr lang="en-US" sz="2300" b="1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2549" y="1827207"/>
            <a:ext cx="3273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Technion - Israel Inst. Technology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960344" y="6184727"/>
            <a:ext cx="3180653" cy="704551"/>
          </a:xfrm>
          <a:prstGeom prst="round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3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nsolas" panose="020B0609020204030204" pitchFamily="49" charset="0"/>
              </a:rPr>
              <a:t>ICCP</a:t>
            </a:r>
            <a:r>
              <a:rPr lang="en-US" sz="23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Conference , 2017</a:t>
            </a:r>
            <a:endParaRPr lang="en-US" sz="17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613267" y="2237657"/>
            <a:ext cx="1796891" cy="2978227"/>
            <a:chOff x="7382442" y="3424013"/>
            <a:chExt cx="989159" cy="1736807"/>
          </a:xfrm>
        </p:grpSpPr>
        <p:sp>
          <p:nvSpPr>
            <p:cNvPr id="38" name="Isosceles Triangle 37"/>
            <p:cNvSpPr/>
            <p:nvPr/>
          </p:nvSpPr>
          <p:spPr>
            <a:xfrm>
              <a:off x="7382442" y="3424013"/>
              <a:ext cx="984390" cy="630967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B w="247650" h="254000"/>
            </a:sp3d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387211" y="4070631"/>
              <a:ext cx="984390" cy="10901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B w="247650" h="254000"/>
            </a:sp3d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761492" y="4257342"/>
              <a:ext cx="247871" cy="25194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B w="247650" h="254000"/>
            </a:sp3d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761492" y="4709506"/>
              <a:ext cx="247871" cy="25194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B w="247650" h="254000"/>
            </a:sp3d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Pair-wise Distortion Correlation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1577742" y="3631098"/>
            <a:ext cx="278795" cy="25082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5" name="Oval 24"/>
          <p:cNvSpPr/>
          <p:nvPr/>
        </p:nvSpPr>
        <p:spPr bwMode="auto">
          <a:xfrm rot="20874200">
            <a:off x="1635441" y="4654738"/>
            <a:ext cx="284881" cy="25082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 rot="21512752">
                <a:off x="1664426" y="4832138"/>
                <a:ext cx="5677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𝑶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512752">
                <a:off x="1664426" y="4832138"/>
                <a:ext cx="567784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359276" y="3228378"/>
                <a:ext cx="4876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𝑶</m:t>
                      </m:r>
                    </m:oMath>
                  </m:oMathPara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367" y="3161504"/>
                <a:ext cx="785390" cy="9039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 bwMode="auto">
          <a:xfrm flipH="1">
            <a:off x="1712918" y="2877848"/>
            <a:ext cx="5684180" cy="1879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 flipH="1">
            <a:off x="1731782" y="3137466"/>
            <a:ext cx="5812769" cy="6190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49" idx="1"/>
          </p:cNvCxnSpPr>
          <p:nvPr/>
        </p:nvCxnSpPr>
        <p:spPr>
          <a:xfrm flipV="1">
            <a:off x="6190460" y="3253693"/>
            <a:ext cx="1174626" cy="5028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5973766" y="2128490"/>
            <a:ext cx="1892018" cy="1795537"/>
            <a:chOff x="5996030" y="2471144"/>
            <a:chExt cx="1890670" cy="1548787"/>
          </a:xfrm>
        </p:grpSpPr>
        <p:sp>
          <p:nvSpPr>
            <p:cNvPr id="48" name="Cube 47"/>
            <p:cNvSpPr/>
            <p:nvPr/>
          </p:nvSpPr>
          <p:spPr>
            <a:xfrm rot="14991174">
              <a:off x="6095790" y="2436656"/>
              <a:ext cx="1483515" cy="1683035"/>
            </a:xfrm>
            <a:prstGeom prst="cube">
              <a:avLst/>
            </a:prstGeom>
            <a:solidFill>
              <a:srgbClr val="00FF00">
                <a:alpha val="18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6938137" y="2471144"/>
              <a:ext cx="948563" cy="1224556"/>
            </a:xfrm>
            <a:custGeom>
              <a:avLst/>
              <a:gdLst>
                <a:gd name="connsiteX0" fmla="*/ 0 w 866775"/>
                <a:gd name="connsiteY0" fmla="*/ 0 h 1285875"/>
                <a:gd name="connsiteX1" fmla="*/ 409575 w 866775"/>
                <a:gd name="connsiteY1" fmla="*/ 1019175 h 1285875"/>
                <a:gd name="connsiteX2" fmla="*/ 866775 w 866775"/>
                <a:gd name="connsiteY2" fmla="*/ 1285875 h 1285875"/>
                <a:gd name="connsiteX3" fmla="*/ 866775 w 866775"/>
                <a:gd name="connsiteY3" fmla="*/ 1285875 h 1285875"/>
                <a:gd name="connsiteX4" fmla="*/ 866775 w 866775"/>
                <a:gd name="connsiteY4" fmla="*/ 1285875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775" h="1285875">
                  <a:moveTo>
                    <a:pt x="0" y="0"/>
                  </a:moveTo>
                  <a:lnTo>
                    <a:pt x="409575" y="1019175"/>
                  </a:lnTo>
                  <a:lnTo>
                    <a:pt x="866775" y="1285875"/>
                  </a:lnTo>
                  <a:lnTo>
                    <a:pt x="866775" y="1285875"/>
                  </a:lnTo>
                  <a:lnTo>
                    <a:pt x="866775" y="128587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3" name="Oval 52"/>
          <p:cNvSpPr/>
          <p:nvPr/>
        </p:nvSpPr>
        <p:spPr>
          <a:xfrm rot="20452758">
            <a:off x="6061532" y="3100060"/>
            <a:ext cx="123645" cy="4553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53" name="Group 152"/>
          <p:cNvGrpSpPr/>
          <p:nvPr/>
        </p:nvGrpSpPr>
        <p:grpSpPr>
          <a:xfrm>
            <a:off x="1819275" y="2870421"/>
            <a:ext cx="5724525" cy="1863505"/>
            <a:chOff x="2425700" y="2684227"/>
            <a:chExt cx="7632700" cy="24846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6634851" y="2684227"/>
                  <a:ext cx="664712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300" b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𝚷</m:t>
                        </m:r>
                        <m:r>
                          <a:rPr lang="en-US" sz="3300" b="1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3300" b="1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4850" y="2684227"/>
                  <a:ext cx="665247" cy="67710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7" name="Freeform 76"/>
            <p:cNvSpPr/>
            <p:nvPr/>
          </p:nvSpPr>
          <p:spPr>
            <a:xfrm>
              <a:off x="2425700" y="2692400"/>
              <a:ext cx="7632700" cy="2476500"/>
            </a:xfrm>
            <a:custGeom>
              <a:avLst/>
              <a:gdLst>
                <a:gd name="connsiteX0" fmla="*/ 63500 w 7632700"/>
                <a:gd name="connsiteY0" fmla="*/ 1155700 h 2476500"/>
                <a:gd name="connsiteX1" fmla="*/ 7632700 w 7632700"/>
                <a:gd name="connsiteY1" fmla="*/ 355600 h 2476500"/>
                <a:gd name="connsiteX2" fmla="*/ 7454900 w 7632700"/>
                <a:gd name="connsiteY2" fmla="*/ 0 h 2476500"/>
                <a:gd name="connsiteX3" fmla="*/ 0 w 7632700"/>
                <a:gd name="connsiteY3" fmla="*/ 2476500 h 2476500"/>
                <a:gd name="connsiteX4" fmla="*/ 12700 w 7632700"/>
                <a:gd name="connsiteY4" fmla="*/ 1143000 h 247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32700" h="2476500">
                  <a:moveTo>
                    <a:pt x="63500" y="1155700"/>
                  </a:moveTo>
                  <a:lnTo>
                    <a:pt x="7632700" y="355600"/>
                  </a:lnTo>
                  <a:lnTo>
                    <a:pt x="7454900" y="0"/>
                  </a:lnTo>
                  <a:lnTo>
                    <a:pt x="0" y="2476500"/>
                  </a:lnTo>
                  <a:lnTo>
                    <a:pt x="12700" y="1143000"/>
                  </a:lnTo>
                </a:path>
              </a:pathLst>
            </a:custGeom>
            <a:solidFill>
              <a:schemeClr val="accent6">
                <a:lumMod val="60000"/>
                <a:lumOff val="40000"/>
                <a:alpha val="7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125" name="Straight Arrow Connector 124"/>
          <p:cNvCxnSpPr/>
          <p:nvPr/>
        </p:nvCxnSpPr>
        <p:spPr>
          <a:xfrm flipH="1">
            <a:off x="6190459" y="3068905"/>
            <a:ext cx="1303283" cy="184789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77" idx="1"/>
          </p:cNvCxnSpPr>
          <p:nvPr/>
        </p:nvCxnSpPr>
        <p:spPr>
          <a:xfrm flipH="1">
            <a:off x="6153022" y="3143250"/>
            <a:ext cx="1390778" cy="128779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H="1">
            <a:off x="6143497" y="2952750"/>
            <a:ext cx="1295528" cy="31002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H="1">
            <a:off x="6153023" y="2828925"/>
            <a:ext cx="1244075" cy="443356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>
            <a:off x="6171837" y="2703195"/>
            <a:ext cx="1193249" cy="559575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H="1" flipV="1">
            <a:off x="6190461" y="3242829"/>
            <a:ext cx="1410489" cy="10865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TextBox 151"/>
          <p:cNvSpPr txBox="1"/>
          <p:nvPr/>
        </p:nvSpPr>
        <p:spPr>
          <a:xfrm>
            <a:off x="454567" y="1779503"/>
            <a:ext cx="436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Correlation depends on the arrival direction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5214677" y="4855643"/>
            <a:ext cx="3019956" cy="8255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Perturbation Parallel within the plane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15883" y="6087741"/>
            <a:ext cx="2133600" cy="365125"/>
          </a:xfrm>
        </p:spPr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876595" y="3513321"/>
                <a:ext cx="37741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595" y="3513321"/>
                <a:ext cx="377411" cy="55399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69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613267" y="2237657"/>
            <a:ext cx="1796891" cy="2978227"/>
            <a:chOff x="7382442" y="3424013"/>
            <a:chExt cx="989159" cy="1736807"/>
          </a:xfrm>
        </p:grpSpPr>
        <p:sp>
          <p:nvSpPr>
            <p:cNvPr id="47" name="Isosceles Triangle 46"/>
            <p:cNvSpPr/>
            <p:nvPr/>
          </p:nvSpPr>
          <p:spPr>
            <a:xfrm>
              <a:off x="7382442" y="3424013"/>
              <a:ext cx="984390" cy="630967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B w="247650" h="254000"/>
            </a:sp3d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87211" y="4070631"/>
              <a:ext cx="984390" cy="109018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B w="247650" h="254000"/>
            </a:sp3d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761492" y="4257342"/>
              <a:ext cx="247871" cy="25194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B w="247650" h="254000"/>
            </a:sp3d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761492" y="4709506"/>
              <a:ext cx="247871" cy="25194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B w="247650" h="254000"/>
            </a:sp3d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Pair-wise Distortion Correlation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1577742" y="3631098"/>
            <a:ext cx="278795" cy="25082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0" name="TextBox 26"/>
          <p:cNvSpPr txBox="1">
            <a:spLocks noChangeArrowheads="1"/>
          </p:cNvSpPr>
          <p:nvPr/>
        </p:nvSpPr>
        <p:spPr bwMode="auto">
          <a:xfrm>
            <a:off x="1454662" y="2776724"/>
            <a:ext cx="45385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sz="1350" dirty="0"/>
          </a:p>
        </p:txBody>
      </p:sp>
      <p:sp>
        <p:nvSpPr>
          <p:cNvPr id="25" name="Oval 24"/>
          <p:cNvSpPr/>
          <p:nvPr/>
        </p:nvSpPr>
        <p:spPr bwMode="auto">
          <a:xfrm rot="20874200">
            <a:off x="1635441" y="4654738"/>
            <a:ext cx="284881" cy="250824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 rot="21512752">
                <a:off x="1664426" y="4832138"/>
                <a:ext cx="5677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𝑶</m:t>
                      </m:r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512752">
                <a:off x="1664426" y="4832138"/>
                <a:ext cx="567784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359276" y="3228378"/>
                <a:ext cx="4876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𝑶</m:t>
                      </m:r>
                    </m:oMath>
                  </m:oMathPara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367" y="3161504"/>
                <a:ext cx="785390" cy="9039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 bwMode="auto">
          <a:xfrm flipH="1">
            <a:off x="1712918" y="2877848"/>
            <a:ext cx="5684180" cy="18795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 flipH="1">
            <a:off x="1731782" y="3137466"/>
            <a:ext cx="5812769" cy="6190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49" idx="1"/>
          </p:cNvCxnSpPr>
          <p:nvPr/>
        </p:nvCxnSpPr>
        <p:spPr>
          <a:xfrm flipV="1">
            <a:off x="6190460" y="3253693"/>
            <a:ext cx="1174626" cy="50281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5973766" y="2128490"/>
            <a:ext cx="1892018" cy="1795537"/>
            <a:chOff x="5996030" y="2471144"/>
            <a:chExt cx="1890670" cy="1548787"/>
          </a:xfrm>
        </p:grpSpPr>
        <p:sp>
          <p:nvSpPr>
            <p:cNvPr id="48" name="Cube 47"/>
            <p:cNvSpPr/>
            <p:nvPr/>
          </p:nvSpPr>
          <p:spPr>
            <a:xfrm rot="14991174">
              <a:off x="6095790" y="2436656"/>
              <a:ext cx="1483515" cy="1683035"/>
            </a:xfrm>
            <a:prstGeom prst="cube">
              <a:avLst/>
            </a:prstGeom>
            <a:solidFill>
              <a:srgbClr val="00FF00">
                <a:alpha val="18000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6938137" y="2471144"/>
              <a:ext cx="948563" cy="1224556"/>
            </a:xfrm>
            <a:custGeom>
              <a:avLst/>
              <a:gdLst>
                <a:gd name="connsiteX0" fmla="*/ 0 w 866775"/>
                <a:gd name="connsiteY0" fmla="*/ 0 h 1285875"/>
                <a:gd name="connsiteX1" fmla="*/ 409575 w 866775"/>
                <a:gd name="connsiteY1" fmla="*/ 1019175 h 1285875"/>
                <a:gd name="connsiteX2" fmla="*/ 866775 w 866775"/>
                <a:gd name="connsiteY2" fmla="*/ 1285875 h 1285875"/>
                <a:gd name="connsiteX3" fmla="*/ 866775 w 866775"/>
                <a:gd name="connsiteY3" fmla="*/ 1285875 h 1285875"/>
                <a:gd name="connsiteX4" fmla="*/ 866775 w 866775"/>
                <a:gd name="connsiteY4" fmla="*/ 1285875 h 128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6775" h="1285875">
                  <a:moveTo>
                    <a:pt x="0" y="0"/>
                  </a:moveTo>
                  <a:lnTo>
                    <a:pt x="409575" y="1019175"/>
                  </a:lnTo>
                  <a:lnTo>
                    <a:pt x="866775" y="1285875"/>
                  </a:lnTo>
                  <a:lnTo>
                    <a:pt x="866775" y="1285875"/>
                  </a:lnTo>
                  <a:lnTo>
                    <a:pt x="866775" y="1285875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3" name="Oval 52"/>
          <p:cNvSpPr/>
          <p:nvPr/>
        </p:nvSpPr>
        <p:spPr>
          <a:xfrm rot="20452758">
            <a:off x="6061532" y="3100060"/>
            <a:ext cx="123645" cy="4553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4976137" y="2870421"/>
                <a:ext cx="498534" cy="5078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𝚷</m:t>
                      </m:r>
                      <m:r>
                        <a:rPr lang="en-US" sz="3300" b="1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3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850" y="2684227"/>
                <a:ext cx="665247" cy="67710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Freeform 76"/>
          <p:cNvSpPr/>
          <p:nvPr/>
        </p:nvSpPr>
        <p:spPr>
          <a:xfrm>
            <a:off x="1819275" y="2876550"/>
            <a:ext cx="5724525" cy="1857375"/>
          </a:xfrm>
          <a:custGeom>
            <a:avLst/>
            <a:gdLst>
              <a:gd name="connsiteX0" fmla="*/ 63500 w 7632700"/>
              <a:gd name="connsiteY0" fmla="*/ 1155700 h 2476500"/>
              <a:gd name="connsiteX1" fmla="*/ 7632700 w 7632700"/>
              <a:gd name="connsiteY1" fmla="*/ 355600 h 2476500"/>
              <a:gd name="connsiteX2" fmla="*/ 7454900 w 7632700"/>
              <a:gd name="connsiteY2" fmla="*/ 0 h 2476500"/>
              <a:gd name="connsiteX3" fmla="*/ 0 w 7632700"/>
              <a:gd name="connsiteY3" fmla="*/ 2476500 h 2476500"/>
              <a:gd name="connsiteX4" fmla="*/ 12700 w 7632700"/>
              <a:gd name="connsiteY4" fmla="*/ 114300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32700" h="2476500">
                <a:moveTo>
                  <a:pt x="63500" y="1155700"/>
                </a:moveTo>
                <a:lnTo>
                  <a:pt x="7632700" y="355600"/>
                </a:lnTo>
                <a:lnTo>
                  <a:pt x="7454900" y="0"/>
                </a:lnTo>
                <a:lnTo>
                  <a:pt x="0" y="2476500"/>
                </a:lnTo>
                <a:lnTo>
                  <a:pt x="12700" y="1143000"/>
                </a:lnTo>
              </a:path>
            </a:pathLst>
          </a:custGeom>
          <a:solidFill>
            <a:schemeClr val="accent6">
              <a:lumMod val="60000"/>
              <a:lumOff val="40000"/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6" name="Group 35"/>
          <p:cNvGrpSpPr/>
          <p:nvPr/>
        </p:nvGrpSpPr>
        <p:grpSpPr>
          <a:xfrm>
            <a:off x="6591300" y="2419350"/>
            <a:ext cx="771525" cy="1381125"/>
            <a:chOff x="8788400" y="2082800"/>
            <a:chExt cx="1028700" cy="184150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119" name="Freeform 118"/>
            <p:cNvSpPr/>
            <p:nvPr/>
          </p:nvSpPr>
          <p:spPr>
            <a:xfrm>
              <a:off x="8788400" y="2082800"/>
              <a:ext cx="774700" cy="990600"/>
            </a:xfrm>
            <a:custGeom>
              <a:avLst/>
              <a:gdLst>
                <a:gd name="connsiteX0" fmla="*/ 0 w 774700"/>
                <a:gd name="connsiteY0" fmla="*/ 139700 h 990600"/>
                <a:gd name="connsiteX1" fmla="*/ 508000 w 774700"/>
                <a:gd name="connsiteY1" fmla="*/ 0 h 990600"/>
                <a:gd name="connsiteX2" fmla="*/ 774700 w 774700"/>
                <a:gd name="connsiteY2" fmla="*/ 876300 h 990600"/>
                <a:gd name="connsiteX3" fmla="*/ 266700 w 774700"/>
                <a:gd name="connsiteY3" fmla="*/ 990600 h 990600"/>
                <a:gd name="connsiteX4" fmla="*/ 0 w 774700"/>
                <a:gd name="connsiteY4" fmla="*/ 13970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700" h="990600">
                  <a:moveTo>
                    <a:pt x="0" y="139700"/>
                  </a:moveTo>
                  <a:lnTo>
                    <a:pt x="508000" y="0"/>
                  </a:lnTo>
                  <a:lnTo>
                    <a:pt x="774700" y="876300"/>
                  </a:lnTo>
                  <a:lnTo>
                    <a:pt x="266700" y="990600"/>
                  </a:lnTo>
                  <a:lnTo>
                    <a:pt x="0" y="139700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9093200" y="3124200"/>
              <a:ext cx="723900" cy="800100"/>
            </a:xfrm>
            <a:custGeom>
              <a:avLst/>
              <a:gdLst>
                <a:gd name="connsiteX0" fmla="*/ 508000 w 723900"/>
                <a:gd name="connsiteY0" fmla="*/ 0 h 800100"/>
                <a:gd name="connsiteX1" fmla="*/ 723900 w 723900"/>
                <a:gd name="connsiteY1" fmla="*/ 647700 h 800100"/>
                <a:gd name="connsiteX2" fmla="*/ 254000 w 723900"/>
                <a:gd name="connsiteY2" fmla="*/ 800100 h 800100"/>
                <a:gd name="connsiteX3" fmla="*/ 0 w 723900"/>
                <a:gd name="connsiteY3" fmla="*/ 25400 h 800100"/>
                <a:gd name="connsiteX4" fmla="*/ 0 w 723900"/>
                <a:gd name="connsiteY4" fmla="*/ 2540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3900" h="800100">
                  <a:moveTo>
                    <a:pt x="508000" y="0"/>
                  </a:moveTo>
                  <a:lnTo>
                    <a:pt x="723900" y="647700"/>
                  </a:lnTo>
                  <a:lnTo>
                    <a:pt x="254000" y="800100"/>
                  </a:lnTo>
                  <a:lnTo>
                    <a:pt x="0" y="25400"/>
                  </a:lnTo>
                  <a:lnTo>
                    <a:pt x="0" y="25400"/>
                  </a:lnTo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125" name="Straight Arrow Connector 124"/>
          <p:cNvCxnSpPr/>
          <p:nvPr/>
        </p:nvCxnSpPr>
        <p:spPr>
          <a:xfrm flipH="1">
            <a:off x="6190459" y="2870421"/>
            <a:ext cx="981866" cy="383273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H="1">
            <a:off x="6153022" y="2544243"/>
            <a:ext cx="666878" cy="727786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 flipH="1">
            <a:off x="6143499" y="2724150"/>
            <a:ext cx="952626" cy="53862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H="1">
            <a:off x="6184627" y="2544244"/>
            <a:ext cx="863873" cy="715580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6171837" y="3262770"/>
            <a:ext cx="1067163" cy="9259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6171837" y="3262770"/>
            <a:ext cx="1190988" cy="213855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120" idx="1"/>
          </p:cNvCxnSpPr>
          <p:nvPr/>
        </p:nvCxnSpPr>
        <p:spPr>
          <a:xfrm flipH="1" flipV="1">
            <a:off x="6171837" y="3262770"/>
            <a:ext cx="1190988" cy="423405"/>
          </a:xfrm>
          <a:prstGeom prst="straightConnector1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4555008" y="4869914"/>
            <a:ext cx="3918927" cy="77282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Perturbation Perpendicular to the plane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4567" y="1779503"/>
            <a:ext cx="436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Correlation depends on the arrival direction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87488" y="6112215"/>
            <a:ext cx="2133600" cy="365125"/>
          </a:xfrm>
        </p:spPr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876595" y="3513321"/>
                <a:ext cx="37741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595" y="3513321"/>
                <a:ext cx="377411" cy="55399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314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8" y="47134"/>
            <a:ext cx="9073688" cy="1325563"/>
          </a:xfrm>
        </p:spPr>
        <p:txBody>
          <a:bodyPr>
            <a:normAutofit/>
          </a:bodyPr>
          <a:lstStyle/>
          <a:p>
            <a:pPr algn="ctr"/>
            <a:r>
              <a:rPr lang="en-US" sz="3900" dirty="0"/>
              <a:t>Autocorrelation of a Stationary Vector Field</a:t>
            </a:r>
          </a:p>
        </p:txBody>
      </p:sp>
      <p:sp>
        <p:nvSpPr>
          <p:cNvPr id="8" name="Rectangle 7"/>
          <p:cNvSpPr/>
          <p:nvPr/>
        </p:nvSpPr>
        <p:spPr>
          <a:xfrm>
            <a:off x="3980863" y="2151632"/>
            <a:ext cx="3899493" cy="34787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52852" y="3748568"/>
            <a:ext cx="164426" cy="1576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96670" y="4515563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383499" y="3868129"/>
            <a:ext cx="1834579" cy="699526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35066" y="2940698"/>
            <a:ext cx="1386213" cy="88260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6282819" y="4451981"/>
            <a:ext cx="992196" cy="1423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15746" y="4258004"/>
            <a:ext cx="5754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82398" y="4600035"/>
            <a:ext cx="970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96303" y="3817043"/>
            <a:ext cx="970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61297" y="1636884"/>
            <a:ext cx="2998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Image plane  view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21277" y="2845051"/>
            <a:ext cx="164426" cy="1576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64879" y="4373176"/>
            <a:ext cx="164426" cy="1576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320848" y="3836475"/>
            <a:ext cx="979940" cy="364569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297909" y="2549005"/>
            <a:ext cx="612646" cy="1279567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601826" y="4192805"/>
            <a:ext cx="87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║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93883" y="2194341"/>
            <a:ext cx="967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┴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5264609" y="3002661"/>
            <a:ext cx="510485" cy="119838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4898011" y="2565230"/>
            <a:ext cx="823267" cy="34032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20672" y="2708209"/>
            <a:ext cx="82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13046" y="4008139"/>
            <a:ext cx="118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5334" y="4332003"/>
            <a:ext cx="23673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Parallel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perturbation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1896" y="2129822"/>
            <a:ext cx="25553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Perpendicular</a:t>
            </a:r>
          </a:p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perturbation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275643" y="4626058"/>
            <a:ext cx="979940" cy="364569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252704" y="4018759"/>
            <a:ext cx="305183" cy="599397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219405" y="4515563"/>
            <a:ext cx="220586" cy="47506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 flipV="1">
            <a:off x="6524918" y="4062233"/>
            <a:ext cx="823267" cy="34032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6761041" y="6162926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12</a:t>
            </a:fld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77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r="6174"/>
          <a:stretch/>
        </p:blipFill>
        <p:spPr>
          <a:xfrm>
            <a:off x="4153667" y="1037453"/>
            <a:ext cx="4846506" cy="3874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Pair-wise Distortion Correlation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017" t="6278" b="3894"/>
          <a:stretch/>
        </p:blipFill>
        <p:spPr>
          <a:xfrm>
            <a:off x="1879490" y="4849527"/>
            <a:ext cx="4107427" cy="10487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20805">
            <a:off x="2869769" y="4669194"/>
            <a:ext cx="2319930" cy="4154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100" dirty="0"/>
              <a:t>Details in the paper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36384" y="5122373"/>
                <a:ext cx="1646156" cy="5260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∥,⊥</m:t>
                          </m:r>
                        </m:sub>
                      </m:sSub>
                      <m:d>
                        <m:dPr>
                          <m:ctrlPr>
                            <a:rPr lang="en-US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7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7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7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84" y="5122373"/>
                <a:ext cx="1646156" cy="52604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5986917" y="5065566"/>
                <a:ext cx="3041025" cy="5078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𝑓𝑢𝑛𝑐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7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7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700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6917" y="5065566"/>
                <a:ext cx="3041025" cy="5078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403039" y="1984046"/>
            <a:ext cx="3915843" cy="1919164"/>
            <a:chOff x="403039" y="1984046"/>
            <a:chExt cx="3915843" cy="1919164"/>
          </a:xfrm>
        </p:grpSpPr>
        <p:grpSp>
          <p:nvGrpSpPr>
            <p:cNvPr id="90" name="Group 89"/>
            <p:cNvGrpSpPr/>
            <p:nvPr/>
          </p:nvGrpSpPr>
          <p:grpSpPr>
            <a:xfrm>
              <a:off x="403039" y="2337454"/>
              <a:ext cx="778727" cy="1078291"/>
              <a:chOff x="7387211" y="3398726"/>
              <a:chExt cx="984390" cy="1762094"/>
            </a:xfrm>
          </p:grpSpPr>
          <p:sp>
            <p:nvSpPr>
              <p:cNvPr id="91" name="Isosceles Triangle 90"/>
              <p:cNvSpPr/>
              <p:nvPr/>
            </p:nvSpPr>
            <p:spPr>
              <a:xfrm>
                <a:off x="7387211" y="3398726"/>
                <a:ext cx="984390" cy="630967"/>
              </a:xfrm>
              <a:prstGeom prst="triangl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B w="247650" h="254000"/>
              </a:sp3d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387211" y="4070631"/>
                <a:ext cx="984390" cy="109018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B w="247650" h="254000"/>
              </a:sp3d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7761492" y="4257342"/>
                <a:ext cx="247871" cy="25194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0" h="247650"/>
                <a:bevelB w="247650" h="254000"/>
              </a:sp3d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7761492" y="4709506"/>
                <a:ext cx="247871" cy="25194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>
                <a:bevelT w="260350" h="0"/>
                <a:bevelB w="247650" h="254000"/>
              </a:sp3d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009958" y="2223849"/>
              <a:ext cx="2466680" cy="1177150"/>
              <a:chOff x="4204734" y="1123737"/>
              <a:chExt cx="4104564" cy="2161866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5575159" y="1123737"/>
                <a:ext cx="2734139" cy="2143482"/>
                <a:chOff x="3202083" y="1615171"/>
                <a:chExt cx="3879405" cy="3336240"/>
              </a:xfrm>
            </p:grpSpPr>
            <p:sp>
              <p:nvSpPr>
                <p:cNvPr id="68" name="Arc 67"/>
                <p:cNvSpPr/>
                <p:nvPr/>
              </p:nvSpPr>
              <p:spPr>
                <a:xfrm>
                  <a:off x="5298844" y="2409650"/>
                  <a:ext cx="514656" cy="682356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9" name="Arc 68"/>
                <p:cNvSpPr/>
                <p:nvPr/>
              </p:nvSpPr>
              <p:spPr>
                <a:xfrm flipH="1">
                  <a:off x="6126746" y="3165943"/>
                  <a:ext cx="463387" cy="645055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0" name="Arc 69"/>
                <p:cNvSpPr/>
                <p:nvPr/>
              </p:nvSpPr>
              <p:spPr>
                <a:xfrm rot="4022693" flipH="1">
                  <a:off x="5180752" y="3424129"/>
                  <a:ext cx="388076" cy="303991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1" name="Arc 70"/>
                <p:cNvSpPr/>
                <p:nvPr/>
              </p:nvSpPr>
              <p:spPr>
                <a:xfrm rot="17577307">
                  <a:off x="6061275" y="2418973"/>
                  <a:ext cx="388076" cy="303991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2" name="Arc 71"/>
                <p:cNvSpPr/>
                <p:nvPr/>
              </p:nvSpPr>
              <p:spPr>
                <a:xfrm flipH="1">
                  <a:off x="4359480" y="3055538"/>
                  <a:ext cx="767340" cy="1041177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3" name="Arc 72"/>
                <p:cNvSpPr/>
                <p:nvPr/>
              </p:nvSpPr>
              <p:spPr>
                <a:xfrm>
                  <a:off x="5498841" y="2927145"/>
                  <a:ext cx="278872" cy="482121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4" name="Arc 73"/>
                <p:cNvSpPr/>
                <p:nvPr/>
              </p:nvSpPr>
              <p:spPr>
                <a:xfrm rot="4380000" flipV="1">
                  <a:off x="5506234" y="3842381"/>
                  <a:ext cx="264083" cy="191002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5" name="Arc 74"/>
                <p:cNvSpPr/>
                <p:nvPr/>
              </p:nvSpPr>
              <p:spPr>
                <a:xfrm rot="20164213">
                  <a:off x="6047071" y="4051711"/>
                  <a:ext cx="264083" cy="191002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6" name="Arc 75"/>
                <p:cNvSpPr/>
                <p:nvPr/>
              </p:nvSpPr>
              <p:spPr>
                <a:xfrm rot="19819336">
                  <a:off x="5729055" y="2167776"/>
                  <a:ext cx="264083" cy="191002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8" name="Arc 77"/>
                <p:cNvSpPr/>
                <p:nvPr/>
              </p:nvSpPr>
              <p:spPr>
                <a:xfrm>
                  <a:off x="4736108" y="2309532"/>
                  <a:ext cx="353134" cy="526975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79" name="Arc 78"/>
                <p:cNvSpPr/>
                <p:nvPr/>
              </p:nvSpPr>
              <p:spPr>
                <a:xfrm rot="20121937">
                  <a:off x="4946694" y="1615171"/>
                  <a:ext cx="514656" cy="682356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0" name="Arc 79"/>
                <p:cNvSpPr/>
                <p:nvPr/>
              </p:nvSpPr>
              <p:spPr>
                <a:xfrm rot="20121937">
                  <a:off x="6383164" y="4110469"/>
                  <a:ext cx="698324" cy="840942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1" name="Arc 80"/>
                <p:cNvSpPr/>
                <p:nvPr/>
              </p:nvSpPr>
              <p:spPr>
                <a:xfrm rot="5500756" flipH="1">
                  <a:off x="5511492" y="4455930"/>
                  <a:ext cx="388076" cy="303991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2" name="Arc 81"/>
                <p:cNvSpPr/>
                <p:nvPr/>
              </p:nvSpPr>
              <p:spPr>
                <a:xfrm rot="16099244">
                  <a:off x="5174245" y="4222700"/>
                  <a:ext cx="388077" cy="303991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3" name="Arc 82"/>
                <p:cNvSpPr/>
                <p:nvPr/>
              </p:nvSpPr>
              <p:spPr>
                <a:xfrm rot="20121937">
                  <a:off x="3202083" y="2614368"/>
                  <a:ext cx="767339" cy="1041177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4" name="Arc 83"/>
                <p:cNvSpPr/>
                <p:nvPr/>
              </p:nvSpPr>
              <p:spPr>
                <a:xfrm rot="20121937">
                  <a:off x="4117862" y="3850259"/>
                  <a:ext cx="278871" cy="482121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5" name="Arc 84"/>
                <p:cNvSpPr/>
                <p:nvPr/>
              </p:nvSpPr>
              <p:spPr>
                <a:xfrm rot="16099244">
                  <a:off x="4267025" y="1908568"/>
                  <a:ext cx="264083" cy="191002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6" name="Arc 85"/>
                <p:cNvSpPr/>
                <p:nvPr/>
              </p:nvSpPr>
              <p:spPr>
                <a:xfrm rot="18686150">
                  <a:off x="3593086" y="4348807"/>
                  <a:ext cx="264083" cy="191002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7" name="Arc 86"/>
                <p:cNvSpPr/>
                <p:nvPr/>
              </p:nvSpPr>
              <p:spPr>
                <a:xfrm rot="18341273">
                  <a:off x="4842024" y="4029599"/>
                  <a:ext cx="264083" cy="191002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8" name="Arc 87"/>
                <p:cNvSpPr/>
                <p:nvPr/>
              </p:nvSpPr>
              <p:spPr>
                <a:xfrm rot="20121937">
                  <a:off x="4241616" y="2460315"/>
                  <a:ext cx="353134" cy="526975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4204734" y="1138677"/>
                <a:ext cx="2734139" cy="2146926"/>
                <a:chOff x="3202084" y="1615169"/>
                <a:chExt cx="3879405" cy="3341594"/>
              </a:xfrm>
            </p:grpSpPr>
            <p:sp>
              <p:nvSpPr>
                <p:cNvPr id="43" name="Arc 42"/>
                <p:cNvSpPr/>
                <p:nvPr/>
              </p:nvSpPr>
              <p:spPr>
                <a:xfrm>
                  <a:off x="5298844" y="2409646"/>
                  <a:ext cx="514656" cy="682355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4" name="Arc 43"/>
                <p:cNvSpPr/>
                <p:nvPr/>
              </p:nvSpPr>
              <p:spPr>
                <a:xfrm flipH="1">
                  <a:off x="5861098" y="2927141"/>
                  <a:ext cx="698324" cy="840940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5" name="Arc 44"/>
                <p:cNvSpPr/>
                <p:nvPr/>
              </p:nvSpPr>
              <p:spPr>
                <a:xfrm rot="12841878">
                  <a:off x="5197904" y="3409387"/>
                  <a:ext cx="353773" cy="333467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6" name="Arc 45"/>
                <p:cNvSpPr/>
                <p:nvPr/>
              </p:nvSpPr>
              <p:spPr>
                <a:xfrm rot="17577307">
                  <a:off x="6061276" y="2360876"/>
                  <a:ext cx="388076" cy="303991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47" name="Arc 46"/>
                <p:cNvSpPr/>
                <p:nvPr/>
              </p:nvSpPr>
              <p:spPr>
                <a:xfrm rot="19646133" flipH="1">
                  <a:off x="4359480" y="3055533"/>
                  <a:ext cx="767340" cy="1041175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0" name="Arc 49"/>
                <p:cNvSpPr/>
                <p:nvPr/>
              </p:nvSpPr>
              <p:spPr>
                <a:xfrm>
                  <a:off x="5498842" y="2927141"/>
                  <a:ext cx="278872" cy="482120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2" name="Arc 51"/>
                <p:cNvSpPr/>
                <p:nvPr/>
              </p:nvSpPr>
              <p:spPr>
                <a:xfrm rot="4022693" flipH="1">
                  <a:off x="5506236" y="3842376"/>
                  <a:ext cx="264082" cy="191002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5" name="Arc 54"/>
                <p:cNvSpPr/>
                <p:nvPr/>
              </p:nvSpPr>
              <p:spPr>
                <a:xfrm rot="4743844" flipH="1">
                  <a:off x="5799372" y="4224134"/>
                  <a:ext cx="289689" cy="174119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6" name="Arc 55"/>
                <p:cNvSpPr/>
                <p:nvPr/>
              </p:nvSpPr>
              <p:spPr>
                <a:xfrm rot="1780664" flipH="1">
                  <a:off x="5729056" y="2167773"/>
                  <a:ext cx="264083" cy="191002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7" name="Arc 56"/>
                <p:cNvSpPr/>
                <p:nvPr/>
              </p:nvSpPr>
              <p:spPr>
                <a:xfrm flipH="1">
                  <a:off x="4736108" y="2309529"/>
                  <a:ext cx="353134" cy="526974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8" name="Arc 57"/>
                <p:cNvSpPr/>
                <p:nvPr/>
              </p:nvSpPr>
              <p:spPr>
                <a:xfrm rot="1478063" flipH="1">
                  <a:off x="4946695" y="1615169"/>
                  <a:ext cx="514656" cy="682355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59" name="Arc 58"/>
                <p:cNvSpPr/>
                <p:nvPr/>
              </p:nvSpPr>
              <p:spPr>
                <a:xfrm rot="20121937">
                  <a:off x="6383165" y="4110464"/>
                  <a:ext cx="698324" cy="840940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0" name="Arc 59"/>
                <p:cNvSpPr/>
                <p:nvPr/>
              </p:nvSpPr>
              <p:spPr>
                <a:xfrm rot="16099244">
                  <a:off x="4814557" y="4610033"/>
                  <a:ext cx="346582" cy="346878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1" name="Arc 60"/>
                <p:cNvSpPr/>
                <p:nvPr/>
              </p:nvSpPr>
              <p:spPr>
                <a:xfrm rot="5500756" flipH="1">
                  <a:off x="5174250" y="4222694"/>
                  <a:ext cx="388076" cy="303991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2" name="Arc 61"/>
                <p:cNvSpPr/>
                <p:nvPr/>
              </p:nvSpPr>
              <p:spPr>
                <a:xfrm rot="20121937">
                  <a:off x="3202084" y="2614364"/>
                  <a:ext cx="767340" cy="1041175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3" name="Arc 62"/>
                <p:cNvSpPr/>
                <p:nvPr/>
              </p:nvSpPr>
              <p:spPr>
                <a:xfrm rot="20121937">
                  <a:off x="4117864" y="3850253"/>
                  <a:ext cx="278872" cy="482120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4" name="Arc 63"/>
                <p:cNvSpPr/>
                <p:nvPr/>
              </p:nvSpPr>
              <p:spPr>
                <a:xfrm rot="16099244">
                  <a:off x="4267028" y="1908565"/>
                  <a:ext cx="264082" cy="191002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5" name="Arc 64"/>
                <p:cNvSpPr/>
                <p:nvPr/>
              </p:nvSpPr>
              <p:spPr>
                <a:xfrm rot="18686150">
                  <a:off x="3593086" y="4348799"/>
                  <a:ext cx="264082" cy="191002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6" name="Arc 65"/>
                <p:cNvSpPr/>
                <p:nvPr/>
              </p:nvSpPr>
              <p:spPr>
                <a:xfrm rot="18341273">
                  <a:off x="4842025" y="4029592"/>
                  <a:ext cx="264082" cy="191002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7" name="Arc 66"/>
                <p:cNvSpPr/>
                <p:nvPr/>
              </p:nvSpPr>
              <p:spPr>
                <a:xfrm rot="20121937">
                  <a:off x="4241616" y="2460315"/>
                  <a:ext cx="353134" cy="526974"/>
                </a:xfrm>
                <a:prstGeom prst="arc">
                  <a:avLst>
                    <a:gd name="adj1" fmla="val 2293698"/>
                    <a:gd name="adj2" fmla="val 0"/>
                  </a:avLst>
                </a:prstGeom>
                <a:noFill/>
                <a:ln w="28575" cap="flat" cmpd="sng" algn="ctr">
                  <a:solidFill>
                    <a:schemeClr val="accent5">
                      <a:lumMod val="40000"/>
                      <a:lumOff val="60000"/>
                    </a:schemeClr>
                  </a:solidFill>
                  <a:prstDash val="solid"/>
                  <a:miter lim="800000"/>
                  <a:headEnd type="none" w="med" len="med"/>
                  <a:tailEnd type="triangle" w="med" len="med"/>
                </a:ln>
                <a:effectLst/>
              </p:spPr>
              <p:txBody>
                <a:bodyPr rtlCol="0" anchor="ctr"/>
                <a:lstStyle/>
                <a:p>
                  <a:pPr algn="ctr" defTabSz="685800">
                    <a:defRPr/>
                  </a:pPr>
                  <a:endParaRPr lang="en-US" sz="1350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3" name="Group 2"/>
            <p:cNvGrpSpPr/>
            <p:nvPr/>
          </p:nvGrpSpPr>
          <p:grpSpPr>
            <a:xfrm>
              <a:off x="757655" y="2057401"/>
              <a:ext cx="3561227" cy="1650972"/>
              <a:chOff x="1914309" y="1694986"/>
              <a:chExt cx="8573402" cy="4634513"/>
            </a:xfrm>
          </p:grpSpPr>
          <p:sp>
            <p:nvSpPr>
              <p:cNvPr id="14" name="Oval 13"/>
              <p:cNvSpPr/>
              <p:nvPr/>
            </p:nvSpPr>
            <p:spPr bwMode="auto">
              <a:xfrm>
                <a:off x="2103655" y="3698464"/>
                <a:ext cx="371727" cy="334432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  <p:sp>
            <p:nvSpPr>
              <p:cNvPr id="20" name="TextBox 26"/>
              <p:cNvSpPr txBox="1">
                <a:spLocks noChangeArrowheads="1"/>
              </p:cNvSpPr>
              <p:nvPr/>
            </p:nvSpPr>
            <p:spPr bwMode="auto">
              <a:xfrm>
                <a:off x="1939548" y="2559299"/>
                <a:ext cx="605134" cy="842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en-US" sz="1350" dirty="0"/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 rot="20874200">
                <a:off x="2180587" y="5063317"/>
                <a:ext cx="379841" cy="33443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ectangle 25"/>
                  <p:cNvSpPr/>
                  <p:nvPr/>
                </p:nvSpPr>
                <p:spPr>
                  <a:xfrm rot="21512752">
                    <a:off x="1914309" y="5033540"/>
                    <a:ext cx="1366900" cy="129595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𝑶</m:t>
                          </m:r>
                          <m:r>
                            <a:rPr lang="en-US" sz="2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24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6" name="Rectangle 2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21512752">
                    <a:off x="1914309" y="5033540"/>
                    <a:ext cx="1366900" cy="1295959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1944262" y="2594928"/>
                    <a:ext cx="1173944" cy="129595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𝑶</m:t>
                          </m:r>
                        </m:oMath>
                      </m:oMathPara>
                    </a14:m>
                    <a:endPara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4262" y="2594929"/>
                    <a:ext cx="785390" cy="903920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b="-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Straight Connector 30"/>
              <p:cNvCxnSpPr/>
              <p:nvPr/>
            </p:nvCxnSpPr>
            <p:spPr bwMode="auto">
              <a:xfrm flipH="1">
                <a:off x="2283891" y="2694130"/>
                <a:ext cx="7578906" cy="250605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 bwMode="auto">
              <a:xfrm flipH="1">
                <a:off x="2309043" y="3040287"/>
                <a:ext cx="7750358" cy="8253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endCxn id="49" idx="1"/>
              </p:cNvCxnSpPr>
              <p:nvPr/>
            </p:nvCxnSpPr>
            <p:spPr>
              <a:xfrm flipV="1">
                <a:off x="8253946" y="3195258"/>
                <a:ext cx="1566168" cy="67042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Group 53"/>
              <p:cNvGrpSpPr/>
              <p:nvPr/>
            </p:nvGrpSpPr>
            <p:grpSpPr>
              <a:xfrm>
                <a:off x="7965021" y="1694986"/>
                <a:ext cx="2522690" cy="2394049"/>
                <a:chOff x="5996030" y="2471144"/>
                <a:chExt cx="1890670" cy="1548787"/>
              </a:xfrm>
            </p:grpSpPr>
            <p:sp>
              <p:nvSpPr>
                <p:cNvPr id="48" name="Cube 47"/>
                <p:cNvSpPr/>
                <p:nvPr/>
              </p:nvSpPr>
              <p:spPr>
                <a:xfrm rot="14991174">
                  <a:off x="6095790" y="2436656"/>
                  <a:ext cx="1483515" cy="1683035"/>
                </a:xfrm>
                <a:prstGeom prst="cube">
                  <a:avLst/>
                </a:prstGeom>
                <a:solidFill>
                  <a:srgbClr val="00FF00">
                    <a:alpha val="18000"/>
                  </a:srgb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9" name="Freeform 48"/>
                <p:cNvSpPr/>
                <p:nvPr/>
              </p:nvSpPr>
              <p:spPr>
                <a:xfrm>
                  <a:off x="6938137" y="2471144"/>
                  <a:ext cx="948563" cy="1224556"/>
                </a:xfrm>
                <a:custGeom>
                  <a:avLst/>
                  <a:gdLst>
                    <a:gd name="connsiteX0" fmla="*/ 0 w 866775"/>
                    <a:gd name="connsiteY0" fmla="*/ 0 h 1285875"/>
                    <a:gd name="connsiteX1" fmla="*/ 409575 w 866775"/>
                    <a:gd name="connsiteY1" fmla="*/ 1019175 h 1285875"/>
                    <a:gd name="connsiteX2" fmla="*/ 866775 w 866775"/>
                    <a:gd name="connsiteY2" fmla="*/ 1285875 h 1285875"/>
                    <a:gd name="connsiteX3" fmla="*/ 866775 w 866775"/>
                    <a:gd name="connsiteY3" fmla="*/ 1285875 h 1285875"/>
                    <a:gd name="connsiteX4" fmla="*/ 866775 w 866775"/>
                    <a:gd name="connsiteY4" fmla="*/ 1285875 h 1285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6775" h="1285875">
                      <a:moveTo>
                        <a:pt x="0" y="0"/>
                      </a:moveTo>
                      <a:lnTo>
                        <a:pt x="409575" y="1019175"/>
                      </a:lnTo>
                      <a:lnTo>
                        <a:pt x="866775" y="1285875"/>
                      </a:lnTo>
                      <a:lnTo>
                        <a:pt x="866775" y="1285875"/>
                      </a:lnTo>
                      <a:lnTo>
                        <a:pt x="866775" y="1285875"/>
                      </a:ln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53" name="Oval 52"/>
              <p:cNvSpPr/>
              <p:nvPr/>
            </p:nvSpPr>
            <p:spPr>
              <a:xfrm rot="20452758">
                <a:off x="8082042" y="2990413"/>
                <a:ext cx="164860" cy="60712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2425700" y="2692400"/>
                <a:ext cx="7632700" cy="2476500"/>
              </a:xfrm>
              <a:custGeom>
                <a:avLst/>
                <a:gdLst>
                  <a:gd name="connsiteX0" fmla="*/ 63500 w 7632700"/>
                  <a:gd name="connsiteY0" fmla="*/ 1155700 h 2476500"/>
                  <a:gd name="connsiteX1" fmla="*/ 7632700 w 7632700"/>
                  <a:gd name="connsiteY1" fmla="*/ 355600 h 2476500"/>
                  <a:gd name="connsiteX2" fmla="*/ 7454900 w 7632700"/>
                  <a:gd name="connsiteY2" fmla="*/ 0 h 2476500"/>
                  <a:gd name="connsiteX3" fmla="*/ 0 w 7632700"/>
                  <a:gd name="connsiteY3" fmla="*/ 2476500 h 2476500"/>
                  <a:gd name="connsiteX4" fmla="*/ 12700 w 7632700"/>
                  <a:gd name="connsiteY4" fmla="*/ 1143000 h 247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2700" h="2476500">
                    <a:moveTo>
                      <a:pt x="63500" y="1155700"/>
                    </a:moveTo>
                    <a:lnTo>
                      <a:pt x="7632700" y="355600"/>
                    </a:lnTo>
                    <a:lnTo>
                      <a:pt x="7454900" y="0"/>
                    </a:lnTo>
                    <a:lnTo>
                      <a:pt x="0" y="2476500"/>
                    </a:lnTo>
                    <a:lnTo>
                      <a:pt x="12700" y="1143000"/>
                    </a:lnTo>
                  </a:path>
                </a:pathLst>
              </a:custGeom>
              <a:solidFill>
                <a:schemeClr val="accent6">
                  <a:lumMod val="60000"/>
                  <a:lumOff val="40000"/>
                  <a:alpha val="77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8788400" y="2082800"/>
                <a:ext cx="1028700" cy="1841500"/>
                <a:chOff x="8788400" y="2082800"/>
                <a:chExt cx="1028700" cy="1841500"/>
              </a:xfrm>
            </p:grpSpPr>
            <p:sp>
              <p:nvSpPr>
                <p:cNvPr id="119" name="Freeform 118"/>
                <p:cNvSpPr/>
                <p:nvPr/>
              </p:nvSpPr>
              <p:spPr>
                <a:xfrm>
                  <a:off x="8788400" y="2082800"/>
                  <a:ext cx="774700" cy="990600"/>
                </a:xfrm>
                <a:custGeom>
                  <a:avLst/>
                  <a:gdLst>
                    <a:gd name="connsiteX0" fmla="*/ 0 w 774700"/>
                    <a:gd name="connsiteY0" fmla="*/ 139700 h 990600"/>
                    <a:gd name="connsiteX1" fmla="*/ 508000 w 774700"/>
                    <a:gd name="connsiteY1" fmla="*/ 0 h 990600"/>
                    <a:gd name="connsiteX2" fmla="*/ 774700 w 774700"/>
                    <a:gd name="connsiteY2" fmla="*/ 876300 h 990600"/>
                    <a:gd name="connsiteX3" fmla="*/ 266700 w 774700"/>
                    <a:gd name="connsiteY3" fmla="*/ 990600 h 990600"/>
                    <a:gd name="connsiteX4" fmla="*/ 0 w 774700"/>
                    <a:gd name="connsiteY4" fmla="*/ 139700 h 990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4700" h="990600">
                      <a:moveTo>
                        <a:pt x="0" y="139700"/>
                      </a:moveTo>
                      <a:lnTo>
                        <a:pt x="508000" y="0"/>
                      </a:lnTo>
                      <a:lnTo>
                        <a:pt x="774700" y="876300"/>
                      </a:lnTo>
                      <a:lnTo>
                        <a:pt x="266700" y="990600"/>
                      </a:lnTo>
                      <a:lnTo>
                        <a:pt x="0" y="139700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20" name="Freeform 119"/>
                <p:cNvSpPr/>
                <p:nvPr/>
              </p:nvSpPr>
              <p:spPr>
                <a:xfrm>
                  <a:off x="9093200" y="3124200"/>
                  <a:ext cx="723900" cy="800100"/>
                </a:xfrm>
                <a:custGeom>
                  <a:avLst/>
                  <a:gdLst>
                    <a:gd name="connsiteX0" fmla="*/ 508000 w 723900"/>
                    <a:gd name="connsiteY0" fmla="*/ 0 h 800100"/>
                    <a:gd name="connsiteX1" fmla="*/ 723900 w 723900"/>
                    <a:gd name="connsiteY1" fmla="*/ 647700 h 800100"/>
                    <a:gd name="connsiteX2" fmla="*/ 254000 w 723900"/>
                    <a:gd name="connsiteY2" fmla="*/ 800100 h 800100"/>
                    <a:gd name="connsiteX3" fmla="*/ 0 w 723900"/>
                    <a:gd name="connsiteY3" fmla="*/ 25400 h 800100"/>
                    <a:gd name="connsiteX4" fmla="*/ 0 w 723900"/>
                    <a:gd name="connsiteY4" fmla="*/ 25400 h 800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23900" h="800100">
                      <a:moveTo>
                        <a:pt x="508000" y="0"/>
                      </a:moveTo>
                      <a:lnTo>
                        <a:pt x="723900" y="647700"/>
                      </a:lnTo>
                      <a:lnTo>
                        <a:pt x="254000" y="800100"/>
                      </a:lnTo>
                      <a:lnTo>
                        <a:pt x="0" y="25400"/>
                      </a:lnTo>
                      <a:lnTo>
                        <a:pt x="0" y="25400"/>
                      </a:lnTo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4617055" y="3439204"/>
                    <a:ext cx="684297" cy="116636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en-US" sz="2700" dirty="0"/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17055" y="3439204"/>
                    <a:ext cx="684297" cy="1166362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" name="Straight Arrow Connector 16"/>
            <p:cNvCxnSpPr/>
            <p:nvPr/>
          </p:nvCxnSpPr>
          <p:spPr>
            <a:xfrm flipV="1">
              <a:off x="1383282" y="3228818"/>
              <a:ext cx="2175387" cy="58694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436912" y="3533878"/>
                  <a:ext cx="3657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9216" y="3568837"/>
                  <a:ext cx="423385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45311" y="2703380"/>
                  <a:ext cx="4045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0415" y="2461506"/>
                  <a:ext cx="475836" cy="461665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304218" y="1984046"/>
                  <a:ext cx="31744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2290" y="1502394"/>
                  <a:ext cx="423259" cy="461665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l="-4348" r="-8696"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6456426" y="4612508"/>
                <a:ext cx="95147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426" y="4612508"/>
                <a:ext cx="951479" cy="369332"/>
              </a:xfrm>
              <a:prstGeom prst="rect">
                <a:avLst/>
              </a:prstGeom>
              <a:blipFill rotWithShape="0"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6794364" y="6178978"/>
            <a:ext cx="2133600" cy="365125"/>
          </a:xfrm>
        </p:spPr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76" y="6147707"/>
            <a:ext cx="68750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Belen’kii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Stewart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Gillespie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Turbulence-induced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edge image waviness: theory and experiment.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Applied Optics,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2001.</a:t>
            </a:r>
          </a:p>
        </p:txBody>
      </p:sp>
    </p:spTree>
    <p:extLst>
      <p:ext uri="{BB962C8B-B14F-4D97-AF65-F5344CB8AC3E}">
        <p14:creationId xmlns:p14="http://schemas.microsoft.com/office/powerpoint/2010/main" val="30598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457200" y="10837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Affects Turbulence Image Distortions?</a:t>
            </a:r>
            <a:endParaRPr lang="en-US" dirty="0"/>
          </a:p>
        </p:txBody>
      </p:sp>
      <p:sp>
        <p:nvSpPr>
          <p:cNvPr id="35" name="Slide Number Placeholder 3"/>
          <p:cNvSpPr txBox="1">
            <a:spLocks/>
          </p:cNvSpPr>
          <p:nvPr/>
        </p:nvSpPr>
        <p:spPr>
          <a:xfrm>
            <a:off x="7095722" y="626081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94BA32-0AD8-4032-A790-FA66DBC6D6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318611" y="1561634"/>
            <a:ext cx="6527605" cy="47632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4313531" y="3208499"/>
            <a:ext cx="484567" cy="874588"/>
            <a:chOff x="4248308" y="3463599"/>
            <a:chExt cx="484567" cy="874588"/>
          </a:xfrm>
        </p:grpSpPr>
        <p:sp>
          <p:nvSpPr>
            <p:cNvPr id="100" name="Rectangle 99"/>
            <p:cNvSpPr/>
            <p:nvPr/>
          </p:nvSpPr>
          <p:spPr>
            <a:xfrm>
              <a:off x="4457632" y="3463599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4248308" y="3620016"/>
              <a:ext cx="346945" cy="71817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200422" y="2240139"/>
            <a:ext cx="22287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pixels move randomly but </a:t>
            </a:r>
            <a:r>
              <a:rPr lang="en-US" sz="2400" dirty="0" smtClean="0">
                <a:solidFill>
                  <a:prstClr val="black"/>
                </a:solidFill>
              </a:rPr>
              <a:t>affect </a:t>
            </a:r>
            <a:r>
              <a:rPr lang="en-US" sz="2400" dirty="0">
                <a:solidFill>
                  <a:prstClr val="black"/>
                </a:solidFill>
              </a:rPr>
              <a:t>each </a:t>
            </a:r>
            <a:r>
              <a:rPr lang="en-US" sz="2400" dirty="0" smtClean="0">
                <a:solidFill>
                  <a:prstClr val="black"/>
                </a:solidFill>
              </a:rPr>
              <a:t>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The </a:t>
            </a:r>
            <a:r>
              <a:rPr lang="en-US" sz="2400" dirty="0">
                <a:solidFill>
                  <a:prstClr val="black"/>
                </a:solidFill>
              </a:rPr>
              <a:t>direction is </a:t>
            </a:r>
            <a:r>
              <a:rPr lang="en-US" sz="2400" dirty="0" smtClean="0">
                <a:solidFill>
                  <a:prstClr val="black"/>
                </a:solidFill>
              </a:rPr>
              <a:t>affected </a:t>
            </a:r>
            <a:r>
              <a:rPr lang="en-US" sz="2400" dirty="0">
                <a:solidFill>
                  <a:prstClr val="black"/>
                </a:solidFill>
              </a:rPr>
              <a:t>by </a:t>
            </a:r>
            <a:r>
              <a:rPr lang="en-US" sz="2400" dirty="0" smtClean="0">
                <a:solidFill>
                  <a:prstClr val="black"/>
                </a:solidFill>
              </a:rPr>
              <a:t> neighbors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 rot="21251015">
            <a:off x="206116" y="1015822"/>
            <a:ext cx="4326726" cy="9925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28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find distortion with correct 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FF0000"/>
                </a:solidFill>
              </a:rPr>
              <a:t>variance and correlation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3983342" y="3041398"/>
            <a:ext cx="275243" cy="1020459"/>
            <a:chOff x="3983342" y="3318498"/>
            <a:chExt cx="275243" cy="1020459"/>
          </a:xfrm>
        </p:grpSpPr>
        <p:sp>
          <p:nvSpPr>
            <p:cNvPr id="101" name="Rectangle 100"/>
            <p:cNvSpPr/>
            <p:nvPr/>
          </p:nvSpPr>
          <p:spPr>
            <a:xfrm>
              <a:off x="3983342" y="3318498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H="1" flipV="1">
              <a:off x="4096266" y="3449343"/>
              <a:ext cx="142559" cy="8896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3566602" y="3541612"/>
            <a:ext cx="601044" cy="561987"/>
            <a:chOff x="3637212" y="3786885"/>
            <a:chExt cx="601044" cy="561987"/>
          </a:xfrm>
        </p:grpSpPr>
        <p:sp>
          <p:nvSpPr>
            <p:cNvPr id="102" name="Rectangle 101"/>
            <p:cNvSpPr/>
            <p:nvPr/>
          </p:nvSpPr>
          <p:spPr>
            <a:xfrm>
              <a:off x="3637212" y="3786885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H="1" flipV="1">
              <a:off x="3823333" y="3972877"/>
              <a:ext cx="414923" cy="3759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3607609" y="4063515"/>
            <a:ext cx="669657" cy="578773"/>
            <a:chOff x="3607609" y="4340615"/>
            <a:chExt cx="669657" cy="578773"/>
          </a:xfrm>
        </p:grpSpPr>
        <p:sp>
          <p:nvSpPr>
            <p:cNvPr id="105" name="Rectangle 104"/>
            <p:cNvSpPr/>
            <p:nvPr/>
          </p:nvSpPr>
          <p:spPr>
            <a:xfrm>
              <a:off x="3607609" y="4684839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H="1">
              <a:off x="3709942" y="4340615"/>
              <a:ext cx="567324" cy="46543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4233888" y="4047931"/>
            <a:ext cx="320182" cy="1473684"/>
            <a:chOff x="4233888" y="4325031"/>
            <a:chExt cx="320182" cy="1473684"/>
          </a:xfrm>
        </p:grpSpPr>
        <p:sp>
          <p:nvSpPr>
            <p:cNvPr id="103" name="Rectangle 102"/>
            <p:cNvSpPr/>
            <p:nvPr/>
          </p:nvSpPr>
          <p:spPr>
            <a:xfrm>
              <a:off x="4278827" y="5571313"/>
              <a:ext cx="275243" cy="22740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93" name="Straight Arrow Connector 92"/>
            <p:cNvCxnSpPr>
              <a:stCxn id="38" idx="0"/>
            </p:cNvCxnSpPr>
            <p:nvPr/>
          </p:nvCxnSpPr>
          <p:spPr>
            <a:xfrm>
              <a:off x="4233888" y="4325031"/>
              <a:ext cx="189608" cy="140452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3919864" y="4196986"/>
            <a:ext cx="285630" cy="755478"/>
            <a:chOff x="3930470" y="4514187"/>
            <a:chExt cx="285630" cy="755478"/>
          </a:xfrm>
        </p:grpSpPr>
        <p:sp>
          <p:nvSpPr>
            <p:cNvPr id="104" name="Rectangle 103"/>
            <p:cNvSpPr/>
            <p:nvPr/>
          </p:nvSpPr>
          <p:spPr>
            <a:xfrm>
              <a:off x="3930470" y="5035116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H="1">
              <a:off x="4004746" y="4514187"/>
              <a:ext cx="211354" cy="59281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307620" y="3639215"/>
            <a:ext cx="727643" cy="533937"/>
            <a:chOff x="4307620" y="3916315"/>
            <a:chExt cx="727643" cy="533937"/>
          </a:xfrm>
        </p:grpSpPr>
        <p:sp>
          <p:nvSpPr>
            <p:cNvPr id="50" name="Rectangle 49"/>
            <p:cNvSpPr/>
            <p:nvPr/>
          </p:nvSpPr>
          <p:spPr>
            <a:xfrm>
              <a:off x="4760020" y="3916315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V="1">
              <a:off x="4307620" y="4022982"/>
              <a:ext cx="559668" cy="42727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2" name="Group 141"/>
          <p:cNvGrpSpPr/>
          <p:nvPr/>
        </p:nvGrpSpPr>
        <p:grpSpPr>
          <a:xfrm>
            <a:off x="6168620" y="4125811"/>
            <a:ext cx="782839" cy="542822"/>
            <a:chOff x="4274274" y="3755305"/>
            <a:chExt cx="782839" cy="542822"/>
          </a:xfrm>
        </p:grpSpPr>
        <p:sp>
          <p:nvSpPr>
            <p:cNvPr id="143" name="Rectangle 142"/>
            <p:cNvSpPr/>
            <p:nvPr/>
          </p:nvSpPr>
          <p:spPr>
            <a:xfrm>
              <a:off x="4781870" y="3755305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flipV="1">
              <a:off x="4274274" y="3864369"/>
              <a:ext cx="710726" cy="43375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5" name="Group 144"/>
          <p:cNvGrpSpPr/>
          <p:nvPr/>
        </p:nvGrpSpPr>
        <p:grpSpPr>
          <a:xfrm>
            <a:off x="6111827" y="3488737"/>
            <a:ext cx="372472" cy="1156927"/>
            <a:chOff x="4238827" y="3182031"/>
            <a:chExt cx="372472" cy="1156927"/>
          </a:xfrm>
        </p:grpSpPr>
        <p:sp>
          <p:nvSpPr>
            <p:cNvPr id="146" name="Rectangle 145"/>
            <p:cNvSpPr/>
            <p:nvPr/>
          </p:nvSpPr>
          <p:spPr>
            <a:xfrm>
              <a:off x="4336056" y="3182031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47" name="Straight Arrow Connector 146"/>
            <p:cNvCxnSpPr/>
            <p:nvPr/>
          </p:nvCxnSpPr>
          <p:spPr>
            <a:xfrm flipV="1">
              <a:off x="4238827" y="3292869"/>
              <a:ext cx="241348" cy="104608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>
            <a:off x="5615988" y="3804835"/>
            <a:ext cx="441162" cy="899190"/>
            <a:chOff x="3782389" y="3464952"/>
            <a:chExt cx="441162" cy="899190"/>
          </a:xfrm>
        </p:grpSpPr>
        <p:sp>
          <p:nvSpPr>
            <p:cNvPr id="149" name="Rectangle 148"/>
            <p:cNvSpPr/>
            <p:nvPr/>
          </p:nvSpPr>
          <p:spPr>
            <a:xfrm>
              <a:off x="3782389" y="3464952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50" name="Straight Arrow Connector 149"/>
            <p:cNvCxnSpPr/>
            <p:nvPr/>
          </p:nvCxnSpPr>
          <p:spPr>
            <a:xfrm flipH="1" flipV="1">
              <a:off x="3870273" y="3537240"/>
              <a:ext cx="353278" cy="826902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1" name="Group 150"/>
          <p:cNvGrpSpPr/>
          <p:nvPr/>
        </p:nvGrpSpPr>
        <p:grpSpPr>
          <a:xfrm>
            <a:off x="5010514" y="4727022"/>
            <a:ext cx="1030606" cy="379106"/>
            <a:chOff x="3085101" y="4437992"/>
            <a:chExt cx="1030606" cy="379106"/>
          </a:xfrm>
        </p:grpSpPr>
        <p:sp>
          <p:nvSpPr>
            <p:cNvPr id="152" name="Rectangle 151"/>
            <p:cNvSpPr/>
            <p:nvPr/>
          </p:nvSpPr>
          <p:spPr>
            <a:xfrm>
              <a:off x="3085101" y="4582549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53" name="Straight Arrow Connector 152"/>
            <p:cNvCxnSpPr/>
            <p:nvPr/>
          </p:nvCxnSpPr>
          <p:spPr>
            <a:xfrm flipH="1">
              <a:off x="3168609" y="4437992"/>
              <a:ext cx="947098" cy="28154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4" name="Group 153"/>
          <p:cNvGrpSpPr/>
          <p:nvPr/>
        </p:nvGrpSpPr>
        <p:grpSpPr>
          <a:xfrm>
            <a:off x="6119139" y="4707266"/>
            <a:ext cx="565493" cy="597861"/>
            <a:chOff x="4246139" y="4400560"/>
            <a:chExt cx="565493" cy="597861"/>
          </a:xfrm>
        </p:grpSpPr>
        <p:sp>
          <p:nvSpPr>
            <p:cNvPr id="155" name="Rectangle 154"/>
            <p:cNvSpPr/>
            <p:nvPr/>
          </p:nvSpPr>
          <p:spPr>
            <a:xfrm>
              <a:off x="4536389" y="4763872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56" name="Straight Arrow Connector 155"/>
            <p:cNvCxnSpPr/>
            <p:nvPr/>
          </p:nvCxnSpPr>
          <p:spPr>
            <a:xfrm>
              <a:off x="4246139" y="4400560"/>
              <a:ext cx="456010" cy="56908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7" name="Group 156"/>
          <p:cNvGrpSpPr/>
          <p:nvPr/>
        </p:nvGrpSpPr>
        <p:grpSpPr>
          <a:xfrm>
            <a:off x="6083347" y="4828110"/>
            <a:ext cx="275243" cy="1108633"/>
            <a:chOff x="4210347" y="4521404"/>
            <a:chExt cx="275243" cy="1108633"/>
          </a:xfrm>
        </p:grpSpPr>
        <p:sp>
          <p:nvSpPr>
            <p:cNvPr id="158" name="Rectangle 157"/>
            <p:cNvSpPr/>
            <p:nvPr/>
          </p:nvSpPr>
          <p:spPr>
            <a:xfrm>
              <a:off x="4210347" y="5395488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59" name="Straight Arrow Connector 158"/>
            <p:cNvCxnSpPr>
              <a:endCxn id="158" idx="1"/>
            </p:cNvCxnSpPr>
            <p:nvPr/>
          </p:nvCxnSpPr>
          <p:spPr>
            <a:xfrm flipH="1">
              <a:off x="4210347" y="4521404"/>
              <a:ext cx="9826" cy="99135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0" name="Group 159"/>
          <p:cNvGrpSpPr/>
          <p:nvPr/>
        </p:nvGrpSpPr>
        <p:grpSpPr>
          <a:xfrm>
            <a:off x="6165155" y="4393935"/>
            <a:ext cx="1008944" cy="388677"/>
            <a:chOff x="4307620" y="4061575"/>
            <a:chExt cx="1008944" cy="388677"/>
          </a:xfrm>
        </p:grpSpPr>
        <p:sp>
          <p:nvSpPr>
            <p:cNvPr id="161" name="Rectangle 160"/>
            <p:cNvSpPr/>
            <p:nvPr/>
          </p:nvSpPr>
          <p:spPr>
            <a:xfrm>
              <a:off x="5041321" y="4061575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62" name="Straight Arrow Connector 161"/>
            <p:cNvCxnSpPr/>
            <p:nvPr/>
          </p:nvCxnSpPr>
          <p:spPr>
            <a:xfrm flipV="1">
              <a:off x="4307620" y="4163006"/>
              <a:ext cx="919427" cy="28724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6109025" y="2028877"/>
            <a:ext cx="1042289" cy="771473"/>
            <a:chOff x="4274274" y="3526654"/>
            <a:chExt cx="1042289" cy="771473"/>
          </a:xfrm>
        </p:grpSpPr>
        <p:sp>
          <p:nvSpPr>
            <p:cNvPr id="106" name="Rectangle 105"/>
            <p:cNvSpPr/>
            <p:nvPr/>
          </p:nvSpPr>
          <p:spPr>
            <a:xfrm>
              <a:off x="5041320" y="3526654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07" name="Straight Arrow Connector 106"/>
            <p:cNvCxnSpPr>
              <a:endCxn id="106" idx="2"/>
            </p:cNvCxnSpPr>
            <p:nvPr/>
          </p:nvCxnSpPr>
          <p:spPr>
            <a:xfrm flipV="1">
              <a:off x="4274274" y="3761203"/>
              <a:ext cx="904668" cy="536924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8" name="Group 107"/>
          <p:cNvGrpSpPr/>
          <p:nvPr/>
        </p:nvGrpSpPr>
        <p:grpSpPr>
          <a:xfrm>
            <a:off x="6075715" y="1851777"/>
            <a:ext cx="652353" cy="929579"/>
            <a:chOff x="4238827" y="3409380"/>
            <a:chExt cx="652353" cy="929579"/>
          </a:xfrm>
        </p:grpSpPr>
        <p:sp>
          <p:nvSpPr>
            <p:cNvPr id="109" name="Rectangle 108"/>
            <p:cNvSpPr/>
            <p:nvPr/>
          </p:nvSpPr>
          <p:spPr>
            <a:xfrm>
              <a:off x="4615937" y="3409380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10" name="Straight Arrow Connector 109"/>
            <p:cNvCxnSpPr>
              <a:endCxn id="109" idx="0"/>
            </p:cNvCxnSpPr>
            <p:nvPr/>
          </p:nvCxnSpPr>
          <p:spPr>
            <a:xfrm flipV="1">
              <a:off x="4238827" y="3409380"/>
              <a:ext cx="514732" cy="929579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5101755" y="2024299"/>
            <a:ext cx="909977" cy="791974"/>
            <a:chOff x="3266717" y="3504152"/>
            <a:chExt cx="909977" cy="791974"/>
          </a:xfrm>
        </p:grpSpPr>
        <p:sp>
          <p:nvSpPr>
            <p:cNvPr id="112" name="Rectangle 111"/>
            <p:cNvSpPr/>
            <p:nvPr/>
          </p:nvSpPr>
          <p:spPr>
            <a:xfrm>
              <a:off x="3266717" y="3504152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13" name="Straight Arrow Connector 112"/>
            <p:cNvCxnSpPr/>
            <p:nvPr/>
          </p:nvCxnSpPr>
          <p:spPr>
            <a:xfrm flipH="1" flipV="1">
              <a:off x="3392069" y="3630652"/>
              <a:ext cx="784625" cy="665474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Group 113"/>
          <p:cNvGrpSpPr/>
          <p:nvPr/>
        </p:nvGrpSpPr>
        <p:grpSpPr>
          <a:xfrm>
            <a:off x="4879838" y="2774391"/>
            <a:ext cx="1053316" cy="234549"/>
            <a:chOff x="3031525" y="4376142"/>
            <a:chExt cx="1053316" cy="234549"/>
          </a:xfrm>
        </p:grpSpPr>
        <p:sp>
          <p:nvSpPr>
            <p:cNvPr id="115" name="Rectangle 114"/>
            <p:cNvSpPr/>
            <p:nvPr/>
          </p:nvSpPr>
          <p:spPr>
            <a:xfrm>
              <a:off x="3031525" y="4376142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16" name="Straight Arrow Connector 115"/>
            <p:cNvCxnSpPr>
              <a:stCxn id="90" idx="1"/>
            </p:cNvCxnSpPr>
            <p:nvPr/>
          </p:nvCxnSpPr>
          <p:spPr>
            <a:xfrm flipH="1">
              <a:off x="3207781" y="4486454"/>
              <a:ext cx="877060" cy="1932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>
            <a:off x="6145306" y="2962835"/>
            <a:ext cx="1266849" cy="608269"/>
            <a:chOff x="4368758" y="4504421"/>
            <a:chExt cx="1266849" cy="608269"/>
          </a:xfrm>
        </p:grpSpPr>
        <p:sp>
          <p:nvSpPr>
            <p:cNvPr id="118" name="Rectangle 117"/>
            <p:cNvSpPr/>
            <p:nvPr/>
          </p:nvSpPr>
          <p:spPr>
            <a:xfrm>
              <a:off x="5360364" y="4878141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19" name="Straight Arrow Connector 118"/>
            <p:cNvCxnSpPr>
              <a:endCxn id="118" idx="1"/>
            </p:cNvCxnSpPr>
            <p:nvPr/>
          </p:nvCxnSpPr>
          <p:spPr>
            <a:xfrm>
              <a:off x="4368758" y="4504421"/>
              <a:ext cx="991606" cy="490995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5192816" y="2935941"/>
            <a:ext cx="818019" cy="601631"/>
            <a:chOff x="3312375" y="4493645"/>
            <a:chExt cx="818019" cy="601631"/>
          </a:xfrm>
        </p:grpSpPr>
        <p:sp>
          <p:nvSpPr>
            <p:cNvPr id="121" name="Rectangle 120"/>
            <p:cNvSpPr/>
            <p:nvPr/>
          </p:nvSpPr>
          <p:spPr>
            <a:xfrm>
              <a:off x="3312375" y="4860727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22" name="Straight Arrow Connector 121"/>
            <p:cNvCxnSpPr/>
            <p:nvPr/>
          </p:nvCxnSpPr>
          <p:spPr>
            <a:xfrm flipH="1">
              <a:off x="3467007" y="4493645"/>
              <a:ext cx="663387" cy="519953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6144508" y="2821183"/>
            <a:ext cx="1052744" cy="234549"/>
            <a:chOff x="4307620" y="4422388"/>
            <a:chExt cx="1052744" cy="234549"/>
          </a:xfrm>
        </p:grpSpPr>
        <p:sp>
          <p:nvSpPr>
            <p:cNvPr id="124" name="Rectangle 123"/>
            <p:cNvSpPr/>
            <p:nvPr/>
          </p:nvSpPr>
          <p:spPr>
            <a:xfrm>
              <a:off x="5085121" y="4422388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FF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>
              <a:off x="4307620" y="4450252"/>
              <a:ext cx="942092" cy="109306"/>
            </a:xfrm>
            <a:prstGeom prst="straightConnector1">
              <a:avLst/>
            </a:prstGeom>
            <a:ln w="57150">
              <a:solidFill>
                <a:srgbClr val="FF00FF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7" name="Group 136"/>
          <p:cNvGrpSpPr/>
          <p:nvPr/>
        </p:nvGrpSpPr>
        <p:grpSpPr>
          <a:xfrm>
            <a:off x="7834088" y="4041131"/>
            <a:ext cx="782839" cy="542822"/>
            <a:chOff x="4274274" y="3755305"/>
            <a:chExt cx="782839" cy="542822"/>
          </a:xfrm>
        </p:grpSpPr>
        <p:sp>
          <p:nvSpPr>
            <p:cNvPr id="138" name="Rectangle 137"/>
            <p:cNvSpPr/>
            <p:nvPr/>
          </p:nvSpPr>
          <p:spPr>
            <a:xfrm>
              <a:off x="4781870" y="3755305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39" name="Straight Arrow Connector 138"/>
            <p:cNvCxnSpPr/>
            <p:nvPr/>
          </p:nvCxnSpPr>
          <p:spPr>
            <a:xfrm flipV="1">
              <a:off x="4274274" y="3864369"/>
              <a:ext cx="710726" cy="433758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0" name="Group 139"/>
          <p:cNvGrpSpPr/>
          <p:nvPr/>
        </p:nvGrpSpPr>
        <p:grpSpPr>
          <a:xfrm>
            <a:off x="7762515" y="3482300"/>
            <a:ext cx="275243" cy="1034208"/>
            <a:chOff x="4187096" y="3290823"/>
            <a:chExt cx="275243" cy="1034208"/>
          </a:xfrm>
        </p:grpSpPr>
        <p:sp>
          <p:nvSpPr>
            <p:cNvPr id="163" name="Rectangle 162"/>
            <p:cNvSpPr/>
            <p:nvPr/>
          </p:nvSpPr>
          <p:spPr>
            <a:xfrm>
              <a:off x="4187096" y="3290823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64" name="Straight Arrow Connector 163"/>
            <p:cNvCxnSpPr>
              <a:stCxn id="136" idx="0"/>
            </p:cNvCxnSpPr>
            <p:nvPr/>
          </p:nvCxnSpPr>
          <p:spPr>
            <a:xfrm flipV="1">
              <a:off x="4233888" y="3408097"/>
              <a:ext cx="116291" cy="91693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5" name="Group 164"/>
          <p:cNvGrpSpPr/>
          <p:nvPr/>
        </p:nvGrpSpPr>
        <p:grpSpPr>
          <a:xfrm>
            <a:off x="7237529" y="4106177"/>
            <a:ext cx="504185" cy="475193"/>
            <a:chOff x="3662110" y="3914700"/>
            <a:chExt cx="504185" cy="475193"/>
          </a:xfrm>
        </p:grpSpPr>
        <p:sp>
          <p:nvSpPr>
            <p:cNvPr id="166" name="Rectangle 165"/>
            <p:cNvSpPr/>
            <p:nvPr/>
          </p:nvSpPr>
          <p:spPr>
            <a:xfrm>
              <a:off x="3662110" y="3914700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67" name="Straight Arrow Connector 166"/>
            <p:cNvCxnSpPr/>
            <p:nvPr/>
          </p:nvCxnSpPr>
          <p:spPr>
            <a:xfrm flipH="1" flipV="1">
              <a:off x="3751319" y="4027608"/>
              <a:ext cx="414976" cy="362285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8" name="Group 167"/>
          <p:cNvGrpSpPr/>
          <p:nvPr/>
        </p:nvGrpSpPr>
        <p:grpSpPr>
          <a:xfrm>
            <a:off x="7135989" y="4612097"/>
            <a:ext cx="649678" cy="1329640"/>
            <a:chOff x="3543996" y="4443058"/>
            <a:chExt cx="649678" cy="1329640"/>
          </a:xfrm>
        </p:grpSpPr>
        <p:sp>
          <p:nvSpPr>
            <p:cNvPr id="169" name="Rectangle 168"/>
            <p:cNvSpPr/>
            <p:nvPr/>
          </p:nvSpPr>
          <p:spPr>
            <a:xfrm>
              <a:off x="3543996" y="5538149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70" name="Straight Arrow Connector 169"/>
            <p:cNvCxnSpPr/>
            <p:nvPr/>
          </p:nvCxnSpPr>
          <p:spPr>
            <a:xfrm flipH="1">
              <a:off x="3641368" y="4443058"/>
              <a:ext cx="552306" cy="126086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>
            <a:off x="7826188" y="4670612"/>
            <a:ext cx="764522" cy="1049884"/>
            <a:chOff x="4320248" y="4465561"/>
            <a:chExt cx="764522" cy="1049884"/>
          </a:xfrm>
        </p:grpSpPr>
        <p:sp>
          <p:nvSpPr>
            <p:cNvPr id="172" name="Rectangle 171"/>
            <p:cNvSpPr/>
            <p:nvPr/>
          </p:nvSpPr>
          <p:spPr>
            <a:xfrm>
              <a:off x="4809527" y="5280896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73" name="Straight Arrow Connector 172"/>
            <p:cNvCxnSpPr>
              <a:endCxn id="172" idx="2"/>
            </p:cNvCxnSpPr>
            <p:nvPr/>
          </p:nvCxnSpPr>
          <p:spPr>
            <a:xfrm>
              <a:off x="4320248" y="4465561"/>
              <a:ext cx="626901" cy="104988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4" name="Group 173"/>
          <p:cNvGrpSpPr/>
          <p:nvPr/>
        </p:nvGrpSpPr>
        <p:grpSpPr>
          <a:xfrm>
            <a:off x="7470097" y="4697506"/>
            <a:ext cx="351609" cy="566707"/>
            <a:chOff x="3894679" y="4555322"/>
            <a:chExt cx="351609" cy="566707"/>
          </a:xfrm>
        </p:grpSpPr>
        <p:sp>
          <p:nvSpPr>
            <p:cNvPr id="175" name="Rectangle 174"/>
            <p:cNvSpPr/>
            <p:nvPr/>
          </p:nvSpPr>
          <p:spPr>
            <a:xfrm>
              <a:off x="3894679" y="4887480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76" name="Straight Arrow Connector 175"/>
            <p:cNvCxnSpPr/>
            <p:nvPr/>
          </p:nvCxnSpPr>
          <p:spPr>
            <a:xfrm flipH="1">
              <a:off x="4005929" y="4555322"/>
              <a:ext cx="240359" cy="483855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7" name="Group 176"/>
          <p:cNvGrpSpPr/>
          <p:nvPr/>
        </p:nvGrpSpPr>
        <p:grpSpPr>
          <a:xfrm>
            <a:off x="7883039" y="4641729"/>
            <a:ext cx="733430" cy="261453"/>
            <a:chOff x="4307620" y="4450252"/>
            <a:chExt cx="733430" cy="261453"/>
          </a:xfrm>
        </p:grpSpPr>
        <p:sp>
          <p:nvSpPr>
            <p:cNvPr id="178" name="Rectangle 177"/>
            <p:cNvSpPr/>
            <p:nvPr/>
          </p:nvSpPr>
          <p:spPr>
            <a:xfrm>
              <a:off x="4765807" y="4477156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179" name="Straight Arrow Connector 178"/>
            <p:cNvCxnSpPr>
              <a:endCxn id="178" idx="3"/>
            </p:cNvCxnSpPr>
            <p:nvPr/>
          </p:nvCxnSpPr>
          <p:spPr>
            <a:xfrm>
              <a:off x="4307620" y="4450252"/>
              <a:ext cx="733430" cy="144179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245429" y="4180600"/>
            <a:ext cx="1877785" cy="57966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4245429" y="2866150"/>
            <a:ext cx="1828800" cy="128179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/>
          <p:nvPr/>
        </p:nvCxnSpPr>
        <p:spPr>
          <a:xfrm flipV="1">
            <a:off x="6106886" y="4654129"/>
            <a:ext cx="1755321" cy="10613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>
            <a:off x="4220936" y="4156107"/>
            <a:ext cx="3616778" cy="473529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6074229" y="2874314"/>
            <a:ext cx="1771650" cy="1771650"/>
          </a:xfrm>
          <a:prstGeom prst="straightConnector1">
            <a:avLst/>
          </a:prstGeom>
          <a:ln w="38100"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H="1" flipV="1">
            <a:off x="6074230" y="2857987"/>
            <a:ext cx="32656" cy="1902277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96266" y="4047931"/>
            <a:ext cx="275243" cy="2345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5969266" y="4631737"/>
            <a:ext cx="275243" cy="2345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7671685" y="4516508"/>
            <a:ext cx="275243" cy="2345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5933154" y="2767428"/>
            <a:ext cx="275243" cy="234549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5998363" y="1139570"/>
            <a:ext cx="2958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Image plane  view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EEECE1">
                    <a:lumMod val="50000"/>
                  </a:srgbClr>
                </a:solidFill>
              </a:rPr>
              <a:t>Schwartzman</a:t>
            </a:r>
            <a:r>
              <a:rPr lang="en-US" dirty="0" smtClean="0">
                <a:solidFill>
                  <a:srgbClr val="EEECE1">
                    <a:lumMod val="50000"/>
                  </a:srgbClr>
                </a:solidFill>
              </a:rPr>
              <a:t>, </a:t>
            </a:r>
            <a:r>
              <a:rPr lang="en-US" sz="1600" dirty="0" smtClean="0">
                <a:solidFill>
                  <a:srgbClr val="EEECE1">
                    <a:lumMod val="50000"/>
                  </a:srgbClr>
                </a:solidFill>
              </a:rPr>
              <a:t>Alterman, </a:t>
            </a:r>
            <a:r>
              <a:rPr lang="en-US" sz="1600" dirty="0" err="1" smtClean="0">
                <a:solidFill>
                  <a:srgbClr val="EEECE1">
                    <a:lumMod val="50000"/>
                  </a:srgbClr>
                </a:solidFill>
              </a:rPr>
              <a:t>Zamir</a:t>
            </a:r>
            <a:r>
              <a:rPr lang="en-US" sz="1600" dirty="0" smtClean="0">
                <a:solidFill>
                  <a:srgbClr val="EEECE1">
                    <a:lumMod val="50000"/>
                  </a:srgbClr>
                </a:solidFill>
              </a:rPr>
              <a:t>, </a:t>
            </a:r>
            <a:r>
              <a:rPr lang="en-US" sz="1600" dirty="0" err="1" smtClean="0">
                <a:solidFill>
                  <a:srgbClr val="EEECE1">
                    <a:lumMod val="50000"/>
                  </a:srgbClr>
                </a:solidFill>
              </a:rPr>
              <a:t>Schechner</a:t>
            </a:r>
            <a:r>
              <a:rPr lang="en-US" sz="1600" dirty="0" smtClean="0">
                <a:solidFill>
                  <a:srgbClr val="EEECE1">
                    <a:lumMod val="50000"/>
                  </a:srgbClr>
                </a:solidFill>
              </a:rPr>
              <a:t> , Turbulence-Induced </a:t>
            </a:r>
            <a:r>
              <a:rPr lang="en-US" sz="1600" dirty="0">
                <a:solidFill>
                  <a:srgbClr val="EEECE1">
                    <a:lumMod val="50000"/>
                  </a:srgbClr>
                </a:solidFill>
              </a:rPr>
              <a:t>2D Correlated Image </a:t>
            </a:r>
            <a:r>
              <a:rPr lang="en-US" sz="1600" dirty="0" smtClean="0">
                <a:solidFill>
                  <a:srgbClr val="EEECE1">
                    <a:lumMod val="50000"/>
                  </a:srgbClr>
                </a:solidFill>
              </a:rPr>
              <a:t>Distortion</a:t>
            </a:r>
            <a:r>
              <a:rPr lang="en-US" sz="1600" b="1" dirty="0" smtClean="0">
                <a:solidFill>
                  <a:srgbClr val="EEECE1">
                    <a:lumMod val="50000"/>
                  </a:srgbClr>
                </a:solidFill>
              </a:rPr>
              <a:t>, ICCP17</a:t>
            </a:r>
            <a:endParaRPr lang="en-US" sz="1600" b="1" dirty="0">
              <a:solidFill>
                <a:srgbClr val="EEECE1">
                  <a:lumMod val="50000"/>
                </a:srgbClr>
              </a:solidFill>
            </a:endParaRPr>
          </a:p>
          <a:p>
            <a:endParaRPr lang="en-US" sz="1600" b="1" dirty="0">
              <a:solidFill>
                <a:srgbClr val="EEECE1">
                  <a:lumMod val="50000"/>
                </a:srgbClr>
              </a:solidFill>
            </a:endParaRPr>
          </a:p>
          <a:p>
            <a:endParaRPr lang="en-US" sz="1600" dirty="0">
              <a:solidFill>
                <a:srgbClr val="EEECE1">
                  <a:lumMod val="50000"/>
                </a:srgbClr>
              </a:solidFill>
            </a:endParaRPr>
          </a:p>
        </p:txBody>
      </p:sp>
      <p:sp>
        <p:nvSpPr>
          <p:cNvPr id="129" name="Oval 128"/>
          <p:cNvSpPr/>
          <p:nvPr/>
        </p:nvSpPr>
        <p:spPr>
          <a:xfrm rot="512396">
            <a:off x="4633833" y="1817029"/>
            <a:ext cx="4642419" cy="914400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Non Trivial Field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003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1124678"/>
            <a:ext cx="9076918" cy="4213286"/>
          </a:xfrm>
          <a:prstGeom prst="rect">
            <a:avLst/>
          </a:prstGeom>
        </p:spPr>
      </p:pic>
      <p:pic>
        <p:nvPicPr>
          <p:cNvPr id="16" name="GoodBadUgl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65714" y="4698598"/>
            <a:ext cx="3547475" cy="164592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0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FF99"/>
                </a:solidFill>
              </a:rPr>
              <a:t>Directional Interdependence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 rot="21064098">
            <a:off x="35536" y="1395395"/>
            <a:ext cx="4553300" cy="813391"/>
          </a:xfrm>
          <a:prstGeom prst="ellipse">
            <a:avLst/>
          </a:prstGeom>
          <a:ln>
            <a:solidFill>
              <a:srgbClr val="FF00FF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smtClean="0">
                <a:solidFill>
                  <a:prstClr val="white"/>
                </a:solidFill>
              </a:rPr>
              <a:t>directions they will point to are interdependent</a:t>
            </a:r>
            <a:endParaRPr lang="en-US" sz="2100" b="1" dirty="0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20454460">
            <a:off x="1058413" y="2772416"/>
            <a:ext cx="1137139" cy="444196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9880865">
            <a:off x="3463157" y="2869605"/>
            <a:ext cx="1137139" cy="444196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1364574">
            <a:off x="6739601" y="2879202"/>
            <a:ext cx="1137139" cy="444196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791" y="6399562"/>
            <a:ext cx="6103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The Good the Bad and the Ugly, directed by Sergio Leone, 1966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GoodBadUgly">
            <a:hlinkClick r:id="" action="ppaction://media"/>
          </p:cNvPr>
          <p:cNvPicPr>
            <a:picLocks noGrp="1" noChangeAspect="1"/>
          </p:cNvPicPr>
          <p:nvPr>
            <p:ph idx="1"/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46420" y="4093999"/>
            <a:ext cx="3547475" cy="164592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GoodBadUgly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2263" y="4555780"/>
            <a:ext cx="3547475" cy="164592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ight Arrow 12"/>
          <p:cNvSpPr/>
          <p:nvPr/>
        </p:nvSpPr>
        <p:spPr>
          <a:xfrm rot="175573">
            <a:off x="1198153" y="3211100"/>
            <a:ext cx="1451019" cy="444196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460807">
            <a:off x="4952908" y="2869605"/>
            <a:ext cx="1137139" cy="444196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10391343">
            <a:off x="6518141" y="3253678"/>
            <a:ext cx="1429002" cy="444196"/>
          </a:xfrm>
          <a:prstGeom prst="right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91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 mute="1">
                <p:cTn id="44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 mute="1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8" grpId="0" animBg="1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209" t="9707" r="13956" b="10879"/>
          <a:stretch/>
        </p:blipFill>
        <p:spPr>
          <a:xfrm>
            <a:off x="283212" y="2103866"/>
            <a:ext cx="2488450" cy="22860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901" y="174759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Create a Random </a:t>
            </a:r>
            <a:r>
              <a:rPr lang="en-US" b="1" dirty="0" smtClean="0">
                <a:solidFill>
                  <a:srgbClr val="FFFF00"/>
                </a:solidFill>
              </a:rPr>
              <a:t>Scalar </a:t>
            </a:r>
            <a:r>
              <a:rPr lang="en-US" dirty="0" smtClean="0">
                <a:solidFill>
                  <a:srgbClr val="FFFF00"/>
                </a:solidFill>
              </a:rPr>
              <a:t>Field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Equal 9"/>
          <p:cNvSpPr/>
          <p:nvPr/>
        </p:nvSpPr>
        <p:spPr>
          <a:xfrm>
            <a:off x="5858653" y="2920779"/>
            <a:ext cx="630653" cy="439892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08652" y="2596516"/>
            <a:ext cx="1402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</a:rPr>
              <a:t>*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4105" y="4416839"/>
            <a:ext cx="2326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white noise scalar ﬁeld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6564" y="1569062"/>
            <a:ext cx="761747" cy="5078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66135" y="1569061"/>
            <a:ext cx="877163" cy="5078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53064" y="1520054"/>
            <a:ext cx="761747" cy="5078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02382" y="4407239"/>
            <a:ext cx="2071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deterministic 2D kernel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83645" y="4416839"/>
            <a:ext cx="2643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correlated scalar ﬁeld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with autocorrelation 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530830" y="5408908"/>
                <a:ext cx="4198714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𝐊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𝐊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0830" y="5408908"/>
                <a:ext cx="4198714" cy="64633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Imag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6" t="5821" r="5219" b="10022"/>
          <a:stretch/>
        </p:blipFill>
        <p:spPr bwMode="auto">
          <a:xfrm>
            <a:off x="6650656" y="2134186"/>
            <a:ext cx="2309689" cy="22860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24219" t="28527" r="21561" b="31598"/>
          <a:stretch/>
        </p:blipFill>
        <p:spPr>
          <a:xfrm>
            <a:off x="3502382" y="2104334"/>
            <a:ext cx="2236664" cy="22860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9054" y="6064253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16</a:t>
            </a:fld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, ICCP17</a:t>
            </a:r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655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9" grpId="0"/>
      <p:bldP spid="20" grpId="0"/>
      <p:bldP spid="21" grpId="0"/>
      <p:bldP spid="22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54" y="158537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Create the Distortion </a:t>
            </a:r>
            <a:r>
              <a:rPr lang="en-US" b="1" dirty="0" smtClean="0">
                <a:solidFill>
                  <a:srgbClr val="FFFF00"/>
                </a:solidFill>
              </a:rPr>
              <a:t>Vector</a:t>
            </a:r>
            <a:r>
              <a:rPr lang="en-US" dirty="0" smtClean="0">
                <a:solidFill>
                  <a:srgbClr val="FFFF00"/>
                </a:solidFill>
              </a:rPr>
              <a:t> Field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3041" t="20935" r="31982" b="16880"/>
          <a:stretch/>
        </p:blipFill>
        <p:spPr>
          <a:xfrm>
            <a:off x="320883" y="1963086"/>
            <a:ext cx="2315271" cy="22860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9358" t="7938" r="25715" b="11880"/>
          <a:stretch/>
        </p:blipFill>
        <p:spPr>
          <a:xfrm>
            <a:off x="6475122" y="1928660"/>
            <a:ext cx="2306410" cy="22860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6706" t="3031" r="4865" b="7883"/>
          <a:stretch/>
        </p:blipFill>
        <p:spPr>
          <a:xfrm>
            <a:off x="3522268" y="1946251"/>
            <a:ext cx="2134060" cy="22860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Equal 9"/>
          <p:cNvSpPr/>
          <p:nvPr/>
        </p:nvSpPr>
        <p:spPr>
          <a:xfrm>
            <a:off x="5751095" y="2853997"/>
            <a:ext cx="575712" cy="412852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1709" y="2523393"/>
            <a:ext cx="1402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</a:rPr>
              <a:t>*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7554" y="4407649"/>
            <a:ext cx="2378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white noise vector ﬁeld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6591" y="1433728"/>
            <a:ext cx="761747" cy="5078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75526" y="1444680"/>
            <a:ext cx="877163" cy="5078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70235" y="1394905"/>
            <a:ext cx="761747" cy="5078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43248" y="4218735"/>
            <a:ext cx="20717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deterministic matrix-valued kernel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73980" y="4293845"/>
            <a:ext cx="2643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correlated vector ﬁeld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autocorrelation 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404403" y="5405283"/>
                <a:ext cx="4198714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𝐊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𝐊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403" y="5405283"/>
                <a:ext cx="4198714" cy="6463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60290" y="6051614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17</a:t>
            </a:fld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, ICCP17</a:t>
            </a:r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1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04" y="1264241"/>
            <a:ext cx="3704376" cy="758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ounded Rectangle 28"/>
              <p:cNvSpPr/>
              <p:nvPr/>
            </p:nvSpPr>
            <p:spPr>
              <a:xfrm>
                <a:off x="429088" y="2232849"/>
                <a:ext cx="3720214" cy="1281422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We find </a:t>
                </a:r>
                <a:r>
                  <a:rPr lang="en-US" sz="2400" b="1" dirty="0" smtClean="0">
                    <a:solidFill>
                      <a:schemeClr val="tx1"/>
                    </a:solidFill>
                  </a:rPr>
                  <a:t>C(v)  </a:t>
                </a:r>
                <a:r>
                  <a:rPr lang="en-US" sz="2400" dirty="0" err="1">
                    <a:solidFill>
                      <a:schemeClr val="tx1"/>
                    </a:solidFill>
                  </a:rPr>
                  <a:t>s.t.</a:t>
                </a:r>
                <a:r>
                  <a:rPr lang="en-US" sz="2400" dirty="0">
                    <a:solidFill>
                      <a:schemeClr val="tx1"/>
                    </a:solidFill>
                  </a:rPr>
                  <a:t>  </a:t>
                </a:r>
              </a:p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it matches </a:t>
                </a:r>
              </a:p>
              <a:p>
                <a:pPr algn="ctr"/>
                <a:r>
                  <a:rPr lang="en-US" sz="2400" dirty="0">
                    <a:solidFill>
                      <a:schemeClr val="tx1"/>
                    </a:solidFill>
                  </a:rPr>
                  <a:t>theoretical correlation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b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∥,⊥</m:t>
                        </m:r>
                      </m:sub>
                    </m:sSub>
                  </m:oMath>
                </a14:m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088" y="2232849"/>
                <a:ext cx="3720214" cy="1281422"/>
              </a:xfrm>
              <a:prstGeom prst="roundRect">
                <a:avLst/>
              </a:prstGeom>
              <a:blipFill rotWithShape="0">
                <a:blip r:embed="rId7"/>
                <a:stretch>
                  <a:fillRect b="-7075"/>
                </a:stretch>
              </a:blipFill>
              <a:ln>
                <a:solidFill>
                  <a:srgbClr val="FF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/>
          <p:cNvSpPr/>
          <p:nvPr/>
        </p:nvSpPr>
        <p:spPr>
          <a:xfrm>
            <a:off x="5004991" y="1683229"/>
            <a:ext cx="3899493" cy="34787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7" name="Rectangle 36"/>
          <p:cNvSpPr/>
          <p:nvPr/>
        </p:nvSpPr>
        <p:spPr>
          <a:xfrm>
            <a:off x="5276980" y="3280165"/>
            <a:ext cx="164426" cy="1576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ectangle 37"/>
          <p:cNvSpPr/>
          <p:nvPr/>
        </p:nvSpPr>
        <p:spPr>
          <a:xfrm>
            <a:off x="7220798" y="4047160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5407627" y="3399726"/>
            <a:ext cx="1834579" cy="699526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5359194" y="2472295"/>
            <a:ext cx="1386213" cy="88260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7306947" y="3983578"/>
            <a:ext cx="992196" cy="1423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539874" y="3789601"/>
            <a:ext cx="5754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006526" y="4131632"/>
            <a:ext cx="970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20431" y="3348640"/>
            <a:ext cx="970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944800" y="2239806"/>
            <a:ext cx="82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626114" y="3564823"/>
            <a:ext cx="118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745405" y="1327949"/>
            <a:ext cx="2222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Image plane  view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745405" y="2376648"/>
            <a:ext cx="164426" cy="1576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Rectangle 48"/>
          <p:cNvSpPr/>
          <p:nvPr/>
        </p:nvSpPr>
        <p:spPr>
          <a:xfrm>
            <a:off x="8289007" y="3904773"/>
            <a:ext cx="164426" cy="1576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Oval 19"/>
          <p:cNvSpPr/>
          <p:nvPr/>
        </p:nvSpPr>
        <p:spPr>
          <a:xfrm rot="20863218">
            <a:off x="5279447" y="5115045"/>
            <a:ext cx="3233750" cy="834653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C(v) is Matrix Valued Function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45405" y="6139725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18</a:t>
            </a:fld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5518" y="47134"/>
            <a:ext cx="9073688" cy="1325563"/>
          </a:xfrm>
        </p:spPr>
        <p:txBody>
          <a:bodyPr>
            <a:normAutofit/>
          </a:bodyPr>
          <a:lstStyle/>
          <a:p>
            <a:pPr algn="ctr"/>
            <a:r>
              <a:rPr lang="en-US" sz="3900" dirty="0"/>
              <a:t>Autocorrelation of a Stationary Vector Field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09943" y="3671725"/>
            <a:ext cx="3483330" cy="2865949"/>
            <a:chOff x="651888" y="3999536"/>
            <a:chExt cx="3125450" cy="2564841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8"/>
            <a:srcRect l="5080" t="4599" r="6174" b="8035"/>
            <a:stretch/>
          </p:blipFill>
          <p:spPr>
            <a:xfrm>
              <a:off x="651888" y="3999536"/>
              <a:ext cx="3125450" cy="23076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TextBox 110"/>
                <p:cNvSpPr txBox="1"/>
                <p:nvPr/>
              </p:nvSpPr>
              <p:spPr>
                <a:xfrm>
                  <a:off x="1887028" y="6302767"/>
                  <a:ext cx="655169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en-US" sz="1100" dirty="0"/>
                </a:p>
              </p:txBody>
            </p:sp>
          </mc:Choice>
          <mc:Fallback xmlns="">
            <p:sp>
              <p:nvSpPr>
                <p:cNvPr id="111" name="TextBox 1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7028" y="6302767"/>
                  <a:ext cx="655169" cy="26161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ight Arrow 3"/>
          <p:cNvSpPr/>
          <p:nvPr/>
        </p:nvSpPr>
        <p:spPr>
          <a:xfrm rot="6808063">
            <a:off x="2911316" y="3539181"/>
            <a:ext cx="819398" cy="642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909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4934123" y="2354405"/>
            <a:ext cx="3899493" cy="34787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5" name="Rectangle 44"/>
          <p:cNvSpPr/>
          <p:nvPr/>
        </p:nvSpPr>
        <p:spPr>
          <a:xfrm>
            <a:off x="628650" y="2354405"/>
            <a:ext cx="3899493" cy="34787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1674502" y="4320718"/>
            <a:ext cx="1153050" cy="439277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1679222" y="4320932"/>
            <a:ext cx="1153185" cy="44024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 flipH="1" flipV="1">
            <a:off x="859851" y="4519416"/>
            <a:ext cx="152725" cy="81048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H="1" flipV="1">
            <a:off x="859027" y="4519416"/>
            <a:ext cx="152724" cy="81048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 flipH="1" flipV="1">
            <a:off x="855661" y="4510197"/>
            <a:ext cx="159417" cy="828535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1671071" y="4331144"/>
            <a:ext cx="1168948" cy="434494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68" idx="2"/>
            <a:endCxn id="68" idx="0"/>
          </p:cNvCxnSpPr>
          <p:nvPr/>
        </p:nvCxnSpPr>
        <p:spPr>
          <a:xfrm flipV="1">
            <a:off x="6883870" y="2354405"/>
            <a:ext cx="0" cy="3478792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8" idx="1"/>
            <a:endCxn id="68" idx="3"/>
          </p:cNvCxnSpPr>
          <p:nvPr/>
        </p:nvCxnSpPr>
        <p:spPr>
          <a:xfrm>
            <a:off x="4934123" y="4093801"/>
            <a:ext cx="3899493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96" idx="3"/>
          </p:cNvCxnSpPr>
          <p:nvPr/>
        </p:nvCxnSpPr>
        <p:spPr>
          <a:xfrm>
            <a:off x="1229491" y="2805322"/>
            <a:ext cx="909126" cy="3355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1229491" y="2805541"/>
            <a:ext cx="910921" cy="0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581" y="1016168"/>
            <a:ext cx="3357285" cy="687195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1494284" y="4183846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Rectangle 46"/>
          <p:cNvSpPr/>
          <p:nvPr/>
        </p:nvSpPr>
        <p:spPr>
          <a:xfrm>
            <a:off x="2844457" y="4718336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TextBox 54"/>
          <p:cNvSpPr txBox="1"/>
          <p:nvPr/>
        </p:nvSpPr>
        <p:spPr>
          <a:xfrm>
            <a:off x="1794232" y="4285731"/>
            <a:ext cx="5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e-IL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75959" y="1931307"/>
            <a:ext cx="2876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Image plane  view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469006" y="1874175"/>
            <a:ext cx="227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b="1" dirty="0" smtClean="0"/>
              <a:t> </a:t>
            </a:r>
            <a:r>
              <a:rPr lang="en-US" sz="2800" b="1" dirty="0"/>
              <a:t>plane  view</a:t>
            </a:r>
          </a:p>
        </p:txBody>
      </p:sp>
      <p:sp>
        <p:nvSpPr>
          <p:cNvPr id="89" name="Rectangle 88"/>
          <p:cNvSpPr/>
          <p:nvPr/>
        </p:nvSpPr>
        <p:spPr>
          <a:xfrm>
            <a:off x="8067883" y="4531502"/>
            <a:ext cx="164426" cy="157610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0" name="TextBox 89"/>
          <p:cNvSpPr txBox="1"/>
          <p:nvPr/>
        </p:nvSpPr>
        <p:spPr>
          <a:xfrm>
            <a:off x="7761139" y="4505904"/>
            <a:ext cx="5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e-IL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297970" y="3497957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Rectangle 91"/>
          <p:cNvSpPr/>
          <p:nvPr/>
        </p:nvSpPr>
        <p:spPr>
          <a:xfrm>
            <a:off x="4241788" y="4264952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6" name="Rectangle 95"/>
          <p:cNvSpPr/>
          <p:nvPr/>
        </p:nvSpPr>
        <p:spPr>
          <a:xfrm>
            <a:off x="1065065" y="2726517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7" name="Rectangle 96"/>
          <p:cNvSpPr/>
          <p:nvPr/>
        </p:nvSpPr>
        <p:spPr>
          <a:xfrm>
            <a:off x="2155317" y="2720015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1" name="Rectangle 100"/>
          <p:cNvSpPr/>
          <p:nvPr/>
        </p:nvSpPr>
        <p:spPr>
          <a:xfrm>
            <a:off x="7794790" y="3996637"/>
            <a:ext cx="164426" cy="157610"/>
          </a:xfrm>
          <a:prstGeom prst="rect">
            <a:avLst/>
          </a:prstGeom>
          <a:solidFill>
            <a:srgbClr val="FF00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2" name="TextBox 101"/>
          <p:cNvSpPr txBox="1"/>
          <p:nvPr/>
        </p:nvSpPr>
        <p:spPr>
          <a:xfrm>
            <a:off x="7761140" y="3363742"/>
            <a:ext cx="5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908343" y="5348879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4" name="Rectangle 103"/>
          <p:cNvSpPr/>
          <p:nvPr/>
        </p:nvSpPr>
        <p:spPr>
          <a:xfrm>
            <a:off x="783370" y="4343757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TextBox 105"/>
          <p:cNvSpPr txBox="1"/>
          <p:nvPr/>
        </p:nvSpPr>
        <p:spPr>
          <a:xfrm>
            <a:off x="898909" y="4608896"/>
            <a:ext cx="5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7" name="Rectangle 106"/>
          <p:cNvSpPr/>
          <p:nvPr/>
        </p:nvSpPr>
        <p:spPr>
          <a:xfrm>
            <a:off x="6597334" y="3101397"/>
            <a:ext cx="164426" cy="15761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8" name="TextBox 107"/>
          <p:cNvSpPr txBox="1"/>
          <p:nvPr/>
        </p:nvSpPr>
        <p:spPr>
          <a:xfrm>
            <a:off x="6247326" y="2413202"/>
            <a:ext cx="5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34" name="Group 133"/>
          <p:cNvGrpSpPr/>
          <p:nvPr/>
        </p:nvGrpSpPr>
        <p:grpSpPr>
          <a:xfrm>
            <a:off x="2728528" y="5185764"/>
            <a:ext cx="3908873" cy="1583208"/>
            <a:chOff x="2728528" y="5185764"/>
            <a:chExt cx="3908873" cy="1583208"/>
          </a:xfrm>
        </p:grpSpPr>
        <p:sp>
          <p:nvSpPr>
            <p:cNvPr id="109" name="Rounded Rectangle 108"/>
            <p:cNvSpPr/>
            <p:nvPr/>
          </p:nvSpPr>
          <p:spPr>
            <a:xfrm>
              <a:off x="2728528" y="5185764"/>
              <a:ext cx="3908873" cy="1583208"/>
            </a:xfrm>
            <a:prstGeom prst="roundRect">
              <a:avLst/>
            </a:prstGeom>
            <a:solidFill>
              <a:srgbClr val="FFFFCC"/>
            </a:solidFill>
            <a:ln w="1905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770674" y="5713560"/>
              <a:ext cx="140936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(v</a:t>
              </a:r>
              <a:r>
                <a:rPr lang="en-US" sz="3200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=</a:t>
              </a:r>
              <a:endParaRPr lang="en-US" sz="3200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253595" y="5466320"/>
              <a:ext cx="10567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aseline="-25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xx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(v</a:t>
              </a:r>
              <a:r>
                <a:rPr lang="en-US" sz="2400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/>
            </a:p>
          </p:txBody>
        </p:sp>
        <p:sp>
          <p:nvSpPr>
            <p:cNvPr id="19" name="Double Bracket 18"/>
            <p:cNvSpPr/>
            <p:nvPr/>
          </p:nvSpPr>
          <p:spPr>
            <a:xfrm>
              <a:off x="4216273" y="5370431"/>
              <a:ext cx="2188691" cy="1271772"/>
            </a:xfrm>
            <a:prstGeom prst="bracket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5323337" y="5472943"/>
              <a:ext cx="10567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aseline="-25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yx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(v</a:t>
              </a:r>
              <a:r>
                <a:rPr lang="en-US" sz="2400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232558" y="6072962"/>
              <a:ext cx="10567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aseline="-25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xy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(v</a:t>
              </a:r>
              <a:r>
                <a:rPr lang="en-US" sz="2400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5334611" y="6119111"/>
              <a:ext cx="10567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aseline="-25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yy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(v</a:t>
              </a:r>
              <a:r>
                <a:rPr lang="en-US" sz="2400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5289258" y="5506489"/>
              <a:ext cx="0" cy="1016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461620" y="6072962"/>
              <a:ext cx="17234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/>
          <p:cNvGrpSpPr/>
          <p:nvPr/>
        </p:nvGrpSpPr>
        <p:grpSpPr>
          <a:xfrm>
            <a:off x="1617880" y="3387209"/>
            <a:ext cx="2551673" cy="1369138"/>
            <a:chOff x="1617880" y="3387209"/>
            <a:chExt cx="2551673" cy="1369138"/>
          </a:xfrm>
        </p:grpSpPr>
        <p:cxnSp>
          <p:nvCxnSpPr>
            <p:cNvPr id="119" name="Straight Arrow Connector 118"/>
            <p:cNvCxnSpPr/>
            <p:nvPr/>
          </p:nvCxnSpPr>
          <p:spPr>
            <a:xfrm flipV="1">
              <a:off x="1617880" y="3387209"/>
              <a:ext cx="1386213" cy="8826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Straight Arrow Connector 119"/>
            <p:cNvCxnSpPr/>
            <p:nvPr/>
          </p:nvCxnSpPr>
          <p:spPr>
            <a:xfrm flipV="1">
              <a:off x="2986212" y="4613959"/>
              <a:ext cx="992196" cy="142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2983657" y="4256677"/>
              <a:ext cx="1185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727553" y="3395315"/>
              <a:ext cx="82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3" name="Slide Number Placeholder 132"/>
          <p:cNvSpPr>
            <a:spLocks noGrp="1"/>
          </p:cNvSpPr>
          <p:nvPr>
            <p:ph type="sldNum" sz="quarter" idx="12"/>
          </p:nvPr>
        </p:nvSpPr>
        <p:spPr>
          <a:xfrm>
            <a:off x="6821863" y="6184310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135" name="Group 134"/>
          <p:cNvGrpSpPr/>
          <p:nvPr/>
        </p:nvGrpSpPr>
        <p:grpSpPr>
          <a:xfrm>
            <a:off x="2770674" y="5161154"/>
            <a:ext cx="3908873" cy="1583208"/>
            <a:chOff x="2728528" y="5185764"/>
            <a:chExt cx="3908873" cy="1583208"/>
          </a:xfrm>
        </p:grpSpPr>
        <p:sp>
          <p:nvSpPr>
            <p:cNvPr id="136" name="Rounded Rectangle 135"/>
            <p:cNvSpPr/>
            <p:nvPr/>
          </p:nvSpPr>
          <p:spPr>
            <a:xfrm>
              <a:off x="2728528" y="5185764"/>
              <a:ext cx="3908873" cy="1583208"/>
            </a:xfrm>
            <a:prstGeom prst="roundRect">
              <a:avLst/>
            </a:prstGeom>
            <a:solidFill>
              <a:srgbClr val="FFFFCC"/>
            </a:solidFill>
            <a:ln w="1905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2770674" y="5713560"/>
              <a:ext cx="13484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(v</a:t>
              </a:r>
              <a:r>
                <a:rPr lang="en-US" sz="3200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=</a:t>
              </a:r>
              <a:endParaRPr lang="en-US" sz="3200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253595" y="5466320"/>
              <a:ext cx="10118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aseline="-25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xx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(v</a:t>
              </a:r>
              <a:r>
                <a:rPr lang="en-US" sz="2400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/>
            </a:p>
          </p:txBody>
        </p:sp>
        <p:sp>
          <p:nvSpPr>
            <p:cNvPr id="139" name="Double Bracket 138"/>
            <p:cNvSpPr/>
            <p:nvPr/>
          </p:nvSpPr>
          <p:spPr>
            <a:xfrm>
              <a:off x="4216273" y="5370431"/>
              <a:ext cx="2188691" cy="1271772"/>
            </a:xfrm>
            <a:prstGeom prst="bracket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5323337" y="5472943"/>
              <a:ext cx="10118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aseline="-25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yx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(v</a:t>
              </a:r>
              <a:r>
                <a:rPr lang="en-US" sz="2400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232558" y="6072962"/>
              <a:ext cx="10118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aseline="-25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xy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(v</a:t>
              </a:r>
              <a:r>
                <a:rPr lang="en-US" sz="2400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334611" y="6119111"/>
              <a:ext cx="10118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aseline="-25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yy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(v</a:t>
              </a:r>
              <a:r>
                <a:rPr lang="en-US" sz="2400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/>
            </a:p>
          </p:txBody>
        </p:sp>
        <p:cxnSp>
          <p:nvCxnSpPr>
            <p:cNvPr id="143" name="Straight Connector 142"/>
            <p:cNvCxnSpPr/>
            <p:nvPr/>
          </p:nvCxnSpPr>
          <p:spPr>
            <a:xfrm>
              <a:off x="5289258" y="5506489"/>
              <a:ext cx="0" cy="1016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4461620" y="6072962"/>
              <a:ext cx="17234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1576806" y="3274573"/>
            <a:ext cx="2057610" cy="1473346"/>
            <a:chOff x="1566325" y="3274573"/>
            <a:chExt cx="2057610" cy="1473346"/>
          </a:xfrm>
        </p:grpSpPr>
        <p:cxnSp>
          <p:nvCxnSpPr>
            <p:cNvPr id="65" name="Straight Arrow Connector 64"/>
            <p:cNvCxnSpPr/>
            <p:nvPr/>
          </p:nvCxnSpPr>
          <p:spPr>
            <a:xfrm flipV="1">
              <a:off x="1566325" y="3274573"/>
              <a:ext cx="1017595" cy="9808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2964263" y="4107661"/>
              <a:ext cx="659672" cy="6402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1583770" y="4251901"/>
            <a:ext cx="1838737" cy="1044140"/>
            <a:chOff x="1610374" y="4251901"/>
            <a:chExt cx="1838737" cy="1044140"/>
          </a:xfrm>
        </p:grpSpPr>
        <p:cxnSp>
          <p:nvCxnSpPr>
            <p:cNvPr id="73" name="Straight Arrow Connector 72"/>
            <p:cNvCxnSpPr/>
            <p:nvPr/>
          </p:nvCxnSpPr>
          <p:spPr>
            <a:xfrm>
              <a:off x="1610374" y="4251901"/>
              <a:ext cx="900961" cy="22490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2990380" y="4769166"/>
              <a:ext cx="458731" cy="5268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1582075" y="3633520"/>
            <a:ext cx="1373044" cy="1096605"/>
            <a:chOff x="1419194" y="3481120"/>
            <a:chExt cx="1373044" cy="1096605"/>
          </a:xfrm>
        </p:grpSpPr>
        <p:cxnSp>
          <p:nvCxnSpPr>
            <p:cNvPr id="80" name="Straight Arrow Connector 79"/>
            <p:cNvCxnSpPr/>
            <p:nvPr/>
          </p:nvCxnSpPr>
          <p:spPr>
            <a:xfrm flipV="1">
              <a:off x="1419194" y="3481120"/>
              <a:ext cx="168693" cy="6191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H="1" flipV="1">
              <a:off x="2714858" y="4156307"/>
              <a:ext cx="77380" cy="42141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1174235" y="3979624"/>
            <a:ext cx="1768729" cy="786427"/>
            <a:chOff x="1440332" y="4110784"/>
            <a:chExt cx="1768729" cy="786427"/>
          </a:xfrm>
        </p:grpSpPr>
        <p:cxnSp>
          <p:nvCxnSpPr>
            <p:cNvPr id="99" name="Straight Arrow Connector 98"/>
            <p:cNvCxnSpPr/>
            <p:nvPr/>
          </p:nvCxnSpPr>
          <p:spPr>
            <a:xfrm flipH="1" flipV="1">
              <a:off x="1440332" y="4110784"/>
              <a:ext cx="343709" cy="2560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flipH="1" flipV="1">
              <a:off x="2800210" y="4174530"/>
              <a:ext cx="408851" cy="72268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Group 113"/>
          <p:cNvGrpSpPr/>
          <p:nvPr/>
        </p:nvGrpSpPr>
        <p:grpSpPr>
          <a:xfrm>
            <a:off x="1567978" y="4254825"/>
            <a:ext cx="1391313" cy="1164853"/>
            <a:chOff x="1442182" y="4102425"/>
            <a:chExt cx="1391313" cy="1164853"/>
          </a:xfrm>
        </p:grpSpPr>
        <p:cxnSp>
          <p:nvCxnSpPr>
            <p:cNvPr id="115" name="Straight Arrow Connector 114"/>
            <p:cNvCxnSpPr/>
            <p:nvPr/>
          </p:nvCxnSpPr>
          <p:spPr>
            <a:xfrm>
              <a:off x="1442182" y="4102425"/>
              <a:ext cx="311470" cy="59084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Arrow Connector 115"/>
            <p:cNvCxnSpPr/>
            <p:nvPr/>
          </p:nvCxnSpPr>
          <p:spPr>
            <a:xfrm flipH="1">
              <a:off x="2742812" y="4607595"/>
              <a:ext cx="90683" cy="6596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>
            <a:off x="1639880" y="3336094"/>
            <a:ext cx="2527225" cy="1419396"/>
            <a:chOff x="1621474" y="3371255"/>
            <a:chExt cx="2527225" cy="1419396"/>
          </a:xfrm>
        </p:grpSpPr>
        <p:cxnSp>
          <p:nvCxnSpPr>
            <p:cNvPr id="118" name="Straight Arrow Connector 117"/>
            <p:cNvCxnSpPr/>
            <p:nvPr/>
          </p:nvCxnSpPr>
          <p:spPr>
            <a:xfrm flipV="1">
              <a:off x="1621474" y="3371255"/>
              <a:ext cx="1386213" cy="8826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flipV="1">
              <a:off x="2965614" y="4648263"/>
              <a:ext cx="992196" cy="142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2962803" y="4291333"/>
              <a:ext cx="1185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709147" y="3430476"/>
              <a:ext cx="82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7" name="Title 1"/>
          <p:cNvSpPr>
            <a:spLocks noGrp="1"/>
          </p:cNvSpPr>
          <p:nvPr>
            <p:ph type="title"/>
          </p:nvPr>
        </p:nvSpPr>
        <p:spPr>
          <a:xfrm>
            <a:off x="35518" y="47134"/>
            <a:ext cx="9073688" cy="1325563"/>
          </a:xfrm>
        </p:spPr>
        <p:txBody>
          <a:bodyPr>
            <a:normAutofit/>
          </a:bodyPr>
          <a:lstStyle/>
          <a:p>
            <a:pPr algn="ctr"/>
            <a:r>
              <a:rPr lang="en-US" sz="3900" dirty="0"/>
              <a:t>Autocorrelation of a Stationary Vector Field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46677" y="2149259"/>
            <a:ext cx="5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1236955" y="2805344"/>
            <a:ext cx="911441" cy="1"/>
          </a:xfrm>
          <a:prstGeom prst="straightConnector1">
            <a:avLst/>
          </a:prstGeom>
          <a:ln w="76200">
            <a:solidFill>
              <a:schemeClr val="accent6">
                <a:lumMod val="20000"/>
                <a:lumOff val="8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587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57031 -0.0298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07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0.61962 0.187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72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4.44444E-6 L 0.63906 -0.1817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05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9" grpId="0" animBg="1"/>
      <p:bldP spid="90" grpId="0"/>
      <p:bldP spid="101" grpId="0" animBg="1"/>
      <p:bldP spid="102" grpId="0"/>
      <p:bldP spid="106" grpId="0"/>
      <p:bldP spid="107" grpId="0" animBg="1"/>
      <p:bldP spid="108" grpId="0"/>
      <p:bldP spid="10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SC_5639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>
            <a:lum contrast="40000"/>
          </a:blip>
          <a:srcRect l="22315" t="31541" r="28936" b="28221"/>
          <a:stretch/>
        </p:blipFill>
        <p:spPr>
          <a:xfrm>
            <a:off x="684225" y="1531620"/>
            <a:ext cx="7792219" cy="4543425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494234" y="263491"/>
            <a:ext cx="6172200" cy="857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>
                <a:solidFill>
                  <a:srgbClr val="FFFF99"/>
                </a:solidFill>
              </a:rPr>
              <a:t>Imaging Through Turbulence</a:t>
            </a:r>
          </a:p>
        </p:txBody>
      </p:sp>
      <p:sp>
        <p:nvSpPr>
          <p:cNvPr id="2" name="Rounded Rectangle 1"/>
          <p:cNvSpPr/>
          <p:nvPr/>
        </p:nvSpPr>
        <p:spPr>
          <a:xfrm rot="21294649">
            <a:off x="336488" y="2097589"/>
            <a:ext cx="3026145" cy="929149"/>
          </a:xfrm>
          <a:prstGeom prst="round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00FF"/>
                </a:solidFill>
              </a:rPr>
              <a:t>Goal: Render Turbulence Induced Distorted Image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173471"/>
            <a:ext cx="2057400" cy="365125"/>
          </a:xfrm>
        </p:spPr>
        <p:txBody>
          <a:bodyPr/>
          <a:lstStyle/>
          <a:p>
            <a:fld id="{53D0199E-512A-442E-9093-5F151ECD356C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0951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Schwartzman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sz="1600" dirty="0" smtClean="0">
                <a:solidFill>
                  <a:srgbClr val="FFFF00"/>
                </a:solidFill>
              </a:rPr>
              <a:t>Alterman, </a:t>
            </a:r>
            <a:r>
              <a:rPr lang="en-US" sz="1600" dirty="0" err="1" smtClean="0">
                <a:solidFill>
                  <a:srgbClr val="FFFF00"/>
                </a:solidFill>
              </a:rPr>
              <a:t>Zamir</a:t>
            </a:r>
            <a:r>
              <a:rPr lang="en-US" sz="1600" dirty="0" smtClean="0">
                <a:solidFill>
                  <a:srgbClr val="FFFF00"/>
                </a:solidFill>
              </a:rPr>
              <a:t> , </a:t>
            </a:r>
            <a:r>
              <a:rPr lang="en-US" sz="1600" dirty="0" err="1" smtClean="0">
                <a:solidFill>
                  <a:srgbClr val="FFFF00"/>
                </a:solidFill>
              </a:rPr>
              <a:t>Schechner</a:t>
            </a:r>
            <a:r>
              <a:rPr lang="en-US" sz="1600" dirty="0" smtClean="0">
                <a:solidFill>
                  <a:srgbClr val="FFFF00"/>
                </a:solidFill>
              </a:rPr>
              <a:t> , </a:t>
            </a:r>
            <a:r>
              <a:rPr lang="en-US" sz="1600" dirty="0" smtClean="0">
                <a:solidFill>
                  <a:schemeClr val="bg1"/>
                </a:solidFill>
              </a:rPr>
              <a:t>Turbulence-Induced </a:t>
            </a:r>
            <a:r>
              <a:rPr lang="en-US" sz="1600" dirty="0">
                <a:solidFill>
                  <a:schemeClr val="bg1"/>
                </a:solidFill>
              </a:rPr>
              <a:t>2D Correlated Image </a:t>
            </a:r>
            <a:r>
              <a:rPr lang="en-US" sz="1600" dirty="0" smtClean="0">
                <a:solidFill>
                  <a:schemeClr val="bg1"/>
                </a:solidFill>
              </a:rPr>
              <a:t>Distortion</a:t>
            </a:r>
            <a:r>
              <a:rPr lang="en-US" sz="1600" b="1" dirty="0" smtClean="0">
                <a:solidFill>
                  <a:schemeClr val="bg1"/>
                </a:solidFill>
              </a:rPr>
              <a:t>, ICCP17</a:t>
            </a:r>
            <a:endParaRPr lang="en-US" sz="1600" b="1" dirty="0">
              <a:solidFill>
                <a:srgbClr val="FFFF00"/>
              </a:solidFill>
            </a:endParaRPr>
          </a:p>
          <a:p>
            <a:endParaRPr lang="en-US" sz="1600" b="1" dirty="0">
              <a:solidFill>
                <a:srgbClr val="FFFF00"/>
              </a:solidFill>
            </a:endParaRPr>
          </a:p>
          <a:p>
            <a:endParaRPr lang="en-US" sz="16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16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5029960" y="4146098"/>
            <a:ext cx="1598061" cy="1483393"/>
            <a:chOff x="4934123" y="2354405"/>
            <a:chExt cx="3899493" cy="3478792"/>
          </a:xfrm>
        </p:grpSpPr>
        <p:sp>
          <p:nvSpPr>
            <p:cNvPr id="74" name="Rectangle 73"/>
            <p:cNvSpPr/>
            <p:nvPr/>
          </p:nvSpPr>
          <p:spPr>
            <a:xfrm>
              <a:off x="4934123" y="2354405"/>
              <a:ext cx="3899493" cy="34787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964426" y="4901170"/>
              <a:ext cx="223126" cy="214441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76" name="Straight Arrow Connector 75"/>
            <p:cNvCxnSpPr>
              <a:stCxn id="74" idx="2"/>
              <a:endCxn id="74" idx="0"/>
            </p:cNvCxnSpPr>
            <p:nvPr/>
          </p:nvCxnSpPr>
          <p:spPr>
            <a:xfrm flipV="1">
              <a:off x="6883870" y="2354405"/>
              <a:ext cx="0" cy="3478792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74" idx="1"/>
              <a:endCxn id="74" idx="3"/>
            </p:cNvCxnSpPr>
            <p:nvPr/>
          </p:nvCxnSpPr>
          <p:spPr>
            <a:xfrm>
              <a:off x="4934123" y="4093801"/>
              <a:ext cx="3899493" cy="0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7523854" y="3996635"/>
              <a:ext cx="223126" cy="214441"/>
            </a:xfrm>
            <a:prstGeom prst="rect">
              <a:avLst/>
            </a:prstGeom>
            <a:solidFill>
              <a:srgbClr val="FF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304579" y="3242976"/>
              <a:ext cx="223126" cy="21444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27754" y="2327938"/>
            <a:ext cx="1598061" cy="1483393"/>
            <a:chOff x="4934123" y="2354405"/>
            <a:chExt cx="3899493" cy="3478792"/>
          </a:xfrm>
        </p:grpSpPr>
        <p:sp>
          <p:nvSpPr>
            <p:cNvPr id="68" name="Rectangle 67"/>
            <p:cNvSpPr/>
            <p:nvPr/>
          </p:nvSpPr>
          <p:spPr>
            <a:xfrm>
              <a:off x="4934123" y="2354405"/>
              <a:ext cx="3899493" cy="34787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964426" y="4901170"/>
              <a:ext cx="223126" cy="214441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" name="Straight Arrow Connector 4"/>
            <p:cNvCxnSpPr>
              <a:stCxn id="68" idx="2"/>
              <a:endCxn id="68" idx="0"/>
            </p:cNvCxnSpPr>
            <p:nvPr/>
          </p:nvCxnSpPr>
          <p:spPr>
            <a:xfrm flipV="1">
              <a:off x="6883870" y="2354405"/>
              <a:ext cx="0" cy="3478792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68" idx="1"/>
              <a:endCxn id="68" idx="3"/>
            </p:cNvCxnSpPr>
            <p:nvPr/>
          </p:nvCxnSpPr>
          <p:spPr>
            <a:xfrm>
              <a:off x="4934123" y="4093801"/>
              <a:ext cx="3899493" cy="0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7523854" y="3996635"/>
              <a:ext cx="223126" cy="214441"/>
            </a:xfrm>
            <a:prstGeom prst="rect">
              <a:avLst/>
            </a:prstGeom>
            <a:solidFill>
              <a:srgbClr val="FF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304579" y="3242976"/>
              <a:ext cx="223126" cy="21444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068639" y="2332690"/>
            <a:ext cx="1598061" cy="1483393"/>
            <a:chOff x="4934123" y="2354405"/>
            <a:chExt cx="3899493" cy="3478792"/>
          </a:xfrm>
        </p:grpSpPr>
        <p:sp>
          <p:nvSpPr>
            <p:cNvPr id="66" name="Rectangle 65"/>
            <p:cNvSpPr/>
            <p:nvPr/>
          </p:nvSpPr>
          <p:spPr>
            <a:xfrm>
              <a:off x="4934123" y="2354405"/>
              <a:ext cx="3899493" cy="34787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964426" y="4901170"/>
              <a:ext cx="223126" cy="214441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9" name="Straight Arrow Connector 68"/>
            <p:cNvCxnSpPr>
              <a:stCxn id="66" idx="2"/>
              <a:endCxn id="66" idx="0"/>
            </p:cNvCxnSpPr>
            <p:nvPr/>
          </p:nvCxnSpPr>
          <p:spPr>
            <a:xfrm flipV="1">
              <a:off x="6883870" y="2354405"/>
              <a:ext cx="0" cy="3478792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6" idx="1"/>
              <a:endCxn id="66" idx="3"/>
            </p:cNvCxnSpPr>
            <p:nvPr/>
          </p:nvCxnSpPr>
          <p:spPr>
            <a:xfrm>
              <a:off x="4934123" y="4093801"/>
              <a:ext cx="3899493" cy="0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7523854" y="3996635"/>
              <a:ext cx="223126" cy="214441"/>
            </a:xfrm>
            <a:prstGeom prst="rect">
              <a:avLst/>
            </a:prstGeom>
            <a:solidFill>
              <a:srgbClr val="FF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04579" y="3242976"/>
              <a:ext cx="223126" cy="21444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060483" y="4176971"/>
            <a:ext cx="1598061" cy="1483393"/>
            <a:chOff x="4934123" y="2354405"/>
            <a:chExt cx="3899493" cy="3478792"/>
          </a:xfrm>
        </p:grpSpPr>
        <p:sp>
          <p:nvSpPr>
            <p:cNvPr id="81" name="Rectangle 80"/>
            <p:cNvSpPr/>
            <p:nvPr/>
          </p:nvSpPr>
          <p:spPr>
            <a:xfrm>
              <a:off x="4934123" y="2354405"/>
              <a:ext cx="3899493" cy="34787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964426" y="4901170"/>
              <a:ext cx="223126" cy="214441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3" name="Straight Arrow Connector 82"/>
            <p:cNvCxnSpPr>
              <a:stCxn id="81" idx="2"/>
              <a:endCxn id="81" idx="0"/>
            </p:cNvCxnSpPr>
            <p:nvPr/>
          </p:nvCxnSpPr>
          <p:spPr>
            <a:xfrm flipV="1">
              <a:off x="6883870" y="2354405"/>
              <a:ext cx="0" cy="3478792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81" idx="1"/>
              <a:endCxn id="81" idx="3"/>
            </p:cNvCxnSpPr>
            <p:nvPr/>
          </p:nvCxnSpPr>
          <p:spPr>
            <a:xfrm>
              <a:off x="4934123" y="4093801"/>
              <a:ext cx="3899493" cy="0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7523854" y="3996635"/>
              <a:ext cx="223126" cy="214441"/>
            </a:xfrm>
            <a:prstGeom prst="rect">
              <a:avLst/>
            </a:prstGeom>
            <a:solidFill>
              <a:srgbClr val="FF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304579" y="3242976"/>
              <a:ext cx="223126" cy="21444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581" y="1016168"/>
            <a:ext cx="3357285" cy="687195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28650" y="2354405"/>
            <a:ext cx="3899493" cy="34787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7" name="Rectangle 46"/>
          <p:cNvSpPr/>
          <p:nvPr/>
        </p:nvSpPr>
        <p:spPr>
          <a:xfrm>
            <a:off x="2844457" y="4718336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TextBox 54"/>
          <p:cNvSpPr txBox="1"/>
          <p:nvPr/>
        </p:nvSpPr>
        <p:spPr>
          <a:xfrm>
            <a:off x="1794232" y="4285731"/>
            <a:ext cx="5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e-IL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75959" y="1931307"/>
            <a:ext cx="2876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Image plane  view</a:t>
            </a:r>
          </a:p>
        </p:txBody>
      </p:sp>
      <p:sp>
        <p:nvSpPr>
          <p:cNvPr id="91" name="Rectangle 90"/>
          <p:cNvSpPr/>
          <p:nvPr/>
        </p:nvSpPr>
        <p:spPr>
          <a:xfrm>
            <a:off x="2297970" y="3497957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2" name="Rectangle 91"/>
          <p:cNvSpPr/>
          <p:nvPr/>
        </p:nvSpPr>
        <p:spPr>
          <a:xfrm>
            <a:off x="4241788" y="4264952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6" name="Rectangle 95"/>
          <p:cNvSpPr/>
          <p:nvPr/>
        </p:nvSpPr>
        <p:spPr>
          <a:xfrm>
            <a:off x="1065065" y="2726517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3" name="Rectangle 102"/>
          <p:cNvSpPr/>
          <p:nvPr/>
        </p:nvSpPr>
        <p:spPr>
          <a:xfrm>
            <a:off x="908343" y="5348879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4" name="Rectangle 103"/>
          <p:cNvSpPr/>
          <p:nvPr/>
        </p:nvSpPr>
        <p:spPr>
          <a:xfrm>
            <a:off x="783370" y="4343757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6" name="TextBox 105"/>
          <p:cNvSpPr txBox="1"/>
          <p:nvPr/>
        </p:nvSpPr>
        <p:spPr>
          <a:xfrm>
            <a:off x="904443" y="4611502"/>
            <a:ext cx="5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114372" y="5185764"/>
            <a:ext cx="3908873" cy="1583208"/>
          </a:xfrm>
          <a:prstGeom prst="roundRect">
            <a:avLst/>
          </a:prstGeom>
          <a:solidFill>
            <a:srgbClr val="FFFFCC"/>
          </a:solidFill>
          <a:ln w="190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156518" y="5713560"/>
            <a:ext cx="1409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32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</a:t>
            </a:r>
            <a:endParaRPr lang="en-US" sz="3200" b="1" baseline="-25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94031" y="5493616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9" name="Double Bracket 18"/>
          <p:cNvSpPr/>
          <p:nvPr/>
        </p:nvSpPr>
        <p:spPr>
          <a:xfrm>
            <a:off x="3602117" y="5370431"/>
            <a:ext cx="2188691" cy="1271772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4763773" y="5500239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yx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3672994" y="6100258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4775047" y="6146407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4675102" y="5506489"/>
            <a:ext cx="0" cy="1016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847464" y="6072962"/>
            <a:ext cx="17234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9" name="Group 148"/>
          <p:cNvGrpSpPr/>
          <p:nvPr/>
        </p:nvGrpSpPr>
        <p:grpSpPr>
          <a:xfrm>
            <a:off x="2983657" y="4256677"/>
            <a:ext cx="1185896" cy="505084"/>
            <a:chOff x="2983657" y="4256677"/>
            <a:chExt cx="1185896" cy="505084"/>
          </a:xfrm>
        </p:grpSpPr>
        <p:cxnSp>
          <p:nvCxnSpPr>
            <p:cNvPr id="120" name="Straight Arrow Connector 119"/>
            <p:cNvCxnSpPr/>
            <p:nvPr/>
          </p:nvCxnSpPr>
          <p:spPr>
            <a:xfrm flipV="1">
              <a:off x="2983657" y="4619373"/>
              <a:ext cx="992196" cy="142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1" name="TextBox 120"/>
            <p:cNvSpPr txBox="1"/>
            <p:nvPr/>
          </p:nvSpPr>
          <p:spPr>
            <a:xfrm>
              <a:off x="2983657" y="4256677"/>
              <a:ext cx="1185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3" name="Slide Number Placeholder 1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20</a:t>
            </a:fld>
            <a:endParaRPr lang="en-US"/>
          </a:p>
        </p:txBody>
      </p:sp>
      <p:grpSp>
        <p:nvGrpSpPr>
          <p:cNvPr id="135" name="Group 134"/>
          <p:cNvGrpSpPr/>
          <p:nvPr/>
        </p:nvGrpSpPr>
        <p:grpSpPr>
          <a:xfrm>
            <a:off x="2114372" y="5194989"/>
            <a:ext cx="3908873" cy="1583208"/>
            <a:chOff x="2728528" y="5185764"/>
            <a:chExt cx="3908873" cy="1583208"/>
          </a:xfrm>
        </p:grpSpPr>
        <p:sp>
          <p:nvSpPr>
            <p:cNvPr id="136" name="Rounded Rectangle 135"/>
            <p:cNvSpPr/>
            <p:nvPr/>
          </p:nvSpPr>
          <p:spPr>
            <a:xfrm>
              <a:off x="2728528" y="5185764"/>
              <a:ext cx="3908873" cy="1583208"/>
            </a:xfrm>
            <a:prstGeom prst="roundRect">
              <a:avLst/>
            </a:prstGeom>
            <a:solidFill>
              <a:srgbClr val="FFFFCC"/>
            </a:solidFill>
            <a:ln w="19050"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2770674" y="5713560"/>
              <a:ext cx="13484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(v</a:t>
              </a:r>
              <a:r>
                <a:rPr lang="en-US" sz="3200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32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=</a:t>
              </a:r>
              <a:endParaRPr lang="en-US" sz="3200" b="1" baseline="-25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253595" y="5466320"/>
              <a:ext cx="10118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aseline="-25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xx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(v</a:t>
              </a:r>
              <a:r>
                <a:rPr lang="en-US" sz="2400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/>
            </a:p>
          </p:txBody>
        </p:sp>
        <p:sp>
          <p:nvSpPr>
            <p:cNvPr id="139" name="Double Bracket 138"/>
            <p:cNvSpPr/>
            <p:nvPr/>
          </p:nvSpPr>
          <p:spPr>
            <a:xfrm>
              <a:off x="4216273" y="5370431"/>
              <a:ext cx="2188691" cy="1271772"/>
            </a:xfrm>
            <a:prstGeom prst="bracketPair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5323337" y="5472943"/>
              <a:ext cx="10118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aseline="-25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yx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(v</a:t>
              </a:r>
              <a:r>
                <a:rPr lang="en-US" sz="2400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232558" y="6072962"/>
              <a:ext cx="10118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aseline="-25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xy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(v</a:t>
              </a:r>
              <a:r>
                <a:rPr lang="en-US" sz="2400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334611" y="6119111"/>
              <a:ext cx="101181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aseline="-25000" dirty="0" err="1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yy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(v</a:t>
              </a:r>
              <a:r>
                <a:rPr lang="en-US" sz="2400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dirty="0"/>
            </a:p>
          </p:txBody>
        </p:sp>
        <p:cxnSp>
          <p:nvCxnSpPr>
            <p:cNvPr id="143" name="Straight Connector 142"/>
            <p:cNvCxnSpPr/>
            <p:nvPr/>
          </p:nvCxnSpPr>
          <p:spPr>
            <a:xfrm>
              <a:off x="5289258" y="5506489"/>
              <a:ext cx="0" cy="1016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4461620" y="6072962"/>
              <a:ext cx="17234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5503473" y="1949131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endParaRPr lang="en-US" sz="2000" dirty="0"/>
          </a:p>
        </p:txBody>
      </p:sp>
      <p:sp>
        <p:nvSpPr>
          <p:cNvPr id="88" name="Rectangle 87"/>
          <p:cNvSpPr/>
          <p:nvPr/>
        </p:nvSpPr>
        <p:spPr>
          <a:xfrm>
            <a:off x="7618192" y="1979892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yx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635104" y="3746957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endParaRPr lang="en-US" sz="2000" dirty="0"/>
          </a:p>
        </p:txBody>
      </p:sp>
      <p:sp>
        <p:nvSpPr>
          <p:cNvPr id="99" name="Rectangle 98"/>
          <p:cNvSpPr/>
          <p:nvPr/>
        </p:nvSpPr>
        <p:spPr>
          <a:xfrm>
            <a:off x="7652656" y="3789635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endParaRPr lang="en-US" sz="2000" dirty="0"/>
          </a:p>
        </p:txBody>
      </p:sp>
      <p:sp>
        <p:nvSpPr>
          <p:cNvPr id="86" name="Rectangle 85"/>
          <p:cNvSpPr/>
          <p:nvPr/>
        </p:nvSpPr>
        <p:spPr>
          <a:xfrm>
            <a:off x="1494284" y="4183846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0" name="Title 1"/>
          <p:cNvSpPr>
            <a:spLocks noGrp="1"/>
          </p:cNvSpPr>
          <p:nvPr>
            <p:ph type="title"/>
          </p:nvPr>
        </p:nvSpPr>
        <p:spPr>
          <a:xfrm>
            <a:off x="35518" y="47134"/>
            <a:ext cx="9073688" cy="1325563"/>
          </a:xfrm>
        </p:spPr>
        <p:txBody>
          <a:bodyPr>
            <a:normAutofit/>
          </a:bodyPr>
          <a:lstStyle/>
          <a:p>
            <a:pPr algn="ctr"/>
            <a:r>
              <a:rPr lang="en-US" sz="3900" dirty="0"/>
              <a:t>Autocorrelation of a Stationary Vector Field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155317" y="2720015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4" name="TextBox 93"/>
          <p:cNvSpPr txBox="1"/>
          <p:nvPr/>
        </p:nvSpPr>
        <p:spPr>
          <a:xfrm>
            <a:off x="1346677" y="2149259"/>
            <a:ext cx="5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1236955" y="2805344"/>
            <a:ext cx="911441" cy="1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1639880" y="3336094"/>
            <a:ext cx="1386213" cy="8826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1679222" y="4320932"/>
            <a:ext cx="1153185" cy="440245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1727553" y="3395315"/>
            <a:ext cx="82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 flipH="1" flipV="1">
            <a:off x="859027" y="4519416"/>
            <a:ext cx="152724" cy="81048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2177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24652 -0.318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26" y="-15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0.35486 -0.3180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-1590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 L 0.24878 -0.144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1" y="-722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35365 -0.1465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74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8" grpId="0"/>
      <p:bldP spid="129" grpId="0"/>
      <p:bldP spid="1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/>
          <p:nvPr/>
        </p:nvSpPr>
        <p:spPr>
          <a:xfrm>
            <a:off x="628650" y="2354405"/>
            <a:ext cx="3899493" cy="34787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73" name="Group 72"/>
          <p:cNvGrpSpPr/>
          <p:nvPr/>
        </p:nvGrpSpPr>
        <p:grpSpPr>
          <a:xfrm>
            <a:off x="5029960" y="4146098"/>
            <a:ext cx="1598061" cy="1483393"/>
            <a:chOff x="4934123" y="2354405"/>
            <a:chExt cx="3899493" cy="3478792"/>
          </a:xfrm>
        </p:grpSpPr>
        <p:sp>
          <p:nvSpPr>
            <p:cNvPr id="74" name="Rectangle 73"/>
            <p:cNvSpPr/>
            <p:nvPr/>
          </p:nvSpPr>
          <p:spPr>
            <a:xfrm>
              <a:off x="4934123" y="2354405"/>
              <a:ext cx="3899493" cy="34787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964426" y="4901170"/>
              <a:ext cx="223126" cy="214441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76" name="Straight Arrow Connector 75"/>
            <p:cNvCxnSpPr>
              <a:stCxn id="74" idx="2"/>
              <a:endCxn id="74" idx="0"/>
            </p:cNvCxnSpPr>
            <p:nvPr/>
          </p:nvCxnSpPr>
          <p:spPr>
            <a:xfrm flipV="1">
              <a:off x="6883870" y="2354405"/>
              <a:ext cx="0" cy="3478792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74" idx="1"/>
              <a:endCxn id="74" idx="3"/>
            </p:cNvCxnSpPr>
            <p:nvPr/>
          </p:nvCxnSpPr>
          <p:spPr>
            <a:xfrm>
              <a:off x="4934123" y="4093801"/>
              <a:ext cx="3899493" cy="0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7523854" y="3996635"/>
              <a:ext cx="223126" cy="214441"/>
            </a:xfrm>
            <a:prstGeom prst="rect">
              <a:avLst/>
            </a:prstGeom>
            <a:solidFill>
              <a:srgbClr val="FF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304579" y="3242976"/>
              <a:ext cx="223126" cy="21444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27754" y="2327938"/>
            <a:ext cx="1598061" cy="1483393"/>
            <a:chOff x="4934123" y="2354405"/>
            <a:chExt cx="3899493" cy="3478792"/>
          </a:xfrm>
        </p:grpSpPr>
        <p:sp>
          <p:nvSpPr>
            <p:cNvPr id="68" name="Rectangle 67"/>
            <p:cNvSpPr/>
            <p:nvPr/>
          </p:nvSpPr>
          <p:spPr>
            <a:xfrm>
              <a:off x="4934123" y="2354405"/>
              <a:ext cx="3899493" cy="34787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964426" y="4901170"/>
              <a:ext cx="223126" cy="214441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" name="Straight Arrow Connector 4"/>
            <p:cNvCxnSpPr>
              <a:stCxn id="68" idx="2"/>
              <a:endCxn id="68" idx="0"/>
            </p:cNvCxnSpPr>
            <p:nvPr/>
          </p:nvCxnSpPr>
          <p:spPr>
            <a:xfrm flipV="1">
              <a:off x="6883870" y="2354405"/>
              <a:ext cx="0" cy="3478792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68" idx="1"/>
              <a:endCxn id="68" idx="3"/>
            </p:cNvCxnSpPr>
            <p:nvPr/>
          </p:nvCxnSpPr>
          <p:spPr>
            <a:xfrm>
              <a:off x="4934123" y="4093801"/>
              <a:ext cx="3899493" cy="0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7523854" y="3996635"/>
              <a:ext cx="223126" cy="214441"/>
            </a:xfrm>
            <a:prstGeom prst="rect">
              <a:avLst/>
            </a:prstGeom>
            <a:solidFill>
              <a:srgbClr val="FF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304579" y="3242976"/>
              <a:ext cx="223126" cy="21444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068639" y="2332690"/>
            <a:ext cx="1598061" cy="1483393"/>
            <a:chOff x="4934123" y="2354405"/>
            <a:chExt cx="3899493" cy="3478792"/>
          </a:xfrm>
        </p:grpSpPr>
        <p:sp>
          <p:nvSpPr>
            <p:cNvPr id="66" name="Rectangle 65"/>
            <p:cNvSpPr/>
            <p:nvPr/>
          </p:nvSpPr>
          <p:spPr>
            <a:xfrm>
              <a:off x="4934123" y="2354405"/>
              <a:ext cx="3899493" cy="34787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964426" y="4901170"/>
              <a:ext cx="223126" cy="214441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9" name="Straight Arrow Connector 68"/>
            <p:cNvCxnSpPr>
              <a:stCxn id="66" idx="2"/>
              <a:endCxn id="66" idx="0"/>
            </p:cNvCxnSpPr>
            <p:nvPr/>
          </p:nvCxnSpPr>
          <p:spPr>
            <a:xfrm flipV="1">
              <a:off x="6883870" y="2354405"/>
              <a:ext cx="0" cy="3478792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6" idx="1"/>
              <a:endCxn id="66" idx="3"/>
            </p:cNvCxnSpPr>
            <p:nvPr/>
          </p:nvCxnSpPr>
          <p:spPr>
            <a:xfrm>
              <a:off x="4934123" y="4093801"/>
              <a:ext cx="3899493" cy="0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7523854" y="3996635"/>
              <a:ext cx="223126" cy="214441"/>
            </a:xfrm>
            <a:prstGeom prst="rect">
              <a:avLst/>
            </a:prstGeom>
            <a:solidFill>
              <a:srgbClr val="FF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04579" y="3242976"/>
              <a:ext cx="223126" cy="21444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060483" y="4176971"/>
            <a:ext cx="1598061" cy="1483393"/>
            <a:chOff x="4934123" y="2354405"/>
            <a:chExt cx="3899493" cy="3478792"/>
          </a:xfrm>
        </p:grpSpPr>
        <p:sp>
          <p:nvSpPr>
            <p:cNvPr id="81" name="Rectangle 80"/>
            <p:cNvSpPr/>
            <p:nvPr/>
          </p:nvSpPr>
          <p:spPr>
            <a:xfrm>
              <a:off x="4934123" y="2354405"/>
              <a:ext cx="3899493" cy="34787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964426" y="4901170"/>
              <a:ext cx="223126" cy="214441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3" name="Straight Arrow Connector 82"/>
            <p:cNvCxnSpPr>
              <a:stCxn id="81" idx="2"/>
              <a:endCxn id="81" idx="0"/>
            </p:cNvCxnSpPr>
            <p:nvPr/>
          </p:nvCxnSpPr>
          <p:spPr>
            <a:xfrm flipV="1">
              <a:off x="6883870" y="2354405"/>
              <a:ext cx="0" cy="3478792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81" idx="1"/>
              <a:endCxn id="81" idx="3"/>
            </p:cNvCxnSpPr>
            <p:nvPr/>
          </p:nvCxnSpPr>
          <p:spPr>
            <a:xfrm>
              <a:off x="4934123" y="4093801"/>
              <a:ext cx="3899493" cy="0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7523854" y="3996635"/>
              <a:ext cx="223126" cy="214441"/>
            </a:xfrm>
            <a:prstGeom prst="rect">
              <a:avLst/>
            </a:prstGeom>
            <a:solidFill>
              <a:srgbClr val="FF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304579" y="3242976"/>
              <a:ext cx="223126" cy="21444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581" y="1016168"/>
            <a:ext cx="3357285" cy="687195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675959" y="1931307"/>
            <a:ext cx="2876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Image plane  view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2114372" y="5185764"/>
            <a:ext cx="3908873" cy="1583208"/>
          </a:xfrm>
          <a:prstGeom prst="roundRect">
            <a:avLst/>
          </a:prstGeom>
          <a:solidFill>
            <a:srgbClr val="FFFFCC"/>
          </a:solidFill>
          <a:ln w="190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156518" y="5713560"/>
            <a:ext cx="1409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3200" b="1" baseline="-250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</a:t>
            </a:r>
            <a:endParaRPr lang="en-US" sz="3200" b="1" baseline="-250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94031" y="5493616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19" name="Double Bracket 18"/>
          <p:cNvSpPr/>
          <p:nvPr/>
        </p:nvSpPr>
        <p:spPr>
          <a:xfrm>
            <a:off x="3602117" y="5370431"/>
            <a:ext cx="2188691" cy="1271772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FF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4763773" y="5500239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yx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3672994" y="6100258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4775047" y="6146407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FF00FF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4675102" y="5506489"/>
            <a:ext cx="0" cy="1016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847464" y="6072962"/>
            <a:ext cx="17234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Slide Number Placeholder 1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21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03473" y="1949131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endParaRPr lang="en-US" sz="2000" dirty="0"/>
          </a:p>
        </p:txBody>
      </p:sp>
      <p:sp>
        <p:nvSpPr>
          <p:cNvPr id="88" name="Rectangle 87"/>
          <p:cNvSpPr/>
          <p:nvPr/>
        </p:nvSpPr>
        <p:spPr>
          <a:xfrm>
            <a:off x="7618192" y="1979892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yx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635104" y="3746957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endParaRPr lang="en-US" sz="2000" dirty="0"/>
          </a:p>
        </p:txBody>
      </p:sp>
      <p:sp>
        <p:nvSpPr>
          <p:cNvPr id="99" name="Rectangle 98"/>
          <p:cNvSpPr/>
          <p:nvPr/>
        </p:nvSpPr>
        <p:spPr>
          <a:xfrm>
            <a:off x="7652656" y="3789635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endParaRPr lang="en-US" sz="2000" dirty="0"/>
          </a:p>
        </p:txBody>
      </p:sp>
      <p:sp>
        <p:nvSpPr>
          <p:cNvPr id="86" name="Rectangle 85"/>
          <p:cNvSpPr/>
          <p:nvPr/>
        </p:nvSpPr>
        <p:spPr>
          <a:xfrm>
            <a:off x="5948388" y="3287257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978889" y="3305290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yx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953732" y="5113172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7970733" y="5148824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844457" y="4718336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2" name="Straight Arrow Connector 111"/>
          <p:cNvCxnSpPr/>
          <p:nvPr/>
        </p:nvCxnSpPr>
        <p:spPr>
          <a:xfrm>
            <a:off x="1562793" y="4247804"/>
            <a:ext cx="1303072" cy="5226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1794232" y="4285731"/>
            <a:ext cx="5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e-IL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2297970" y="3497957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5" name="Rectangle 114"/>
          <p:cNvSpPr/>
          <p:nvPr/>
        </p:nvSpPr>
        <p:spPr>
          <a:xfrm>
            <a:off x="4241788" y="4264952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6" name="Rectangle 115"/>
          <p:cNvSpPr/>
          <p:nvPr/>
        </p:nvSpPr>
        <p:spPr>
          <a:xfrm>
            <a:off x="1065065" y="2726517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3" name="Rectangle 122"/>
          <p:cNvSpPr/>
          <p:nvPr/>
        </p:nvSpPr>
        <p:spPr>
          <a:xfrm>
            <a:off x="908343" y="5348879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2" name="Rectangle 131"/>
          <p:cNvSpPr/>
          <p:nvPr/>
        </p:nvSpPr>
        <p:spPr>
          <a:xfrm>
            <a:off x="783370" y="4343757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34" name="Straight Arrow Connector 133"/>
          <p:cNvCxnSpPr/>
          <p:nvPr/>
        </p:nvCxnSpPr>
        <p:spPr>
          <a:xfrm flipH="1" flipV="1">
            <a:off x="856487" y="4493304"/>
            <a:ext cx="154730" cy="87817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904443" y="4611502"/>
            <a:ext cx="5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36" name="Group 135"/>
          <p:cNvGrpSpPr/>
          <p:nvPr/>
        </p:nvGrpSpPr>
        <p:grpSpPr>
          <a:xfrm>
            <a:off x="1597444" y="3349537"/>
            <a:ext cx="2572109" cy="1412224"/>
            <a:chOff x="1597444" y="3349537"/>
            <a:chExt cx="2572109" cy="1412224"/>
          </a:xfrm>
        </p:grpSpPr>
        <p:cxnSp>
          <p:nvCxnSpPr>
            <p:cNvPr id="137" name="Straight Arrow Connector 136"/>
            <p:cNvCxnSpPr/>
            <p:nvPr/>
          </p:nvCxnSpPr>
          <p:spPr>
            <a:xfrm flipV="1">
              <a:off x="1597444" y="3349537"/>
              <a:ext cx="1386213" cy="8826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/>
            <p:nvPr/>
          </p:nvCxnSpPr>
          <p:spPr>
            <a:xfrm flipV="1">
              <a:off x="2983657" y="4619373"/>
              <a:ext cx="992196" cy="142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2983657" y="4256677"/>
              <a:ext cx="1185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1827998" y="3467364"/>
              <a:ext cx="82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1" name="Rectangle 140"/>
          <p:cNvSpPr/>
          <p:nvPr/>
        </p:nvSpPr>
        <p:spPr>
          <a:xfrm>
            <a:off x="1494284" y="4183846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1" name="Title 1"/>
          <p:cNvSpPr txBox="1">
            <a:spLocks/>
          </p:cNvSpPr>
          <p:nvPr/>
        </p:nvSpPr>
        <p:spPr>
          <a:xfrm>
            <a:off x="35518" y="47134"/>
            <a:ext cx="90736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900" smtClean="0"/>
              <a:t>Autocorrelation of a Stationary Vector Field</a:t>
            </a:r>
            <a:endParaRPr lang="en-US" sz="3900" dirty="0"/>
          </a:p>
        </p:txBody>
      </p:sp>
      <p:sp>
        <p:nvSpPr>
          <p:cNvPr id="92" name="Rectangle 91"/>
          <p:cNvSpPr/>
          <p:nvPr/>
        </p:nvSpPr>
        <p:spPr>
          <a:xfrm>
            <a:off x="2155317" y="2720015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TextBox 92"/>
          <p:cNvSpPr txBox="1"/>
          <p:nvPr/>
        </p:nvSpPr>
        <p:spPr>
          <a:xfrm>
            <a:off x="1346677" y="2149259"/>
            <a:ext cx="5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1236955" y="2805344"/>
            <a:ext cx="911441" cy="1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633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22638 -0.377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-18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0.33299 -0.378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-189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 L 0.22986 -0.20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100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33178 -0.203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0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8" grpId="0"/>
      <p:bldP spid="129" grpId="0"/>
      <p:bldP spid="1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628650" y="2354405"/>
            <a:ext cx="3899493" cy="34787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6" name="Rectangle 115"/>
          <p:cNvSpPr/>
          <p:nvPr/>
        </p:nvSpPr>
        <p:spPr>
          <a:xfrm>
            <a:off x="2844457" y="4718336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17" name="Straight Arrow Connector 116"/>
          <p:cNvCxnSpPr/>
          <p:nvPr/>
        </p:nvCxnSpPr>
        <p:spPr>
          <a:xfrm>
            <a:off x="1562793" y="4247804"/>
            <a:ext cx="1303072" cy="5226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1794232" y="4285731"/>
            <a:ext cx="5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he-IL" sz="3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297970" y="3497957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3" name="Rectangle 122"/>
          <p:cNvSpPr/>
          <p:nvPr/>
        </p:nvSpPr>
        <p:spPr>
          <a:xfrm>
            <a:off x="4241788" y="4264952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2" name="Rectangle 131"/>
          <p:cNvSpPr/>
          <p:nvPr/>
        </p:nvSpPr>
        <p:spPr>
          <a:xfrm>
            <a:off x="1065065" y="2726517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Rectangle 136"/>
          <p:cNvSpPr/>
          <p:nvPr/>
        </p:nvSpPr>
        <p:spPr>
          <a:xfrm>
            <a:off x="908343" y="5348879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Rectangle 137"/>
          <p:cNvSpPr/>
          <p:nvPr/>
        </p:nvSpPr>
        <p:spPr>
          <a:xfrm>
            <a:off x="783370" y="4343757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39" name="Straight Arrow Connector 138"/>
          <p:cNvCxnSpPr/>
          <p:nvPr/>
        </p:nvCxnSpPr>
        <p:spPr>
          <a:xfrm flipH="1" flipV="1">
            <a:off x="856487" y="4493304"/>
            <a:ext cx="154730" cy="87817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904443" y="4611502"/>
            <a:ext cx="5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41" name="Group 140"/>
          <p:cNvGrpSpPr/>
          <p:nvPr/>
        </p:nvGrpSpPr>
        <p:grpSpPr>
          <a:xfrm>
            <a:off x="1597444" y="3349537"/>
            <a:ext cx="2572109" cy="1412224"/>
            <a:chOff x="1597444" y="3349537"/>
            <a:chExt cx="2572109" cy="1412224"/>
          </a:xfrm>
        </p:grpSpPr>
        <p:cxnSp>
          <p:nvCxnSpPr>
            <p:cNvPr id="142" name="Straight Arrow Connector 141"/>
            <p:cNvCxnSpPr/>
            <p:nvPr/>
          </p:nvCxnSpPr>
          <p:spPr>
            <a:xfrm flipV="1">
              <a:off x="1597444" y="3349537"/>
              <a:ext cx="1386213" cy="8826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 flipV="1">
              <a:off x="2983657" y="4619373"/>
              <a:ext cx="992196" cy="142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4" name="TextBox 143"/>
            <p:cNvSpPr txBox="1"/>
            <p:nvPr/>
          </p:nvSpPr>
          <p:spPr>
            <a:xfrm>
              <a:off x="2983657" y="4256677"/>
              <a:ext cx="1185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b="1" baseline="-250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827998" y="3467364"/>
              <a:ext cx="82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6" name="Rectangle 145"/>
          <p:cNvSpPr/>
          <p:nvPr/>
        </p:nvSpPr>
        <p:spPr>
          <a:xfrm>
            <a:off x="1494284" y="4183846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3" name="Group 72"/>
          <p:cNvGrpSpPr/>
          <p:nvPr/>
        </p:nvGrpSpPr>
        <p:grpSpPr>
          <a:xfrm>
            <a:off x="5029960" y="4146098"/>
            <a:ext cx="1598061" cy="1483393"/>
            <a:chOff x="4934123" y="2354405"/>
            <a:chExt cx="3899493" cy="3478792"/>
          </a:xfrm>
        </p:grpSpPr>
        <p:sp>
          <p:nvSpPr>
            <p:cNvPr id="74" name="Rectangle 73"/>
            <p:cNvSpPr/>
            <p:nvPr/>
          </p:nvSpPr>
          <p:spPr>
            <a:xfrm>
              <a:off x="4934123" y="2354405"/>
              <a:ext cx="3899493" cy="34787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964426" y="4901170"/>
              <a:ext cx="223126" cy="214441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76" name="Straight Arrow Connector 75"/>
            <p:cNvCxnSpPr>
              <a:stCxn id="74" idx="2"/>
              <a:endCxn id="74" idx="0"/>
            </p:cNvCxnSpPr>
            <p:nvPr/>
          </p:nvCxnSpPr>
          <p:spPr>
            <a:xfrm flipV="1">
              <a:off x="6883870" y="2354405"/>
              <a:ext cx="0" cy="3478792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>
              <a:stCxn id="74" idx="1"/>
              <a:endCxn id="74" idx="3"/>
            </p:cNvCxnSpPr>
            <p:nvPr/>
          </p:nvCxnSpPr>
          <p:spPr>
            <a:xfrm>
              <a:off x="4934123" y="4093801"/>
              <a:ext cx="3899493" cy="0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7523854" y="3996635"/>
              <a:ext cx="223126" cy="214441"/>
            </a:xfrm>
            <a:prstGeom prst="rect">
              <a:avLst/>
            </a:prstGeom>
            <a:solidFill>
              <a:srgbClr val="FF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304579" y="3242976"/>
              <a:ext cx="223126" cy="21444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27754" y="2327938"/>
            <a:ext cx="1598061" cy="1483393"/>
            <a:chOff x="4934123" y="2354405"/>
            <a:chExt cx="3899493" cy="3478792"/>
          </a:xfrm>
        </p:grpSpPr>
        <p:sp>
          <p:nvSpPr>
            <p:cNvPr id="68" name="Rectangle 67"/>
            <p:cNvSpPr/>
            <p:nvPr/>
          </p:nvSpPr>
          <p:spPr>
            <a:xfrm>
              <a:off x="4934123" y="2354405"/>
              <a:ext cx="3899493" cy="34787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7964426" y="4901170"/>
              <a:ext cx="223126" cy="214441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" name="Straight Arrow Connector 4"/>
            <p:cNvCxnSpPr>
              <a:stCxn id="68" idx="2"/>
              <a:endCxn id="68" idx="0"/>
            </p:cNvCxnSpPr>
            <p:nvPr/>
          </p:nvCxnSpPr>
          <p:spPr>
            <a:xfrm flipV="1">
              <a:off x="6883870" y="2354405"/>
              <a:ext cx="0" cy="3478792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>
              <a:stCxn id="68" idx="1"/>
              <a:endCxn id="68" idx="3"/>
            </p:cNvCxnSpPr>
            <p:nvPr/>
          </p:nvCxnSpPr>
          <p:spPr>
            <a:xfrm>
              <a:off x="4934123" y="4093801"/>
              <a:ext cx="3899493" cy="0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7523854" y="3996635"/>
              <a:ext cx="223126" cy="214441"/>
            </a:xfrm>
            <a:prstGeom prst="rect">
              <a:avLst/>
            </a:prstGeom>
            <a:solidFill>
              <a:srgbClr val="FF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304579" y="3242976"/>
              <a:ext cx="223126" cy="21444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068639" y="2332690"/>
            <a:ext cx="1598061" cy="1483393"/>
            <a:chOff x="4934123" y="2354405"/>
            <a:chExt cx="3899493" cy="3478792"/>
          </a:xfrm>
        </p:grpSpPr>
        <p:sp>
          <p:nvSpPr>
            <p:cNvPr id="66" name="Rectangle 65"/>
            <p:cNvSpPr/>
            <p:nvPr/>
          </p:nvSpPr>
          <p:spPr>
            <a:xfrm>
              <a:off x="4934123" y="2354405"/>
              <a:ext cx="3899493" cy="34787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964426" y="4901170"/>
              <a:ext cx="223126" cy="214441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9" name="Straight Arrow Connector 68"/>
            <p:cNvCxnSpPr>
              <a:stCxn id="66" idx="2"/>
              <a:endCxn id="66" idx="0"/>
            </p:cNvCxnSpPr>
            <p:nvPr/>
          </p:nvCxnSpPr>
          <p:spPr>
            <a:xfrm flipV="1">
              <a:off x="6883870" y="2354405"/>
              <a:ext cx="0" cy="3478792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stCxn id="66" idx="1"/>
              <a:endCxn id="66" idx="3"/>
            </p:cNvCxnSpPr>
            <p:nvPr/>
          </p:nvCxnSpPr>
          <p:spPr>
            <a:xfrm>
              <a:off x="4934123" y="4093801"/>
              <a:ext cx="3899493" cy="0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7523854" y="3996635"/>
              <a:ext cx="223126" cy="214441"/>
            </a:xfrm>
            <a:prstGeom prst="rect">
              <a:avLst/>
            </a:prstGeom>
            <a:solidFill>
              <a:srgbClr val="FF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04579" y="3242976"/>
              <a:ext cx="223126" cy="21444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7060483" y="4176971"/>
            <a:ext cx="1598061" cy="1483393"/>
            <a:chOff x="4934123" y="2354405"/>
            <a:chExt cx="3899493" cy="3478792"/>
          </a:xfrm>
        </p:grpSpPr>
        <p:sp>
          <p:nvSpPr>
            <p:cNvPr id="81" name="Rectangle 80"/>
            <p:cNvSpPr/>
            <p:nvPr/>
          </p:nvSpPr>
          <p:spPr>
            <a:xfrm>
              <a:off x="4934123" y="2354405"/>
              <a:ext cx="3899493" cy="34787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964426" y="4901170"/>
              <a:ext cx="223126" cy="214441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3" name="Straight Arrow Connector 82"/>
            <p:cNvCxnSpPr>
              <a:stCxn id="81" idx="2"/>
              <a:endCxn id="81" idx="0"/>
            </p:cNvCxnSpPr>
            <p:nvPr/>
          </p:nvCxnSpPr>
          <p:spPr>
            <a:xfrm flipV="1">
              <a:off x="6883870" y="2354405"/>
              <a:ext cx="0" cy="3478792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81" idx="1"/>
              <a:endCxn id="81" idx="3"/>
            </p:cNvCxnSpPr>
            <p:nvPr/>
          </p:nvCxnSpPr>
          <p:spPr>
            <a:xfrm>
              <a:off x="4934123" y="4093801"/>
              <a:ext cx="3899493" cy="0"/>
            </a:xfrm>
            <a:prstGeom prst="straightConnector1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/>
            <p:cNvSpPr/>
            <p:nvPr/>
          </p:nvSpPr>
          <p:spPr>
            <a:xfrm>
              <a:off x="7523854" y="3996635"/>
              <a:ext cx="223126" cy="214441"/>
            </a:xfrm>
            <a:prstGeom prst="rect">
              <a:avLst/>
            </a:prstGeom>
            <a:solidFill>
              <a:srgbClr val="FF00FF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304579" y="3242976"/>
              <a:ext cx="223126" cy="21444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581" y="1016168"/>
            <a:ext cx="3357285" cy="687195"/>
          </a:xfrm>
          <a:prstGeom prst="rect">
            <a:avLst/>
          </a:prstGeom>
        </p:spPr>
      </p:pic>
      <p:sp>
        <p:nvSpPr>
          <p:cNvPr id="109" name="Rounded Rectangle 108"/>
          <p:cNvSpPr/>
          <p:nvPr/>
        </p:nvSpPr>
        <p:spPr>
          <a:xfrm>
            <a:off x="2114372" y="5185764"/>
            <a:ext cx="3908873" cy="1583208"/>
          </a:xfrm>
          <a:prstGeom prst="roundRect">
            <a:avLst/>
          </a:prstGeom>
          <a:solidFill>
            <a:srgbClr val="FFFFCC"/>
          </a:solidFill>
          <a:ln w="190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2156518" y="5713560"/>
            <a:ext cx="1409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32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</a:t>
            </a:r>
            <a:endParaRPr lang="en-US" sz="3200" b="1" baseline="-25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94031" y="5493616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9" name="Double Bracket 18"/>
          <p:cNvSpPr/>
          <p:nvPr/>
        </p:nvSpPr>
        <p:spPr>
          <a:xfrm>
            <a:off x="3602117" y="5370431"/>
            <a:ext cx="2188691" cy="1271772"/>
          </a:xfrm>
          <a:prstGeom prst="bracketPair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4763773" y="5500239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yx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3672994" y="6100258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4775047" y="6146407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B050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4675102" y="5506489"/>
            <a:ext cx="0" cy="1016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847464" y="6072962"/>
            <a:ext cx="17234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Slide Number Placeholder 1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22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503473" y="1949131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endParaRPr lang="en-US" sz="2000" dirty="0"/>
          </a:p>
        </p:txBody>
      </p:sp>
      <p:sp>
        <p:nvSpPr>
          <p:cNvPr id="88" name="Rectangle 87"/>
          <p:cNvSpPr/>
          <p:nvPr/>
        </p:nvSpPr>
        <p:spPr>
          <a:xfrm>
            <a:off x="7618192" y="1979892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yx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635104" y="3746957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endParaRPr lang="en-US" sz="2000" dirty="0"/>
          </a:p>
        </p:txBody>
      </p:sp>
      <p:sp>
        <p:nvSpPr>
          <p:cNvPr id="99" name="Rectangle 98"/>
          <p:cNvSpPr/>
          <p:nvPr/>
        </p:nvSpPr>
        <p:spPr>
          <a:xfrm>
            <a:off x="7652656" y="3789635"/>
            <a:ext cx="526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endParaRPr lang="en-US" sz="2000" dirty="0"/>
          </a:p>
        </p:txBody>
      </p:sp>
      <p:sp>
        <p:nvSpPr>
          <p:cNvPr id="86" name="Rectangle 85"/>
          <p:cNvSpPr/>
          <p:nvPr/>
        </p:nvSpPr>
        <p:spPr>
          <a:xfrm>
            <a:off x="5776850" y="2908267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816814" y="2908649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yx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763142" y="4725461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7794948" y="4756981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959276" y="3288575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7999660" y="3304294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yx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960144" y="5113070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7985230" y="5148824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aseline="-25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</a:t>
            </a:r>
            <a:r>
              <a:rPr lang="en-US" sz="2000" b="1" baseline="-25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 rot="20863218">
            <a:off x="5828656" y="5629977"/>
            <a:ext cx="2888462" cy="834653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Matrix Valued Function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1675959" y="1931307"/>
            <a:ext cx="2876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Image plane  view</a:t>
            </a:r>
          </a:p>
        </p:txBody>
      </p:sp>
      <p:sp>
        <p:nvSpPr>
          <p:cNvPr id="91" name="Title 1"/>
          <p:cNvSpPr>
            <a:spLocks noGrp="1"/>
          </p:cNvSpPr>
          <p:nvPr>
            <p:ph type="title"/>
          </p:nvPr>
        </p:nvSpPr>
        <p:spPr>
          <a:xfrm>
            <a:off x="35518" y="47134"/>
            <a:ext cx="9073688" cy="1325563"/>
          </a:xfrm>
        </p:spPr>
        <p:txBody>
          <a:bodyPr>
            <a:normAutofit/>
          </a:bodyPr>
          <a:lstStyle/>
          <a:p>
            <a:pPr algn="ctr"/>
            <a:r>
              <a:rPr lang="en-US" sz="3900" dirty="0"/>
              <a:t>Autocorrelation of a Stationary Vector Field</a:t>
            </a:r>
          </a:p>
        </p:txBody>
      </p:sp>
      <p:sp>
        <p:nvSpPr>
          <p:cNvPr id="92" name="Rectangle 91"/>
          <p:cNvSpPr/>
          <p:nvPr/>
        </p:nvSpPr>
        <p:spPr>
          <a:xfrm>
            <a:off x="2155317" y="2720015"/>
            <a:ext cx="164426" cy="15761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3" name="TextBox 92"/>
          <p:cNvSpPr txBox="1"/>
          <p:nvPr/>
        </p:nvSpPr>
        <p:spPr>
          <a:xfrm>
            <a:off x="1346677" y="2149259"/>
            <a:ext cx="5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1236955" y="2805344"/>
            <a:ext cx="911441" cy="1"/>
          </a:xfrm>
          <a:prstGeom prst="straightConnector1">
            <a:avLst/>
          </a:prstGeom>
          <a:ln w="38100">
            <a:solidFill>
              <a:srgbClr val="FF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8678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17152 -0.426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76" y="-2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 L 0.27778 -0.423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9" y="-211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 L 0.17274 -0.246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8" y="-1236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27657 -0.250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9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8" grpId="0"/>
      <p:bldP spid="129" grpId="0"/>
      <p:bldP spid="130" grpId="0"/>
      <p:bldP spid="1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875994" y="2068850"/>
            <a:ext cx="3899493" cy="34787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38439" y="4127647"/>
            <a:ext cx="87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66808" y="2104725"/>
            <a:ext cx="967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┴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20112" y="4585262"/>
            <a:ext cx="847231" cy="2614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10433" y="2147612"/>
            <a:ext cx="1064105" cy="311777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5147983" y="3665786"/>
            <a:ext cx="164426" cy="1576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091801" y="4432781"/>
            <a:ext cx="164426" cy="1576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5278630" y="3785347"/>
            <a:ext cx="1834579" cy="69952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5230197" y="2857916"/>
            <a:ext cx="1386213" cy="88260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7177950" y="4369199"/>
            <a:ext cx="992196" cy="1423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410877" y="4175222"/>
            <a:ext cx="5754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877529" y="4517253"/>
            <a:ext cx="970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991434" y="3734261"/>
            <a:ext cx="970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956428" y="1554102"/>
            <a:ext cx="2998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Image plane  view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616408" y="2762269"/>
            <a:ext cx="164426" cy="1576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160010" y="4290394"/>
            <a:ext cx="164426" cy="1576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5215979" y="3753693"/>
            <a:ext cx="979940" cy="364569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5193040" y="2466223"/>
            <a:ext cx="612646" cy="1279567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6159740" y="2919879"/>
            <a:ext cx="510485" cy="119838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 flipV="1">
            <a:off x="5793142" y="2482448"/>
            <a:ext cx="823267" cy="34032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815803" y="2625427"/>
            <a:ext cx="82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008177" y="3925357"/>
            <a:ext cx="118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7170774" y="4543276"/>
            <a:ext cx="979940" cy="364569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7147835" y="3935977"/>
            <a:ext cx="305183" cy="599397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8114536" y="4432781"/>
            <a:ext cx="220586" cy="47506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 flipV="1">
            <a:off x="7420049" y="3979451"/>
            <a:ext cx="823267" cy="34032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46" y="1279830"/>
            <a:ext cx="3704376" cy="75824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53404" y="2049368"/>
            <a:ext cx="2999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consistent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is of a class: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25741" y="6024401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23</a:t>
            </a:fld>
            <a:endParaRPr lang="en-US" dirty="0"/>
          </a:p>
        </p:txBody>
      </p:sp>
      <p:sp>
        <p:nvSpPr>
          <p:cNvPr id="84" name="Title 1"/>
          <p:cNvSpPr>
            <a:spLocks noGrp="1"/>
          </p:cNvSpPr>
          <p:nvPr>
            <p:ph type="title"/>
          </p:nvPr>
        </p:nvSpPr>
        <p:spPr>
          <a:xfrm>
            <a:off x="35518" y="47134"/>
            <a:ext cx="9073688" cy="1325563"/>
          </a:xfrm>
        </p:spPr>
        <p:txBody>
          <a:bodyPr>
            <a:normAutofit/>
          </a:bodyPr>
          <a:lstStyle/>
          <a:p>
            <a:pPr algn="ctr"/>
            <a:r>
              <a:rPr lang="en-US" sz="3900" dirty="0"/>
              <a:t>Autocorrelation of a Stationary Vector Field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1453" y="3232582"/>
            <a:ext cx="4068930" cy="3194531"/>
            <a:chOff x="609781" y="3441044"/>
            <a:chExt cx="4068930" cy="3194531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7"/>
            <a:srcRect l="6240" t="4601" r="6174" b="6966"/>
            <a:stretch/>
          </p:blipFill>
          <p:spPr>
            <a:xfrm>
              <a:off x="609781" y="3441044"/>
              <a:ext cx="4068930" cy="30812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2220045" y="6266243"/>
                  <a:ext cx="95147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0045" y="6266243"/>
                  <a:ext cx="951479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227022" y="2497763"/>
                <a:ext cx="4897082" cy="621517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3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3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</m:t>
                          </m:r>
                          <m:d>
                            <m:dPr>
                              <m:ctrlPr>
                                <a:rPr lang="en-US" sz="3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3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</m:d>
                          <m:r>
                            <a:rPr lang="en-US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33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33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33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sz="33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3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3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33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33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sz="33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acc>
                        <m:accPr>
                          <m:chr m:val="̂"/>
                          <m:ctrlPr>
                            <a:rPr lang="en-US" sz="33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3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𝐯</m:t>
                          </m:r>
                        </m:e>
                      </m:acc>
                      <m:sSup>
                        <m:sSupPr>
                          <m:ctrlPr>
                            <a:rPr lang="en-US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3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𝐯</m:t>
                              </m:r>
                            </m:e>
                          </m:acc>
                        </m:e>
                        <m:sup>
                          <m:r>
                            <a:rPr lang="en-US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3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22" y="2497763"/>
                <a:ext cx="4897082" cy="62151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solidFill>
                  <a:srgbClr val="FF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Oval 88"/>
          <p:cNvSpPr/>
          <p:nvPr/>
        </p:nvSpPr>
        <p:spPr>
          <a:xfrm rot="20863218">
            <a:off x="5281963" y="5151443"/>
            <a:ext cx="3233750" cy="834653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C(v) is Matrix Valued Function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2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875994" y="2068850"/>
            <a:ext cx="3899493" cy="347879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38439" y="4127647"/>
            <a:ext cx="870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66808" y="2104725"/>
            <a:ext cx="967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baseline="-25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┴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20112" y="4585262"/>
            <a:ext cx="847231" cy="2614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10433" y="2147612"/>
            <a:ext cx="1064105" cy="311777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5147983" y="3665786"/>
            <a:ext cx="164426" cy="1576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091801" y="4432781"/>
            <a:ext cx="164426" cy="1576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5278630" y="3785347"/>
            <a:ext cx="1834579" cy="69952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5230197" y="2857916"/>
            <a:ext cx="1386213" cy="88260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7177950" y="4369199"/>
            <a:ext cx="992196" cy="1423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410877" y="4175222"/>
            <a:ext cx="57548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877529" y="4517253"/>
            <a:ext cx="970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991434" y="3734261"/>
            <a:ext cx="970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956428" y="1554102"/>
            <a:ext cx="2998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Image plane  view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616408" y="2762269"/>
            <a:ext cx="164426" cy="1576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160010" y="4290394"/>
            <a:ext cx="164426" cy="1576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5215979" y="3753693"/>
            <a:ext cx="979940" cy="364569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V="1">
            <a:off x="5193040" y="2466223"/>
            <a:ext cx="612646" cy="1279567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6159740" y="2919879"/>
            <a:ext cx="510485" cy="119838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 flipV="1">
            <a:off x="5793142" y="2482448"/>
            <a:ext cx="823267" cy="34032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5815803" y="2625427"/>
            <a:ext cx="82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008177" y="3925357"/>
            <a:ext cx="118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7170774" y="4543276"/>
            <a:ext cx="979940" cy="364569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7147835" y="3935977"/>
            <a:ext cx="305183" cy="599397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8114536" y="4432781"/>
            <a:ext cx="220586" cy="47506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 flipV="1">
            <a:off x="7420049" y="3979451"/>
            <a:ext cx="823267" cy="340325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346" y="1279830"/>
            <a:ext cx="3704376" cy="75824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53404" y="2049368"/>
            <a:ext cx="2999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consistent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is of a class: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25741" y="6024401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24</a:t>
            </a:fld>
            <a:endParaRPr lang="en-US" dirty="0"/>
          </a:p>
        </p:txBody>
      </p:sp>
      <p:sp>
        <p:nvSpPr>
          <p:cNvPr id="84" name="Title 1"/>
          <p:cNvSpPr>
            <a:spLocks noGrp="1"/>
          </p:cNvSpPr>
          <p:nvPr>
            <p:ph type="title"/>
          </p:nvPr>
        </p:nvSpPr>
        <p:spPr>
          <a:xfrm>
            <a:off x="35518" y="47134"/>
            <a:ext cx="9073688" cy="1325563"/>
          </a:xfrm>
        </p:spPr>
        <p:txBody>
          <a:bodyPr>
            <a:normAutofit/>
          </a:bodyPr>
          <a:lstStyle/>
          <a:p>
            <a:pPr algn="ctr"/>
            <a:r>
              <a:rPr lang="en-US" sz="3900" dirty="0"/>
              <a:t>Autocorrelation of a Stationary Vector Field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1453" y="3232582"/>
            <a:ext cx="4068930" cy="3194531"/>
            <a:chOff x="609781" y="3441044"/>
            <a:chExt cx="4068930" cy="3194531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6"/>
            <a:srcRect l="6240" t="4601" r="6174" b="6966"/>
            <a:stretch/>
          </p:blipFill>
          <p:spPr>
            <a:xfrm>
              <a:off x="609781" y="3441044"/>
              <a:ext cx="4068930" cy="308122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/>
                <p:cNvSpPr txBox="1"/>
                <p:nvPr/>
              </p:nvSpPr>
              <p:spPr>
                <a:xfrm>
                  <a:off x="2220045" y="6266243"/>
                  <a:ext cx="95147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6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0045" y="6266243"/>
                  <a:ext cx="951479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227022" y="2497763"/>
                <a:ext cx="4897082" cy="621517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00FF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3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300" b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𝐂</m:t>
                          </m:r>
                          <m:d>
                            <m:dPr>
                              <m:ctrlPr>
                                <a:rPr lang="en-US" sz="3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300" b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</m:d>
                          <m:r>
                            <a:rPr lang="en-US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33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33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33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𝑰</m:t>
                          </m:r>
                          <m:r>
                            <a:rPr lang="en-US" sz="33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3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3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33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33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en-US" sz="33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acc>
                        <m:accPr>
                          <m:chr m:val="̂"/>
                          <m:ctrlPr>
                            <a:rPr lang="en-US" sz="33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3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𝐯</m:t>
                          </m:r>
                        </m:e>
                      </m:acc>
                      <m:sSup>
                        <m:sSupPr>
                          <m:ctrlPr>
                            <a:rPr lang="en-US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3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3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𝐯</m:t>
                              </m:r>
                            </m:e>
                          </m:acc>
                        </m:e>
                        <m:sup>
                          <m:r>
                            <a:rPr lang="en-US" sz="33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33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022" y="2497763"/>
                <a:ext cx="4897082" cy="62151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solidFill>
                  <a:srgbClr val="FF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Oval 88"/>
          <p:cNvSpPr/>
          <p:nvPr/>
        </p:nvSpPr>
        <p:spPr>
          <a:xfrm rot="20863218">
            <a:off x="5281963" y="5151443"/>
            <a:ext cx="3233750" cy="834653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C(v) is Matrix Valued Function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/>
          <a:srcRect l="1100" t="2061" r="21265" b="2317"/>
          <a:stretch/>
        </p:blipFill>
        <p:spPr>
          <a:xfrm>
            <a:off x="4710720" y="1386895"/>
            <a:ext cx="4011168" cy="4486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" name="Rectangle 39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Create the Distortion Field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358" t="7938" r="25715" b="11880"/>
          <a:stretch/>
        </p:blipFill>
        <p:spPr>
          <a:xfrm>
            <a:off x="439615" y="2316773"/>
            <a:ext cx="2980592" cy="295421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72690" y="4757238"/>
            <a:ext cx="3078126" cy="8683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100" dirty="0"/>
              <a:t>Random distortion ﬁeld 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1287" y="3245574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having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auto-correlation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r="20840"/>
          <a:stretch/>
        </p:blipFill>
        <p:spPr>
          <a:xfrm>
            <a:off x="6163107" y="2157980"/>
            <a:ext cx="2695353" cy="309217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081174" y="4875790"/>
            <a:ext cx="3078126" cy="8683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100" dirty="0"/>
              <a:t>Auto-correlation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0237" y="6049370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25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, ICCP17</a:t>
            </a:r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54" y="158537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Create the Distortion Field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3041" t="20935" r="31982" b="16880"/>
          <a:stretch/>
        </p:blipFill>
        <p:spPr>
          <a:xfrm>
            <a:off x="320883" y="1963086"/>
            <a:ext cx="2315271" cy="22860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9358" t="7938" r="25715" b="11880"/>
          <a:stretch/>
        </p:blipFill>
        <p:spPr>
          <a:xfrm>
            <a:off x="6475122" y="1928660"/>
            <a:ext cx="2306410" cy="22860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6706" t="3031" r="4865" b="7883"/>
          <a:stretch/>
        </p:blipFill>
        <p:spPr>
          <a:xfrm>
            <a:off x="3522268" y="1946251"/>
            <a:ext cx="2134060" cy="22860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Equal 9"/>
          <p:cNvSpPr/>
          <p:nvPr/>
        </p:nvSpPr>
        <p:spPr>
          <a:xfrm>
            <a:off x="5751095" y="2853997"/>
            <a:ext cx="575712" cy="412852"/>
          </a:xfrm>
          <a:prstGeom prst="mathEqua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31709" y="2523393"/>
            <a:ext cx="1402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FF00"/>
                </a:solidFill>
              </a:rPr>
              <a:t>*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7554" y="4407649"/>
            <a:ext cx="2378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white noise vector ﬁeld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86591" y="1433728"/>
            <a:ext cx="761747" cy="5078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75526" y="1444680"/>
            <a:ext cx="877163" cy="5078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70235" y="1394905"/>
            <a:ext cx="761747" cy="5078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43248" y="4218735"/>
            <a:ext cx="20717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 deterministic matrix-valued kernel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73980" y="4293845"/>
            <a:ext cx="2643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correlated vector ﬁeld</a:t>
            </a:r>
          </a:p>
          <a:p>
            <a:pPr algn="ctr"/>
            <a:r>
              <a:rPr lang="en-US" dirty="0">
                <a:solidFill>
                  <a:prstClr val="white"/>
                </a:solidFill>
              </a:rPr>
              <a:t>autocorrelation 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prstClr val="white"/>
              </a:solidFill>
            </a:endParaRPr>
          </a:p>
          <a:p>
            <a:pPr algn="ctr"/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280668" y="860942"/>
            <a:ext cx="2015409" cy="1419619"/>
            <a:chOff x="6975231" y="-377541"/>
            <a:chExt cx="2812259" cy="2505944"/>
          </a:xfrm>
        </p:grpSpPr>
        <p:sp>
          <p:nvSpPr>
            <p:cNvPr id="24" name="Freeform 23"/>
            <p:cNvSpPr/>
            <p:nvPr/>
          </p:nvSpPr>
          <p:spPr>
            <a:xfrm rot="20867184">
              <a:off x="6975231" y="946901"/>
              <a:ext cx="1946030" cy="682782"/>
            </a:xfrm>
            <a:custGeom>
              <a:avLst/>
              <a:gdLst>
                <a:gd name="connsiteX0" fmla="*/ 1946030 w 1946030"/>
                <a:gd name="connsiteY0" fmla="*/ 2843 h 682782"/>
                <a:gd name="connsiteX1" fmla="*/ 1277815 w 1946030"/>
                <a:gd name="connsiteY1" fmla="*/ 84905 h 682782"/>
                <a:gd name="connsiteX2" fmla="*/ 1019907 w 1946030"/>
                <a:gd name="connsiteY2" fmla="*/ 565551 h 682782"/>
                <a:gd name="connsiteX3" fmla="*/ 0 w 1946030"/>
                <a:gd name="connsiteY3" fmla="*/ 682782 h 68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6030" h="682782">
                  <a:moveTo>
                    <a:pt x="1946030" y="2843"/>
                  </a:moveTo>
                  <a:cubicBezTo>
                    <a:pt x="1689099" y="-3019"/>
                    <a:pt x="1432169" y="-8880"/>
                    <a:pt x="1277815" y="84905"/>
                  </a:cubicBezTo>
                  <a:cubicBezTo>
                    <a:pt x="1123461" y="178690"/>
                    <a:pt x="1232876" y="465905"/>
                    <a:pt x="1019907" y="565551"/>
                  </a:cubicBezTo>
                  <a:cubicBezTo>
                    <a:pt x="806938" y="665197"/>
                    <a:pt x="403469" y="673989"/>
                    <a:pt x="0" y="682782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814036" y="-377541"/>
              <a:ext cx="973454" cy="25059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625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7" name="Freeform 26"/>
          <p:cNvSpPr/>
          <p:nvPr/>
        </p:nvSpPr>
        <p:spPr>
          <a:xfrm>
            <a:off x="3091252" y="1494474"/>
            <a:ext cx="2881944" cy="3068818"/>
          </a:xfrm>
          <a:custGeom>
            <a:avLst/>
            <a:gdLst>
              <a:gd name="connsiteX0" fmla="*/ 705775 w 3396091"/>
              <a:gd name="connsiteY0" fmla="*/ 164123 h 4442227"/>
              <a:gd name="connsiteX1" fmla="*/ 2628360 w 3396091"/>
              <a:gd name="connsiteY1" fmla="*/ 867507 h 4442227"/>
              <a:gd name="connsiteX2" fmla="*/ 3343468 w 3396091"/>
              <a:gd name="connsiteY2" fmla="*/ 2192215 h 4442227"/>
              <a:gd name="connsiteX3" fmla="*/ 3261406 w 3396091"/>
              <a:gd name="connsiteY3" fmla="*/ 4056184 h 4442227"/>
              <a:gd name="connsiteX4" fmla="*/ 2616637 w 3396091"/>
              <a:gd name="connsiteY4" fmla="*/ 4384430 h 4442227"/>
              <a:gd name="connsiteX5" fmla="*/ 940237 w 3396091"/>
              <a:gd name="connsiteY5" fmla="*/ 3247292 h 4442227"/>
              <a:gd name="connsiteX6" fmla="*/ 2391 w 3396091"/>
              <a:gd name="connsiteY6" fmla="*/ 1219200 h 4442227"/>
              <a:gd name="connsiteX7" fmla="*/ 1198144 w 3396091"/>
              <a:gd name="connsiteY7" fmla="*/ 0 h 4442227"/>
              <a:gd name="connsiteX0" fmla="*/ 705775 w 3551482"/>
              <a:gd name="connsiteY0" fmla="*/ 164123 h 4443568"/>
              <a:gd name="connsiteX1" fmla="*/ 2628360 w 3551482"/>
              <a:gd name="connsiteY1" fmla="*/ 867507 h 4443568"/>
              <a:gd name="connsiteX2" fmla="*/ 3523533 w 3551482"/>
              <a:gd name="connsiteY2" fmla="*/ 2146404 h 4443568"/>
              <a:gd name="connsiteX3" fmla="*/ 3261406 w 3551482"/>
              <a:gd name="connsiteY3" fmla="*/ 4056184 h 4443568"/>
              <a:gd name="connsiteX4" fmla="*/ 2616637 w 3551482"/>
              <a:gd name="connsiteY4" fmla="*/ 4384430 h 4443568"/>
              <a:gd name="connsiteX5" fmla="*/ 940237 w 3551482"/>
              <a:gd name="connsiteY5" fmla="*/ 3247292 h 4443568"/>
              <a:gd name="connsiteX6" fmla="*/ 2391 w 3551482"/>
              <a:gd name="connsiteY6" fmla="*/ 1219200 h 4443568"/>
              <a:gd name="connsiteX7" fmla="*/ 1198144 w 3551482"/>
              <a:gd name="connsiteY7" fmla="*/ 0 h 4443568"/>
              <a:gd name="connsiteX0" fmla="*/ 718818 w 3564525"/>
              <a:gd name="connsiteY0" fmla="*/ 164123 h 4424394"/>
              <a:gd name="connsiteX1" fmla="*/ 2641403 w 3564525"/>
              <a:gd name="connsiteY1" fmla="*/ 867507 h 4424394"/>
              <a:gd name="connsiteX2" fmla="*/ 3536576 w 3564525"/>
              <a:gd name="connsiteY2" fmla="*/ 2146404 h 4424394"/>
              <a:gd name="connsiteX3" fmla="*/ 3274449 w 3564525"/>
              <a:gd name="connsiteY3" fmla="*/ 4056184 h 4424394"/>
              <a:gd name="connsiteX4" fmla="*/ 2629680 w 3564525"/>
              <a:gd name="connsiteY4" fmla="*/ 4384430 h 4424394"/>
              <a:gd name="connsiteX5" fmla="*/ 673181 w 3564525"/>
              <a:gd name="connsiteY5" fmla="*/ 3510703 h 4424394"/>
              <a:gd name="connsiteX6" fmla="*/ 15434 w 3564525"/>
              <a:gd name="connsiteY6" fmla="*/ 1219200 h 4424394"/>
              <a:gd name="connsiteX7" fmla="*/ 1211187 w 3564525"/>
              <a:gd name="connsiteY7" fmla="*/ 0 h 4424394"/>
              <a:gd name="connsiteX0" fmla="*/ 381695 w 3227402"/>
              <a:gd name="connsiteY0" fmla="*/ 164123 h 4424394"/>
              <a:gd name="connsiteX1" fmla="*/ 2304280 w 3227402"/>
              <a:gd name="connsiteY1" fmla="*/ 867507 h 4424394"/>
              <a:gd name="connsiteX2" fmla="*/ 3199453 w 3227402"/>
              <a:gd name="connsiteY2" fmla="*/ 2146404 h 4424394"/>
              <a:gd name="connsiteX3" fmla="*/ 2937326 w 3227402"/>
              <a:gd name="connsiteY3" fmla="*/ 4056184 h 4424394"/>
              <a:gd name="connsiteX4" fmla="*/ 2292557 w 3227402"/>
              <a:gd name="connsiteY4" fmla="*/ 4384430 h 4424394"/>
              <a:gd name="connsiteX5" fmla="*/ 336058 w 3227402"/>
              <a:gd name="connsiteY5" fmla="*/ 3510703 h 4424394"/>
              <a:gd name="connsiteX6" fmla="*/ 48442 w 3227402"/>
              <a:gd name="connsiteY6" fmla="*/ 1230652 h 4424394"/>
              <a:gd name="connsiteX7" fmla="*/ 874064 w 3227402"/>
              <a:gd name="connsiteY7" fmla="*/ 0 h 4424394"/>
              <a:gd name="connsiteX0" fmla="*/ 350599 w 3196306"/>
              <a:gd name="connsiteY0" fmla="*/ 164123 h 4435213"/>
              <a:gd name="connsiteX1" fmla="*/ 2273184 w 3196306"/>
              <a:gd name="connsiteY1" fmla="*/ 867507 h 4435213"/>
              <a:gd name="connsiteX2" fmla="*/ 3168357 w 3196306"/>
              <a:gd name="connsiteY2" fmla="*/ 2146404 h 4435213"/>
              <a:gd name="connsiteX3" fmla="*/ 2906230 w 3196306"/>
              <a:gd name="connsiteY3" fmla="*/ 4056184 h 4435213"/>
              <a:gd name="connsiteX4" fmla="*/ 2261461 w 3196306"/>
              <a:gd name="connsiteY4" fmla="*/ 4384430 h 4435213"/>
              <a:gd name="connsiteX5" fmla="*/ 445012 w 3196306"/>
              <a:gd name="connsiteY5" fmla="*/ 3361818 h 4435213"/>
              <a:gd name="connsiteX6" fmla="*/ 17346 w 3196306"/>
              <a:gd name="connsiteY6" fmla="*/ 1230652 h 4435213"/>
              <a:gd name="connsiteX7" fmla="*/ 842968 w 3196306"/>
              <a:gd name="connsiteY7" fmla="*/ 0 h 4435213"/>
              <a:gd name="connsiteX0" fmla="*/ 347276 w 3198092"/>
              <a:gd name="connsiteY0" fmla="*/ 164123 h 4407167"/>
              <a:gd name="connsiteX1" fmla="*/ 2269861 w 3198092"/>
              <a:gd name="connsiteY1" fmla="*/ 867507 h 4407167"/>
              <a:gd name="connsiteX2" fmla="*/ 3165034 w 3198092"/>
              <a:gd name="connsiteY2" fmla="*/ 2146404 h 4407167"/>
              <a:gd name="connsiteX3" fmla="*/ 2902907 w 3198092"/>
              <a:gd name="connsiteY3" fmla="*/ 4056184 h 4407167"/>
              <a:gd name="connsiteX4" fmla="*/ 1938024 w 3198092"/>
              <a:gd name="connsiteY4" fmla="*/ 4350072 h 4407167"/>
              <a:gd name="connsiteX5" fmla="*/ 441689 w 3198092"/>
              <a:gd name="connsiteY5" fmla="*/ 3361818 h 4407167"/>
              <a:gd name="connsiteX6" fmla="*/ 14023 w 3198092"/>
              <a:gd name="connsiteY6" fmla="*/ 1230652 h 4407167"/>
              <a:gd name="connsiteX7" fmla="*/ 839645 w 3198092"/>
              <a:gd name="connsiteY7" fmla="*/ 0 h 4407167"/>
              <a:gd name="connsiteX0" fmla="*/ 177216 w 3198092"/>
              <a:gd name="connsiteY0" fmla="*/ 267197 h 4407167"/>
              <a:gd name="connsiteX1" fmla="*/ 2269861 w 3198092"/>
              <a:gd name="connsiteY1" fmla="*/ 867507 h 4407167"/>
              <a:gd name="connsiteX2" fmla="*/ 3165034 w 3198092"/>
              <a:gd name="connsiteY2" fmla="*/ 2146404 h 4407167"/>
              <a:gd name="connsiteX3" fmla="*/ 2902907 w 3198092"/>
              <a:gd name="connsiteY3" fmla="*/ 4056184 h 4407167"/>
              <a:gd name="connsiteX4" fmla="*/ 1938024 w 3198092"/>
              <a:gd name="connsiteY4" fmla="*/ 4350072 h 4407167"/>
              <a:gd name="connsiteX5" fmla="*/ 441689 w 3198092"/>
              <a:gd name="connsiteY5" fmla="*/ 3361818 h 4407167"/>
              <a:gd name="connsiteX6" fmla="*/ 14023 w 3198092"/>
              <a:gd name="connsiteY6" fmla="*/ 1230652 h 4407167"/>
              <a:gd name="connsiteX7" fmla="*/ 839645 w 3198092"/>
              <a:gd name="connsiteY7" fmla="*/ 0 h 4407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98092" h="4407167">
                <a:moveTo>
                  <a:pt x="177216" y="267197"/>
                </a:moveTo>
                <a:cubicBezTo>
                  <a:pt x="918700" y="449881"/>
                  <a:pt x="1771891" y="554306"/>
                  <a:pt x="2269861" y="867507"/>
                </a:cubicBezTo>
                <a:cubicBezTo>
                  <a:pt x="2767831" y="1180708"/>
                  <a:pt x="3059526" y="1614958"/>
                  <a:pt x="3165034" y="2146404"/>
                </a:cubicBezTo>
                <a:cubicBezTo>
                  <a:pt x="3270542" y="2677850"/>
                  <a:pt x="3107409" y="3688906"/>
                  <a:pt x="2902907" y="4056184"/>
                </a:cubicBezTo>
                <a:cubicBezTo>
                  <a:pt x="2698405" y="4423462"/>
                  <a:pt x="2348227" y="4465800"/>
                  <a:pt x="1938024" y="4350072"/>
                </a:cubicBezTo>
                <a:cubicBezTo>
                  <a:pt x="1527821" y="4234344"/>
                  <a:pt x="762356" y="3881721"/>
                  <a:pt x="441689" y="3361818"/>
                </a:cubicBezTo>
                <a:cubicBezTo>
                  <a:pt x="121022" y="2841915"/>
                  <a:pt x="-52303" y="1790955"/>
                  <a:pt x="14023" y="1230652"/>
                </a:cubicBezTo>
                <a:cubicBezTo>
                  <a:pt x="80349" y="670349"/>
                  <a:pt x="263260" y="338992"/>
                  <a:pt x="83964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404403" y="5405283"/>
                <a:ext cx="4198714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𝐊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𝐊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403" y="5405283"/>
                <a:ext cx="4198714" cy="6463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60290" y="6051614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, ICCP17</a:t>
            </a:r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5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Create the Distortion Field</a:t>
            </a:r>
            <a:endParaRPr lang="en-US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797664" y="2370185"/>
                <a:ext cx="3192797" cy="5078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b="1">
                          <a:latin typeface="Cambria Math" panose="02040503050406030204" pitchFamily="18" charset="0"/>
                        </a:rPr>
                        <m:t>𝐂</m:t>
                      </m:r>
                      <m:d>
                        <m:d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700" b="1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d>
                      <m:r>
                        <a:rPr lang="en-US" sz="27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>
                          <a:latin typeface="Cambria Math" panose="02040503050406030204" pitchFamily="18" charset="0"/>
                        </a:rPr>
                        <m:t>𝐊</m:t>
                      </m:r>
                      <m:d>
                        <m:d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700" b="1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</m:d>
                      <m:r>
                        <a:rPr lang="en-US" sz="270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700" b="1">
                          <a:latin typeface="Cambria Math" panose="02040503050406030204" pitchFamily="18" charset="0"/>
                        </a:rPr>
                        <m:t>𝐊</m:t>
                      </m:r>
                      <m:r>
                        <a:rPr lang="en-US" sz="270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700" b="1"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27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7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551" y="2017246"/>
                <a:ext cx="4173065" cy="6463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5069754" y="2359750"/>
                <a:ext cx="3657989" cy="5182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7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</m:acc>
                      <m:d>
                        <m:d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700" b="1" i="1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en-US" sz="270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sz="27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</m:acc>
                      <m:sSup>
                        <m:sSup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700" b="1" i="1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</m:d>
                        </m:e>
                        <m:sup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700" i="1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̃"/>
                          <m:ctrlPr>
                            <a:rPr lang="en-US" sz="27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</m:acc>
                      <m:sSup>
                        <m:sSup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7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700" b="1" i="1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sz="2700"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en-US" sz="2700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9672" y="2003332"/>
                <a:ext cx="4817409" cy="66024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Arrow 33"/>
          <p:cNvSpPr/>
          <p:nvPr/>
        </p:nvSpPr>
        <p:spPr>
          <a:xfrm>
            <a:off x="4158762" y="2453070"/>
            <a:ext cx="643853" cy="34472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4158762" y="1980974"/>
                <a:ext cx="689612" cy="715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50" b="1" i="1">
                          <a:ln w="10160">
                            <a:solidFill>
                              <a:schemeClr val="accent5"/>
                            </a:solidFill>
                            <a:prstDash val="solid"/>
                          </a:ln>
                          <a:solidFill>
                            <a:srgbClr val="FFFFFF"/>
                          </a:solidFill>
                          <a:effectLst>
                            <a:outerShdw blurRad="38100" dist="22860" dir="5400000" algn="tl" rotWithShape="0">
                              <a:srgbClr val="000000">
                                <a:alpha val="30000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𝓕</m:t>
                      </m:r>
                    </m:oMath>
                  </m:oMathPara>
                </a14:m>
                <a:endParaRPr lang="en-US" sz="405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016" y="1498298"/>
                <a:ext cx="852926" cy="92333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4948053" y="1945579"/>
            <a:ext cx="3901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matrix-valued spectral density function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30587" y="4186283"/>
            <a:ext cx="18634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</a:rPr>
              <a:t>symmetric square </a:t>
            </a:r>
            <a:r>
              <a:rPr lang="en-US" sz="2100" dirty="0" smtClean="0">
                <a:solidFill>
                  <a:schemeClr val="bg1"/>
                </a:solidFill>
              </a:rPr>
              <a:t>root</a:t>
            </a:r>
            <a:endParaRPr lang="en-US" sz="21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2438024" y="4111486"/>
                <a:ext cx="6480941" cy="1534587"/>
              </a:xfrm>
              <a:prstGeom prst="rect">
                <a:avLst/>
              </a:prstGeom>
              <a:solidFill>
                <a:srgbClr val="FFFF00"/>
              </a:solidFill>
              <a:ln w="28575">
                <a:solidFill>
                  <a:schemeClr val="tx1"/>
                </a:solidFill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7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</m:acc>
                      <m:d>
                        <m:d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700" b="1" i="1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  <m:r>
                        <a:rPr lang="en-US" sz="27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7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acc>
                            <m:accPr>
                              <m:chr m:val="̃"/>
                              <m:ctrlPr>
                                <a:rPr lang="en-US" sz="27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700" b="1"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700" b="1" i="1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</m:d>
                        </m:e>
                      </m:rad>
                      <m:r>
                        <a:rPr lang="en-US" sz="27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̃"/>
                              <m:ctrlPr>
                                <a:rPr lang="en-US" sz="27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700" b="1"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700" b="1" i="1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</m:d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𝑑𝑒𝑡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7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700" b="1">
                                      <a:latin typeface="Cambria Math" panose="02040503050406030204" pitchFamily="18" charset="0"/>
                                    </a:rPr>
                                    <m:t>𝐂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7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700" b="1" i="1"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</m:d>
                            </m:e>
                          </m:rad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700" b="1">
                              <a:latin typeface="Cambria Math" panose="02040503050406030204" pitchFamily="18" charset="0"/>
                            </a:rPr>
                            <m:t>𝐈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𝑡𝑟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7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700" b="1">
                                      <a:latin typeface="Cambria Math" panose="02040503050406030204" pitchFamily="18" charset="0"/>
                                    </a:rPr>
                                    <m:t>𝐂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7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700" b="1" i="1"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</m:d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7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27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700" i="1">
                                      <a:latin typeface="Cambria Math" panose="02040503050406030204" pitchFamily="18" charset="0"/>
                                    </a:rPr>
                                    <m:t>𝑑𝑒𝑡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7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700" b="1">
                                          <a:latin typeface="Cambria Math" panose="02040503050406030204" pitchFamily="18" charset="0"/>
                                        </a:rPr>
                                        <m:t>𝐂</m:t>
                                      </m:r>
                                    </m:e>
                                  </m:acc>
                                  <m:d>
                                    <m:dPr>
                                      <m:ctrlPr>
                                        <a:rPr lang="en-US" sz="27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700" b="1" i="1">
                                          <a:latin typeface="Cambria Math" panose="02040503050406030204" pitchFamily="18" charset="0"/>
                                        </a:rPr>
                                        <m:t>𝝎</m:t>
                                      </m:r>
                                    </m:e>
                                  </m:d>
                                </m:e>
                              </m:rad>
                            </m:e>
                          </m:rad>
                        </m:den>
                      </m:f>
                    </m:oMath>
                  </m:oMathPara>
                </a14:m>
                <a:endParaRPr lang="en-US" sz="27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024" y="4111486"/>
                <a:ext cx="6480941" cy="153458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70343" y="6124703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27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, ICCP17</a:t>
            </a:r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17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  <p:bldP spid="36" grpId="0"/>
      <p:bldP spid="5" grpId="0"/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6171124" y="1920016"/>
            <a:ext cx="1292230" cy="1179760"/>
            <a:chOff x="642896" y="3839993"/>
            <a:chExt cx="2929195" cy="2868697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757" t="7015" r="52993" b="57399"/>
            <a:stretch/>
          </p:blipFill>
          <p:spPr>
            <a:xfrm>
              <a:off x="670555" y="3839993"/>
              <a:ext cx="1450491" cy="1430395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493" t="7015" r="8915" b="57844"/>
            <a:stretch/>
          </p:blipFill>
          <p:spPr>
            <a:xfrm>
              <a:off x="2148705" y="3839993"/>
              <a:ext cx="1423386" cy="1412492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757" t="54292" r="52883" b="9925"/>
            <a:stretch/>
          </p:blipFill>
          <p:spPr>
            <a:xfrm>
              <a:off x="642896" y="5270388"/>
              <a:ext cx="1455024" cy="1438302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282" t="54201" r="8915" b="9925"/>
            <a:stretch/>
          </p:blipFill>
          <p:spPr>
            <a:xfrm>
              <a:off x="2116147" y="5266757"/>
              <a:ext cx="1432075" cy="1441933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4649462" y="1894259"/>
            <a:ext cx="1252576" cy="1205517"/>
            <a:chOff x="2666967" y="3948417"/>
            <a:chExt cx="2451226" cy="2360728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5003"/>
            <a:stretch/>
          </p:blipFill>
          <p:spPr>
            <a:xfrm>
              <a:off x="2666967" y="5146158"/>
              <a:ext cx="2451226" cy="1162987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4960"/>
            <a:stretch/>
          </p:blipFill>
          <p:spPr>
            <a:xfrm>
              <a:off x="2666967" y="3948417"/>
              <a:ext cx="2451226" cy="116409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626" y="144220"/>
            <a:ext cx="7886700" cy="979381"/>
          </a:xfrm>
        </p:spPr>
        <p:txBody>
          <a:bodyPr/>
          <a:lstStyle/>
          <a:p>
            <a:r>
              <a:rPr lang="en-US" dirty="0" smtClean="0"/>
              <a:t>Create the Distortion Field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2408848" y="1401024"/>
            <a:ext cx="2484272" cy="688276"/>
            <a:chOff x="1305089" y="2451805"/>
            <a:chExt cx="2484272" cy="688276"/>
          </a:xfrm>
        </p:grpSpPr>
        <p:sp>
          <p:nvSpPr>
            <p:cNvPr id="40" name="Rounded Rectangle 39"/>
            <p:cNvSpPr/>
            <p:nvPr/>
          </p:nvSpPr>
          <p:spPr>
            <a:xfrm>
              <a:off x="1389184" y="2451805"/>
              <a:ext cx="2400177" cy="688276"/>
            </a:xfrm>
            <a:prstGeom prst="roundRect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1305089" y="2592879"/>
                  <a:ext cx="1283585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d>
                      <m:r>
                        <a:rPr lang="en-US" sz="1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a14:m>
                  <a:r>
                    <a:rPr lang="en-US" b="1" i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5089" y="2592879"/>
                  <a:ext cx="1283585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9836" b="-2459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2368169" y="2595565"/>
                  <a:ext cx="1375473" cy="38087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∥</m:t>
                            </m:r>
                          </m:sub>
                        </m:s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]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𝐯</m:t>
                            </m:r>
                          </m:e>
                        </m:acc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𝐯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8169" y="2595565"/>
                  <a:ext cx="1375473" cy="38087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3175" r="-21778" b="-1428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4796402" y="1214467"/>
                <a:ext cx="773673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1">
                          <a:latin typeface="Cambria Math" panose="02040503050406030204" pitchFamily="18" charset="0"/>
                        </a:rPr>
                        <m:t>𝐂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b="1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d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402" y="1214467"/>
                <a:ext cx="773673" cy="41549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/>
          <p:cNvCxnSpPr/>
          <p:nvPr/>
        </p:nvCxnSpPr>
        <p:spPr>
          <a:xfrm>
            <a:off x="4880919" y="1706006"/>
            <a:ext cx="661155" cy="1295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6467274" y="1234690"/>
                <a:ext cx="842603" cy="4233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1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1"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</m:acc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b="1" i="1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274" y="1234690"/>
                <a:ext cx="842603" cy="423386"/>
              </a:xfrm>
              <a:prstGeom prst="rect">
                <a:avLst/>
              </a:prstGeom>
              <a:blipFill rotWithShape="0">
                <a:blip r:embed="rId11"/>
                <a:stretch>
                  <a:fillRect t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/>
          <p:cNvCxnSpPr/>
          <p:nvPr/>
        </p:nvCxnSpPr>
        <p:spPr>
          <a:xfrm>
            <a:off x="6539016" y="1692327"/>
            <a:ext cx="672114" cy="5646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5527273" y="1361172"/>
            <a:ext cx="995788" cy="646331"/>
            <a:chOff x="4185139" y="2632857"/>
            <a:chExt cx="995788" cy="646331"/>
          </a:xfrm>
        </p:grpSpPr>
        <p:sp>
          <p:nvSpPr>
            <p:cNvPr id="52" name="Rounded Rectangle 51"/>
            <p:cNvSpPr/>
            <p:nvPr/>
          </p:nvSpPr>
          <p:spPr>
            <a:xfrm>
              <a:off x="4185139" y="2689986"/>
              <a:ext cx="995788" cy="561140"/>
            </a:xfrm>
            <a:prstGeom prst="roundRect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52"/>
                <p:cNvSpPr/>
                <p:nvPr/>
              </p:nvSpPr>
              <p:spPr>
                <a:xfrm>
                  <a:off x="4379513" y="2632857"/>
                  <a:ext cx="633507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>
                            <a:ln w="10160">
                              <a:solidFill>
                                <a:schemeClr val="accent5"/>
                              </a:solidFill>
                              <a:prstDash val="solid"/>
                            </a:ln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𝓕</m:t>
                        </m:r>
                      </m:oMath>
                    </m:oMathPara>
                  </a14:m>
                  <a:endParaRPr lang="en-US" sz="36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9350" y="2367475"/>
                  <a:ext cx="784189" cy="830997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56"/>
          <p:cNvGrpSpPr/>
          <p:nvPr/>
        </p:nvGrpSpPr>
        <p:grpSpPr>
          <a:xfrm>
            <a:off x="7211130" y="1325056"/>
            <a:ext cx="1760610" cy="818061"/>
            <a:chOff x="5940289" y="2511901"/>
            <a:chExt cx="1760610" cy="818061"/>
          </a:xfrm>
        </p:grpSpPr>
        <p:sp>
          <p:nvSpPr>
            <p:cNvPr id="58" name="Rounded Rectangle 57"/>
            <p:cNvSpPr/>
            <p:nvPr/>
          </p:nvSpPr>
          <p:spPr>
            <a:xfrm>
              <a:off x="5955499" y="2511901"/>
              <a:ext cx="1727460" cy="818061"/>
            </a:xfrm>
            <a:prstGeom prst="roundRect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/>
                <p:cNvSpPr/>
                <p:nvPr/>
              </p:nvSpPr>
              <p:spPr>
                <a:xfrm>
                  <a:off x="5940289" y="2620131"/>
                  <a:ext cx="1760610" cy="6560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𝐊</m:t>
                            </m:r>
                          </m:e>
                        </m:acc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acc>
                              <m:accPr>
                                <m:chr m:val="̃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𝐂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</m:d>
                          </m:e>
                        </m:ra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Rectangle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40289" y="2620131"/>
                  <a:ext cx="1760610" cy="656013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8147472" y="2484559"/>
                <a:ext cx="871457" cy="4235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1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1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</m:acc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b="1" i="1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472" y="2484559"/>
                <a:ext cx="871457" cy="423514"/>
              </a:xfrm>
              <a:prstGeom prst="rect">
                <a:avLst/>
              </a:prstGeom>
              <a:blipFill rotWithShape="0">
                <a:blip r:embed="rId14"/>
                <a:stretch>
                  <a:fillRect t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Arrow Connector 61"/>
          <p:cNvCxnSpPr>
            <a:stCxn id="58" idx="2"/>
          </p:cNvCxnSpPr>
          <p:nvPr/>
        </p:nvCxnSpPr>
        <p:spPr>
          <a:xfrm flipH="1">
            <a:off x="8079840" y="2143117"/>
            <a:ext cx="10230" cy="1013332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7469091" y="3114556"/>
            <a:ext cx="1396216" cy="1283897"/>
            <a:chOff x="3764666" y="4128075"/>
            <a:chExt cx="2647523" cy="2451659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770" t="7938" b="50387"/>
            <a:stretch/>
          </p:blipFill>
          <p:spPr>
            <a:xfrm>
              <a:off x="3870061" y="4128075"/>
              <a:ext cx="2542128" cy="121211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8387"/>
            <a:stretch/>
          </p:blipFill>
          <p:spPr>
            <a:xfrm>
              <a:off x="3764666" y="5369441"/>
              <a:ext cx="2641736" cy="121029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/>
              <p:cNvSpPr/>
              <p:nvPr/>
            </p:nvSpPr>
            <p:spPr>
              <a:xfrm>
                <a:off x="6531124" y="4653083"/>
                <a:ext cx="91460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5" name="Rectangle 7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124" y="4653083"/>
                <a:ext cx="914609" cy="46166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7293590" y="5062910"/>
                <a:ext cx="773673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1" i="0" smtClean="0">
                          <a:latin typeface="Cambria Math" panose="02040503050406030204" pitchFamily="18" charset="0"/>
                        </a:rPr>
                        <m:t>𝐳</m:t>
                      </m:r>
                      <m:d>
                        <m:dPr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100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</m:d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590" y="5062910"/>
                <a:ext cx="773673" cy="415498"/>
              </a:xfrm>
              <a:prstGeom prst="rect">
                <a:avLst/>
              </a:prstGeom>
              <a:blipFill rotWithShape="0">
                <a:blip r:embed="rId17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8" name="Group 77"/>
          <p:cNvGrpSpPr/>
          <p:nvPr/>
        </p:nvGrpSpPr>
        <p:grpSpPr>
          <a:xfrm>
            <a:off x="6314089" y="5190410"/>
            <a:ext cx="995788" cy="646331"/>
            <a:chOff x="4185139" y="2632857"/>
            <a:chExt cx="995788" cy="646331"/>
          </a:xfrm>
        </p:grpSpPr>
        <p:sp>
          <p:nvSpPr>
            <p:cNvPr id="79" name="Rounded Rectangle 78"/>
            <p:cNvSpPr/>
            <p:nvPr/>
          </p:nvSpPr>
          <p:spPr>
            <a:xfrm>
              <a:off x="4185139" y="2673227"/>
              <a:ext cx="995788" cy="569878"/>
            </a:xfrm>
            <a:prstGeom prst="roundRect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/>
                <p:cNvSpPr/>
                <p:nvPr/>
              </p:nvSpPr>
              <p:spPr>
                <a:xfrm>
                  <a:off x="4379513" y="2632857"/>
                  <a:ext cx="633507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>
                            <a:ln w="10160">
                              <a:solidFill>
                                <a:schemeClr val="accent5"/>
                              </a:solidFill>
                              <a:prstDash val="solid"/>
                            </a:ln>
                            <a:effectLst>
                              <a:outerShdw blurRad="38100" dist="22860" dir="5400000" algn="tl" rotWithShape="0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𝓕</m:t>
                        </m:r>
                      </m:oMath>
                    </m:oMathPara>
                  </a14:m>
                  <a:endParaRPr lang="en-US" sz="36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9350" y="2367475"/>
                  <a:ext cx="784189" cy="830997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81" name="Straight Arrow Connector 80"/>
          <p:cNvCxnSpPr/>
          <p:nvPr/>
        </p:nvCxnSpPr>
        <p:spPr>
          <a:xfrm flipH="1" flipV="1">
            <a:off x="6389685" y="4558504"/>
            <a:ext cx="298662" cy="577697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8"/>
          <a:srcRect l="28706" t="17862" r="54505" b="60108"/>
          <a:stretch/>
        </p:blipFill>
        <p:spPr>
          <a:xfrm>
            <a:off x="8086203" y="4993200"/>
            <a:ext cx="748246" cy="7363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8"/>
          <a:srcRect l="21209" t="9707" r="62002" b="68263"/>
          <a:stretch/>
        </p:blipFill>
        <p:spPr>
          <a:xfrm>
            <a:off x="8199221" y="5667187"/>
            <a:ext cx="748246" cy="73633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7" name="Straight Arrow Connector 76"/>
          <p:cNvCxnSpPr/>
          <p:nvPr/>
        </p:nvCxnSpPr>
        <p:spPr>
          <a:xfrm flipH="1" flipV="1">
            <a:off x="7328817" y="5557956"/>
            <a:ext cx="870404" cy="10726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8075270" y="4928452"/>
                <a:ext cx="498598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b="1" i="0" smtClean="0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sz="21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270" y="4928452"/>
                <a:ext cx="498598" cy="415498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8117421" y="5607647"/>
                <a:ext cx="501804" cy="4451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b="1" i="0" smtClean="0">
                              <a:latin typeface="Cambria Math" panose="02040503050406030204" pitchFamily="18" charset="0"/>
                            </a:rPr>
                            <m:t>𝐳</m:t>
                          </m:r>
                        </m:e>
                        <m:sub>
                          <m:r>
                            <a:rPr lang="en-US" sz="2100" b="1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421" y="5607647"/>
                <a:ext cx="501804" cy="445122"/>
              </a:xfrm>
              <a:prstGeom prst="rect">
                <a:avLst/>
              </a:prstGeom>
              <a:blipFill rotWithShape="0">
                <a:blip r:embed="rId20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Straight Arrow Connector 53"/>
          <p:cNvCxnSpPr>
            <a:endCxn id="6" idx="7"/>
          </p:cNvCxnSpPr>
          <p:nvPr/>
        </p:nvCxnSpPr>
        <p:spPr>
          <a:xfrm flipH="1">
            <a:off x="6470474" y="3833144"/>
            <a:ext cx="1020627" cy="335111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Summing Junction 5"/>
          <p:cNvSpPr/>
          <p:nvPr/>
        </p:nvSpPr>
        <p:spPr>
          <a:xfrm>
            <a:off x="6084321" y="4096550"/>
            <a:ext cx="452406" cy="489631"/>
          </a:xfrm>
          <a:prstGeom prst="flowChartSummingJunction">
            <a:avLst/>
          </a:prstGeom>
          <a:solidFill>
            <a:srgbClr val="00FFFF"/>
          </a:solidFill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/>
          <p:cNvCxnSpPr/>
          <p:nvPr/>
        </p:nvCxnSpPr>
        <p:spPr>
          <a:xfrm flipH="1" flipV="1">
            <a:off x="5322198" y="4387908"/>
            <a:ext cx="742781" cy="1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5254957" y="3843398"/>
                <a:ext cx="9242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957" y="3843398"/>
                <a:ext cx="924227" cy="461665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2" name="Group 81"/>
          <p:cNvGrpSpPr/>
          <p:nvPr/>
        </p:nvGrpSpPr>
        <p:grpSpPr>
          <a:xfrm>
            <a:off x="4321684" y="4052670"/>
            <a:ext cx="1114891" cy="658898"/>
            <a:chOff x="4364538" y="2632857"/>
            <a:chExt cx="1114891" cy="658898"/>
          </a:xfrm>
        </p:grpSpPr>
        <p:sp>
          <p:nvSpPr>
            <p:cNvPr id="83" name="Rounded Rectangle 82"/>
            <p:cNvSpPr/>
            <p:nvPr/>
          </p:nvSpPr>
          <p:spPr>
            <a:xfrm>
              <a:off x="4364538" y="2676737"/>
              <a:ext cx="995788" cy="539049"/>
            </a:xfrm>
            <a:prstGeom prst="roundRect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/>
                <p:cNvSpPr/>
                <p:nvPr/>
              </p:nvSpPr>
              <p:spPr>
                <a:xfrm>
                  <a:off x="4379513" y="2632857"/>
                  <a:ext cx="1099916" cy="6588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b="1" i="1" smtClean="0">
                                <a:ln w="10160">
                                  <a:solidFill>
                                    <a:schemeClr val="accent5"/>
                                  </a:solidFill>
                                  <a:prstDash val="solid"/>
                                </a:ln>
                                <a:effectLst>
                                  <a:outerShdw blurRad="38100" dist="22860" dir="5400000" algn="tl" rotWithShape="0">
                                    <a:srgbClr val="000000">
                                      <a:alpha val="30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n w="10160">
                                  <a:solidFill>
                                    <a:schemeClr val="accent5"/>
                                  </a:solidFill>
                                  <a:prstDash val="solid"/>
                                </a:ln>
                                <a:effectLst>
                                  <a:outerShdw blurRad="38100" dist="22860" dir="5400000" algn="tl" rotWithShape="0">
                                    <a:srgbClr val="000000">
                                      <a:alpha val="30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𝓕</m:t>
                            </m:r>
                          </m:e>
                          <m:sup>
                            <m:r>
                              <a:rPr lang="en-US" sz="3600" b="1" i="1" smtClean="0">
                                <a:ln w="10160">
                                  <a:solidFill>
                                    <a:schemeClr val="accent5"/>
                                  </a:solidFill>
                                  <a:prstDash val="solid"/>
                                </a:ln>
                                <a:effectLst>
                                  <a:outerShdw blurRad="38100" dist="22860" dir="5400000" algn="tl" rotWithShape="0">
                                    <a:srgbClr val="000000">
                                      <a:alpha val="30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−</m:t>
                            </m:r>
                            <m:r>
                              <a:rPr lang="en-US" sz="3600" b="1" i="1" smtClean="0">
                                <a:ln w="10160">
                                  <a:solidFill>
                                    <a:schemeClr val="accent5"/>
                                  </a:solidFill>
                                  <a:prstDash val="solid"/>
                                </a:ln>
                                <a:effectLst>
                                  <a:outerShdw blurRad="38100" dist="22860" dir="5400000" algn="tl" rotWithShape="0">
                                    <a:srgbClr val="000000">
                                      <a:alpha val="30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𝟏</m:t>
                            </m:r>
                          </m:sup>
                        </m:sSup>
                      </m:oMath>
                    </m:oMathPara>
                  </a14:m>
                  <a:endParaRPr lang="en-US" sz="3600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84" name="Rectangle 8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9513" y="2632857"/>
                  <a:ext cx="1099916" cy="658898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Rectangle 85"/>
              <p:cNvSpPr/>
              <p:nvPr/>
            </p:nvSpPr>
            <p:spPr>
              <a:xfrm>
                <a:off x="3363985" y="3786242"/>
                <a:ext cx="86491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𝐞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𝐩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6" name="Rectangle 8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985" y="3786242"/>
                <a:ext cx="864917" cy="461665"/>
              </a:xfrm>
              <a:prstGeom prst="rect">
                <a:avLst/>
              </a:prstGeom>
              <a:blipFill rotWithShape="0">
                <a:blip r:embed="rId23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/>
          <a:srcRect l="37503" t="26519" r="31288" b="37706"/>
          <a:stretch/>
        </p:blipFill>
        <p:spPr>
          <a:xfrm>
            <a:off x="3131621" y="4224525"/>
            <a:ext cx="1063558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8" name="Group 87"/>
          <p:cNvGrpSpPr/>
          <p:nvPr/>
        </p:nvGrpSpPr>
        <p:grpSpPr>
          <a:xfrm rot="863312" flipH="1">
            <a:off x="7338439" y="106863"/>
            <a:ext cx="1401936" cy="1470228"/>
            <a:chOff x="4567488" y="1539665"/>
            <a:chExt cx="3143250" cy="3438525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488" y="1539665"/>
              <a:ext cx="3143250" cy="3438525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 rot="18527553">
              <a:off x="5768440" y="3003912"/>
              <a:ext cx="1942311" cy="8970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recipe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23568" y="4220296"/>
            <a:ext cx="2049350" cy="2100726"/>
            <a:chOff x="2550281" y="4951764"/>
            <a:chExt cx="2049350" cy="2100726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26"/>
            <a:srcRect l="40813" t="26326" r="25715" b="11880"/>
            <a:stretch/>
          </p:blipFill>
          <p:spPr>
            <a:xfrm>
              <a:off x="2550657" y="4951764"/>
              <a:ext cx="2048974" cy="210072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/>
                <p:cNvSpPr/>
                <p:nvPr/>
              </p:nvSpPr>
              <p:spPr>
                <a:xfrm>
                  <a:off x="2550281" y="5065360"/>
                  <a:ext cx="864917" cy="461665"/>
                </a:xfrm>
                <a:prstGeom prst="rect">
                  <a:avLst/>
                </a:prstGeom>
                <a:solidFill>
                  <a:schemeClr val="bg1">
                    <a:alpha val="75000"/>
                  </a:schemeClr>
                </a:solidFill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𝐞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0" smtClean="0">
                                <a:latin typeface="Cambria Math" panose="02040503050406030204" pitchFamily="18" charset="0"/>
                              </a:rPr>
                              <m:t>𝐩</m:t>
                            </m:r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1" name="Rectangle 9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0281" y="5065360"/>
                  <a:ext cx="864917" cy="461665"/>
                </a:xfrm>
                <a:prstGeom prst="rect">
                  <a:avLst/>
                </a:prstGeom>
                <a:blipFill rotWithShape="0">
                  <a:blip r:embed="rId27"/>
                  <a:stretch>
                    <a:fillRect b="-1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8"/>
          <a:srcRect l="28553" t="27394" r="43573" b="40750"/>
          <a:stretch/>
        </p:blipFill>
        <p:spPr>
          <a:xfrm>
            <a:off x="3227950" y="5044360"/>
            <a:ext cx="1066799" cy="914400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2" name="Rectangle 91"/>
              <p:cNvSpPr/>
              <p:nvPr/>
            </p:nvSpPr>
            <p:spPr>
              <a:xfrm>
                <a:off x="3189945" y="4320323"/>
                <a:ext cx="513025" cy="4154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b="1" i="0" smtClean="0"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a:rPr lang="en-US" sz="21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92" name="Rectangle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945" y="4320323"/>
                <a:ext cx="513025" cy="415498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Rectangle 92"/>
              <p:cNvSpPr/>
              <p:nvPr/>
            </p:nvSpPr>
            <p:spPr>
              <a:xfrm>
                <a:off x="3189945" y="4988497"/>
                <a:ext cx="516231" cy="4451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b="1" i="0" smtClean="0">
                              <a:latin typeface="Cambria Math" panose="02040503050406030204" pitchFamily="18" charset="0"/>
                            </a:rPr>
                            <m:t>𝐞</m:t>
                          </m:r>
                        </m:e>
                        <m:sub>
                          <m:r>
                            <a:rPr lang="en-US" sz="2100" b="1" i="0" smtClean="0">
                              <a:latin typeface="Cambria Math" panose="02040503050406030204" pitchFamily="18" charset="0"/>
                            </a:rPr>
                            <m:t>𝐲</m:t>
                          </m:r>
                        </m:sub>
                      </m:sSub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93" name="Rectangle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945" y="4988497"/>
                <a:ext cx="516231" cy="445122"/>
              </a:xfrm>
              <a:prstGeom prst="rect">
                <a:avLst/>
              </a:prstGeom>
              <a:blipFill rotWithShape="0">
                <a:blip r:embed="rId30"/>
                <a:stretch>
                  <a:fillRect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5" name="Straight Arrow Connector 84"/>
          <p:cNvCxnSpPr/>
          <p:nvPr/>
        </p:nvCxnSpPr>
        <p:spPr>
          <a:xfrm flipH="1">
            <a:off x="2928693" y="4381844"/>
            <a:ext cx="1380894" cy="894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201360" y="1444439"/>
            <a:ext cx="1664568" cy="1157088"/>
            <a:chOff x="199310" y="1366571"/>
            <a:chExt cx="1664568" cy="115708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1"/>
            <a:srcRect l="6668" t="4712" r="49679" b="24992"/>
            <a:stretch/>
          </p:blipFill>
          <p:spPr>
            <a:xfrm>
              <a:off x="199310" y="1366571"/>
              <a:ext cx="1664568" cy="1157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508914" y="1465686"/>
                  <a:ext cx="4834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914" y="1465686"/>
                  <a:ext cx="483466" cy="369332"/>
                </a:xfrm>
                <a:prstGeom prst="rect">
                  <a:avLst/>
                </a:prstGeom>
                <a:blipFill rotWithShape="0"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397514" y="2056848"/>
                  <a:ext cx="443390" cy="3752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∥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514" y="2056848"/>
                  <a:ext cx="443390" cy="375231"/>
                </a:xfrm>
                <a:prstGeom prst="rect">
                  <a:avLst/>
                </a:prstGeom>
                <a:blipFill rotWithShape="0">
                  <a:blip r:embed="rId34"/>
                  <a:stretch>
                    <a:fillRect b="-48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TextBox 32"/>
          <p:cNvSpPr txBox="1"/>
          <p:nvPr/>
        </p:nvSpPr>
        <p:spPr>
          <a:xfrm>
            <a:off x="985409" y="1247297"/>
            <a:ext cx="1169735" cy="79170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Camera / turbulence </a:t>
            </a:r>
            <a:r>
              <a:rPr lang="en-US" sz="1350" dirty="0" smtClean="0"/>
              <a:t>parameters</a:t>
            </a:r>
            <a:endParaRPr lang="en-US" sz="135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972775" y="1734086"/>
            <a:ext cx="520169" cy="5327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567647" y="3454190"/>
                <a:ext cx="765765" cy="531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𝐴𝐴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800" dirty="0" smtClean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47" y="3454190"/>
                <a:ext cx="765765" cy="531428"/>
              </a:xfrm>
              <a:prstGeom prst="rect">
                <a:avLst/>
              </a:prstGeom>
              <a:blipFill rotWithShape="0"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5" name="Flowchart: Summing Junction 94"/>
          <p:cNvSpPr/>
          <p:nvPr/>
        </p:nvSpPr>
        <p:spPr>
          <a:xfrm>
            <a:off x="2476287" y="4145968"/>
            <a:ext cx="452406" cy="489631"/>
          </a:xfrm>
          <a:prstGeom prst="flowChartSummingJunction">
            <a:avLst/>
          </a:prstGeom>
          <a:solidFill>
            <a:srgbClr val="00FFFF"/>
          </a:solidFill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/>
          <p:cNvGrpSpPr/>
          <p:nvPr/>
        </p:nvGrpSpPr>
        <p:grpSpPr>
          <a:xfrm>
            <a:off x="1008019" y="2808427"/>
            <a:ext cx="2105975" cy="703573"/>
            <a:chOff x="1238788" y="2221982"/>
            <a:chExt cx="2105975" cy="703573"/>
          </a:xfrm>
        </p:grpSpPr>
        <p:sp>
          <p:nvSpPr>
            <p:cNvPr id="98" name="Rounded Rectangle 97"/>
            <p:cNvSpPr/>
            <p:nvPr/>
          </p:nvSpPr>
          <p:spPr>
            <a:xfrm>
              <a:off x="1389185" y="2221982"/>
              <a:ext cx="1805182" cy="703573"/>
            </a:xfrm>
            <a:prstGeom prst="roundRect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/>
                <p:cNvSpPr/>
                <p:nvPr/>
              </p:nvSpPr>
              <p:spPr>
                <a:xfrm>
                  <a:off x="1238788" y="2383459"/>
                  <a:ext cx="2105975" cy="38061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𝐴𝐴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9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788" y="2383459"/>
                  <a:ext cx="2105975" cy="380617"/>
                </a:xfrm>
                <a:prstGeom prst="rect">
                  <a:avLst/>
                </a:prstGeom>
                <a:blipFill rotWithShape="0">
                  <a:blip r:embed="rId36"/>
                  <a:stretch>
                    <a:fillRect b="-158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01" name="Straight Arrow Connector 100"/>
          <p:cNvCxnSpPr>
            <a:endCxn id="95" idx="0"/>
          </p:cNvCxnSpPr>
          <p:nvPr/>
        </p:nvCxnSpPr>
        <p:spPr>
          <a:xfrm>
            <a:off x="2164185" y="3512000"/>
            <a:ext cx="538305" cy="633968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stCxn id="95" idx="2"/>
          </p:cNvCxnSpPr>
          <p:nvPr/>
        </p:nvCxnSpPr>
        <p:spPr>
          <a:xfrm flipH="1" flipV="1">
            <a:off x="1792503" y="4390783"/>
            <a:ext cx="683784" cy="1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H="1">
            <a:off x="2133600" y="1770864"/>
            <a:ext cx="795" cy="1043612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988495" y="6190500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28</a:t>
            </a:fld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559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9" grpId="0"/>
      <p:bldP spid="61" grpId="0"/>
      <p:bldP spid="75" grpId="0"/>
      <p:bldP spid="76" grpId="0"/>
      <p:bldP spid="47" grpId="0"/>
      <p:bldP spid="48" grpId="0"/>
      <p:bldP spid="6" grpId="0" animBg="1"/>
      <p:bldP spid="56" grpId="0"/>
      <p:bldP spid="86" grpId="0"/>
      <p:bldP spid="92" grpId="0"/>
      <p:bldP spid="93" grpId="0"/>
      <p:bldP spid="4" grpId="0"/>
      <p:bldP spid="9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458" y="365126"/>
            <a:ext cx="8539316" cy="1325563"/>
          </a:xfrm>
        </p:spPr>
        <p:txBody>
          <a:bodyPr>
            <a:normAutofit/>
          </a:bodyPr>
          <a:lstStyle/>
          <a:p>
            <a:r>
              <a:rPr lang="en-US" sz="4300" dirty="0" smtClean="0">
                <a:solidFill>
                  <a:schemeClr val="bg1"/>
                </a:solidFill>
              </a:rPr>
              <a:t>Simulate Turbulence Distorted Images</a:t>
            </a:r>
            <a:endParaRPr lang="en-US" sz="43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65374" y="6039359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29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774" y="1452327"/>
            <a:ext cx="4419600" cy="3905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, ICCP17</a:t>
            </a:r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8992" t="8141" r="4366" b="69781"/>
          <a:stretch/>
        </p:blipFill>
        <p:spPr>
          <a:xfrm>
            <a:off x="1788608" y="5519726"/>
            <a:ext cx="5724939" cy="371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8905" t="29825" r="4455" b="51251"/>
          <a:stretch/>
        </p:blipFill>
        <p:spPr>
          <a:xfrm>
            <a:off x="1789356" y="5920238"/>
            <a:ext cx="5724939" cy="3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41" b="14530"/>
          <a:stretch/>
        </p:blipFill>
        <p:spPr>
          <a:xfrm>
            <a:off x="6312794" y="2530817"/>
            <a:ext cx="2849400" cy="1639729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7461750" y="3069538"/>
            <a:ext cx="1505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Scale of millimeters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215592" y="2176653"/>
            <a:ext cx="4405185" cy="2453963"/>
            <a:chOff x="4204734" y="1123737"/>
            <a:chExt cx="4104564" cy="2161866"/>
          </a:xfrm>
        </p:grpSpPr>
        <p:grpSp>
          <p:nvGrpSpPr>
            <p:cNvPr id="30" name="Group 29"/>
            <p:cNvGrpSpPr/>
            <p:nvPr/>
          </p:nvGrpSpPr>
          <p:grpSpPr>
            <a:xfrm>
              <a:off x="5575159" y="1123737"/>
              <a:ext cx="2734139" cy="2143482"/>
              <a:chOff x="3202083" y="1615171"/>
              <a:chExt cx="3879405" cy="3336240"/>
            </a:xfrm>
          </p:grpSpPr>
          <p:sp>
            <p:nvSpPr>
              <p:cNvPr id="31" name="Arc 30"/>
              <p:cNvSpPr/>
              <p:nvPr/>
            </p:nvSpPr>
            <p:spPr>
              <a:xfrm>
                <a:off x="5298844" y="2409650"/>
                <a:ext cx="514656" cy="682356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Arc 31"/>
              <p:cNvSpPr/>
              <p:nvPr/>
            </p:nvSpPr>
            <p:spPr>
              <a:xfrm flipH="1">
                <a:off x="6126746" y="3165943"/>
                <a:ext cx="463387" cy="645055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Arc 32"/>
              <p:cNvSpPr/>
              <p:nvPr/>
            </p:nvSpPr>
            <p:spPr>
              <a:xfrm rot="4022693" flipH="1">
                <a:off x="5180752" y="3424129"/>
                <a:ext cx="388076" cy="303991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Arc 33"/>
              <p:cNvSpPr/>
              <p:nvPr/>
            </p:nvSpPr>
            <p:spPr>
              <a:xfrm rot="17577307">
                <a:off x="6061275" y="2418973"/>
                <a:ext cx="388076" cy="303991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Arc 34"/>
              <p:cNvSpPr/>
              <p:nvPr/>
            </p:nvSpPr>
            <p:spPr>
              <a:xfrm flipH="1">
                <a:off x="4359480" y="3055538"/>
                <a:ext cx="767340" cy="1041177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Arc 35"/>
              <p:cNvSpPr/>
              <p:nvPr/>
            </p:nvSpPr>
            <p:spPr>
              <a:xfrm>
                <a:off x="5498841" y="2927145"/>
                <a:ext cx="278872" cy="482121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Arc 36"/>
              <p:cNvSpPr/>
              <p:nvPr/>
            </p:nvSpPr>
            <p:spPr>
              <a:xfrm rot="4380000" flipV="1">
                <a:off x="5506234" y="3842381"/>
                <a:ext cx="264083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Arc 37"/>
              <p:cNvSpPr/>
              <p:nvPr/>
            </p:nvSpPr>
            <p:spPr>
              <a:xfrm rot="20164213">
                <a:off x="6047071" y="4051711"/>
                <a:ext cx="264083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Arc 38"/>
              <p:cNvSpPr/>
              <p:nvPr/>
            </p:nvSpPr>
            <p:spPr>
              <a:xfrm rot="19819336">
                <a:off x="5729055" y="2167776"/>
                <a:ext cx="264083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Arc 39"/>
              <p:cNvSpPr/>
              <p:nvPr/>
            </p:nvSpPr>
            <p:spPr>
              <a:xfrm>
                <a:off x="4736108" y="2309532"/>
                <a:ext cx="353134" cy="526975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Arc 40"/>
              <p:cNvSpPr/>
              <p:nvPr/>
            </p:nvSpPr>
            <p:spPr>
              <a:xfrm rot="20121937">
                <a:off x="4946694" y="1615171"/>
                <a:ext cx="514656" cy="682356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Arc 41"/>
              <p:cNvSpPr/>
              <p:nvPr/>
            </p:nvSpPr>
            <p:spPr>
              <a:xfrm rot="20121937">
                <a:off x="6383164" y="4110469"/>
                <a:ext cx="698324" cy="840942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Arc 42"/>
              <p:cNvSpPr/>
              <p:nvPr/>
            </p:nvSpPr>
            <p:spPr>
              <a:xfrm rot="5500756" flipH="1">
                <a:off x="5511492" y="4455930"/>
                <a:ext cx="388076" cy="303991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Arc 43"/>
              <p:cNvSpPr/>
              <p:nvPr/>
            </p:nvSpPr>
            <p:spPr>
              <a:xfrm rot="16099244">
                <a:off x="5174245" y="4222700"/>
                <a:ext cx="388077" cy="303991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Arc 44"/>
              <p:cNvSpPr/>
              <p:nvPr/>
            </p:nvSpPr>
            <p:spPr>
              <a:xfrm rot="20121937">
                <a:off x="3202083" y="2614368"/>
                <a:ext cx="767339" cy="1041177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Arc 45"/>
              <p:cNvSpPr/>
              <p:nvPr/>
            </p:nvSpPr>
            <p:spPr>
              <a:xfrm rot="20121937">
                <a:off x="4117862" y="3850259"/>
                <a:ext cx="278871" cy="482121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Arc 46"/>
              <p:cNvSpPr/>
              <p:nvPr/>
            </p:nvSpPr>
            <p:spPr>
              <a:xfrm rot="16099244">
                <a:off x="4267025" y="1908568"/>
                <a:ext cx="264083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Arc 47"/>
              <p:cNvSpPr/>
              <p:nvPr/>
            </p:nvSpPr>
            <p:spPr>
              <a:xfrm rot="18686150">
                <a:off x="3593086" y="4348807"/>
                <a:ext cx="264083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Arc 48"/>
              <p:cNvSpPr/>
              <p:nvPr/>
            </p:nvSpPr>
            <p:spPr>
              <a:xfrm rot="18341273">
                <a:off x="4842024" y="4029599"/>
                <a:ext cx="264083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Arc 49"/>
              <p:cNvSpPr/>
              <p:nvPr/>
            </p:nvSpPr>
            <p:spPr>
              <a:xfrm rot="20121937">
                <a:off x="4241616" y="2460315"/>
                <a:ext cx="353134" cy="526975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4204734" y="1138677"/>
              <a:ext cx="2734139" cy="2146926"/>
              <a:chOff x="3202084" y="1615169"/>
              <a:chExt cx="3879405" cy="3341594"/>
            </a:xfrm>
          </p:grpSpPr>
          <p:sp>
            <p:nvSpPr>
              <p:cNvPr id="53" name="Arc 52"/>
              <p:cNvSpPr/>
              <p:nvPr/>
            </p:nvSpPr>
            <p:spPr>
              <a:xfrm>
                <a:off x="5298844" y="2409646"/>
                <a:ext cx="514656" cy="682355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Arc 53"/>
              <p:cNvSpPr/>
              <p:nvPr/>
            </p:nvSpPr>
            <p:spPr>
              <a:xfrm flipH="1">
                <a:off x="5861098" y="2927141"/>
                <a:ext cx="698324" cy="840940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Arc 54"/>
              <p:cNvSpPr/>
              <p:nvPr/>
            </p:nvSpPr>
            <p:spPr>
              <a:xfrm rot="12841878">
                <a:off x="5197904" y="3409387"/>
                <a:ext cx="353773" cy="333467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Arc 55"/>
              <p:cNvSpPr/>
              <p:nvPr/>
            </p:nvSpPr>
            <p:spPr>
              <a:xfrm rot="17577307">
                <a:off x="6061276" y="2360876"/>
                <a:ext cx="388076" cy="303991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Arc 56"/>
              <p:cNvSpPr/>
              <p:nvPr/>
            </p:nvSpPr>
            <p:spPr>
              <a:xfrm rot="19646133" flipH="1">
                <a:off x="4359480" y="3055533"/>
                <a:ext cx="767340" cy="1041175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Arc 57"/>
              <p:cNvSpPr/>
              <p:nvPr/>
            </p:nvSpPr>
            <p:spPr>
              <a:xfrm>
                <a:off x="5498842" y="2927141"/>
                <a:ext cx="278872" cy="482120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Arc 58"/>
              <p:cNvSpPr/>
              <p:nvPr/>
            </p:nvSpPr>
            <p:spPr>
              <a:xfrm rot="4022693" flipH="1">
                <a:off x="5506236" y="3842376"/>
                <a:ext cx="264082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Arc 59"/>
              <p:cNvSpPr/>
              <p:nvPr/>
            </p:nvSpPr>
            <p:spPr>
              <a:xfrm rot="4743844" flipH="1">
                <a:off x="5799372" y="4224134"/>
                <a:ext cx="289689" cy="174119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Arc 60"/>
              <p:cNvSpPr/>
              <p:nvPr/>
            </p:nvSpPr>
            <p:spPr>
              <a:xfrm rot="1780664" flipH="1">
                <a:off x="5729056" y="2167773"/>
                <a:ext cx="264083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Arc 61"/>
              <p:cNvSpPr/>
              <p:nvPr/>
            </p:nvSpPr>
            <p:spPr>
              <a:xfrm flipH="1">
                <a:off x="4736108" y="2309529"/>
                <a:ext cx="353134" cy="526974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Arc 62"/>
              <p:cNvSpPr/>
              <p:nvPr/>
            </p:nvSpPr>
            <p:spPr>
              <a:xfrm rot="1478063" flipH="1">
                <a:off x="4946695" y="1615169"/>
                <a:ext cx="514656" cy="682355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Arc 63"/>
              <p:cNvSpPr/>
              <p:nvPr/>
            </p:nvSpPr>
            <p:spPr>
              <a:xfrm rot="20121937">
                <a:off x="6383165" y="4110464"/>
                <a:ext cx="698324" cy="840940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Arc 64"/>
              <p:cNvSpPr/>
              <p:nvPr/>
            </p:nvSpPr>
            <p:spPr>
              <a:xfrm rot="16099244">
                <a:off x="4814557" y="4610033"/>
                <a:ext cx="346582" cy="346878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Arc 65"/>
              <p:cNvSpPr/>
              <p:nvPr/>
            </p:nvSpPr>
            <p:spPr>
              <a:xfrm rot="5500756" flipH="1">
                <a:off x="5174250" y="4222694"/>
                <a:ext cx="388076" cy="303991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Arc 66"/>
              <p:cNvSpPr/>
              <p:nvPr/>
            </p:nvSpPr>
            <p:spPr>
              <a:xfrm rot="20121937">
                <a:off x="3202084" y="2614364"/>
                <a:ext cx="767340" cy="1041175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Arc 67"/>
              <p:cNvSpPr/>
              <p:nvPr/>
            </p:nvSpPr>
            <p:spPr>
              <a:xfrm rot="20121937">
                <a:off x="4117864" y="3850253"/>
                <a:ext cx="278872" cy="482120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Arc 68"/>
              <p:cNvSpPr/>
              <p:nvPr/>
            </p:nvSpPr>
            <p:spPr>
              <a:xfrm rot="16099244">
                <a:off x="4267028" y="1908565"/>
                <a:ext cx="264082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Arc 69"/>
              <p:cNvSpPr/>
              <p:nvPr/>
            </p:nvSpPr>
            <p:spPr>
              <a:xfrm rot="18686150">
                <a:off x="3593086" y="4348799"/>
                <a:ext cx="264082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Arc 70"/>
              <p:cNvSpPr/>
              <p:nvPr/>
            </p:nvSpPr>
            <p:spPr>
              <a:xfrm rot="18341273">
                <a:off x="4842025" y="4029592"/>
                <a:ext cx="264082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Arc 71"/>
              <p:cNvSpPr/>
              <p:nvPr/>
            </p:nvSpPr>
            <p:spPr>
              <a:xfrm rot="20121937">
                <a:off x="4241616" y="2460315"/>
                <a:ext cx="353134" cy="526974"/>
              </a:xfrm>
              <a:prstGeom prst="arc">
                <a:avLst>
                  <a:gd name="adj1" fmla="val 2293698"/>
                  <a:gd name="adj2" fmla="val 0"/>
                </a:avLst>
              </a:prstGeom>
              <a:ln w="28575">
                <a:headEnd type="none" w="med" len="med"/>
                <a:tailEnd type="triangle" w="med" len="med"/>
              </a:ln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1" name="Group 130"/>
          <p:cNvGrpSpPr/>
          <p:nvPr/>
        </p:nvGrpSpPr>
        <p:grpSpPr>
          <a:xfrm>
            <a:off x="792876" y="2222316"/>
            <a:ext cx="1056487" cy="1976584"/>
            <a:chOff x="7387211" y="3419510"/>
            <a:chExt cx="984390" cy="1741310"/>
          </a:xfrm>
        </p:grpSpPr>
        <p:sp>
          <p:nvSpPr>
            <p:cNvPr id="127" name="Rectangle 126"/>
            <p:cNvSpPr/>
            <p:nvPr/>
          </p:nvSpPr>
          <p:spPr>
            <a:xfrm>
              <a:off x="7387211" y="4070631"/>
              <a:ext cx="984390" cy="109018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8" name="Isosceles Triangle 127"/>
            <p:cNvSpPr/>
            <p:nvPr/>
          </p:nvSpPr>
          <p:spPr>
            <a:xfrm>
              <a:off x="7387211" y="3419510"/>
              <a:ext cx="984390" cy="630967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761492" y="4257342"/>
              <a:ext cx="247871" cy="2519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7761492" y="4709506"/>
              <a:ext cx="247871" cy="2519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43215" y="2208704"/>
            <a:ext cx="1763105" cy="2326478"/>
            <a:chOff x="6443215" y="2548671"/>
            <a:chExt cx="1763105" cy="2326478"/>
          </a:xfrm>
        </p:grpSpPr>
        <p:sp>
          <p:nvSpPr>
            <p:cNvPr id="158" name="Rectangle 157"/>
            <p:cNvSpPr/>
            <p:nvPr/>
          </p:nvSpPr>
          <p:spPr>
            <a:xfrm>
              <a:off x="6443215" y="2548671"/>
              <a:ext cx="1763105" cy="23264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6742338" y="2648642"/>
              <a:ext cx="1141959" cy="1993971"/>
              <a:chOff x="5870588" y="3468515"/>
              <a:chExt cx="1064029" cy="1756627"/>
            </a:xfrm>
          </p:grpSpPr>
          <p:sp>
            <p:nvSpPr>
              <p:cNvPr id="134" name="Rectangle 133"/>
              <p:cNvSpPr/>
              <p:nvPr/>
            </p:nvSpPr>
            <p:spPr>
              <a:xfrm>
                <a:off x="5870588" y="4123927"/>
                <a:ext cx="1064029" cy="1101215"/>
              </a:xfrm>
              <a:custGeom>
                <a:avLst/>
                <a:gdLst>
                  <a:gd name="connsiteX0" fmla="*/ 0 w 984390"/>
                  <a:gd name="connsiteY0" fmla="*/ 0 h 1090189"/>
                  <a:gd name="connsiteX1" fmla="*/ 984390 w 984390"/>
                  <a:gd name="connsiteY1" fmla="*/ 0 h 1090189"/>
                  <a:gd name="connsiteX2" fmla="*/ 984390 w 984390"/>
                  <a:gd name="connsiteY2" fmla="*/ 1090189 h 1090189"/>
                  <a:gd name="connsiteX3" fmla="*/ 0 w 984390"/>
                  <a:gd name="connsiteY3" fmla="*/ 1090189 h 1090189"/>
                  <a:gd name="connsiteX4" fmla="*/ 0 w 984390"/>
                  <a:gd name="connsiteY4" fmla="*/ 0 h 1090189"/>
                  <a:gd name="connsiteX0" fmla="*/ 0 w 984390"/>
                  <a:gd name="connsiteY0" fmla="*/ 0 h 1090189"/>
                  <a:gd name="connsiteX1" fmla="*/ 984390 w 984390"/>
                  <a:gd name="connsiteY1" fmla="*/ 0 h 1090189"/>
                  <a:gd name="connsiteX2" fmla="*/ 944173 w 984390"/>
                  <a:gd name="connsiteY2" fmla="*/ 239157 h 1090189"/>
                  <a:gd name="connsiteX3" fmla="*/ 984390 w 984390"/>
                  <a:gd name="connsiteY3" fmla="*/ 1090189 h 1090189"/>
                  <a:gd name="connsiteX4" fmla="*/ 0 w 984390"/>
                  <a:gd name="connsiteY4" fmla="*/ 1090189 h 1090189"/>
                  <a:gd name="connsiteX5" fmla="*/ 0 w 984390"/>
                  <a:gd name="connsiteY5" fmla="*/ 0 h 1090189"/>
                  <a:gd name="connsiteX0" fmla="*/ 0 w 984390"/>
                  <a:gd name="connsiteY0" fmla="*/ 0 h 1090189"/>
                  <a:gd name="connsiteX1" fmla="*/ 984390 w 984390"/>
                  <a:gd name="connsiteY1" fmla="*/ 0 h 1090189"/>
                  <a:gd name="connsiteX2" fmla="*/ 944173 w 984390"/>
                  <a:gd name="connsiteY2" fmla="*/ 239157 h 1090189"/>
                  <a:gd name="connsiteX3" fmla="*/ 981495 w 984390"/>
                  <a:gd name="connsiteY3" fmla="*/ 360455 h 1090189"/>
                  <a:gd name="connsiteX4" fmla="*/ 984390 w 984390"/>
                  <a:gd name="connsiteY4" fmla="*/ 1090189 h 1090189"/>
                  <a:gd name="connsiteX5" fmla="*/ 0 w 984390"/>
                  <a:gd name="connsiteY5" fmla="*/ 1090189 h 1090189"/>
                  <a:gd name="connsiteX6" fmla="*/ 0 w 984390"/>
                  <a:gd name="connsiteY6" fmla="*/ 0 h 1090189"/>
                  <a:gd name="connsiteX0" fmla="*/ 0 w 984390"/>
                  <a:gd name="connsiteY0" fmla="*/ 0 h 1090189"/>
                  <a:gd name="connsiteX1" fmla="*/ 984390 w 984390"/>
                  <a:gd name="connsiteY1" fmla="*/ 0 h 1090189"/>
                  <a:gd name="connsiteX2" fmla="*/ 944173 w 984390"/>
                  <a:gd name="connsiteY2" fmla="*/ 239157 h 1090189"/>
                  <a:gd name="connsiteX3" fmla="*/ 981495 w 984390"/>
                  <a:gd name="connsiteY3" fmla="*/ 360455 h 1090189"/>
                  <a:gd name="connsiteX4" fmla="*/ 944173 w 984390"/>
                  <a:gd name="connsiteY4" fmla="*/ 612381 h 1090189"/>
                  <a:gd name="connsiteX5" fmla="*/ 984390 w 984390"/>
                  <a:gd name="connsiteY5" fmla="*/ 1090189 h 1090189"/>
                  <a:gd name="connsiteX6" fmla="*/ 0 w 984390"/>
                  <a:gd name="connsiteY6" fmla="*/ 1090189 h 1090189"/>
                  <a:gd name="connsiteX7" fmla="*/ 0 w 984390"/>
                  <a:gd name="connsiteY7" fmla="*/ 0 h 1090189"/>
                  <a:gd name="connsiteX0" fmla="*/ 0 w 984390"/>
                  <a:gd name="connsiteY0" fmla="*/ 0 h 1090189"/>
                  <a:gd name="connsiteX1" fmla="*/ 984390 w 984390"/>
                  <a:gd name="connsiteY1" fmla="*/ 0 h 1090189"/>
                  <a:gd name="connsiteX2" fmla="*/ 944173 w 984390"/>
                  <a:gd name="connsiteY2" fmla="*/ 239157 h 1090189"/>
                  <a:gd name="connsiteX3" fmla="*/ 981495 w 984390"/>
                  <a:gd name="connsiteY3" fmla="*/ 360455 h 1090189"/>
                  <a:gd name="connsiteX4" fmla="*/ 944173 w 984390"/>
                  <a:gd name="connsiteY4" fmla="*/ 612381 h 1090189"/>
                  <a:gd name="connsiteX5" fmla="*/ 916181 w 984390"/>
                  <a:gd name="connsiteY5" fmla="*/ 864308 h 1090189"/>
                  <a:gd name="connsiteX6" fmla="*/ 984390 w 984390"/>
                  <a:gd name="connsiteY6" fmla="*/ 1090189 h 1090189"/>
                  <a:gd name="connsiteX7" fmla="*/ 0 w 984390"/>
                  <a:gd name="connsiteY7" fmla="*/ 1090189 h 1090189"/>
                  <a:gd name="connsiteX8" fmla="*/ 0 w 984390"/>
                  <a:gd name="connsiteY8" fmla="*/ 0 h 1090189"/>
                  <a:gd name="connsiteX0" fmla="*/ 0 w 990826"/>
                  <a:gd name="connsiteY0" fmla="*/ 0 h 1090189"/>
                  <a:gd name="connsiteX1" fmla="*/ 984390 w 990826"/>
                  <a:gd name="connsiteY1" fmla="*/ 0 h 1090189"/>
                  <a:gd name="connsiteX2" fmla="*/ 944173 w 990826"/>
                  <a:gd name="connsiteY2" fmla="*/ 239157 h 1090189"/>
                  <a:gd name="connsiteX3" fmla="*/ 981495 w 990826"/>
                  <a:gd name="connsiteY3" fmla="*/ 360455 h 1090189"/>
                  <a:gd name="connsiteX4" fmla="*/ 944173 w 990826"/>
                  <a:gd name="connsiteY4" fmla="*/ 612381 h 1090189"/>
                  <a:gd name="connsiteX5" fmla="*/ 990826 w 990826"/>
                  <a:gd name="connsiteY5" fmla="*/ 864308 h 1090189"/>
                  <a:gd name="connsiteX6" fmla="*/ 984390 w 990826"/>
                  <a:gd name="connsiteY6" fmla="*/ 1090189 h 1090189"/>
                  <a:gd name="connsiteX7" fmla="*/ 0 w 990826"/>
                  <a:gd name="connsiteY7" fmla="*/ 1090189 h 1090189"/>
                  <a:gd name="connsiteX8" fmla="*/ 0 w 990826"/>
                  <a:gd name="connsiteY8" fmla="*/ 0 h 1090189"/>
                  <a:gd name="connsiteX0" fmla="*/ 86 w 990912"/>
                  <a:gd name="connsiteY0" fmla="*/ 0 h 1090189"/>
                  <a:gd name="connsiteX1" fmla="*/ 984476 w 990912"/>
                  <a:gd name="connsiteY1" fmla="*/ 0 h 1090189"/>
                  <a:gd name="connsiteX2" fmla="*/ 944259 w 990912"/>
                  <a:gd name="connsiteY2" fmla="*/ 239157 h 1090189"/>
                  <a:gd name="connsiteX3" fmla="*/ 981581 w 990912"/>
                  <a:gd name="connsiteY3" fmla="*/ 360455 h 1090189"/>
                  <a:gd name="connsiteX4" fmla="*/ 944259 w 990912"/>
                  <a:gd name="connsiteY4" fmla="*/ 612381 h 1090189"/>
                  <a:gd name="connsiteX5" fmla="*/ 990912 w 990912"/>
                  <a:gd name="connsiteY5" fmla="*/ 864308 h 1090189"/>
                  <a:gd name="connsiteX6" fmla="*/ 984476 w 990912"/>
                  <a:gd name="connsiteY6" fmla="*/ 1090189 h 1090189"/>
                  <a:gd name="connsiteX7" fmla="*/ 86 w 990912"/>
                  <a:gd name="connsiteY7" fmla="*/ 1090189 h 1090189"/>
                  <a:gd name="connsiteX8" fmla="*/ 48520 w 990912"/>
                  <a:gd name="connsiteY8" fmla="*/ 117859 h 1090189"/>
                  <a:gd name="connsiteX9" fmla="*/ 86 w 990912"/>
                  <a:gd name="connsiteY9" fmla="*/ 0 h 1090189"/>
                  <a:gd name="connsiteX0" fmla="*/ 74642 w 1065468"/>
                  <a:gd name="connsiteY0" fmla="*/ 0 h 1090189"/>
                  <a:gd name="connsiteX1" fmla="*/ 1059032 w 1065468"/>
                  <a:gd name="connsiteY1" fmla="*/ 0 h 1090189"/>
                  <a:gd name="connsiteX2" fmla="*/ 1018815 w 1065468"/>
                  <a:gd name="connsiteY2" fmla="*/ 239157 h 1090189"/>
                  <a:gd name="connsiteX3" fmla="*/ 1056137 w 1065468"/>
                  <a:gd name="connsiteY3" fmla="*/ 360455 h 1090189"/>
                  <a:gd name="connsiteX4" fmla="*/ 1018815 w 1065468"/>
                  <a:gd name="connsiteY4" fmla="*/ 612381 h 1090189"/>
                  <a:gd name="connsiteX5" fmla="*/ 1065468 w 1065468"/>
                  <a:gd name="connsiteY5" fmla="*/ 864308 h 1090189"/>
                  <a:gd name="connsiteX6" fmla="*/ 1059032 w 1065468"/>
                  <a:gd name="connsiteY6" fmla="*/ 1090189 h 1090189"/>
                  <a:gd name="connsiteX7" fmla="*/ 74642 w 1065468"/>
                  <a:gd name="connsiteY7" fmla="*/ 1090189 h 1090189"/>
                  <a:gd name="connsiteX8" fmla="*/ 67092 w 1065468"/>
                  <a:gd name="connsiteY8" fmla="*/ 248487 h 1090189"/>
                  <a:gd name="connsiteX9" fmla="*/ 123076 w 1065468"/>
                  <a:gd name="connsiteY9" fmla="*/ 117859 h 1090189"/>
                  <a:gd name="connsiteX10" fmla="*/ 74642 w 1065468"/>
                  <a:gd name="connsiteY10" fmla="*/ 0 h 1090189"/>
                  <a:gd name="connsiteX0" fmla="*/ 73203 w 1064029"/>
                  <a:gd name="connsiteY0" fmla="*/ 0 h 1090189"/>
                  <a:gd name="connsiteX1" fmla="*/ 1057593 w 1064029"/>
                  <a:gd name="connsiteY1" fmla="*/ 0 h 1090189"/>
                  <a:gd name="connsiteX2" fmla="*/ 1017376 w 1064029"/>
                  <a:gd name="connsiteY2" fmla="*/ 239157 h 1090189"/>
                  <a:gd name="connsiteX3" fmla="*/ 1054698 w 1064029"/>
                  <a:gd name="connsiteY3" fmla="*/ 360455 h 1090189"/>
                  <a:gd name="connsiteX4" fmla="*/ 1017376 w 1064029"/>
                  <a:gd name="connsiteY4" fmla="*/ 612381 h 1090189"/>
                  <a:gd name="connsiteX5" fmla="*/ 1064029 w 1064029"/>
                  <a:gd name="connsiteY5" fmla="*/ 864308 h 1090189"/>
                  <a:gd name="connsiteX6" fmla="*/ 1057593 w 1064029"/>
                  <a:gd name="connsiteY6" fmla="*/ 1090189 h 1090189"/>
                  <a:gd name="connsiteX7" fmla="*/ 73203 w 1064029"/>
                  <a:gd name="connsiteY7" fmla="*/ 1090189 h 1090189"/>
                  <a:gd name="connsiteX8" fmla="*/ 84314 w 1064029"/>
                  <a:gd name="connsiteY8" fmla="*/ 584389 h 1090189"/>
                  <a:gd name="connsiteX9" fmla="*/ 65653 w 1064029"/>
                  <a:gd name="connsiteY9" fmla="*/ 248487 h 1090189"/>
                  <a:gd name="connsiteX10" fmla="*/ 121637 w 1064029"/>
                  <a:gd name="connsiteY10" fmla="*/ 117859 h 1090189"/>
                  <a:gd name="connsiteX11" fmla="*/ 73203 w 1064029"/>
                  <a:gd name="connsiteY11" fmla="*/ 0 h 1090189"/>
                  <a:gd name="connsiteX0" fmla="*/ 73203 w 1064029"/>
                  <a:gd name="connsiteY0" fmla="*/ 0 h 1090189"/>
                  <a:gd name="connsiteX1" fmla="*/ 625490 w 1064029"/>
                  <a:gd name="connsiteY1" fmla="*/ 5892 h 1090189"/>
                  <a:gd name="connsiteX2" fmla="*/ 1057593 w 1064029"/>
                  <a:gd name="connsiteY2" fmla="*/ 0 h 1090189"/>
                  <a:gd name="connsiteX3" fmla="*/ 1017376 w 1064029"/>
                  <a:gd name="connsiteY3" fmla="*/ 239157 h 1090189"/>
                  <a:gd name="connsiteX4" fmla="*/ 1054698 w 1064029"/>
                  <a:gd name="connsiteY4" fmla="*/ 360455 h 1090189"/>
                  <a:gd name="connsiteX5" fmla="*/ 1017376 w 1064029"/>
                  <a:gd name="connsiteY5" fmla="*/ 612381 h 1090189"/>
                  <a:gd name="connsiteX6" fmla="*/ 1064029 w 1064029"/>
                  <a:gd name="connsiteY6" fmla="*/ 864308 h 1090189"/>
                  <a:gd name="connsiteX7" fmla="*/ 1057593 w 1064029"/>
                  <a:gd name="connsiteY7" fmla="*/ 1090189 h 1090189"/>
                  <a:gd name="connsiteX8" fmla="*/ 73203 w 1064029"/>
                  <a:gd name="connsiteY8" fmla="*/ 1090189 h 1090189"/>
                  <a:gd name="connsiteX9" fmla="*/ 84314 w 1064029"/>
                  <a:gd name="connsiteY9" fmla="*/ 584389 h 1090189"/>
                  <a:gd name="connsiteX10" fmla="*/ 65653 w 1064029"/>
                  <a:gd name="connsiteY10" fmla="*/ 248487 h 1090189"/>
                  <a:gd name="connsiteX11" fmla="*/ 121637 w 1064029"/>
                  <a:gd name="connsiteY11" fmla="*/ 117859 h 1090189"/>
                  <a:gd name="connsiteX12" fmla="*/ 73203 w 1064029"/>
                  <a:gd name="connsiteY12" fmla="*/ 0 h 1090189"/>
                  <a:gd name="connsiteX0" fmla="*/ 73203 w 1064029"/>
                  <a:gd name="connsiteY0" fmla="*/ 26 h 1090215"/>
                  <a:gd name="connsiteX1" fmla="*/ 448208 w 1064029"/>
                  <a:gd name="connsiteY1" fmla="*/ 33909 h 1090215"/>
                  <a:gd name="connsiteX2" fmla="*/ 625490 w 1064029"/>
                  <a:gd name="connsiteY2" fmla="*/ 5918 h 1090215"/>
                  <a:gd name="connsiteX3" fmla="*/ 1057593 w 1064029"/>
                  <a:gd name="connsiteY3" fmla="*/ 26 h 1090215"/>
                  <a:gd name="connsiteX4" fmla="*/ 1017376 w 1064029"/>
                  <a:gd name="connsiteY4" fmla="*/ 239183 h 1090215"/>
                  <a:gd name="connsiteX5" fmla="*/ 1054698 w 1064029"/>
                  <a:gd name="connsiteY5" fmla="*/ 360481 h 1090215"/>
                  <a:gd name="connsiteX6" fmla="*/ 1017376 w 1064029"/>
                  <a:gd name="connsiteY6" fmla="*/ 612407 h 1090215"/>
                  <a:gd name="connsiteX7" fmla="*/ 1064029 w 1064029"/>
                  <a:gd name="connsiteY7" fmla="*/ 864334 h 1090215"/>
                  <a:gd name="connsiteX8" fmla="*/ 1057593 w 1064029"/>
                  <a:gd name="connsiteY8" fmla="*/ 1090215 h 1090215"/>
                  <a:gd name="connsiteX9" fmla="*/ 73203 w 1064029"/>
                  <a:gd name="connsiteY9" fmla="*/ 1090215 h 1090215"/>
                  <a:gd name="connsiteX10" fmla="*/ 84314 w 1064029"/>
                  <a:gd name="connsiteY10" fmla="*/ 584415 h 1090215"/>
                  <a:gd name="connsiteX11" fmla="*/ 65653 w 1064029"/>
                  <a:gd name="connsiteY11" fmla="*/ 248513 h 1090215"/>
                  <a:gd name="connsiteX12" fmla="*/ 121637 w 1064029"/>
                  <a:gd name="connsiteY12" fmla="*/ 117885 h 1090215"/>
                  <a:gd name="connsiteX13" fmla="*/ 73203 w 1064029"/>
                  <a:gd name="connsiteY13" fmla="*/ 26 h 1090215"/>
                  <a:gd name="connsiteX0" fmla="*/ 73203 w 1064029"/>
                  <a:gd name="connsiteY0" fmla="*/ 4411 h 1094600"/>
                  <a:gd name="connsiteX1" fmla="*/ 448208 w 1064029"/>
                  <a:gd name="connsiteY1" fmla="*/ 38294 h 1094600"/>
                  <a:gd name="connsiteX2" fmla="*/ 625490 w 1064029"/>
                  <a:gd name="connsiteY2" fmla="*/ 10303 h 1094600"/>
                  <a:gd name="connsiteX3" fmla="*/ 1057593 w 1064029"/>
                  <a:gd name="connsiteY3" fmla="*/ 4411 h 1094600"/>
                  <a:gd name="connsiteX4" fmla="*/ 1017376 w 1064029"/>
                  <a:gd name="connsiteY4" fmla="*/ 243568 h 1094600"/>
                  <a:gd name="connsiteX5" fmla="*/ 1054698 w 1064029"/>
                  <a:gd name="connsiteY5" fmla="*/ 364866 h 1094600"/>
                  <a:gd name="connsiteX6" fmla="*/ 1017376 w 1064029"/>
                  <a:gd name="connsiteY6" fmla="*/ 616792 h 1094600"/>
                  <a:gd name="connsiteX7" fmla="*/ 1064029 w 1064029"/>
                  <a:gd name="connsiteY7" fmla="*/ 868719 h 1094600"/>
                  <a:gd name="connsiteX8" fmla="*/ 1057593 w 1064029"/>
                  <a:gd name="connsiteY8" fmla="*/ 1094600 h 1094600"/>
                  <a:gd name="connsiteX9" fmla="*/ 73203 w 1064029"/>
                  <a:gd name="connsiteY9" fmla="*/ 1094600 h 1094600"/>
                  <a:gd name="connsiteX10" fmla="*/ 84314 w 1064029"/>
                  <a:gd name="connsiteY10" fmla="*/ 588800 h 1094600"/>
                  <a:gd name="connsiteX11" fmla="*/ 65653 w 1064029"/>
                  <a:gd name="connsiteY11" fmla="*/ 252898 h 1094600"/>
                  <a:gd name="connsiteX12" fmla="*/ 121637 w 1064029"/>
                  <a:gd name="connsiteY12" fmla="*/ 122270 h 1094600"/>
                  <a:gd name="connsiteX13" fmla="*/ 73203 w 1064029"/>
                  <a:gd name="connsiteY13" fmla="*/ 4411 h 1094600"/>
                  <a:gd name="connsiteX0" fmla="*/ 73203 w 1064029"/>
                  <a:gd name="connsiteY0" fmla="*/ 4411 h 1094600"/>
                  <a:gd name="connsiteX1" fmla="*/ 448208 w 1064029"/>
                  <a:gd name="connsiteY1" fmla="*/ 38294 h 1094600"/>
                  <a:gd name="connsiteX2" fmla="*/ 653482 w 1064029"/>
                  <a:gd name="connsiteY2" fmla="*/ 19633 h 1094600"/>
                  <a:gd name="connsiteX3" fmla="*/ 1057593 w 1064029"/>
                  <a:gd name="connsiteY3" fmla="*/ 4411 h 1094600"/>
                  <a:gd name="connsiteX4" fmla="*/ 1017376 w 1064029"/>
                  <a:gd name="connsiteY4" fmla="*/ 243568 h 1094600"/>
                  <a:gd name="connsiteX5" fmla="*/ 1054698 w 1064029"/>
                  <a:gd name="connsiteY5" fmla="*/ 364866 h 1094600"/>
                  <a:gd name="connsiteX6" fmla="*/ 1017376 w 1064029"/>
                  <a:gd name="connsiteY6" fmla="*/ 616792 h 1094600"/>
                  <a:gd name="connsiteX7" fmla="*/ 1064029 w 1064029"/>
                  <a:gd name="connsiteY7" fmla="*/ 868719 h 1094600"/>
                  <a:gd name="connsiteX8" fmla="*/ 1057593 w 1064029"/>
                  <a:gd name="connsiteY8" fmla="*/ 1094600 h 1094600"/>
                  <a:gd name="connsiteX9" fmla="*/ 73203 w 1064029"/>
                  <a:gd name="connsiteY9" fmla="*/ 1094600 h 1094600"/>
                  <a:gd name="connsiteX10" fmla="*/ 84314 w 1064029"/>
                  <a:gd name="connsiteY10" fmla="*/ 588800 h 1094600"/>
                  <a:gd name="connsiteX11" fmla="*/ 65653 w 1064029"/>
                  <a:gd name="connsiteY11" fmla="*/ 252898 h 1094600"/>
                  <a:gd name="connsiteX12" fmla="*/ 121637 w 1064029"/>
                  <a:gd name="connsiteY12" fmla="*/ 122270 h 1094600"/>
                  <a:gd name="connsiteX13" fmla="*/ 73203 w 1064029"/>
                  <a:gd name="connsiteY13" fmla="*/ 4411 h 1094600"/>
                  <a:gd name="connsiteX0" fmla="*/ 73203 w 1064029"/>
                  <a:gd name="connsiteY0" fmla="*/ 11026 h 1101215"/>
                  <a:gd name="connsiteX1" fmla="*/ 448208 w 1064029"/>
                  <a:gd name="connsiteY1" fmla="*/ 44909 h 1101215"/>
                  <a:gd name="connsiteX2" fmla="*/ 653482 w 1064029"/>
                  <a:gd name="connsiteY2" fmla="*/ 26248 h 1101215"/>
                  <a:gd name="connsiteX3" fmla="*/ 1057593 w 1064029"/>
                  <a:gd name="connsiteY3" fmla="*/ 11026 h 1101215"/>
                  <a:gd name="connsiteX4" fmla="*/ 1017376 w 1064029"/>
                  <a:gd name="connsiteY4" fmla="*/ 250183 h 1101215"/>
                  <a:gd name="connsiteX5" fmla="*/ 1054698 w 1064029"/>
                  <a:gd name="connsiteY5" fmla="*/ 371481 h 1101215"/>
                  <a:gd name="connsiteX6" fmla="*/ 1017376 w 1064029"/>
                  <a:gd name="connsiteY6" fmla="*/ 623407 h 1101215"/>
                  <a:gd name="connsiteX7" fmla="*/ 1064029 w 1064029"/>
                  <a:gd name="connsiteY7" fmla="*/ 875334 h 1101215"/>
                  <a:gd name="connsiteX8" fmla="*/ 1057593 w 1064029"/>
                  <a:gd name="connsiteY8" fmla="*/ 1101215 h 1101215"/>
                  <a:gd name="connsiteX9" fmla="*/ 73203 w 1064029"/>
                  <a:gd name="connsiteY9" fmla="*/ 1101215 h 1101215"/>
                  <a:gd name="connsiteX10" fmla="*/ 84314 w 1064029"/>
                  <a:gd name="connsiteY10" fmla="*/ 595415 h 1101215"/>
                  <a:gd name="connsiteX11" fmla="*/ 65653 w 1064029"/>
                  <a:gd name="connsiteY11" fmla="*/ 259513 h 1101215"/>
                  <a:gd name="connsiteX12" fmla="*/ 121637 w 1064029"/>
                  <a:gd name="connsiteY12" fmla="*/ 128885 h 1101215"/>
                  <a:gd name="connsiteX13" fmla="*/ 73203 w 1064029"/>
                  <a:gd name="connsiteY13" fmla="*/ 11026 h 1101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64029" h="1101215">
                    <a:moveTo>
                      <a:pt x="73203" y="11026"/>
                    </a:moveTo>
                    <a:cubicBezTo>
                      <a:pt x="210646" y="9880"/>
                      <a:pt x="273443" y="-9928"/>
                      <a:pt x="448208" y="44909"/>
                    </a:cubicBezTo>
                    <a:lnTo>
                      <a:pt x="653482" y="26248"/>
                    </a:lnTo>
                    <a:cubicBezTo>
                      <a:pt x="844170" y="-25479"/>
                      <a:pt x="922889" y="16100"/>
                      <a:pt x="1057593" y="11026"/>
                    </a:cubicBezTo>
                    <a:cubicBezTo>
                      <a:pt x="1053518" y="56533"/>
                      <a:pt x="1021451" y="204676"/>
                      <a:pt x="1017376" y="250183"/>
                    </a:cubicBezTo>
                    <a:cubicBezTo>
                      <a:pt x="1017376" y="281285"/>
                      <a:pt x="1054698" y="340379"/>
                      <a:pt x="1054698" y="371481"/>
                    </a:cubicBezTo>
                    <a:cubicBezTo>
                      <a:pt x="1054698" y="405693"/>
                      <a:pt x="1017376" y="589195"/>
                      <a:pt x="1017376" y="623407"/>
                    </a:cubicBezTo>
                    <a:cubicBezTo>
                      <a:pt x="1023596" y="694942"/>
                      <a:pt x="1057809" y="803799"/>
                      <a:pt x="1064029" y="875334"/>
                    </a:cubicBezTo>
                    <a:lnTo>
                      <a:pt x="1057593" y="1101215"/>
                    </a:lnTo>
                    <a:lnTo>
                      <a:pt x="73203" y="1101215"/>
                    </a:lnTo>
                    <a:cubicBezTo>
                      <a:pt x="-98341" y="1012250"/>
                      <a:pt x="85572" y="735699"/>
                      <a:pt x="84314" y="595415"/>
                    </a:cubicBezTo>
                    <a:cubicBezTo>
                      <a:pt x="83056" y="455131"/>
                      <a:pt x="50102" y="332603"/>
                      <a:pt x="65653" y="259513"/>
                    </a:cubicBezTo>
                    <a:cubicBezTo>
                      <a:pt x="81204" y="186423"/>
                      <a:pt x="126599" y="168744"/>
                      <a:pt x="121637" y="128885"/>
                    </a:cubicBezTo>
                    <a:lnTo>
                      <a:pt x="73203" y="11026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Isosceles Triangle 134"/>
              <p:cNvSpPr/>
              <p:nvPr/>
            </p:nvSpPr>
            <p:spPr>
              <a:xfrm>
                <a:off x="5943791" y="3468515"/>
                <a:ext cx="984390" cy="681894"/>
              </a:xfrm>
              <a:custGeom>
                <a:avLst/>
                <a:gdLst>
                  <a:gd name="connsiteX0" fmla="*/ 0 w 984390"/>
                  <a:gd name="connsiteY0" fmla="*/ 630967 h 630967"/>
                  <a:gd name="connsiteX1" fmla="*/ 492195 w 984390"/>
                  <a:gd name="connsiteY1" fmla="*/ 0 h 630967"/>
                  <a:gd name="connsiteX2" fmla="*/ 984390 w 984390"/>
                  <a:gd name="connsiteY2" fmla="*/ 630967 h 630967"/>
                  <a:gd name="connsiteX3" fmla="*/ 0 w 984390"/>
                  <a:gd name="connsiteY3" fmla="*/ 630967 h 630967"/>
                  <a:gd name="connsiteX0" fmla="*/ 0 w 984390"/>
                  <a:gd name="connsiteY0" fmla="*/ 630967 h 630967"/>
                  <a:gd name="connsiteX1" fmla="*/ 160401 w 984390"/>
                  <a:gd name="connsiteY1" fmla="*/ 517053 h 630967"/>
                  <a:gd name="connsiteX2" fmla="*/ 492195 w 984390"/>
                  <a:gd name="connsiteY2" fmla="*/ 0 h 630967"/>
                  <a:gd name="connsiteX3" fmla="*/ 984390 w 984390"/>
                  <a:gd name="connsiteY3" fmla="*/ 630967 h 630967"/>
                  <a:gd name="connsiteX4" fmla="*/ 0 w 984390"/>
                  <a:gd name="connsiteY4" fmla="*/ 630967 h 630967"/>
                  <a:gd name="connsiteX0" fmla="*/ 0 w 984390"/>
                  <a:gd name="connsiteY0" fmla="*/ 630967 h 630967"/>
                  <a:gd name="connsiteX1" fmla="*/ 160401 w 984390"/>
                  <a:gd name="connsiteY1" fmla="*/ 517053 h 630967"/>
                  <a:gd name="connsiteX2" fmla="*/ 197724 w 984390"/>
                  <a:gd name="connsiteY2" fmla="*/ 367764 h 630967"/>
                  <a:gd name="connsiteX3" fmla="*/ 492195 w 984390"/>
                  <a:gd name="connsiteY3" fmla="*/ 0 h 630967"/>
                  <a:gd name="connsiteX4" fmla="*/ 984390 w 984390"/>
                  <a:gd name="connsiteY4" fmla="*/ 630967 h 630967"/>
                  <a:gd name="connsiteX5" fmla="*/ 0 w 984390"/>
                  <a:gd name="connsiteY5" fmla="*/ 630967 h 630967"/>
                  <a:gd name="connsiteX0" fmla="*/ 0 w 984390"/>
                  <a:gd name="connsiteY0" fmla="*/ 630967 h 630967"/>
                  <a:gd name="connsiteX1" fmla="*/ 160401 w 984390"/>
                  <a:gd name="connsiteY1" fmla="*/ 517053 h 630967"/>
                  <a:gd name="connsiteX2" fmla="*/ 197724 w 984390"/>
                  <a:gd name="connsiteY2" fmla="*/ 367764 h 630967"/>
                  <a:gd name="connsiteX3" fmla="*/ 492195 w 984390"/>
                  <a:gd name="connsiteY3" fmla="*/ 0 h 630967"/>
                  <a:gd name="connsiteX4" fmla="*/ 984390 w 984390"/>
                  <a:gd name="connsiteY4" fmla="*/ 630967 h 630967"/>
                  <a:gd name="connsiteX5" fmla="*/ 0 w 984390"/>
                  <a:gd name="connsiteY5" fmla="*/ 630967 h 630967"/>
                  <a:gd name="connsiteX0" fmla="*/ 0 w 984390"/>
                  <a:gd name="connsiteY0" fmla="*/ 647887 h 647887"/>
                  <a:gd name="connsiteX1" fmla="*/ 160401 w 984390"/>
                  <a:gd name="connsiteY1" fmla="*/ 533973 h 647887"/>
                  <a:gd name="connsiteX2" fmla="*/ 197724 w 984390"/>
                  <a:gd name="connsiteY2" fmla="*/ 384684 h 647887"/>
                  <a:gd name="connsiteX3" fmla="*/ 319022 w 984390"/>
                  <a:gd name="connsiteY3" fmla="*/ 198071 h 647887"/>
                  <a:gd name="connsiteX4" fmla="*/ 492195 w 984390"/>
                  <a:gd name="connsiteY4" fmla="*/ 16920 h 647887"/>
                  <a:gd name="connsiteX5" fmla="*/ 984390 w 984390"/>
                  <a:gd name="connsiteY5" fmla="*/ 647887 h 647887"/>
                  <a:gd name="connsiteX6" fmla="*/ 0 w 984390"/>
                  <a:gd name="connsiteY6" fmla="*/ 647887 h 647887"/>
                  <a:gd name="connsiteX0" fmla="*/ 0 w 984390"/>
                  <a:gd name="connsiteY0" fmla="*/ 646286 h 646286"/>
                  <a:gd name="connsiteX1" fmla="*/ 160401 w 984390"/>
                  <a:gd name="connsiteY1" fmla="*/ 532372 h 646286"/>
                  <a:gd name="connsiteX2" fmla="*/ 197724 w 984390"/>
                  <a:gd name="connsiteY2" fmla="*/ 383083 h 646286"/>
                  <a:gd name="connsiteX3" fmla="*/ 319022 w 984390"/>
                  <a:gd name="connsiteY3" fmla="*/ 196470 h 646286"/>
                  <a:gd name="connsiteX4" fmla="*/ 492195 w 984390"/>
                  <a:gd name="connsiteY4" fmla="*/ 15319 h 646286"/>
                  <a:gd name="connsiteX5" fmla="*/ 984390 w 984390"/>
                  <a:gd name="connsiteY5" fmla="*/ 646286 h 646286"/>
                  <a:gd name="connsiteX6" fmla="*/ 0 w 984390"/>
                  <a:gd name="connsiteY6" fmla="*/ 646286 h 646286"/>
                  <a:gd name="connsiteX0" fmla="*/ 0 w 984390"/>
                  <a:gd name="connsiteY0" fmla="*/ 646286 h 646286"/>
                  <a:gd name="connsiteX1" fmla="*/ 160401 w 984390"/>
                  <a:gd name="connsiteY1" fmla="*/ 532372 h 646286"/>
                  <a:gd name="connsiteX2" fmla="*/ 197724 w 984390"/>
                  <a:gd name="connsiteY2" fmla="*/ 383083 h 646286"/>
                  <a:gd name="connsiteX3" fmla="*/ 319022 w 984390"/>
                  <a:gd name="connsiteY3" fmla="*/ 196470 h 646286"/>
                  <a:gd name="connsiteX4" fmla="*/ 492195 w 984390"/>
                  <a:gd name="connsiteY4" fmla="*/ 15319 h 646286"/>
                  <a:gd name="connsiteX5" fmla="*/ 841536 w 984390"/>
                  <a:gd name="connsiteY5" fmla="*/ 551033 h 646286"/>
                  <a:gd name="connsiteX6" fmla="*/ 984390 w 984390"/>
                  <a:gd name="connsiteY6" fmla="*/ 646286 h 646286"/>
                  <a:gd name="connsiteX7" fmla="*/ 0 w 984390"/>
                  <a:gd name="connsiteY7" fmla="*/ 646286 h 646286"/>
                  <a:gd name="connsiteX0" fmla="*/ 0 w 984390"/>
                  <a:gd name="connsiteY0" fmla="*/ 646286 h 646286"/>
                  <a:gd name="connsiteX1" fmla="*/ 160401 w 984390"/>
                  <a:gd name="connsiteY1" fmla="*/ 532372 h 646286"/>
                  <a:gd name="connsiteX2" fmla="*/ 197724 w 984390"/>
                  <a:gd name="connsiteY2" fmla="*/ 383083 h 646286"/>
                  <a:gd name="connsiteX3" fmla="*/ 319022 w 984390"/>
                  <a:gd name="connsiteY3" fmla="*/ 196470 h 646286"/>
                  <a:gd name="connsiteX4" fmla="*/ 492195 w 984390"/>
                  <a:gd name="connsiteY4" fmla="*/ 15319 h 646286"/>
                  <a:gd name="connsiteX5" fmla="*/ 832206 w 984390"/>
                  <a:gd name="connsiteY5" fmla="*/ 504380 h 646286"/>
                  <a:gd name="connsiteX6" fmla="*/ 984390 w 984390"/>
                  <a:gd name="connsiteY6" fmla="*/ 646286 h 646286"/>
                  <a:gd name="connsiteX7" fmla="*/ 0 w 984390"/>
                  <a:gd name="connsiteY7" fmla="*/ 646286 h 646286"/>
                  <a:gd name="connsiteX0" fmla="*/ 0 w 984390"/>
                  <a:gd name="connsiteY0" fmla="*/ 646286 h 646286"/>
                  <a:gd name="connsiteX1" fmla="*/ 160401 w 984390"/>
                  <a:gd name="connsiteY1" fmla="*/ 532372 h 646286"/>
                  <a:gd name="connsiteX2" fmla="*/ 197724 w 984390"/>
                  <a:gd name="connsiteY2" fmla="*/ 383083 h 646286"/>
                  <a:gd name="connsiteX3" fmla="*/ 319022 w 984390"/>
                  <a:gd name="connsiteY3" fmla="*/ 196470 h 646286"/>
                  <a:gd name="connsiteX4" fmla="*/ 492195 w 984390"/>
                  <a:gd name="connsiteY4" fmla="*/ 15319 h 646286"/>
                  <a:gd name="connsiteX5" fmla="*/ 832206 w 984390"/>
                  <a:gd name="connsiteY5" fmla="*/ 504380 h 646286"/>
                  <a:gd name="connsiteX6" fmla="*/ 984390 w 984390"/>
                  <a:gd name="connsiteY6" fmla="*/ 646286 h 646286"/>
                  <a:gd name="connsiteX7" fmla="*/ 0 w 984390"/>
                  <a:gd name="connsiteY7" fmla="*/ 646286 h 646286"/>
                  <a:gd name="connsiteX0" fmla="*/ 0 w 984390"/>
                  <a:gd name="connsiteY0" fmla="*/ 646286 h 646286"/>
                  <a:gd name="connsiteX1" fmla="*/ 160401 w 984390"/>
                  <a:gd name="connsiteY1" fmla="*/ 532372 h 646286"/>
                  <a:gd name="connsiteX2" fmla="*/ 197724 w 984390"/>
                  <a:gd name="connsiteY2" fmla="*/ 383083 h 646286"/>
                  <a:gd name="connsiteX3" fmla="*/ 319022 w 984390"/>
                  <a:gd name="connsiteY3" fmla="*/ 196470 h 646286"/>
                  <a:gd name="connsiteX4" fmla="*/ 492195 w 984390"/>
                  <a:gd name="connsiteY4" fmla="*/ 15319 h 646286"/>
                  <a:gd name="connsiteX5" fmla="*/ 561618 w 984390"/>
                  <a:gd name="connsiteY5" fmla="*/ 224461 h 646286"/>
                  <a:gd name="connsiteX6" fmla="*/ 832206 w 984390"/>
                  <a:gd name="connsiteY6" fmla="*/ 504380 h 646286"/>
                  <a:gd name="connsiteX7" fmla="*/ 984390 w 984390"/>
                  <a:gd name="connsiteY7" fmla="*/ 646286 h 646286"/>
                  <a:gd name="connsiteX8" fmla="*/ 0 w 984390"/>
                  <a:gd name="connsiteY8" fmla="*/ 646286 h 646286"/>
                  <a:gd name="connsiteX0" fmla="*/ 0 w 984390"/>
                  <a:gd name="connsiteY0" fmla="*/ 646286 h 646286"/>
                  <a:gd name="connsiteX1" fmla="*/ 160401 w 984390"/>
                  <a:gd name="connsiteY1" fmla="*/ 532372 h 646286"/>
                  <a:gd name="connsiteX2" fmla="*/ 197724 w 984390"/>
                  <a:gd name="connsiteY2" fmla="*/ 383083 h 646286"/>
                  <a:gd name="connsiteX3" fmla="*/ 319022 w 984390"/>
                  <a:gd name="connsiteY3" fmla="*/ 196470 h 646286"/>
                  <a:gd name="connsiteX4" fmla="*/ 492195 w 984390"/>
                  <a:gd name="connsiteY4" fmla="*/ 15319 h 646286"/>
                  <a:gd name="connsiteX5" fmla="*/ 561618 w 984390"/>
                  <a:gd name="connsiteY5" fmla="*/ 224461 h 646286"/>
                  <a:gd name="connsiteX6" fmla="*/ 757560 w 984390"/>
                  <a:gd name="connsiteY6" fmla="*/ 336428 h 646286"/>
                  <a:gd name="connsiteX7" fmla="*/ 832206 w 984390"/>
                  <a:gd name="connsiteY7" fmla="*/ 504380 h 646286"/>
                  <a:gd name="connsiteX8" fmla="*/ 984390 w 984390"/>
                  <a:gd name="connsiteY8" fmla="*/ 646286 h 646286"/>
                  <a:gd name="connsiteX9" fmla="*/ 0 w 984390"/>
                  <a:gd name="connsiteY9" fmla="*/ 646286 h 646286"/>
                  <a:gd name="connsiteX0" fmla="*/ 0 w 984390"/>
                  <a:gd name="connsiteY0" fmla="*/ 646286 h 646286"/>
                  <a:gd name="connsiteX1" fmla="*/ 160401 w 984390"/>
                  <a:gd name="connsiteY1" fmla="*/ 532372 h 646286"/>
                  <a:gd name="connsiteX2" fmla="*/ 197724 w 984390"/>
                  <a:gd name="connsiteY2" fmla="*/ 383083 h 646286"/>
                  <a:gd name="connsiteX3" fmla="*/ 319022 w 984390"/>
                  <a:gd name="connsiteY3" fmla="*/ 196470 h 646286"/>
                  <a:gd name="connsiteX4" fmla="*/ 492195 w 984390"/>
                  <a:gd name="connsiteY4" fmla="*/ 15319 h 646286"/>
                  <a:gd name="connsiteX5" fmla="*/ 570948 w 984390"/>
                  <a:gd name="connsiteY5" fmla="*/ 112494 h 646286"/>
                  <a:gd name="connsiteX6" fmla="*/ 561618 w 984390"/>
                  <a:gd name="connsiteY6" fmla="*/ 224461 h 646286"/>
                  <a:gd name="connsiteX7" fmla="*/ 757560 w 984390"/>
                  <a:gd name="connsiteY7" fmla="*/ 336428 h 646286"/>
                  <a:gd name="connsiteX8" fmla="*/ 832206 w 984390"/>
                  <a:gd name="connsiteY8" fmla="*/ 504380 h 646286"/>
                  <a:gd name="connsiteX9" fmla="*/ 984390 w 984390"/>
                  <a:gd name="connsiteY9" fmla="*/ 646286 h 646286"/>
                  <a:gd name="connsiteX10" fmla="*/ 0 w 984390"/>
                  <a:gd name="connsiteY10" fmla="*/ 646286 h 646286"/>
                  <a:gd name="connsiteX0" fmla="*/ 0 w 984390"/>
                  <a:gd name="connsiteY0" fmla="*/ 646286 h 681894"/>
                  <a:gd name="connsiteX1" fmla="*/ 160401 w 984390"/>
                  <a:gd name="connsiteY1" fmla="*/ 532372 h 681894"/>
                  <a:gd name="connsiteX2" fmla="*/ 197724 w 984390"/>
                  <a:gd name="connsiteY2" fmla="*/ 383083 h 681894"/>
                  <a:gd name="connsiteX3" fmla="*/ 319022 w 984390"/>
                  <a:gd name="connsiteY3" fmla="*/ 196470 h 681894"/>
                  <a:gd name="connsiteX4" fmla="*/ 492195 w 984390"/>
                  <a:gd name="connsiteY4" fmla="*/ 15319 h 681894"/>
                  <a:gd name="connsiteX5" fmla="*/ 570948 w 984390"/>
                  <a:gd name="connsiteY5" fmla="*/ 112494 h 681894"/>
                  <a:gd name="connsiteX6" fmla="*/ 561618 w 984390"/>
                  <a:gd name="connsiteY6" fmla="*/ 224461 h 681894"/>
                  <a:gd name="connsiteX7" fmla="*/ 757560 w 984390"/>
                  <a:gd name="connsiteY7" fmla="*/ 336428 h 681894"/>
                  <a:gd name="connsiteX8" fmla="*/ 832206 w 984390"/>
                  <a:gd name="connsiteY8" fmla="*/ 504380 h 681894"/>
                  <a:gd name="connsiteX9" fmla="*/ 984390 w 984390"/>
                  <a:gd name="connsiteY9" fmla="*/ 646286 h 681894"/>
                  <a:gd name="connsiteX10" fmla="*/ 412328 w 984390"/>
                  <a:gd name="connsiteY10" fmla="*/ 681661 h 681894"/>
                  <a:gd name="connsiteX11" fmla="*/ 0 w 984390"/>
                  <a:gd name="connsiteY11" fmla="*/ 646286 h 681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4390" h="681894">
                    <a:moveTo>
                      <a:pt x="0" y="646286"/>
                    </a:moveTo>
                    <a:cubicBezTo>
                      <a:pt x="37916" y="592764"/>
                      <a:pt x="122485" y="585894"/>
                      <a:pt x="160401" y="532372"/>
                    </a:cubicBezTo>
                    <a:cubicBezTo>
                      <a:pt x="182173" y="491939"/>
                      <a:pt x="175952" y="423516"/>
                      <a:pt x="197724" y="383083"/>
                    </a:cubicBezTo>
                    <a:cubicBezTo>
                      <a:pt x="231936" y="327099"/>
                      <a:pt x="269944" y="257764"/>
                      <a:pt x="319022" y="196470"/>
                    </a:cubicBezTo>
                    <a:cubicBezTo>
                      <a:pt x="424085" y="163168"/>
                      <a:pt x="389076" y="-59650"/>
                      <a:pt x="492195" y="15319"/>
                    </a:cubicBezTo>
                    <a:cubicBezTo>
                      <a:pt x="526407" y="2878"/>
                      <a:pt x="559378" y="77637"/>
                      <a:pt x="570948" y="112494"/>
                    </a:cubicBezTo>
                    <a:cubicBezTo>
                      <a:pt x="582519" y="147351"/>
                      <a:pt x="522741" y="188694"/>
                      <a:pt x="561618" y="224461"/>
                    </a:cubicBezTo>
                    <a:cubicBezTo>
                      <a:pt x="594960" y="281089"/>
                      <a:pt x="712462" y="289775"/>
                      <a:pt x="757560" y="336428"/>
                    </a:cubicBezTo>
                    <a:cubicBezTo>
                      <a:pt x="802658" y="383081"/>
                      <a:pt x="783515" y="455847"/>
                      <a:pt x="832206" y="504380"/>
                    </a:cubicBezTo>
                    <a:lnTo>
                      <a:pt x="984390" y="646286"/>
                    </a:lnTo>
                    <a:cubicBezTo>
                      <a:pt x="793703" y="642527"/>
                      <a:pt x="603015" y="685420"/>
                      <a:pt x="412328" y="681661"/>
                    </a:cubicBezTo>
                    <a:lnTo>
                      <a:pt x="0" y="646286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6280750" y="4290135"/>
                <a:ext cx="313185" cy="307949"/>
              </a:xfrm>
              <a:custGeom>
                <a:avLst/>
                <a:gdLst>
                  <a:gd name="connsiteX0" fmla="*/ 0 w 247871"/>
                  <a:gd name="connsiteY0" fmla="*/ 0 h 251940"/>
                  <a:gd name="connsiteX1" fmla="*/ 247871 w 247871"/>
                  <a:gd name="connsiteY1" fmla="*/ 0 h 251940"/>
                  <a:gd name="connsiteX2" fmla="*/ 247871 w 247871"/>
                  <a:gd name="connsiteY2" fmla="*/ 251940 h 251940"/>
                  <a:gd name="connsiteX3" fmla="*/ 0 w 247871"/>
                  <a:gd name="connsiteY3" fmla="*/ 251940 h 251940"/>
                  <a:gd name="connsiteX4" fmla="*/ 0 w 247871"/>
                  <a:gd name="connsiteY4" fmla="*/ 0 h 251940"/>
                  <a:gd name="connsiteX0" fmla="*/ 37322 w 285193"/>
                  <a:gd name="connsiteY0" fmla="*/ 0 h 251940"/>
                  <a:gd name="connsiteX1" fmla="*/ 285193 w 285193"/>
                  <a:gd name="connsiteY1" fmla="*/ 0 h 251940"/>
                  <a:gd name="connsiteX2" fmla="*/ 285193 w 285193"/>
                  <a:gd name="connsiteY2" fmla="*/ 251940 h 251940"/>
                  <a:gd name="connsiteX3" fmla="*/ 0 w 285193"/>
                  <a:gd name="connsiteY3" fmla="*/ 242610 h 251940"/>
                  <a:gd name="connsiteX4" fmla="*/ 37322 w 285193"/>
                  <a:gd name="connsiteY4" fmla="*/ 0 h 251940"/>
                  <a:gd name="connsiteX0" fmla="*/ 37322 w 313185"/>
                  <a:gd name="connsiteY0" fmla="*/ 0 h 251940"/>
                  <a:gd name="connsiteX1" fmla="*/ 313185 w 313185"/>
                  <a:gd name="connsiteY1" fmla="*/ 27992 h 251940"/>
                  <a:gd name="connsiteX2" fmla="*/ 285193 w 313185"/>
                  <a:gd name="connsiteY2" fmla="*/ 251940 h 251940"/>
                  <a:gd name="connsiteX3" fmla="*/ 0 w 313185"/>
                  <a:gd name="connsiteY3" fmla="*/ 242610 h 251940"/>
                  <a:gd name="connsiteX4" fmla="*/ 37322 w 313185"/>
                  <a:gd name="connsiteY4" fmla="*/ 0 h 251940"/>
                  <a:gd name="connsiteX0" fmla="*/ 37322 w 313185"/>
                  <a:gd name="connsiteY0" fmla="*/ 31530 h 283470"/>
                  <a:gd name="connsiteX1" fmla="*/ 178005 w 313185"/>
                  <a:gd name="connsiteY1" fmla="*/ 0 h 283470"/>
                  <a:gd name="connsiteX2" fmla="*/ 313185 w 313185"/>
                  <a:gd name="connsiteY2" fmla="*/ 59522 h 283470"/>
                  <a:gd name="connsiteX3" fmla="*/ 285193 w 313185"/>
                  <a:gd name="connsiteY3" fmla="*/ 283470 h 283470"/>
                  <a:gd name="connsiteX4" fmla="*/ 0 w 313185"/>
                  <a:gd name="connsiteY4" fmla="*/ 274140 h 283470"/>
                  <a:gd name="connsiteX5" fmla="*/ 37322 w 313185"/>
                  <a:gd name="connsiteY5" fmla="*/ 31530 h 283470"/>
                  <a:gd name="connsiteX0" fmla="*/ 37322 w 313185"/>
                  <a:gd name="connsiteY0" fmla="*/ 31530 h 307949"/>
                  <a:gd name="connsiteX1" fmla="*/ 178005 w 313185"/>
                  <a:gd name="connsiteY1" fmla="*/ 0 h 307949"/>
                  <a:gd name="connsiteX2" fmla="*/ 313185 w 313185"/>
                  <a:gd name="connsiteY2" fmla="*/ 59522 h 307949"/>
                  <a:gd name="connsiteX3" fmla="*/ 285193 w 313185"/>
                  <a:gd name="connsiteY3" fmla="*/ 283470 h 307949"/>
                  <a:gd name="connsiteX4" fmla="*/ 159344 w 313185"/>
                  <a:gd name="connsiteY4" fmla="*/ 307911 h 307949"/>
                  <a:gd name="connsiteX5" fmla="*/ 0 w 313185"/>
                  <a:gd name="connsiteY5" fmla="*/ 274140 h 307949"/>
                  <a:gd name="connsiteX6" fmla="*/ 37322 w 313185"/>
                  <a:gd name="connsiteY6" fmla="*/ 31530 h 307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185" h="307949">
                    <a:moveTo>
                      <a:pt x="37322" y="31530"/>
                    </a:moveTo>
                    <a:cubicBezTo>
                      <a:pt x="87327" y="30351"/>
                      <a:pt x="128000" y="1179"/>
                      <a:pt x="178005" y="0"/>
                    </a:cubicBezTo>
                    <a:lnTo>
                      <a:pt x="313185" y="59522"/>
                    </a:lnTo>
                    <a:lnTo>
                      <a:pt x="285193" y="283470"/>
                    </a:lnTo>
                    <a:cubicBezTo>
                      <a:pt x="246354" y="282286"/>
                      <a:pt x="198183" y="309095"/>
                      <a:pt x="159344" y="307911"/>
                    </a:cubicBezTo>
                    <a:lnTo>
                      <a:pt x="0" y="274140"/>
                    </a:lnTo>
                    <a:lnTo>
                      <a:pt x="37322" y="31530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6281473" y="4747329"/>
                <a:ext cx="317598" cy="287771"/>
              </a:xfrm>
              <a:custGeom>
                <a:avLst/>
                <a:gdLst>
                  <a:gd name="connsiteX0" fmla="*/ 0 w 247871"/>
                  <a:gd name="connsiteY0" fmla="*/ 0 h 251940"/>
                  <a:gd name="connsiteX1" fmla="*/ 247871 w 247871"/>
                  <a:gd name="connsiteY1" fmla="*/ 0 h 251940"/>
                  <a:gd name="connsiteX2" fmla="*/ 247871 w 247871"/>
                  <a:gd name="connsiteY2" fmla="*/ 251940 h 251940"/>
                  <a:gd name="connsiteX3" fmla="*/ 0 w 247871"/>
                  <a:gd name="connsiteY3" fmla="*/ 251940 h 251940"/>
                  <a:gd name="connsiteX4" fmla="*/ 0 w 247871"/>
                  <a:gd name="connsiteY4" fmla="*/ 0 h 251940"/>
                  <a:gd name="connsiteX0" fmla="*/ 0 w 280999"/>
                  <a:gd name="connsiteY0" fmla="*/ 0 h 251940"/>
                  <a:gd name="connsiteX1" fmla="*/ 247871 w 280999"/>
                  <a:gd name="connsiteY1" fmla="*/ 0 h 251940"/>
                  <a:gd name="connsiteX2" fmla="*/ 280643 w 280999"/>
                  <a:gd name="connsiteY2" fmla="*/ 122796 h 251940"/>
                  <a:gd name="connsiteX3" fmla="*/ 247871 w 280999"/>
                  <a:gd name="connsiteY3" fmla="*/ 251940 h 251940"/>
                  <a:gd name="connsiteX4" fmla="*/ 0 w 280999"/>
                  <a:gd name="connsiteY4" fmla="*/ 251940 h 251940"/>
                  <a:gd name="connsiteX5" fmla="*/ 0 w 280999"/>
                  <a:gd name="connsiteY5" fmla="*/ 0 h 251940"/>
                  <a:gd name="connsiteX0" fmla="*/ 0 w 280999"/>
                  <a:gd name="connsiteY0" fmla="*/ 26500 h 278440"/>
                  <a:gd name="connsiteX1" fmla="*/ 47377 w 280999"/>
                  <a:gd name="connsiteY1" fmla="*/ 6 h 278440"/>
                  <a:gd name="connsiteX2" fmla="*/ 247871 w 280999"/>
                  <a:gd name="connsiteY2" fmla="*/ 26500 h 278440"/>
                  <a:gd name="connsiteX3" fmla="*/ 280643 w 280999"/>
                  <a:gd name="connsiteY3" fmla="*/ 149296 h 278440"/>
                  <a:gd name="connsiteX4" fmla="*/ 247871 w 280999"/>
                  <a:gd name="connsiteY4" fmla="*/ 278440 h 278440"/>
                  <a:gd name="connsiteX5" fmla="*/ 0 w 280999"/>
                  <a:gd name="connsiteY5" fmla="*/ 278440 h 278440"/>
                  <a:gd name="connsiteX6" fmla="*/ 0 w 280999"/>
                  <a:gd name="connsiteY6" fmla="*/ 26500 h 278440"/>
                  <a:gd name="connsiteX0" fmla="*/ 36599 w 317598"/>
                  <a:gd name="connsiteY0" fmla="*/ 26500 h 278440"/>
                  <a:gd name="connsiteX1" fmla="*/ 83976 w 317598"/>
                  <a:gd name="connsiteY1" fmla="*/ 6 h 278440"/>
                  <a:gd name="connsiteX2" fmla="*/ 284470 w 317598"/>
                  <a:gd name="connsiteY2" fmla="*/ 26500 h 278440"/>
                  <a:gd name="connsiteX3" fmla="*/ 317242 w 317598"/>
                  <a:gd name="connsiteY3" fmla="*/ 149296 h 278440"/>
                  <a:gd name="connsiteX4" fmla="*/ 284470 w 317598"/>
                  <a:gd name="connsiteY4" fmla="*/ 278440 h 278440"/>
                  <a:gd name="connsiteX5" fmla="*/ 36599 w 317598"/>
                  <a:gd name="connsiteY5" fmla="*/ 278440 h 278440"/>
                  <a:gd name="connsiteX6" fmla="*/ 1 w 317598"/>
                  <a:gd name="connsiteY6" fmla="*/ 186619 h 278440"/>
                  <a:gd name="connsiteX7" fmla="*/ 36599 w 317598"/>
                  <a:gd name="connsiteY7" fmla="*/ 26500 h 278440"/>
                  <a:gd name="connsiteX0" fmla="*/ 36599 w 317598"/>
                  <a:gd name="connsiteY0" fmla="*/ 26500 h 287771"/>
                  <a:gd name="connsiteX1" fmla="*/ 83976 w 317598"/>
                  <a:gd name="connsiteY1" fmla="*/ 6 h 287771"/>
                  <a:gd name="connsiteX2" fmla="*/ 284470 w 317598"/>
                  <a:gd name="connsiteY2" fmla="*/ 26500 h 287771"/>
                  <a:gd name="connsiteX3" fmla="*/ 317242 w 317598"/>
                  <a:gd name="connsiteY3" fmla="*/ 149296 h 287771"/>
                  <a:gd name="connsiteX4" fmla="*/ 284470 w 317598"/>
                  <a:gd name="connsiteY4" fmla="*/ 278440 h 287771"/>
                  <a:gd name="connsiteX5" fmla="*/ 36599 w 317598"/>
                  <a:gd name="connsiteY5" fmla="*/ 287771 h 287771"/>
                  <a:gd name="connsiteX6" fmla="*/ 1 w 317598"/>
                  <a:gd name="connsiteY6" fmla="*/ 186619 h 287771"/>
                  <a:gd name="connsiteX7" fmla="*/ 36599 w 317598"/>
                  <a:gd name="connsiteY7" fmla="*/ 26500 h 287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598" h="287771">
                    <a:moveTo>
                      <a:pt x="36599" y="26500"/>
                    </a:moveTo>
                    <a:cubicBezTo>
                      <a:pt x="67942" y="26999"/>
                      <a:pt x="52633" y="-493"/>
                      <a:pt x="83976" y="6"/>
                    </a:cubicBezTo>
                    <a:lnTo>
                      <a:pt x="284470" y="26500"/>
                    </a:lnTo>
                    <a:cubicBezTo>
                      <a:pt x="279843" y="61212"/>
                      <a:pt x="321869" y="114584"/>
                      <a:pt x="317242" y="149296"/>
                    </a:cubicBezTo>
                    <a:lnTo>
                      <a:pt x="284470" y="278440"/>
                    </a:lnTo>
                    <a:lnTo>
                      <a:pt x="36599" y="287771"/>
                    </a:lnTo>
                    <a:cubicBezTo>
                      <a:pt x="36840" y="250943"/>
                      <a:pt x="-240" y="223447"/>
                      <a:pt x="1" y="186619"/>
                    </a:cubicBezTo>
                    <a:lnTo>
                      <a:pt x="36599" y="26500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43" name="Freeform 142"/>
          <p:cNvSpPr/>
          <p:nvPr/>
        </p:nvSpPr>
        <p:spPr>
          <a:xfrm>
            <a:off x="1097644" y="2595693"/>
            <a:ext cx="6058465" cy="434243"/>
          </a:xfrm>
          <a:custGeom>
            <a:avLst/>
            <a:gdLst>
              <a:gd name="connsiteX0" fmla="*/ 5645020 w 5645020"/>
              <a:gd name="connsiteY0" fmla="*/ 0 h 382555"/>
              <a:gd name="connsiteX1" fmla="*/ 4562669 w 5645020"/>
              <a:gd name="connsiteY1" fmla="*/ 158620 h 382555"/>
              <a:gd name="connsiteX2" fmla="*/ 3433665 w 5645020"/>
              <a:gd name="connsiteY2" fmla="*/ 186612 h 382555"/>
              <a:gd name="connsiteX3" fmla="*/ 2715208 w 5645020"/>
              <a:gd name="connsiteY3" fmla="*/ 326571 h 382555"/>
              <a:gd name="connsiteX4" fmla="*/ 1959428 w 5645020"/>
              <a:gd name="connsiteY4" fmla="*/ 223935 h 382555"/>
              <a:gd name="connsiteX5" fmla="*/ 1399591 w 5645020"/>
              <a:gd name="connsiteY5" fmla="*/ 382555 h 382555"/>
              <a:gd name="connsiteX6" fmla="*/ 0 w 5645020"/>
              <a:gd name="connsiteY6" fmla="*/ 18661 h 38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45020" h="382555">
                <a:moveTo>
                  <a:pt x="5645020" y="0"/>
                </a:moveTo>
                <a:lnTo>
                  <a:pt x="4562669" y="158620"/>
                </a:lnTo>
                <a:lnTo>
                  <a:pt x="3433665" y="186612"/>
                </a:lnTo>
                <a:lnTo>
                  <a:pt x="2715208" y="326571"/>
                </a:lnTo>
                <a:lnTo>
                  <a:pt x="1959428" y="223935"/>
                </a:lnTo>
                <a:lnTo>
                  <a:pt x="1399591" y="382555"/>
                </a:lnTo>
                <a:lnTo>
                  <a:pt x="0" y="18661"/>
                </a:lnTo>
              </a:path>
            </a:pathLst>
          </a:custGeom>
          <a:noFill/>
          <a:ln w="57150">
            <a:solidFill>
              <a:schemeClr val="tx1"/>
            </a:solidFill>
            <a:headEnd type="triangl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4" name="Freeform 143"/>
          <p:cNvSpPr/>
          <p:nvPr/>
        </p:nvSpPr>
        <p:spPr>
          <a:xfrm>
            <a:off x="1209257" y="3252353"/>
            <a:ext cx="6006936" cy="330096"/>
          </a:xfrm>
          <a:custGeom>
            <a:avLst/>
            <a:gdLst>
              <a:gd name="connsiteX0" fmla="*/ 5598368 w 5598368"/>
              <a:gd name="connsiteY0" fmla="*/ 298580 h 307910"/>
              <a:gd name="connsiteX1" fmla="*/ 4581331 w 5598368"/>
              <a:gd name="connsiteY1" fmla="*/ 130628 h 307910"/>
              <a:gd name="connsiteX2" fmla="*/ 4049486 w 5598368"/>
              <a:gd name="connsiteY2" fmla="*/ 177282 h 307910"/>
              <a:gd name="connsiteX3" fmla="*/ 3387013 w 5598368"/>
              <a:gd name="connsiteY3" fmla="*/ 111967 h 307910"/>
              <a:gd name="connsiteX4" fmla="*/ 2743200 w 5598368"/>
              <a:gd name="connsiteY4" fmla="*/ 242596 h 307910"/>
              <a:gd name="connsiteX5" fmla="*/ 2416629 w 5598368"/>
              <a:gd name="connsiteY5" fmla="*/ 0 h 307910"/>
              <a:gd name="connsiteX6" fmla="*/ 2211355 w 5598368"/>
              <a:gd name="connsiteY6" fmla="*/ 0 h 307910"/>
              <a:gd name="connsiteX7" fmla="*/ 1744825 w 5598368"/>
              <a:gd name="connsiteY7" fmla="*/ 65314 h 307910"/>
              <a:gd name="connsiteX8" fmla="*/ 1156996 w 5598368"/>
              <a:gd name="connsiteY8" fmla="*/ 307910 h 307910"/>
              <a:gd name="connsiteX9" fmla="*/ 0 w 5598368"/>
              <a:gd name="connsiteY9" fmla="*/ 233265 h 30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8368" h="307910">
                <a:moveTo>
                  <a:pt x="5598368" y="298580"/>
                </a:moveTo>
                <a:lnTo>
                  <a:pt x="4581331" y="130628"/>
                </a:lnTo>
                <a:lnTo>
                  <a:pt x="4049486" y="177282"/>
                </a:lnTo>
                <a:lnTo>
                  <a:pt x="3387013" y="111967"/>
                </a:lnTo>
                <a:lnTo>
                  <a:pt x="2743200" y="242596"/>
                </a:lnTo>
                <a:lnTo>
                  <a:pt x="2416629" y="0"/>
                </a:lnTo>
                <a:lnTo>
                  <a:pt x="2211355" y="0"/>
                </a:lnTo>
                <a:lnTo>
                  <a:pt x="1744825" y="65314"/>
                </a:lnTo>
                <a:lnTo>
                  <a:pt x="1156996" y="307910"/>
                </a:lnTo>
                <a:lnTo>
                  <a:pt x="0" y="233265"/>
                </a:lnTo>
              </a:path>
            </a:pathLst>
          </a:custGeom>
          <a:noFill/>
          <a:ln w="57150">
            <a:solidFill>
              <a:schemeClr val="tx1"/>
            </a:solidFill>
            <a:headEnd type="triangl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45" name="Freeform 144"/>
          <p:cNvSpPr/>
          <p:nvPr/>
        </p:nvSpPr>
        <p:spPr>
          <a:xfrm>
            <a:off x="827266" y="3824284"/>
            <a:ext cx="5958326" cy="285966"/>
          </a:xfrm>
          <a:custGeom>
            <a:avLst/>
            <a:gdLst>
              <a:gd name="connsiteX0" fmla="*/ 5551714 w 5551714"/>
              <a:gd name="connsiteY0" fmla="*/ 149290 h 251927"/>
              <a:gd name="connsiteX1" fmla="*/ 4749282 w 5551714"/>
              <a:gd name="connsiteY1" fmla="*/ 55984 h 251927"/>
              <a:gd name="connsiteX2" fmla="*/ 4096139 w 5551714"/>
              <a:gd name="connsiteY2" fmla="*/ 195943 h 251927"/>
              <a:gd name="connsiteX3" fmla="*/ 3172408 w 5551714"/>
              <a:gd name="connsiteY3" fmla="*/ 83975 h 251927"/>
              <a:gd name="connsiteX4" fmla="*/ 2444620 w 5551714"/>
              <a:gd name="connsiteY4" fmla="*/ 251927 h 251927"/>
              <a:gd name="connsiteX5" fmla="*/ 1698171 w 5551714"/>
              <a:gd name="connsiteY5" fmla="*/ 149290 h 251927"/>
              <a:gd name="connsiteX6" fmla="*/ 0 w 5551714"/>
              <a:gd name="connsiteY6" fmla="*/ 0 h 25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1714" h="251927">
                <a:moveTo>
                  <a:pt x="5551714" y="149290"/>
                </a:moveTo>
                <a:lnTo>
                  <a:pt x="4749282" y="55984"/>
                </a:lnTo>
                <a:lnTo>
                  <a:pt x="4096139" y="195943"/>
                </a:lnTo>
                <a:lnTo>
                  <a:pt x="3172408" y="83975"/>
                </a:lnTo>
                <a:lnTo>
                  <a:pt x="2444620" y="251927"/>
                </a:lnTo>
                <a:lnTo>
                  <a:pt x="1698171" y="149290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chemeClr val="tx1"/>
            </a:solidFill>
            <a:headEnd type="triangl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860503" y="1459930"/>
            <a:ext cx="101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Object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2927850" y="1478066"/>
            <a:ext cx="2732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3D Turbulence Field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6073861" y="1463802"/>
            <a:ext cx="2559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2D distorted image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801205" y="260830"/>
            <a:ext cx="3074881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Ray tracing in 3D </a:t>
            </a:r>
          </a:p>
        </p:txBody>
      </p:sp>
      <p:sp>
        <p:nvSpPr>
          <p:cNvPr id="5" name="Rounded Rectangle 4"/>
          <p:cNvSpPr/>
          <p:nvPr/>
        </p:nvSpPr>
        <p:spPr>
          <a:xfrm rot="21081012">
            <a:off x="459160" y="320981"/>
            <a:ext cx="1812898" cy="75821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prstClr val="white"/>
                </a:solidFill>
              </a:rPr>
              <a:t>Motivation</a:t>
            </a: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1995231" y="4864033"/>
            <a:ext cx="534341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3499443" y="4864033"/>
            <a:ext cx="269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Scale of kilometers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1257727">
            <a:off x="1981340" y="4244279"/>
            <a:ext cx="5006428" cy="715089"/>
          </a:xfrm>
          <a:prstGeom prst="round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Computationally complex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3</a:t>
            </a:fld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768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143" grpId="0" animBg="1"/>
      <p:bldP spid="144" grpId="0" animBg="1"/>
      <p:bldP spid="145" grpId="0" animBg="1"/>
      <p:bldP spid="161" grpId="0"/>
      <p:bldP spid="162" grpId="0"/>
      <p:bldP spid="89" grpId="0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458" y="365126"/>
            <a:ext cx="8539316" cy="1325563"/>
          </a:xfrm>
        </p:spPr>
        <p:txBody>
          <a:bodyPr>
            <a:normAutofit/>
          </a:bodyPr>
          <a:lstStyle/>
          <a:p>
            <a:r>
              <a:rPr lang="en-US" sz="4300" dirty="0" smtClean="0">
                <a:solidFill>
                  <a:schemeClr val="bg1"/>
                </a:solidFill>
              </a:rPr>
              <a:t>Simulate Turbulence Distorted Images</a:t>
            </a:r>
            <a:endParaRPr lang="en-US" sz="43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677406" y="6043215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30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282732" y="1382152"/>
            <a:ext cx="6740768" cy="4329763"/>
            <a:chOff x="1260231" y="1252665"/>
            <a:chExt cx="6740768" cy="4329763"/>
          </a:xfrm>
        </p:grpSpPr>
        <p:pic>
          <p:nvPicPr>
            <p:cNvPr id="11" name="Picture 2" descr="https://lh3.googleusercontent.com/lXe2mf4TZM61tzDMRDocS-rcgRSSeS2X9PyKrXXp8Nxr1Ok0Oat5826MTNheqmqrK5YQPHjWNYNFDK6Odtw87bCCqMs0NJwGu_IZgFV7RNVxEVfsyECs__bXq8msMmTAPM4Om__v6zb9W4Pv885fXpWYg4_jNh-r3mtTbaElQMT-FxyIOoL5vtKnvb-iBecdsNWVngJcIBL-OGPlaHGHuxuBAhb3f-snphjyyEeMF3tb2z9qRjGIw78EroRFVJyq9ry7a9x1-gn9EImkXW-xBTdtTOAMl1Zl1HEAhnBZjO1Hhy-XIohvXvIXfewrhLP6DZm49DQ6tOkf3WCX9RJxMKs9Xfb97tDdUJTtY6s04MJMUDsWaPKZ2nM-8pbXcUnouFiYqoqiM7YpAUvpkoNbTdDpd39S1DJMNKeaoua-a5EW0d93FIK-Mlxrr7HknGjfQKMdMuA7hpKu3x1tf1EAUggY1-sP5JWXL_XfIV5mF27XW2JjVK5_w-I7IRLZryUzucmzmIEEJDfw9a853HkskRUHUWZWl4c3EhPpc_gKH6lVmPxOnQgYFN5ZSz9Hh2vA0jpgBhabujyBlBhJRlf9lP8scb2xquA4mRNTfXeipktbmigTQEdZjA=w814-h740-no"/>
            <p:cNvPicPr>
              <a:picLocks noChangeAspect="1" noChangeArrowheads="1" noCrop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231" y="1252665"/>
              <a:ext cx="6740768" cy="4329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rame 12"/>
            <p:cNvSpPr/>
            <p:nvPr/>
          </p:nvSpPr>
          <p:spPr>
            <a:xfrm>
              <a:off x="1770185" y="1299017"/>
              <a:ext cx="5720861" cy="4034983"/>
            </a:xfrm>
            <a:prstGeom prst="frame">
              <a:avLst>
                <a:gd name="adj1" fmla="val 6689"/>
              </a:avLst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, ICCP17</a:t>
            </a:r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9081" t="50326" r="4455" b="29173"/>
          <a:stretch/>
        </p:blipFill>
        <p:spPr>
          <a:xfrm>
            <a:off x="1801860" y="5920522"/>
            <a:ext cx="5711687" cy="3445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8992" t="8141" r="4366" b="69781"/>
          <a:stretch/>
        </p:blipFill>
        <p:spPr>
          <a:xfrm>
            <a:off x="1788608" y="5519726"/>
            <a:ext cx="5724939" cy="3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2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458" y="365126"/>
            <a:ext cx="8539316" cy="1325563"/>
          </a:xfrm>
        </p:spPr>
        <p:txBody>
          <a:bodyPr>
            <a:normAutofit/>
          </a:bodyPr>
          <a:lstStyle/>
          <a:p>
            <a:r>
              <a:rPr lang="en-US" sz="4300" dirty="0" smtClean="0">
                <a:solidFill>
                  <a:schemeClr val="bg1"/>
                </a:solidFill>
              </a:rPr>
              <a:t>Simulate Turbulence Distorted Images</a:t>
            </a:r>
            <a:endParaRPr lang="en-US" sz="43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1790" y="6112511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756" y="1462269"/>
            <a:ext cx="4419600" cy="3981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, ICCP17</a:t>
            </a:r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8904" t="70826" r="4277" b="7885"/>
          <a:stretch/>
        </p:blipFill>
        <p:spPr>
          <a:xfrm>
            <a:off x="1775356" y="5917291"/>
            <a:ext cx="5738191" cy="357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8992" t="8141" r="4366" b="69781"/>
          <a:stretch/>
        </p:blipFill>
        <p:spPr>
          <a:xfrm>
            <a:off x="1788608" y="5519726"/>
            <a:ext cx="5724939" cy="3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1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865" y="95045"/>
            <a:ext cx="7886700" cy="1325563"/>
          </a:xfrm>
        </p:spPr>
        <p:txBody>
          <a:bodyPr/>
          <a:lstStyle/>
          <a:p>
            <a:r>
              <a:rPr lang="en-US" dirty="0" smtClean="0"/>
              <a:t>Verification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227060">
            <a:off x="4914869" y="241451"/>
            <a:ext cx="40148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Verify that distortion statistics consistent with the theory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77117" y="5979278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32</a:t>
            </a:fld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l="29358" t="42443" r="44044" b="11824"/>
          <a:stretch/>
        </p:blipFill>
        <p:spPr>
          <a:xfrm>
            <a:off x="2780811" y="1514927"/>
            <a:ext cx="4572000" cy="437003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780811" y="1413943"/>
            <a:ext cx="4572000" cy="45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041888" y="1576263"/>
            <a:ext cx="4698523" cy="4261755"/>
            <a:chOff x="-906445" y="1636914"/>
            <a:chExt cx="4698523" cy="4261755"/>
          </a:xfrm>
        </p:grpSpPr>
        <p:grpSp>
          <p:nvGrpSpPr>
            <p:cNvPr id="14" name="Group 13"/>
            <p:cNvGrpSpPr/>
            <p:nvPr/>
          </p:nvGrpSpPr>
          <p:grpSpPr>
            <a:xfrm>
              <a:off x="-906445" y="2282136"/>
              <a:ext cx="3665184" cy="3616533"/>
              <a:chOff x="3746710" y="2968631"/>
              <a:chExt cx="3665184" cy="361653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278627" y="2968631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4796574" y="6368868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253639" y="5627228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328817" y="4107534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732253" y="2968632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792104" y="6381351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898234" y="5632711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182478" y="4871770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115558" y="3479677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746710" y="4111697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111712" y="4185276"/>
              <a:ext cx="229416" cy="20381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72835" y="1636914"/>
              <a:ext cx="3419243" cy="461665"/>
            </a:xfrm>
            <a:prstGeom prst="rect">
              <a:avLst/>
            </a:prstGeom>
            <a:solidFill>
              <a:schemeClr val="bg1">
                <a:lumMod val="85000"/>
                <a:alpha val="7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Select 100 random pixels </a:t>
              </a:r>
              <a:endParaRPr lang="en-US" sz="24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5338504" y="3771469"/>
                <a:ext cx="46038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504" y="3771469"/>
                <a:ext cx="460382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4531310" y="1032672"/>
            <a:ext cx="2876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Image plane  view</a:t>
            </a:r>
          </a:p>
        </p:txBody>
      </p:sp>
      <p:cxnSp>
        <p:nvCxnSpPr>
          <p:cNvPr id="86" name="Straight Arrow Connector 85"/>
          <p:cNvCxnSpPr>
            <a:endCxn id="55" idx="1"/>
          </p:cNvCxnSpPr>
          <p:nvPr/>
        </p:nvCxnSpPr>
        <p:spPr>
          <a:xfrm flipV="1">
            <a:off x="4216885" y="4226531"/>
            <a:ext cx="2260771" cy="598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11" y="1448087"/>
            <a:ext cx="4661572" cy="44546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865" y="95045"/>
            <a:ext cx="7886700" cy="1325563"/>
          </a:xfrm>
        </p:spPr>
        <p:txBody>
          <a:bodyPr/>
          <a:lstStyle/>
          <a:p>
            <a:r>
              <a:rPr lang="en-US" dirty="0" smtClean="0"/>
              <a:t>Verification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227060">
            <a:off x="4903973" y="254111"/>
            <a:ext cx="40148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Verify that distortion statistics consistent with the theory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7072" y="6058314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380514" y="1366094"/>
            <a:ext cx="424543" cy="4725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896178" y="1212359"/>
            <a:ext cx="2369474" cy="1384995"/>
          </a:xfrm>
          <a:prstGeom prst="rect">
            <a:avLst/>
          </a:prstGeom>
          <a:solidFill>
            <a:srgbClr val="00FFFF">
              <a:alpha val="77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Generate 1500 distortion fields</a:t>
            </a:r>
            <a:endParaRPr lang="en-US" sz="2800" b="1" dirty="0"/>
          </a:p>
        </p:txBody>
      </p:sp>
      <p:grpSp>
        <p:nvGrpSpPr>
          <p:cNvPr id="38" name="Group 37"/>
          <p:cNvGrpSpPr/>
          <p:nvPr/>
        </p:nvGrpSpPr>
        <p:grpSpPr>
          <a:xfrm>
            <a:off x="3041888" y="1580428"/>
            <a:ext cx="4684365" cy="4257590"/>
            <a:chOff x="-906445" y="1641079"/>
            <a:chExt cx="4684365" cy="4257590"/>
          </a:xfrm>
        </p:grpSpPr>
        <p:grpSp>
          <p:nvGrpSpPr>
            <p:cNvPr id="39" name="Group 38"/>
            <p:cNvGrpSpPr/>
            <p:nvPr/>
          </p:nvGrpSpPr>
          <p:grpSpPr>
            <a:xfrm>
              <a:off x="-906445" y="2282136"/>
              <a:ext cx="3665184" cy="3616533"/>
              <a:chOff x="3746710" y="2968631"/>
              <a:chExt cx="3665184" cy="3616533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4278627" y="2968631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4796574" y="6368868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6253639" y="5627228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28817" y="4107534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732253" y="2968632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792104" y="6381351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898234" y="5632711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7182478" y="4871770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7115558" y="3479677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746710" y="4111697"/>
                <a:ext cx="229416" cy="20381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111712" y="4185276"/>
              <a:ext cx="229416" cy="20381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58677" y="1641079"/>
              <a:ext cx="3419243" cy="461665"/>
            </a:xfrm>
            <a:prstGeom prst="rect">
              <a:avLst/>
            </a:prstGeom>
            <a:solidFill>
              <a:schemeClr val="bg1">
                <a:lumMod val="85000"/>
                <a:alpha val="7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Select 100 random pixels </a:t>
              </a:r>
              <a:endParaRPr lang="en-US" sz="2400" b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5338504" y="3771469"/>
                <a:ext cx="46038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8504" y="3771469"/>
                <a:ext cx="460382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Straight Arrow Connector 77"/>
          <p:cNvCxnSpPr/>
          <p:nvPr/>
        </p:nvCxnSpPr>
        <p:spPr>
          <a:xfrm flipV="1">
            <a:off x="4216885" y="4226531"/>
            <a:ext cx="2260771" cy="5985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531310" y="1032672"/>
            <a:ext cx="2876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Image plane  view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42857" y="2869259"/>
            <a:ext cx="5014972" cy="3387910"/>
            <a:chOff x="342857" y="2869259"/>
            <a:chExt cx="5014972" cy="3387910"/>
          </a:xfrm>
        </p:grpSpPr>
        <p:grpSp>
          <p:nvGrpSpPr>
            <p:cNvPr id="8" name="Group 7"/>
            <p:cNvGrpSpPr/>
            <p:nvPr/>
          </p:nvGrpSpPr>
          <p:grpSpPr>
            <a:xfrm>
              <a:off x="342857" y="2869259"/>
              <a:ext cx="5014972" cy="3387910"/>
              <a:chOff x="702129" y="3209562"/>
              <a:chExt cx="5014972" cy="3387910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702129" y="3209562"/>
                <a:ext cx="5014972" cy="3387910"/>
                <a:chOff x="430955" y="2843164"/>
                <a:chExt cx="6377287" cy="3950409"/>
              </a:xfrm>
            </p:grpSpPr>
            <p:grpSp>
              <p:nvGrpSpPr>
                <p:cNvPr id="81" name="Group 80"/>
                <p:cNvGrpSpPr/>
                <p:nvPr/>
              </p:nvGrpSpPr>
              <p:grpSpPr>
                <a:xfrm>
                  <a:off x="430955" y="2843164"/>
                  <a:ext cx="6377287" cy="3950409"/>
                  <a:chOff x="430955" y="2843164"/>
                  <a:chExt cx="6377287" cy="3950409"/>
                </a:xfrm>
              </p:grpSpPr>
              <p:pic>
                <p:nvPicPr>
                  <p:cNvPr id="83" name="Picture 82"/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10288" t="4267" b="2391"/>
                  <a:stretch/>
                </p:blipFill>
                <p:spPr>
                  <a:xfrm>
                    <a:off x="430955" y="2843164"/>
                    <a:ext cx="6377287" cy="3950409"/>
                  </a:xfrm>
                  <a:prstGeom prst="rect">
                    <a:avLst/>
                  </a:prstGeom>
                  <a:ln>
                    <a:solidFill>
                      <a:srgbClr val="00B050"/>
                    </a:solidFill>
                  </a:ln>
                  <a:effectLst>
                    <a:outerShdw blurRad="190500" algn="tl" rotWithShape="0">
                      <a:srgbClr val="000000">
                        <a:alpha val="70000"/>
                      </a:srgbClr>
                    </a:outerShdw>
                  </a:effectLst>
                </p:spPr>
              </p:pic>
              <p:pic>
                <p:nvPicPr>
                  <p:cNvPr id="84" name="Picture 83"/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73021" t="8214" r="5211" b="53283"/>
                  <a:stretch/>
                </p:blipFill>
                <p:spPr>
                  <a:xfrm>
                    <a:off x="1696643" y="3226941"/>
                    <a:ext cx="1547447" cy="162950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2" name="Rectangle 81"/>
                <p:cNvSpPr/>
                <p:nvPr/>
              </p:nvSpPr>
              <p:spPr>
                <a:xfrm>
                  <a:off x="4880926" y="3063099"/>
                  <a:ext cx="1543000" cy="16026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5" name="TextBox 84"/>
              <p:cNvSpPr txBox="1"/>
              <p:nvPr/>
            </p:nvSpPr>
            <p:spPr>
              <a:xfrm>
                <a:off x="3179343" y="3274695"/>
                <a:ext cx="2369474" cy="1815882"/>
              </a:xfrm>
              <a:prstGeom prst="rect">
                <a:avLst/>
              </a:prstGeom>
              <a:solidFill>
                <a:srgbClr val="FFFFCC">
                  <a:alpha val="77000"/>
                </a:srgb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Compute Correlation and compare to theory</a:t>
                </a:r>
                <a:endParaRPr lang="en-US" sz="2800" b="1" dirty="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2418137" y="5873648"/>
                  <a:ext cx="95147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18137" y="5873648"/>
                  <a:ext cx="951479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Rectangle 35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15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97" y="116186"/>
            <a:ext cx="7886700" cy="1325563"/>
          </a:xfrm>
        </p:spPr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6982"/>
            <a:ext cx="7886700" cy="4755215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Blur</a:t>
            </a:r>
            <a:endParaRPr lang="en-US" sz="3200" b="1" dirty="0"/>
          </a:p>
          <a:p>
            <a:endParaRPr lang="en-US" sz="3200" dirty="0" smtClean="0"/>
          </a:p>
          <a:p>
            <a:r>
              <a:rPr lang="en-US" sz="3200" b="1" dirty="0" smtClean="0"/>
              <a:t>Scintillation</a:t>
            </a:r>
          </a:p>
          <a:p>
            <a:endParaRPr lang="en-US" sz="3200" dirty="0"/>
          </a:p>
          <a:p>
            <a:r>
              <a:rPr lang="en-US" sz="3200" b="1" dirty="0" smtClean="0"/>
              <a:t>Dynamic Effects</a:t>
            </a:r>
          </a:p>
          <a:p>
            <a:endParaRPr lang="en-US" sz="3200" dirty="0"/>
          </a:p>
          <a:p>
            <a:r>
              <a:rPr lang="en-US" sz="3200" b="1" dirty="0" smtClean="0"/>
              <a:t>Non-Stationary </a:t>
            </a:r>
          </a:p>
          <a:p>
            <a:pPr marL="0" indent="0">
              <a:buNone/>
            </a:pPr>
            <a:r>
              <a:rPr lang="en-US" sz="3200" b="1" dirty="0"/>
              <a:t> </a:t>
            </a:r>
            <a:r>
              <a:rPr lang="en-US" sz="3200" b="1" dirty="0" smtClean="0"/>
              <a:t> Turbulence 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46209" y="5953337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227060">
            <a:off x="4810155" y="393644"/>
            <a:ext cx="4171257" cy="95410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other turbulence-induced image effects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79206" y="1694830"/>
            <a:ext cx="54067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Random fields</a:t>
            </a:r>
          </a:p>
          <a:p>
            <a:r>
              <a:rPr lang="en-US" sz="2400" dirty="0">
                <a:solidFill>
                  <a:srgbClr val="0000FF"/>
                </a:solidFill>
              </a:rPr>
              <a:t>Have correlation between adjacent </a:t>
            </a:r>
            <a:r>
              <a:rPr lang="en-US" sz="2400" dirty="0" smtClean="0">
                <a:solidFill>
                  <a:srgbClr val="0000FF"/>
                </a:solidFill>
              </a:rPr>
              <a:t>points</a:t>
            </a:r>
          </a:p>
          <a:p>
            <a:r>
              <a:rPr lang="en-US" sz="2400" dirty="0">
                <a:solidFill>
                  <a:srgbClr val="0000FF"/>
                </a:solidFill>
              </a:rPr>
              <a:t>There are </a:t>
            </a:r>
            <a:r>
              <a:rPr lang="en-US" sz="2400" dirty="0" smtClean="0">
                <a:solidFill>
                  <a:srgbClr val="0000FF"/>
                </a:solidFill>
              </a:rPr>
              <a:t>closed-form physical </a:t>
            </a:r>
            <a:r>
              <a:rPr lang="en-US" sz="2400" dirty="0">
                <a:solidFill>
                  <a:srgbClr val="0000FF"/>
                </a:solidFill>
              </a:rPr>
              <a:t>models</a:t>
            </a:r>
          </a:p>
        </p:txBody>
      </p:sp>
      <p:sp>
        <p:nvSpPr>
          <p:cNvPr id="7" name="Right Brace 6"/>
          <p:cNvSpPr/>
          <p:nvPr/>
        </p:nvSpPr>
        <p:spPr>
          <a:xfrm>
            <a:off x="2913011" y="1421748"/>
            <a:ext cx="391203" cy="1746495"/>
          </a:xfrm>
          <a:prstGeom prst="rightBrace">
            <a:avLst>
              <a:gd name="adj1" fmla="val 42948"/>
              <a:gd name="adj2" fmla="val 50000"/>
            </a:avLst>
          </a:prstGeom>
          <a:ln w="95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4116" y="3468945"/>
            <a:ext cx="52841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Incorporate a </a:t>
            </a:r>
            <a:r>
              <a:rPr lang="en-US" sz="2400" dirty="0">
                <a:solidFill>
                  <a:srgbClr val="0000FF"/>
                </a:solidFill>
              </a:rPr>
              <a:t>physics-based spatiotemporal </a:t>
            </a:r>
            <a:r>
              <a:rPr lang="en-US" sz="2400" dirty="0" smtClean="0">
                <a:solidFill>
                  <a:srgbClr val="0000FF"/>
                </a:solidFill>
              </a:rPr>
              <a:t>correlation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Render videos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6422" y="4912648"/>
            <a:ext cx="5351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Extend </a:t>
            </a:r>
            <a:r>
              <a:rPr lang="en-US" sz="2400" dirty="0" smtClean="0">
                <a:solidFill>
                  <a:srgbClr val="0000FF"/>
                </a:solidFill>
              </a:rPr>
              <a:t>to atmospheric </a:t>
            </a:r>
            <a:r>
              <a:rPr lang="en-US" sz="2400" dirty="0">
                <a:solidFill>
                  <a:srgbClr val="0000FF"/>
                </a:solidFill>
              </a:rPr>
              <a:t>layers </a:t>
            </a:r>
            <a:r>
              <a:rPr lang="en-US" sz="2400" dirty="0" smtClean="0">
                <a:solidFill>
                  <a:srgbClr val="0000FF"/>
                </a:solidFill>
              </a:rPr>
              <a:t>with spatial </a:t>
            </a:r>
            <a:r>
              <a:rPr lang="en-US" sz="2400" dirty="0">
                <a:solidFill>
                  <a:srgbClr val="0000FF"/>
                </a:solidFill>
              </a:rPr>
              <a:t>variations of </a:t>
            </a:r>
            <a:r>
              <a:rPr lang="en-US" sz="2400" dirty="0" smtClean="0">
                <a:solidFill>
                  <a:srgbClr val="0000FF"/>
                </a:solidFill>
              </a:rPr>
              <a:t>C</a:t>
            </a:r>
            <a:r>
              <a:rPr lang="en-US" sz="2400" baseline="-25000" dirty="0" smtClean="0">
                <a:solidFill>
                  <a:srgbClr val="0000FF"/>
                </a:solidFill>
              </a:rPr>
              <a:t>n</a:t>
            </a:r>
            <a:r>
              <a:rPr lang="en-US" sz="2400" baseline="30000" dirty="0" smtClean="0">
                <a:solidFill>
                  <a:srgbClr val="0000FF"/>
                </a:solidFill>
              </a:rPr>
              <a:t>2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(e.g. Astronomy)</a:t>
            </a:r>
            <a:endParaRPr lang="en-US" sz="2400" baseline="300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67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131" y="37404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Summary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47" y="1139483"/>
            <a:ext cx="4924526" cy="514743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Render image distortions consistent with the 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theory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By-pass 3D numerical calculations and ray-tracing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2D random correlated distortion vector ﬁelds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correlations 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depend </a:t>
            </a:r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the distortion directions relative to the orientation of all 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object pairs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0713" y="6115402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35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0813" t="26326" r="30858" b="24316"/>
          <a:stretch/>
        </p:blipFill>
        <p:spPr>
          <a:xfrm>
            <a:off x="4902285" y="2862651"/>
            <a:ext cx="2169971" cy="209964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35" name="Group 234"/>
          <p:cNvGrpSpPr/>
          <p:nvPr/>
        </p:nvGrpSpPr>
        <p:grpSpPr>
          <a:xfrm>
            <a:off x="6190235" y="4254687"/>
            <a:ext cx="2324683" cy="2016122"/>
            <a:chOff x="5152055" y="2483237"/>
            <a:chExt cx="3448443" cy="2845370"/>
          </a:xfrm>
        </p:grpSpPr>
        <p:sp>
          <p:nvSpPr>
            <p:cNvPr id="211" name="Rectangle 210"/>
            <p:cNvSpPr/>
            <p:nvPr/>
          </p:nvSpPr>
          <p:spPr>
            <a:xfrm>
              <a:off x="5152055" y="2483237"/>
              <a:ext cx="3448443" cy="284537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276980" y="3867994"/>
              <a:ext cx="164426" cy="157610"/>
            </a:xfrm>
            <a:prstGeom prst="rect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7220798" y="4634989"/>
              <a:ext cx="164426" cy="157610"/>
            </a:xfrm>
            <a:prstGeom prst="rect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214" name="Straight Arrow Connector 213"/>
            <p:cNvCxnSpPr/>
            <p:nvPr/>
          </p:nvCxnSpPr>
          <p:spPr>
            <a:xfrm>
              <a:off x="5407627" y="3987555"/>
              <a:ext cx="1834579" cy="69952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/>
            <p:nvPr/>
          </p:nvCxnSpPr>
          <p:spPr>
            <a:xfrm flipV="1">
              <a:off x="5359194" y="3060124"/>
              <a:ext cx="1386213" cy="88260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>
            <a:xfrm flipV="1">
              <a:off x="7306947" y="4571407"/>
              <a:ext cx="992196" cy="1423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7" name="TextBox 216"/>
            <p:cNvSpPr txBox="1"/>
            <p:nvPr/>
          </p:nvSpPr>
          <p:spPr>
            <a:xfrm>
              <a:off x="6539874" y="4377430"/>
              <a:ext cx="575489" cy="41549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1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6745405" y="2964477"/>
              <a:ext cx="164426" cy="157610"/>
            </a:xfrm>
            <a:prstGeom prst="rect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8289007" y="4492602"/>
              <a:ext cx="164426" cy="157610"/>
            </a:xfrm>
            <a:prstGeom prst="rect">
              <a:avLst/>
            </a:prstGeom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cxnSp>
          <p:nvCxnSpPr>
            <p:cNvPr id="223" name="Straight Arrow Connector 222"/>
            <p:cNvCxnSpPr/>
            <p:nvPr/>
          </p:nvCxnSpPr>
          <p:spPr>
            <a:xfrm>
              <a:off x="5344976" y="3955901"/>
              <a:ext cx="979940" cy="364569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4" name="Straight Arrow Connector 223"/>
            <p:cNvCxnSpPr/>
            <p:nvPr/>
          </p:nvCxnSpPr>
          <p:spPr>
            <a:xfrm flipV="1">
              <a:off x="5322037" y="2668431"/>
              <a:ext cx="612646" cy="1279567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flipH="1">
              <a:off x="6288737" y="3122087"/>
              <a:ext cx="510485" cy="1198384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flipH="1" flipV="1">
              <a:off x="5922139" y="2684656"/>
              <a:ext cx="823267" cy="340325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230"/>
            <p:cNvCxnSpPr/>
            <p:nvPr/>
          </p:nvCxnSpPr>
          <p:spPr>
            <a:xfrm>
              <a:off x="7299771" y="4745484"/>
              <a:ext cx="979940" cy="364569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2" name="Straight Arrow Connector 231"/>
            <p:cNvCxnSpPr/>
            <p:nvPr/>
          </p:nvCxnSpPr>
          <p:spPr>
            <a:xfrm flipV="1">
              <a:off x="7276832" y="4138185"/>
              <a:ext cx="305183" cy="599397"/>
            </a:xfrm>
            <a:prstGeom prst="straightConnector1">
              <a:avLst/>
            </a:prstGeom>
            <a:ln w="28575">
              <a:solidFill>
                <a:srgbClr val="0070C0"/>
              </a:solidFill>
              <a:prstDash val="sys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 flipH="1">
              <a:off x="8243533" y="4634989"/>
              <a:ext cx="220586" cy="475065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 flipH="1" flipV="1">
              <a:off x="7549046" y="4181659"/>
              <a:ext cx="823267" cy="340325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514753" y="264286"/>
            <a:ext cx="3733999" cy="2360449"/>
            <a:chOff x="4553526" y="187205"/>
            <a:chExt cx="2679627" cy="2059234"/>
          </a:xfrm>
        </p:grpSpPr>
        <p:grpSp>
          <p:nvGrpSpPr>
            <p:cNvPr id="5" name="Group 4"/>
            <p:cNvGrpSpPr/>
            <p:nvPr/>
          </p:nvGrpSpPr>
          <p:grpSpPr>
            <a:xfrm>
              <a:off x="4553526" y="187205"/>
              <a:ext cx="2679627" cy="2059234"/>
              <a:chOff x="1242647" y="1299017"/>
              <a:chExt cx="6740768" cy="4329763"/>
            </a:xfrm>
          </p:grpSpPr>
          <p:pic>
            <p:nvPicPr>
              <p:cNvPr id="7" name="Picture 2" descr="https://lh3.googleusercontent.com/lXe2mf4TZM61tzDMRDocS-rcgRSSeS2X9PyKrXXp8Nxr1Ok0Oat5826MTNheqmqrK5YQPHjWNYNFDK6Odtw87bCCqMs0NJwGu_IZgFV7RNVxEVfsyECs__bXq8msMmTAPM4Om__v6zb9W4Pv885fXpWYg4_jNh-r3mtTbaElQMT-FxyIOoL5vtKnvb-iBecdsNWVngJcIBL-OGPlaHGHuxuBAhb3f-snphjyyEeMF3tb2z9qRjGIw78EroRFVJyq9ry7a9x1-gn9EImkXW-xBTdtTOAMl1Zl1HEAhnBZjO1Hhy-XIohvXvIXfewrhLP6DZm49DQ6tOkf3WCX9RJxMKs9Xfb97tDdUJTtY6s04MJMUDsWaPKZ2nM-8pbXcUnouFiYqoqiM7YpAUvpkoNbTdDpd39S1DJMNKeaoua-a5EW0d93FIK-Mlxrr7HknGjfQKMdMuA7hpKu3x1tf1EAUggY1-sP5JWXL_XfIV5mF27XW2JjVK5_w-I7IRLZryUzucmzmIEEJDfw9a853HkskRUHUWZWl4c3EhPpc_gKH6lVmPxOnQgYFN5ZSz9Hh2vA0jpgBhabujyBlBhJRlf9lP8scb2xquA4mRNTfXeipktbmigTQEdZjA=w814-h740-no"/>
              <p:cNvPicPr>
                <a:picLocks noChangeAspect="1" noChangeArrowheads="1" noCrop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2647" y="1299017"/>
                <a:ext cx="6740768" cy="4329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Frame 7"/>
              <p:cNvSpPr/>
              <p:nvPr/>
            </p:nvSpPr>
            <p:spPr>
              <a:xfrm>
                <a:off x="1770185" y="1299017"/>
                <a:ext cx="5720861" cy="4034983"/>
              </a:xfrm>
              <a:prstGeom prst="frame">
                <a:avLst>
                  <a:gd name="adj1" fmla="val 6689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4868892" y="308601"/>
              <a:ext cx="2062555" cy="1669425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6190235" y="1733475"/>
            <a:ext cx="2900370" cy="2182017"/>
            <a:chOff x="5573649" y="2243554"/>
            <a:chExt cx="2900633" cy="1842352"/>
          </a:xfrm>
        </p:grpSpPr>
        <p:sp>
          <p:nvSpPr>
            <p:cNvPr id="195" name="Rectangle 194"/>
            <p:cNvSpPr/>
            <p:nvPr/>
          </p:nvSpPr>
          <p:spPr>
            <a:xfrm>
              <a:off x="5573649" y="2243554"/>
              <a:ext cx="2594991" cy="107378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803110" y="2341879"/>
              <a:ext cx="2235072" cy="906534"/>
              <a:chOff x="2761211" y="11853413"/>
              <a:chExt cx="7016483" cy="2386659"/>
            </a:xfrm>
          </p:grpSpPr>
          <p:grpSp>
            <p:nvGrpSpPr>
              <p:cNvPr id="111" name="קבוצה 106"/>
              <p:cNvGrpSpPr/>
              <p:nvPr/>
            </p:nvGrpSpPr>
            <p:grpSpPr>
              <a:xfrm>
                <a:off x="4168891" y="11853413"/>
                <a:ext cx="4358630" cy="2386659"/>
                <a:chOff x="2215592" y="2176653"/>
                <a:chExt cx="4405185" cy="2453963"/>
              </a:xfrm>
            </p:grpSpPr>
            <p:grpSp>
              <p:nvGrpSpPr>
                <p:cNvPr id="133" name="Group 29"/>
                <p:cNvGrpSpPr/>
                <p:nvPr/>
              </p:nvGrpSpPr>
              <p:grpSpPr>
                <a:xfrm>
                  <a:off x="3686388" y="2176653"/>
                  <a:ext cx="2934389" cy="2433095"/>
                  <a:chOff x="3202083" y="1615171"/>
                  <a:chExt cx="3879405" cy="3336240"/>
                </a:xfrm>
              </p:grpSpPr>
              <p:sp>
                <p:nvSpPr>
                  <p:cNvPr id="155" name="Arc 30"/>
                  <p:cNvSpPr/>
                  <p:nvPr/>
                </p:nvSpPr>
                <p:spPr>
                  <a:xfrm>
                    <a:off x="5298844" y="2409650"/>
                    <a:ext cx="514656" cy="682356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Arc 31"/>
                  <p:cNvSpPr/>
                  <p:nvPr/>
                </p:nvSpPr>
                <p:spPr>
                  <a:xfrm flipH="1">
                    <a:off x="6126746" y="3165943"/>
                    <a:ext cx="463387" cy="645055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Arc 32"/>
                  <p:cNvSpPr/>
                  <p:nvPr/>
                </p:nvSpPr>
                <p:spPr>
                  <a:xfrm rot="4022693" flipH="1">
                    <a:off x="5180752" y="3424129"/>
                    <a:ext cx="388076" cy="303991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Arc 33"/>
                  <p:cNvSpPr/>
                  <p:nvPr/>
                </p:nvSpPr>
                <p:spPr>
                  <a:xfrm rot="17577307">
                    <a:off x="6061275" y="2418973"/>
                    <a:ext cx="388076" cy="303991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Arc 34"/>
                  <p:cNvSpPr/>
                  <p:nvPr/>
                </p:nvSpPr>
                <p:spPr>
                  <a:xfrm flipH="1">
                    <a:off x="4359480" y="3055538"/>
                    <a:ext cx="767340" cy="1041177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Arc 35"/>
                  <p:cNvSpPr/>
                  <p:nvPr/>
                </p:nvSpPr>
                <p:spPr>
                  <a:xfrm>
                    <a:off x="5498841" y="2927145"/>
                    <a:ext cx="278872" cy="482121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Arc 36"/>
                  <p:cNvSpPr/>
                  <p:nvPr/>
                </p:nvSpPr>
                <p:spPr>
                  <a:xfrm rot="4380000" flipV="1">
                    <a:off x="5506234" y="3842381"/>
                    <a:ext cx="264083" cy="191002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Arc 37"/>
                  <p:cNvSpPr/>
                  <p:nvPr/>
                </p:nvSpPr>
                <p:spPr>
                  <a:xfrm rot="20164213">
                    <a:off x="6047071" y="4051711"/>
                    <a:ext cx="264083" cy="191002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Arc 38"/>
                  <p:cNvSpPr/>
                  <p:nvPr/>
                </p:nvSpPr>
                <p:spPr>
                  <a:xfrm rot="19819336">
                    <a:off x="5729055" y="2167776"/>
                    <a:ext cx="264083" cy="191002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Arc 39"/>
                  <p:cNvSpPr/>
                  <p:nvPr/>
                </p:nvSpPr>
                <p:spPr>
                  <a:xfrm>
                    <a:off x="4736108" y="2309532"/>
                    <a:ext cx="353134" cy="526975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Arc 40"/>
                  <p:cNvSpPr/>
                  <p:nvPr/>
                </p:nvSpPr>
                <p:spPr>
                  <a:xfrm rot="20121937">
                    <a:off x="4946694" y="1615171"/>
                    <a:ext cx="514656" cy="682356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Arc 41"/>
                  <p:cNvSpPr/>
                  <p:nvPr/>
                </p:nvSpPr>
                <p:spPr>
                  <a:xfrm rot="20121937">
                    <a:off x="6383164" y="4110469"/>
                    <a:ext cx="698324" cy="840942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Arc 42"/>
                  <p:cNvSpPr/>
                  <p:nvPr/>
                </p:nvSpPr>
                <p:spPr>
                  <a:xfrm rot="5500756" flipH="1">
                    <a:off x="5511492" y="4455930"/>
                    <a:ext cx="388076" cy="303991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Arc 43"/>
                  <p:cNvSpPr/>
                  <p:nvPr/>
                </p:nvSpPr>
                <p:spPr>
                  <a:xfrm rot="16099244">
                    <a:off x="5174245" y="4222700"/>
                    <a:ext cx="388077" cy="303991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Arc 44"/>
                  <p:cNvSpPr/>
                  <p:nvPr/>
                </p:nvSpPr>
                <p:spPr>
                  <a:xfrm rot="20121937">
                    <a:off x="3202083" y="2614368"/>
                    <a:ext cx="767339" cy="1041177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Arc 45"/>
                  <p:cNvSpPr/>
                  <p:nvPr/>
                </p:nvSpPr>
                <p:spPr>
                  <a:xfrm rot="20121937">
                    <a:off x="4117862" y="3850259"/>
                    <a:ext cx="278871" cy="482121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Arc 46"/>
                  <p:cNvSpPr/>
                  <p:nvPr/>
                </p:nvSpPr>
                <p:spPr>
                  <a:xfrm rot="16099244">
                    <a:off x="4267025" y="1908568"/>
                    <a:ext cx="264083" cy="191002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Arc 47"/>
                  <p:cNvSpPr/>
                  <p:nvPr/>
                </p:nvSpPr>
                <p:spPr>
                  <a:xfrm rot="18686150">
                    <a:off x="3593086" y="4348807"/>
                    <a:ext cx="264083" cy="191002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Arc 48"/>
                  <p:cNvSpPr/>
                  <p:nvPr/>
                </p:nvSpPr>
                <p:spPr>
                  <a:xfrm rot="18341273">
                    <a:off x="4842024" y="4029599"/>
                    <a:ext cx="264083" cy="191002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Arc 49"/>
                  <p:cNvSpPr/>
                  <p:nvPr/>
                </p:nvSpPr>
                <p:spPr>
                  <a:xfrm rot="20121937">
                    <a:off x="4241616" y="2460315"/>
                    <a:ext cx="353134" cy="526975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4" name="Group 51"/>
                <p:cNvGrpSpPr/>
                <p:nvPr/>
              </p:nvGrpSpPr>
              <p:grpSpPr>
                <a:xfrm>
                  <a:off x="2215592" y="2193612"/>
                  <a:ext cx="2934389" cy="2437004"/>
                  <a:chOff x="3202084" y="1615169"/>
                  <a:chExt cx="3879405" cy="3341594"/>
                </a:xfrm>
              </p:grpSpPr>
              <p:sp>
                <p:nvSpPr>
                  <p:cNvPr id="135" name="Arc 52"/>
                  <p:cNvSpPr/>
                  <p:nvPr/>
                </p:nvSpPr>
                <p:spPr>
                  <a:xfrm>
                    <a:off x="5298844" y="2409646"/>
                    <a:ext cx="514656" cy="682355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Arc 53"/>
                  <p:cNvSpPr/>
                  <p:nvPr/>
                </p:nvSpPr>
                <p:spPr>
                  <a:xfrm flipH="1">
                    <a:off x="5861098" y="2927141"/>
                    <a:ext cx="698324" cy="840940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Arc 54"/>
                  <p:cNvSpPr/>
                  <p:nvPr/>
                </p:nvSpPr>
                <p:spPr>
                  <a:xfrm rot="12841878">
                    <a:off x="5197904" y="3409387"/>
                    <a:ext cx="353773" cy="333467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Arc 55"/>
                  <p:cNvSpPr/>
                  <p:nvPr/>
                </p:nvSpPr>
                <p:spPr>
                  <a:xfrm rot="17577307">
                    <a:off x="6061276" y="2360876"/>
                    <a:ext cx="388076" cy="303991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Arc 56"/>
                  <p:cNvSpPr/>
                  <p:nvPr/>
                </p:nvSpPr>
                <p:spPr>
                  <a:xfrm rot="19646133" flipH="1">
                    <a:off x="4359480" y="3055533"/>
                    <a:ext cx="767340" cy="1041175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Arc 57"/>
                  <p:cNvSpPr/>
                  <p:nvPr/>
                </p:nvSpPr>
                <p:spPr>
                  <a:xfrm>
                    <a:off x="5498842" y="2927141"/>
                    <a:ext cx="278872" cy="482120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Arc 58"/>
                  <p:cNvSpPr/>
                  <p:nvPr/>
                </p:nvSpPr>
                <p:spPr>
                  <a:xfrm rot="4022693" flipH="1">
                    <a:off x="5506236" y="3842376"/>
                    <a:ext cx="264082" cy="191002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Arc 59"/>
                  <p:cNvSpPr/>
                  <p:nvPr/>
                </p:nvSpPr>
                <p:spPr>
                  <a:xfrm rot="4743844" flipH="1">
                    <a:off x="5799372" y="4224134"/>
                    <a:ext cx="289689" cy="174119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Arc 60"/>
                  <p:cNvSpPr/>
                  <p:nvPr/>
                </p:nvSpPr>
                <p:spPr>
                  <a:xfrm rot="1780664" flipH="1">
                    <a:off x="5729056" y="2167773"/>
                    <a:ext cx="264083" cy="191002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Arc 61"/>
                  <p:cNvSpPr/>
                  <p:nvPr/>
                </p:nvSpPr>
                <p:spPr>
                  <a:xfrm flipH="1">
                    <a:off x="4736108" y="2309529"/>
                    <a:ext cx="353134" cy="526974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Arc 62"/>
                  <p:cNvSpPr/>
                  <p:nvPr/>
                </p:nvSpPr>
                <p:spPr>
                  <a:xfrm rot="1478063" flipH="1">
                    <a:off x="4946695" y="1615169"/>
                    <a:ext cx="514656" cy="682355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Arc 63"/>
                  <p:cNvSpPr/>
                  <p:nvPr/>
                </p:nvSpPr>
                <p:spPr>
                  <a:xfrm rot="20121937">
                    <a:off x="6383165" y="4110464"/>
                    <a:ext cx="698324" cy="840940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7" name="Arc 64"/>
                  <p:cNvSpPr/>
                  <p:nvPr/>
                </p:nvSpPr>
                <p:spPr>
                  <a:xfrm rot="16099244">
                    <a:off x="4814557" y="4610033"/>
                    <a:ext cx="346582" cy="346878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Arc 65"/>
                  <p:cNvSpPr/>
                  <p:nvPr/>
                </p:nvSpPr>
                <p:spPr>
                  <a:xfrm rot="5500756" flipH="1">
                    <a:off x="5174250" y="4222694"/>
                    <a:ext cx="388076" cy="303991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9" name="Arc 66"/>
                  <p:cNvSpPr/>
                  <p:nvPr/>
                </p:nvSpPr>
                <p:spPr>
                  <a:xfrm rot="20121937">
                    <a:off x="3202084" y="2614364"/>
                    <a:ext cx="767340" cy="1041175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Arc 67"/>
                  <p:cNvSpPr/>
                  <p:nvPr/>
                </p:nvSpPr>
                <p:spPr>
                  <a:xfrm rot="20121937">
                    <a:off x="4117864" y="3850253"/>
                    <a:ext cx="278872" cy="482120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Arc 68"/>
                  <p:cNvSpPr/>
                  <p:nvPr/>
                </p:nvSpPr>
                <p:spPr>
                  <a:xfrm rot="16099244">
                    <a:off x="4267028" y="1908565"/>
                    <a:ext cx="264082" cy="191002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Arc 69"/>
                  <p:cNvSpPr/>
                  <p:nvPr/>
                </p:nvSpPr>
                <p:spPr>
                  <a:xfrm rot="18686150">
                    <a:off x="3593086" y="4348799"/>
                    <a:ext cx="264082" cy="191002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Arc 70"/>
                  <p:cNvSpPr/>
                  <p:nvPr/>
                </p:nvSpPr>
                <p:spPr>
                  <a:xfrm rot="18341273">
                    <a:off x="4842025" y="4029592"/>
                    <a:ext cx="264082" cy="191002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Arc 71"/>
                  <p:cNvSpPr/>
                  <p:nvPr/>
                </p:nvSpPr>
                <p:spPr>
                  <a:xfrm rot="20121937">
                    <a:off x="4241616" y="2460315"/>
                    <a:ext cx="353134" cy="526974"/>
                  </a:xfrm>
                  <a:prstGeom prst="arc">
                    <a:avLst>
                      <a:gd name="adj1" fmla="val 2293698"/>
                      <a:gd name="adj2" fmla="val 0"/>
                    </a:avLst>
                  </a:prstGeom>
                  <a:noFill/>
                  <a:ln w="28575" cap="flat" cmpd="sng" algn="ctr">
                    <a:solidFill>
                      <a:srgbClr val="95CAEA"/>
                    </a:solidFill>
                    <a:prstDash val="solid"/>
                    <a:miter lim="800000"/>
                    <a:headEnd type="none" w="med" len="med"/>
                    <a:tailEnd type="triangl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12" name="קבוצה 107"/>
              <p:cNvGrpSpPr/>
              <p:nvPr/>
            </p:nvGrpSpPr>
            <p:grpSpPr>
              <a:xfrm>
                <a:off x="2761211" y="11897824"/>
                <a:ext cx="1045322" cy="1922373"/>
                <a:chOff x="792876" y="2222316"/>
                <a:chExt cx="1056487" cy="1976584"/>
              </a:xfrm>
            </p:grpSpPr>
            <p:sp>
              <p:nvSpPr>
                <p:cNvPr id="129" name="Rectangle 126"/>
                <p:cNvSpPr/>
                <p:nvPr/>
              </p:nvSpPr>
              <p:spPr>
                <a:xfrm>
                  <a:off x="792876" y="2961412"/>
                  <a:ext cx="1056487" cy="1237488"/>
                </a:xfrm>
                <a:prstGeom prst="rect">
                  <a:avLst/>
                </a:prstGeom>
                <a:solidFill>
                  <a:sysClr val="window" lastClr="FFFFFF">
                    <a:lumMod val="85000"/>
                  </a:sysClr>
                </a:solidFill>
                <a:ln w="127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Isosceles Triangle 127"/>
                <p:cNvSpPr/>
                <p:nvPr/>
              </p:nvSpPr>
              <p:spPr>
                <a:xfrm>
                  <a:off x="792876" y="2222316"/>
                  <a:ext cx="1056487" cy="716220"/>
                </a:xfrm>
                <a:prstGeom prst="triangl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E32D9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Rectangle 128"/>
                <p:cNvSpPr/>
                <p:nvPr/>
              </p:nvSpPr>
              <p:spPr>
                <a:xfrm>
                  <a:off x="1194569" y="3173350"/>
                  <a:ext cx="266025" cy="285980"/>
                </a:xfrm>
                <a:prstGeom prst="rect">
                  <a:avLst/>
                </a:prstGeom>
                <a:solidFill>
                  <a:srgbClr val="666699"/>
                </a:solidFill>
                <a:ln w="127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tangle 129"/>
                <p:cNvSpPr/>
                <p:nvPr/>
              </p:nvSpPr>
              <p:spPr>
                <a:xfrm>
                  <a:off x="1194569" y="3686608"/>
                  <a:ext cx="266025" cy="285980"/>
                </a:xfrm>
                <a:prstGeom prst="rect">
                  <a:avLst/>
                </a:prstGeom>
                <a:solidFill>
                  <a:srgbClr val="666699"/>
                </a:solidFill>
                <a:ln w="127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3" name="Group 132"/>
              <p:cNvGrpSpPr/>
              <p:nvPr/>
            </p:nvGrpSpPr>
            <p:grpSpPr>
              <a:xfrm>
                <a:off x="8647802" y="11981813"/>
                <a:ext cx="1129892" cy="1939284"/>
                <a:chOff x="5870592" y="3468515"/>
                <a:chExt cx="1064030" cy="1756628"/>
              </a:xfrm>
            </p:grpSpPr>
            <p:sp>
              <p:nvSpPr>
                <p:cNvPr id="125" name="Rectangle 133"/>
                <p:cNvSpPr/>
                <p:nvPr/>
              </p:nvSpPr>
              <p:spPr>
                <a:xfrm>
                  <a:off x="5870592" y="4123928"/>
                  <a:ext cx="1064030" cy="1101215"/>
                </a:xfrm>
                <a:custGeom>
                  <a:avLst/>
                  <a:gdLst>
                    <a:gd name="connsiteX0" fmla="*/ 0 w 984390"/>
                    <a:gd name="connsiteY0" fmla="*/ 0 h 1090189"/>
                    <a:gd name="connsiteX1" fmla="*/ 984390 w 984390"/>
                    <a:gd name="connsiteY1" fmla="*/ 0 h 1090189"/>
                    <a:gd name="connsiteX2" fmla="*/ 984390 w 984390"/>
                    <a:gd name="connsiteY2" fmla="*/ 1090189 h 1090189"/>
                    <a:gd name="connsiteX3" fmla="*/ 0 w 984390"/>
                    <a:gd name="connsiteY3" fmla="*/ 1090189 h 1090189"/>
                    <a:gd name="connsiteX4" fmla="*/ 0 w 984390"/>
                    <a:gd name="connsiteY4" fmla="*/ 0 h 1090189"/>
                    <a:gd name="connsiteX0" fmla="*/ 0 w 984390"/>
                    <a:gd name="connsiteY0" fmla="*/ 0 h 1090189"/>
                    <a:gd name="connsiteX1" fmla="*/ 984390 w 984390"/>
                    <a:gd name="connsiteY1" fmla="*/ 0 h 1090189"/>
                    <a:gd name="connsiteX2" fmla="*/ 944173 w 984390"/>
                    <a:gd name="connsiteY2" fmla="*/ 239157 h 1090189"/>
                    <a:gd name="connsiteX3" fmla="*/ 984390 w 984390"/>
                    <a:gd name="connsiteY3" fmla="*/ 1090189 h 1090189"/>
                    <a:gd name="connsiteX4" fmla="*/ 0 w 984390"/>
                    <a:gd name="connsiteY4" fmla="*/ 1090189 h 1090189"/>
                    <a:gd name="connsiteX5" fmla="*/ 0 w 984390"/>
                    <a:gd name="connsiteY5" fmla="*/ 0 h 1090189"/>
                    <a:gd name="connsiteX0" fmla="*/ 0 w 984390"/>
                    <a:gd name="connsiteY0" fmla="*/ 0 h 1090189"/>
                    <a:gd name="connsiteX1" fmla="*/ 984390 w 984390"/>
                    <a:gd name="connsiteY1" fmla="*/ 0 h 1090189"/>
                    <a:gd name="connsiteX2" fmla="*/ 944173 w 984390"/>
                    <a:gd name="connsiteY2" fmla="*/ 239157 h 1090189"/>
                    <a:gd name="connsiteX3" fmla="*/ 981495 w 984390"/>
                    <a:gd name="connsiteY3" fmla="*/ 360455 h 1090189"/>
                    <a:gd name="connsiteX4" fmla="*/ 984390 w 984390"/>
                    <a:gd name="connsiteY4" fmla="*/ 1090189 h 1090189"/>
                    <a:gd name="connsiteX5" fmla="*/ 0 w 984390"/>
                    <a:gd name="connsiteY5" fmla="*/ 1090189 h 1090189"/>
                    <a:gd name="connsiteX6" fmla="*/ 0 w 984390"/>
                    <a:gd name="connsiteY6" fmla="*/ 0 h 1090189"/>
                    <a:gd name="connsiteX0" fmla="*/ 0 w 984390"/>
                    <a:gd name="connsiteY0" fmla="*/ 0 h 1090189"/>
                    <a:gd name="connsiteX1" fmla="*/ 984390 w 984390"/>
                    <a:gd name="connsiteY1" fmla="*/ 0 h 1090189"/>
                    <a:gd name="connsiteX2" fmla="*/ 944173 w 984390"/>
                    <a:gd name="connsiteY2" fmla="*/ 239157 h 1090189"/>
                    <a:gd name="connsiteX3" fmla="*/ 981495 w 984390"/>
                    <a:gd name="connsiteY3" fmla="*/ 360455 h 1090189"/>
                    <a:gd name="connsiteX4" fmla="*/ 944173 w 984390"/>
                    <a:gd name="connsiteY4" fmla="*/ 612381 h 1090189"/>
                    <a:gd name="connsiteX5" fmla="*/ 984390 w 984390"/>
                    <a:gd name="connsiteY5" fmla="*/ 1090189 h 1090189"/>
                    <a:gd name="connsiteX6" fmla="*/ 0 w 984390"/>
                    <a:gd name="connsiteY6" fmla="*/ 1090189 h 1090189"/>
                    <a:gd name="connsiteX7" fmla="*/ 0 w 984390"/>
                    <a:gd name="connsiteY7" fmla="*/ 0 h 1090189"/>
                    <a:gd name="connsiteX0" fmla="*/ 0 w 984390"/>
                    <a:gd name="connsiteY0" fmla="*/ 0 h 1090189"/>
                    <a:gd name="connsiteX1" fmla="*/ 984390 w 984390"/>
                    <a:gd name="connsiteY1" fmla="*/ 0 h 1090189"/>
                    <a:gd name="connsiteX2" fmla="*/ 944173 w 984390"/>
                    <a:gd name="connsiteY2" fmla="*/ 239157 h 1090189"/>
                    <a:gd name="connsiteX3" fmla="*/ 981495 w 984390"/>
                    <a:gd name="connsiteY3" fmla="*/ 360455 h 1090189"/>
                    <a:gd name="connsiteX4" fmla="*/ 944173 w 984390"/>
                    <a:gd name="connsiteY4" fmla="*/ 612381 h 1090189"/>
                    <a:gd name="connsiteX5" fmla="*/ 916181 w 984390"/>
                    <a:gd name="connsiteY5" fmla="*/ 864308 h 1090189"/>
                    <a:gd name="connsiteX6" fmla="*/ 984390 w 984390"/>
                    <a:gd name="connsiteY6" fmla="*/ 1090189 h 1090189"/>
                    <a:gd name="connsiteX7" fmla="*/ 0 w 984390"/>
                    <a:gd name="connsiteY7" fmla="*/ 1090189 h 1090189"/>
                    <a:gd name="connsiteX8" fmla="*/ 0 w 984390"/>
                    <a:gd name="connsiteY8" fmla="*/ 0 h 1090189"/>
                    <a:gd name="connsiteX0" fmla="*/ 0 w 990826"/>
                    <a:gd name="connsiteY0" fmla="*/ 0 h 1090189"/>
                    <a:gd name="connsiteX1" fmla="*/ 984390 w 990826"/>
                    <a:gd name="connsiteY1" fmla="*/ 0 h 1090189"/>
                    <a:gd name="connsiteX2" fmla="*/ 944173 w 990826"/>
                    <a:gd name="connsiteY2" fmla="*/ 239157 h 1090189"/>
                    <a:gd name="connsiteX3" fmla="*/ 981495 w 990826"/>
                    <a:gd name="connsiteY3" fmla="*/ 360455 h 1090189"/>
                    <a:gd name="connsiteX4" fmla="*/ 944173 w 990826"/>
                    <a:gd name="connsiteY4" fmla="*/ 612381 h 1090189"/>
                    <a:gd name="connsiteX5" fmla="*/ 990826 w 990826"/>
                    <a:gd name="connsiteY5" fmla="*/ 864308 h 1090189"/>
                    <a:gd name="connsiteX6" fmla="*/ 984390 w 990826"/>
                    <a:gd name="connsiteY6" fmla="*/ 1090189 h 1090189"/>
                    <a:gd name="connsiteX7" fmla="*/ 0 w 990826"/>
                    <a:gd name="connsiteY7" fmla="*/ 1090189 h 1090189"/>
                    <a:gd name="connsiteX8" fmla="*/ 0 w 990826"/>
                    <a:gd name="connsiteY8" fmla="*/ 0 h 1090189"/>
                    <a:gd name="connsiteX0" fmla="*/ 86 w 990912"/>
                    <a:gd name="connsiteY0" fmla="*/ 0 h 1090189"/>
                    <a:gd name="connsiteX1" fmla="*/ 984476 w 990912"/>
                    <a:gd name="connsiteY1" fmla="*/ 0 h 1090189"/>
                    <a:gd name="connsiteX2" fmla="*/ 944259 w 990912"/>
                    <a:gd name="connsiteY2" fmla="*/ 239157 h 1090189"/>
                    <a:gd name="connsiteX3" fmla="*/ 981581 w 990912"/>
                    <a:gd name="connsiteY3" fmla="*/ 360455 h 1090189"/>
                    <a:gd name="connsiteX4" fmla="*/ 944259 w 990912"/>
                    <a:gd name="connsiteY4" fmla="*/ 612381 h 1090189"/>
                    <a:gd name="connsiteX5" fmla="*/ 990912 w 990912"/>
                    <a:gd name="connsiteY5" fmla="*/ 864308 h 1090189"/>
                    <a:gd name="connsiteX6" fmla="*/ 984476 w 990912"/>
                    <a:gd name="connsiteY6" fmla="*/ 1090189 h 1090189"/>
                    <a:gd name="connsiteX7" fmla="*/ 86 w 990912"/>
                    <a:gd name="connsiteY7" fmla="*/ 1090189 h 1090189"/>
                    <a:gd name="connsiteX8" fmla="*/ 48520 w 990912"/>
                    <a:gd name="connsiteY8" fmla="*/ 117859 h 1090189"/>
                    <a:gd name="connsiteX9" fmla="*/ 86 w 990912"/>
                    <a:gd name="connsiteY9" fmla="*/ 0 h 1090189"/>
                    <a:gd name="connsiteX0" fmla="*/ 74642 w 1065468"/>
                    <a:gd name="connsiteY0" fmla="*/ 0 h 1090189"/>
                    <a:gd name="connsiteX1" fmla="*/ 1059032 w 1065468"/>
                    <a:gd name="connsiteY1" fmla="*/ 0 h 1090189"/>
                    <a:gd name="connsiteX2" fmla="*/ 1018815 w 1065468"/>
                    <a:gd name="connsiteY2" fmla="*/ 239157 h 1090189"/>
                    <a:gd name="connsiteX3" fmla="*/ 1056137 w 1065468"/>
                    <a:gd name="connsiteY3" fmla="*/ 360455 h 1090189"/>
                    <a:gd name="connsiteX4" fmla="*/ 1018815 w 1065468"/>
                    <a:gd name="connsiteY4" fmla="*/ 612381 h 1090189"/>
                    <a:gd name="connsiteX5" fmla="*/ 1065468 w 1065468"/>
                    <a:gd name="connsiteY5" fmla="*/ 864308 h 1090189"/>
                    <a:gd name="connsiteX6" fmla="*/ 1059032 w 1065468"/>
                    <a:gd name="connsiteY6" fmla="*/ 1090189 h 1090189"/>
                    <a:gd name="connsiteX7" fmla="*/ 74642 w 1065468"/>
                    <a:gd name="connsiteY7" fmla="*/ 1090189 h 1090189"/>
                    <a:gd name="connsiteX8" fmla="*/ 67092 w 1065468"/>
                    <a:gd name="connsiteY8" fmla="*/ 248487 h 1090189"/>
                    <a:gd name="connsiteX9" fmla="*/ 123076 w 1065468"/>
                    <a:gd name="connsiteY9" fmla="*/ 117859 h 1090189"/>
                    <a:gd name="connsiteX10" fmla="*/ 74642 w 1065468"/>
                    <a:gd name="connsiteY10" fmla="*/ 0 h 1090189"/>
                    <a:gd name="connsiteX0" fmla="*/ 73203 w 1064029"/>
                    <a:gd name="connsiteY0" fmla="*/ 0 h 1090189"/>
                    <a:gd name="connsiteX1" fmla="*/ 1057593 w 1064029"/>
                    <a:gd name="connsiteY1" fmla="*/ 0 h 1090189"/>
                    <a:gd name="connsiteX2" fmla="*/ 1017376 w 1064029"/>
                    <a:gd name="connsiteY2" fmla="*/ 239157 h 1090189"/>
                    <a:gd name="connsiteX3" fmla="*/ 1054698 w 1064029"/>
                    <a:gd name="connsiteY3" fmla="*/ 360455 h 1090189"/>
                    <a:gd name="connsiteX4" fmla="*/ 1017376 w 1064029"/>
                    <a:gd name="connsiteY4" fmla="*/ 612381 h 1090189"/>
                    <a:gd name="connsiteX5" fmla="*/ 1064029 w 1064029"/>
                    <a:gd name="connsiteY5" fmla="*/ 864308 h 1090189"/>
                    <a:gd name="connsiteX6" fmla="*/ 1057593 w 1064029"/>
                    <a:gd name="connsiteY6" fmla="*/ 1090189 h 1090189"/>
                    <a:gd name="connsiteX7" fmla="*/ 73203 w 1064029"/>
                    <a:gd name="connsiteY7" fmla="*/ 1090189 h 1090189"/>
                    <a:gd name="connsiteX8" fmla="*/ 84314 w 1064029"/>
                    <a:gd name="connsiteY8" fmla="*/ 584389 h 1090189"/>
                    <a:gd name="connsiteX9" fmla="*/ 65653 w 1064029"/>
                    <a:gd name="connsiteY9" fmla="*/ 248487 h 1090189"/>
                    <a:gd name="connsiteX10" fmla="*/ 121637 w 1064029"/>
                    <a:gd name="connsiteY10" fmla="*/ 117859 h 1090189"/>
                    <a:gd name="connsiteX11" fmla="*/ 73203 w 1064029"/>
                    <a:gd name="connsiteY11" fmla="*/ 0 h 1090189"/>
                    <a:gd name="connsiteX0" fmla="*/ 73203 w 1064029"/>
                    <a:gd name="connsiteY0" fmla="*/ 0 h 1090189"/>
                    <a:gd name="connsiteX1" fmla="*/ 625490 w 1064029"/>
                    <a:gd name="connsiteY1" fmla="*/ 5892 h 1090189"/>
                    <a:gd name="connsiteX2" fmla="*/ 1057593 w 1064029"/>
                    <a:gd name="connsiteY2" fmla="*/ 0 h 1090189"/>
                    <a:gd name="connsiteX3" fmla="*/ 1017376 w 1064029"/>
                    <a:gd name="connsiteY3" fmla="*/ 239157 h 1090189"/>
                    <a:gd name="connsiteX4" fmla="*/ 1054698 w 1064029"/>
                    <a:gd name="connsiteY4" fmla="*/ 360455 h 1090189"/>
                    <a:gd name="connsiteX5" fmla="*/ 1017376 w 1064029"/>
                    <a:gd name="connsiteY5" fmla="*/ 612381 h 1090189"/>
                    <a:gd name="connsiteX6" fmla="*/ 1064029 w 1064029"/>
                    <a:gd name="connsiteY6" fmla="*/ 864308 h 1090189"/>
                    <a:gd name="connsiteX7" fmla="*/ 1057593 w 1064029"/>
                    <a:gd name="connsiteY7" fmla="*/ 1090189 h 1090189"/>
                    <a:gd name="connsiteX8" fmla="*/ 73203 w 1064029"/>
                    <a:gd name="connsiteY8" fmla="*/ 1090189 h 1090189"/>
                    <a:gd name="connsiteX9" fmla="*/ 84314 w 1064029"/>
                    <a:gd name="connsiteY9" fmla="*/ 584389 h 1090189"/>
                    <a:gd name="connsiteX10" fmla="*/ 65653 w 1064029"/>
                    <a:gd name="connsiteY10" fmla="*/ 248487 h 1090189"/>
                    <a:gd name="connsiteX11" fmla="*/ 121637 w 1064029"/>
                    <a:gd name="connsiteY11" fmla="*/ 117859 h 1090189"/>
                    <a:gd name="connsiteX12" fmla="*/ 73203 w 1064029"/>
                    <a:gd name="connsiteY12" fmla="*/ 0 h 1090189"/>
                    <a:gd name="connsiteX0" fmla="*/ 73203 w 1064029"/>
                    <a:gd name="connsiteY0" fmla="*/ 26 h 1090215"/>
                    <a:gd name="connsiteX1" fmla="*/ 448208 w 1064029"/>
                    <a:gd name="connsiteY1" fmla="*/ 33909 h 1090215"/>
                    <a:gd name="connsiteX2" fmla="*/ 625490 w 1064029"/>
                    <a:gd name="connsiteY2" fmla="*/ 5918 h 1090215"/>
                    <a:gd name="connsiteX3" fmla="*/ 1057593 w 1064029"/>
                    <a:gd name="connsiteY3" fmla="*/ 26 h 1090215"/>
                    <a:gd name="connsiteX4" fmla="*/ 1017376 w 1064029"/>
                    <a:gd name="connsiteY4" fmla="*/ 239183 h 1090215"/>
                    <a:gd name="connsiteX5" fmla="*/ 1054698 w 1064029"/>
                    <a:gd name="connsiteY5" fmla="*/ 360481 h 1090215"/>
                    <a:gd name="connsiteX6" fmla="*/ 1017376 w 1064029"/>
                    <a:gd name="connsiteY6" fmla="*/ 612407 h 1090215"/>
                    <a:gd name="connsiteX7" fmla="*/ 1064029 w 1064029"/>
                    <a:gd name="connsiteY7" fmla="*/ 864334 h 1090215"/>
                    <a:gd name="connsiteX8" fmla="*/ 1057593 w 1064029"/>
                    <a:gd name="connsiteY8" fmla="*/ 1090215 h 1090215"/>
                    <a:gd name="connsiteX9" fmla="*/ 73203 w 1064029"/>
                    <a:gd name="connsiteY9" fmla="*/ 1090215 h 1090215"/>
                    <a:gd name="connsiteX10" fmla="*/ 84314 w 1064029"/>
                    <a:gd name="connsiteY10" fmla="*/ 584415 h 1090215"/>
                    <a:gd name="connsiteX11" fmla="*/ 65653 w 1064029"/>
                    <a:gd name="connsiteY11" fmla="*/ 248513 h 1090215"/>
                    <a:gd name="connsiteX12" fmla="*/ 121637 w 1064029"/>
                    <a:gd name="connsiteY12" fmla="*/ 117885 h 1090215"/>
                    <a:gd name="connsiteX13" fmla="*/ 73203 w 1064029"/>
                    <a:gd name="connsiteY13" fmla="*/ 26 h 1090215"/>
                    <a:gd name="connsiteX0" fmla="*/ 73203 w 1064029"/>
                    <a:gd name="connsiteY0" fmla="*/ 4411 h 1094600"/>
                    <a:gd name="connsiteX1" fmla="*/ 448208 w 1064029"/>
                    <a:gd name="connsiteY1" fmla="*/ 38294 h 1094600"/>
                    <a:gd name="connsiteX2" fmla="*/ 625490 w 1064029"/>
                    <a:gd name="connsiteY2" fmla="*/ 10303 h 1094600"/>
                    <a:gd name="connsiteX3" fmla="*/ 1057593 w 1064029"/>
                    <a:gd name="connsiteY3" fmla="*/ 4411 h 1094600"/>
                    <a:gd name="connsiteX4" fmla="*/ 1017376 w 1064029"/>
                    <a:gd name="connsiteY4" fmla="*/ 243568 h 1094600"/>
                    <a:gd name="connsiteX5" fmla="*/ 1054698 w 1064029"/>
                    <a:gd name="connsiteY5" fmla="*/ 364866 h 1094600"/>
                    <a:gd name="connsiteX6" fmla="*/ 1017376 w 1064029"/>
                    <a:gd name="connsiteY6" fmla="*/ 616792 h 1094600"/>
                    <a:gd name="connsiteX7" fmla="*/ 1064029 w 1064029"/>
                    <a:gd name="connsiteY7" fmla="*/ 868719 h 1094600"/>
                    <a:gd name="connsiteX8" fmla="*/ 1057593 w 1064029"/>
                    <a:gd name="connsiteY8" fmla="*/ 1094600 h 1094600"/>
                    <a:gd name="connsiteX9" fmla="*/ 73203 w 1064029"/>
                    <a:gd name="connsiteY9" fmla="*/ 1094600 h 1094600"/>
                    <a:gd name="connsiteX10" fmla="*/ 84314 w 1064029"/>
                    <a:gd name="connsiteY10" fmla="*/ 588800 h 1094600"/>
                    <a:gd name="connsiteX11" fmla="*/ 65653 w 1064029"/>
                    <a:gd name="connsiteY11" fmla="*/ 252898 h 1094600"/>
                    <a:gd name="connsiteX12" fmla="*/ 121637 w 1064029"/>
                    <a:gd name="connsiteY12" fmla="*/ 122270 h 1094600"/>
                    <a:gd name="connsiteX13" fmla="*/ 73203 w 1064029"/>
                    <a:gd name="connsiteY13" fmla="*/ 4411 h 1094600"/>
                    <a:gd name="connsiteX0" fmla="*/ 73203 w 1064029"/>
                    <a:gd name="connsiteY0" fmla="*/ 4411 h 1094600"/>
                    <a:gd name="connsiteX1" fmla="*/ 448208 w 1064029"/>
                    <a:gd name="connsiteY1" fmla="*/ 38294 h 1094600"/>
                    <a:gd name="connsiteX2" fmla="*/ 653482 w 1064029"/>
                    <a:gd name="connsiteY2" fmla="*/ 19633 h 1094600"/>
                    <a:gd name="connsiteX3" fmla="*/ 1057593 w 1064029"/>
                    <a:gd name="connsiteY3" fmla="*/ 4411 h 1094600"/>
                    <a:gd name="connsiteX4" fmla="*/ 1017376 w 1064029"/>
                    <a:gd name="connsiteY4" fmla="*/ 243568 h 1094600"/>
                    <a:gd name="connsiteX5" fmla="*/ 1054698 w 1064029"/>
                    <a:gd name="connsiteY5" fmla="*/ 364866 h 1094600"/>
                    <a:gd name="connsiteX6" fmla="*/ 1017376 w 1064029"/>
                    <a:gd name="connsiteY6" fmla="*/ 616792 h 1094600"/>
                    <a:gd name="connsiteX7" fmla="*/ 1064029 w 1064029"/>
                    <a:gd name="connsiteY7" fmla="*/ 868719 h 1094600"/>
                    <a:gd name="connsiteX8" fmla="*/ 1057593 w 1064029"/>
                    <a:gd name="connsiteY8" fmla="*/ 1094600 h 1094600"/>
                    <a:gd name="connsiteX9" fmla="*/ 73203 w 1064029"/>
                    <a:gd name="connsiteY9" fmla="*/ 1094600 h 1094600"/>
                    <a:gd name="connsiteX10" fmla="*/ 84314 w 1064029"/>
                    <a:gd name="connsiteY10" fmla="*/ 588800 h 1094600"/>
                    <a:gd name="connsiteX11" fmla="*/ 65653 w 1064029"/>
                    <a:gd name="connsiteY11" fmla="*/ 252898 h 1094600"/>
                    <a:gd name="connsiteX12" fmla="*/ 121637 w 1064029"/>
                    <a:gd name="connsiteY12" fmla="*/ 122270 h 1094600"/>
                    <a:gd name="connsiteX13" fmla="*/ 73203 w 1064029"/>
                    <a:gd name="connsiteY13" fmla="*/ 4411 h 1094600"/>
                    <a:gd name="connsiteX0" fmla="*/ 73203 w 1064029"/>
                    <a:gd name="connsiteY0" fmla="*/ 11026 h 1101215"/>
                    <a:gd name="connsiteX1" fmla="*/ 448208 w 1064029"/>
                    <a:gd name="connsiteY1" fmla="*/ 44909 h 1101215"/>
                    <a:gd name="connsiteX2" fmla="*/ 653482 w 1064029"/>
                    <a:gd name="connsiteY2" fmla="*/ 26248 h 1101215"/>
                    <a:gd name="connsiteX3" fmla="*/ 1057593 w 1064029"/>
                    <a:gd name="connsiteY3" fmla="*/ 11026 h 1101215"/>
                    <a:gd name="connsiteX4" fmla="*/ 1017376 w 1064029"/>
                    <a:gd name="connsiteY4" fmla="*/ 250183 h 1101215"/>
                    <a:gd name="connsiteX5" fmla="*/ 1054698 w 1064029"/>
                    <a:gd name="connsiteY5" fmla="*/ 371481 h 1101215"/>
                    <a:gd name="connsiteX6" fmla="*/ 1017376 w 1064029"/>
                    <a:gd name="connsiteY6" fmla="*/ 623407 h 1101215"/>
                    <a:gd name="connsiteX7" fmla="*/ 1064029 w 1064029"/>
                    <a:gd name="connsiteY7" fmla="*/ 875334 h 1101215"/>
                    <a:gd name="connsiteX8" fmla="*/ 1057593 w 1064029"/>
                    <a:gd name="connsiteY8" fmla="*/ 1101215 h 1101215"/>
                    <a:gd name="connsiteX9" fmla="*/ 73203 w 1064029"/>
                    <a:gd name="connsiteY9" fmla="*/ 1101215 h 1101215"/>
                    <a:gd name="connsiteX10" fmla="*/ 84314 w 1064029"/>
                    <a:gd name="connsiteY10" fmla="*/ 595415 h 1101215"/>
                    <a:gd name="connsiteX11" fmla="*/ 65653 w 1064029"/>
                    <a:gd name="connsiteY11" fmla="*/ 259513 h 1101215"/>
                    <a:gd name="connsiteX12" fmla="*/ 121637 w 1064029"/>
                    <a:gd name="connsiteY12" fmla="*/ 128885 h 1101215"/>
                    <a:gd name="connsiteX13" fmla="*/ 73203 w 1064029"/>
                    <a:gd name="connsiteY13" fmla="*/ 11026 h 1101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64029" h="1101215">
                      <a:moveTo>
                        <a:pt x="73203" y="11026"/>
                      </a:moveTo>
                      <a:cubicBezTo>
                        <a:pt x="210646" y="9880"/>
                        <a:pt x="273443" y="-9928"/>
                        <a:pt x="448208" y="44909"/>
                      </a:cubicBezTo>
                      <a:lnTo>
                        <a:pt x="653482" y="26248"/>
                      </a:lnTo>
                      <a:cubicBezTo>
                        <a:pt x="844170" y="-25479"/>
                        <a:pt x="922889" y="16100"/>
                        <a:pt x="1057593" y="11026"/>
                      </a:cubicBezTo>
                      <a:cubicBezTo>
                        <a:pt x="1053518" y="56533"/>
                        <a:pt x="1021451" y="204676"/>
                        <a:pt x="1017376" y="250183"/>
                      </a:cubicBezTo>
                      <a:cubicBezTo>
                        <a:pt x="1017376" y="281285"/>
                        <a:pt x="1054698" y="340379"/>
                        <a:pt x="1054698" y="371481"/>
                      </a:cubicBezTo>
                      <a:cubicBezTo>
                        <a:pt x="1054698" y="405693"/>
                        <a:pt x="1017376" y="589195"/>
                        <a:pt x="1017376" y="623407"/>
                      </a:cubicBezTo>
                      <a:cubicBezTo>
                        <a:pt x="1023596" y="694942"/>
                        <a:pt x="1057809" y="803799"/>
                        <a:pt x="1064029" y="875334"/>
                      </a:cubicBezTo>
                      <a:lnTo>
                        <a:pt x="1057593" y="1101215"/>
                      </a:lnTo>
                      <a:lnTo>
                        <a:pt x="73203" y="1101215"/>
                      </a:lnTo>
                      <a:cubicBezTo>
                        <a:pt x="-98341" y="1012250"/>
                        <a:pt x="85572" y="735699"/>
                        <a:pt x="84314" y="595415"/>
                      </a:cubicBezTo>
                      <a:cubicBezTo>
                        <a:pt x="83056" y="455131"/>
                        <a:pt x="50102" y="332603"/>
                        <a:pt x="65653" y="259513"/>
                      </a:cubicBezTo>
                      <a:cubicBezTo>
                        <a:pt x="81204" y="186423"/>
                        <a:pt x="126599" y="168744"/>
                        <a:pt x="121637" y="128885"/>
                      </a:cubicBezTo>
                      <a:lnTo>
                        <a:pt x="73203" y="11026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 w="127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Isosceles Triangle 134"/>
                <p:cNvSpPr/>
                <p:nvPr/>
              </p:nvSpPr>
              <p:spPr>
                <a:xfrm>
                  <a:off x="5943791" y="3468515"/>
                  <a:ext cx="984390" cy="681895"/>
                </a:xfrm>
                <a:custGeom>
                  <a:avLst/>
                  <a:gdLst>
                    <a:gd name="connsiteX0" fmla="*/ 0 w 984390"/>
                    <a:gd name="connsiteY0" fmla="*/ 630967 h 630967"/>
                    <a:gd name="connsiteX1" fmla="*/ 492195 w 984390"/>
                    <a:gd name="connsiteY1" fmla="*/ 0 h 630967"/>
                    <a:gd name="connsiteX2" fmla="*/ 984390 w 984390"/>
                    <a:gd name="connsiteY2" fmla="*/ 630967 h 630967"/>
                    <a:gd name="connsiteX3" fmla="*/ 0 w 984390"/>
                    <a:gd name="connsiteY3" fmla="*/ 630967 h 630967"/>
                    <a:gd name="connsiteX0" fmla="*/ 0 w 984390"/>
                    <a:gd name="connsiteY0" fmla="*/ 630967 h 630967"/>
                    <a:gd name="connsiteX1" fmla="*/ 160401 w 984390"/>
                    <a:gd name="connsiteY1" fmla="*/ 517053 h 630967"/>
                    <a:gd name="connsiteX2" fmla="*/ 492195 w 984390"/>
                    <a:gd name="connsiteY2" fmla="*/ 0 h 630967"/>
                    <a:gd name="connsiteX3" fmla="*/ 984390 w 984390"/>
                    <a:gd name="connsiteY3" fmla="*/ 630967 h 630967"/>
                    <a:gd name="connsiteX4" fmla="*/ 0 w 984390"/>
                    <a:gd name="connsiteY4" fmla="*/ 630967 h 630967"/>
                    <a:gd name="connsiteX0" fmla="*/ 0 w 984390"/>
                    <a:gd name="connsiteY0" fmla="*/ 630967 h 630967"/>
                    <a:gd name="connsiteX1" fmla="*/ 160401 w 984390"/>
                    <a:gd name="connsiteY1" fmla="*/ 517053 h 630967"/>
                    <a:gd name="connsiteX2" fmla="*/ 197724 w 984390"/>
                    <a:gd name="connsiteY2" fmla="*/ 367764 h 630967"/>
                    <a:gd name="connsiteX3" fmla="*/ 492195 w 984390"/>
                    <a:gd name="connsiteY3" fmla="*/ 0 h 630967"/>
                    <a:gd name="connsiteX4" fmla="*/ 984390 w 984390"/>
                    <a:gd name="connsiteY4" fmla="*/ 630967 h 630967"/>
                    <a:gd name="connsiteX5" fmla="*/ 0 w 984390"/>
                    <a:gd name="connsiteY5" fmla="*/ 630967 h 630967"/>
                    <a:gd name="connsiteX0" fmla="*/ 0 w 984390"/>
                    <a:gd name="connsiteY0" fmla="*/ 630967 h 630967"/>
                    <a:gd name="connsiteX1" fmla="*/ 160401 w 984390"/>
                    <a:gd name="connsiteY1" fmla="*/ 517053 h 630967"/>
                    <a:gd name="connsiteX2" fmla="*/ 197724 w 984390"/>
                    <a:gd name="connsiteY2" fmla="*/ 367764 h 630967"/>
                    <a:gd name="connsiteX3" fmla="*/ 492195 w 984390"/>
                    <a:gd name="connsiteY3" fmla="*/ 0 h 630967"/>
                    <a:gd name="connsiteX4" fmla="*/ 984390 w 984390"/>
                    <a:gd name="connsiteY4" fmla="*/ 630967 h 630967"/>
                    <a:gd name="connsiteX5" fmla="*/ 0 w 984390"/>
                    <a:gd name="connsiteY5" fmla="*/ 630967 h 630967"/>
                    <a:gd name="connsiteX0" fmla="*/ 0 w 984390"/>
                    <a:gd name="connsiteY0" fmla="*/ 647887 h 647887"/>
                    <a:gd name="connsiteX1" fmla="*/ 160401 w 984390"/>
                    <a:gd name="connsiteY1" fmla="*/ 533973 h 647887"/>
                    <a:gd name="connsiteX2" fmla="*/ 197724 w 984390"/>
                    <a:gd name="connsiteY2" fmla="*/ 384684 h 647887"/>
                    <a:gd name="connsiteX3" fmla="*/ 319022 w 984390"/>
                    <a:gd name="connsiteY3" fmla="*/ 198071 h 647887"/>
                    <a:gd name="connsiteX4" fmla="*/ 492195 w 984390"/>
                    <a:gd name="connsiteY4" fmla="*/ 16920 h 647887"/>
                    <a:gd name="connsiteX5" fmla="*/ 984390 w 984390"/>
                    <a:gd name="connsiteY5" fmla="*/ 647887 h 647887"/>
                    <a:gd name="connsiteX6" fmla="*/ 0 w 984390"/>
                    <a:gd name="connsiteY6" fmla="*/ 647887 h 647887"/>
                    <a:gd name="connsiteX0" fmla="*/ 0 w 984390"/>
                    <a:gd name="connsiteY0" fmla="*/ 646286 h 646286"/>
                    <a:gd name="connsiteX1" fmla="*/ 160401 w 984390"/>
                    <a:gd name="connsiteY1" fmla="*/ 532372 h 646286"/>
                    <a:gd name="connsiteX2" fmla="*/ 197724 w 984390"/>
                    <a:gd name="connsiteY2" fmla="*/ 383083 h 646286"/>
                    <a:gd name="connsiteX3" fmla="*/ 319022 w 984390"/>
                    <a:gd name="connsiteY3" fmla="*/ 196470 h 646286"/>
                    <a:gd name="connsiteX4" fmla="*/ 492195 w 984390"/>
                    <a:gd name="connsiteY4" fmla="*/ 15319 h 646286"/>
                    <a:gd name="connsiteX5" fmla="*/ 984390 w 984390"/>
                    <a:gd name="connsiteY5" fmla="*/ 646286 h 646286"/>
                    <a:gd name="connsiteX6" fmla="*/ 0 w 984390"/>
                    <a:gd name="connsiteY6" fmla="*/ 646286 h 646286"/>
                    <a:gd name="connsiteX0" fmla="*/ 0 w 984390"/>
                    <a:gd name="connsiteY0" fmla="*/ 646286 h 646286"/>
                    <a:gd name="connsiteX1" fmla="*/ 160401 w 984390"/>
                    <a:gd name="connsiteY1" fmla="*/ 532372 h 646286"/>
                    <a:gd name="connsiteX2" fmla="*/ 197724 w 984390"/>
                    <a:gd name="connsiteY2" fmla="*/ 383083 h 646286"/>
                    <a:gd name="connsiteX3" fmla="*/ 319022 w 984390"/>
                    <a:gd name="connsiteY3" fmla="*/ 196470 h 646286"/>
                    <a:gd name="connsiteX4" fmla="*/ 492195 w 984390"/>
                    <a:gd name="connsiteY4" fmla="*/ 15319 h 646286"/>
                    <a:gd name="connsiteX5" fmla="*/ 841536 w 984390"/>
                    <a:gd name="connsiteY5" fmla="*/ 551033 h 646286"/>
                    <a:gd name="connsiteX6" fmla="*/ 984390 w 984390"/>
                    <a:gd name="connsiteY6" fmla="*/ 646286 h 646286"/>
                    <a:gd name="connsiteX7" fmla="*/ 0 w 984390"/>
                    <a:gd name="connsiteY7" fmla="*/ 646286 h 646286"/>
                    <a:gd name="connsiteX0" fmla="*/ 0 w 984390"/>
                    <a:gd name="connsiteY0" fmla="*/ 646286 h 646286"/>
                    <a:gd name="connsiteX1" fmla="*/ 160401 w 984390"/>
                    <a:gd name="connsiteY1" fmla="*/ 532372 h 646286"/>
                    <a:gd name="connsiteX2" fmla="*/ 197724 w 984390"/>
                    <a:gd name="connsiteY2" fmla="*/ 383083 h 646286"/>
                    <a:gd name="connsiteX3" fmla="*/ 319022 w 984390"/>
                    <a:gd name="connsiteY3" fmla="*/ 196470 h 646286"/>
                    <a:gd name="connsiteX4" fmla="*/ 492195 w 984390"/>
                    <a:gd name="connsiteY4" fmla="*/ 15319 h 646286"/>
                    <a:gd name="connsiteX5" fmla="*/ 832206 w 984390"/>
                    <a:gd name="connsiteY5" fmla="*/ 504380 h 646286"/>
                    <a:gd name="connsiteX6" fmla="*/ 984390 w 984390"/>
                    <a:gd name="connsiteY6" fmla="*/ 646286 h 646286"/>
                    <a:gd name="connsiteX7" fmla="*/ 0 w 984390"/>
                    <a:gd name="connsiteY7" fmla="*/ 646286 h 646286"/>
                    <a:gd name="connsiteX0" fmla="*/ 0 w 984390"/>
                    <a:gd name="connsiteY0" fmla="*/ 646286 h 646286"/>
                    <a:gd name="connsiteX1" fmla="*/ 160401 w 984390"/>
                    <a:gd name="connsiteY1" fmla="*/ 532372 h 646286"/>
                    <a:gd name="connsiteX2" fmla="*/ 197724 w 984390"/>
                    <a:gd name="connsiteY2" fmla="*/ 383083 h 646286"/>
                    <a:gd name="connsiteX3" fmla="*/ 319022 w 984390"/>
                    <a:gd name="connsiteY3" fmla="*/ 196470 h 646286"/>
                    <a:gd name="connsiteX4" fmla="*/ 492195 w 984390"/>
                    <a:gd name="connsiteY4" fmla="*/ 15319 h 646286"/>
                    <a:gd name="connsiteX5" fmla="*/ 832206 w 984390"/>
                    <a:gd name="connsiteY5" fmla="*/ 504380 h 646286"/>
                    <a:gd name="connsiteX6" fmla="*/ 984390 w 984390"/>
                    <a:gd name="connsiteY6" fmla="*/ 646286 h 646286"/>
                    <a:gd name="connsiteX7" fmla="*/ 0 w 984390"/>
                    <a:gd name="connsiteY7" fmla="*/ 646286 h 646286"/>
                    <a:gd name="connsiteX0" fmla="*/ 0 w 984390"/>
                    <a:gd name="connsiteY0" fmla="*/ 646286 h 646286"/>
                    <a:gd name="connsiteX1" fmla="*/ 160401 w 984390"/>
                    <a:gd name="connsiteY1" fmla="*/ 532372 h 646286"/>
                    <a:gd name="connsiteX2" fmla="*/ 197724 w 984390"/>
                    <a:gd name="connsiteY2" fmla="*/ 383083 h 646286"/>
                    <a:gd name="connsiteX3" fmla="*/ 319022 w 984390"/>
                    <a:gd name="connsiteY3" fmla="*/ 196470 h 646286"/>
                    <a:gd name="connsiteX4" fmla="*/ 492195 w 984390"/>
                    <a:gd name="connsiteY4" fmla="*/ 15319 h 646286"/>
                    <a:gd name="connsiteX5" fmla="*/ 561618 w 984390"/>
                    <a:gd name="connsiteY5" fmla="*/ 224461 h 646286"/>
                    <a:gd name="connsiteX6" fmla="*/ 832206 w 984390"/>
                    <a:gd name="connsiteY6" fmla="*/ 504380 h 646286"/>
                    <a:gd name="connsiteX7" fmla="*/ 984390 w 984390"/>
                    <a:gd name="connsiteY7" fmla="*/ 646286 h 646286"/>
                    <a:gd name="connsiteX8" fmla="*/ 0 w 984390"/>
                    <a:gd name="connsiteY8" fmla="*/ 646286 h 646286"/>
                    <a:gd name="connsiteX0" fmla="*/ 0 w 984390"/>
                    <a:gd name="connsiteY0" fmla="*/ 646286 h 646286"/>
                    <a:gd name="connsiteX1" fmla="*/ 160401 w 984390"/>
                    <a:gd name="connsiteY1" fmla="*/ 532372 h 646286"/>
                    <a:gd name="connsiteX2" fmla="*/ 197724 w 984390"/>
                    <a:gd name="connsiteY2" fmla="*/ 383083 h 646286"/>
                    <a:gd name="connsiteX3" fmla="*/ 319022 w 984390"/>
                    <a:gd name="connsiteY3" fmla="*/ 196470 h 646286"/>
                    <a:gd name="connsiteX4" fmla="*/ 492195 w 984390"/>
                    <a:gd name="connsiteY4" fmla="*/ 15319 h 646286"/>
                    <a:gd name="connsiteX5" fmla="*/ 561618 w 984390"/>
                    <a:gd name="connsiteY5" fmla="*/ 224461 h 646286"/>
                    <a:gd name="connsiteX6" fmla="*/ 757560 w 984390"/>
                    <a:gd name="connsiteY6" fmla="*/ 336428 h 646286"/>
                    <a:gd name="connsiteX7" fmla="*/ 832206 w 984390"/>
                    <a:gd name="connsiteY7" fmla="*/ 504380 h 646286"/>
                    <a:gd name="connsiteX8" fmla="*/ 984390 w 984390"/>
                    <a:gd name="connsiteY8" fmla="*/ 646286 h 646286"/>
                    <a:gd name="connsiteX9" fmla="*/ 0 w 984390"/>
                    <a:gd name="connsiteY9" fmla="*/ 646286 h 646286"/>
                    <a:gd name="connsiteX0" fmla="*/ 0 w 984390"/>
                    <a:gd name="connsiteY0" fmla="*/ 646286 h 646286"/>
                    <a:gd name="connsiteX1" fmla="*/ 160401 w 984390"/>
                    <a:gd name="connsiteY1" fmla="*/ 532372 h 646286"/>
                    <a:gd name="connsiteX2" fmla="*/ 197724 w 984390"/>
                    <a:gd name="connsiteY2" fmla="*/ 383083 h 646286"/>
                    <a:gd name="connsiteX3" fmla="*/ 319022 w 984390"/>
                    <a:gd name="connsiteY3" fmla="*/ 196470 h 646286"/>
                    <a:gd name="connsiteX4" fmla="*/ 492195 w 984390"/>
                    <a:gd name="connsiteY4" fmla="*/ 15319 h 646286"/>
                    <a:gd name="connsiteX5" fmla="*/ 570948 w 984390"/>
                    <a:gd name="connsiteY5" fmla="*/ 112494 h 646286"/>
                    <a:gd name="connsiteX6" fmla="*/ 561618 w 984390"/>
                    <a:gd name="connsiteY6" fmla="*/ 224461 h 646286"/>
                    <a:gd name="connsiteX7" fmla="*/ 757560 w 984390"/>
                    <a:gd name="connsiteY7" fmla="*/ 336428 h 646286"/>
                    <a:gd name="connsiteX8" fmla="*/ 832206 w 984390"/>
                    <a:gd name="connsiteY8" fmla="*/ 504380 h 646286"/>
                    <a:gd name="connsiteX9" fmla="*/ 984390 w 984390"/>
                    <a:gd name="connsiteY9" fmla="*/ 646286 h 646286"/>
                    <a:gd name="connsiteX10" fmla="*/ 0 w 984390"/>
                    <a:gd name="connsiteY10" fmla="*/ 646286 h 646286"/>
                    <a:gd name="connsiteX0" fmla="*/ 0 w 984390"/>
                    <a:gd name="connsiteY0" fmla="*/ 646286 h 681894"/>
                    <a:gd name="connsiteX1" fmla="*/ 160401 w 984390"/>
                    <a:gd name="connsiteY1" fmla="*/ 532372 h 681894"/>
                    <a:gd name="connsiteX2" fmla="*/ 197724 w 984390"/>
                    <a:gd name="connsiteY2" fmla="*/ 383083 h 681894"/>
                    <a:gd name="connsiteX3" fmla="*/ 319022 w 984390"/>
                    <a:gd name="connsiteY3" fmla="*/ 196470 h 681894"/>
                    <a:gd name="connsiteX4" fmla="*/ 492195 w 984390"/>
                    <a:gd name="connsiteY4" fmla="*/ 15319 h 681894"/>
                    <a:gd name="connsiteX5" fmla="*/ 570948 w 984390"/>
                    <a:gd name="connsiteY5" fmla="*/ 112494 h 681894"/>
                    <a:gd name="connsiteX6" fmla="*/ 561618 w 984390"/>
                    <a:gd name="connsiteY6" fmla="*/ 224461 h 681894"/>
                    <a:gd name="connsiteX7" fmla="*/ 757560 w 984390"/>
                    <a:gd name="connsiteY7" fmla="*/ 336428 h 681894"/>
                    <a:gd name="connsiteX8" fmla="*/ 832206 w 984390"/>
                    <a:gd name="connsiteY8" fmla="*/ 504380 h 681894"/>
                    <a:gd name="connsiteX9" fmla="*/ 984390 w 984390"/>
                    <a:gd name="connsiteY9" fmla="*/ 646286 h 681894"/>
                    <a:gd name="connsiteX10" fmla="*/ 412328 w 984390"/>
                    <a:gd name="connsiteY10" fmla="*/ 681661 h 681894"/>
                    <a:gd name="connsiteX11" fmla="*/ 0 w 984390"/>
                    <a:gd name="connsiteY11" fmla="*/ 646286 h 681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84390" h="681894">
                      <a:moveTo>
                        <a:pt x="0" y="646286"/>
                      </a:moveTo>
                      <a:cubicBezTo>
                        <a:pt x="37916" y="592764"/>
                        <a:pt x="122485" y="585894"/>
                        <a:pt x="160401" y="532372"/>
                      </a:cubicBezTo>
                      <a:cubicBezTo>
                        <a:pt x="182173" y="491939"/>
                        <a:pt x="175952" y="423516"/>
                        <a:pt x="197724" y="383083"/>
                      </a:cubicBezTo>
                      <a:cubicBezTo>
                        <a:pt x="231936" y="327099"/>
                        <a:pt x="269944" y="257764"/>
                        <a:pt x="319022" y="196470"/>
                      </a:cubicBezTo>
                      <a:cubicBezTo>
                        <a:pt x="424085" y="163168"/>
                        <a:pt x="389076" y="-59650"/>
                        <a:pt x="492195" y="15319"/>
                      </a:cubicBezTo>
                      <a:cubicBezTo>
                        <a:pt x="526407" y="2878"/>
                        <a:pt x="559378" y="77637"/>
                        <a:pt x="570948" y="112494"/>
                      </a:cubicBezTo>
                      <a:cubicBezTo>
                        <a:pt x="582519" y="147351"/>
                        <a:pt x="522741" y="188694"/>
                        <a:pt x="561618" y="224461"/>
                      </a:cubicBezTo>
                      <a:cubicBezTo>
                        <a:pt x="594960" y="281089"/>
                        <a:pt x="712462" y="289775"/>
                        <a:pt x="757560" y="336428"/>
                      </a:cubicBezTo>
                      <a:cubicBezTo>
                        <a:pt x="802658" y="383081"/>
                        <a:pt x="783515" y="455847"/>
                        <a:pt x="832206" y="504380"/>
                      </a:cubicBezTo>
                      <a:lnTo>
                        <a:pt x="984390" y="646286"/>
                      </a:lnTo>
                      <a:cubicBezTo>
                        <a:pt x="793703" y="642527"/>
                        <a:pt x="603015" y="685420"/>
                        <a:pt x="412328" y="681661"/>
                      </a:cubicBezTo>
                      <a:lnTo>
                        <a:pt x="0" y="64628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 cmpd="sng" algn="ctr">
                  <a:solidFill>
                    <a:srgbClr val="E32D9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Rectangle 135"/>
                <p:cNvSpPr/>
                <p:nvPr/>
              </p:nvSpPr>
              <p:spPr>
                <a:xfrm>
                  <a:off x="6280750" y="4290135"/>
                  <a:ext cx="313185" cy="307949"/>
                </a:xfrm>
                <a:custGeom>
                  <a:avLst/>
                  <a:gdLst>
                    <a:gd name="connsiteX0" fmla="*/ 0 w 247871"/>
                    <a:gd name="connsiteY0" fmla="*/ 0 h 251940"/>
                    <a:gd name="connsiteX1" fmla="*/ 247871 w 247871"/>
                    <a:gd name="connsiteY1" fmla="*/ 0 h 251940"/>
                    <a:gd name="connsiteX2" fmla="*/ 247871 w 247871"/>
                    <a:gd name="connsiteY2" fmla="*/ 251940 h 251940"/>
                    <a:gd name="connsiteX3" fmla="*/ 0 w 247871"/>
                    <a:gd name="connsiteY3" fmla="*/ 251940 h 251940"/>
                    <a:gd name="connsiteX4" fmla="*/ 0 w 247871"/>
                    <a:gd name="connsiteY4" fmla="*/ 0 h 251940"/>
                    <a:gd name="connsiteX0" fmla="*/ 37322 w 285193"/>
                    <a:gd name="connsiteY0" fmla="*/ 0 h 251940"/>
                    <a:gd name="connsiteX1" fmla="*/ 285193 w 285193"/>
                    <a:gd name="connsiteY1" fmla="*/ 0 h 251940"/>
                    <a:gd name="connsiteX2" fmla="*/ 285193 w 285193"/>
                    <a:gd name="connsiteY2" fmla="*/ 251940 h 251940"/>
                    <a:gd name="connsiteX3" fmla="*/ 0 w 285193"/>
                    <a:gd name="connsiteY3" fmla="*/ 242610 h 251940"/>
                    <a:gd name="connsiteX4" fmla="*/ 37322 w 285193"/>
                    <a:gd name="connsiteY4" fmla="*/ 0 h 251940"/>
                    <a:gd name="connsiteX0" fmla="*/ 37322 w 313185"/>
                    <a:gd name="connsiteY0" fmla="*/ 0 h 251940"/>
                    <a:gd name="connsiteX1" fmla="*/ 313185 w 313185"/>
                    <a:gd name="connsiteY1" fmla="*/ 27992 h 251940"/>
                    <a:gd name="connsiteX2" fmla="*/ 285193 w 313185"/>
                    <a:gd name="connsiteY2" fmla="*/ 251940 h 251940"/>
                    <a:gd name="connsiteX3" fmla="*/ 0 w 313185"/>
                    <a:gd name="connsiteY3" fmla="*/ 242610 h 251940"/>
                    <a:gd name="connsiteX4" fmla="*/ 37322 w 313185"/>
                    <a:gd name="connsiteY4" fmla="*/ 0 h 251940"/>
                    <a:gd name="connsiteX0" fmla="*/ 37322 w 313185"/>
                    <a:gd name="connsiteY0" fmla="*/ 31530 h 283470"/>
                    <a:gd name="connsiteX1" fmla="*/ 178005 w 313185"/>
                    <a:gd name="connsiteY1" fmla="*/ 0 h 283470"/>
                    <a:gd name="connsiteX2" fmla="*/ 313185 w 313185"/>
                    <a:gd name="connsiteY2" fmla="*/ 59522 h 283470"/>
                    <a:gd name="connsiteX3" fmla="*/ 285193 w 313185"/>
                    <a:gd name="connsiteY3" fmla="*/ 283470 h 283470"/>
                    <a:gd name="connsiteX4" fmla="*/ 0 w 313185"/>
                    <a:gd name="connsiteY4" fmla="*/ 274140 h 283470"/>
                    <a:gd name="connsiteX5" fmla="*/ 37322 w 313185"/>
                    <a:gd name="connsiteY5" fmla="*/ 31530 h 283470"/>
                    <a:gd name="connsiteX0" fmla="*/ 37322 w 313185"/>
                    <a:gd name="connsiteY0" fmla="*/ 31530 h 307949"/>
                    <a:gd name="connsiteX1" fmla="*/ 178005 w 313185"/>
                    <a:gd name="connsiteY1" fmla="*/ 0 h 307949"/>
                    <a:gd name="connsiteX2" fmla="*/ 313185 w 313185"/>
                    <a:gd name="connsiteY2" fmla="*/ 59522 h 307949"/>
                    <a:gd name="connsiteX3" fmla="*/ 285193 w 313185"/>
                    <a:gd name="connsiteY3" fmla="*/ 283470 h 307949"/>
                    <a:gd name="connsiteX4" fmla="*/ 159344 w 313185"/>
                    <a:gd name="connsiteY4" fmla="*/ 307911 h 307949"/>
                    <a:gd name="connsiteX5" fmla="*/ 0 w 313185"/>
                    <a:gd name="connsiteY5" fmla="*/ 274140 h 307949"/>
                    <a:gd name="connsiteX6" fmla="*/ 37322 w 313185"/>
                    <a:gd name="connsiteY6" fmla="*/ 31530 h 307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3185" h="307949">
                      <a:moveTo>
                        <a:pt x="37322" y="31530"/>
                      </a:moveTo>
                      <a:cubicBezTo>
                        <a:pt x="87327" y="30351"/>
                        <a:pt x="128000" y="1179"/>
                        <a:pt x="178005" y="0"/>
                      </a:cubicBezTo>
                      <a:lnTo>
                        <a:pt x="313185" y="59522"/>
                      </a:lnTo>
                      <a:lnTo>
                        <a:pt x="285193" y="283470"/>
                      </a:lnTo>
                      <a:cubicBezTo>
                        <a:pt x="246354" y="282286"/>
                        <a:pt x="198183" y="309095"/>
                        <a:pt x="159344" y="307911"/>
                      </a:cubicBezTo>
                      <a:lnTo>
                        <a:pt x="0" y="274140"/>
                      </a:lnTo>
                      <a:lnTo>
                        <a:pt x="37322" y="31530"/>
                      </a:lnTo>
                      <a:close/>
                    </a:path>
                  </a:pathLst>
                </a:custGeom>
                <a:solidFill>
                  <a:srgbClr val="666699"/>
                </a:solidFill>
                <a:ln w="127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Rectangle 136"/>
                <p:cNvSpPr/>
                <p:nvPr/>
              </p:nvSpPr>
              <p:spPr>
                <a:xfrm>
                  <a:off x="6281473" y="4747329"/>
                  <a:ext cx="317598" cy="287771"/>
                </a:xfrm>
                <a:custGeom>
                  <a:avLst/>
                  <a:gdLst>
                    <a:gd name="connsiteX0" fmla="*/ 0 w 247871"/>
                    <a:gd name="connsiteY0" fmla="*/ 0 h 251940"/>
                    <a:gd name="connsiteX1" fmla="*/ 247871 w 247871"/>
                    <a:gd name="connsiteY1" fmla="*/ 0 h 251940"/>
                    <a:gd name="connsiteX2" fmla="*/ 247871 w 247871"/>
                    <a:gd name="connsiteY2" fmla="*/ 251940 h 251940"/>
                    <a:gd name="connsiteX3" fmla="*/ 0 w 247871"/>
                    <a:gd name="connsiteY3" fmla="*/ 251940 h 251940"/>
                    <a:gd name="connsiteX4" fmla="*/ 0 w 247871"/>
                    <a:gd name="connsiteY4" fmla="*/ 0 h 251940"/>
                    <a:gd name="connsiteX0" fmla="*/ 0 w 280999"/>
                    <a:gd name="connsiteY0" fmla="*/ 0 h 251940"/>
                    <a:gd name="connsiteX1" fmla="*/ 247871 w 280999"/>
                    <a:gd name="connsiteY1" fmla="*/ 0 h 251940"/>
                    <a:gd name="connsiteX2" fmla="*/ 280643 w 280999"/>
                    <a:gd name="connsiteY2" fmla="*/ 122796 h 251940"/>
                    <a:gd name="connsiteX3" fmla="*/ 247871 w 280999"/>
                    <a:gd name="connsiteY3" fmla="*/ 251940 h 251940"/>
                    <a:gd name="connsiteX4" fmla="*/ 0 w 280999"/>
                    <a:gd name="connsiteY4" fmla="*/ 251940 h 251940"/>
                    <a:gd name="connsiteX5" fmla="*/ 0 w 280999"/>
                    <a:gd name="connsiteY5" fmla="*/ 0 h 251940"/>
                    <a:gd name="connsiteX0" fmla="*/ 0 w 280999"/>
                    <a:gd name="connsiteY0" fmla="*/ 26500 h 278440"/>
                    <a:gd name="connsiteX1" fmla="*/ 47377 w 280999"/>
                    <a:gd name="connsiteY1" fmla="*/ 6 h 278440"/>
                    <a:gd name="connsiteX2" fmla="*/ 247871 w 280999"/>
                    <a:gd name="connsiteY2" fmla="*/ 26500 h 278440"/>
                    <a:gd name="connsiteX3" fmla="*/ 280643 w 280999"/>
                    <a:gd name="connsiteY3" fmla="*/ 149296 h 278440"/>
                    <a:gd name="connsiteX4" fmla="*/ 247871 w 280999"/>
                    <a:gd name="connsiteY4" fmla="*/ 278440 h 278440"/>
                    <a:gd name="connsiteX5" fmla="*/ 0 w 280999"/>
                    <a:gd name="connsiteY5" fmla="*/ 278440 h 278440"/>
                    <a:gd name="connsiteX6" fmla="*/ 0 w 280999"/>
                    <a:gd name="connsiteY6" fmla="*/ 26500 h 278440"/>
                    <a:gd name="connsiteX0" fmla="*/ 36599 w 317598"/>
                    <a:gd name="connsiteY0" fmla="*/ 26500 h 278440"/>
                    <a:gd name="connsiteX1" fmla="*/ 83976 w 317598"/>
                    <a:gd name="connsiteY1" fmla="*/ 6 h 278440"/>
                    <a:gd name="connsiteX2" fmla="*/ 284470 w 317598"/>
                    <a:gd name="connsiteY2" fmla="*/ 26500 h 278440"/>
                    <a:gd name="connsiteX3" fmla="*/ 317242 w 317598"/>
                    <a:gd name="connsiteY3" fmla="*/ 149296 h 278440"/>
                    <a:gd name="connsiteX4" fmla="*/ 284470 w 317598"/>
                    <a:gd name="connsiteY4" fmla="*/ 278440 h 278440"/>
                    <a:gd name="connsiteX5" fmla="*/ 36599 w 317598"/>
                    <a:gd name="connsiteY5" fmla="*/ 278440 h 278440"/>
                    <a:gd name="connsiteX6" fmla="*/ 1 w 317598"/>
                    <a:gd name="connsiteY6" fmla="*/ 186619 h 278440"/>
                    <a:gd name="connsiteX7" fmla="*/ 36599 w 317598"/>
                    <a:gd name="connsiteY7" fmla="*/ 26500 h 278440"/>
                    <a:gd name="connsiteX0" fmla="*/ 36599 w 317598"/>
                    <a:gd name="connsiteY0" fmla="*/ 26500 h 287771"/>
                    <a:gd name="connsiteX1" fmla="*/ 83976 w 317598"/>
                    <a:gd name="connsiteY1" fmla="*/ 6 h 287771"/>
                    <a:gd name="connsiteX2" fmla="*/ 284470 w 317598"/>
                    <a:gd name="connsiteY2" fmla="*/ 26500 h 287771"/>
                    <a:gd name="connsiteX3" fmla="*/ 317242 w 317598"/>
                    <a:gd name="connsiteY3" fmla="*/ 149296 h 287771"/>
                    <a:gd name="connsiteX4" fmla="*/ 284470 w 317598"/>
                    <a:gd name="connsiteY4" fmla="*/ 278440 h 287771"/>
                    <a:gd name="connsiteX5" fmla="*/ 36599 w 317598"/>
                    <a:gd name="connsiteY5" fmla="*/ 287771 h 287771"/>
                    <a:gd name="connsiteX6" fmla="*/ 1 w 317598"/>
                    <a:gd name="connsiteY6" fmla="*/ 186619 h 287771"/>
                    <a:gd name="connsiteX7" fmla="*/ 36599 w 317598"/>
                    <a:gd name="connsiteY7" fmla="*/ 26500 h 287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598" h="287771">
                      <a:moveTo>
                        <a:pt x="36599" y="26500"/>
                      </a:moveTo>
                      <a:cubicBezTo>
                        <a:pt x="67942" y="26999"/>
                        <a:pt x="52633" y="-493"/>
                        <a:pt x="83976" y="6"/>
                      </a:cubicBezTo>
                      <a:lnTo>
                        <a:pt x="284470" y="26500"/>
                      </a:lnTo>
                      <a:cubicBezTo>
                        <a:pt x="279843" y="61212"/>
                        <a:pt x="321869" y="114584"/>
                        <a:pt x="317242" y="149296"/>
                      </a:cubicBezTo>
                      <a:lnTo>
                        <a:pt x="284470" y="278440"/>
                      </a:lnTo>
                      <a:lnTo>
                        <a:pt x="36599" y="287771"/>
                      </a:lnTo>
                      <a:cubicBezTo>
                        <a:pt x="36840" y="250943"/>
                        <a:pt x="-240" y="223447"/>
                        <a:pt x="1" y="186619"/>
                      </a:cubicBezTo>
                      <a:lnTo>
                        <a:pt x="36599" y="26500"/>
                      </a:lnTo>
                      <a:close/>
                    </a:path>
                  </a:pathLst>
                </a:custGeom>
                <a:solidFill>
                  <a:srgbClr val="666699"/>
                </a:solidFill>
                <a:ln w="127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4" name="Freeform 142"/>
              <p:cNvSpPr/>
              <p:nvPr/>
            </p:nvSpPr>
            <p:spPr>
              <a:xfrm>
                <a:off x="3062758" y="12260960"/>
                <a:ext cx="5994438" cy="422333"/>
              </a:xfrm>
              <a:custGeom>
                <a:avLst/>
                <a:gdLst>
                  <a:gd name="connsiteX0" fmla="*/ 5645020 w 5645020"/>
                  <a:gd name="connsiteY0" fmla="*/ 0 h 382555"/>
                  <a:gd name="connsiteX1" fmla="*/ 4562669 w 5645020"/>
                  <a:gd name="connsiteY1" fmla="*/ 158620 h 382555"/>
                  <a:gd name="connsiteX2" fmla="*/ 3433665 w 5645020"/>
                  <a:gd name="connsiteY2" fmla="*/ 186612 h 382555"/>
                  <a:gd name="connsiteX3" fmla="*/ 2715208 w 5645020"/>
                  <a:gd name="connsiteY3" fmla="*/ 326571 h 382555"/>
                  <a:gd name="connsiteX4" fmla="*/ 1959428 w 5645020"/>
                  <a:gd name="connsiteY4" fmla="*/ 223935 h 382555"/>
                  <a:gd name="connsiteX5" fmla="*/ 1399591 w 5645020"/>
                  <a:gd name="connsiteY5" fmla="*/ 382555 h 382555"/>
                  <a:gd name="connsiteX6" fmla="*/ 0 w 5645020"/>
                  <a:gd name="connsiteY6" fmla="*/ 18661 h 38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5020" h="382555">
                    <a:moveTo>
                      <a:pt x="5645020" y="0"/>
                    </a:moveTo>
                    <a:lnTo>
                      <a:pt x="4562669" y="158620"/>
                    </a:lnTo>
                    <a:lnTo>
                      <a:pt x="3433665" y="186612"/>
                    </a:lnTo>
                    <a:lnTo>
                      <a:pt x="2715208" y="326571"/>
                    </a:lnTo>
                    <a:lnTo>
                      <a:pt x="1959428" y="223935"/>
                    </a:lnTo>
                    <a:lnTo>
                      <a:pt x="1399591" y="382555"/>
                    </a:lnTo>
                    <a:lnTo>
                      <a:pt x="0" y="18661"/>
                    </a:lnTo>
                  </a:path>
                </a:pathLst>
              </a:custGeom>
              <a:noFill/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triangle" w="lg" len="lg"/>
                <a:tailEnd type="oval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15" name="Freeform 143"/>
              <p:cNvSpPr/>
              <p:nvPr/>
            </p:nvSpPr>
            <p:spPr>
              <a:xfrm>
                <a:off x="3173192" y="12899610"/>
                <a:ext cx="5943454" cy="321043"/>
              </a:xfrm>
              <a:custGeom>
                <a:avLst/>
                <a:gdLst>
                  <a:gd name="connsiteX0" fmla="*/ 5598368 w 5598368"/>
                  <a:gd name="connsiteY0" fmla="*/ 298580 h 307910"/>
                  <a:gd name="connsiteX1" fmla="*/ 4581331 w 5598368"/>
                  <a:gd name="connsiteY1" fmla="*/ 130628 h 307910"/>
                  <a:gd name="connsiteX2" fmla="*/ 4049486 w 5598368"/>
                  <a:gd name="connsiteY2" fmla="*/ 177282 h 307910"/>
                  <a:gd name="connsiteX3" fmla="*/ 3387013 w 5598368"/>
                  <a:gd name="connsiteY3" fmla="*/ 111967 h 307910"/>
                  <a:gd name="connsiteX4" fmla="*/ 2743200 w 5598368"/>
                  <a:gd name="connsiteY4" fmla="*/ 242596 h 307910"/>
                  <a:gd name="connsiteX5" fmla="*/ 2416629 w 5598368"/>
                  <a:gd name="connsiteY5" fmla="*/ 0 h 307910"/>
                  <a:gd name="connsiteX6" fmla="*/ 2211355 w 5598368"/>
                  <a:gd name="connsiteY6" fmla="*/ 0 h 307910"/>
                  <a:gd name="connsiteX7" fmla="*/ 1744825 w 5598368"/>
                  <a:gd name="connsiteY7" fmla="*/ 65314 h 307910"/>
                  <a:gd name="connsiteX8" fmla="*/ 1156996 w 5598368"/>
                  <a:gd name="connsiteY8" fmla="*/ 307910 h 307910"/>
                  <a:gd name="connsiteX9" fmla="*/ 0 w 5598368"/>
                  <a:gd name="connsiteY9" fmla="*/ 233265 h 30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98368" h="307910">
                    <a:moveTo>
                      <a:pt x="5598368" y="298580"/>
                    </a:moveTo>
                    <a:lnTo>
                      <a:pt x="4581331" y="130628"/>
                    </a:lnTo>
                    <a:lnTo>
                      <a:pt x="4049486" y="177282"/>
                    </a:lnTo>
                    <a:lnTo>
                      <a:pt x="3387013" y="111967"/>
                    </a:lnTo>
                    <a:lnTo>
                      <a:pt x="2743200" y="242596"/>
                    </a:lnTo>
                    <a:lnTo>
                      <a:pt x="2416629" y="0"/>
                    </a:lnTo>
                    <a:lnTo>
                      <a:pt x="2211355" y="0"/>
                    </a:lnTo>
                    <a:lnTo>
                      <a:pt x="1744825" y="65314"/>
                    </a:lnTo>
                    <a:lnTo>
                      <a:pt x="1156996" y="307910"/>
                    </a:lnTo>
                    <a:lnTo>
                      <a:pt x="0" y="233265"/>
                    </a:lnTo>
                  </a:path>
                </a:pathLst>
              </a:custGeom>
              <a:noFill/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triangle" w="lg" len="lg"/>
                <a:tailEnd type="oval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116" name="Freeform 144"/>
              <p:cNvSpPr/>
              <p:nvPr/>
            </p:nvSpPr>
            <p:spPr>
              <a:xfrm>
                <a:off x="2795238" y="13455855"/>
                <a:ext cx="5895357" cy="278123"/>
              </a:xfrm>
              <a:custGeom>
                <a:avLst/>
                <a:gdLst>
                  <a:gd name="connsiteX0" fmla="*/ 5551714 w 5551714"/>
                  <a:gd name="connsiteY0" fmla="*/ 149290 h 251927"/>
                  <a:gd name="connsiteX1" fmla="*/ 4749282 w 5551714"/>
                  <a:gd name="connsiteY1" fmla="*/ 55984 h 251927"/>
                  <a:gd name="connsiteX2" fmla="*/ 4096139 w 5551714"/>
                  <a:gd name="connsiteY2" fmla="*/ 195943 h 251927"/>
                  <a:gd name="connsiteX3" fmla="*/ 3172408 w 5551714"/>
                  <a:gd name="connsiteY3" fmla="*/ 83975 h 251927"/>
                  <a:gd name="connsiteX4" fmla="*/ 2444620 w 5551714"/>
                  <a:gd name="connsiteY4" fmla="*/ 251927 h 251927"/>
                  <a:gd name="connsiteX5" fmla="*/ 1698171 w 5551714"/>
                  <a:gd name="connsiteY5" fmla="*/ 149290 h 251927"/>
                  <a:gd name="connsiteX6" fmla="*/ 0 w 5551714"/>
                  <a:gd name="connsiteY6" fmla="*/ 0 h 251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51714" h="251927">
                    <a:moveTo>
                      <a:pt x="5551714" y="149290"/>
                    </a:moveTo>
                    <a:lnTo>
                      <a:pt x="4749282" y="55984"/>
                    </a:lnTo>
                    <a:lnTo>
                      <a:pt x="4096139" y="195943"/>
                    </a:lnTo>
                    <a:lnTo>
                      <a:pt x="3172408" y="83975"/>
                    </a:lnTo>
                    <a:lnTo>
                      <a:pt x="2444620" y="251927"/>
                    </a:lnTo>
                    <a:lnTo>
                      <a:pt x="1698171" y="149290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triangle" w="lg" len="lg"/>
                <a:tailEnd type="oval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p:grpSp>
        <p:sp>
          <p:nvSpPr>
            <p:cNvPr id="196" name="Rectangle 195"/>
            <p:cNvSpPr/>
            <p:nvPr/>
          </p:nvSpPr>
          <p:spPr>
            <a:xfrm>
              <a:off x="5879291" y="3012126"/>
              <a:ext cx="2594991" cy="1073780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9" name="קבוצה 16"/>
            <p:cNvGrpSpPr/>
            <p:nvPr/>
          </p:nvGrpSpPr>
          <p:grpSpPr>
            <a:xfrm>
              <a:off x="6112869" y="3152741"/>
              <a:ext cx="2174316" cy="784082"/>
              <a:chOff x="740700" y="2227385"/>
              <a:chExt cx="7786093" cy="2387620"/>
            </a:xfrm>
          </p:grpSpPr>
          <p:grpSp>
            <p:nvGrpSpPr>
              <p:cNvPr id="175" name="Group 1"/>
              <p:cNvGrpSpPr/>
              <p:nvPr/>
            </p:nvGrpSpPr>
            <p:grpSpPr>
              <a:xfrm>
                <a:off x="740700" y="2227385"/>
                <a:ext cx="1764584" cy="2387620"/>
                <a:chOff x="8139019" y="3913506"/>
                <a:chExt cx="1642786" cy="2049556"/>
              </a:xfrm>
            </p:grpSpPr>
            <p:grpSp>
              <p:nvGrpSpPr>
                <p:cNvPr id="189" name="Group 131"/>
                <p:cNvGrpSpPr/>
                <p:nvPr/>
              </p:nvGrpSpPr>
              <p:grpSpPr>
                <a:xfrm>
                  <a:off x="8475643" y="4045885"/>
                  <a:ext cx="984390" cy="1741310"/>
                  <a:chOff x="5943791" y="3483833"/>
                  <a:chExt cx="984390" cy="1741310"/>
                </a:xfrm>
              </p:grpSpPr>
              <p:sp>
                <p:nvSpPr>
                  <p:cNvPr id="191" name="Rectangle 120"/>
                  <p:cNvSpPr/>
                  <p:nvPr/>
                </p:nvSpPr>
                <p:spPr>
                  <a:xfrm>
                    <a:off x="5943791" y="4134954"/>
                    <a:ext cx="984390" cy="1090189"/>
                  </a:xfrm>
                  <a:prstGeom prst="rect">
                    <a:avLst/>
                  </a:prstGeom>
                  <a:solidFill>
                    <a:sysClr val="window" lastClr="FFFFFF">
                      <a:lumMod val="85000"/>
                    </a:sysClr>
                  </a:solidFill>
                  <a:ln w="12700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Isosceles Triangle 121"/>
                  <p:cNvSpPr/>
                  <p:nvPr/>
                </p:nvSpPr>
                <p:spPr>
                  <a:xfrm>
                    <a:off x="5943791" y="3483833"/>
                    <a:ext cx="984390" cy="630967"/>
                  </a:xfrm>
                  <a:prstGeom prst="triangl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rgbClr val="E32D91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Rectangle 122"/>
                  <p:cNvSpPr/>
                  <p:nvPr/>
                </p:nvSpPr>
                <p:spPr>
                  <a:xfrm>
                    <a:off x="6318072" y="4321665"/>
                    <a:ext cx="247871" cy="251940"/>
                  </a:xfrm>
                  <a:prstGeom prst="rect">
                    <a:avLst/>
                  </a:prstGeom>
                  <a:solidFill>
                    <a:srgbClr val="666699"/>
                  </a:solidFill>
                  <a:ln w="12700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Rectangle 125"/>
                  <p:cNvSpPr/>
                  <p:nvPr/>
                </p:nvSpPr>
                <p:spPr>
                  <a:xfrm>
                    <a:off x="6318072" y="4773829"/>
                    <a:ext cx="247871" cy="251940"/>
                  </a:xfrm>
                  <a:prstGeom prst="rect">
                    <a:avLst/>
                  </a:prstGeom>
                  <a:solidFill>
                    <a:srgbClr val="666699"/>
                  </a:solidFill>
                  <a:ln w="12700" cap="flat" cmpd="sng" algn="ctr">
                    <a:solidFill>
                      <a:schemeClr val="tx1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orbel" panose="020B050302020402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90" name="Rectangle 162"/>
                <p:cNvSpPr/>
                <p:nvPr/>
              </p:nvSpPr>
              <p:spPr>
                <a:xfrm>
                  <a:off x="8139019" y="3913506"/>
                  <a:ext cx="1642786" cy="2049556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ysClr val="window" lastClr="FFFFFF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6" name="Group 137"/>
              <p:cNvGrpSpPr/>
              <p:nvPr/>
            </p:nvGrpSpPr>
            <p:grpSpPr>
              <a:xfrm>
                <a:off x="7027812" y="2317691"/>
                <a:ext cx="1142918" cy="2046375"/>
                <a:chOff x="5870588" y="3468515"/>
                <a:chExt cx="1064029" cy="1756627"/>
              </a:xfrm>
            </p:grpSpPr>
            <p:sp>
              <p:nvSpPr>
                <p:cNvPr id="185" name="Rectangle 133"/>
                <p:cNvSpPr/>
                <p:nvPr/>
              </p:nvSpPr>
              <p:spPr>
                <a:xfrm>
                  <a:off x="5870588" y="4123927"/>
                  <a:ext cx="1064029" cy="1101215"/>
                </a:xfrm>
                <a:custGeom>
                  <a:avLst/>
                  <a:gdLst>
                    <a:gd name="connsiteX0" fmla="*/ 0 w 984390"/>
                    <a:gd name="connsiteY0" fmla="*/ 0 h 1090189"/>
                    <a:gd name="connsiteX1" fmla="*/ 984390 w 984390"/>
                    <a:gd name="connsiteY1" fmla="*/ 0 h 1090189"/>
                    <a:gd name="connsiteX2" fmla="*/ 984390 w 984390"/>
                    <a:gd name="connsiteY2" fmla="*/ 1090189 h 1090189"/>
                    <a:gd name="connsiteX3" fmla="*/ 0 w 984390"/>
                    <a:gd name="connsiteY3" fmla="*/ 1090189 h 1090189"/>
                    <a:gd name="connsiteX4" fmla="*/ 0 w 984390"/>
                    <a:gd name="connsiteY4" fmla="*/ 0 h 1090189"/>
                    <a:gd name="connsiteX0" fmla="*/ 0 w 984390"/>
                    <a:gd name="connsiteY0" fmla="*/ 0 h 1090189"/>
                    <a:gd name="connsiteX1" fmla="*/ 984390 w 984390"/>
                    <a:gd name="connsiteY1" fmla="*/ 0 h 1090189"/>
                    <a:gd name="connsiteX2" fmla="*/ 944173 w 984390"/>
                    <a:gd name="connsiteY2" fmla="*/ 239157 h 1090189"/>
                    <a:gd name="connsiteX3" fmla="*/ 984390 w 984390"/>
                    <a:gd name="connsiteY3" fmla="*/ 1090189 h 1090189"/>
                    <a:gd name="connsiteX4" fmla="*/ 0 w 984390"/>
                    <a:gd name="connsiteY4" fmla="*/ 1090189 h 1090189"/>
                    <a:gd name="connsiteX5" fmla="*/ 0 w 984390"/>
                    <a:gd name="connsiteY5" fmla="*/ 0 h 1090189"/>
                    <a:gd name="connsiteX0" fmla="*/ 0 w 984390"/>
                    <a:gd name="connsiteY0" fmla="*/ 0 h 1090189"/>
                    <a:gd name="connsiteX1" fmla="*/ 984390 w 984390"/>
                    <a:gd name="connsiteY1" fmla="*/ 0 h 1090189"/>
                    <a:gd name="connsiteX2" fmla="*/ 944173 w 984390"/>
                    <a:gd name="connsiteY2" fmla="*/ 239157 h 1090189"/>
                    <a:gd name="connsiteX3" fmla="*/ 981495 w 984390"/>
                    <a:gd name="connsiteY3" fmla="*/ 360455 h 1090189"/>
                    <a:gd name="connsiteX4" fmla="*/ 984390 w 984390"/>
                    <a:gd name="connsiteY4" fmla="*/ 1090189 h 1090189"/>
                    <a:gd name="connsiteX5" fmla="*/ 0 w 984390"/>
                    <a:gd name="connsiteY5" fmla="*/ 1090189 h 1090189"/>
                    <a:gd name="connsiteX6" fmla="*/ 0 w 984390"/>
                    <a:gd name="connsiteY6" fmla="*/ 0 h 1090189"/>
                    <a:gd name="connsiteX0" fmla="*/ 0 w 984390"/>
                    <a:gd name="connsiteY0" fmla="*/ 0 h 1090189"/>
                    <a:gd name="connsiteX1" fmla="*/ 984390 w 984390"/>
                    <a:gd name="connsiteY1" fmla="*/ 0 h 1090189"/>
                    <a:gd name="connsiteX2" fmla="*/ 944173 w 984390"/>
                    <a:gd name="connsiteY2" fmla="*/ 239157 h 1090189"/>
                    <a:gd name="connsiteX3" fmla="*/ 981495 w 984390"/>
                    <a:gd name="connsiteY3" fmla="*/ 360455 h 1090189"/>
                    <a:gd name="connsiteX4" fmla="*/ 944173 w 984390"/>
                    <a:gd name="connsiteY4" fmla="*/ 612381 h 1090189"/>
                    <a:gd name="connsiteX5" fmla="*/ 984390 w 984390"/>
                    <a:gd name="connsiteY5" fmla="*/ 1090189 h 1090189"/>
                    <a:gd name="connsiteX6" fmla="*/ 0 w 984390"/>
                    <a:gd name="connsiteY6" fmla="*/ 1090189 h 1090189"/>
                    <a:gd name="connsiteX7" fmla="*/ 0 w 984390"/>
                    <a:gd name="connsiteY7" fmla="*/ 0 h 1090189"/>
                    <a:gd name="connsiteX0" fmla="*/ 0 w 984390"/>
                    <a:gd name="connsiteY0" fmla="*/ 0 h 1090189"/>
                    <a:gd name="connsiteX1" fmla="*/ 984390 w 984390"/>
                    <a:gd name="connsiteY1" fmla="*/ 0 h 1090189"/>
                    <a:gd name="connsiteX2" fmla="*/ 944173 w 984390"/>
                    <a:gd name="connsiteY2" fmla="*/ 239157 h 1090189"/>
                    <a:gd name="connsiteX3" fmla="*/ 981495 w 984390"/>
                    <a:gd name="connsiteY3" fmla="*/ 360455 h 1090189"/>
                    <a:gd name="connsiteX4" fmla="*/ 944173 w 984390"/>
                    <a:gd name="connsiteY4" fmla="*/ 612381 h 1090189"/>
                    <a:gd name="connsiteX5" fmla="*/ 916181 w 984390"/>
                    <a:gd name="connsiteY5" fmla="*/ 864308 h 1090189"/>
                    <a:gd name="connsiteX6" fmla="*/ 984390 w 984390"/>
                    <a:gd name="connsiteY6" fmla="*/ 1090189 h 1090189"/>
                    <a:gd name="connsiteX7" fmla="*/ 0 w 984390"/>
                    <a:gd name="connsiteY7" fmla="*/ 1090189 h 1090189"/>
                    <a:gd name="connsiteX8" fmla="*/ 0 w 984390"/>
                    <a:gd name="connsiteY8" fmla="*/ 0 h 1090189"/>
                    <a:gd name="connsiteX0" fmla="*/ 0 w 990826"/>
                    <a:gd name="connsiteY0" fmla="*/ 0 h 1090189"/>
                    <a:gd name="connsiteX1" fmla="*/ 984390 w 990826"/>
                    <a:gd name="connsiteY1" fmla="*/ 0 h 1090189"/>
                    <a:gd name="connsiteX2" fmla="*/ 944173 w 990826"/>
                    <a:gd name="connsiteY2" fmla="*/ 239157 h 1090189"/>
                    <a:gd name="connsiteX3" fmla="*/ 981495 w 990826"/>
                    <a:gd name="connsiteY3" fmla="*/ 360455 h 1090189"/>
                    <a:gd name="connsiteX4" fmla="*/ 944173 w 990826"/>
                    <a:gd name="connsiteY4" fmla="*/ 612381 h 1090189"/>
                    <a:gd name="connsiteX5" fmla="*/ 990826 w 990826"/>
                    <a:gd name="connsiteY5" fmla="*/ 864308 h 1090189"/>
                    <a:gd name="connsiteX6" fmla="*/ 984390 w 990826"/>
                    <a:gd name="connsiteY6" fmla="*/ 1090189 h 1090189"/>
                    <a:gd name="connsiteX7" fmla="*/ 0 w 990826"/>
                    <a:gd name="connsiteY7" fmla="*/ 1090189 h 1090189"/>
                    <a:gd name="connsiteX8" fmla="*/ 0 w 990826"/>
                    <a:gd name="connsiteY8" fmla="*/ 0 h 1090189"/>
                    <a:gd name="connsiteX0" fmla="*/ 86 w 990912"/>
                    <a:gd name="connsiteY0" fmla="*/ 0 h 1090189"/>
                    <a:gd name="connsiteX1" fmla="*/ 984476 w 990912"/>
                    <a:gd name="connsiteY1" fmla="*/ 0 h 1090189"/>
                    <a:gd name="connsiteX2" fmla="*/ 944259 w 990912"/>
                    <a:gd name="connsiteY2" fmla="*/ 239157 h 1090189"/>
                    <a:gd name="connsiteX3" fmla="*/ 981581 w 990912"/>
                    <a:gd name="connsiteY3" fmla="*/ 360455 h 1090189"/>
                    <a:gd name="connsiteX4" fmla="*/ 944259 w 990912"/>
                    <a:gd name="connsiteY4" fmla="*/ 612381 h 1090189"/>
                    <a:gd name="connsiteX5" fmla="*/ 990912 w 990912"/>
                    <a:gd name="connsiteY5" fmla="*/ 864308 h 1090189"/>
                    <a:gd name="connsiteX6" fmla="*/ 984476 w 990912"/>
                    <a:gd name="connsiteY6" fmla="*/ 1090189 h 1090189"/>
                    <a:gd name="connsiteX7" fmla="*/ 86 w 990912"/>
                    <a:gd name="connsiteY7" fmla="*/ 1090189 h 1090189"/>
                    <a:gd name="connsiteX8" fmla="*/ 48520 w 990912"/>
                    <a:gd name="connsiteY8" fmla="*/ 117859 h 1090189"/>
                    <a:gd name="connsiteX9" fmla="*/ 86 w 990912"/>
                    <a:gd name="connsiteY9" fmla="*/ 0 h 1090189"/>
                    <a:gd name="connsiteX0" fmla="*/ 74642 w 1065468"/>
                    <a:gd name="connsiteY0" fmla="*/ 0 h 1090189"/>
                    <a:gd name="connsiteX1" fmla="*/ 1059032 w 1065468"/>
                    <a:gd name="connsiteY1" fmla="*/ 0 h 1090189"/>
                    <a:gd name="connsiteX2" fmla="*/ 1018815 w 1065468"/>
                    <a:gd name="connsiteY2" fmla="*/ 239157 h 1090189"/>
                    <a:gd name="connsiteX3" fmla="*/ 1056137 w 1065468"/>
                    <a:gd name="connsiteY3" fmla="*/ 360455 h 1090189"/>
                    <a:gd name="connsiteX4" fmla="*/ 1018815 w 1065468"/>
                    <a:gd name="connsiteY4" fmla="*/ 612381 h 1090189"/>
                    <a:gd name="connsiteX5" fmla="*/ 1065468 w 1065468"/>
                    <a:gd name="connsiteY5" fmla="*/ 864308 h 1090189"/>
                    <a:gd name="connsiteX6" fmla="*/ 1059032 w 1065468"/>
                    <a:gd name="connsiteY6" fmla="*/ 1090189 h 1090189"/>
                    <a:gd name="connsiteX7" fmla="*/ 74642 w 1065468"/>
                    <a:gd name="connsiteY7" fmla="*/ 1090189 h 1090189"/>
                    <a:gd name="connsiteX8" fmla="*/ 67092 w 1065468"/>
                    <a:gd name="connsiteY8" fmla="*/ 248487 h 1090189"/>
                    <a:gd name="connsiteX9" fmla="*/ 123076 w 1065468"/>
                    <a:gd name="connsiteY9" fmla="*/ 117859 h 1090189"/>
                    <a:gd name="connsiteX10" fmla="*/ 74642 w 1065468"/>
                    <a:gd name="connsiteY10" fmla="*/ 0 h 1090189"/>
                    <a:gd name="connsiteX0" fmla="*/ 73203 w 1064029"/>
                    <a:gd name="connsiteY0" fmla="*/ 0 h 1090189"/>
                    <a:gd name="connsiteX1" fmla="*/ 1057593 w 1064029"/>
                    <a:gd name="connsiteY1" fmla="*/ 0 h 1090189"/>
                    <a:gd name="connsiteX2" fmla="*/ 1017376 w 1064029"/>
                    <a:gd name="connsiteY2" fmla="*/ 239157 h 1090189"/>
                    <a:gd name="connsiteX3" fmla="*/ 1054698 w 1064029"/>
                    <a:gd name="connsiteY3" fmla="*/ 360455 h 1090189"/>
                    <a:gd name="connsiteX4" fmla="*/ 1017376 w 1064029"/>
                    <a:gd name="connsiteY4" fmla="*/ 612381 h 1090189"/>
                    <a:gd name="connsiteX5" fmla="*/ 1064029 w 1064029"/>
                    <a:gd name="connsiteY5" fmla="*/ 864308 h 1090189"/>
                    <a:gd name="connsiteX6" fmla="*/ 1057593 w 1064029"/>
                    <a:gd name="connsiteY6" fmla="*/ 1090189 h 1090189"/>
                    <a:gd name="connsiteX7" fmla="*/ 73203 w 1064029"/>
                    <a:gd name="connsiteY7" fmla="*/ 1090189 h 1090189"/>
                    <a:gd name="connsiteX8" fmla="*/ 84314 w 1064029"/>
                    <a:gd name="connsiteY8" fmla="*/ 584389 h 1090189"/>
                    <a:gd name="connsiteX9" fmla="*/ 65653 w 1064029"/>
                    <a:gd name="connsiteY9" fmla="*/ 248487 h 1090189"/>
                    <a:gd name="connsiteX10" fmla="*/ 121637 w 1064029"/>
                    <a:gd name="connsiteY10" fmla="*/ 117859 h 1090189"/>
                    <a:gd name="connsiteX11" fmla="*/ 73203 w 1064029"/>
                    <a:gd name="connsiteY11" fmla="*/ 0 h 1090189"/>
                    <a:gd name="connsiteX0" fmla="*/ 73203 w 1064029"/>
                    <a:gd name="connsiteY0" fmla="*/ 0 h 1090189"/>
                    <a:gd name="connsiteX1" fmla="*/ 625490 w 1064029"/>
                    <a:gd name="connsiteY1" fmla="*/ 5892 h 1090189"/>
                    <a:gd name="connsiteX2" fmla="*/ 1057593 w 1064029"/>
                    <a:gd name="connsiteY2" fmla="*/ 0 h 1090189"/>
                    <a:gd name="connsiteX3" fmla="*/ 1017376 w 1064029"/>
                    <a:gd name="connsiteY3" fmla="*/ 239157 h 1090189"/>
                    <a:gd name="connsiteX4" fmla="*/ 1054698 w 1064029"/>
                    <a:gd name="connsiteY4" fmla="*/ 360455 h 1090189"/>
                    <a:gd name="connsiteX5" fmla="*/ 1017376 w 1064029"/>
                    <a:gd name="connsiteY5" fmla="*/ 612381 h 1090189"/>
                    <a:gd name="connsiteX6" fmla="*/ 1064029 w 1064029"/>
                    <a:gd name="connsiteY6" fmla="*/ 864308 h 1090189"/>
                    <a:gd name="connsiteX7" fmla="*/ 1057593 w 1064029"/>
                    <a:gd name="connsiteY7" fmla="*/ 1090189 h 1090189"/>
                    <a:gd name="connsiteX8" fmla="*/ 73203 w 1064029"/>
                    <a:gd name="connsiteY8" fmla="*/ 1090189 h 1090189"/>
                    <a:gd name="connsiteX9" fmla="*/ 84314 w 1064029"/>
                    <a:gd name="connsiteY9" fmla="*/ 584389 h 1090189"/>
                    <a:gd name="connsiteX10" fmla="*/ 65653 w 1064029"/>
                    <a:gd name="connsiteY10" fmla="*/ 248487 h 1090189"/>
                    <a:gd name="connsiteX11" fmla="*/ 121637 w 1064029"/>
                    <a:gd name="connsiteY11" fmla="*/ 117859 h 1090189"/>
                    <a:gd name="connsiteX12" fmla="*/ 73203 w 1064029"/>
                    <a:gd name="connsiteY12" fmla="*/ 0 h 1090189"/>
                    <a:gd name="connsiteX0" fmla="*/ 73203 w 1064029"/>
                    <a:gd name="connsiteY0" fmla="*/ 26 h 1090215"/>
                    <a:gd name="connsiteX1" fmla="*/ 448208 w 1064029"/>
                    <a:gd name="connsiteY1" fmla="*/ 33909 h 1090215"/>
                    <a:gd name="connsiteX2" fmla="*/ 625490 w 1064029"/>
                    <a:gd name="connsiteY2" fmla="*/ 5918 h 1090215"/>
                    <a:gd name="connsiteX3" fmla="*/ 1057593 w 1064029"/>
                    <a:gd name="connsiteY3" fmla="*/ 26 h 1090215"/>
                    <a:gd name="connsiteX4" fmla="*/ 1017376 w 1064029"/>
                    <a:gd name="connsiteY4" fmla="*/ 239183 h 1090215"/>
                    <a:gd name="connsiteX5" fmla="*/ 1054698 w 1064029"/>
                    <a:gd name="connsiteY5" fmla="*/ 360481 h 1090215"/>
                    <a:gd name="connsiteX6" fmla="*/ 1017376 w 1064029"/>
                    <a:gd name="connsiteY6" fmla="*/ 612407 h 1090215"/>
                    <a:gd name="connsiteX7" fmla="*/ 1064029 w 1064029"/>
                    <a:gd name="connsiteY7" fmla="*/ 864334 h 1090215"/>
                    <a:gd name="connsiteX8" fmla="*/ 1057593 w 1064029"/>
                    <a:gd name="connsiteY8" fmla="*/ 1090215 h 1090215"/>
                    <a:gd name="connsiteX9" fmla="*/ 73203 w 1064029"/>
                    <a:gd name="connsiteY9" fmla="*/ 1090215 h 1090215"/>
                    <a:gd name="connsiteX10" fmla="*/ 84314 w 1064029"/>
                    <a:gd name="connsiteY10" fmla="*/ 584415 h 1090215"/>
                    <a:gd name="connsiteX11" fmla="*/ 65653 w 1064029"/>
                    <a:gd name="connsiteY11" fmla="*/ 248513 h 1090215"/>
                    <a:gd name="connsiteX12" fmla="*/ 121637 w 1064029"/>
                    <a:gd name="connsiteY12" fmla="*/ 117885 h 1090215"/>
                    <a:gd name="connsiteX13" fmla="*/ 73203 w 1064029"/>
                    <a:gd name="connsiteY13" fmla="*/ 26 h 1090215"/>
                    <a:gd name="connsiteX0" fmla="*/ 73203 w 1064029"/>
                    <a:gd name="connsiteY0" fmla="*/ 4411 h 1094600"/>
                    <a:gd name="connsiteX1" fmla="*/ 448208 w 1064029"/>
                    <a:gd name="connsiteY1" fmla="*/ 38294 h 1094600"/>
                    <a:gd name="connsiteX2" fmla="*/ 625490 w 1064029"/>
                    <a:gd name="connsiteY2" fmla="*/ 10303 h 1094600"/>
                    <a:gd name="connsiteX3" fmla="*/ 1057593 w 1064029"/>
                    <a:gd name="connsiteY3" fmla="*/ 4411 h 1094600"/>
                    <a:gd name="connsiteX4" fmla="*/ 1017376 w 1064029"/>
                    <a:gd name="connsiteY4" fmla="*/ 243568 h 1094600"/>
                    <a:gd name="connsiteX5" fmla="*/ 1054698 w 1064029"/>
                    <a:gd name="connsiteY5" fmla="*/ 364866 h 1094600"/>
                    <a:gd name="connsiteX6" fmla="*/ 1017376 w 1064029"/>
                    <a:gd name="connsiteY6" fmla="*/ 616792 h 1094600"/>
                    <a:gd name="connsiteX7" fmla="*/ 1064029 w 1064029"/>
                    <a:gd name="connsiteY7" fmla="*/ 868719 h 1094600"/>
                    <a:gd name="connsiteX8" fmla="*/ 1057593 w 1064029"/>
                    <a:gd name="connsiteY8" fmla="*/ 1094600 h 1094600"/>
                    <a:gd name="connsiteX9" fmla="*/ 73203 w 1064029"/>
                    <a:gd name="connsiteY9" fmla="*/ 1094600 h 1094600"/>
                    <a:gd name="connsiteX10" fmla="*/ 84314 w 1064029"/>
                    <a:gd name="connsiteY10" fmla="*/ 588800 h 1094600"/>
                    <a:gd name="connsiteX11" fmla="*/ 65653 w 1064029"/>
                    <a:gd name="connsiteY11" fmla="*/ 252898 h 1094600"/>
                    <a:gd name="connsiteX12" fmla="*/ 121637 w 1064029"/>
                    <a:gd name="connsiteY12" fmla="*/ 122270 h 1094600"/>
                    <a:gd name="connsiteX13" fmla="*/ 73203 w 1064029"/>
                    <a:gd name="connsiteY13" fmla="*/ 4411 h 1094600"/>
                    <a:gd name="connsiteX0" fmla="*/ 73203 w 1064029"/>
                    <a:gd name="connsiteY0" fmla="*/ 4411 h 1094600"/>
                    <a:gd name="connsiteX1" fmla="*/ 448208 w 1064029"/>
                    <a:gd name="connsiteY1" fmla="*/ 38294 h 1094600"/>
                    <a:gd name="connsiteX2" fmla="*/ 653482 w 1064029"/>
                    <a:gd name="connsiteY2" fmla="*/ 19633 h 1094600"/>
                    <a:gd name="connsiteX3" fmla="*/ 1057593 w 1064029"/>
                    <a:gd name="connsiteY3" fmla="*/ 4411 h 1094600"/>
                    <a:gd name="connsiteX4" fmla="*/ 1017376 w 1064029"/>
                    <a:gd name="connsiteY4" fmla="*/ 243568 h 1094600"/>
                    <a:gd name="connsiteX5" fmla="*/ 1054698 w 1064029"/>
                    <a:gd name="connsiteY5" fmla="*/ 364866 h 1094600"/>
                    <a:gd name="connsiteX6" fmla="*/ 1017376 w 1064029"/>
                    <a:gd name="connsiteY6" fmla="*/ 616792 h 1094600"/>
                    <a:gd name="connsiteX7" fmla="*/ 1064029 w 1064029"/>
                    <a:gd name="connsiteY7" fmla="*/ 868719 h 1094600"/>
                    <a:gd name="connsiteX8" fmla="*/ 1057593 w 1064029"/>
                    <a:gd name="connsiteY8" fmla="*/ 1094600 h 1094600"/>
                    <a:gd name="connsiteX9" fmla="*/ 73203 w 1064029"/>
                    <a:gd name="connsiteY9" fmla="*/ 1094600 h 1094600"/>
                    <a:gd name="connsiteX10" fmla="*/ 84314 w 1064029"/>
                    <a:gd name="connsiteY10" fmla="*/ 588800 h 1094600"/>
                    <a:gd name="connsiteX11" fmla="*/ 65653 w 1064029"/>
                    <a:gd name="connsiteY11" fmla="*/ 252898 h 1094600"/>
                    <a:gd name="connsiteX12" fmla="*/ 121637 w 1064029"/>
                    <a:gd name="connsiteY12" fmla="*/ 122270 h 1094600"/>
                    <a:gd name="connsiteX13" fmla="*/ 73203 w 1064029"/>
                    <a:gd name="connsiteY13" fmla="*/ 4411 h 1094600"/>
                    <a:gd name="connsiteX0" fmla="*/ 73203 w 1064029"/>
                    <a:gd name="connsiteY0" fmla="*/ 11026 h 1101215"/>
                    <a:gd name="connsiteX1" fmla="*/ 448208 w 1064029"/>
                    <a:gd name="connsiteY1" fmla="*/ 44909 h 1101215"/>
                    <a:gd name="connsiteX2" fmla="*/ 653482 w 1064029"/>
                    <a:gd name="connsiteY2" fmla="*/ 26248 h 1101215"/>
                    <a:gd name="connsiteX3" fmla="*/ 1057593 w 1064029"/>
                    <a:gd name="connsiteY3" fmla="*/ 11026 h 1101215"/>
                    <a:gd name="connsiteX4" fmla="*/ 1017376 w 1064029"/>
                    <a:gd name="connsiteY4" fmla="*/ 250183 h 1101215"/>
                    <a:gd name="connsiteX5" fmla="*/ 1054698 w 1064029"/>
                    <a:gd name="connsiteY5" fmla="*/ 371481 h 1101215"/>
                    <a:gd name="connsiteX6" fmla="*/ 1017376 w 1064029"/>
                    <a:gd name="connsiteY6" fmla="*/ 623407 h 1101215"/>
                    <a:gd name="connsiteX7" fmla="*/ 1064029 w 1064029"/>
                    <a:gd name="connsiteY7" fmla="*/ 875334 h 1101215"/>
                    <a:gd name="connsiteX8" fmla="*/ 1057593 w 1064029"/>
                    <a:gd name="connsiteY8" fmla="*/ 1101215 h 1101215"/>
                    <a:gd name="connsiteX9" fmla="*/ 73203 w 1064029"/>
                    <a:gd name="connsiteY9" fmla="*/ 1101215 h 1101215"/>
                    <a:gd name="connsiteX10" fmla="*/ 84314 w 1064029"/>
                    <a:gd name="connsiteY10" fmla="*/ 595415 h 1101215"/>
                    <a:gd name="connsiteX11" fmla="*/ 65653 w 1064029"/>
                    <a:gd name="connsiteY11" fmla="*/ 259513 h 1101215"/>
                    <a:gd name="connsiteX12" fmla="*/ 121637 w 1064029"/>
                    <a:gd name="connsiteY12" fmla="*/ 128885 h 1101215"/>
                    <a:gd name="connsiteX13" fmla="*/ 73203 w 1064029"/>
                    <a:gd name="connsiteY13" fmla="*/ 11026 h 1101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64029" h="1101215">
                      <a:moveTo>
                        <a:pt x="73203" y="11026"/>
                      </a:moveTo>
                      <a:cubicBezTo>
                        <a:pt x="210646" y="9880"/>
                        <a:pt x="273443" y="-9928"/>
                        <a:pt x="448208" y="44909"/>
                      </a:cubicBezTo>
                      <a:lnTo>
                        <a:pt x="653482" y="26248"/>
                      </a:lnTo>
                      <a:cubicBezTo>
                        <a:pt x="844170" y="-25479"/>
                        <a:pt x="922889" y="16100"/>
                        <a:pt x="1057593" y="11026"/>
                      </a:cubicBezTo>
                      <a:cubicBezTo>
                        <a:pt x="1053518" y="56533"/>
                        <a:pt x="1021451" y="204676"/>
                        <a:pt x="1017376" y="250183"/>
                      </a:cubicBezTo>
                      <a:cubicBezTo>
                        <a:pt x="1017376" y="281285"/>
                        <a:pt x="1054698" y="340379"/>
                        <a:pt x="1054698" y="371481"/>
                      </a:cubicBezTo>
                      <a:cubicBezTo>
                        <a:pt x="1054698" y="405693"/>
                        <a:pt x="1017376" y="589195"/>
                        <a:pt x="1017376" y="623407"/>
                      </a:cubicBezTo>
                      <a:cubicBezTo>
                        <a:pt x="1023596" y="694942"/>
                        <a:pt x="1057809" y="803799"/>
                        <a:pt x="1064029" y="875334"/>
                      </a:cubicBezTo>
                      <a:lnTo>
                        <a:pt x="1057593" y="1101215"/>
                      </a:lnTo>
                      <a:lnTo>
                        <a:pt x="73203" y="1101215"/>
                      </a:lnTo>
                      <a:cubicBezTo>
                        <a:pt x="-98341" y="1012250"/>
                        <a:pt x="85572" y="735699"/>
                        <a:pt x="84314" y="595415"/>
                      </a:cubicBezTo>
                      <a:cubicBezTo>
                        <a:pt x="83056" y="455131"/>
                        <a:pt x="50102" y="332603"/>
                        <a:pt x="65653" y="259513"/>
                      </a:cubicBezTo>
                      <a:cubicBezTo>
                        <a:pt x="81204" y="186423"/>
                        <a:pt x="126599" y="168744"/>
                        <a:pt x="121637" y="128885"/>
                      </a:cubicBezTo>
                      <a:lnTo>
                        <a:pt x="73203" y="11026"/>
                      </a:lnTo>
                      <a:close/>
                    </a:path>
                  </a:pathLst>
                </a:custGeom>
                <a:solidFill>
                  <a:sysClr val="window" lastClr="FFFFFF">
                    <a:lumMod val="85000"/>
                  </a:sysClr>
                </a:solidFill>
                <a:ln w="127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Isosceles Triangle 134"/>
                <p:cNvSpPr/>
                <p:nvPr/>
              </p:nvSpPr>
              <p:spPr>
                <a:xfrm>
                  <a:off x="5943791" y="3468515"/>
                  <a:ext cx="984390" cy="681894"/>
                </a:xfrm>
                <a:custGeom>
                  <a:avLst/>
                  <a:gdLst>
                    <a:gd name="connsiteX0" fmla="*/ 0 w 984390"/>
                    <a:gd name="connsiteY0" fmla="*/ 630967 h 630967"/>
                    <a:gd name="connsiteX1" fmla="*/ 492195 w 984390"/>
                    <a:gd name="connsiteY1" fmla="*/ 0 h 630967"/>
                    <a:gd name="connsiteX2" fmla="*/ 984390 w 984390"/>
                    <a:gd name="connsiteY2" fmla="*/ 630967 h 630967"/>
                    <a:gd name="connsiteX3" fmla="*/ 0 w 984390"/>
                    <a:gd name="connsiteY3" fmla="*/ 630967 h 630967"/>
                    <a:gd name="connsiteX0" fmla="*/ 0 w 984390"/>
                    <a:gd name="connsiteY0" fmla="*/ 630967 h 630967"/>
                    <a:gd name="connsiteX1" fmla="*/ 160401 w 984390"/>
                    <a:gd name="connsiteY1" fmla="*/ 517053 h 630967"/>
                    <a:gd name="connsiteX2" fmla="*/ 492195 w 984390"/>
                    <a:gd name="connsiteY2" fmla="*/ 0 h 630967"/>
                    <a:gd name="connsiteX3" fmla="*/ 984390 w 984390"/>
                    <a:gd name="connsiteY3" fmla="*/ 630967 h 630967"/>
                    <a:gd name="connsiteX4" fmla="*/ 0 w 984390"/>
                    <a:gd name="connsiteY4" fmla="*/ 630967 h 630967"/>
                    <a:gd name="connsiteX0" fmla="*/ 0 w 984390"/>
                    <a:gd name="connsiteY0" fmla="*/ 630967 h 630967"/>
                    <a:gd name="connsiteX1" fmla="*/ 160401 w 984390"/>
                    <a:gd name="connsiteY1" fmla="*/ 517053 h 630967"/>
                    <a:gd name="connsiteX2" fmla="*/ 197724 w 984390"/>
                    <a:gd name="connsiteY2" fmla="*/ 367764 h 630967"/>
                    <a:gd name="connsiteX3" fmla="*/ 492195 w 984390"/>
                    <a:gd name="connsiteY3" fmla="*/ 0 h 630967"/>
                    <a:gd name="connsiteX4" fmla="*/ 984390 w 984390"/>
                    <a:gd name="connsiteY4" fmla="*/ 630967 h 630967"/>
                    <a:gd name="connsiteX5" fmla="*/ 0 w 984390"/>
                    <a:gd name="connsiteY5" fmla="*/ 630967 h 630967"/>
                    <a:gd name="connsiteX0" fmla="*/ 0 w 984390"/>
                    <a:gd name="connsiteY0" fmla="*/ 630967 h 630967"/>
                    <a:gd name="connsiteX1" fmla="*/ 160401 w 984390"/>
                    <a:gd name="connsiteY1" fmla="*/ 517053 h 630967"/>
                    <a:gd name="connsiteX2" fmla="*/ 197724 w 984390"/>
                    <a:gd name="connsiteY2" fmla="*/ 367764 h 630967"/>
                    <a:gd name="connsiteX3" fmla="*/ 492195 w 984390"/>
                    <a:gd name="connsiteY3" fmla="*/ 0 h 630967"/>
                    <a:gd name="connsiteX4" fmla="*/ 984390 w 984390"/>
                    <a:gd name="connsiteY4" fmla="*/ 630967 h 630967"/>
                    <a:gd name="connsiteX5" fmla="*/ 0 w 984390"/>
                    <a:gd name="connsiteY5" fmla="*/ 630967 h 630967"/>
                    <a:gd name="connsiteX0" fmla="*/ 0 w 984390"/>
                    <a:gd name="connsiteY0" fmla="*/ 647887 h 647887"/>
                    <a:gd name="connsiteX1" fmla="*/ 160401 w 984390"/>
                    <a:gd name="connsiteY1" fmla="*/ 533973 h 647887"/>
                    <a:gd name="connsiteX2" fmla="*/ 197724 w 984390"/>
                    <a:gd name="connsiteY2" fmla="*/ 384684 h 647887"/>
                    <a:gd name="connsiteX3" fmla="*/ 319022 w 984390"/>
                    <a:gd name="connsiteY3" fmla="*/ 198071 h 647887"/>
                    <a:gd name="connsiteX4" fmla="*/ 492195 w 984390"/>
                    <a:gd name="connsiteY4" fmla="*/ 16920 h 647887"/>
                    <a:gd name="connsiteX5" fmla="*/ 984390 w 984390"/>
                    <a:gd name="connsiteY5" fmla="*/ 647887 h 647887"/>
                    <a:gd name="connsiteX6" fmla="*/ 0 w 984390"/>
                    <a:gd name="connsiteY6" fmla="*/ 647887 h 647887"/>
                    <a:gd name="connsiteX0" fmla="*/ 0 w 984390"/>
                    <a:gd name="connsiteY0" fmla="*/ 646286 h 646286"/>
                    <a:gd name="connsiteX1" fmla="*/ 160401 w 984390"/>
                    <a:gd name="connsiteY1" fmla="*/ 532372 h 646286"/>
                    <a:gd name="connsiteX2" fmla="*/ 197724 w 984390"/>
                    <a:gd name="connsiteY2" fmla="*/ 383083 h 646286"/>
                    <a:gd name="connsiteX3" fmla="*/ 319022 w 984390"/>
                    <a:gd name="connsiteY3" fmla="*/ 196470 h 646286"/>
                    <a:gd name="connsiteX4" fmla="*/ 492195 w 984390"/>
                    <a:gd name="connsiteY4" fmla="*/ 15319 h 646286"/>
                    <a:gd name="connsiteX5" fmla="*/ 984390 w 984390"/>
                    <a:gd name="connsiteY5" fmla="*/ 646286 h 646286"/>
                    <a:gd name="connsiteX6" fmla="*/ 0 w 984390"/>
                    <a:gd name="connsiteY6" fmla="*/ 646286 h 646286"/>
                    <a:gd name="connsiteX0" fmla="*/ 0 w 984390"/>
                    <a:gd name="connsiteY0" fmla="*/ 646286 h 646286"/>
                    <a:gd name="connsiteX1" fmla="*/ 160401 w 984390"/>
                    <a:gd name="connsiteY1" fmla="*/ 532372 h 646286"/>
                    <a:gd name="connsiteX2" fmla="*/ 197724 w 984390"/>
                    <a:gd name="connsiteY2" fmla="*/ 383083 h 646286"/>
                    <a:gd name="connsiteX3" fmla="*/ 319022 w 984390"/>
                    <a:gd name="connsiteY3" fmla="*/ 196470 h 646286"/>
                    <a:gd name="connsiteX4" fmla="*/ 492195 w 984390"/>
                    <a:gd name="connsiteY4" fmla="*/ 15319 h 646286"/>
                    <a:gd name="connsiteX5" fmla="*/ 841536 w 984390"/>
                    <a:gd name="connsiteY5" fmla="*/ 551033 h 646286"/>
                    <a:gd name="connsiteX6" fmla="*/ 984390 w 984390"/>
                    <a:gd name="connsiteY6" fmla="*/ 646286 h 646286"/>
                    <a:gd name="connsiteX7" fmla="*/ 0 w 984390"/>
                    <a:gd name="connsiteY7" fmla="*/ 646286 h 646286"/>
                    <a:gd name="connsiteX0" fmla="*/ 0 w 984390"/>
                    <a:gd name="connsiteY0" fmla="*/ 646286 h 646286"/>
                    <a:gd name="connsiteX1" fmla="*/ 160401 w 984390"/>
                    <a:gd name="connsiteY1" fmla="*/ 532372 h 646286"/>
                    <a:gd name="connsiteX2" fmla="*/ 197724 w 984390"/>
                    <a:gd name="connsiteY2" fmla="*/ 383083 h 646286"/>
                    <a:gd name="connsiteX3" fmla="*/ 319022 w 984390"/>
                    <a:gd name="connsiteY3" fmla="*/ 196470 h 646286"/>
                    <a:gd name="connsiteX4" fmla="*/ 492195 w 984390"/>
                    <a:gd name="connsiteY4" fmla="*/ 15319 h 646286"/>
                    <a:gd name="connsiteX5" fmla="*/ 832206 w 984390"/>
                    <a:gd name="connsiteY5" fmla="*/ 504380 h 646286"/>
                    <a:gd name="connsiteX6" fmla="*/ 984390 w 984390"/>
                    <a:gd name="connsiteY6" fmla="*/ 646286 h 646286"/>
                    <a:gd name="connsiteX7" fmla="*/ 0 w 984390"/>
                    <a:gd name="connsiteY7" fmla="*/ 646286 h 646286"/>
                    <a:gd name="connsiteX0" fmla="*/ 0 w 984390"/>
                    <a:gd name="connsiteY0" fmla="*/ 646286 h 646286"/>
                    <a:gd name="connsiteX1" fmla="*/ 160401 w 984390"/>
                    <a:gd name="connsiteY1" fmla="*/ 532372 h 646286"/>
                    <a:gd name="connsiteX2" fmla="*/ 197724 w 984390"/>
                    <a:gd name="connsiteY2" fmla="*/ 383083 h 646286"/>
                    <a:gd name="connsiteX3" fmla="*/ 319022 w 984390"/>
                    <a:gd name="connsiteY3" fmla="*/ 196470 h 646286"/>
                    <a:gd name="connsiteX4" fmla="*/ 492195 w 984390"/>
                    <a:gd name="connsiteY4" fmla="*/ 15319 h 646286"/>
                    <a:gd name="connsiteX5" fmla="*/ 832206 w 984390"/>
                    <a:gd name="connsiteY5" fmla="*/ 504380 h 646286"/>
                    <a:gd name="connsiteX6" fmla="*/ 984390 w 984390"/>
                    <a:gd name="connsiteY6" fmla="*/ 646286 h 646286"/>
                    <a:gd name="connsiteX7" fmla="*/ 0 w 984390"/>
                    <a:gd name="connsiteY7" fmla="*/ 646286 h 646286"/>
                    <a:gd name="connsiteX0" fmla="*/ 0 w 984390"/>
                    <a:gd name="connsiteY0" fmla="*/ 646286 h 646286"/>
                    <a:gd name="connsiteX1" fmla="*/ 160401 w 984390"/>
                    <a:gd name="connsiteY1" fmla="*/ 532372 h 646286"/>
                    <a:gd name="connsiteX2" fmla="*/ 197724 w 984390"/>
                    <a:gd name="connsiteY2" fmla="*/ 383083 h 646286"/>
                    <a:gd name="connsiteX3" fmla="*/ 319022 w 984390"/>
                    <a:gd name="connsiteY3" fmla="*/ 196470 h 646286"/>
                    <a:gd name="connsiteX4" fmla="*/ 492195 w 984390"/>
                    <a:gd name="connsiteY4" fmla="*/ 15319 h 646286"/>
                    <a:gd name="connsiteX5" fmla="*/ 561618 w 984390"/>
                    <a:gd name="connsiteY5" fmla="*/ 224461 h 646286"/>
                    <a:gd name="connsiteX6" fmla="*/ 832206 w 984390"/>
                    <a:gd name="connsiteY6" fmla="*/ 504380 h 646286"/>
                    <a:gd name="connsiteX7" fmla="*/ 984390 w 984390"/>
                    <a:gd name="connsiteY7" fmla="*/ 646286 h 646286"/>
                    <a:gd name="connsiteX8" fmla="*/ 0 w 984390"/>
                    <a:gd name="connsiteY8" fmla="*/ 646286 h 646286"/>
                    <a:gd name="connsiteX0" fmla="*/ 0 w 984390"/>
                    <a:gd name="connsiteY0" fmla="*/ 646286 h 646286"/>
                    <a:gd name="connsiteX1" fmla="*/ 160401 w 984390"/>
                    <a:gd name="connsiteY1" fmla="*/ 532372 h 646286"/>
                    <a:gd name="connsiteX2" fmla="*/ 197724 w 984390"/>
                    <a:gd name="connsiteY2" fmla="*/ 383083 h 646286"/>
                    <a:gd name="connsiteX3" fmla="*/ 319022 w 984390"/>
                    <a:gd name="connsiteY3" fmla="*/ 196470 h 646286"/>
                    <a:gd name="connsiteX4" fmla="*/ 492195 w 984390"/>
                    <a:gd name="connsiteY4" fmla="*/ 15319 h 646286"/>
                    <a:gd name="connsiteX5" fmla="*/ 561618 w 984390"/>
                    <a:gd name="connsiteY5" fmla="*/ 224461 h 646286"/>
                    <a:gd name="connsiteX6" fmla="*/ 757560 w 984390"/>
                    <a:gd name="connsiteY6" fmla="*/ 336428 h 646286"/>
                    <a:gd name="connsiteX7" fmla="*/ 832206 w 984390"/>
                    <a:gd name="connsiteY7" fmla="*/ 504380 h 646286"/>
                    <a:gd name="connsiteX8" fmla="*/ 984390 w 984390"/>
                    <a:gd name="connsiteY8" fmla="*/ 646286 h 646286"/>
                    <a:gd name="connsiteX9" fmla="*/ 0 w 984390"/>
                    <a:gd name="connsiteY9" fmla="*/ 646286 h 646286"/>
                    <a:gd name="connsiteX0" fmla="*/ 0 w 984390"/>
                    <a:gd name="connsiteY0" fmla="*/ 646286 h 646286"/>
                    <a:gd name="connsiteX1" fmla="*/ 160401 w 984390"/>
                    <a:gd name="connsiteY1" fmla="*/ 532372 h 646286"/>
                    <a:gd name="connsiteX2" fmla="*/ 197724 w 984390"/>
                    <a:gd name="connsiteY2" fmla="*/ 383083 h 646286"/>
                    <a:gd name="connsiteX3" fmla="*/ 319022 w 984390"/>
                    <a:gd name="connsiteY3" fmla="*/ 196470 h 646286"/>
                    <a:gd name="connsiteX4" fmla="*/ 492195 w 984390"/>
                    <a:gd name="connsiteY4" fmla="*/ 15319 h 646286"/>
                    <a:gd name="connsiteX5" fmla="*/ 570948 w 984390"/>
                    <a:gd name="connsiteY5" fmla="*/ 112494 h 646286"/>
                    <a:gd name="connsiteX6" fmla="*/ 561618 w 984390"/>
                    <a:gd name="connsiteY6" fmla="*/ 224461 h 646286"/>
                    <a:gd name="connsiteX7" fmla="*/ 757560 w 984390"/>
                    <a:gd name="connsiteY7" fmla="*/ 336428 h 646286"/>
                    <a:gd name="connsiteX8" fmla="*/ 832206 w 984390"/>
                    <a:gd name="connsiteY8" fmla="*/ 504380 h 646286"/>
                    <a:gd name="connsiteX9" fmla="*/ 984390 w 984390"/>
                    <a:gd name="connsiteY9" fmla="*/ 646286 h 646286"/>
                    <a:gd name="connsiteX10" fmla="*/ 0 w 984390"/>
                    <a:gd name="connsiteY10" fmla="*/ 646286 h 646286"/>
                    <a:gd name="connsiteX0" fmla="*/ 0 w 984390"/>
                    <a:gd name="connsiteY0" fmla="*/ 646286 h 681894"/>
                    <a:gd name="connsiteX1" fmla="*/ 160401 w 984390"/>
                    <a:gd name="connsiteY1" fmla="*/ 532372 h 681894"/>
                    <a:gd name="connsiteX2" fmla="*/ 197724 w 984390"/>
                    <a:gd name="connsiteY2" fmla="*/ 383083 h 681894"/>
                    <a:gd name="connsiteX3" fmla="*/ 319022 w 984390"/>
                    <a:gd name="connsiteY3" fmla="*/ 196470 h 681894"/>
                    <a:gd name="connsiteX4" fmla="*/ 492195 w 984390"/>
                    <a:gd name="connsiteY4" fmla="*/ 15319 h 681894"/>
                    <a:gd name="connsiteX5" fmla="*/ 570948 w 984390"/>
                    <a:gd name="connsiteY5" fmla="*/ 112494 h 681894"/>
                    <a:gd name="connsiteX6" fmla="*/ 561618 w 984390"/>
                    <a:gd name="connsiteY6" fmla="*/ 224461 h 681894"/>
                    <a:gd name="connsiteX7" fmla="*/ 757560 w 984390"/>
                    <a:gd name="connsiteY7" fmla="*/ 336428 h 681894"/>
                    <a:gd name="connsiteX8" fmla="*/ 832206 w 984390"/>
                    <a:gd name="connsiteY8" fmla="*/ 504380 h 681894"/>
                    <a:gd name="connsiteX9" fmla="*/ 984390 w 984390"/>
                    <a:gd name="connsiteY9" fmla="*/ 646286 h 681894"/>
                    <a:gd name="connsiteX10" fmla="*/ 412328 w 984390"/>
                    <a:gd name="connsiteY10" fmla="*/ 681661 h 681894"/>
                    <a:gd name="connsiteX11" fmla="*/ 0 w 984390"/>
                    <a:gd name="connsiteY11" fmla="*/ 646286 h 681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84390" h="681894">
                      <a:moveTo>
                        <a:pt x="0" y="646286"/>
                      </a:moveTo>
                      <a:cubicBezTo>
                        <a:pt x="37916" y="592764"/>
                        <a:pt x="122485" y="585894"/>
                        <a:pt x="160401" y="532372"/>
                      </a:cubicBezTo>
                      <a:cubicBezTo>
                        <a:pt x="182173" y="491939"/>
                        <a:pt x="175952" y="423516"/>
                        <a:pt x="197724" y="383083"/>
                      </a:cubicBezTo>
                      <a:cubicBezTo>
                        <a:pt x="231936" y="327099"/>
                        <a:pt x="269944" y="257764"/>
                        <a:pt x="319022" y="196470"/>
                      </a:cubicBezTo>
                      <a:cubicBezTo>
                        <a:pt x="424085" y="163168"/>
                        <a:pt x="389076" y="-59650"/>
                        <a:pt x="492195" y="15319"/>
                      </a:cubicBezTo>
                      <a:cubicBezTo>
                        <a:pt x="526407" y="2878"/>
                        <a:pt x="559378" y="77637"/>
                        <a:pt x="570948" y="112494"/>
                      </a:cubicBezTo>
                      <a:cubicBezTo>
                        <a:pt x="582519" y="147351"/>
                        <a:pt x="522741" y="188694"/>
                        <a:pt x="561618" y="224461"/>
                      </a:cubicBezTo>
                      <a:cubicBezTo>
                        <a:pt x="594960" y="281089"/>
                        <a:pt x="712462" y="289775"/>
                        <a:pt x="757560" y="336428"/>
                      </a:cubicBezTo>
                      <a:cubicBezTo>
                        <a:pt x="802658" y="383081"/>
                        <a:pt x="783515" y="455847"/>
                        <a:pt x="832206" y="504380"/>
                      </a:cubicBezTo>
                      <a:lnTo>
                        <a:pt x="984390" y="646286"/>
                      </a:lnTo>
                      <a:cubicBezTo>
                        <a:pt x="793703" y="642527"/>
                        <a:pt x="603015" y="685420"/>
                        <a:pt x="412328" y="681661"/>
                      </a:cubicBezTo>
                      <a:lnTo>
                        <a:pt x="0" y="64628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2700" cap="flat" cmpd="sng" algn="ctr">
                  <a:solidFill>
                    <a:srgbClr val="E32D91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Rectangle 135"/>
                <p:cNvSpPr/>
                <p:nvPr/>
              </p:nvSpPr>
              <p:spPr>
                <a:xfrm>
                  <a:off x="6280750" y="4290135"/>
                  <a:ext cx="313185" cy="307949"/>
                </a:xfrm>
                <a:custGeom>
                  <a:avLst/>
                  <a:gdLst>
                    <a:gd name="connsiteX0" fmla="*/ 0 w 247871"/>
                    <a:gd name="connsiteY0" fmla="*/ 0 h 251940"/>
                    <a:gd name="connsiteX1" fmla="*/ 247871 w 247871"/>
                    <a:gd name="connsiteY1" fmla="*/ 0 h 251940"/>
                    <a:gd name="connsiteX2" fmla="*/ 247871 w 247871"/>
                    <a:gd name="connsiteY2" fmla="*/ 251940 h 251940"/>
                    <a:gd name="connsiteX3" fmla="*/ 0 w 247871"/>
                    <a:gd name="connsiteY3" fmla="*/ 251940 h 251940"/>
                    <a:gd name="connsiteX4" fmla="*/ 0 w 247871"/>
                    <a:gd name="connsiteY4" fmla="*/ 0 h 251940"/>
                    <a:gd name="connsiteX0" fmla="*/ 37322 w 285193"/>
                    <a:gd name="connsiteY0" fmla="*/ 0 h 251940"/>
                    <a:gd name="connsiteX1" fmla="*/ 285193 w 285193"/>
                    <a:gd name="connsiteY1" fmla="*/ 0 h 251940"/>
                    <a:gd name="connsiteX2" fmla="*/ 285193 w 285193"/>
                    <a:gd name="connsiteY2" fmla="*/ 251940 h 251940"/>
                    <a:gd name="connsiteX3" fmla="*/ 0 w 285193"/>
                    <a:gd name="connsiteY3" fmla="*/ 242610 h 251940"/>
                    <a:gd name="connsiteX4" fmla="*/ 37322 w 285193"/>
                    <a:gd name="connsiteY4" fmla="*/ 0 h 251940"/>
                    <a:gd name="connsiteX0" fmla="*/ 37322 w 313185"/>
                    <a:gd name="connsiteY0" fmla="*/ 0 h 251940"/>
                    <a:gd name="connsiteX1" fmla="*/ 313185 w 313185"/>
                    <a:gd name="connsiteY1" fmla="*/ 27992 h 251940"/>
                    <a:gd name="connsiteX2" fmla="*/ 285193 w 313185"/>
                    <a:gd name="connsiteY2" fmla="*/ 251940 h 251940"/>
                    <a:gd name="connsiteX3" fmla="*/ 0 w 313185"/>
                    <a:gd name="connsiteY3" fmla="*/ 242610 h 251940"/>
                    <a:gd name="connsiteX4" fmla="*/ 37322 w 313185"/>
                    <a:gd name="connsiteY4" fmla="*/ 0 h 251940"/>
                    <a:gd name="connsiteX0" fmla="*/ 37322 w 313185"/>
                    <a:gd name="connsiteY0" fmla="*/ 31530 h 283470"/>
                    <a:gd name="connsiteX1" fmla="*/ 178005 w 313185"/>
                    <a:gd name="connsiteY1" fmla="*/ 0 h 283470"/>
                    <a:gd name="connsiteX2" fmla="*/ 313185 w 313185"/>
                    <a:gd name="connsiteY2" fmla="*/ 59522 h 283470"/>
                    <a:gd name="connsiteX3" fmla="*/ 285193 w 313185"/>
                    <a:gd name="connsiteY3" fmla="*/ 283470 h 283470"/>
                    <a:gd name="connsiteX4" fmla="*/ 0 w 313185"/>
                    <a:gd name="connsiteY4" fmla="*/ 274140 h 283470"/>
                    <a:gd name="connsiteX5" fmla="*/ 37322 w 313185"/>
                    <a:gd name="connsiteY5" fmla="*/ 31530 h 283470"/>
                    <a:gd name="connsiteX0" fmla="*/ 37322 w 313185"/>
                    <a:gd name="connsiteY0" fmla="*/ 31530 h 307949"/>
                    <a:gd name="connsiteX1" fmla="*/ 178005 w 313185"/>
                    <a:gd name="connsiteY1" fmla="*/ 0 h 307949"/>
                    <a:gd name="connsiteX2" fmla="*/ 313185 w 313185"/>
                    <a:gd name="connsiteY2" fmla="*/ 59522 h 307949"/>
                    <a:gd name="connsiteX3" fmla="*/ 285193 w 313185"/>
                    <a:gd name="connsiteY3" fmla="*/ 283470 h 307949"/>
                    <a:gd name="connsiteX4" fmla="*/ 159344 w 313185"/>
                    <a:gd name="connsiteY4" fmla="*/ 307911 h 307949"/>
                    <a:gd name="connsiteX5" fmla="*/ 0 w 313185"/>
                    <a:gd name="connsiteY5" fmla="*/ 274140 h 307949"/>
                    <a:gd name="connsiteX6" fmla="*/ 37322 w 313185"/>
                    <a:gd name="connsiteY6" fmla="*/ 31530 h 3079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3185" h="307949">
                      <a:moveTo>
                        <a:pt x="37322" y="31530"/>
                      </a:moveTo>
                      <a:cubicBezTo>
                        <a:pt x="87327" y="30351"/>
                        <a:pt x="128000" y="1179"/>
                        <a:pt x="178005" y="0"/>
                      </a:cubicBezTo>
                      <a:lnTo>
                        <a:pt x="313185" y="59522"/>
                      </a:lnTo>
                      <a:lnTo>
                        <a:pt x="285193" y="283470"/>
                      </a:lnTo>
                      <a:cubicBezTo>
                        <a:pt x="246354" y="282286"/>
                        <a:pt x="198183" y="309095"/>
                        <a:pt x="159344" y="307911"/>
                      </a:cubicBezTo>
                      <a:lnTo>
                        <a:pt x="0" y="274140"/>
                      </a:lnTo>
                      <a:lnTo>
                        <a:pt x="37322" y="31530"/>
                      </a:lnTo>
                      <a:close/>
                    </a:path>
                  </a:pathLst>
                </a:custGeom>
                <a:solidFill>
                  <a:srgbClr val="666699"/>
                </a:solidFill>
                <a:ln w="127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Rectangle 136"/>
                <p:cNvSpPr/>
                <p:nvPr/>
              </p:nvSpPr>
              <p:spPr>
                <a:xfrm>
                  <a:off x="6281473" y="4747329"/>
                  <a:ext cx="317598" cy="287771"/>
                </a:xfrm>
                <a:custGeom>
                  <a:avLst/>
                  <a:gdLst>
                    <a:gd name="connsiteX0" fmla="*/ 0 w 247871"/>
                    <a:gd name="connsiteY0" fmla="*/ 0 h 251940"/>
                    <a:gd name="connsiteX1" fmla="*/ 247871 w 247871"/>
                    <a:gd name="connsiteY1" fmla="*/ 0 h 251940"/>
                    <a:gd name="connsiteX2" fmla="*/ 247871 w 247871"/>
                    <a:gd name="connsiteY2" fmla="*/ 251940 h 251940"/>
                    <a:gd name="connsiteX3" fmla="*/ 0 w 247871"/>
                    <a:gd name="connsiteY3" fmla="*/ 251940 h 251940"/>
                    <a:gd name="connsiteX4" fmla="*/ 0 w 247871"/>
                    <a:gd name="connsiteY4" fmla="*/ 0 h 251940"/>
                    <a:gd name="connsiteX0" fmla="*/ 0 w 280999"/>
                    <a:gd name="connsiteY0" fmla="*/ 0 h 251940"/>
                    <a:gd name="connsiteX1" fmla="*/ 247871 w 280999"/>
                    <a:gd name="connsiteY1" fmla="*/ 0 h 251940"/>
                    <a:gd name="connsiteX2" fmla="*/ 280643 w 280999"/>
                    <a:gd name="connsiteY2" fmla="*/ 122796 h 251940"/>
                    <a:gd name="connsiteX3" fmla="*/ 247871 w 280999"/>
                    <a:gd name="connsiteY3" fmla="*/ 251940 h 251940"/>
                    <a:gd name="connsiteX4" fmla="*/ 0 w 280999"/>
                    <a:gd name="connsiteY4" fmla="*/ 251940 h 251940"/>
                    <a:gd name="connsiteX5" fmla="*/ 0 w 280999"/>
                    <a:gd name="connsiteY5" fmla="*/ 0 h 251940"/>
                    <a:gd name="connsiteX0" fmla="*/ 0 w 280999"/>
                    <a:gd name="connsiteY0" fmla="*/ 26500 h 278440"/>
                    <a:gd name="connsiteX1" fmla="*/ 47377 w 280999"/>
                    <a:gd name="connsiteY1" fmla="*/ 6 h 278440"/>
                    <a:gd name="connsiteX2" fmla="*/ 247871 w 280999"/>
                    <a:gd name="connsiteY2" fmla="*/ 26500 h 278440"/>
                    <a:gd name="connsiteX3" fmla="*/ 280643 w 280999"/>
                    <a:gd name="connsiteY3" fmla="*/ 149296 h 278440"/>
                    <a:gd name="connsiteX4" fmla="*/ 247871 w 280999"/>
                    <a:gd name="connsiteY4" fmla="*/ 278440 h 278440"/>
                    <a:gd name="connsiteX5" fmla="*/ 0 w 280999"/>
                    <a:gd name="connsiteY5" fmla="*/ 278440 h 278440"/>
                    <a:gd name="connsiteX6" fmla="*/ 0 w 280999"/>
                    <a:gd name="connsiteY6" fmla="*/ 26500 h 278440"/>
                    <a:gd name="connsiteX0" fmla="*/ 36599 w 317598"/>
                    <a:gd name="connsiteY0" fmla="*/ 26500 h 278440"/>
                    <a:gd name="connsiteX1" fmla="*/ 83976 w 317598"/>
                    <a:gd name="connsiteY1" fmla="*/ 6 h 278440"/>
                    <a:gd name="connsiteX2" fmla="*/ 284470 w 317598"/>
                    <a:gd name="connsiteY2" fmla="*/ 26500 h 278440"/>
                    <a:gd name="connsiteX3" fmla="*/ 317242 w 317598"/>
                    <a:gd name="connsiteY3" fmla="*/ 149296 h 278440"/>
                    <a:gd name="connsiteX4" fmla="*/ 284470 w 317598"/>
                    <a:gd name="connsiteY4" fmla="*/ 278440 h 278440"/>
                    <a:gd name="connsiteX5" fmla="*/ 36599 w 317598"/>
                    <a:gd name="connsiteY5" fmla="*/ 278440 h 278440"/>
                    <a:gd name="connsiteX6" fmla="*/ 1 w 317598"/>
                    <a:gd name="connsiteY6" fmla="*/ 186619 h 278440"/>
                    <a:gd name="connsiteX7" fmla="*/ 36599 w 317598"/>
                    <a:gd name="connsiteY7" fmla="*/ 26500 h 278440"/>
                    <a:gd name="connsiteX0" fmla="*/ 36599 w 317598"/>
                    <a:gd name="connsiteY0" fmla="*/ 26500 h 287771"/>
                    <a:gd name="connsiteX1" fmla="*/ 83976 w 317598"/>
                    <a:gd name="connsiteY1" fmla="*/ 6 h 287771"/>
                    <a:gd name="connsiteX2" fmla="*/ 284470 w 317598"/>
                    <a:gd name="connsiteY2" fmla="*/ 26500 h 287771"/>
                    <a:gd name="connsiteX3" fmla="*/ 317242 w 317598"/>
                    <a:gd name="connsiteY3" fmla="*/ 149296 h 287771"/>
                    <a:gd name="connsiteX4" fmla="*/ 284470 w 317598"/>
                    <a:gd name="connsiteY4" fmla="*/ 278440 h 287771"/>
                    <a:gd name="connsiteX5" fmla="*/ 36599 w 317598"/>
                    <a:gd name="connsiteY5" fmla="*/ 287771 h 287771"/>
                    <a:gd name="connsiteX6" fmla="*/ 1 w 317598"/>
                    <a:gd name="connsiteY6" fmla="*/ 186619 h 287771"/>
                    <a:gd name="connsiteX7" fmla="*/ 36599 w 317598"/>
                    <a:gd name="connsiteY7" fmla="*/ 26500 h 287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7598" h="287771">
                      <a:moveTo>
                        <a:pt x="36599" y="26500"/>
                      </a:moveTo>
                      <a:cubicBezTo>
                        <a:pt x="67942" y="26999"/>
                        <a:pt x="52633" y="-493"/>
                        <a:pt x="83976" y="6"/>
                      </a:cubicBezTo>
                      <a:lnTo>
                        <a:pt x="284470" y="26500"/>
                      </a:lnTo>
                      <a:cubicBezTo>
                        <a:pt x="279843" y="61212"/>
                        <a:pt x="321869" y="114584"/>
                        <a:pt x="317242" y="149296"/>
                      </a:cubicBezTo>
                      <a:lnTo>
                        <a:pt x="284470" y="278440"/>
                      </a:lnTo>
                      <a:lnTo>
                        <a:pt x="36599" y="287771"/>
                      </a:lnTo>
                      <a:cubicBezTo>
                        <a:pt x="36840" y="250943"/>
                        <a:pt x="-240" y="223447"/>
                        <a:pt x="1" y="186619"/>
                      </a:cubicBezTo>
                      <a:lnTo>
                        <a:pt x="36599" y="26500"/>
                      </a:lnTo>
                      <a:close/>
                    </a:path>
                  </a:pathLst>
                </a:custGeom>
                <a:solidFill>
                  <a:srgbClr val="666699"/>
                </a:solidFill>
                <a:ln w="12700" cap="flat" cmpd="sng" algn="ctr">
                  <a:solidFill>
                    <a:schemeClr val="tx1">
                      <a:lumMod val="50000"/>
                      <a:lumOff val="50000"/>
                    </a:scheme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 panose="020B0503020204020204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77" name="Straight Connector 149"/>
              <p:cNvCxnSpPr/>
              <p:nvPr/>
            </p:nvCxnSpPr>
            <p:spPr>
              <a:xfrm flipH="1" flipV="1">
                <a:off x="1357570" y="2766506"/>
                <a:ext cx="5975019" cy="199731"/>
              </a:xfrm>
              <a:prstGeom prst="line">
                <a:avLst/>
              </a:prstGeom>
              <a:noFill/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triangle" w="lg" len="lg"/>
                <a:tailEnd type="oval" w="med" len="med"/>
              </a:ln>
              <a:effectLst/>
            </p:spPr>
          </p:cxnSp>
          <p:cxnSp>
            <p:nvCxnSpPr>
              <p:cNvPr id="178" name="Straight Connector 151"/>
              <p:cNvCxnSpPr/>
              <p:nvPr/>
            </p:nvCxnSpPr>
            <p:spPr>
              <a:xfrm flipH="1">
                <a:off x="1459881" y="3591363"/>
                <a:ext cx="6057563" cy="40638"/>
              </a:xfrm>
              <a:prstGeom prst="line">
                <a:avLst/>
              </a:prstGeom>
              <a:noFill/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triangle" w="lg" len="lg"/>
                <a:tailEnd type="oval" w="med" len="med"/>
              </a:ln>
              <a:effectLst/>
            </p:spPr>
          </p:cxnSp>
          <p:cxnSp>
            <p:nvCxnSpPr>
              <p:cNvPr id="179" name="Straight Connector 153"/>
              <p:cNvCxnSpPr/>
              <p:nvPr/>
            </p:nvCxnSpPr>
            <p:spPr>
              <a:xfrm flipH="1" flipV="1">
                <a:off x="1081327" y="4153519"/>
                <a:ext cx="6010722" cy="5405"/>
              </a:xfrm>
              <a:prstGeom prst="line">
                <a:avLst/>
              </a:prstGeom>
              <a:noFill/>
              <a:ln w="28575" cap="flat" cmpd="sng" algn="ctr">
                <a:solidFill>
                  <a:srgbClr val="FFFF00"/>
                </a:solidFill>
                <a:prstDash val="solid"/>
                <a:miter lim="800000"/>
                <a:headEnd type="triangle" w="lg" len="lg"/>
                <a:tailEnd type="oval" w="med" len="med"/>
              </a:ln>
              <a:effectLst/>
            </p:spPr>
          </p:cxnSp>
          <p:sp>
            <p:nvSpPr>
              <p:cNvPr id="180" name="Rectangle 158"/>
              <p:cNvSpPr/>
              <p:nvPr/>
            </p:nvSpPr>
            <p:spPr>
              <a:xfrm>
                <a:off x="6762209" y="2227385"/>
                <a:ext cx="1764584" cy="2387620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p:grpSp>
        <p:sp>
          <p:nvSpPr>
            <p:cNvPr id="198" name="Down Arrow 197"/>
            <p:cNvSpPr/>
            <p:nvPr/>
          </p:nvSpPr>
          <p:spPr>
            <a:xfrm rot="19774973">
              <a:off x="6789254" y="2724184"/>
              <a:ext cx="573513" cy="653723"/>
            </a:xfrm>
            <a:prstGeom prst="downArrow">
              <a:avLst/>
            </a:prstGeom>
            <a:solidFill>
              <a:srgbClr val="0000FF"/>
            </a:solidFill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Rectangle 121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1">
                    <a:lumMod val="75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1">
                    <a:lumMod val="75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1">
                    <a:lumMod val="75000"/>
                  </a:schemeClr>
                </a:solidFill>
              </a:rPr>
              <a:t>, ICCP17</a:t>
            </a:r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2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Dependence on Height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smtClean="0"/>
              <a:t> and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86" y="2070310"/>
            <a:ext cx="8055464" cy="4286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887" y="2964018"/>
            <a:ext cx="1318516" cy="110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7688" y="3201950"/>
            <a:ext cx="1468624" cy="41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1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turbulence outer sc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00"/>
          <a:stretch/>
        </p:blipFill>
        <p:spPr bwMode="auto">
          <a:xfrm>
            <a:off x="743488" y="1558639"/>
            <a:ext cx="6313616" cy="359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62633" y="5158343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dirty="0"/>
              <a:t>http://community.dur.ac.uk/james.osborn/thesis/thesisse3.html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2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856" y="116958"/>
            <a:ext cx="4815302" cy="648699"/>
          </a:xfrm>
        </p:spPr>
        <p:txBody>
          <a:bodyPr>
            <a:noAutofit/>
          </a:bodyPr>
          <a:lstStyle/>
          <a:p>
            <a:r>
              <a:rPr lang="en-US" sz="2800" dirty="0"/>
              <a:t>http://ftp.stat.duke.edu/WorkingPapers/01-03.pdf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518" t="3901" r="12659" b="3988"/>
          <a:stretch/>
        </p:blipFill>
        <p:spPr>
          <a:xfrm>
            <a:off x="3349256" y="441307"/>
            <a:ext cx="4954772" cy="614721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0700" y="2154233"/>
            <a:ext cx="1764584" cy="2387620"/>
            <a:chOff x="8139019" y="3913506"/>
            <a:chExt cx="1642786" cy="2049556"/>
          </a:xfrm>
        </p:grpSpPr>
        <p:grpSp>
          <p:nvGrpSpPr>
            <p:cNvPr id="132" name="Group 131"/>
            <p:cNvGrpSpPr/>
            <p:nvPr/>
          </p:nvGrpSpPr>
          <p:grpSpPr>
            <a:xfrm>
              <a:off x="8475643" y="4045885"/>
              <a:ext cx="984390" cy="1741310"/>
              <a:chOff x="5943791" y="3483833"/>
              <a:chExt cx="984390" cy="1741310"/>
            </a:xfrm>
          </p:grpSpPr>
          <p:sp>
            <p:nvSpPr>
              <p:cNvPr id="121" name="Rectangle 120"/>
              <p:cNvSpPr/>
              <p:nvPr/>
            </p:nvSpPr>
            <p:spPr>
              <a:xfrm>
                <a:off x="5943791" y="4134954"/>
                <a:ext cx="984390" cy="1090189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Isosceles Triangle 121"/>
              <p:cNvSpPr/>
              <p:nvPr/>
            </p:nvSpPr>
            <p:spPr>
              <a:xfrm>
                <a:off x="5943791" y="3483833"/>
                <a:ext cx="984390" cy="630967"/>
              </a:xfrm>
              <a:prstGeom prst="triangl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6318072" y="4321665"/>
                <a:ext cx="247871" cy="25194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6318072" y="4773829"/>
                <a:ext cx="247871" cy="25194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3" name="Rectangle 162"/>
            <p:cNvSpPr/>
            <p:nvPr/>
          </p:nvSpPr>
          <p:spPr>
            <a:xfrm>
              <a:off x="8139019" y="3913506"/>
              <a:ext cx="1642786" cy="20495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7027812" y="2244539"/>
            <a:ext cx="1142918" cy="2046375"/>
            <a:chOff x="5870588" y="3468515"/>
            <a:chExt cx="1064029" cy="1756627"/>
          </a:xfrm>
        </p:grpSpPr>
        <p:sp>
          <p:nvSpPr>
            <p:cNvPr id="139" name="Rectangle 133"/>
            <p:cNvSpPr/>
            <p:nvPr/>
          </p:nvSpPr>
          <p:spPr>
            <a:xfrm>
              <a:off x="5870588" y="4123927"/>
              <a:ext cx="1064029" cy="1101215"/>
            </a:xfrm>
            <a:custGeom>
              <a:avLst/>
              <a:gdLst>
                <a:gd name="connsiteX0" fmla="*/ 0 w 984390"/>
                <a:gd name="connsiteY0" fmla="*/ 0 h 1090189"/>
                <a:gd name="connsiteX1" fmla="*/ 984390 w 984390"/>
                <a:gd name="connsiteY1" fmla="*/ 0 h 1090189"/>
                <a:gd name="connsiteX2" fmla="*/ 984390 w 984390"/>
                <a:gd name="connsiteY2" fmla="*/ 1090189 h 1090189"/>
                <a:gd name="connsiteX3" fmla="*/ 0 w 984390"/>
                <a:gd name="connsiteY3" fmla="*/ 1090189 h 1090189"/>
                <a:gd name="connsiteX4" fmla="*/ 0 w 984390"/>
                <a:gd name="connsiteY4" fmla="*/ 0 h 1090189"/>
                <a:gd name="connsiteX0" fmla="*/ 0 w 984390"/>
                <a:gd name="connsiteY0" fmla="*/ 0 h 1090189"/>
                <a:gd name="connsiteX1" fmla="*/ 984390 w 984390"/>
                <a:gd name="connsiteY1" fmla="*/ 0 h 1090189"/>
                <a:gd name="connsiteX2" fmla="*/ 944173 w 984390"/>
                <a:gd name="connsiteY2" fmla="*/ 239157 h 1090189"/>
                <a:gd name="connsiteX3" fmla="*/ 984390 w 984390"/>
                <a:gd name="connsiteY3" fmla="*/ 1090189 h 1090189"/>
                <a:gd name="connsiteX4" fmla="*/ 0 w 984390"/>
                <a:gd name="connsiteY4" fmla="*/ 1090189 h 1090189"/>
                <a:gd name="connsiteX5" fmla="*/ 0 w 984390"/>
                <a:gd name="connsiteY5" fmla="*/ 0 h 1090189"/>
                <a:gd name="connsiteX0" fmla="*/ 0 w 984390"/>
                <a:gd name="connsiteY0" fmla="*/ 0 h 1090189"/>
                <a:gd name="connsiteX1" fmla="*/ 984390 w 984390"/>
                <a:gd name="connsiteY1" fmla="*/ 0 h 1090189"/>
                <a:gd name="connsiteX2" fmla="*/ 944173 w 984390"/>
                <a:gd name="connsiteY2" fmla="*/ 239157 h 1090189"/>
                <a:gd name="connsiteX3" fmla="*/ 981495 w 984390"/>
                <a:gd name="connsiteY3" fmla="*/ 360455 h 1090189"/>
                <a:gd name="connsiteX4" fmla="*/ 984390 w 984390"/>
                <a:gd name="connsiteY4" fmla="*/ 1090189 h 1090189"/>
                <a:gd name="connsiteX5" fmla="*/ 0 w 984390"/>
                <a:gd name="connsiteY5" fmla="*/ 1090189 h 1090189"/>
                <a:gd name="connsiteX6" fmla="*/ 0 w 984390"/>
                <a:gd name="connsiteY6" fmla="*/ 0 h 1090189"/>
                <a:gd name="connsiteX0" fmla="*/ 0 w 984390"/>
                <a:gd name="connsiteY0" fmla="*/ 0 h 1090189"/>
                <a:gd name="connsiteX1" fmla="*/ 984390 w 984390"/>
                <a:gd name="connsiteY1" fmla="*/ 0 h 1090189"/>
                <a:gd name="connsiteX2" fmla="*/ 944173 w 984390"/>
                <a:gd name="connsiteY2" fmla="*/ 239157 h 1090189"/>
                <a:gd name="connsiteX3" fmla="*/ 981495 w 984390"/>
                <a:gd name="connsiteY3" fmla="*/ 360455 h 1090189"/>
                <a:gd name="connsiteX4" fmla="*/ 944173 w 984390"/>
                <a:gd name="connsiteY4" fmla="*/ 612381 h 1090189"/>
                <a:gd name="connsiteX5" fmla="*/ 984390 w 984390"/>
                <a:gd name="connsiteY5" fmla="*/ 1090189 h 1090189"/>
                <a:gd name="connsiteX6" fmla="*/ 0 w 984390"/>
                <a:gd name="connsiteY6" fmla="*/ 1090189 h 1090189"/>
                <a:gd name="connsiteX7" fmla="*/ 0 w 984390"/>
                <a:gd name="connsiteY7" fmla="*/ 0 h 1090189"/>
                <a:gd name="connsiteX0" fmla="*/ 0 w 984390"/>
                <a:gd name="connsiteY0" fmla="*/ 0 h 1090189"/>
                <a:gd name="connsiteX1" fmla="*/ 984390 w 984390"/>
                <a:gd name="connsiteY1" fmla="*/ 0 h 1090189"/>
                <a:gd name="connsiteX2" fmla="*/ 944173 w 984390"/>
                <a:gd name="connsiteY2" fmla="*/ 239157 h 1090189"/>
                <a:gd name="connsiteX3" fmla="*/ 981495 w 984390"/>
                <a:gd name="connsiteY3" fmla="*/ 360455 h 1090189"/>
                <a:gd name="connsiteX4" fmla="*/ 944173 w 984390"/>
                <a:gd name="connsiteY4" fmla="*/ 612381 h 1090189"/>
                <a:gd name="connsiteX5" fmla="*/ 916181 w 984390"/>
                <a:gd name="connsiteY5" fmla="*/ 864308 h 1090189"/>
                <a:gd name="connsiteX6" fmla="*/ 984390 w 984390"/>
                <a:gd name="connsiteY6" fmla="*/ 1090189 h 1090189"/>
                <a:gd name="connsiteX7" fmla="*/ 0 w 984390"/>
                <a:gd name="connsiteY7" fmla="*/ 1090189 h 1090189"/>
                <a:gd name="connsiteX8" fmla="*/ 0 w 984390"/>
                <a:gd name="connsiteY8" fmla="*/ 0 h 1090189"/>
                <a:gd name="connsiteX0" fmla="*/ 0 w 990826"/>
                <a:gd name="connsiteY0" fmla="*/ 0 h 1090189"/>
                <a:gd name="connsiteX1" fmla="*/ 984390 w 990826"/>
                <a:gd name="connsiteY1" fmla="*/ 0 h 1090189"/>
                <a:gd name="connsiteX2" fmla="*/ 944173 w 990826"/>
                <a:gd name="connsiteY2" fmla="*/ 239157 h 1090189"/>
                <a:gd name="connsiteX3" fmla="*/ 981495 w 990826"/>
                <a:gd name="connsiteY3" fmla="*/ 360455 h 1090189"/>
                <a:gd name="connsiteX4" fmla="*/ 944173 w 990826"/>
                <a:gd name="connsiteY4" fmla="*/ 612381 h 1090189"/>
                <a:gd name="connsiteX5" fmla="*/ 990826 w 990826"/>
                <a:gd name="connsiteY5" fmla="*/ 864308 h 1090189"/>
                <a:gd name="connsiteX6" fmla="*/ 984390 w 990826"/>
                <a:gd name="connsiteY6" fmla="*/ 1090189 h 1090189"/>
                <a:gd name="connsiteX7" fmla="*/ 0 w 990826"/>
                <a:gd name="connsiteY7" fmla="*/ 1090189 h 1090189"/>
                <a:gd name="connsiteX8" fmla="*/ 0 w 990826"/>
                <a:gd name="connsiteY8" fmla="*/ 0 h 1090189"/>
                <a:gd name="connsiteX0" fmla="*/ 86 w 990912"/>
                <a:gd name="connsiteY0" fmla="*/ 0 h 1090189"/>
                <a:gd name="connsiteX1" fmla="*/ 984476 w 990912"/>
                <a:gd name="connsiteY1" fmla="*/ 0 h 1090189"/>
                <a:gd name="connsiteX2" fmla="*/ 944259 w 990912"/>
                <a:gd name="connsiteY2" fmla="*/ 239157 h 1090189"/>
                <a:gd name="connsiteX3" fmla="*/ 981581 w 990912"/>
                <a:gd name="connsiteY3" fmla="*/ 360455 h 1090189"/>
                <a:gd name="connsiteX4" fmla="*/ 944259 w 990912"/>
                <a:gd name="connsiteY4" fmla="*/ 612381 h 1090189"/>
                <a:gd name="connsiteX5" fmla="*/ 990912 w 990912"/>
                <a:gd name="connsiteY5" fmla="*/ 864308 h 1090189"/>
                <a:gd name="connsiteX6" fmla="*/ 984476 w 990912"/>
                <a:gd name="connsiteY6" fmla="*/ 1090189 h 1090189"/>
                <a:gd name="connsiteX7" fmla="*/ 86 w 990912"/>
                <a:gd name="connsiteY7" fmla="*/ 1090189 h 1090189"/>
                <a:gd name="connsiteX8" fmla="*/ 48520 w 990912"/>
                <a:gd name="connsiteY8" fmla="*/ 117859 h 1090189"/>
                <a:gd name="connsiteX9" fmla="*/ 86 w 990912"/>
                <a:gd name="connsiteY9" fmla="*/ 0 h 1090189"/>
                <a:gd name="connsiteX0" fmla="*/ 74642 w 1065468"/>
                <a:gd name="connsiteY0" fmla="*/ 0 h 1090189"/>
                <a:gd name="connsiteX1" fmla="*/ 1059032 w 1065468"/>
                <a:gd name="connsiteY1" fmla="*/ 0 h 1090189"/>
                <a:gd name="connsiteX2" fmla="*/ 1018815 w 1065468"/>
                <a:gd name="connsiteY2" fmla="*/ 239157 h 1090189"/>
                <a:gd name="connsiteX3" fmla="*/ 1056137 w 1065468"/>
                <a:gd name="connsiteY3" fmla="*/ 360455 h 1090189"/>
                <a:gd name="connsiteX4" fmla="*/ 1018815 w 1065468"/>
                <a:gd name="connsiteY4" fmla="*/ 612381 h 1090189"/>
                <a:gd name="connsiteX5" fmla="*/ 1065468 w 1065468"/>
                <a:gd name="connsiteY5" fmla="*/ 864308 h 1090189"/>
                <a:gd name="connsiteX6" fmla="*/ 1059032 w 1065468"/>
                <a:gd name="connsiteY6" fmla="*/ 1090189 h 1090189"/>
                <a:gd name="connsiteX7" fmla="*/ 74642 w 1065468"/>
                <a:gd name="connsiteY7" fmla="*/ 1090189 h 1090189"/>
                <a:gd name="connsiteX8" fmla="*/ 67092 w 1065468"/>
                <a:gd name="connsiteY8" fmla="*/ 248487 h 1090189"/>
                <a:gd name="connsiteX9" fmla="*/ 123076 w 1065468"/>
                <a:gd name="connsiteY9" fmla="*/ 117859 h 1090189"/>
                <a:gd name="connsiteX10" fmla="*/ 74642 w 1065468"/>
                <a:gd name="connsiteY10" fmla="*/ 0 h 1090189"/>
                <a:gd name="connsiteX0" fmla="*/ 73203 w 1064029"/>
                <a:gd name="connsiteY0" fmla="*/ 0 h 1090189"/>
                <a:gd name="connsiteX1" fmla="*/ 1057593 w 1064029"/>
                <a:gd name="connsiteY1" fmla="*/ 0 h 1090189"/>
                <a:gd name="connsiteX2" fmla="*/ 1017376 w 1064029"/>
                <a:gd name="connsiteY2" fmla="*/ 239157 h 1090189"/>
                <a:gd name="connsiteX3" fmla="*/ 1054698 w 1064029"/>
                <a:gd name="connsiteY3" fmla="*/ 360455 h 1090189"/>
                <a:gd name="connsiteX4" fmla="*/ 1017376 w 1064029"/>
                <a:gd name="connsiteY4" fmla="*/ 612381 h 1090189"/>
                <a:gd name="connsiteX5" fmla="*/ 1064029 w 1064029"/>
                <a:gd name="connsiteY5" fmla="*/ 864308 h 1090189"/>
                <a:gd name="connsiteX6" fmla="*/ 1057593 w 1064029"/>
                <a:gd name="connsiteY6" fmla="*/ 1090189 h 1090189"/>
                <a:gd name="connsiteX7" fmla="*/ 73203 w 1064029"/>
                <a:gd name="connsiteY7" fmla="*/ 1090189 h 1090189"/>
                <a:gd name="connsiteX8" fmla="*/ 84314 w 1064029"/>
                <a:gd name="connsiteY8" fmla="*/ 584389 h 1090189"/>
                <a:gd name="connsiteX9" fmla="*/ 65653 w 1064029"/>
                <a:gd name="connsiteY9" fmla="*/ 248487 h 1090189"/>
                <a:gd name="connsiteX10" fmla="*/ 121637 w 1064029"/>
                <a:gd name="connsiteY10" fmla="*/ 117859 h 1090189"/>
                <a:gd name="connsiteX11" fmla="*/ 73203 w 1064029"/>
                <a:gd name="connsiteY11" fmla="*/ 0 h 1090189"/>
                <a:gd name="connsiteX0" fmla="*/ 73203 w 1064029"/>
                <a:gd name="connsiteY0" fmla="*/ 0 h 1090189"/>
                <a:gd name="connsiteX1" fmla="*/ 625490 w 1064029"/>
                <a:gd name="connsiteY1" fmla="*/ 5892 h 1090189"/>
                <a:gd name="connsiteX2" fmla="*/ 1057593 w 1064029"/>
                <a:gd name="connsiteY2" fmla="*/ 0 h 1090189"/>
                <a:gd name="connsiteX3" fmla="*/ 1017376 w 1064029"/>
                <a:gd name="connsiteY3" fmla="*/ 239157 h 1090189"/>
                <a:gd name="connsiteX4" fmla="*/ 1054698 w 1064029"/>
                <a:gd name="connsiteY4" fmla="*/ 360455 h 1090189"/>
                <a:gd name="connsiteX5" fmla="*/ 1017376 w 1064029"/>
                <a:gd name="connsiteY5" fmla="*/ 612381 h 1090189"/>
                <a:gd name="connsiteX6" fmla="*/ 1064029 w 1064029"/>
                <a:gd name="connsiteY6" fmla="*/ 864308 h 1090189"/>
                <a:gd name="connsiteX7" fmla="*/ 1057593 w 1064029"/>
                <a:gd name="connsiteY7" fmla="*/ 1090189 h 1090189"/>
                <a:gd name="connsiteX8" fmla="*/ 73203 w 1064029"/>
                <a:gd name="connsiteY8" fmla="*/ 1090189 h 1090189"/>
                <a:gd name="connsiteX9" fmla="*/ 84314 w 1064029"/>
                <a:gd name="connsiteY9" fmla="*/ 584389 h 1090189"/>
                <a:gd name="connsiteX10" fmla="*/ 65653 w 1064029"/>
                <a:gd name="connsiteY10" fmla="*/ 248487 h 1090189"/>
                <a:gd name="connsiteX11" fmla="*/ 121637 w 1064029"/>
                <a:gd name="connsiteY11" fmla="*/ 117859 h 1090189"/>
                <a:gd name="connsiteX12" fmla="*/ 73203 w 1064029"/>
                <a:gd name="connsiteY12" fmla="*/ 0 h 1090189"/>
                <a:gd name="connsiteX0" fmla="*/ 73203 w 1064029"/>
                <a:gd name="connsiteY0" fmla="*/ 26 h 1090215"/>
                <a:gd name="connsiteX1" fmla="*/ 448208 w 1064029"/>
                <a:gd name="connsiteY1" fmla="*/ 33909 h 1090215"/>
                <a:gd name="connsiteX2" fmla="*/ 625490 w 1064029"/>
                <a:gd name="connsiteY2" fmla="*/ 5918 h 1090215"/>
                <a:gd name="connsiteX3" fmla="*/ 1057593 w 1064029"/>
                <a:gd name="connsiteY3" fmla="*/ 26 h 1090215"/>
                <a:gd name="connsiteX4" fmla="*/ 1017376 w 1064029"/>
                <a:gd name="connsiteY4" fmla="*/ 239183 h 1090215"/>
                <a:gd name="connsiteX5" fmla="*/ 1054698 w 1064029"/>
                <a:gd name="connsiteY5" fmla="*/ 360481 h 1090215"/>
                <a:gd name="connsiteX6" fmla="*/ 1017376 w 1064029"/>
                <a:gd name="connsiteY6" fmla="*/ 612407 h 1090215"/>
                <a:gd name="connsiteX7" fmla="*/ 1064029 w 1064029"/>
                <a:gd name="connsiteY7" fmla="*/ 864334 h 1090215"/>
                <a:gd name="connsiteX8" fmla="*/ 1057593 w 1064029"/>
                <a:gd name="connsiteY8" fmla="*/ 1090215 h 1090215"/>
                <a:gd name="connsiteX9" fmla="*/ 73203 w 1064029"/>
                <a:gd name="connsiteY9" fmla="*/ 1090215 h 1090215"/>
                <a:gd name="connsiteX10" fmla="*/ 84314 w 1064029"/>
                <a:gd name="connsiteY10" fmla="*/ 584415 h 1090215"/>
                <a:gd name="connsiteX11" fmla="*/ 65653 w 1064029"/>
                <a:gd name="connsiteY11" fmla="*/ 248513 h 1090215"/>
                <a:gd name="connsiteX12" fmla="*/ 121637 w 1064029"/>
                <a:gd name="connsiteY12" fmla="*/ 117885 h 1090215"/>
                <a:gd name="connsiteX13" fmla="*/ 73203 w 1064029"/>
                <a:gd name="connsiteY13" fmla="*/ 26 h 1090215"/>
                <a:gd name="connsiteX0" fmla="*/ 73203 w 1064029"/>
                <a:gd name="connsiteY0" fmla="*/ 4411 h 1094600"/>
                <a:gd name="connsiteX1" fmla="*/ 448208 w 1064029"/>
                <a:gd name="connsiteY1" fmla="*/ 38294 h 1094600"/>
                <a:gd name="connsiteX2" fmla="*/ 625490 w 1064029"/>
                <a:gd name="connsiteY2" fmla="*/ 10303 h 1094600"/>
                <a:gd name="connsiteX3" fmla="*/ 1057593 w 1064029"/>
                <a:gd name="connsiteY3" fmla="*/ 4411 h 1094600"/>
                <a:gd name="connsiteX4" fmla="*/ 1017376 w 1064029"/>
                <a:gd name="connsiteY4" fmla="*/ 243568 h 1094600"/>
                <a:gd name="connsiteX5" fmla="*/ 1054698 w 1064029"/>
                <a:gd name="connsiteY5" fmla="*/ 364866 h 1094600"/>
                <a:gd name="connsiteX6" fmla="*/ 1017376 w 1064029"/>
                <a:gd name="connsiteY6" fmla="*/ 616792 h 1094600"/>
                <a:gd name="connsiteX7" fmla="*/ 1064029 w 1064029"/>
                <a:gd name="connsiteY7" fmla="*/ 868719 h 1094600"/>
                <a:gd name="connsiteX8" fmla="*/ 1057593 w 1064029"/>
                <a:gd name="connsiteY8" fmla="*/ 1094600 h 1094600"/>
                <a:gd name="connsiteX9" fmla="*/ 73203 w 1064029"/>
                <a:gd name="connsiteY9" fmla="*/ 1094600 h 1094600"/>
                <a:gd name="connsiteX10" fmla="*/ 84314 w 1064029"/>
                <a:gd name="connsiteY10" fmla="*/ 588800 h 1094600"/>
                <a:gd name="connsiteX11" fmla="*/ 65653 w 1064029"/>
                <a:gd name="connsiteY11" fmla="*/ 252898 h 1094600"/>
                <a:gd name="connsiteX12" fmla="*/ 121637 w 1064029"/>
                <a:gd name="connsiteY12" fmla="*/ 122270 h 1094600"/>
                <a:gd name="connsiteX13" fmla="*/ 73203 w 1064029"/>
                <a:gd name="connsiteY13" fmla="*/ 4411 h 1094600"/>
                <a:gd name="connsiteX0" fmla="*/ 73203 w 1064029"/>
                <a:gd name="connsiteY0" fmla="*/ 4411 h 1094600"/>
                <a:gd name="connsiteX1" fmla="*/ 448208 w 1064029"/>
                <a:gd name="connsiteY1" fmla="*/ 38294 h 1094600"/>
                <a:gd name="connsiteX2" fmla="*/ 653482 w 1064029"/>
                <a:gd name="connsiteY2" fmla="*/ 19633 h 1094600"/>
                <a:gd name="connsiteX3" fmla="*/ 1057593 w 1064029"/>
                <a:gd name="connsiteY3" fmla="*/ 4411 h 1094600"/>
                <a:gd name="connsiteX4" fmla="*/ 1017376 w 1064029"/>
                <a:gd name="connsiteY4" fmla="*/ 243568 h 1094600"/>
                <a:gd name="connsiteX5" fmla="*/ 1054698 w 1064029"/>
                <a:gd name="connsiteY5" fmla="*/ 364866 h 1094600"/>
                <a:gd name="connsiteX6" fmla="*/ 1017376 w 1064029"/>
                <a:gd name="connsiteY6" fmla="*/ 616792 h 1094600"/>
                <a:gd name="connsiteX7" fmla="*/ 1064029 w 1064029"/>
                <a:gd name="connsiteY7" fmla="*/ 868719 h 1094600"/>
                <a:gd name="connsiteX8" fmla="*/ 1057593 w 1064029"/>
                <a:gd name="connsiteY8" fmla="*/ 1094600 h 1094600"/>
                <a:gd name="connsiteX9" fmla="*/ 73203 w 1064029"/>
                <a:gd name="connsiteY9" fmla="*/ 1094600 h 1094600"/>
                <a:gd name="connsiteX10" fmla="*/ 84314 w 1064029"/>
                <a:gd name="connsiteY10" fmla="*/ 588800 h 1094600"/>
                <a:gd name="connsiteX11" fmla="*/ 65653 w 1064029"/>
                <a:gd name="connsiteY11" fmla="*/ 252898 h 1094600"/>
                <a:gd name="connsiteX12" fmla="*/ 121637 w 1064029"/>
                <a:gd name="connsiteY12" fmla="*/ 122270 h 1094600"/>
                <a:gd name="connsiteX13" fmla="*/ 73203 w 1064029"/>
                <a:gd name="connsiteY13" fmla="*/ 4411 h 1094600"/>
                <a:gd name="connsiteX0" fmla="*/ 73203 w 1064029"/>
                <a:gd name="connsiteY0" fmla="*/ 11026 h 1101215"/>
                <a:gd name="connsiteX1" fmla="*/ 448208 w 1064029"/>
                <a:gd name="connsiteY1" fmla="*/ 44909 h 1101215"/>
                <a:gd name="connsiteX2" fmla="*/ 653482 w 1064029"/>
                <a:gd name="connsiteY2" fmla="*/ 26248 h 1101215"/>
                <a:gd name="connsiteX3" fmla="*/ 1057593 w 1064029"/>
                <a:gd name="connsiteY3" fmla="*/ 11026 h 1101215"/>
                <a:gd name="connsiteX4" fmla="*/ 1017376 w 1064029"/>
                <a:gd name="connsiteY4" fmla="*/ 250183 h 1101215"/>
                <a:gd name="connsiteX5" fmla="*/ 1054698 w 1064029"/>
                <a:gd name="connsiteY5" fmla="*/ 371481 h 1101215"/>
                <a:gd name="connsiteX6" fmla="*/ 1017376 w 1064029"/>
                <a:gd name="connsiteY6" fmla="*/ 623407 h 1101215"/>
                <a:gd name="connsiteX7" fmla="*/ 1064029 w 1064029"/>
                <a:gd name="connsiteY7" fmla="*/ 875334 h 1101215"/>
                <a:gd name="connsiteX8" fmla="*/ 1057593 w 1064029"/>
                <a:gd name="connsiteY8" fmla="*/ 1101215 h 1101215"/>
                <a:gd name="connsiteX9" fmla="*/ 73203 w 1064029"/>
                <a:gd name="connsiteY9" fmla="*/ 1101215 h 1101215"/>
                <a:gd name="connsiteX10" fmla="*/ 84314 w 1064029"/>
                <a:gd name="connsiteY10" fmla="*/ 595415 h 1101215"/>
                <a:gd name="connsiteX11" fmla="*/ 65653 w 1064029"/>
                <a:gd name="connsiteY11" fmla="*/ 259513 h 1101215"/>
                <a:gd name="connsiteX12" fmla="*/ 121637 w 1064029"/>
                <a:gd name="connsiteY12" fmla="*/ 128885 h 1101215"/>
                <a:gd name="connsiteX13" fmla="*/ 73203 w 1064029"/>
                <a:gd name="connsiteY13" fmla="*/ 11026 h 1101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4029" h="1101215">
                  <a:moveTo>
                    <a:pt x="73203" y="11026"/>
                  </a:moveTo>
                  <a:cubicBezTo>
                    <a:pt x="210646" y="9880"/>
                    <a:pt x="273443" y="-9928"/>
                    <a:pt x="448208" y="44909"/>
                  </a:cubicBezTo>
                  <a:lnTo>
                    <a:pt x="653482" y="26248"/>
                  </a:lnTo>
                  <a:cubicBezTo>
                    <a:pt x="844170" y="-25479"/>
                    <a:pt x="922889" y="16100"/>
                    <a:pt x="1057593" y="11026"/>
                  </a:cubicBezTo>
                  <a:cubicBezTo>
                    <a:pt x="1053518" y="56533"/>
                    <a:pt x="1021451" y="204676"/>
                    <a:pt x="1017376" y="250183"/>
                  </a:cubicBezTo>
                  <a:cubicBezTo>
                    <a:pt x="1017376" y="281285"/>
                    <a:pt x="1054698" y="340379"/>
                    <a:pt x="1054698" y="371481"/>
                  </a:cubicBezTo>
                  <a:cubicBezTo>
                    <a:pt x="1054698" y="405693"/>
                    <a:pt x="1017376" y="589195"/>
                    <a:pt x="1017376" y="623407"/>
                  </a:cubicBezTo>
                  <a:cubicBezTo>
                    <a:pt x="1023596" y="694942"/>
                    <a:pt x="1057809" y="803799"/>
                    <a:pt x="1064029" y="875334"/>
                  </a:cubicBezTo>
                  <a:lnTo>
                    <a:pt x="1057593" y="1101215"/>
                  </a:lnTo>
                  <a:lnTo>
                    <a:pt x="73203" y="1101215"/>
                  </a:lnTo>
                  <a:cubicBezTo>
                    <a:pt x="-98341" y="1012250"/>
                    <a:pt x="85572" y="735699"/>
                    <a:pt x="84314" y="595415"/>
                  </a:cubicBezTo>
                  <a:cubicBezTo>
                    <a:pt x="83056" y="455131"/>
                    <a:pt x="50102" y="332603"/>
                    <a:pt x="65653" y="259513"/>
                  </a:cubicBezTo>
                  <a:cubicBezTo>
                    <a:pt x="81204" y="186423"/>
                    <a:pt x="126599" y="168744"/>
                    <a:pt x="121637" y="128885"/>
                  </a:cubicBezTo>
                  <a:lnTo>
                    <a:pt x="73203" y="11026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0" name="Isosceles Triangle 134"/>
            <p:cNvSpPr/>
            <p:nvPr/>
          </p:nvSpPr>
          <p:spPr>
            <a:xfrm>
              <a:off x="5943791" y="3468515"/>
              <a:ext cx="984390" cy="681894"/>
            </a:xfrm>
            <a:custGeom>
              <a:avLst/>
              <a:gdLst>
                <a:gd name="connsiteX0" fmla="*/ 0 w 984390"/>
                <a:gd name="connsiteY0" fmla="*/ 630967 h 630967"/>
                <a:gd name="connsiteX1" fmla="*/ 492195 w 984390"/>
                <a:gd name="connsiteY1" fmla="*/ 0 h 630967"/>
                <a:gd name="connsiteX2" fmla="*/ 984390 w 984390"/>
                <a:gd name="connsiteY2" fmla="*/ 630967 h 630967"/>
                <a:gd name="connsiteX3" fmla="*/ 0 w 984390"/>
                <a:gd name="connsiteY3" fmla="*/ 630967 h 630967"/>
                <a:gd name="connsiteX0" fmla="*/ 0 w 984390"/>
                <a:gd name="connsiteY0" fmla="*/ 630967 h 630967"/>
                <a:gd name="connsiteX1" fmla="*/ 160401 w 984390"/>
                <a:gd name="connsiteY1" fmla="*/ 517053 h 630967"/>
                <a:gd name="connsiteX2" fmla="*/ 492195 w 984390"/>
                <a:gd name="connsiteY2" fmla="*/ 0 h 630967"/>
                <a:gd name="connsiteX3" fmla="*/ 984390 w 984390"/>
                <a:gd name="connsiteY3" fmla="*/ 630967 h 630967"/>
                <a:gd name="connsiteX4" fmla="*/ 0 w 984390"/>
                <a:gd name="connsiteY4" fmla="*/ 630967 h 630967"/>
                <a:gd name="connsiteX0" fmla="*/ 0 w 984390"/>
                <a:gd name="connsiteY0" fmla="*/ 630967 h 630967"/>
                <a:gd name="connsiteX1" fmla="*/ 160401 w 984390"/>
                <a:gd name="connsiteY1" fmla="*/ 517053 h 630967"/>
                <a:gd name="connsiteX2" fmla="*/ 197724 w 984390"/>
                <a:gd name="connsiteY2" fmla="*/ 367764 h 630967"/>
                <a:gd name="connsiteX3" fmla="*/ 492195 w 984390"/>
                <a:gd name="connsiteY3" fmla="*/ 0 h 630967"/>
                <a:gd name="connsiteX4" fmla="*/ 984390 w 984390"/>
                <a:gd name="connsiteY4" fmla="*/ 630967 h 630967"/>
                <a:gd name="connsiteX5" fmla="*/ 0 w 984390"/>
                <a:gd name="connsiteY5" fmla="*/ 630967 h 630967"/>
                <a:gd name="connsiteX0" fmla="*/ 0 w 984390"/>
                <a:gd name="connsiteY0" fmla="*/ 630967 h 630967"/>
                <a:gd name="connsiteX1" fmla="*/ 160401 w 984390"/>
                <a:gd name="connsiteY1" fmla="*/ 517053 h 630967"/>
                <a:gd name="connsiteX2" fmla="*/ 197724 w 984390"/>
                <a:gd name="connsiteY2" fmla="*/ 367764 h 630967"/>
                <a:gd name="connsiteX3" fmla="*/ 492195 w 984390"/>
                <a:gd name="connsiteY3" fmla="*/ 0 h 630967"/>
                <a:gd name="connsiteX4" fmla="*/ 984390 w 984390"/>
                <a:gd name="connsiteY4" fmla="*/ 630967 h 630967"/>
                <a:gd name="connsiteX5" fmla="*/ 0 w 984390"/>
                <a:gd name="connsiteY5" fmla="*/ 630967 h 630967"/>
                <a:gd name="connsiteX0" fmla="*/ 0 w 984390"/>
                <a:gd name="connsiteY0" fmla="*/ 647887 h 647887"/>
                <a:gd name="connsiteX1" fmla="*/ 160401 w 984390"/>
                <a:gd name="connsiteY1" fmla="*/ 533973 h 647887"/>
                <a:gd name="connsiteX2" fmla="*/ 197724 w 984390"/>
                <a:gd name="connsiteY2" fmla="*/ 384684 h 647887"/>
                <a:gd name="connsiteX3" fmla="*/ 319022 w 984390"/>
                <a:gd name="connsiteY3" fmla="*/ 198071 h 647887"/>
                <a:gd name="connsiteX4" fmla="*/ 492195 w 984390"/>
                <a:gd name="connsiteY4" fmla="*/ 16920 h 647887"/>
                <a:gd name="connsiteX5" fmla="*/ 984390 w 984390"/>
                <a:gd name="connsiteY5" fmla="*/ 647887 h 647887"/>
                <a:gd name="connsiteX6" fmla="*/ 0 w 984390"/>
                <a:gd name="connsiteY6" fmla="*/ 647887 h 647887"/>
                <a:gd name="connsiteX0" fmla="*/ 0 w 984390"/>
                <a:gd name="connsiteY0" fmla="*/ 646286 h 646286"/>
                <a:gd name="connsiteX1" fmla="*/ 160401 w 984390"/>
                <a:gd name="connsiteY1" fmla="*/ 532372 h 646286"/>
                <a:gd name="connsiteX2" fmla="*/ 197724 w 984390"/>
                <a:gd name="connsiteY2" fmla="*/ 383083 h 646286"/>
                <a:gd name="connsiteX3" fmla="*/ 319022 w 984390"/>
                <a:gd name="connsiteY3" fmla="*/ 196470 h 646286"/>
                <a:gd name="connsiteX4" fmla="*/ 492195 w 984390"/>
                <a:gd name="connsiteY4" fmla="*/ 15319 h 646286"/>
                <a:gd name="connsiteX5" fmla="*/ 984390 w 984390"/>
                <a:gd name="connsiteY5" fmla="*/ 646286 h 646286"/>
                <a:gd name="connsiteX6" fmla="*/ 0 w 984390"/>
                <a:gd name="connsiteY6" fmla="*/ 646286 h 646286"/>
                <a:gd name="connsiteX0" fmla="*/ 0 w 984390"/>
                <a:gd name="connsiteY0" fmla="*/ 646286 h 646286"/>
                <a:gd name="connsiteX1" fmla="*/ 160401 w 984390"/>
                <a:gd name="connsiteY1" fmla="*/ 532372 h 646286"/>
                <a:gd name="connsiteX2" fmla="*/ 197724 w 984390"/>
                <a:gd name="connsiteY2" fmla="*/ 383083 h 646286"/>
                <a:gd name="connsiteX3" fmla="*/ 319022 w 984390"/>
                <a:gd name="connsiteY3" fmla="*/ 196470 h 646286"/>
                <a:gd name="connsiteX4" fmla="*/ 492195 w 984390"/>
                <a:gd name="connsiteY4" fmla="*/ 15319 h 646286"/>
                <a:gd name="connsiteX5" fmla="*/ 841536 w 984390"/>
                <a:gd name="connsiteY5" fmla="*/ 551033 h 646286"/>
                <a:gd name="connsiteX6" fmla="*/ 984390 w 984390"/>
                <a:gd name="connsiteY6" fmla="*/ 646286 h 646286"/>
                <a:gd name="connsiteX7" fmla="*/ 0 w 984390"/>
                <a:gd name="connsiteY7" fmla="*/ 646286 h 646286"/>
                <a:gd name="connsiteX0" fmla="*/ 0 w 984390"/>
                <a:gd name="connsiteY0" fmla="*/ 646286 h 646286"/>
                <a:gd name="connsiteX1" fmla="*/ 160401 w 984390"/>
                <a:gd name="connsiteY1" fmla="*/ 532372 h 646286"/>
                <a:gd name="connsiteX2" fmla="*/ 197724 w 984390"/>
                <a:gd name="connsiteY2" fmla="*/ 383083 h 646286"/>
                <a:gd name="connsiteX3" fmla="*/ 319022 w 984390"/>
                <a:gd name="connsiteY3" fmla="*/ 196470 h 646286"/>
                <a:gd name="connsiteX4" fmla="*/ 492195 w 984390"/>
                <a:gd name="connsiteY4" fmla="*/ 15319 h 646286"/>
                <a:gd name="connsiteX5" fmla="*/ 832206 w 984390"/>
                <a:gd name="connsiteY5" fmla="*/ 504380 h 646286"/>
                <a:gd name="connsiteX6" fmla="*/ 984390 w 984390"/>
                <a:gd name="connsiteY6" fmla="*/ 646286 h 646286"/>
                <a:gd name="connsiteX7" fmla="*/ 0 w 984390"/>
                <a:gd name="connsiteY7" fmla="*/ 646286 h 646286"/>
                <a:gd name="connsiteX0" fmla="*/ 0 w 984390"/>
                <a:gd name="connsiteY0" fmla="*/ 646286 h 646286"/>
                <a:gd name="connsiteX1" fmla="*/ 160401 w 984390"/>
                <a:gd name="connsiteY1" fmla="*/ 532372 h 646286"/>
                <a:gd name="connsiteX2" fmla="*/ 197724 w 984390"/>
                <a:gd name="connsiteY2" fmla="*/ 383083 h 646286"/>
                <a:gd name="connsiteX3" fmla="*/ 319022 w 984390"/>
                <a:gd name="connsiteY3" fmla="*/ 196470 h 646286"/>
                <a:gd name="connsiteX4" fmla="*/ 492195 w 984390"/>
                <a:gd name="connsiteY4" fmla="*/ 15319 h 646286"/>
                <a:gd name="connsiteX5" fmla="*/ 832206 w 984390"/>
                <a:gd name="connsiteY5" fmla="*/ 504380 h 646286"/>
                <a:gd name="connsiteX6" fmla="*/ 984390 w 984390"/>
                <a:gd name="connsiteY6" fmla="*/ 646286 h 646286"/>
                <a:gd name="connsiteX7" fmla="*/ 0 w 984390"/>
                <a:gd name="connsiteY7" fmla="*/ 646286 h 646286"/>
                <a:gd name="connsiteX0" fmla="*/ 0 w 984390"/>
                <a:gd name="connsiteY0" fmla="*/ 646286 h 646286"/>
                <a:gd name="connsiteX1" fmla="*/ 160401 w 984390"/>
                <a:gd name="connsiteY1" fmla="*/ 532372 h 646286"/>
                <a:gd name="connsiteX2" fmla="*/ 197724 w 984390"/>
                <a:gd name="connsiteY2" fmla="*/ 383083 h 646286"/>
                <a:gd name="connsiteX3" fmla="*/ 319022 w 984390"/>
                <a:gd name="connsiteY3" fmla="*/ 196470 h 646286"/>
                <a:gd name="connsiteX4" fmla="*/ 492195 w 984390"/>
                <a:gd name="connsiteY4" fmla="*/ 15319 h 646286"/>
                <a:gd name="connsiteX5" fmla="*/ 561618 w 984390"/>
                <a:gd name="connsiteY5" fmla="*/ 224461 h 646286"/>
                <a:gd name="connsiteX6" fmla="*/ 832206 w 984390"/>
                <a:gd name="connsiteY6" fmla="*/ 504380 h 646286"/>
                <a:gd name="connsiteX7" fmla="*/ 984390 w 984390"/>
                <a:gd name="connsiteY7" fmla="*/ 646286 h 646286"/>
                <a:gd name="connsiteX8" fmla="*/ 0 w 984390"/>
                <a:gd name="connsiteY8" fmla="*/ 646286 h 646286"/>
                <a:gd name="connsiteX0" fmla="*/ 0 w 984390"/>
                <a:gd name="connsiteY0" fmla="*/ 646286 h 646286"/>
                <a:gd name="connsiteX1" fmla="*/ 160401 w 984390"/>
                <a:gd name="connsiteY1" fmla="*/ 532372 h 646286"/>
                <a:gd name="connsiteX2" fmla="*/ 197724 w 984390"/>
                <a:gd name="connsiteY2" fmla="*/ 383083 h 646286"/>
                <a:gd name="connsiteX3" fmla="*/ 319022 w 984390"/>
                <a:gd name="connsiteY3" fmla="*/ 196470 h 646286"/>
                <a:gd name="connsiteX4" fmla="*/ 492195 w 984390"/>
                <a:gd name="connsiteY4" fmla="*/ 15319 h 646286"/>
                <a:gd name="connsiteX5" fmla="*/ 561618 w 984390"/>
                <a:gd name="connsiteY5" fmla="*/ 224461 h 646286"/>
                <a:gd name="connsiteX6" fmla="*/ 757560 w 984390"/>
                <a:gd name="connsiteY6" fmla="*/ 336428 h 646286"/>
                <a:gd name="connsiteX7" fmla="*/ 832206 w 984390"/>
                <a:gd name="connsiteY7" fmla="*/ 504380 h 646286"/>
                <a:gd name="connsiteX8" fmla="*/ 984390 w 984390"/>
                <a:gd name="connsiteY8" fmla="*/ 646286 h 646286"/>
                <a:gd name="connsiteX9" fmla="*/ 0 w 984390"/>
                <a:gd name="connsiteY9" fmla="*/ 646286 h 646286"/>
                <a:gd name="connsiteX0" fmla="*/ 0 w 984390"/>
                <a:gd name="connsiteY0" fmla="*/ 646286 h 646286"/>
                <a:gd name="connsiteX1" fmla="*/ 160401 w 984390"/>
                <a:gd name="connsiteY1" fmla="*/ 532372 h 646286"/>
                <a:gd name="connsiteX2" fmla="*/ 197724 w 984390"/>
                <a:gd name="connsiteY2" fmla="*/ 383083 h 646286"/>
                <a:gd name="connsiteX3" fmla="*/ 319022 w 984390"/>
                <a:gd name="connsiteY3" fmla="*/ 196470 h 646286"/>
                <a:gd name="connsiteX4" fmla="*/ 492195 w 984390"/>
                <a:gd name="connsiteY4" fmla="*/ 15319 h 646286"/>
                <a:gd name="connsiteX5" fmla="*/ 570948 w 984390"/>
                <a:gd name="connsiteY5" fmla="*/ 112494 h 646286"/>
                <a:gd name="connsiteX6" fmla="*/ 561618 w 984390"/>
                <a:gd name="connsiteY6" fmla="*/ 224461 h 646286"/>
                <a:gd name="connsiteX7" fmla="*/ 757560 w 984390"/>
                <a:gd name="connsiteY7" fmla="*/ 336428 h 646286"/>
                <a:gd name="connsiteX8" fmla="*/ 832206 w 984390"/>
                <a:gd name="connsiteY8" fmla="*/ 504380 h 646286"/>
                <a:gd name="connsiteX9" fmla="*/ 984390 w 984390"/>
                <a:gd name="connsiteY9" fmla="*/ 646286 h 646286"/>
                <a:gd name="connsiteX10" fmla="*/ 0 w 984390"/>
                <a:gd name="connsiteY10" fmla="*/ 646286 h 646286"/>
                <a:gd name="connsiteX0" fmla="*/ 0 w 984390"/>
                <a:gd name="connsiteY0" fmla="*/ 646286 h 681894"/>
                <a:gd name="connsiteX1" fmla="*/ 160401 w 984390"/>
                <a:gd name="connsiteY1" fmla="*/ 532372 h 681894"/>
                <a:gd name="connsiteX2" fmla="*/ 197724 w 984390"/>
                <a:gd name="connsiteY2" fmla="*/ 383083 h 681894"/>
                <a:gd name="connsiteX3" fmla="*/ 319022 w 984390"/>
                <a:gd name="connsiteY3" fmla="*/ 196470 h 681894"/>
                <a:gd name="connsiteX4" fmla="*/ 492195 w 984390"/>
                <a:gd name="connsiteY4" fmla="*/ 15319 h 681894"/>
                <a:gd name="connsiteX5" fmla="*/ 570948 w 984390"/>
                <a:gd name="connsiteY5" fmla="*/ 112494 h 681894"/>
                <a:gd name="connsiteX6" fmla="*/ 561618 w 984390"/>
                <a:gd name="connsiteY6" fmla="*/ 224461 h 681894"/>
                <a:gd name="connsiteX7" fmla="*/ 757560 w 984390"/>
                <a:gd name="connsiteY7" fmla="*/ 336428 h 681894"/>
                <a:gd name="connsiteX8" fmla="*/ 832206 w 984390"/>
                <a:gd name="connsiteY8" fmla="*/ 504380 h 681894"/>
                <a:gd name="connsiteX9" fmla="*/ 984390 w 984390"/>
                <a:gd name="connsiteY9" fmla="*/ 646286 h 681894"/>
                <a:gd name="connsiteX10" fmla="*/ 412328 w 984390"/>
                <a:gd name="connsiteY10" fmla="*/ 681661 h 681894"/>
                <a:gd name="connsiteX11" fmla="*/ 0 w 984390"/>
                <a:gd name="connsiteY11" fmla="*/ 646286 h 681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4390" h="681894">
                  <a:moveTo>
                    <a:pt x="0" y="646286"/>
                  </a:moveTo>
                  <a:cubicBezTo>
                    <a:pt x="37916" y="592764"/>
                    <a:pt x="122485" y="585894"/>
                    <a:pt x="160401" y="532372"/>
                  </a:cubicBezTo>
                  <a:cubicBezTo>
                    <a:pt x="182173" y="491939"/>
                    <a:pt x="175952" y="423516"/>
                    <a:pt x="197724" y="383083"/>
                  </a:cubicBezTo>
                  <a:cubicBezTo>
                    <a:pt x="231936" y="327099"/>
                    <a:pt x="269944" y="257764"/>
                    <a:pt x="319022" y="196470"/>
                  </a:cubicBezTo>
                  <a:cubicBezTo>
                    <a:pt x="424085" y="163168"/>
                    <a:pt x="389076" y="-59650"/>
                    <a:pt x="492195" y="15319"/>
                  </a:cubicBezTo>
                  <a:cubicBezTo>
                    <a:pt x="526407" y="2878"/>
                    <a:pt x="559378" y="77637"/>
                    <a:pt x="570948" y="112494"/>
                  </a:cubicBezTo>
                  <a:cubicBezTo>
                    <a:pt x="582519" y="147351"/>
                    <a:pt x="522741" y="188694"/>
                    <a:pt x="561618" y="224461"/>
                  </a:cubicBezTo>
                  <a:cubicBezTo>
                    <a:pt x="594960" y="281089"/>
                    <a:pt x="712462" y="289775"/>
                    <a:pt x="757560" y="336428"/>
                  </a:cubicBezTo>
                  <a:cubicBezTo>
                    <a:pt x="802658" y="383081"/>
                    <a:pt x="783515" y="455847"/>
                    <a:pt x="832206" y="504380"/>
                  </a:cubicBezTo>
                  <a:lnTo>
                    <a:pt x="984390" y="646286"/>
                  </a:lnTo>
                  <a:cubicBezTo>
                    <a:pt x="793703" y="642527"/>
                    <a:pt x="603015" y="685420"/>
                    <a:pt x="412328" y="681661"/>
                  </a:cubicBezTo>
                  <a:lnTo>
                    <a:pt x="0" y="646286"/>
                  </a:ln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1" name="Rectangle 135"/>
            <p:cNvSpPr/>
            <p:nvPr/>
          </p:nvSpPr>
          <p:spPr>
            <a:xfrm>
              <a:off x="6280750" y="4290135"/>
              <a:ext cx="313185" cy="307949"/>
            </a:xfrm>
            <a:custGeom>
              <a:avLst/>
              <a:gdLst>
                <a:gd name="connsiteX0" fmla="*/ 0 w 247871"/>
                <a:gd name="connsiteY0" fmla="*/ 0 h 251940"/>
                <a:gd name="connsiteX1" fmla="*/ 247871 w 247871"/>
                <a:gd name="connsiteY1" fmla="*/ 0 h 251940"/>
                <a:gd name="connsiteX2" fmla="*/ 247871 w 247871"/>
                <a:gd name="connsiteY2" fmla="*/ 251940 h 251940"/>
                <a:gd name="connsiteX3" fmla="*/ 0 w 247871"/>
                <a:gd name="connsiteY3" fmla="*/ 251940 h 251940"/>
                <a:gd name="connsiteX4" fmla="*/ 0 w 247871"/>
                <a:gd name="connsiteY4" fmla="*/ 0 h 251940"/>
                <a:gd name="connsiteX0" fmla="*/ 37322 w 285193"/>
                <a:gd name="connsiteY0" fmla="*/ 0 h 251940"/>
                <a:gd name="connsiteX1" fmla="*/ 285193 w 285193"/>
                <a:gd name="connsiteY1" fmla="*/ 0 h 251940"/>
                <a:gd name="connsiteX2" fmla="*/ 285193 w 285193"/>
                <a:gd name="connsiteY2" fmla="*/ 251940 h 251940"/>
                <a:gd name="connsiteX3" fmla="*/ 0 w 285193"/>
                <a:gd name="connsiteY3" fmla="*/ 242610 h 251940"/>
                <a:gd name="connsiteX4" fmla="*/ 37322 w 285193"/>
                <a:gd name="connsiteY4" fmla="*/ 0 h 251940"/>
                <a:gd name="connsiteX0" fmla="*/ 37322 w 313185"/>
                <a:gd name="connsiteY0" fmla="*/ 0 h 251940"/>
                <a:gd name="connsiteX1" fmla="*/ 313185 w 313185"/>
                <a:gd name="connsiteY1" fmla="*/ 27992 h 251940"/>
                <a:gd name="connsiteX2" fmla="*/ 285193 w 313185"/>
                <a:gd name="connsiteY2" fmla="*/ 251940 h 251940"/>
                <a:gd name="connsiteX3" fmla="*/ 0 w 313185"/>
                <a:gd name="connsiteY3" fmla="*/ 242610 h 251940"/>
                <a:gd name="connsiteX4" fmla="*/ 37322 w 313185"/>
                <a:gd name="connsiteY4" fmla="*/ 0 h 251940"/>
                <a:gd name="connsiteX0" fmla="*/ 37322 w 313185"/>
                <a:gd name="connsiteY0" fmla="*/ 31530 h 283470"/>
                <a:gd name="connsiteX1" fmla="*/ 178005 w 313185"/>
                <a:gd name="connsiteY1" fmla="*/ 0 h 283470"/>
                <a:gd name="connsiteX2" fmla="*/ 313185 w 313185"/>
                <a:gd name="connsiteY2" fmla="*/ 59522 h 283470"/>
                <a:gd name="connsiteX3" fmla="*/ 285193 w 313185"/>
                <a:gd name="connsiteY3" fmla="*/ 283470 h 283470"/>
                <a:gd name="connsiteX4" fmla="*/ 0 w 313185"/>
                <a:gd name="connsiteY4" fmla="*/ 274140 h 283470"/>
                <a:gd name="connsiteX5" fmla="*/ 37322 w 313185"/>
                <a:gd name="connsiteY5" fmla="*/ 31530 h 283470"/>
                <a:gd name="connsiteX0" fmla="*/ 37322 w 313185"/>
                <a:gd name="connsiteY0" fmla="*/ 31530 h 307949"/>
                <a:gd name="connsiteX1" fmla="*/ 178005 w 313185"/>
                <a:gd name="connsiteY1" fmla="*/ 0 h 307949"/>
                <a:gd name="connsiteX2" fmla="*/ 313185 w 313185"/>
                <a:gd name="connsiteY2" fmla="*/ 59522 h 307949"/>
                <a:gd name="connsiteX3" fmla="*/ 285193 w 313185"/>
                <a:gd name="connsiteY3" fmla="*/ 283470 h 307949"/>
                <a:gd name="connsiteX4" fmla="*/ 159344 w 313185"/>
                <a:gd name="connsiteY4" fmla="*/ 307911 h 307949"/>
                <a:gd name="connsiteX5" fmla="*/ 0 w 313185"/>
                <a:gd name="connsiteY5" fmla="*/ 274140 h 307949"/>
                <a:gd name="connsiteX6" fmla="*/ 37322 w 313185"/>
                <a:gd name="connsiteY6" fmla="*/ 31530 h 30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3185" h="307949">
                  <a:moveTo>
                    <a:pt x="37322" y="31530"/>
                  </a:moveTo>
                  <a:cubicBezTo>
                    <a:pt x="87327" y="30351"/>
                    <a:pt x="128000" y="1179"/>
                    <a:pt x="178005" y="0"/>
                  </a:cubicBezTo>
                  <a:lnTo>
                    <a:pt x="313185" y="59522"/>
                  </a:lnTo>
                  <a:lnTo>
                    <a:pt x="285193" y="283470"/>
                  </a:lnTo>
                  <a:cubicBezTo>
                    <a:pt x="246354" y="282286"/>
                    <a:pt x="198183" y="309095"/>
                    <a:pt x="159344" y="307911"/>
                  </a:cubicBezTo>
                  <a:lnTo>
                    <a:pt x="0" y="274140"/>
                  </a:lnTo>
                  <a:lnTo>
                    <a:pt x="37322" y="3153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  <p:sp>
          <p:nvSpPr>
            <p:cNvPr id="142" name="Rectangle 136"/>
            <p:cNvSpPr/>
            <p:nvPr/>
          </p:nvSpPr>
          <p:spPr>
            <a:xfrm>
              <a:off x="6281473" y="4747329"/>
              <a:ext cx="317598" cy="287771"/>
            </a:xfrm>
            <a:custGeom>
              <a:avLst/>
              <a:gdLst>
                <a:gd name="connsiteX0" fmla="*/ 0 w 247871"/>
                <a:gd name="connsiteY0" fmla="*/ 0 h 251940"/>
                <a:gd name="connsiteX1" fmla="*/ 247871 w 247871"/>
                <a:gd name="connsiteY1" fmla="*/ 0 h 251940"/>
                <a:gd name="connsiteX2" fmla="*/ 247871 w 247871"/>
                <a:gd name="connsiteY2" fmla="*/ 251940 h 251940"/>
                <a:gd name="connsiteX3" fmla="*/ 0 w 247871"/>
                <a:gd name="connsiteY3" fmla="*/ 251940 h 251940"/>
                <a:gd name="connsiteX4" fmla="*/ 0 w 247871"/>
                <a:gd name="connsiteY4" fmla="*/ 0 h 251940"/>
                <a:gd name="connsiteX0" fmla="*/ 0 w 280999"/>
                <a:gd name="connsiteY0" fmla="*/ 0 h 251940"/>
                <a:gd name="connsiteX1" fmla="*/ 247871 w 280999"/>
                <a:gd name="connsiteY1" fmla="*/ 0 h 251940"/>
                <a:gd name="connsiteX2" fmla="*/ 280643 w 280999"/>
                <a:gd name="connsiteY2" fmla="*/ 122796 h 251940"/>
                <a:gd name="connsiteX3" fmla="*/ 247871 w 280999"/>
                <a:gd name="connsiteY3" fmla="*/ 251940 h 251940"/>
                <a:gd name="connsiteX4" fmla="*/ 0 w 280999"/>
                <a:gd name="connsiteY4" fmla="*/ 251940 h 251940"/>
                <a:gd name="connsiteX5" fmla="*/ 0 w 280999"/>
                <a:gd name="connsiteY5" fmla="*/ 0 h 251940"/>
                <a:gd name="connsiteX0" fmla="*/ 0 w 280999"/>
                <a:gd name="connsiteY0" fmla="*/ 26500 h 278440"/>
                <a:gd name="connsiteX1" fmla="*/ 47377 w 280999"/>
                <a:gd name="connsiteY1" fmla="*/ 6 h 278440"/>
                <a:gd name="connsiteX2" fmla="*/ 247871 w 280999"/>
                <a:gd name="connsiteY2" fmla="*/ 26500 h 278440"/>
                <a:gd name="connsiteX3" fmla="*/ 280643 w 280999"/>
                <a:gd name="connsiteY3" fmla="*/ 149296 h 278440"/>
                <a:gd name="connsiteX4" fmla="*/ 247871 w 280999"/>
                <a:gd name="connsiteY4" fmla="*/ 278440 h 278440"/>
                <a:gd name="connsiteX5" fmla="*/ 0 w 280999"/>
                <a:gd name="connsiteY5" fmla="*/ 278440 h 278440"/>
                <a:gd name="connsiteX6" fmla="*/ 0 w 280999"/>
                <a:gd name="connsiteY6" fmla="*/ 26500 h 278440"/>
                <a:gd name="connsiteX0" fmla="*/ 36599 w 317598"/>
                <a:gd name="connsiteY0" fmla="*/ 26500 h 278440"/>
                <a:gd name="connsiteX1" fmla="*/ 83976 w 317598"/>
                <a:gd name="connsiteY1" fmla="*/ 6 h 278440"/>
                <a:gd name="connsiteX2" fmla="*/ 284470 w 317598"/>
                <a:gd name="connsiteY2" fmla="*/ 26500 h 278440"/>
                <a:gd name="connsiteX3" fmla="*/ 317242 w 317598"/>
                <a:gd name="connsiteY3" fmla="*/ 149296 h 278440"/>
                <a:gd name="connsiteX4" fmla="*/ 284470 w 317598"/>
                <a:gd name="connsiteY4" fmla="*/ 278440 h 278440"/>
                <a:gd name="connsiteX5" fmla="*/ 36599 w 317598"/>
                <a:gd name="connsiteY5" fmla="*/ 278440 h 278440"/>
                <a:gd name="connsiteX6" fmla="*/ 1 w 317598"/>
                <a:gd name="connsiteY6" fmla="*/ 186619 h 278440"/>
                <a:gd name="connsiteX7" fmla="*/ 36599 w 317598"/>
                <a:gd name="connsiteY7" fmla="*/ 26500 h 278440"/>
                <a:gd name="connsiteX0" fmla="*/ 36599 w 317598"/>
                <a:gd name="connsiteY0" fmla="*/ 26500 h 287771"/>
                <a:gd name="connsiteX1" fmla="*/ 83976 w 317598"/>
                <a:gd name="connsiteY1" fmla="*/ 6 h 287771"/>
                <a:gd name="connsiteX2" fmla="*/ 284470 w 317598"/>
                <a:gd name="connsiteY2" fmla="*/ 26500 h 287771"/>
                <a:gd name="connsiteX3" fmla="*/ 317242 w 317598"/>
                <a:gd name="connsiteY3" fmla="*/ 149296 h 287771"/>
                <a:gd name="connsiteX4" fmla="*/ 284470 w 317598"/>
                <a:gd name="connsiteY4" fmla="*/ 278440 h 287771"/>
                <a:gd name="connsiteX5" fmla="*/ 36599 w 317598"/>
                <a:gd name="connsiteY5" fmla="*/ 287771 h 287771"/>
                <a:gd name="connsiteX6" fmla="*/ 1 w 317598"/>
                <a:gd name="connsiteY6" fmla="*/ 186619 h 287771"/>
                <a:gd name="connsiteX7" fmla="*/ 36599 w 317598"/>
                <a:gd name="connsiteY7" fmla="*/ 26500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7598" h="287771">
                  <a:moveTo>
                    <a:pt x="36599" y="26500"/>
                  </a:moveTo>
                  <a:cubicBezTo>
                    <a:pt x="67942" y="26999"/>
                    <a:pt x="52633" y="-493"/>
                    <a:pt x="83976" y="6"/>
                  </a:cubicBezTo>
                  <a:lnTo>
                    <a:pt x="284470" y="26500"/>
                  </a:lnTo>
                  <a:cubicBezTo>
                    <a:pt x="279843" y="61212"/>
                    <a:pt x="321869" y="114584"/>
                    <a:pt x="317242" y="149296"/>
                  </a:cubicBezTo>
                  <a:lnTo>
                    <a:pt x="284470" y="278440"/>
                  </a:lnTo>
                  <a:lnTo>
                    <a:pt x="36599" y="287771"/>
                  </a:lnTo>
                  <a:cubicBezTo>
                    <a:pt x="36840" y="250943"/>
                    <a:pt x="-240" y="223447"/>
                    <a:pt x="1" y="186619"/>
                  </a:cubicBezTo>
                  <a:lnTo>
                    <a:pt x="36599" y="26500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cxnSp>
        <p:nvCxnSpPr>
          <p:cNvPr id="150" name="Straight Connector 149"/>
          <p:cNvCxnSpPr/>
          <p:nvPr/>
        </p:nvCxnSpPr>
        <p:spPr>
          <a:xfrm flipH="1" flipV="1">
            <a:off x="1357570" y="2693354"/>
            <a:ext cx="5975019" cy="199731"/>
          </a:xfrm>
          <a:prstGeom prst="line">
            <a:avLst/>
          </a:prstGeom>
          <a:ln w="57150">
            <a:solidFill>
              <a:schemeClr val="tx1"/>
            </a:solidFill>
            <a:headEnd type="triangl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H="1">
            <a:off x="1459881" y="3518211"/>
            <a:ext cx="6057563" cy="40638"/>
          </a:xfrm>
          <a:prstGeom prst="line">
            <a:avLst/>
          </a:prstGeom>
          <a:ln w="57150">
            <a:solidFill>
              <a:schemeClr val="tx1"/>
            </a:solidFill>
            <a:headEnd type="triangl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H="1" flipV="1">
            <a:off x="1081327" y="4080367"/>
            <a:ext cx="6010722" cy="5405"/>
          </a:xfrm>
          <a:prstGeom prst="line">
            <a:avLst/>
          </a:prstGeom>
          <a:ln w="57150">
            <a:solidFill>
              <a:schemeClr val="tx1"/>
            </a:solidFill>
            <a:headEnd type="triangl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Rectangle 158"/>
          <p:cNvSpPr/>
          <p:nvPr/>
        </p:nvSpPr>
        <p:spPr>
          <a:xfrm>
            <a:off x="6762209" y="2154233"/>
            <a:ext cx="1764584" cy="2387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91492" y="4516863"/>
            <a:ext cx="2088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2D clear image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3374417" y="4360042"/>
            <a:ext cx="2873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Closed-form model of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 distortion covariance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6662767" y="4578143"/>
            <a:ext cx="261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2D distorted image</a:t>
            </a:r>
          </a:p>
        </p:txBody>
      </p:sp>
      <p:sp>
        <p:nvSpPr>
          <p:cNvPr id="169" name="Rectangle 168"/>
          <p:cNvSpPr/>
          <p:nvPr/>
        </p:nvSpPr>
        <p:spPr>
          <a:xfrm rot="175193">
            <a:off x="4056747" y="504494"/>
            <a:ext cx="4802405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Image Transformation in 2D</a:t>
            </a:r>
          </a:p>
        </p:txBody>
      </p:sp>
      <p:sp>
        <p:nvSpPr>
          <p:cNvPr id="87" name="Rounded Rectangle 86"/>
          <p:cNvSpPr/>
          <p:nvPr/>
        </p:nvSpPr>
        <p:spPr>
          <a:xfrm rot="21081012">
            <a:off x="459160" y="320981"/>
            <a:ext cx="1812898" cy="75821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prstClr val="white"/>
                </a:solidFill>
              </a:rPr>
              <a:t>Motivation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2719810" y="5379655"/>
            <a:ext cx="4183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Simple 2D operations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4BA32-0AD8-4032-A790-FA66DBC6D63A}" type="slidenum">
              <a:rPr lang="en-US" smtClean="0"/>
              <a:t>4</a:t>
            </a:fld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275" y="108360"/>
            <a:ext cx="7886700" cy="925418"/>
          </a:xfrm>
        </p:spPr>
        <p:txBody>
          <a:bodyPr/>
          <a:lstStyle/>
          <a:p>
            <a:pPr algn="ctr"/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275325"/>
            <a:ext cx="2057400" cy="365125"/>
          </a:xfrm>
        </p:spPr>
        <p:txBody>
          <a:bodyPr/>
          <a:lstStyle/>
          <a:p>
            <a:fld id="{5694BA32-0AD8-4032-A790-FA66DBC6D63A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6305" y="1033778"/>
            <a:ext cx="4289297" cy="526948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18304" y="1033778"/>
            <a:ext cx="4279392" cy="5269486"/>
          </a:xfrm>
          <a:prstGeom prst="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9" name="Rectangle 8"/>
          <p:cNvSpPr/>
          <p:nvPr/>
        </p:nvSpPr>
        <p:spPr>
          <a:xfrm>
            <a:off x="362709" y="802944"/>
            <a:ext cx="2343142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Ray tracing in 3D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39297" y="861025"/>
            <a:ext cx="3637406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Image Transformation in 2D</a:t>
            </a:r>
          </a:p>
        </p:txBody>
      </p:sp>
      <p:pic>
        <p:nvPicPr>
          <p:cNvPr id="1028" name="Picture 4" descr="Eikonal Rendering Pap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14"/>
          <a:stretch/>
        </p:blipFill>
        <p:spPr bwMode="auto">
          <a:xfrm>
            <a:off x="254507" y="1364229"/>
            <a:ext cx="1734315" cy="145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04" y="2586975"/>
            <a:ext cx="3233738" cy="13784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r="15603"/>
          <a:stretch/>
        </p:blipFill>
        <p:spPr>
          <a:xfrm>
            <a:off x="2170337" y="4586807"/>
            <a:ext cx="2155920" cy="15761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37162" y="3886362"/>
            <a:ext cx="3601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Gutierrez et al.  Simulation </a:t>
            </a:r>
            <a:r>
              <a:rPr lang="en-US" sz="1600" dirty="0"/>
              <a:t>of atmospheric </a:t>
            </a:r>
            <a:r>
              <a:rPr lang="en-US" sz="1600" dirty="0" smtClean="0"/>
              <a:t>phenomena, </a:t>
            </a:r>
            <a:r>
              <a:rPr lang="en-US" sz="1600" dirty="0"/>
              <a:t>2006.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87679" y="1360734"/>
            <a:ext cx="23385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/>
              <a:t>Ihrke</a:t>
            </a:r>
            <a:r>
              <a:rPr lang="en-US" sz="1600" dirty="0" smtClean="0"/>
              <a:t> et al. </a:t>
            </a:r>
            <a:r>
              <a:rPr lang="en-US" sz="1600" dirty="0" err="1" smtClean="0"/>
              <a:t>Eikonal</a:t>
            </a:r>
            <a:r>
              <a:rPr lang="en-US" sz="1600" dirty="0" smtClean="0"/>
              <a:t> </a:t>
            </a:r>
            <a:r>
              <a:rPr lang="en-US" sz="1600" dirty="0"/>
              <a:t>rendering: Efﬁcient light transport </a:t>
            </a:r>
            <a:r>
              <a:rPr lang="en-US" sz="1600" dirty="0" smtClean="0"/>
              <a:t>in refractive objects ,2007</a:t>
            </a:r>
            <a:r>
              <a:rPr lang="en-US" sz="1600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8092" y="4646210"/>
            <a:ext cx="195224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Reinhardt </a:t>
            </a:r>
            <a:r>
              <a:rPr lang="en-US" sz="1600" dirty="0" smtClean="0"/>
              <a:t>et al. </a:t>
            </a:r>
          </a:p>
          <a:p>
            <a:r>
              <a:rPr lang="en-US" sz="1400" dirty="0" smtClean="0"/>
              <a:t>Efficient </a:t>
            </a:r>
            <a:r>
              <a:rPr lang="en-US" sz="1400" dirty="0"/>
              <a:t>physics-based predictive 3D modeling and image simulation of optical atmospheric refraction </a:t>
            </a:r>
            <a:r>
              <a:rPr lang="en-US" sz="1400" dirty="0" smtClean="0"/>
              <a:t>phenomena</a:t>
            </a:r>
            <a:r>
              <a:rPr lang="en-US" sz="1600" dirty="0" smtClean="0"/>
              <a:t>, 2017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6969855" y="1627126"/>
            <a:ext cx="20278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Potvin et al. A </a:t>
            </a:r>
            <a:r>
              <a:rPr lang="en-US" sz="1600" dirty="0"/>
              <a:t>parametric </a:t>
            </a:r>
            <a:r>
              <a:rPr lang="en-US" sz="1600" dirty="0" smtClean="0"/>
              <a:t>model for </a:t>
            </a:r>
            <a:r>
              <a:rPr lang="en-US" sz="1600" dirty="0"/>
              <a:t>simulating turbulence effects on imaging systems</a:t>
            </a:r>
            <a:r>
              <a:rPr lang="en-US" sz="1600" dirty="0" smtClean="0"/>
              <a:t>., </a:t>
            </a:r>
            <a:r>
              <a:rPr lang="en-US" sz="1600" dirty="0"/>
              <a:t>2007.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08114" y="4867352"/>
            <a:ext cx="24964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Zhu et al.. </a:t>
            </a:r>
            <a:r>
              <a:rPr lang="en-US" sz="1600" dirty="0"/>
              <a:t>Removing atmospheric </a:t>
            </a:r>
            <a:r>
              <a:rPr lang="en-US" sz="1600" dirty="0" smtClean="0"/>
              <a:t>turbulence </a:t>
            </a:r>
            <a:r>
              <a:rPr lang="en-US" sz="1600" dirty="0"/>
              <a:t>via space-invariant deconvolution. IEEE T. PAMI</a:t>
            </a:r>
            <a:r>
              <a:rPr lang="en-US" sz="1600" dirty="0" smtClean="0"/>
              <a:t>, 35(1</a:t>
            </a:r>
            <a:r>
              <a:rPr lang="en-US" sz="1600" dirty="0"/>
              <a:t>):157–170, 2013.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3700" y="1309358"/>
            <a:ext cx="1756619" cy="16176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7390" y="2984839"/>
            <a:ext cx="2698999" cy="169497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757941" y="2950565"/>
            <a:ext cx="16917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Repasi</a:t>
            </a:r>
            <a:r>
              <a:rPr lang="en-US" sz="1400" dirty="0" smtClean="0"/>
              <a:t> et al. Computer simulation of image degradations by </a:t>
            </a:r>
            <a:r>
              <a:rPr lang="en-US" sz="1200" dirty="0" smtClean="0"/>
              <a:t>atmospheric</a:t>
            </a:r>
            <a:r>
              <a:rPr lang="en-US" sz="1400" dirty="0" smtClean="0"/>
              <a:t> turbulence for horizontal views.  2011</a:t>
            </a:r>
            <a:endParaRPr lang="en-US" sz="1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1438" y="4679810"/>
            <a:ext cx="1507048" cy="15376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 rot="21257727">
            <a:off x="552322" y="3877553"/>
            <a:ext cx="3398085" cy="510778"/>
          </a:xfrm>
          <a:prstGeom prst="roundRect">
            <a:avLst/>
          </a:prstGeom>
          <a:solidFill>
            <a:srgbClr val="FFC0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Computationally complex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 rot="21257727">
            <a:off x="5101582" y="2782038"/>
            <a:ext cx="3654755" cy="783193"/>
          </a:xfrm>
          <a:prstGeom prst="roundRect">
            <a:avLst/>
          </a:prstGeom>
          <a:solidFill>
            <a:srgbClr val="FFC000"/>
          </a:solidFill>
          <a:ln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Empirical Parametric Models or </a:t>
            </a:r>
          </a:p>
          <a:p>
            <a:pPr algn="ctr"/>
            <a:r>
              <a:rPr lang="en-US" sz="2000" dirty="0" smtClean="0"/>
              <a:t>Gaussian Random Models</a:t>
            </a:r>
            <a:endParaRPr lang="en-US" sz="2000" dirty="0"/>
          </a:p>
        </p:txBody>
      </p:sp>
      <p:sp>
        <p:nvSpPr>
          <p:cNvPr id="24" name="Rectangle 23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04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/>
          <p:cNvGrpSpPr/>
          <p:nvPr/>
        </p:nvGrpSpPr>
        <p:grpSpPr>
          <a:xfrm>
            <a:off x="1398847" y="2440188"/>
            <a:ext cx="738293" cy="1305983"/>
            <a:chOff x="7387211" y="3419510"/>
            <a:chExt cx="984390" cy="1741310"/>
          </a:xfrm>
        </p:grpSpPr>
        <p:sp>
          <p:nvSpPr>
            <p:cNvPr id="120" name="Rectangle 119"/>
            <p:cNvSpPr/>
            <p:nvPr/>
          </p:nvSpPr>
          <p:spPr>
            <a:xfrm>
              <a:off x="7387211" y="4070631"/>
              <a:ext cx="984390" cy="1090189"/>
            </a:xfrm>
            <a:prstGeom prst="rect">
              <a:avLst/>
            </a:prstGeom>
            <a:solidFill>
              <a:srgbClr val="E7E6E6">
                <a:lumMod val="5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1" name="Isosceles Triangle 120"/>
            <p:cNvSpPr/>
            <p:nvPr/>
          </p:nvSpPr>
          <p:spPr>
            <a:xfrm>
              <a:off x="7387211" y="3419510"/>
              <a:ext cx="984390" cy="630967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7761492" y="4257342"/>
              <a:ext cx="247871" cy="25194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761492" y="4709506"/>
              <a:ext cx="247871" cy="25194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" name="Rectangle 5"/>
          <p:cNvSpPr/>
          <p:nvPr/>
        </p:nvSpPr>
        <p:spPr bwMode="auto">
          <a:xfrm rot="5400000">
            <a:off x="5850898" y="2408016"/>
            <a:ext cx="1028700" cy="957317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sz="1350"/>
          </a:p>
        </p:txBody>
      </p:sp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5984175" y="2059276"/>
            <a:ext cx="9909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B050"/>
                </a:solidFill>
              </a:rPr>
              <a:t>camera</a:t>
            </a:r>
            <a:endParaRPr lang="he-IL" b="1" dirty="0">
              <a:solidFill>
                <a:srgbClr val="00B050"/>
              </a:solidFill>
            </a:endParaRPr>
          </a:p>
        </p:txBody>
      </p:sp>
      <p:cxnSp>
        <p:nvCxnSpPr>
          <p:cNvPr id="11" name="Straight Connector 10"/>
          <p:cNvCxnSpPr>
            <a:stCxn id="6" idx="0"/>
          </p:cNvCxnSpPr>
          <p:nvPr/>
        </p:nvCxnSpPr>
        <p:spPr bwMode="auto">
          <a:xfrm flipH="1">
            <a:off x="2067692" y="2886674"/>
            <a:ext cx="4776215" cy="70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 bwMode="auto">
          <a:xfrm rot="5400000">
            <a:off x="5695022" y="2801646"/>
            <a:ext cx="376794" cy="1722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sz="1350"/>
          </a:p>
        </p:txBody>
      </p:sp>
      <p:sp>
        <p:nvSpPr>
          <p:cNvPr id="13" name="Oval 12"/>
          <p:cNvSpPr/>
          <p:nvPr/>
        </p:nvSpPr>
        <p:spPr bwMode="auto">
          <a:xfrm>
            <a:off x="2008631" y="2827656"/>
            <a:ext cx="208948" cy="16226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2" name="TextBox 26"/>
          <p:cNvSpPr txBox="1">
            <a:spLocks noChangeArrowheads="1"/>
          </p:cNvSpPr>
          <p:nvPr/>
        </p:nvSpPr>
        <p:spPr bwMode="auto">
          <a:xfrm>
            <a:off x="3687176" y="1923031"/>
            <a:ext cx="13826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Turbulence</a:t>
            </a:r>
            <a:endParaRPr lang="he-I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101329" y="4277779"/>
            <a:ext cx="3792852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660646" y="424948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894181" y="4277779"/>
            <a:ext cx="978969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158075" y="4211414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en-US" sz="2400" b="1" i="1" baseline="-25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2097628" y="2778035"/>
            <a:ext cx="4754572" cy="443578"/>
          </a:xfrm>
          <a:custGeom>
            <a:avLst/>
            <a:gdLst>
              <a:gd name="connsiteX0" fmla="*/ 4385569 w 4385569"/>
              <a:gd name="connsiteY0" fmla="*/ 319792 h 319792"/>
              <a:gd name="connsiteX1" fmla="*/ 3311371 w 4385569"/>
              <a:gd name="connsiteY1" fmla="*/ 44584 h 319792"/>
              <a:gd name="connsiteX2" fmla="*/ 2929632 w 4385569"/>
              <a:gd name="connsiteY2" fmla="*/ 62339 h 319792"/>
              <a:gd name="connsiteX3" fmla="*/ 2556769 w 4385569"/>
              <a:gd name="connsiteY3" fmla="*/ 53461 h 319792"/>
              <a:gd name="connsiteX4" fmla="*/ 2290439 w 4385569"/>
              <a:gd name="connsiteY4" fmla="*/ 26828 h 319792"/>
              <a:gd name="connsiteX5" fmla="*/ 1926455 w 4385569"/>
              <a:gd name="connsiteY5" fmla="*/ 53461 h 319792"/>
              <a:gd name="connsiteX6" fmla="*/ 1606859 w 4385569"/>
              <a:gd name="connsiteY6" fmla="*/ 17951 h 319792"/>
              <a:gd name="connsiteX7" fmla="*/ 1331651 w 4385569"/>
              <a:gd name="connsiteY7" fmla="*/ 124483 h 319792"/>
              <a:gd name="connsiteX8" fmla="*/ 932156 w 4385569"/>
              <a:gd name="connsiteY8" fmla="*/ 177749 h 319792"/>
              <a:gd name="connsiteX9" fmla="*/ 523783 w 4385569"/>
              <a:gd name="connsiteY9" fmla="*/ 97850 h 319792"/>
              <a:gd name="connsiteX10" fmla="*/ 150921 w 4385569"/>
              <a:gd name="connsiteY10" fmla="*/ 195 h 319792"/>
              <a:gd name="connsiteX11" fmla="*/ 0 w 4385569"/>
              <a:gd name="connsiteY11" fmla="*/ 124483 h 319792"/>
              <a:gd name="connsiteX0" fmla="*/ 4392917 w 4392917"/>
              <a:gd name="connsiteY0" fmla="*/ 399622 h 399622"/>
              <a:gd name="connsiteX1" fmla="*/ 3311371 w 4392917"/>
              <a:gd name="connsiteY1" fmla="*/ 44584 h 399622"/>
              <a:gd name="connsiteX2" fmla="*/ 2929632 w 4392917"/>
              <a:gd name="connsiteY2" fmla="*/ 62339 h 399622"/>
              <a:gd name="connsiteX3" fmla="*/ 2556769 w 4392917"/>
              <a:gd name="connsiteY3" fmla="*/ 53461 h 399622"/>
              <a:gd name="connsiteX4" fmla="*/ 2290439 w 4392917"/>
              <a:gd name="connsiteY4" fmla="*/ 26828 h 399622"/>
              <a:gd name="connsiteX5" fmla="*/ 1926455 w 4392917"/>
              <a:gd name="connsiteY5" fmla="*/ 53461 h 399622"/>
              <a:gd name="connsiteX6" fmla="*/ 1606859 w 4392917"/>
              <a:gd name="connsiteY6" fmla="*/ 17951 h 399622"/>
              <a:gd name="connsiteX7" fmla="*/ 1331651 w 4392917"/>
              <a:gd name="connsiteY7" fmla="*/ 124483 h 399622"/>
              <a:gd name="connsiteX8" fmla="*/ 932156 w 4392917"/>
              <a:gd name="connsiteY8" fmla="*/ 177749 h 399622"/>
              <a:gd name="connsiteX9" fmla="*/ 523783 w 4392917"/>
              <a:gd name="connsiteY9" fmla="*/ 97850 h 399622"/>
              <a:gd name="connsiteX10" fmla="*/ 150921 w 4392917"/>
              <a:gd name="connsiteY10" fmla="*/ 195 h 399622"/>
              <a:gd name="connsiteX11" fmla="*/ 0 w 4392917"/>
              <a:gd name="connsiteY11" fmla="*/ 124483 h 399622"/>
              <a:gd name="connsiteX0" fmla="*/ 4392917 w 4392917"/>
              <a:gd name="connsiteY0" fmla="*/ 399622 h 399622"/>
              <a:gd name="connsiteX1" fmla="*/ 3311371 w 4392917"/>
              <a:gd name="connsiteY1" fmla="*/ 44584 h 399622"/>
              <a:gd name="connsiteX2" fmla="*/ 2929632 w 4392917"/>
              <a:gd name="connsiteY2" fmla="*/ 62339 h 399622"/>
              <a:gd name="connsiteX3" fmla="*/ 2556769 w 4392917"/>
              <a:gd name="connsiteY3" fmla="*/ 53461 h 399622"/>
              <a:gd name="connsiteX4" fmla="*/ 2290439 w 4392917"/>
              <a:gd name="connsiteY4" fmla="*/ 26828 h 399622"/>
              <a:gd name="connsiteX5" fmla="*/ 1926455 w 4392917"/>
              <a:gd name="connsiteY5" fmla="*/ 53461 h 399622"/>
              <a:gd name="connsiteX6" fmla="*/ 1606859 w 4392917"/>
              <a:gd name="connsiteY6" fmla="*/ 17951 h 399622"/>
              <a:gd name="connsiteX7" fmla="*/ 1331651 w 4392917"/>
              <a:gd name="connsiteY7" fmla="*/ 124483 h 399622"/>
              <a:gd name="connsiteX8" fmla="*/ 932156 w 4392917"/>
              <a:gd name="connsiteY8" fmla="*/ 177749 h 399622"/>
              <a:gd name="connsiteX9" fmla="*/ 523783 w 4392917"/>
              <a:gd name="connsiteY9" fmla="*/ 97850 h 399622"/>
              <a:gd name="connsiteX10" fmla="*/ 150921 w 4392917"/>
              <a:gd name="connsiteY10" fmla="*/ 195 h 399622"/>
              <a:gd name="connsiteX11" fmla="*/ 0 w 4392917"/>
              <a:gd name="connsiteY11" fmla="*/ 124483 h 39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92917" h="399622">
                <a:moveTo>
                  <a:pt x="4392917" y="399622"/>
                </a:moveTo>
                <a:cubicBezTo>
                  <a:pt x="3977146" y="283472"/>
                  <a:pt x="3555252" y="100798"/>
                  <a:pt x="3311371" y="44584"/>
                </a:cubicBezTo>
                <a:cubicBezTo>
                  <a:pt x="3067490" y="-11630"/>
                  <a:pt x="3055399" y="60859"/>
                  <a:pt x="2929632" y="62339"/>
                </a:cubicBezTo>
                <a:cubicBezTo>
                  <a:pt x="2803865" y="63818"/>
                  <a:pt x="2663301" y="59379"/>
                  <a:pt x="2556769" y="53461"/>
                </a:cubicBezTo>
                <a:cubicBezTo>
                  <a:pt x="2450237" y="47543"/>
                  <a:pt x="2395491" y="26828"/>
                  <a:pt x="2290439" y="26828"/>
                </a:cubicBezTo>
                <a:cubicBezTo>
                  <a:pt x="2185387" y="26828"/>
                  <a:pt x="2040385" y="54940"/>
                  <a:pt x="1926455" y="53461"/>
                </a:cubicBezTo>
                <a:cubicBezTo>
                  <a:pt x="1812525" y="51982"/>
                  <a:pt x="1705993" y="6114"/>
                  <a:pt x="1606859" y="17951"/>
                </a:cubicBezTo>
                <a:cubicBezTo>
                  <a:pt x="1507725" y="29788"/>
                  <a:pt x="1444101" y="97850"/>
                  <a:pt x="1331651" y="124483"/>
                </a:cubicBezTo>
                <a:cubicBezTo>
                  <a:pt x="1219201" y="151116"/>
                  <a:pt x="1066801" y="182188"/>
                  <a:pt x="932156" y="177749"/>
                </a:cubicBezTo>
                <a:cubicBezTo>
                  <a:pt x="797511" y="173310"/>
                  <a:pt x="653989" y="127442"/>
                  <a:pt x="523783" y="97850"/>
                </a:cubicBezTo>
                <a:cubicBezTo>
                  <a:pt x="393577" y="68258"/>
                  <a:pt x="238218" y="-4244"/>
                  <a:pt x="150921" y="195"/>
                </a:cubicBezTo>
                <a:cubicBezTo>
                  <a:pt x="63624" y="4634"/>
                  <a:pt x="31812" y="64558"/>
                  <a:pt x="0" y="124483"/>
                </a:cubicBez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1900855" y="2419190"/>
            <a:ext cx="34014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sz="1350" dirty="0"/>
          </a:p>
        </p:txBody>
      </p:sp>
      <p:cxnSp>
        <p:nvCxnSpPr>
          <p:cNvPr id="33" name="Straight Arrow Connector 32"/>
          <p:cNvCxnSpPr>
            <a:stCxn id="12" idx="2"/>
            <a:endCxn id="12" idx="6"/>
          </p:cNvCxnSpPr>
          <p:nvPr/>
        </p:nvCxnSpPr>
        <p:spPr>
          <a:xfrm>
            <a:off x="5883419" y="2699394"/>
            <a:ext cx="0" cy="37679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6"/>
          <p:cNvSpPr txBox="1">
            <a:spLocks noChangeArrowheads="1"/>
          </p:cNvSpPr>
          <p:nvPr/>
        </p:nvSpPr>
        <p:spPr bwMode="auto">
          <a:xfrm>
            <a:off x="5233285" y="2817899"/>
            <a:ext cx="3401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sz="1500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Affects Turbulence Image Distortions?</a:t>
            </a:r>
            <a:endParaRPr lang="en-US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2603855" y="2292642"/>
            <a:ext cx="3078423" cy="1621400"/>
            <a:chOff x="4204734" y="1123737"/>
            <a:chExt cx="4104564" cy="2161866"/>
          </a:xfrm>
        </p:grpSpPr>
        <p:grpSp>
          <p:nvGrpSpPr>
            <p:cNvPr id="124" name="Group 123"/>
            <p:cNvGrpSpPr/>
            <p:nvPr/>
          </p:nvGrpSpPr>
          <p:grpSpPr>
            <a:xfrm>
              <a:off x="5575159" y="1123737"/>
              <a:ext cx="2734139" cy="2143482"/>
              <a:chOff x="3202083" y="1615171"/>
              <a:chExt cx="3879405" cy="3336240"/>
            </a:xfrm>
          </p:grpSpPr>
          <p:sp>
            <p:nvSpPr>
              <p:cNvPr id="146" name="Arc 145"/>
              <p:cNvSpPr/>
              <p:nvPr/>
            </p:nvSpPr>
            <p:spPr>
              <a:xfrm>
                <a:off x="5298844" y="2409650"/>
                <a:ext cx="514656" cy="682356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Arc 146"/>
              <p:cNvSpPr/>
              <p:nvPr/>
            </p:nvSpPr>
            <p:spPr>
              <a:xfrm flipH="1">
                <a:off x="6126746" y="3165943"/>
                <a:ext cx="463387" cy="645055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Arc 147"/>
              <p:cNvSpPr/>
              <p:nvPr/>
            </p:nvSpPr>
            <p:spPr>
              <a:xfrm rot="4022693" flipH="1">
                <a:off x="5180752" y="3424129"/>
                <a:ext cx="388076" cy="303991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Arc 148"/>
              <p:cNvSpPr/>
              <p:nvPr/>
            </p:nvSpPr>
            <p:spPr>
              <a:xfrm rot="17577307">
                <a:off x="6061275" y="2418973"/>
                <a:ext cx="388076" cy="303991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0" name="Arc 149"/>
              <p:cNvSpPr/>
              <p:nvPr/>
            </p:nvSpPr>
            <p:spPr>
              <a:xfrm flipH="1">
                <a:off x="4359480" y="3055538"/>
                <a:ext cx="767340" cy="1041177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1" name="Arc 150"/>
              <p:cNvSpPr/>
              <p:nvPr/>
            </p:nvSpPr>
            <p:spPr>
              <a:xfrm>
                <a:off x="5498841" y="2927145"/>
                <a:ext cx="278872" cy="482121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2" name="Arc 151"/>
              <p:cNvSpPr/>
              <p:nvPr/>
            </p:nvSpPr>
            <p:spPr>
              <a:xfrm rot="4380000" flipV="1">
                <a:off x="5506234" y="3842381"/>
                <a:ext cx="264083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3" name="Arc 152"/>
              <p:cNvSpPr/>
              <p:nvPr/>
            </p:nvSpPr>
            <p:spPr>
              <a:xfrm rot="20164213">
                <a:off x="6047071" y="4051711"/>
                <a:ext cx="264083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4" name="Arc 153"/>
              <p:cNvSpPr/>
              <p:nvPr/>
            </p:nvSpPr>
            <p:spPr>
              <a:xfrm rot="19819336">
                <a:off x="5729055" y="2167776"/>
                <a:ext cx="264083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5" name="Arc 154"/>
              <p:cNvSpPr/>
              <p:nvPr/>
            </p:nvSpPr>
            <p:spPr>
              <a:xfrm>
                <a:off x="4736108" y="2309532"/>
                <a:ext cx="353134" cy="526975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" name="Arc 155"/>
              <p:cNvSpPr/>
              <p:nvPr/>
            </p:nvSpPr>
            <p:spPr>
              <a:xfrm rot="20121937">
                <a:off x="4946694" y="1615171"/>
                <a:ext cx="514656" cy="682356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7" name="Arc 156"/>
              <p:cNvSpPr/>
              <p:nvPr/>
            </p:nvSpPr>
            <p:spPr>
              <a:xfrm rot="20121937">
                <a:off x="6383164" y="4110469"/>
                <a:ext cx="698324" cy="840942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8" name="Arc 157"/>
              <p:cNvSpPr/>
              <p:nvPr/>
            </p:nvSpPr>
            <p:spPr>
              <a:xfrm rot="5500756" flipH="1">
                <a:off x="5511492" y="4455930"/>
                <a:ext cx="388076" cy="303991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9" name="Arc 158"/>
              <p:cNvSpPr/>
              <p:nvPr/>
            </p:nvSpPr>
            <p:spPr>
              <a:xfrm rot="16099244">
                <a:off x="5174245" y="4222700"/>
                <a:ext cx="388077" cy="303991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0" name="Arc 159"/>
              <p:cNvSpPr/>
              <p:nvPr/>
            </p:nvSpPr>
            <p:spPr>
              <a:xfrm rot="20121937">
                <a:off x="3202083" y="2614368"/>
                <a:ext cx="767339" cy="1041177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1" name="Arc 160"/>
              <p:cNvSpPr/>
              <p:nvPr/>
            </p:nvSpPr>
            <p:spPr>
              <a:xfrm rot="20121937">
                <a:off x="4117862" y="3850259"/>
                <a:ext cx="278871" cy="482121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" name="Arc 161"/>
              <p:cNvSpPr/>
              <p:nvPr/>
            </p:nvSpPr>
            <p:spPr>
              <a:xfrm rot="16099244">
                <a:off x="4267025" y="1908568"/>
                <a:ext cx="264083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3" name="Arc 162"/>
              <p:cNvSpPr/>
              <p:nvPr/>
            </p:nvSpPr>
            <p:spPr>
              <a:xfrm rot="18686150">
                <a:off x="3593086" y="4348807"/>
                <a:ext cx="264083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4" name="Arc 163"/>
              <p:cNvSpPr/>
              <p:nvPr/>
            </p:nvSpPr>
            <p:spPr>
              <a:xfrm rot="18341273">
                <a:off x="4842024" y="4029599"/>
                <a:ext cx="264083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5" name="Arc 164"/>
              <p:cNvSpPr/>
              <p:nvPr/>
            </p:nvSpPr>
            <p:spPr>
              <a:xfrm rot="20121937">
                <a:off x="4241616" y="2460315"/>
                <a:ext cx="353134" cy="526975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25" name="Group 124"/>
            <p:cNvGrpSpPr/>
            <p:nvPr/>
          </p:nvGrpSpPr>
          <p:grpSpPr>
            <a:xfrm>
              <a:off x="4204734" y="1138677"/>
              <a:ext cx="2734139" cy="2146926"/>
              <a:chOff x="3202084" y="1615169"/>
              <a:chExt cx="3879405" cy="3341594"/>
            </a:xfrm>
          </p:grpSpPr>
          <p:sp>
            <p:nvSpPr>
              <p:cNvPr id="126" name="Arc 125"/>
              <p:cNvSpPr/>
              <p:nvPr/>
            </p:nvSpPr>
            <p:spPr>
              <a:xfrm>
                <a:off x="5298844" y="2409646"/>
                <a:ext cx="514656" cy="682355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Arc 126"/>
              <p:cNvSpPr/>
              <p:nvPr/>
            </p:nvSpPr>
            <p:spPr>
              <a:xfrm flipH="1">
                <a:off x="5861098" y="2927141"/>
                <a:ext cx="698324" cy="840940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Arc 127"/>
              <p:cNvSpPr/>
              <p:nvPr/>
            </p:nvSpPr>
            <p:spPr>
              <a:xfrm rot="12841878">
                <a:off x="5197904" y="3409387"/>
                <a:ext cx="353773" cy="333467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Arc 128"/>
              <p:cNvSpPr/>
              <p:nvPr/>
            </p:nvSpPr>
            <p:spPr>
              <a:xfrm rot="17577307">
                <a:off x="6061276" y="2360876"/>
                <a:ext cx="388076" cy="303991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Arc 129"/>
              <p:cNvSpPr/>
              <p:nvPr/>
            </p:nvSpPr>
            <p:spPr>
              <a:xfrm rot="19646133" flipH="1">
                <a:off x="4359480" y="3055533"/>
                <a:ext cx="767340" cy="1041175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Arc 130"/>
              <p:cNvSpPr/>
              <p:nvPr/>
            </p:nvSpPr>
            <p:spPr>
              <a:xfrm>
                <a:off x="5498842" y="2927141"/>
                <a:ext cx="278872" cy="482120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Arc 131"/>
              <p:cNvSpPr/>
              <p:nvPr/>
            </p:nvSpPr>
            <p:spPr>
              <a:xfrm rot="4022693" flipH="1">
                <a:off x="5506236" y="3842376"/>
                <a:ext cx="264082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Arc 132"/>
              <p:cNvSpPr/>
              <p:nvPr/>
            </p:nvSpPr>
            <p:spPr>
              <a:xfrm rot="4743844" flipH="1">
                <a:off x="5799372" y="4224134"/>
                <a:ext cx="289689" cy="174119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Arc 133"/>
              <p:cNvSpPr/>
              <p:nvPr/>
            </p:nvSpPr>
            <p:spPr>
              <a:xfrm rot="1780664" flipH="1">
                <a:off x="5729056" y="2167773"/>
                <a:ext cx="264083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Arc 134"/>
              <p:cNvSpPr/>
              <p:nvPr/>
            </p:nvSpPr>
            <p:spPr>
              <a:xfrm flipH="1">
                <a:off x="4736108" y="2309529"/>
                <a:ext cx="353134" cy="526974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Arc 135"/>
              <p:cNvSpPr/>
              <p:nvPr/>
            </p:nvSpPr>
            <p:spPr>
              <a:xfrm rot="1478063" flipH="1">
                <a:off x="4946695" y="1615169"/>
                <a:ext cx="514656" cy="682355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Arc 136"/>
              <p:cNvSpPr/>
              <p:nvPr/>
            </p:nvSpPr>
            <p:spPr>
              <a:xfrm rot="20121937">
                <a:off x="6383165" y="4110464"/>
                <a:ext cx="698324" cy="840940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Arc 137"/>
              <p:cNvSpPr/>
              <p:nvPr/>
            </p:nvSpPr>
            <p:spPr>
              <a:xfrm rot="16099244">
                <a:off x="4814557" y="4610033"/>
                <a:ext cx="346582" cy="346878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Arc 138"/>
              <p:cNvSpPr/>
              <p:nvPr/>
            </p:nvSpPr>
            <p:spPr>
              <a:xfrm rot="5500756" flipH="1">
                <a:off x="5174250" y="4222694"/>
                <a:ext cx="388076" cy="303991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Arc 139"/>
              <p:cNvSpPr/>
              <p:nvPr/>
            </p:nvSpPr>
            <p:spPr>
              <a:xfrm rot="20121937">
                <a:off x="3202084" y="2614364"/>
                <a:ext cx="767340" cy="1041175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Arc 140"/>
              <p:cNvSpPr/>
              <p:nvPr/>
            </p:nvSpPr>
            <p:spPr>
              <a:xfrm rot="20121937">
                <a:off x="4117864" y="3850253"/>
                <a:ext cx="278872" cy="482120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Arc 141"/>
              <p:cNvSpPr/>
              <p:nvPr/>
            </p:nvSpPr>
            <p:spPr>
              <a:xfrm rot="16099244">
                <a:off x="4267028" y="1908565"/>
                <a:ext cx="264082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Arc 142"/>
              <p:cNvSpPr/>
              <p:nvPr/>
            </p:nvSpPr>
            <p:spPr>
              <a:xfrm rot="18686150">
                <a:off x="3593086" y="4348799"/>
                <a:ext cx="264082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Arc 143"/>
              <p:cNvSpPr/>
              <p:nvPr/>
            </p:nvSpPr>
            <p:spPr>
              <a:xfrm rot="18341273">
                <a:off x="4842025" y="4029592"/>
                <a:ext cx="264082" cy="191002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Arc 144"/>
              <p:cNvSpPr/>
              <p:nvPr/>
            </p:nvSpPr>
            <p:spPr>
              <a:xfrm rot="20121937">
                <a:off x="4241616" y="2460315"/>
                <a:ext cx="353134" cy="526974"/>
              </a:xfrm>
              <a:prstGeom prst="arc">
                <a:avLst>
                  <a:gd name="adj1" fmla="val 2293698"/>
                  <a:gd name="adj2" fmla="val 0"/>
                </a:avLst>
              </a:prstGeom>
              <a:noFill/>
              <a:ln w="28575" cap="flat" cmpd="sng" algn="ctr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  <a:miter lim="800000"/>
                <a:headEnd type="none" w="med" len="med"/>
                <a:tailEnd type="triangle" w="med" len="med"/>
              </a:ln>
              <a:effectLst/>
            </p:spPr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12" name="TextBox 111"/>
          <p:cNvSpPr txBox="1"/>
          <p:nvPr/>
        </p:nvSpPr>
        <p:spPr>
          <a:xfrm>
            <a:off x="1767993" y="2045975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prstClr val="black"/>
                </a:solidFill>
              </a:rPr>
              <a:t>Object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5513888" y="291890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1991597" y="2419790"/>
                <a:ext cx="4876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𝑶</m:t>
                      </m:r>
                    </m:oMath>
                  </m:oMathPara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597" y="2419790"/>
                <a:ext cx="487634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037661"/>
              </p:ext>
            </p:extLst>
          </p:nvPr>
        </p:nvGraphicFramePr>
        <p:xfrm>
          <a:off x="6745387" y="2372323"/>
          <a:ext cx="191026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026"/>
              </a:tblGrid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7022788" y="2681266"/>
                <a:ext cx="31989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𝐩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788" y="2681266"/>
                <a:ext cx="319896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15094" r="-15094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7059195" y="3185743"/>
                <a:ext cx="123540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𝐞</m:t>
                      </m:r>
                      <m:r>
                        <a:rPr lang="en-US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2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195" y="3185743"/>
                <a:ext cx="1235404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5911" r="-8867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 79"/>
          <p:cNvSpPr/>
          <p:nvPr/>
        </p:nvSpPr>
        <p:spPr>
          <a:xfrm>
            <a:off x="6747273" y="2837535"/>
            <a:ext cx="185738" cy="976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2" name="Rectangle 81"/>
          <p:cNvSpPr/>
          <p:nvPr/>
        </p:nvSpPr>
        <p:spPr>
          <a:xfrm>
            <a:off x="6747273" y="3182816"/>
            <a:ext cx="185738" cy="976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5" name="Group 14"/>
          <p:cNvGrpSpPr/>
          <p:nvPr/>
        </p:nvGrpSpPr>
        <p:grpSpPr>
          <a:xfrm>
            <a:off x="5872241" y="2945639"/>
            <a:ext cx="2714526" cy="1201943"/>
            <a:chOff x="7829653" y="2909562"/>
            <a:chExt cx="3619366" cy="1602588"/>
          </a:xfrm>
        </p:grpSpPr>
        <p:sp>
          <p:nvSpPr>
            <p:cNvPr id="9" name="Freeform 8"/>
            <p:cNvSpPr/>
            <p:nvPr/>
          </p:nvSpPr>
          <p:spPr>
            <a:xfrm rot="21178891">
              <a:off x="8312565" y="2909562"/>
              <a:ext cx="286295" cy="1031358"/>
            </a:xfrm>
            <a:custGeom>
              <a:avLst/>
              <a:gdLst>
                <a:gd name="connsiteX0" fmla="*/ 25577 w 310896"/>
                <a:gd name="connsiteY0" fmla="*/ 1031358 h 1031358"/>
                <a:gd name="connsiteX1" fmla="*/ 25577 w 310896"/>
                <a:gd name="connsiteY1" fmla="*/ 478465 h 1031358"/>
                <a:gd name="connsiteX2" fmla="*/ 291391 w 310896"/>
                <a:gd name="connsiteY2" fmla="*/ 297712 h 1031358"/>
                <a:gd name="connsiteX3" fmla="*/ 270126 w 310896"/>
                <a:gd name="connsiteY3" fmla="*/ 0 h 1031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0896" h="1031358">
                  <a:moveTo>
                    <a:pt x="25577" y="1031358"/>
                  </a:moveTo>
                  <a:cubicBezTo>
                    <a:pt x="3426" y="816048"/>
                    <a:pt x="-18725" y="600739"/>
                    <a:pt x="25577" y="478465"/>
                  </a:cubicBezTo>
                  <a:cubicBezTo>
                    <a:pt x="69879" y="356191"/>
                    <a:pt x="250633" y="377456"/>
                    <a:pt x="291391" y="297712"/>
                  </a:cubicBezTo>
                  <a:cubicBezTo>
                    <a:pt x="332149" y="217968"/>
                    <a:pt x="301137" y="108984"/>
                    <a:pt x="270126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29653" y="3896597"/>
              <a:ext cx="361936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Angle of Arrival (AA)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63490" y="6182860"/>
            <a:ext cx="2133600" cy="365125"/>
          </a:xfrm>
        </p:spPr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736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90" grpId="0"/>
      <p:bldP spid="83" grpId="0"/>
      <p:bldP spid="80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457200" y="10837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Affects Turbulence Image Distortions?</a:t>
            </a:r>
            <a:endParaRPr lang="en-US" dirty="0"/>
          </a:p>
        </p:txBody>
      </p:sp>
      <p:sp>
        <p:nvSpPr>
          <p:cNvPr id="35" name="Slide Number Placeholder 3"/>
          <p:cNvSpPr txBox="1">
            <a:spLocks/>
          </p:cNvSpPr>
          <p:nvPr/>
        </p:nvSpPr>
        <p:spPr>
          <a:xfrm>
            <a:off x="6998667" y="624951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94BA32-0AD8-4032-A790-FA66DBC6D63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318611" y="1561634"/>
            <a:ext cx="6527605" cy="47632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7" name="TextBox 46"/>
          <p:cNvSpPr txBox="1"/>
          <p:nvPr/>
        </p:nvSpPr>
        <p:spPr>
          <a:xfrm>
            <a:off x="4514235" y="4303810"/>
            <a:ext cx="68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876544" y="1591417"/>
            <a:ext cx="2958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Image plane  view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4280441" y="3275947"/>
            <a:ext cx="470700" cy="803448"/>
            <a:chOff x="4233888" y="3244483"/>
            <a:chExt cx="470700" cy="803448"/>
          </a:xfrm>
        </p:grpSpPr>
        <p:sp>
          <p:nvSpPr>
            <p:cNvPr id="100" name="Rectangle 99"/>
            <p:cNvSpPr/>
            <p:nvPr/>
          </p:nvSpPr>
          <p:spPr>
            <a:xfrm>
              <a:off x="4429345" y="3244483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1" name="Straight Arrow Connector 40"/>
            <p:cNvCxnSpPr>
              <a:stCxn id="38" idx="0"/>
            </p:cNvCxnSpPr>
            <p:nvPr/>
          </p:nvCxnSpPr>
          <p:spPr>
            <a:xfrm flipV="1">
              <a:off x="4233888" y="3329760"/>
              <a:ext cx="346945" cy="71817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200422" y="2240139"/>
            <a:ext cx="2228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pixels move </a:t>
            </a:r>
            <a:r>
              <a:rPr lang="en-US" sz="2400" dirty="0" smtClean="0"/>
              <a:t>randomly</a:t>
            </a:r>
            <a:endParaRPr lang="en-US" sz="2400" dirty="0"/>
          </a:p>
        </p:txBody>
      </p:sp>
      <p:grpSp>
        <p:nvGrpSpPr>
          <p:cNvPr id="84" name="Group 83"/>
          <p:cNvGrpSpPr/>
          <p:nvPr/>
        </p:nvGrpSpPr>
        <p:grpSpPr>
          <a:xfrm>
            <a:off x="3983342" y="3041398"/>
            <a:ext cx="275243" cy="1020459"/>
            <a:chOff x="3983342" y="3318498"/>
            <a:chExt cx="275243" cy="1020459"/>
          </a:xfrm>
        </p:grpSpPr>
        <p:sp>
          <p:nvSpPr>
            <p:cNvPr id="101" name="Rectangle 100"/>
            <p:cNvSpPr/>
            <p:nvPr/>
          </p:nvSpPr>
          <p:spPr>
            <a:xfrm>
              <a:off x="3983342" y="3318498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H="1" flipV="1">
              <a:off x="4096266" y="3449343"/>
              <a:ext cx="142559" cy="8896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3591022" y="3540561"/>
            <a:ext cx="576523" cy="561466"/>
            <a:chOff x="3637212" y="3786885"/>
            <a:chExt cx="576523" cy="561466"/>
          </a:xfrm>
        </p:grpSpPr>
        <p:sp>
          <p:nvSpPr>
            <p:cNvPr id="102" name="Rectangle 101"/>
            <p:cNvSpPr/>
            <p:nvPr/>
          </p:nvSpPr>
          <p:spPr>
            <a:xfrm>
              <a:off x="3637212" y="3786885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H="1" flipV="1">
              <a:off x="3798812" y="3972356"/>
              <a:ext cx="414923" cy="3759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3607609" y="4063515"/>
            <a:ext cx="669657" cy="578773"/>
            <a:chOff x="3607609" y="4340615"/>
            <a:chExt cx="669657" cy="578773"/>
          </a:xfrm>
        </p:grpSpPr>
        <p:sp>
          <p:nvSpPr>
            <p:cNvPr id="105" name="Rectangle 104"/>
            <p:cNvSpPr/>
            <p:nvPr/>
          </p:nvSpPr>
          <p:spPr>
            <a:xfrm>
              <a:off x="3607609" y="4684839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H="1">
              <a:off x="3709942" y="4340615"/>
              <a:ext cx="567324" cy="46543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4233888" y="4047931"/>
            <a:ext cx="654875" cy="1026334"/>
            <a:chOff x="4233888" y="4325031"/>
            <a:chExt cx="654875" cy="1026334"/>
          </a:xfrm>
        </p:grpSpPr>
        <p:sp>
          <p:nvSpPr>
            <p:cNvPr id="103" name="Rectangle 102"/>
            <p:cNvSpPr/>
            <p:nvPr/>
          </p:nvSpPr>
          <p:spPr>
            <a:xfrm>
              <a:off x="4613520" y="5116816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3" name="Straight Arrow Connector 92"/>
            <p:cNvCxnSpPr>
              <a:stCxn id="38" idx="0"/>
              <a:endCxn id="103" idx="2"/>
            </p:cNvCxnSpPr>
            <p:nvPr/>
          </p:nvCxnSpPr>
          <p:spPr>
            <a:xfrm>
              <a:off x="4233888" y="4325031"/>
              <a:ext cx="517254" cy="10263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3892811" y="4152213"/>
            <a:ext cx="332687" cy="739144"/>
            <a:chOff x="3910826" y="4455657"/>
            <a:chExt cx="332687" cy="739144"/>
          </a:xfrm>
        </p:grpSpPr>
        <p:sp>
          <p:nvSpPr>
            <p:cNvPr id="104" name="Rectangle 103"/>
            <p:cNvSpPr/>
            <p:nvPr/>
          </p:nvSpPr>
          <p:spPr>
            <a:xfrm>
              <a:off x="3910826" y="4960252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H="1">
              <a:off x="4032159" y="4455657"/>
              <a:ext cx="211354" cy="59281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307620" y="3639215"/>
            <a:ext cx="727643" cy="533937"/>
            <a:chOff x="4307620" y="3916315"/>
            <a:chExt cx="727643" cy="533937"/>
          </a:xfrm>
        </p:grpSpPr>
        <p:sp>
          <p:nvSpPr>
            <p:cNvPr id="50" name="Rectangle 49"/>
            <p:cNvSpPr/>
            <p:nvPr/>
          </p:nvSpPr>
          <p:spPr>
            <a:xfrm>
              <a:off x="4760020" y="3916315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V="1">
              <a:off x="4307620" y="4022982"/>
              <a:ext cx="559668" cy="42727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3751850" y="3853652"/>
            <a:ext cx="46227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96266" y="4047931"/>
            <a:ext cx="275243" cy="2345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5487997" y="5125426"/>
                <a:ext cx="3021340" cy="5286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3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3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3300" i="1">
                              <a:latin typeface="Cambria Math" panose="02040503050406030204" pitchFamily="18" charset="0"/>
                            </a:rPr>
                            <m:t>𝐴𝐴</m:t>
                          </m:r>
                        </m:sub>
                        <m:sup>
                          <m:r>
                            <a:rPr lang="en-US" sz="33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3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33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3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3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33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3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sSup>
                        <m:sSupPr>
                          <m:ctrlPr>
                            <a:rPr lang="en-US" sz="3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3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3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3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3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5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997" y="5125426"/>
                <a:ext cx="3021340" cy="52860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6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/>
          <p:cNvGrpSpPr/>
          <p:nvPr/>
        </p:nvGrpSpPr>
        <p:grpSpPr>
          <a:xfrm>
            <a:off x="1398847" y="2440188"/>
            <a:ext cx="738293" cy="1305983"/>
            <a:chOff x="7387211" y="3419510"/>
            <a:chExt cx="984390" cy="1741310"/>
          </a:xfrm>
        </p:grpSpPr>
        <p:sp>
          <p:nvSpPr>
            <p:cNvPr id="120" name="Rectangle 119"/>
            <p:cNvSpPr/>
            <p:nvPr/>
          </p:nvSpPr>
          <p:spPr>
            <a:xfrm>
              <a:off x="7387211" y="4070631"/>
              <a:ext cx="984390" cy="1090189"/>
            </a:xfrm>
            <a:prstGeom prst="rect">
              <a:avLst/>
            </a:prstGeom>
            <a:solidFill>
              <a:srgbClr val="E7E6E6">
                <a:lumMod val="5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1" name="Isosceles Triangle 120"/>
            <p:cNvSpPr/>
            <p:nvPr/>
          </p:nvSpPr>
          <p:spPr>
            <a:xfrm>
              <a:off x="7387211" y="3419510"/>
              <a:ext cx="984390" cy="630967"/>
            </a:xfrm>
            <a:prstGeom prst="triangle">
              <a:avLst/>
            </a:prstGeom>
            <a:solidFill>
              <a:srgbClr val="FF00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7761492" y="4257342"/>
              <a:ext cx="247871" cy="25194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761492" y="4709506"/>
              <a:ext cx="247871" cy="25194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" name="Rectangle 5"/>
          <p:cNvSpPr/>
          <p:nvPr/>
        </p:nvSpPr>
        <p:spPr bwMode="auto">
          <a:xfrm rot="5400000">
            <a:off x="5850898" y="2408016"/>
            <a:ext cx="1028700" cy="957317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sz="1350"/>
          </a:p>
        </p:txBody>
      </p:sp>
      <p:sp>
        <p:nvSpPr>
          <p:cNvPr id="10" name="TextBox 26"/>
          <p:cNvSpPr txBox="1">
            <a:spLocks noChangeArrowheads="1"/>
          </p:cNvSpPr>
          <p:nvPr/>
        </p:nvSpPr>
        <p:spPr bwMode="auto">
          <a:xfrm>
            <a:off x="5984175" y="2059276"/>
            <a:ext cx="9909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B050"/>
                </a:solidFill>
              </a:rPr>
              <a:t>camera</a:t>
            </a:r>
            <a:endParaRPr lang="he-IL" b="1" dirty="0">
              <a:solidFill>
                <a:srgbClr val="00B050"/>
              </a:solidFill>
            </a:endParaRPr>
          </a:p>
        </p:txBody>
      </p:sp>
      <p:cxnSp>
        <p:nvCxnSpPr>
          <p:cNvPr id="11" name="Straight Connector 10"/>
          <p:cNvCxnSpPr>
            <a:stCxn id="6" idx="0"/>
          </p:cNvCxnSpPr>
          <p:nvPr/>
        </p:nvCxnSpPr>
        <p:spPr bwMode="auto">
          <a:xfrm flipH="1">
            <a:off x="2067692" y="2886674"/>
            <a:ext cx="4776215" cy="70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 bwMode="auto">
          <a:xfrm rot="5400000">
            <a:off x="5695022" y="2801646"/>
            <a:ext cx="376794" cy="17229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 sz="1350"/>
          </a:p>
        </p:txBody>
      </p:sp>
      <p:sp>
        <p:nvSpPr>
          <p:cNvPr id="13" name="Oval 12"/>
          <p:cNvSpPr/>
          <p:nvPr/>
        </p:nvSpPr>
        <p:spPr bwMode="auto">
          <a:xfrm>
            <a:off x="2008631" y="2827656"/>
            <a:ext cx="208948" cy="16226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22" name="TextBox 26"/>
          <p:cNvSpPr txBox="1">
            <a:spLocks noChangeArrowheads="1"/>
          </p:cNvSpPr>
          <p:nvPr/>
        </p:nvSpPr>
        <p:spPr bwMode="auto">
          <a:xfrm>
            <a:off x="3687176" y="1923031"/>
            <a:ext cx="13826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Turbulence</a:t>
            </a:r>
            <a:endParaRPr lang="he-IL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101329" y="4277779"/>
            <a:ext cx="3792852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894181" y="4277779"/>
            <a:ext cx="978969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6"/>
          <p:cNvSpPr txBox="1">
            <a:spLocks noChangeArrowheads="1"/>
          </p:cNvSpPr>
          <p:nvPr/>
        </p:nvSpPr>
        <p:spPr bwMode="auto">
          <a:xfrm>
            <a:off x="1900855" y="2419190"/>
            <a:ext cx="34014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en-US" sz="1350" dirty="0"/>
          </a:p>
        </p:txBody>
      </p:sp>
      <p:cxnSp>
        <p:nvCxnSpPr>
          <p:cNvPr id="33" name="Straight Arrow Connector 32"/>
          <p:cNvCxnSpPr>
            <a:stCxn id="12" idx="2"/>
            <a:endCxn id="12" idx="6"/>
          </p:cNvCxnSpPr>
          <p:nvPr/>
        </p:nvCxnSpPr>
        <p:spPr>
          <a:xfrm>
            <a:off x="5883419" y="2699394"/>
            <a:ext cx="0" cy="376794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Affects Turbulence Image Distortions?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1767993" y="2045975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 dirty="0">
                <a:solidFill>
                  <a:prstClr val="black"/>
                </a:solidFill>
              </a:rPr>
              <a:t>Object</a:t>
            </a:r>
          </a:p>
        </p:txBody>
      </p:sp>
      <p:sp>
        <p:nvSpPr>
          <p:cNvPr id="74" name="Oval 73"/>
          <p:cNvSpPr/>
          <p:nvPr/>
        </p:nvSpPr>
        <p:spPr bwMode="auto">
          <a:xfrm rot="20874200">
            <a:off x="2036341" y="3634137"/>
            <a:ext cx="213509" cy="162266"/>
          </a:xfrm>
          <a:prstGeom prst="ellipse">
            <a:avLst/>
          </a:prstGeom>
          <a:solidFill>
            <a:srgbClr val="FF0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 rot="21512752">
                <a:off x="2054825" y="3140713"/>
                <a:ext cx="56778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𝑶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512752">
                <a:off x="2054825" y="3140713"/>
                <a:ext cx="567784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1991597" y="2419790"/>
                <a:ext cx="48763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𝑶</m:t>
                      </m:r>
                    </m:oMath>
                  </m:oMathPara>
                </a14:m>
                <a:endPara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1597" y="2419790"/>
                <a:ext cx="487634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219120"/>
              </p:ext>
            </p:extLst>
          </p:nvPr>
        </p:nvGraphicFramePr>
        <p:xfrm>
          <a:off x="6745387" y="2372323"/>
          <a:ext cx="191026" cy="1028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026"/>
              </a:tblGrid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4300">
                <a:tc>
                  <a:txBody>
                    <a:bodyPr/>
                    <a:lstStyle/>
                    <a:p>
                      <a:endParaRPr lang="en-US" sz="300" dirty="0"/>
                    </a:p>
                  </a:txBody>
                  <a:tcPr marL="68580" marR="68580" marT="34290" marB="34290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7022788" y="2681266"/>
                <a:ext cx="2564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latin typeface="Cambria Math" panose="02040503050406030204" pitchFamily="18" charset="0"/>
                        </a:rPr>
                        <m:t>𝐩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788" y="2681266"/>
                <a:ext cx="256480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30952" r="-33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Rectangle 79"/>
          <p:cNvSpPr/>
          <p:nvPr/>
        </p:nvSpPr>
        <p:spPr>
          <a:xfrm>
            <a:off x="6747273" y="2837535"/>
            <a:ext cx="185738" cy="976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85" name="Straight Connector 84"/>
          <p:cNvCxnSpPr/>
          <p:nvPr/>
        </p:nvCxnSpPr>
        <p:spPr bwMode="auto">
          <a:xfrm rot="21512752" flipH="1">
            <a:off x="2081793" y="2706643"/>
            <a:ext cx="4857226" cy="93242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7022425" y="2419190"/>
                <a:ext cx="7892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𝐩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2425" y="2419190"/>
                <a:ext cx="789255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0078" r="-5426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/>
          <p:cNvSpPr/>
          <p:nvPr/>
        </p:nvSpPr>
        <p:spPr>
          <a:xfrm>
            <a:off x="6750675" y="2608935"/>
            <a:ext cx="185738" cy="976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Slide Number Placeholder 3"/>
          <p:cNvSpPr txBox="1">
            <a:spLocks/>
          </p:cNvSpPr>
          <p:nvPr/>
        </p:nvSpPr>
        <p:spPr>
          <a:xfrm>
            <a:off x="6629400" y="622031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94BA32-0AD8-4032-A790-FA66DBC6D63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660646" y="424948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58075" y="4211414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en-US" sz="2400" b="1" i="1" baseline="-25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527479" y="2883809"/>
                <a:ext cx="377411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479" y="2883809"/>
                <a:ext cx="377411" cy="553998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476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457200" y="10837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What Affects Turbulence Image Distortions?</a:t>
            </a:r>
            <a:endParaRPr lang="en-US" dirty="0"/>
          </a:p>
        </p:txBody>
      </p:sp>
      <p:sp>
        <p:nvSpPr>
          <p:cNvPr id="35" name="Slide Number Placeholder 3"/>
          <p:cNvSpPr txBox="1">
            <a:spLocks/>
          </p:cNvSpPr>
          <p:nvPr/>
        </p:nvSpPr>
        <p:spPr>
          <a:xfrm>
            <a:off x="7086600" y="6121082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94BA32-0AD8-4032-A790-FA66DBC6D63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2318611" y="1575489"/>
            <a:ext cx="6527605" cy="47632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4" name="TextBox 43"/>
          <p:cNvSpPr txBox="1"/>
          <p:nvPr/>
        </p:nvSpPr>
        <p:spPr>
          <a:xfrm>
            <a:off x="4851488" y="4371057"/>
            <a:ext cx="41859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135862" y="4260816"/>
            <a:ext cx="633926" cy="4154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961270" y="4506198"/>
            <a:ext cx="683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84602" y="4672894"/>
            <a:ext cx="83089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4308918" y="3221795"/>
            <a:ext cx="481180" cy="872761"/>
            <a:chOff x="4251695" y="3463599"/>
            <a:chExt cx="481180" cy="872761"/>
          </a:xfrm>
        </p:grpSpPr>
        <p:sp>
          <p:nvSpPr>
            <p:cNvPr id="100" name="Rectangle 99"/>
            <p:cNvSpPr/>
            <p:nvPr/>
          </p:nvSpPr>
          <p:spPr>
            <a:xfrm>
              <a:off x="4457632" y="3463599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4251695" y="3618189"/>
              <a:ext cx="346945" cy="71817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200422" y="2253994"/>
            <a:ext cx="22287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pixels move randomly but </a:t>
            </a:r>
            <a:r>
              <a:rPr lang="en-US" sz="2400" dirty="0" smtClean="0"/>
              <a:t>affect </a:t>
            </a:r>
            <a:r>
              <a:rPr lang="en-US" sz="2400" dirty="0"/>
              <a:t>each </a:t>
            </a:r>
            <a:r>
              <a:rPr lang="en-US" sz="2400" dirty="0" smtClean="0"/>
              <a:t>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direction is </a:t>
            </a:r>
            <a:r>
              <a:rPr lang="en-US" sz="2400" dirty="0" smtClean="0"/>
              <a:t>affected </a:t>
            </a:r>
            <a:r>
              <a:rPr lang="en-US" sz="2400" dirty="0"/>
              <a:t>by </a:t>
            </a:r>
            <a:r>
              <a:rPr lang="en-US" sz="2400" dirty="0" smtClean="0"/>
              <a:t> neighbors</a:t>
            </a:r>
            <a:endParaRPr lang="en-US" sz="2400" dirty="0"/>
          </a:p>
        </p:txBody>
      </p:sp>
      <p:grpSp>
        <p:nvGrpSpPr>
          <p:cNvPr id="84" name="Group 83"/>
          <p:cNvGrpSpPr/>
          <p:nvPr/>
        </p:nvGrpSpPr>
        <p:grpSpPr>
          <a:xfrm>
            <a:off x="3983342" y="3055253"/>
            <a:ext cx="275243" cy="1020459"/>
            <a:chOff x="3983342" y="3318498"/>
            <a:chExt cx="275243" cy="1020459"/>
          </a:xfrm>
        </p:grpSpPr>
        <p:sp>
          <p:nvSpPr>
            <p:cNvPr id="101" name="Rectangle 100"/>
            <p:cNvSpPr/>
            <p:nvPr/>
          </p:nvSpPr>
          <p:spPr>
            <a:xfrm>
              <a:off x="3983342" y="3318498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H="1" flipV="1">
              <a:off x="4096266" y="3449343"/>
              <a:ext cx="142559" cy="88961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3582404" y="3545081"/>
            <a:ext cx="582485" cy="563561"/>
            <a:chOff x="3637212" y="3786885"/>
            <a:chExt cx="582485" cy="563561"/>
          </a:xfrm>
        </p:grpSpPr>
        <p:sp>
          <p:nvSpPr>
            <p:cNvPr id="102" name="Rectangle 101"/>
            <p:cNvSpPr/>
            <p:nvPr/>
          </p:nvSpPr>
          <p:spPr>
            <a:xfrm>
              <a:off x="3637212" y="3786885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9" name="Straight Arrow Connector 88"/>
            <p:cNvCxnSpPr/>
            <p:nvPr/>
          </p:nvCxnSpPr>
          <p:spPr>
            <a:xfrm flipH="1" flipV="1">
              <a:off x="3804774" y="3974451"/>
              <a:ext cx="414923" cy="37599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3607609" y="4077370"/>
            <a:ext cx="669657" cy="578773"/>
            <a:chOff x="3607609" y="4340615"/>
            <a:chExt cx="669657" cy="578773"/>
          </a:xfrm>
        </p:grpSpPr>
        <p:sp>
          <p:nvSpPr>
            <p:cNvPr id="105" name="Rectangle 104"/>
            <p:cNvSpPr/>
            <p:nvPr/>
          </p:nvSpPr>
          <p:spPr>
            <a:xfrm>
              <a:off x="3607609" y="4684839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H="1">
              <a:off x="3709942" y="4340615"/>
              <a:ext cx="567324" cy="465438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4210707" y="4128076"/>
            <a:ext cx="651990" cy="1117416"/>
            <a:chOff x="4210707" y="4391321"/>
            <a:chExt cx="651990" cy="1117416"/>
          </a:xfrm>
        </p:grpSpPr>
        <p:sp>
          <p:nvSpPr>
            <p:cNvPr id="103" name="Rectangle 102"/>
            <p:cNvSpPr/>
            <p:nvPr/>
          </p:nvSpPr>
          <p:spPr>
            <a:xfrm>
              <a:off x="4587454" y="5274188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3" name="Straight Arrow Connector 92"/>
            <p:cNvCxnSpPr/>
            <p:nvPr/>
          </p:nvCxnSpPr>
          <p:spPr>
            <a:xfrm>
              <a:off x="4210707" y="4391321"/>
              <a:ext cx="500445" cy="10263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3908967" y="4235100"/>
            <a:ext cx="311370" cy="735458"/>
            <a:chOff x="3930470" y="4534207"/>
            <a:chExt cx="311370" cy="735458"/>
          </a:xfrm>
        </p:grpSpPr>
        <p:sp>
          <p:nvSpPr>
            <p:cNvPr id="104" name="Rectangle 103"/>
            <p:cNvSpPr/>
            <p:nvPr/>
          </p:nvSpPr>
          <p:spPr>
            <a:xfrm>
              <a:off x="3930470" y="5035116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H="1">
              <a:off x="4030486" y="4534207"/>
              <a:ext cx="211354" cy="59281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307620" y="3653070"/>
            <a:ext cx="727643" cy="533937"/>
            <a:chOff x="4307620" y="3916315"/>
            <a:chExt cx="727643" cy="533937"/>
          </a:xfrm>
        </p:grpSpPr>
        <p:sp>
          <p:nvSpPr>
            <p:cNvPr id="50" name="Rectangle 49"/>
            <p:cNvSpPr/>
            <p:nvPr/>
          </p:nvSpPr>
          <p:spPr>
            <a:xfrm>
              <a:off x="4760020" y="3916315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V="1">
              <a:off x="4307620" y="4022982"/>
              <a:ext cx="559668" cy="42727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2" name="Group 141"/>
          <p:cNvGrpSpPr/>
          <p:nvPr/>
        </p:nvGrpSpPr>
        <p:grpSpPr>
          <a:xfrm>
            <a:off x="6166124" y="4134497"/>
            <a:ext cx="782839" cy="542822"/>
            <a:chOff x="4274274" y="3755305"/>
            <a:chExt cx="782839" cy="542822"/>
          </a:xfrm>
        </p:grpSpPr>
        <p:sp>
          <p:nvSpPr>
            <p:cNvPr id="143" name="Rectangle 142"/>
            <p:cNvSpPr/>
            <p:nvPr/>
          </p:nvSpPr>
          <p:spPr>
            <a:xfrm>
              <a:off x="4781870" y="3755305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flipV="1">
              <a:off x="4274274" y="3864369"/>
              <a:ext cx="710726" cy="43375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5" name="Group 144"/>
          <p:cNvGrpSpPr/>
          <p:nvPr/>
        </p:nvGrpSpPr>
        <p:grpSpPr>
          <a:xfrm>
            <a:off x="6079489" y="3504763"/>
            <a:ext cx="372472" cy="1156927"/>
            <a:chOff x="4238827" y="3182031"/>
            <a:chExt cx="372472" cy="1156927"/>
          </a:xfrm>
        </p:grpSpPr>
        <p:sp>
          <p:nvSpPr>
            <p:cNvPr id="146" name="Rectangle 145"/>
            <p:cNvSpPr/>
            <p:nvPr/>
          </p:nvSpPr>
          <p:spPr>
            <a:xfrm>
              <a:off x="4336056" y="3182031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47" name="Straight Arrow Connector 146"/>
            <p:cNvCxnSpPr/>
            <p:nvPr/>
          </p:nvCxnSpPr>
          <p:spPr>
            <a:xfrm flipV="1">
              <a:off x="4238827" y="3292869"/>
              <a:ext cx="241348" cy="104608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8" name="Group 147"/>
          <p:cNvGrpSpPr/>
          <p:nvPr/>
        </p:nvGrpSpPr>
        <p:grpSpPr>
          <a:xfrm>
            <a:off x="5410293" y="3945640"/>
            <a:ext cx="617199" cy="734295"/>
            <a:chOff x="3559492" y="3561830"/>
            <a:chExt cx="617199" cy="734295"/>
          </a:xfrm>
        </p:grpSpPr>
        <p:sp>
          <p:nvSpPr>
            <p:cNvPr id="149" name="Rectangle 148"/>
            <p:cNvSpPr/>
            <p:nvPr/>
          </p:nvSpPr>
          <p:spPr>
            <a:xfrm>
              <a:off x="3559492" y="3561830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50" name="Straight Arrow Connector 149"/>
            <p:cNvCxnSpPr/>
            <p:nvPr/>
          </p:nvCxnSpPr>
          <p:spPr>
            <a:xfrm flipH="1" flipV="1">
              <a:off x="3651500" y="3702444"/>
              <a:ext cx="525191" cy="59368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1" name="Group 150"/>
          <p:cNvGrpSpPr/>
          <p:nvPr/>
        </p:nvGrpSpPr>
        <p:grpSpPr>
          <a:xfrm>
            <a:off x="4984425" y="4762867"/>
            <a:ext cx="984841" cy="395947"/>
            <a:chOff x="3111425" y="4442306"/>
            <a:chExt cx="984841" cy="395947"/>
          </a:xfrm>
        </p:grpSpPr>
        <p:sp>
          <p:nvSpPr>
            <p:cNvPr id="152" name="Rectangle 151"/>
            <p:cNvSpPr/>
            <p:nvPr/>
          </p:nvSpPr>
          <p:spPr>
            <a:xfrm>
              <a:off x="3111425" y="4603704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53" name="Straight Arrow Connector 152"/>
            <p:cNvCxnSpPr>
              <a:stCxn id="141" idx="1"/>
              <a:endCxn id="152" idx="0"/>
            </p:cNvCxnSpPr>
            <p:nvPr/>
          </p:nvCxnSpPr>
          <p:spPr>
            <a:xfrm flipH="1">
              <a:off x="3249047" y="4442306"/>
              <a:ext cx="847219" cy="16139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4" name="Group 153"/>
          <p:cNvGrpSpPr/>
          <p:nvPr/>
        </p:nvGrpSpPr>
        <p:grpSpPr>
          <a:xfrm>
            <a:off x="6157656" y="4790559"/>
            <a:ext cx="883255" cy="584454"/>
            <a:chOff x="4250697" y="4325031"/>
            <a:chExt cx="883255" cy="584454"/>
          </a:xfrm>
        </p:grpSpPr>
        <p:sp>
          <p:nvSpPr>
            <p:cNvPr id="155" name="Rectangle 154"/>
            <p:cNvSpPr/>
            <p:nvPr/>
          </p:nvSpPr>
          <p:spPr>
            <a:xfrm>
              <a:off x="4858709" y="4674936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56" name="Straight Arrow Connector 155"/>
            <p:cNvCxnSpPr/>
            <p:nvPr/>
          </p:nvCxnSpPr>
          <p:spPr>
            <a:xfrm>
              <a:off x="4250697" y="4325031"/>
              <a:ext cx="713922" cy="42084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7" name="Group 156"/>
          <p:cNvGrpSpPr/>
          <p:nvPr/>
        </p:nvGrpSpPr>
        <p:grpSpPr>
          <a:xfrm>
            <a:off x="6093173" y="4841965"/>
            <a:ext cx="699318" cy="1007281"/>
            <a:chOff x="4220173" y="4521404"/>
            <a:chExt cx="699318" cy="1007281"/>
          </a:xfrm>
        </p:grpSpPr>
        <p:sp>
          <p:nvSpPr>
            <p:cNvPr id="158" name="Rectangle 157"/>
            <p:cNvSpPr/>
            <p:nvPr/>
          </p:nvSpPr>
          <p:spPr>
            <a:xfrm>
              <a:off x="4644248" y="5294136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59" name="Straight Arrow Connector 158"/>
            <p:cNvCxnSpPr>
              <a:endCxn id="158" idx="1"/>
            </p:cNvCxnSpPr>
            <p:nvPr/>
          </p:nvCxnSpPr>
          <p:spPr>
            <a:xfrm>
              <a:off x="4220173" y="4521404"/>
              <a:ext cx="424075" cy="890007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0" name="Group 159"/>
          <p:cNvGrpSpPr/>
          <p:nvPr/>
        </p:nvGrpSpPr>
        <p:grpSpPr>
          <a:xfrm>
            <a:off x="6180620" y="4382136"/>
            <a:ext cx="1008944" cy="388677"/>
            <a:chOff x="4307620" y="4061575"/>
            <a:chExt cx="1008944" cy="388677"/>
          </a:xfrm>
        </p:grpSpPr>
        <p:sp>
          <p:nvSpPr>
            <p:cNvPr id="161" name="Rectangle 160"/>
            <p:cNvSpPr/>
            <p:nvPr/>
          </p:nvSpPr>
          <p:spPr>
            <a:xfrm>
              <a:off x="5041321" y="4061575"/>
              <a:ext cx="275243" cy="23454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62" name="Straight Arrow Connector 161"/>
            <p:cNvCxnSpPr/>
            <p:nvPr/>
          </p:nvCxnSpPr>
          <p:spPr>
            <a:xfrm flipV="1">
              <a:off x="4307620" y="4163006"/>
              <a:ext cx="919427" cy="28724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3751850" y="3867507"/>
            <a:ext cx="462278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096266" y="4061786"/>
            <a:ext cx="275243" cy="2345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5969266" y="4645592"/>
            <a:ext cx="275243" cy="2345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5D5BB-61F6-4733-BC79-7FD96CE427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293960" y="4205978"/>
            <a:ext cx="1821090" cy="552833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876544" y="1591417"/>
            <a:ext cx="2958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Image plane  view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99357" y="6427113"/>
            <a:ext cx="913839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Schwartzman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Alterman,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Zamir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bg2">
                    <a:lumMod val="50000"/>
                  </a:schemeClr>
                </a:solidFill>
              </a:rPr>
              <a:t>Schechner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 , Turbulence-Induced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2D Correlated Image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</a:rPr>
              <a:t>Distortion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</a:rPr>
              <a:t>, ICCP17</a:t>
            </a:r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424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5.3|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.4|0.9|1.2|1|0.7|1.3|1.5|0.7|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6|5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9.1|2.6|9.1|2.6|2.6|1.2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6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3|1.7|7.8|5.3|2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3.9|4.1|3.1|4.6|3.8|3.4|5.2|10.6|4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2.7|4|9.7|6.2|8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9|6.1|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5.2|12.5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14458</TotalTime>
  <Words>3214</Words>
  <Application>Microsoft Office PowerPoint</Application>
  <PresentationFormat>On-screen Show (4:3)</PresentationFormat>
  <Paragraphs>600</Paragraphs>
  <Slides>38</Slides>
  <Notes>38</Notes>
  <HiddenSlides>3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Consolas</vt:lpstr>
      <vt:lpstr>Corbel</vt:lpstr>
      <vt:lpstr>Symbol</vt:lpstr>
      <vt:lpstr>Tahoma</vt:lpstr>
      <vt:lpstr>Times New Roman</vt:lpstr>
      <vt:lpstr>1_Office Theme</vt:lpstr>
      <vt:lpstr>Office Theme</vt:lpstr>
      <vt:lpstr>3_Office Theme</vt:lpstr>
      <vt:lpstr>Turbulence-Induced 2D Correlated Image Distortion</vt:lpstr>
      <vt:lpstr>Imaging Through Turbulence</vt:lpstr>
      <vt:lpstr>PowerPoint Presentation</vt:lpstr>
      <vt:lpstr>PowerPoint Presentation</vt:lpstr>
      <vt:lpstr>Related Work</vt:lpstr>
      <vt:lpstr>What Affects Turbulence Image Distortions?</vt:lpstr>
      <vt:lpstr>What Affects Turbulence Image Distortions?</vt:lpstr>
      <vt:lpstr>What Affects Turbulence Image Distortions?</vt:lpstr>
      <vt:lpstr>What Affects Turbulence Image Distortions?</vt:lpstr>
      <vt:lpstr>Pair-wise Distortion Correlation</vt:lpstr>
      <vt:lpstr>Pair-wise Distortion Correlation</vt:lpstr>
      <vt:lpstr>Autocorrelation of a Stationary Vector Field</vt:lpstr>
      <vt:lpstr>Pair-wise Distortion Correlation</vt:lpstr>
      <vt:lpstr>What Affects Turbulence Image Distortions?</vt:lpstr>
      <vt:lpstr>Directional Interdependence</vt:lpstr>
      <vt:lpstr>Create a Random Scalar Field</vt:lpstr>
      <vt:lpstr>Create the Distortion Vector Field</vt:lpstr>
      <vt:lpstr>Autocorrelation of a Stationary Vector Field</vt:lpstr>
      <vt:lpstr>Autocorrelation of a Stationary Vector Field</vt:lpstr>
      <vt:lpstr>Autocorrelation of a Stationary Vector Field</vt:lpstr>
      <vt:lpstr>PowerPoint Presentation</vt:lpstr>
      <vt:lpstr>Autocorrelation of a Stationary Vector Field</vt:lpstr>
      <vt:lpstr>Autocorrelation of a Stationary Vector Field</vt:lpstr>
      <vt:lpstr>Autocorrelation of a Stationary Vector Field</vt:lpstr>
      <vt:lpstr>Create the Distortion Field</vt:lpstr>
      <vt:lpstr>Create the Distortion Field</vt:lpstr>
      <vt:lpstr>Create the Distortion Field</vt:lpstr>
      <vt:lpstr>Create the Distortion Field</vt:lpstr>
      <vt:lpstr>Simulate Turbulence Distorted Images</vt:lpstr>
      <vt:lpstr>Simulate Turbulence Distorted Images</vt:lpstr>
      <vt:lpstr>Simulate Turbulence Distorted Images</vt:lpstr>
      <vt:lpstr>Verification</vt:lpstr>
      <vt:lpstr>Verification</vt:lpstr>
      <vt:lpstr>Future Directions</vt:lpstr>
      <vt:lpstr>Summary</vt:lpstr>
      <vt:lpstr>Dependence on Height h and L0</vt:lpstr>
      <vt:lpstr>PowerPoint Presentation</vt:lpstr>
      <vt:lpstr>http://ftp.stat.duke.edu/WorkingPapers/01-03.pdf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 A</dc:creator>
  <cp:lastModifiedBy>Rotem Zamir</cp:lastModifiedBy>
  <cp:revision>509</cp:revision>
  <cp:lastPrinted>2017-06-08T16:38:47Z</cp:lastPrinted>
  <dcterms:created xsi:type="dcterms:W3CDTF">2016-12-07T19:36:21Z</dcterms:created>
  <dcterms:modified xsi:type="dcterms:W3CDTF">2017-06-11T06:23:11Z</dcterms:modified>
</cp:coreProperties>
</file>