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629" r:id="rId2"/>
    <p:sldId id="1135" r:id="rId3"/>
    <p:sldId id="1119" r:id="rId4"/>
    <p:sldId id="1120" r:id="rId5"/>
    <p:sldId id="1121" r:id="rId6"/>
    <p:sldId id="1122" r:id="rId7"/>
    <p:sldId id="1131" r:id="rId8"/>
    <p:sldId id="1087" r:id="rId9"/>
    <p:sldId id="1092" r:id="rId10"/>
    <p:sldId id="1136" r:id="rId11"/>
    <p:sldId id="1094" r:id="rId12"/>
    <p:sldId id="1064" r:id="rId13"/>
    <p:sldId id="1137" r:id="rId14"/>
    <p:sldId id="1078" r:id="rId15"/>
    <p:sldId id="1066" r:id="rId16"/>
    <p:sldId id="1067" r:id="rId17"/>
    <p:sldId id="1095" r:id="rId18"/>
    <p:sldId id="1133" r:id="rId19"/>
    <p:sldId id="1127" r:id="rId20"/>
    <p:sldId id="1128" r:id="rId21"/>
    <p:sldId id="1098" r:id="rId22"/>
    <p:sldId id="1099" r:id="rId23"/>
    <p:sldId id="1101" r:id="rId24"/>
    <p:sldId id="1103" r:id="rId25"/>
    <p:sldId id="924" r:id="rId26"/>
  </p:sldIdLst>
  <p:sldSz cx="9144000" cy="6858000" type="screen4x3"/>
  <p:notesSz cx="9309100" cy="70231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B4DE86"/>
    <a:srgbClr val="00FF00"/>
    <a:srgbClr val="F4AAF4"/>
    <a:srgbClr val="C4E59F"/>
    <a:srgbClr val="E959E9"/>
    <a:srgbClr val="ED7BE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80947" autoAdjust="0"/>
  </p:normalViewPr>
  <p:slideViewPr>
    <p:cSldViewPr>
      <p:cViewPr varScale="1">
        <p:scale>
          <a:sx n="74" d="100"/>
          <a:sy n="74" d="100"/>
        </p:scale>
        <p:origin x="-1350" y="-90"/>
      </p:cViewPr>
      <p:guideLst>
        <p:guide orient="horz" pos="3984"/>
        <p:guide pos="2880"/>
      </p:guideLst>
    </p:cSldViewPr>
  </p:slideViewPr>
  <p:outlineViewPr>
    <p:cViewPr>
      <p:scale>
        <a:sx n="33" d="100"/>
        <a:sy n="33" d="100"/>
      </p:scale>
      <p:origin x="0" y="6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24" y="-120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460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t" anchorCtr="0" compatLnSpc="1">
            <a:prstTxWarp prst="textNoShape">
              <a:avLst/>
            </a:prstTxWarp>
          </a:bodyPr>
          <a:lstStyle>
            <a:lvl1pPr algn="l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975" y="0"/>
            <a:ext cx="403460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t" anchorCtr="0" compatLnSpc="1">
            <a:prstTxWarp prst="textNoShape">
              <a:avLst/>
            </a:prstTxWarp>
          </a:bodyPr>
          <a:lstStyle>
            <a:lvl1pPr algn="r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F07959-CDE7-4AFD-9DC6-0D2DDA70F423}" type="datetime1">
              <a:rPr lang="en-US"/>
              <a:pPr>
                <a:defRPr/>
              </a:pPr>
              <a:t>10/2/2012</a:t>
            </a:fld>
            <a:endParaRPr lang="en-US"/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71946"/>
            <a:ext cx="4034603" cy="34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b" anchorCtr="0" compatLnSpc="1">
            <a:prstTxWarp prst="textNoShape">
              <a:avLst/>
            </a:prstTxWarp>
          </a:bodyPr>
          <a:lstStyle>
            <a:lvl1pPr algn="l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975" y="6671946"/>
            <a:ext cx="4034603" cy="34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b" anchorCtr="0" compatLnSpc="1">
            <a:prstTxWarp prst="textNoShape">
              <a:avLst/>
            </a:prstTxWarp>
          </a:bodyPr>
          <a:lstStyle>
            <a:lvl1pPr algn="r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B5728A5-26D4-4B4C-B426-2D94DA085D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5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460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t" anchorCtr="0" compatLnSpc="1">
            <a:prstTxWarp prst="textNoShape">
              <a:avLst/>
            </a:prstTxWarp>
          </a:bodyPr>
          <a:lstStyle>
            <a:lvl1pPr algn="l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975" y="0"/>
            <a:ext cx="4034603" cy="35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t" anchorCtr="0" compatLnSpc="1">
            <a:prstTxWarp prst="textNoShape">
              <a:avLst/>
            </a:prstTxWarp>
          </a:bodyPr>
          <a:lstStyle>
            <a:lvl1pPr algn="r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92621B1-504B-4BF6-B6C8-B51C70517FC6}" type="datetime1">
              <a:rPr lang="en-US"/>
              <a:pPr>
                <a:defRPr/>
              </a:pPr>
              <a:t>10/2/2012</a:t>
            </a:fld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27050"/>
            <a:ext cx="3511550" cy="263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062" y="3335974"/>
            <a:ext cx="7446976" cy="316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71946"/>
            <a:ext cx="4034603" cy="34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b" anchorCtr="0" compatLnSpc="1">
            <a:prstTxWarp prst="textNoShape">
              <a:avLst/>
            </a:prstTxWarp>
          </a:bodyPr>
          <a:lstStyle>
            <a:lvl1pPr algn="l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975" y="6671946"/>
            <a:ext cx="4034603" cy="34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1" tIns="46645" rIns="93291" bIns="46645" numCol="1" anchor="b" anchorCtr="0" compatLnSpc="1">
            <a:prstTxWarp prst="textNoShape">
              <a:avLst/>
            </a:prstTxWarp>
          </a:bodyPr>
          <a:lstStyle>
            <a:lvl1pPr algn="r" defTabSz="933355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900373C-AC78-45F8-9594-80D0AD085D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8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31863">
              <a:defRPr/>
            </a:pPr>
            <a:fld id="{039E4CC6-B330-492B-9762-ED09430FAD2F}" type="slidenum">
              <a:rPr lang="he-IL" smtClean="0">
                <a:latin typeface="Arial" pitchFamily="34" charset="0"/>
              </a:rPr>
              <a:pPr defTabSz="931863"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27050"/>
            <a:ext cx="3511550" cy="2633663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7488" indent="-217488" algn="l" rtl="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42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0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A91D04-8CA0-421F-8C54-9C93FDF5961B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22BF9D-D489-4717-971C-7FBB76E2667B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500C02-F3BF-422B-9CA4-A0C23D74DD6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72B5EA-4D97-4323-A72F-8978F16A0009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887728-47DA-4986-B8F8-ACB0D418E3C5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7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9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79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9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100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08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058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523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31863">
              <a:defRPr/>
            </a:pPr>
            <a:fld id="{3C38F75D-D768-4C86-A25E-E94DAAB367F2}" type="slidenum">
              <a:rPr lang="he-IL" smtClean="0">
                <a:latin typeface="Arial" pitchFamily="34" charset="0"/>
              </a:rPr>
              <a:pPr defTabSz="931863">
                <a:defRPr/>
              </a:pPr>
              <a:t>25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3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39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39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39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39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D5F196-B1EC-4AF5-ADB4-B71F60ED3486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0373C-AC78-45F8-9594-80D0AD085D55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4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556CF0E-24CA-4A56-8AF5-384EBB6B91CE}" type="datetime1">
              <a:rPr lang="en-US"/>
              <a:pPr>
                <a:defRPr/>
              </a:pPr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79A7C-FEBD-48BD-89D8-03E1E05E4B5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1C768-9DB2-4EFD-A3D2-2F6500334B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B3C4C-C623-4753-A778-D19E4E3399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AE199-2288-4E03-B3BD-09F8EF7A692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3817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57524-9A45-497B-83C7-67FA3F8B5BF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86800" y="63817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algn="l" rtl="0" eaLnBrk="0" hangingPunct="0">
              <a:defRPr/>
            </a:pPr>
            <a:fld id="{9DC83EE8-644E-40B6-A929-788C4E611FB6}" type="slidenum">
              <a:rPr lang="he-IL" sz="1400">
                <a:latin typeface="Arial" charset="0"/>
                <a:cs typeface="Arial" charset="0"/>
              </a:rPr>
              <a:pPr algn="l" rtl="0" eaLnBrk="0" hangingPunct="0">
                <a:defRPr/>
              </a:pPr>
              <a:t>‹#›</a:t>
            </a:fld>
            <a:endParaRPr lang="en-US" sz="140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389B1D6-A03D-40A7-B502-45B859001F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5BD44B-4C4A-4CDA-8128-194C09667779}" type="datetime1">
              <a:rPr lang="en-US"/>
              <a:pPr>
                <a:defRPr/>
              </a:pPr>
              <a:t>10/2/2012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352800"/>
          </a:xfrm>
        </p:spPr>
        <p:txBody>
          <a:bodyPr rIns="457200" bIns="457200"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1752600"/>
          </a:xfrm>
        </p:spPr>
        <p:txBody>
          <a:bodyPr lIns="457200" rIns="4572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29779FF-F74F-429E-A1CF-5B2E5797321A}" type="datetime1">
              <a:rPr lang="en-US"/>
              <a:pPr>
                <a:defRPr/>
              </a:pPr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4801B3-92EF-4731-975F-5281034EBD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3817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E298A-F9EB-40A7-B97D-71CD6D0A288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79FB0-63AC-4F60-8CE0-41F88524FF4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91F5E-6D87-4CDB-82E5-60A37E9DD2D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494AA-BC4B-4C84-8D21-E320CE052AD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670A5-2D9E-407C-BB1B-2C15902C328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7E59-E774-45DF-BDE4-9699703AA4E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811C2-B128-4481-A934-3D68D809864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739701-4C83-46F7-84FF-719C4A7E50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86800" y="63817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algn="l" rtl="0" eaLnBrk="0" hangingPunct="0">
              <a:defRPr/>
            </a:pPr>
            <a:fld id="{70DC40FB-99DE-4EF0-81D1-62709D51AC33}" type="slidenum">
              <a:rPr lang="he-IL" sz="1400">
                <a:latin typeface="Arial" charset="0"/>
                <a:cs typeface="Arial" charset="0"/>
              </a:rPr>
              <a:pPr algn="l" rtl="0" eaLnBrk="0" hangingPunct="0">
                <a:defRPr/>
              </a:pPr>
              <a:t>‹#›</a:t>
            </a:fld>
            <a:endParaRPr lang="en-US" sz="140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6" r:id="rId1"/>
    <p:sldLayoutId id="2147484347" r:id="rId2"/>
    <p:sldLayoutId id="2147484348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  <p:sldLayoutId id="2147484344" r:id="rId12"/>
    <p:sldLayoutId id="2147484345" r:id="rId13"/>
    <p:sldLayoutId id="2147484349" r:id="rId14"/>
    <p:sldLayoutId id="2147484350" r:id="rId1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Ø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5.png"/><Relationship Id="rId4" Type="http://schemas.openxmlformats.org/officeDocument/2006/relationships/image" Target="../media/image2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8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971800"/>
          </a:xfrm>
        </p:spPr>
        <p:txBody>
          <a:bodyPr/>
          <a:lstStyle/>
          <a:p>
            <a:pPr marL="1800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50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Annual Allerton Conference, 2012</a:t>
            </a:r>
            <a:br>
              <a:rPr lang="en-US" sz="2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On the Capacity of </a:t>
            </a:r>
            <a:r>
              <a:rPr lang="en-US" dirty="0" err="1" smtClean="0"/>
              <a:t>Bufferless</a:t>
            </a:r>
            <a:r>
              <a:rPr lang="en-US" dirty="0" smtClean="0"/>
              <a:t> Networks-on-Chip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57600"/>
            <a:ext cx="6553200" cy="914400"/>
          </a:xfrm>
        </p:spPr>
        <p:txBody>
          <a:bodyPr/>
          <a:lstStyle/>
          <a:p>
            <a:pPr eaLnBrk="1" hangingPunct="1"/>
            <a:r>
              <a:rPr lang="en-US" sz="2800" b="1" u="sng" dirty="0" smtClean="0"/>
              <a:t>Alex </a:t>
            </a:r>
            <a:r>
              <a:rPr lang="en-US" sz="2800" b="1" u="sng" dirty="0" err="1" smtClean="0"/>
              <a:t>Shpiner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Erez</a:t>
            </a:r>
            <a:r>
              <a:rPr lang="en-US" sz="2800" b="1" dirty="0" smtClean="0"/>
              <a:t> Kantor, </a:t>
            </a:r>
            <a:r>
              <a:rPr lang="en-US" sz="2800" b="1" dirty="0" err="1" smtClean="0"/>
              <a:t>Pu</a:t>
            </a:r>
            <a:r>
              <a:rPr lang="en-US" sz="2800" b="1" dirty="0" smtClean="0"/>
              <a:t> Li, Israel </a:t>
            </a:r>
            <a:r>
              <a:rPr lang="en-US" sz="2800" b="1" dirty="0" err="1" smtClean="0"/>
              <a:t>Cidon</a:t>
            </a:r>
            <a:r>
              <a:rPr lang="en-US" sz="2800" b="1" dirty="0" smtClean="0"/>
              <a:t> and Isaac </a:t>
            </a:r>
            <a:r>
              <a:rPr lang="en-US" sz="2800" b="1" dirty="0" err="1" smtClean="0"/>
              <a:t>Keslassy</a:t>
            </a:r>
            <a:r>
              <a:rPr lang="en-US" sz="2800" b="1" dirty="0" smtClean="0"/>
              <a:t> </a:t>
            </a:r>
          </a:p>
          <a:p>
            <a:pPr eaLnBrk="1" hangingPunct="1"/>
            <a:endParaRPr lang="en-US" sz="2000" b="1" dirty="0" smtClean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81000" y="5715000"/>
            <a:ext cx="6019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defRPr/>
            </a:pPr>
            <a:r>
              <a:rPr lang="en-US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Faculty </a:t>
            </a:r>
            <a: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SimSun" pitchFamily="2" charset="-122"/>
              </a:rPr>
              <a:t>of Electrical Engineering</a:t>
            </a:r>
            <a:r>
              <a:rPr lang="en-US" sz="2400" dirty="0">
                <a:cs typeface="+mn-cs"/>
              </a:rPr>
              <a:t>,</a:t>
            </a:r>
          </a:p>
          <a:p>
            <a:pPr algn="l" rtl="0">
              <a:spcBef>
                <a:spcPct val="20000"/>
              </a:spcBef>
              <a:defRPr/>
            </a:pPr>
            <a:r>
              <a:rPr lang="en-US" sz="2400" dirty="0" err="1">
                <a:cs typeface="+mn-cs"/>
              </a:rPr>
              <a:t>Technion</a:t>
            </a:r>
            <a:r>
              <a:rPr lang="en-US" sz="2400" dirty="0">
                <a:cs typeface="+mn-cs"/>
              </a:rPr>
              <a:t>, Haifa, Israel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657600"/>
            <a:ext cx="1844675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4270223" cy="302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Complete-Exchange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Periodic </a:t>
            </a:r>
            <a:r>
              <a:rPr lang="en-US" dirty="0" smtClean="0"/>
              <a:t>Traffic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r>
              <a:rPr lang="en-US" sz="1600" dirty="0" smtClean="0"/>
              <a:t>Computation step: </a:t>
            </a:r>
            <a:r>
              <a:rPr lang="en-US" sz="1600" dirty="0" smtClean="0"/>
              <a:t>autonomous </a:t>
            </a:r>
            <a:r>
              <a:rPr lang="en-US" sz="1600" dirty="0" smtClean="0"/>
              <a:t>processing.</a:t>
            </a:r>
            <a:endParaRPr lang="en-US" sz="1600" dirty="0" smtClean="0"/>
          </a:p>
          <a:p>
            <a:pPr lvl="1"/>
            <a:r>
              <a:rPr lang="en-US" sz="1600" dirty="0" smtClean="0"/>
              <a:t>Communication step: </a:t>
            </a:r>
            <a:r>
              <a:rPr lang="en-US" sz="1600" dirty="0"/>
              <a:t>e</a:t>
            </a:r>
            <a:r>
              <a:rPr lang="en-US" sz="1600" dirty="0" smtClean="0"/>
              <a:t>very core sends </a:t>
            </a:r>
            <a:r>
              <a:rPr lang="en-US" sz="1600" dirty="0" smtClean="0"/>
              <a:t>unicast data </a:t>
            </a:r>
            <a:r>
              <a:rPr lang="en-US" sz="1600" dirty="0" smtClean="0"/>
              <a:t>packet to every other core. </a:t>
            </a:r>
          </a:p>
          <a:p>
            <a:pPr marL="0" indent="0">
              <a:buNone/>
            </a:pPr>
            <a:r>
              <a:rPr lang="en-US" sz="2000" u="sng" dirty="0" smtClean="0"/>
              <a:t>Applications:</a:t>
            </a:r>
          </a:p>
          <a:p>
            <a:r>
              <a:rPr lang="en-US" sz="2000" dirty="0" smtClean="0"/>
              <a:t>Bulk Synchronous Parallel (</a:t>
            </a:r>
            <a:r>
              <a:rPr lang="en-US" sz="2000" dirty="0" err="1" smtClean="0"/>
              <a:t>BSP</a:t>
            </a:r>
            <a:r>
              <a:rPr lang="en-US" sz="2000" dirty="0" smtClean="0"/>
              <a:t>) programing.</a:t>
            </a:r>
          </a:p>
          <a:p>
            <a:r>
              <a:rPr lang="en-US" sz="2000" dirty="0" smtClean="0"/>
              <a:t>Numerical parallel </a:t>
            </a:r>
            <a:r>
              <a:rPr lang="en-US" sz="2000" dirty="0" smtClean="0"/>
              <a:t>computing (FFT, matrix transpose, …).</a:t>
            </a:r>
            <a:endParaRPr lang="en-US" sz="2000" dirty="0" smtClean="0"/>
          </a:p>
          <a:p>
            <a:r>
              <a:rPr lang="en-US" sz="2000" dirty="0" smtClean="0"/>
              <a:t>End-to-end congestion control.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514600" y="3962400"/>
            <a:ext cx="46468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162800" y="3745468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time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1524000"/>
            <a:ext cx="12192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Core 0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2133600"/>
            <a:ext cx="12192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Core 1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1676400" y="2700277"/>
            <a:ext cx="12192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Core 2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676400" y="3276600"/>
            <a:ext cx="12192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Core 3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590800" y="4229100"/>
            <a:ext cx="3886200" cy="3429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477000" y="4229100"/>
            <a:ext cx="228600" cy="190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657600" y="990600"/>
            <a:ext cx="1952625" cy="3429000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4114800"/>
            <a:ext cx="1219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dirty="0" smtClean="0"/>
              <a:t>computation</a:t>
            </a:r>
            <a:endParaRPr lang="he-IL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668654" y="4114799"/>
            <a:ext cx="1219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dirty="0" smtClean="0"/>
              <a:t>computation</a:t>
            </a:r>
            <a:endParaRPr lang="he-IL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10012" y="4125224"/>
            <a:ext cx="14478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dirty="0" smtClean="0"/>
              <a:t>communication</a:t>
            </a:r>
            <a:endParaRPr lang="he-IL" sz="12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7010400" y="2700277"/>
            <a:ext cx="1066800" cy="4823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571322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  <p:bldP spid="5" grpId="0" animBg="1"/>
      <p:bldP spid="6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/>
          <a:lstStyle/>
          <a:p>
            <a:r>
              <a:rPr lang="en-US" dirty="0" smtClean="0"/>
              <a:t>Optimal scheduling algorithm for line and ring.</a:t>
            </a:r>
          </a:p>
          <a:p>
            <a:r>
              <a:rPr lang="en-US" dirty="0" smtClean="0"/>
              <a:t>Optimal scheduling algorithm for torus.</a:t>
            </a:r>
          </a:p>
          <a:p>
            <a:r>
              <a:rPr lang="en-US" dirty="0" smtClean="0"/>
              <a:t>Constant approximation and bounds for mesh.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61124"/>
            <a:ext cx="2328862" cy="228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348" y="3961125"/>
            <a:ext cx="2222078" cy="224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2213187" cy="35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93" y="4604951"/>
            <a:ext cx="1828800" cy="164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37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</a:t>
            </a:r>
            <a:r>
              <a:rPr lang="en-US" dirty="0" err="1" smtClean="0"/>
              <a:t>NoCs</a:t>
            </a:r>
            <a:r>
              <a:rPr lang="en-US" dirty="0" smtClean="0"/>
              <a:t> designs</a:t>
            </a:r>
          </a:p>
          <a:p>
            <a:pPr lvl="1"/>
            <a:r>
              <a:rPr lang="en-US" dirty="0" smtClean="0"/>
              <a:t>Deflecting [</a:t>
            </a:r>
            <a:r>
              <a:rPr lang="en-US" dirty="0" err="1" smtClean="0"/>
              <a:t>Moscibroda</a:t>
            </a:r>
            <a:r>
              <a:rPr lang="en-US" dirty="0" smtClean="0"/>
              <a:t> et al. ‘09]</a:t>
            </a:r>
          </a:p>
          <a:p>
            <a:pPr lvl="1"/>
            <a:r>
              <a:rPr lang="en-US" dirty="0" smtClean="0"/>
              <a:t>Dropping [Gomez et al. ‘08]</a:t>
            </a:r>
          </a:p>
          <a:p>
            <a:r>
              <a:rPr lang="en-US" dirty="0" smtClean="0"/>
              <a:t>TDM-based </a:t>
            </a:r>
            <a:r>
              <a:rPr lang="en-US" dirty="0" err="1" smtClean="0"/>
              <a:t>NoCs</a:t>
            </a:r>
            <a:endParaRPr lang="en-US" dirty="0" smtClean="0"/>
          </a:p>
          <a:p>
            <a:pPr lvl="1"/>
            <a:r>
              <a:rPr lang="en-US" dirty="0" err="1" smtClean="0"/>
              <a:t>Aethereal</a:t>
            </a:r>
            <a:r>
              <a:rPr lang="en-US" dirty="0" smtClean="0"/>
              <a:t> [</a:t>
            </a:r>
            <a:r>
              <a:rPr lang="en-US" dirty="0" err="1" smtClean="0"/>
              <a:t>Goosens</a:t>
            </a:r>
            <a:r>
              <a:rPr lang="en-US" dirty="0" smtClean="0"/>
              <a:t> et al. ‘05] – provides architecture, not scheduling.</a:t>
            </a:r>
          </a:p>
          <a:p>
            <a:pPr lvl="1"/>
            <a:r>
              <a:rPr lang="en-US" dirty="0" smtClean="0"/>
              <a:t>Nostrum [</a:t>
            </a:r>
            <a:r>
              <a:rPr lang="en-US" dirty="0" err="1" smtClean="0"/>
              <a:t>Millberg</a:t>
            </a:r>
            <a:r>
              <a:rPr lang="en-US" dirty="0" smtClean="0"/>
              <a:t> et al. ‘04] – uses buffers.</a:t>
            </a:r>
          </a:p>
          <a:p>
            <a:r>
              <a:rPr lang="en-US" dirty="0" smtClean="0"/>
              <a:t>Direct Routing</a:t>
            </a:r>
          </a:p>
          <a:p>
            <a:pPr lvl="1"/>
            <a:r>
              <a:rPr lang="en-US" dirty="0" smtClean="0"/>
              <a:t>NP-hard for general traffic [Busch et al. ‘06]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55DB54-5EC4-4A71-BFB5-CEA085E2F226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Line, ring, torus or mesh network topology.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Complete-exchange periodic traffic pattern.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No buffering, deflecting or dropping packets.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Equal propagation times and capacity on links.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Equal packet sizes.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Shortest routing.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>
              <a:defRPr/>
            </a:pPr>
            <a:endParaRPr lang="en-US" sz="2800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8E887ED-F02A-44E0-A4FE-A195162731DA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41313"/>
            <a:ext cx="1603080" cy="163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773076"/>
            <a:ext cx="1723887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09" y="4830000"/>
            <a:ext cx="1487591" cy="23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49" y="5214802"/>
            <a:ext cx="1404551" cy="1262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r="13409" b="18497"/>
          <a:stretch/>
        </p:blipFill>
        <p:spPr bwMode="auto">
          <a:xfrm>
            <a:off x="6303818" y="4773076"/>
            <a:ext cx="2175164" cy="1551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1096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Find a </a:t>
            </a:r>
            <a:r>
              <a:rPr lang="en-US" sz="2800" dirty="0" smtClean="0">
                <a:solidFill>
                  <a:srgbClr val="FF0000"/>
                </a:solidFill>
              </a:rPr>
              <a:t>schedule</a:t>
            </a:r>
            <a:r>
              <a:rPr lang="en-US" sz="2800" dirty="0" smtClean="0"/>
              <a:t> </a:t>
            </a:r>
            <a:r>
              <a:rPr lang="en-US" sz="2800" dirty="0"/>
              <a:t>that maximizes throughput </a:t>
            </a:r>
            <a:endParaRPr lang="en-US" sz="2800" dirty="0" smtClean="0"/>
          </a:p>
          <a:p>
            <a:pPr lvl="1"/>
            <a:r>
              <a:rPr lang="en-US" sz="2400" dirty="0" smtClean="0"/>
              <a:t>Minimizes the </a:t>
            </a:r>
            <a:r>
              <a:rPr lang="en-US" sz="2400" dirty="0"/>
              <a:t>period </a:t>
            </a:r>
            <a:r>
              <a:rPr lang="en-US" sz="2400" dirty="0" smtClean="0"/>
              <a:t>time</a:t>
            </a:r>
            <a:r>
              <a:rPr lang="en-US" sz="2000" dirty="0" smtClean="0"/>
              <a:t>.</a:t>
            </a:r>
          </a:p>
          <a:p>
            <a:pPr lvl="1"/>
            <a:endParaRPr lang="en-US" sz="2400" dirty="0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5C2371-F838-4766-935A-5BF0F71A6C3B}" type="slidenum">
              <a:rPr lang="he-IL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105398"/>
            <a:ext cx="5791200" cy="7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 bwMode="auto">
          <a:xfrm rot="5400000">
            <a:off x="1219199" y="5410198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3124199" y="5410198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5400000">
            <a:off x="5029199" y="5410198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6857999" y="5410198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10800000">
            <a:off x="1676399" y="4952998"/>
            <a:ext cx="571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10800000">
            <a:off x="1676399" y="5867398"/>
            <a:ext cx="5715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64556"/>
            <a:ext cx="7064975" cy="1107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Degree-Two </a:t>
            </a:r>
            <a:r>
              <a:rPr lang="en-US" dirty="0" err="1" smtClean="0"/>
              <a:t>NoC</a:t>
            </a:r>
            <a:r>
              <a:rPr lang="en-US" dirty="0"/>
              <a:t> Scheduling (DTNS)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60198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 smtClean="0"/>
              <a:t>Each node </a:t>
            </a:r>
            <a:r>
              <a:rPr lang="en-US" sz="2400" i="1" dirty="0" smtClean="0"/>
              <a:t>i</a:t>
            </a:r>
            <a:r>
              <a:rPr lang="en-US" sz="2400" dirty="0" smtClean="0"/>
              <a:t>, at each time slot </a:t>
            </a:r>
            <a:r>
              <a:rPr lang="en-US" sz="2400" i="1" dirty="0" smtClean="0"/>
              <a:t>t, </a:t>
            </a:r>
            <a:r>
              <a:rPr lang="en-US" sz="2400" dirty="0" smtClean="0"/>
              <a:t>for each direction: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  <a:t>If at t-1 received a packet for retransmission, </a:t>
            </a:r>
            <a:b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  <a:t>then </a:t>
            </a:r>
            <a:r>
              <a:rPr lang="en-US" sz="1800" b="1" dirty="0">
                <a:solidFill>
                  <a:schemeClr val="tx1"/>
                </a:solidFill>
                <a:ea typeface="+mn-ea"/>
                <a:cs typeface="+mn-cs"/>
              </a:rPr>
              <a:t>retransmit</a:t>
            </a:r>
            <a: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  <a:t> it at t.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  <a:t>Else, inject packet to the </a:t>
            </a:r>
            <a:r>
              <a:rPr lang="en-US" sz="1800" b="1" dirty="0">
                <a:solidFill>
                  <a:schemeClr val="tx1"/>
                </a:solidFill>
                <a:ea typeface="+mn-ea"/>
                <a:cs typeface="+mn-cs"/>
              </a:rPr>
              <a:t>farthest</a:t>
            </a:r>
            <a: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sz="1800" b="1" dirty="0">
                <a:solidFill>
                  <a:schemeClr val="tx1"/>
                </a:solidFill>
                <a:ea typeface="+mn-ea"/>
                <a:cs typeface="+mn-cs"/>
              </a:rPr>
              <a:t>destination</a:t>
            </a:r>
            <a:r>
              <a:rPr lang="en-US" sz="1800" dirty="0">
                <a:solidFill>
                  <a:schemeClr val="tx1"/>
                </a:solidFill>
                <a:ea typeface="+mn-ea"/>
                <a:cs typeface="+mn-cs"/>
              </a:rPr>
              <a:t> among all packets waiting to be sent from the node.</a:t>
            </a:r>
          </a:p>
          <a:p>
            <a:pPr marL="457200" lvl="1" indent="0">
              <a:buNone/>
              <a:defRPr/>
            </a:pPr>
            <a:endParaRPr lang="en-US" sz="1600" b="1" u="sng" dirty="0" smtClean="0">
              <a:ea typeface="+mn-ea"/>
              <a:cs typeface="+mn-cs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36C731E-74C1-4600-9261-01699E03E8F8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62000" y="5410200"/>
            <a:ext cx="685800" cy="381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1→3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62000" y="4953000"/>
            <a:ext cx="685800" cy="381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1→2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71800" y="5410200"/>
            <a:ext cx="685800" cy="381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 charset="0"/>
              </a:rPr>
              <a:t>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→4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4953000"/>
            <a:ext cx="685800" cy="381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 charset="0"/>
              </a:rPr>
              <a:t>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→3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634" y="1596398"/>
            <a:ext cx="1891117" cy="3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81199"/>
            <a:ext cx="1785551" cy="1604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 bwMode="auto">
          <a:xfrm>
            <a:off x="762000" y="5867400"/>
            <a:ext cx="685800" cy="381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1→4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029200" y="4953000"/>
            <a:ext cx="685800" cy="381000"/>
          </a:xfrm>
          <a:prstGeom prst="rect">
            <a:avLst/>
          </a:prstGeom>
          <a:solidFill>
            <a:schemeClr val="accent1">
              <a:alpha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 charset="0"/>
              </a:rPr>
              <a:t>3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→4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L 0.22083 -0.0055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44444E-6 L 0.5 4.44444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84 -0.00555 L 0.47084 -0.0055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3" presetClass="exit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44444E-6 L 0.5 4.44444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-0.00556 L 0.25 0.0666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361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 -3.33333E-6 L 0.70417 0.0055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8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0" grpId="2" animBg="1"/>
      <p:bldP spid="15" grpId="0" animBg="1"/>
      <p:bldP spid="15" grpId="1" animBg="1"/>
      <p:bldP spid="15" grpId="2" animBg="1"/>
      <p:bldP spid="15" grpId="3" animBg="1"/>
      <p:bldP spid="15" grpId="4" animBg="1"/>
      <p:bldP spid="16" grpId="0" animBg="1"/>
      <p:bldP spid="16" grpId="1" animBg="1"/>
      <p:bldP spid="16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DTNS Period Length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99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39163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u="sng" dirty="0"/>
                  <a:t>n-Line: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𝐿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 smtClean="0"/>
                  <a:t> time slots.</a:t>
                </a:r>
              </a:p>
              <a:p>
                <a:pPr lvl="1"/>
                <a:endParaRPr lang="en-US" sz="2000" dirty="0" smtClean="0"/>
              </a:p>
              <a:p>
                <a:pPr lvl="1"/>
                <a:r>
                  <a:rPr lang="en-US" sz="2000" dirty="0" smtClean="0"/>
                  <a:t>Almost achieves capacity limit.</a:t>
                </a:r>
              </a:p>
              <a:p>
                <a:pPr lvl="2"/>
                <a:r>
                  <a:rPr lang="en-US" sz="1600" dirty="0" smtClean="0"/>
                  <a:t>Impossible to spread traffic uniformly: central link is a bottleneck.</a:t>
                </a:r>
              </a:p>
              <a:p>
                <a:pPr lvl="2"/>
                <a:endParaRPr lang="en-US" sz="1600" dirty="0"/>
              </a:p>
              <a:p>
                <a:pPr marL="0" indent="0">
                  <a:buNone/>
                </a:pPr>
                <a:r>
                  <a:rPr lang="en-US" sz="2400" u="sng" dirty="0"/>
                  <a:t>n-Ring: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d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mr>
                        </m:m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lvl="1"/>
                <a:endParaRPr lang="en-US" sz="2000" dirty="0" smtClean="0"/>
              </a:p>
              <a:p>
                <a:pPr lvl="1"/>
                <a:r>
                  <a:rPr lang="en-US" sz="2000" dirty="0" smtClean="0"/>
                  <a:t>Achieves </a:t>
                </a:r>
                <a:r>
                  <a:rPr lang="en-US" sz="2000" dirty="0"/>
                  <a:t>capacity </a:t>
                </a:r>
                <a:r>
                  <a:rPr lang="en-US" sz="2000" dirty="0" smtClean="0"/>
                  <a:t>limit for odd n.</a:t>
                </a:r>
              </a:p>
              <a:p>
                <a:pPr lvl="2"/>
                <a:r>
                  <a:rPr lang="en-US" sz="1600" dirty="0" smtClean="0"/>
                  <a:t>For even n achieves capacity with overlapping.</a:t>
                </a:r>
                <a:endParaRPr lang="en-US" sz="1600" dirty="0"/>
              </a:p>
              <a:p>
                <a:pPr lvl="2"/>
                <a:endParaRPr lang="en-US" sz="1600" dirty="0" smtClean="0"/>
              </a:p>
              <a:p>
                <a:pPr lvl="2"/>
                <a:endParaRPr lang="en-US" sz="1600" dirty="0"/>
              </a:p>
              <a:p>
                <a:pPr lvl="2"/>
                <a:endParaRPr lang="en-US" sz="1600" dirty="0" smtClean="0"/>
              </a:p>
              <a:p>
                <a:pPr lvl="2"/>
                <a:endParaRPr lang="en-US" sz="1600" dirty="0"/>
              </a:p>
              <a:p>
                <a:pPr lvl="2"/>
                <a:endParaRPr lang="en-US" sz="1600" dirty="0" smtClean="0"/>
              </a:p>
              <a:p>
                <a:endParaRPr lang="en-US" sz="2400" dirty="0" smtClean="0"/>
              </a:p>
              <a:p>
                <a:endParaRPr lang="en-US" sz="2400" dirty="0" smtClean="0"/>
              </a:p>
            </p:txBody>
          </p:sp>
        </mc:Choice>
        <mc:Fallback>
          <p:sp>
            <p:nvSpPr>
              <p:cNvPr id="8499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3916363"/>
              </a:xfrm>
              <a:blipFill rotWithShape="1">
                <a:blip r:embed="rId3"/>
                <a:stretch>
                  <a:fillRect l="-1111" t="-1090" b="-3800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9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1D4D15-5148-497C-956E-113371DFDE04}" type="slidenum">
              <a:rPr lang="he-IL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95098"/>
            <a:ext cx="3048000" cy="48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449" y="3729417"/>
            <a:ext cx="1785551" cy="1604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24400" y="4572000"/>
                <a:ext cx="2743200" cy="977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0" dirty="0" smtClean="0"/>
                  <a:t>, 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b="0" dirty="0" smtClean="0"/>
                  <a:t> is even</a:t>
                </a:r>
              </a:p>
              <a:p>
                <a:pPr algn="l" rtl="0"/>
                <a:endParaRPr lang="en-US" b="0" dirty="0"/>
              </a:p>
              <a:p>
                <a:pPr algn="l" rtl="0"/>
                <a:r>
                  <a:rPr lang="en-US" b="0" dirty="0" smtClean="0"/>
                  <a:t>, 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b="0" dirty="0" smtClean="0"/>
                  <a:t> is odd</a:t>
                </a:r>
                <a:endParaRPr lang="he-IL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572000"/>
                <a:ext cx="2743200" cy="977768"/>
              </a:xfrm>
              <a:prstGeom prst="rect">
                <a:avLst/>
              </a:prstGeom>
              <a:blipFill rotWithShape="1">
                <a:blip r:embed="rId6"/>
                <a:stretch>
                  <a:fillRect l="-1778" t="-625" b="-812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581400" y="5156537"/>
            <a:ext cx="129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/>
              <a:t>time slots</a:t>
            </a:r>
            <a:endParaRPr lang="he-IL" b="0" dirty="0"/>
          </a:p>
        </p:txBody>
      </p:sp>
      <p:sp>
        <p:nvSpPr>
          <p:cNvPr id="20" name="TextBox 19"/>
          <p:cNvSpPr txBox="1"/>
          <p:nvPr/>
        </p:nvSpPr>
        <p:spPr>
          <a:xfrm>
            <a:off x="3124200" y="4623137"/>
            <a:ext cx="129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/>
              <a:t>time slots</a:t>
            </a:r>
            <a:endParaRPr lang="he-IL" b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Torus </a:t>
            </a:r>
            <a:r>
              <a:rPr lang="en-US" dirty="0" err="1" smtClean="0"/>
              <a:t>NoC</a:t>
            </a:r>
            <a:r>
              <a:rPr lang="en-US" dirty="0" smtClean="0"/>
              <a:t> Scheduling (TNS) Algorithm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Inject simultaneously in four directions.</a:t>
            </a:r>
          </a:p>
          <a:p>
            <a:r>
              <a:rPr lang="en-US" sz="2800" dirty="0" smtClean="0"/>
              <a:t>Long-then-short routing.</a:t>
            </a:r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Dist</a:t>
            </a:r>
            <a:r>
              <a:rPr lang="en-US" sz="2800" dirty="0" smtClean="0"/>
              <a:t>(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1</a:t>
            </a:r>
            <a:r>
              <a:rPr lang="en-US" sz="2800" dirty="0"/>
              <a:t>,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2</a:t>
            </a:r>
            <a:r>
              <a:rPr lang="en-US" sz="2800" dirty="0" smtClean="0"/>
              <a:t>)=min</a:t>
            </a:r>
            <a:r>
              <a:rPr lang="en-US" sz="2800" dirty="0"/>
              <a:t>{|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1</a:t>
            </a:r>
            <a:r>
              <a:rPr lang="en-US" sz="2800" dirty="0" err="1"/>
              <a:t>-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2</a:t>
            </a:r>
            <a:r>
              <a:rPr lang="en-US" sz="2800" dirty="0" smtClean="0"/>
              <a:t>|, </a:t>
            </a:r>
            <a:r>
              <a:rPr lang="en-US" sz="2800" dirty="0"/>
              <a:t>N-|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1</a:t>
            </a:r>
            <a:r>
              <a:rPr lang="en-US" sz="2800" dirty="0" err="1" smtClean="0"/>
              <a:t>-x</a:t>
            </a:r>
            <a:r>
              <a:rPr lang="en-US" sz="2800" baseline="-25000" dirty="0" err="1" smtClean="0"/>
              <a:t>2</a:t>
            </a:r>
            <a:r>
              <a:rPr lang="en-US" sz="2800" dirty="0" smtClean="0"/>
              <a:t>|}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56264"/>
            <a:ext cx="3276600" cy="333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urved Right Arrow 12"/>
          <p:cNvSpPr/>
          <p:nvPr/>
        </p:nvSpPr>
        <p:spPr bwMode="auto">
          <a:xfrm>
            <a:off x="5404523" y="2401456"/>
            <a:ext cx="539077" cy="775060"/>
          </a:xfrm>
          <a:prstGeom prst="curvedRightArrow">
            <a:avLst>
              <a:gd name="adj1" fmla="val 35790"/>
              <a:gd name="adj2" fmla="val 56803"/>
              <a:gd name="adj3" fmla="val 19271"/>
            </a:avLst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43599" y="2401456"/>
            <a:ext cx="2743201" cy="189344"/>
          </a:xfrm>
          <a:prstGeom prst="rect">
            <a:avLst/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4" name="Curved Left Arrow 13"/>
          <p:cNvSpPr/>
          <p:nvPr/>
        </p:nvSpPr>
        <p:spPr bwMode="auto">
          <a:xfrm>
            <a:off x="8686800" y="2401456"/>
            <a:ext cx="381000" cy="775060"/>
          </a:xfrm>
          <a:prstGeom prst="curvedLeftArrow">
            <a:avLst>
              <a:gd name="adj1" fmla="val 50258"/>
              <a:gd name="adj2" fmla="val 78353"/>
              <a:gd name="adj3" fmla="val 24904"/>
            </a:avLst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 rot="10800000">
            <a:off x="6810877" y="2255586"/>
            <a:ext cx="381000" cy="533400"/>
          </a:xfrm>
          <a:prstGeom prst="downArrow">
            <a:avLst/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7305675" y="2790824"/>
            <a:ext cx="381000" cy="533400"/>
          </a:xfrm>
          <a:prstGeom prst="downArrow">
            <a:avLst/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 rot="5400000">
            <a:off x="6322596" y="2790825"/>
            <a:ext cx="381000" cy="533400"/>
          </a:xfrm>
          <a:prstGeom prst="downArrow">
            <a:avLst/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6793832" y="3276600"/>
            <a:ext cx="381000" cy="533400"/>
          </a:xfrm>
          <a:prstGeom prst="downArrow">
            <a:avLst/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21" name="Bent-Up Arrow 20"/>
          <p:cNvSpPr/>
          <p:nvPr/>
        </p:nvSpPr>
        <p:spPr bwMode="auto">
          <a:xfrm>
            <a:off x="6370221" y="3886200"/>
            <a:ext cx="1249779" cy="609600"/>
          </a:xfrm>
          <a:prstGeom prst="bentUpArrow">
            <a:avLst/>
          </a:prstGeom>
          <a:solidFill>
            <a:srgbClr val="92D050">
              <a:alpha val="75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6" name="Bent-Up Arrow 5"/>
          <p:cNvSpPr/>
          <p:nvPr/>
        </p:nvSpPr>
        <p:spPr bwMode="auto">
          <a:xfrm rot="5400000" flipH="1">
            <a:off x="6539625" y="3263025"/>
            <a:ext cx="457200" cy="1398749"/>
          </a:xfrm>
          <a:prstGeom prst="bentUpArrow">
            <a:avLst>
              <a:gd name="adj1" fmla="val 27084"/>
              <a:gd name="adj2" fmla="val 25000"/>
              <a:gd name="adj3" fmla="val 30719"/>
            </a:avLst>
          </a:prstGeom>
          <a:solidFill>
            <a:srgbClr val="FF0000">
              <a:alpha val="5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7" name="&quot;No&quot; Symbol 6"/>
          <p:cNvSpPr/>
          <p:nvPr/>
        </p:nvSpPr>
        <p:spPr bwMode="auto">
          <a:xfrm>
            <a:off x="6400800" y="3695700"/>
            <a:ext cx="381000" cy="342900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2306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4" grpId="0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Torus </a:t>
            </a:r>
            <a:r>
              <a:rPr lang="en-US" dirty="0" err="1"/>
              <a:t>NoC</a:t>
            </a:r>
            <a:r>
              <a:rPr lang="en-US" dirty="0"/>
              <a:t> Scheduling (TNS) Algorithm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735240" cy="4525963"/>
              </a:xfrm>
            </p:spPr>
            <p:txBody>
              <a:bodyPr/>
              <a:lstStyle/>
              <a:p>
                <a:r>
                  <a:rPr lang="en-US" sz="2400" dirty="0"/>
                  <a:t>Period consists of </a:t>
                </a:r>
                <a:r>
                  <a:rPr lang="en-US" sz="2400" i="1" dirty="0">
                    <a:solidFill>
                      <a:srgbClr val="00B050"/>
                    </a:solidFill>
                  </a:rPr>
                  <a:t>phases</a:t>
                </a:r>
                <a:r>
                  <a:rPr lang="en-US" sz="2400" dirty="0"/>
                  <a:t>.  </a:t>
                </a:r>
              </a:p>
              <a:p>
                <a:r>
                  <a:rPr lang="en-US" sz="2400" i="1" smtClean="0">
                    <a:solidFill>
                      <a:srgbClr val="00B050"/>
                    </a:solidFill>
                  </a:rPr>
                  <a:t>Phase</a:t>
                </a:r>
                <a:r>
                  <a:rPr lang="en-US" sz="2400" smtClean="0">
                    <a:solidFill>
                      <a:srgbClr val="00B050"/>
                    </a:solidFill>
                  </a:rPr>
                  <a:t> </a:t>
                </a:r>
                <a:r>
                  <a:rPr lang="en-US" sz="2400" dirty="0"/>
                  <a:t>consists of </a:t>
                </a:r>
                <a:r>
                  <a:rPr lang="en-US" sz="2400" i="1" dirty="0">
                    <a:solidFill>
                      <a:srgbClr val="3333CC"/>
                    </a:solidFill>
                  </a:rPr>
                  <a:t>epochs</a:t>
                </a:r>
                <a:r>
                  <a:rPr lang="en-US" sz="2400" i="1" dirty="0"/>
                  <a:t>.</a:t>
                </a:r>
                <a:endParaRPr lang="he-IL" sz="2400" i="1" dirty="0"/>
              </a:p>
              <a:p>
                <a:endParaRPr lang="en-US" sz="2800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400" dirty="0" smtClean="0"/>
                  <a:t>For packet from (</a:t>
                </a:r>
                <a:r>
                  <a:rPr lang="en-US" sz="2400" dirty="0" err="1" smtClean="0"/>
                  <a:t>a,b</a:t>
                </a:r>
                <a:r>
                  <a:rPr lang="en-US" sz="2400" dirty="0" smtClean="0"/>
                  <a:t>) to (</a:t>
                </a:r>
                <a:r>
                  <a:rPr lang="en-US" sz="2400" dirty="0" err="1" smtClean="0"/>
                  <a:t>c,d</a:t>
                </a:r>
                <a:r>
                  <a:rPr lang="en-US" sz="2400" dirty="0" smtClean="0"/>
                  <a:t>):</a:t>
                </a:r>
                <a:endParaRPr lang="en-US" sz="2800" dirty="0" smtClean="0"/>
              </a:p>
              <a:p>
                <a:r>
                  <a:rPr lang="en-US" sz="2400" i="1" dirty="0" smtClean="0">
                    <a:solidFill>
                      <a:srgbClr val="00B050"/>
                    </a:solidFill>
                  </a:rPr>
                  <a:t>Phase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{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,…,</m:t>
                    </m:r>
                    <m:f>
                      <m:fPr>
                        <m:type m:val="skw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  <a:p>
                <a:pPr lvl="1"/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ea typeface="+mn-ea"/>
                    <a:cs typeface="+mn-cs"/>
                  </a:rPr>
                  <a:t>i </a:t>
                </a:r>
                <a:r>
                  <a:rPr lang="en-US" sz="2000" dirty="0">
                    <a:solidFill>
                      <a:srgbClr val="00B050"/>
                    </a:solidFill>
                    <a:ea typeface="+mn-ea"/>
                    <a:cs typeface="+mn-cs"/>
                  </a:rPr>
                  <a:t>= </a:t>
                </a:r>
                <a:r>
                  <a:rPr lang="en-US" sz="2000" dirty="0" smtClean="0">
                    <a:solidFill>
                      <a:srgbClr val="00B050"/>
                    </a:solidFill>
                    <a:ea typeface="+mn-ea"/>
                    <a:cs typeface="+mn-cs"/>
                  </a:rPr>
                  <a:t>max{</a:t>
                </a:r>
                <a:r>
                  <a:rPr lang="en-US" sz="2000" dirty="0" err="1" smtClean="0">
                    <a:solidFill>
                      <a:srgbClr val="00B050"/>
                    </a:solidFill>
                    <a:ea typeface="+mn-ea"/>
                    <a:cs typeface="+mn-cs"/>
                  </a:rPr>
                  <a:t>Dist</a:t>
                </a:r>
                <a:r>
                  <a:rPr lang="en-US" sz="2000" dirty="0" smtClean="0">
                    <a:solidFill>
                      <a:srgbClr val="00B050"/>
                    </a:solidFill>
                    <a:ea typeface="+mn-ea"/>
                    <a:cs typeface="+mn-cs"/>
                  </a:rPr>
                  <a:t>(</a:t>
                </a:r>
                <a:r>
                  <a:rPr lang="en-US" sz="2000" dirty="0" err="1" smtClean="0">
                    <a:solidFill>
                      <a:srgbClr val="00B050"/>
                    </a:solidFill>
                    <a:ea typeface="+mn-ea"/>
                    <a:cs typeface="+mn-cs"/>
                  </a:rPr>
                  <a:t>a,c</a:t>
                </a:r>
                <a:r>
                  <a:rPr lang="en-US" sz="2000" dirty="0">
                    <a:solidFill>
                      <a:srgbClr val="00B050"/>
                    </a:solidFill>
                    <a:ea typeface="+mn-ea"/>
                    <a:cs typeface="+mn-cs"/>
                  </a:rPr>
                  <a:t>),</a:t>
                </a:r>
                <a:r>
                  <a:rPr lang="en-US" sz="2000" dirty="0" err="1">
                    <a:solidFill>
                      <a:srgbClr val="00B050"/>
                    </a:solidFill>
                    <a:ea typeface="+mn-ea"/>
                    <a:cs typeface="+mn-cs"/>
                  </a:rPr>
                  <a:t>Dist</a:t>
                </a:r>
                <a:r>
                  <a:rPr lang="en-US" sz="2000" dirty="0">
                    <a:solidFill>
                      <a:srgbClr val="00B050"/>
                    </a:solidFill>
                    <a:ea typeface="+mn-ea"/>
                    <a:cs typeface="+mn-cs"/>
                  </a:rPr>
                  <a:t>(</a:t>
                </a:r>
                <a:r>
                  <a:rPr lang="en-US" sz="2000" dirty="0" err="1">
                    <a:solidFill>
                      <a:srgbClr val="00B050"/>
                    </a:solidFill>
                    <a:ea typeface="+mn-ea"/>
                    <a:cs typeface="+mn-cs"/>
                  </a:rPr>
                  <a:t>b,d</a:t>
                </a:r>
                <a:r>
                  <a:rPr lang="en-US" sz="2000" dirty="0" smtClean="0">
                    <a:solidFill>
                      <a:srgbClr val="00B050"/>
                    </a:solidFill>
                    <a:ea typeface="+mn-ea"/>
                    <a:cs typeface="+mn-cs"/>
                  </a:rPr>
                  <a:t>)}</a:t>
                </a:r>
                <a:endParaRPr lang="en-US" sz="2000" dirty="0">
                  <a:solidFill>
                    <a:srgbClr val="00B050"/>
                  </a:solidFill>
                  <a:ea typeface="+mn-ea"/>
                  <a:cs typeface="+mn-cs"/>
                </a:endParaRPr>
              </a:p>
              <a:p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r>
                  <a:rPr lang="en-US" sz="2400" i="1" dirty="0" smtClean="0">
                    <a:solidFill>
                      <a:srgbClr val="3333CC"/>
                    </a:solidFill>
                  </a:rPr>
                  <a:t>Epoch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𝑗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{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,…,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𝑗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 {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,…,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}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for clockwise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sz="1600" dirty="0" smtClean="0">
                    <a:solidFill>
                      <a:schemeClr val="tx1"/>
                    </a:solidFill>
                  </a:rPr>
                  <a:t>j </a:t>
                </a:r>
                <a:r>
                  <a:rPr lang="en-US" sz="1600" dirty="0" smtClean="0"/>
                  <a:t>= min{</a:t>
                </a:r>
                <a:r>
                  <a:rPr lang="en-US" sz="1600" dirty="0" err="1" smtClean="0"/>
                  <a:t>Dist</a:t>
                </a:r>
                <a:r>
                  <a:rPr lang="en-US" sz="1600" dirty="0" smtClean="0"/>
                  <a:t>(</a:t>
                </a:r>
                <a:r>
                  <a:rPr lang="en-US" sz="1600" dirty="0" err="1" smtClean="0"/>
                  <a:t>a,c</a:t>
                </a:r>
                <a:r>
                  <a:rPr lang="en-US" sz="1600" dirty="0"/>
                  <a:t>),</a:t>
                </a:r>
                <a:r>
                  <a:rPr lang="en-US" sz="1600" dirty="0" err="1"/>
                  <a:t>Dist</a:t>
                </a:r>
                <a:r>
                  <a:rPr lang="en-US" sz="1600" dirty="0"/>
                  <a:t>(</a:t>
                </a:r>
                <a:r>
                  <a:rPr lang="en-US" sz="1600" dirty="0" err="1"/>
                  <a:t>b,d</a:t>
                </a:r>
                <a:r>
                  <a:rPr lang="en-US" sz="1600" dirty="0" smtClean="0"/>
                  <a:t>)}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𝑗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 {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,…,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}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for counter-clockwise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sz="1600" dirty="0" smtClean="0">
                    <a:solidFill>
                      <a:schemeClr val="tx1"/>
                    </a:solidFill>
                  </a:rPr>
                  <a:t>j-i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</a:t>
                </a:r>
                <a:r>
                  <a:rPr lang="en-US" sz="1600" dirty="0" smtClean="0"/>
                  <a:t>min{</a:t>
                </a:r>
                <a:r>
                  <a:rPr lang="en-US" sz="1600" dirty="0" err="1" smtClean="0"/>
                  <a:t>Dist</a:t>
                </a:r>
                <a:r>
                  <a:rPr lang="en-US" sz="1600" dirty="0" smtClean="0"/>
                  <a:t>(</a:t>
                </a:r>
                <a:r>
                  <a:rPr lang="en-US" sz="1600" dirty="0" err="1" smtClean="0"/>
                  <a:t>a,c</a:t>
                </a:r>
                <a:r>
                  <a:rPr lang="en-US" sz="1600" dirty="0"/>
                  <a:t>),</a:t>
                </a:r>
                <a:r>
                  <a:rPr lang="en-US" sz="1600" dirty="0" err="1"/>
                  <a:t>Dist</a:t>
                </a:r>
                <a:r>
                  <a:rPr lang="en-US" sz="1600" dirty="0"/>
                  <a:t>(</a:t>
                </a:r>
                <a:r>
                  <a:rPr lang="en-US" sz="1600" dirty="0" err="1"/>
                  <a:t>b,d</a:t>
                </a:r>
                <a:r>
                  <a:rPr lang="en-US" sz="1600" dirty="0" smtClean="0"/>
                  <a:t>)}</a:t>
                </a:r>
                <a:endParaRPr lang="en-US" sz="1600" dirty="0"/>
              </a:p>
              <a:p>
                <a:endParaRPr lang="en-US" sz="280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lvl="1"/>
                <a:endParaRPr lang="en-US" sz="200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sz="2400" dirty="0">
                  <a:latin typeface="Cambria Math"/>
                </a:endParaRPr>
              </a:p>
              <a:p>
                <a:endParaRPr lang="en-US" sz="2400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735240" cy="4525963"/>
              </a:xfrm>
              <a:blipFill rotWithShape="1">
                <a:blip r:embed="rId3"/>
                <a:stretch>
                  <a:fillRect l="-638" t="-943" r="-638" b="-87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40" y="4191000"/>
            <a:ext cx="2799160" cy="223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447800"/>
            <a:ext cx="2854368" cy="240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1970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TNS Period Length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u="sng" smtClean="0">
                        <a:latin typeface="Cambria Math"/>
                      </a:rPr>
                      <m:t>𝑁</m:t>
                    </m:r>
                    <m:r>
                      <a:rPr lang="en-US" sz="2400" b="0" i="1" u="sng" smtClean="0">
                        <a:latin typeface="Cambria Math"/>
                      </a:rPr>
                      <m:t>∗</m:t>
                    </m:r>
                    <m:r>
                      <a:rPr lang="en-US" sz="2400" b="0" i="1" u="sng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sz="2400" u="sng" dirty="0" smtClean="0"/>
                  <a:t>-Torus:</a:t>
                </a:r>
                <a:endParaRPr lang="en-US" sz="2400" u="sng" dirty="0"/>
              </a:p>
              <a:p>
                <a:endParaRPr lang="en-US" sz="24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𝑁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𝑛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𝑛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mr>
                        </m:m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sz="2400" dirty="0"/>
              </a:p>
              <a:p>
                <a:pPr lvl="1"/>
                <a:endParaRPr lang="en-US" sz="2000" dirty="0"/>
              </a:p>
              <a:p>
                <a:pPr lvl="1"/>
                <a:r>
                  <a:rPr lang="en-US" sz="2000" dirty="0"/>
                  <a:t>Achieves capacity </a:t>
                </a:r>
                <a:r>
                  <a:rPr lang="en-US" sz="2000" dirty="0" smtClean="0"/>
                  <a:t>limit for odd N.</a:t>
                </a:r>
              </a:p>
              <a:p>
                <a:pPr lvl="2"/>
                <a:r>
                  <a:rPr lang="en-US" sz="1600" dirty="0" smtClean="0"/>
                  <a:t>For even n achieves capacity limit with overlapping.</a:t>
                </a:r>
                <a:endParaRPr lang="en-US" sz="1600" dirty="0"/>
              </a:p>
              <a:p>
                <a:pPr lvl="2"/>
                <a:endParaRPr lang="en-US" sz="1600" dirty="0"/>
              </a:p>
              <a:p>
                <a:endParaRPr lang="he-IL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" t="-94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39000" y="2832232"/>
                <a:ext cx="2743200" cy="977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0" dirty="0" smtClean="0"/>
                  <a:t>, 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b="0" dirty="0" smtClean="0"/>
                  <a:t> is odd</a:t>
                </a:r>
              </a:p>
              <a:p>
                <a:pPr algn="l" rtl="0"/>
                <a:endParaRPr lang="en-US" b="0" dirty="0"/>
              </a:p>
              <a:p>
                <a:pPr algn="l" rtl="0"/>
                <a:r>
                  <a:rPr lang="en-US" b="0" dirty="0" smtClean="0"/>
                  <a:t>, 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b="0" dirty="0" smtClean="0"/>
                  <a:t> is even</a:t>
                </a:r>
                <a:endParaRPr lang="he-IL" b="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832232"/>
                <a:ext cx="2743200" cy="977768"/>
              </a:xfrm>
              <a:prstGeom prst="rect">
                <a:avLst/>
              </a:prstGeom>
              <a:blipFill rotWithShape="1">
                <a:blip r:embed="rId4"/>
                <a:stretch>
                  <a:fillRect l="-2000" t="-625" b="-812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867400" y="3440668"/>
            <a:ext cx="129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/>
              <a:t>time slots</a:t>
            </a:r>
            <a:endParaRPr lang="he-IL" b="0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2794337"/>
            <a:ext cx="129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/>
              <a:t>time slots</a:t>
            </a:r>
            <a:endParaRPr lang="he-IL" b="0" dirty="0"/>
          </a:p>
        </p:txBody>
      </p:sp>
    </p:spTree>
    <p:extLst>
      <p:ext uri="{BB962C8B-B14F-4D97-AF65-F5344CB8AC3E}">
        <p14:creationId xmlns:p14="http://schemas.microsoft.com/office/powerpoint/2010/main" val="40145501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Network-on-Chip (</a:t>
            </a:r>
            <a:r>
              <a:rPr lang="en-US" dirty="0" err="1" smtClean="0"/>
              <a:t>NoC</a:t>
            </a:r>
            <a:r>
              <a:rPr lang="en-US" dirty="0" smtClean="0"/>
              <a:t>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4114800" y="3352800"/>
            <a:ext cx="1143000" cy="9144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06408"/>
            <a:ext cx="3276600" cy="330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183705"/>
            <a:ext cx="3103201" cy="3252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5943600"/>
            <a:ext cx="3581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Buses and dedicated wires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5879068"/>
            <a:ext cx="310320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dirty="0" smtClean="0"/>
              <a:t>Packet-based network infrastructure</a:t>
            </a:r>
            <a:endParaRPr lang="he-IL" dirty="0"/>
          </a:p>
        </p:txBody>
      </p:sp>
      <p:sp>
        <p:nvSpPr>
          <p:cNvPr id="3" name="AutoShape 2" descr="data:image/jpeg;base64,/9j/4AAQSkZJRgABAQAAAQABAAD/2wCEAAkGBhQQEBQUEBQUFRQUFBQQFBUUFRQUFBQUFRQWFRQUFBQXGyYeFxkjGRQUHy8gIycpLCwsFR4xNTAqNSYrLCkBCQoKDgwOFw8PFCwcHRwpLykpKSkpLCw1KTUsLCwpLCkpKSkpLSkpKSkpKSkpKSkpLCopKS0pKSkpKSkpLSwpLP/AABEIANQA7gMBIgACEQEDEQH/xAAcAAAABwEBAAAAAAAAAAAAAAAAAQIDBQYHBAj/xABLEAABAwEEAgwKBwYGAwEAAAABAAIDEQQFEiEGMQcTFUFRYXFygZGSsRQiIyQyUqGywdEzNEJTc4LSFhdUouHwJUNig5OjNbTxJv/EABkBAQEBAQEBAAAAAAAAAAAAAAABAgMEBf/EADARAQABAgIFCgcBAAAAAAAAAAABAhEDIRJBkdHhMTJCUVJhcYGhwQQTIiMzYrEU/9oADAMBAAIRAxEAPwDcUzNbGt1nPgGZ9iavC0looNZ3+AKKwqiV3TZx9kobps4+yVF4UeFESe6bOPslHukzj6iozCjogkt0mcfUUN0WcfUVHUR4UEhuizj6ihuizj6io/CjwoO/dFnH1FDdFnH1FcGFDCg790WcfUUN0WcfUVwYUMKDv3RZx9RQ3RZx9RXBhQwoO/dFnH1FDdFnH1FR+FDCgkN0WcfUUN0mcfUVH4UWFBI7pM4+oot02cfZKjqJNEEnuozj7JRbqs4+yVGEIi1BKbqs4+yUW60fH2SootSS1BL7rx8J7JRbsR8J7JUOWpJagscFqa/0SD39SdVWY4tNWmhGoqxWK07YwHf1EcY/v2qK5LyHjjk+JXMGrst48YcnxK5w1VCA1HhSwECEDZSC9cl82ksgkc00LWEg8YCzCyaVXhNi2sufhGI4WA0HCck73OrEtVoxF2s7ajEqx4ab2v73+VvyU5o9py6pbaDWup1Bl/Ra0XOfiKY50WjraPtiBlVMvjTEMjO1VLjqNMhx8aqbtNrZ657I+Sll+fTM2pz74a7tyG3LGrZp1bWAUfrJGbRwLk/eHbvWHYSzcYkz0Z9G4bchtyw/94lu9cdhF+8W3euOyljTns/ze3HbkNuWHfvFt3rjspx2mt5EVrT8oB6jmljTnsz6b227ci25YYNkG3g5v1cLf6JX7xrd647KWNOezPpvbjtyLblisend4OFQcuHDQdFda6IdOLYWgmSh3xhCWScS3Rn03th25FtyyH9trX95/KER02tf3n8rfklk+b+s+m9rxmSTMshdpta/vP5Qk/tva/vf5R8ksfO/WfTe2DbUA5Zbd+mMzvTmdjL2BrQxuFzT6RLt4haNZ7TVRumrS1O1EQgwpyiNmS1Slyanco7lwFqkLnGTuUdyBy2jxhyfEpgNXTaxmORNUQIwpLwnqJEgQQGkLvN5eY7uWV3DpRLYi/asBD6VxCuba0Iz41qekX0EvMd3LH7usu2zNYBWrgKcJJyCtoqi0vPVMxi5dW9YdG9CXWrx5SWsrU0486cvctCu7RazQgbXCzL7ThicTw1cuywWENa1jRRrBhFN8755Sc1NQxNa2p6ypd2imIcPgoA1DqalNgHAOoLodeLa+j05BGLeOD2qNOcxj1W9kfJAwivot7I+S6fDxwIjbh6vtCDk2pu+0dkfJJMDfVb2R8l2eHDg9oQ8NHq9yDgNnHqt7A+SSY65YW1PC0d9F3+HimpJ8PHqoOdtmbvhvIGD5InWVnqt7A+S6fDh6qI29vq9yDl2hhyLGZf6B7Mk2bJHn4jP+NvyXcLcPV7kYto4EEa6wx+oz/jb8k3aLricKOijI442/JSptw9XuXHbLS4g4MjvVAogqV8bHUEoJiBifnTDmzpafgVml6XW+zSGOUUcOojeIO+Frth0lxSGCQYJDkDTI75GeolRenFwB9kc70nwjG075AHjDkpXqCsS51UROcMxsbvKM5wWq3daa0WUWQ+UZzgtLut+YWpYwuWVrs5XUAuSyLuAWXc2WrvuoZO5R3LkIXZdg9LlHcgdtIz6E1RPWgZ9CQAiiASJQnQEiUIK3pGPIS8x3cs00HixW+LiJPUCVpmkg8hLzHdyznY+Fbez83ula1PNP5fLe16J+FhIGpriOWidlk8RmWWEO60zbRSF/wCGe5Le3xW81o9iw9BDYxvpwNHAiwJVFFApNEZKI1VQWFDCgjQJIQojQQJISSxLciqgIRBGWJQKFUDJjSC1PuTTlFUPTuPaZYp2ZOFdW/goR7MlbtvEtmBP2258hCrOyUPIs5JPcUzdTvNGA5+IFUYvd58o0cDy3qJC066RmFl93ny3+673itSugZhblxw+WVqsYUi1q4bGFINCy7EFq67uHpco7lzkLpsH2uhA7MM+hJAS5BmiooogE3KE9RNyhBWtJR5vLzHdyzfY9Fbwj/N7pWk6S/V5eY7uWabH8nn8Y43uPIGOC1qeefy+W9sVsb5J/MKOR3o81vcitR8k/mHuSpBXDyN7ll3GCic5AInFAKokAgSgCC5bbanNbWKMyu1YQ5rQONznHIdZ4lAy6P2q1mtrtLomfcWQlgp/rnIxuPJQIJa89IbPZvrE8ce/R7mtPVrUI7ZQu6tBaa81krh1hq7bv0HsUGbLPGXay+QbY88Zc+pU0yztb6LWgcQAQVhuyjd1aeEgV9ZkjR1lqn7uvaK0NxQSskG+WODqctNSXa7DE9pErI3Npnja0im/WoVNvXY9hf5a65RZrQK4XQv8m8jPC4NOXR1IL2ECqjoTpXLPJLZLazDa7OAXEUwyNyGMU38xqyNQVbkCXBNPCfKakCCl7I48g3kk9xSl2jzdmf2B8FF7IrPIDkk91SN15wM5je4JAxq7T5b/AHXe8Vq10DMLKLrPlh+I73itYucZhblxw+dUtljCkWhcFjCkWhZdiSE/YvtdCaIT1j+10IHn60lKeiUUE3Kck4VyW2cMaSd4VQQOkx83l5ju5Zrsdj/EGHgD/dKtGk+ljaGLCcUjXDXqNDroqvsc529nNf7pW9TzTP3vKPdrlqf5J/MKfcdXIO5c1sFIZOZ8U9vN5G9yw9BZKSUaBcgJQjb1kmtZigAEUDqWiRw9J5YHNgjHCA5rnO3qgcKlrVLgY53qtc7lwgn4KsbGUhku5krjV00k87zv4nSu19QQcOit4WWzRXhNE6dzY55JJsYbUOFaiMA5jlShst2XAJDFamxk02wwnBXV6Vaawq3c7aXfflfvp/ikWg//AJRnPH/suREppjphJDeFgdDJI6zyxtmdHEKmVpcaUZrJIpkrFeOyBBCIQWTuknYJGQtiLpcJy8Zv2TkepZ7NaGxWm45JHBjG2eIl7jRoAeakniqFIX9bHi+jLFbIbO2WzMME8jRJE9mQLWu1CpBz4uNBbRpdDb7JbGxiRj4oZBJHKzA9tWOpUdBUbsLsG52oVE8lDTVUNBoo+6LrL5bdaPDoLXI6xyRSNgbQ5t8QmmR9EjJc+gWlcV3XMZJauLp5GRsaDWR+Fpw11AcJQS95mmkln2rNxsrhNzauwk9FFfwVQNjm5rS+0Wi8La0sknAZGxwo5rKgk0ObW5NAGvInfV+wosDITbkqiQQgp2yOPNxyP91SN1nzWP8ADao/ZH+rdr3V33SR4JFq+jagxa6vph+I7vK1e6H5hZHdz6PqN5zj3q3aP3/MbMJiWOw1xNLS0nDvVrSpG+tzyPPh1fXVHh7tdsTlJNVeua3CRjXDU4Bw6Qp6J6y9Bwp6yb/Qmk9Zd/oRTjkAjchRQIcoa/Z8MMhG8wnqFVMyKvaQnyEvMd3KwMXv+9wbUMLi5nimpABBLPGGW9iJUtsbH/EGc1/ulUS3y1eOX2q87GP1+PmP90rWp5bfdv3b2vW76GTmp46hyDuTVsA2p/MT1chyDuWHpEEKo0klA3PHiaWnU5paeRwoqBsd30yyCS7rU4RTQSvEeM0ErHnE3ATv56uAjjWgkqsaZbH0F5AOcTHM0YWytFcvVe37Q9o4UE3JcsLhMDG2k/0wplJ4uGruiiaOjVnNnFmMLNoBqI/s1xYuHhNVmZsl+XX4kRNoib6JAEzac11Ht5EobKF6MFH2IV4TFM32Il2lWrRmzSxMhkhjdHGAGNLahgGXinWEi2aKWWaJkUkDHRxjDGCPQHA06x1rNZdk29X/AEdjDeSGZ/eudzr+t2VJY2nm2duf8yF2kQsu+6mkAwWcOzNXAOdThBJcVyaL3lYbc6TwWFuGzyB4cYw1pklBxPY05g0ZrIGtVG6NhZz3Y7faCTrLYquJ50r/AIBaNcWjsFiZgs0YYDQuOZc4jUXOOZKCRIRUSkdEU2SkFOlqbc1RVN2S/q3a7lI3S3zSL8JqjtkkebdJ7l33SfNI/wAIKoxCwHP8zterOutS1ptwE0jIj5NkLmDeDi0tq+g1VNacVFDWdpoaa/Gp7U5YSXPkPDC89y6aoeWi2nV5e7Y9FbT5CLmN7lcbK9UDRZ/kouY3uCvNiKw9SUanbNv9CaYnrPrPQinSgERQUCJdSgL7ZWJ9dWEqwvCirdFUGvIqPPV83VS0RtHokkimrVVWfYyZ/iDOZJ7pU9fmj0LGuc2MAtDnA55GnKoLY1/8g3mSe6V0jmy+fXMx8TTHdva1bPon834hO0pTkHcE1bRSJ/N+ITjt7o7guT3ioUCFB3tapZLbFZYZTCDBJaXSBjHuJbIyNrQHggCr6nKuW8uK6tMw6zY5mkvjbZ9sLQAHGeV8TS0E5ZsqRx5VQWfrSmlQVr0siikmZIJAYWOkr4pxtY9rHYQDUeM5oGKla1C67mvEyse6UGM7c+MMfgDmgNZRpoaE5nh1oJMlJxFVa673nc19rkkb4M11rbJHgAMbYJXxxujcBVxO1uLsR38k/JpcGhnm85fI/a2xDay+u1ba0+lShaRv5b6CxByNRF26SxWiZ8LQ4OYHkONMLxHJtTy2hrk/LOigWaQTm8nxNkL2ttIidBtTcLLPtAe6bbQ2oIed8mtaUQXRGM1WIdO2vibL4PaAx0bp8xHUQtw4paYs2gupTWaHJSA0oj217MMmGNpc+UNrGCIxKWk1qDgIOqm8gmEKqtDTuLDUxyB5MIaxxjBcJ2vdE/FiwtBEbvSIzFN9PN0vZtjWGOZpMYmfiaBtTXY6Y21rTybquAIGWeaCdJTbgq3NpyxrWl0E4c/ajEyjC6RkxIje3xqaxqNCKhWCJ1WtJBaSAS00q0kajTKo1dCCp7Iw837Xcu66WeaRfhtXDsiO836Hdy77np4HF+GPigxG7h435nfFdFxyeSfXIFjgK8O+mrobWRoO+8jvV3uy6420DWNFNWQXSeSHlw6fuVT4e6a0XiIiiBFPEb3K8WJqr11WfUrRZY1h6ndGE7BrPQm2BOQaz0Ip0oBAoKAnBclpjXamZmoKXpPD5CTmO7lRNjU0vBvMk91aNpUzzeXmFZ1sbjz8cyTuXSObLw4lv9FPhvaxeBrE/m/EJ473IO4Lnt/0T+aPeCffvcg7lze1G3ncW3SNlZLJDKxroxJFgqWPILmEPa4EVaDqqCFFR6ARtYGCefDSJr84vKbTKZYy7xN4kjKlQc6q0hAuQVyTQiF0kr3OkO2skiLaso1skjZCQQ3ESHNBBcTwal32O5WMbSSsx2wy45WsLsZDRiFGgD0RqCkyURKCBGiMWKSrpTG8TN2nEBEzbzWYtAANXEk5k0qaUS7Loy1jo3ullkfE8yBz8FT5HaA12FoFAzprrqplBBD3ZoxFZ55Joy7FJi8UkYW437Y/DQVNXZ5k01DJdliutsT53NLiZ5NucDSgdgayjaDVRo11XZVEggZNDYzDFEJJWtjhNmJaW1khdQuY+rd/CM20OtdI0Xi2yR1ZMMjCx8WKkRJjERdQZk4ABrpv61LVQqgrcegMTWFrZZakx5+T9GNrmtYWYMDxR7q4mkk0NagJ6PQqEOjJdKWxsEYY59WmjXNqSRUVD3VAIByqMgp+qBQV6PQuNpjc6WZ5iMO1l5Z4jISSyMUaKtq7MnM0GamzRLcSmyTyoKfsigbRlwO7gu+6z5nH+G34qO2R3eQHI/uC7Lrf5q3iYO5IGN3L9K3nnvK1C64KkLL7k+lZz/iVrtzszC3Lhhc6pYrvs9KKbhjXFYmKUjCy9AAJcOs9CSUqHWehQOFAIijCA03KnE1Kgq+lf1aXmFZxsbu8/HMk7lpGlX1aXmFZrsdGlvbxskHsXSObLwYkx/po8N7V7f8AQycwe8E+41pyDe4lz25/kZK/dk9RCVG/E1hB+y3uoVze4+2qNE1AuQCiItSXBFq4UBoqoV5UWIf2ECqoByQSjBQKxIEpOJJL0C8SUCm8SGP+6oA9NnkRud/dU291EVTtkX6IZb0ncF33S7zNvNG+onTt2IEAejG9x6VJXSfMQ7eDc1WWQXH9Kzn/ABK2C5dYWPXKfKM53zWw3LrC1Ljhc6pcLGpJijLGpNiy9AFKh1noSSlQ6z0KBbkEHIIDCblTiblQVfSr6tLzCsbuO9PBrTHKdTX+NzTk72FbJpZ9Wm5hWFPXWjOJfN+InRxqZ6o95eg4yHNp6TSCNetrh8QSo6GF8JwNPDha4+kOFruHiVL0N2QQ1rYbUcIaA1ku9QZBsh3uXrWgvayRorq11B18YXKYs99FUVReBC1PGtj+qvtCMW019B/Q00UZabtkJ8nPK0flI9oTBuaf+Jk/k/Spm3kmTbT6juwUk20+o/slQouif+Jl/wCv9KG5M2/apP8Arr7qZmSaNu3wyQ8WApDrzd91J2Csj2RtIrRZ5mwRzvILBI53ih2biABQCnoquR2y2lgcLS4Atx+m/VrzyomaXhvjryd9zIfyFIberjrglGfq1+KwizW23Oe5nhDwW0r4zjr+SdFuvBrHE2iVtAHEEmtCK58FBWvBQoXbmbxd9zN2f6ojeR345OwVhdsvW3QAPdaXuAfg1u1ip1EZjJaJolelotdmbIZyDUso1rKeLw1FRkmZeFzbb6/Yf2HfJKNq/wBLuy75KFMFq/iHdmP9KQ6C1fxLuxH+lM1yTbrad5juwUxLLK/JkRB9Z9GtHHrqVEGK1b1pd2I/kmLVd1qkGF1qkDTrw4WnrATMycOlT2VFma/HaJnNEpGqNgIJHFq1KV0htjLDdcmEguwUaKg1cfFHtKjLNdEFhDpHEVAJc97gTx1KoWlGlRtzhHGKQtINSKF5GrLebwDpKsQzVUj7lbR8fKFsNy6wsju8eVZzgtbuXWFuXHC5ZXCxqSYoyxqSasvQUSjg1noSSlQaz0KBxyKqD0SBQTciWkPQVjSwebTcwrK9JdFDB5SKroyASN9lRXpC2S9LGJWOY7U4UPIqXa9Eom1o0nlc5SYm8TE293CumbzMU3vHXbr7p62VlqlLrvy0WdtWTlkY3n0czkAPwVpl0biH+WOsrnn0aieAHxggahV4pXkK7TMPPGDi3tH0+d9mTgbsh2xwJifZ3010Y4HqxLn/AHkW7hh7Dv1KXg0YhYasiaDQioL9/wDMjOjsfqDrKzk6aONTOU6Ud+U/xBz7KVtZSu0HX9h36k2zZZtpyDYCeY7g5ynzo1EdcY9qSdGIvu2+1LQ1E4vZjbwZret6yWqZ007gXuoMsgABQADeCtd1X7ZWwMZJJQ7WI3twPcCQNZyodZ1b1FNv0ai+7aqreVk2tzxSMUPitETnFwqRma0BFB1qTTE6zSxaehG3gQy87MLRI57pHMJiLSyra4SC8uFQUqe9bGYnBrZsRjLWkvNA7DQV8bMV/wDiO5YTJIGyRMAIcfRIOQ5clZWaPRH/ACm+1TRjrWK8WehG3gzeScuFC4kDUCSaKY0f0wnsIc2EtLXGpa+pAOqooRT+iurdGIT/AJbUr9lYfuwtZJfF7MbeCujZTtfBF1O/Un49kW1uANIs89T/ANSm/wBlYfuwlDRmL1B1lMkmcXVTG3ghDsg2r1YeHU/9Sbfp5azqEQ6HfNT/AOzUfqe0ov2aj9T2lMi+N2Y28FHvC3TWk+XlLhrwjJvUE3GwN1K+fszF6ntKA0Zi9T2lXJmYxZ6MbeCqXZZXOc14Hite1pNRkTqyWrXMzUq9ZdF4wRRpGdciVcLsstKLLthU1Re8W809YwpFpXFZmrtao7DKXZ9Z6E0SnLNv9CBbzmiSpG11a0gFQKqiKCCDmmiqo2exVU0Wpt0Korcl0gprcYKzGzIvBURW9xgi3GCs3gqHgqCs7jBEblCs/gqBsqCozXMq/eOixc4ua7DXMjCHCuqua0iSyLjmsCDPbFoztbi4nE45VpQAcQUxZ7oVkF3LohsCCDiuZO7jBWJlkTgsqCs7jBDcYKzeCovBUFZ3GCG4ys3gqLwVBWdxkBc6spsyLwZBAxXXRSEFlou4WdLbGgTGyieCKiFUUCU7Zt/oTIFch/fKuuNlBRApEWg60EFAKIUQQQCiFEaCAqIUQQQCiFEaCAqIURoICoiwDgCCCAbWOAdSGAcAQQQHRCiCCAUQogggFEKIIIBhQwjgQQQDCOBDCOBBBAMA4AiLBwDqQQQGBTUjQQQf/9k="/>
          <p:cNvSpPr>
            <a:spLocks noChangeAspect="1" noChangeArrowheads="1"/>
          </p:cNvSpPr>
          <p:nvPr/>
        </p:nvSpPr>
        <p:spPr bwMode="auto">
          <a:xfrm>
            <a:off x="8542338" y="-966788"/>
            <a:ext cx="226695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8" name="AutoShape 4" descr="data:image/jpeg;base64,/9j/4AAQSkZJRgABAQAAAQABAAD/2wCEAAkGBhQQEBQUEBQUFRQUFBQQFBUUFRQUFBQUFRQWFRQUFBQXGyYeFxkjGRQUHy8gIycpLCwsFR4xNTAqNSYrLCkBCQoKDgwOFw8PFCwcHRwpLykpKSkpLCw1KTUsLCwpLCkpKSkpLSkpKSkpKSkpKSkpLCopKS0pKSkpKSkpLSwpLP/AABEIANQA7gMBIgACEQEDEQH/xAAcAAAABwEBAAAAAAAAAAAAAAAAAQIDBQYHBAj/xABLEAABAwEEAgwKBwYGAwEAAAABAAIDEQQFEiEGMQcTFUFRYXFygZGSsRQiIyQyUqGywdEzNEJTc4LSFhdUouHwJUNig5OjNbTxJv/EABkBAQEBAQEBAAAAAAAAAAAAAAABAgMEBf/EADARAQABAgIFCgcBAAAAAAAAAAABAhEDIRJBkdHhMTJCUVJhcYGhwQQTIiMzYrEU/9oADAMBAAIRAxEAPwDcUzNbGt1nPgGZ9iavC0looNZ3+AKKwqiV3TZx9kobps4+yVF4UeFESe6bOPslHukzj6iozCjogkt0mcfUUN0WcfUVHUR4UEhuizj6ihuizj6io/CjwoO/dFnH1FDdFnH1FcGFDCg790WcfUUN0WcfUVwYUMKDv3RZx9RQ3RZx9RXBhQwoO/dFnH1FDdFnH1FR+FDCgkN0WcfUUN0mcfUVH4UWFBI7pM4+oot02cfZKjqJNEEnuozj7JRbqs4+yVGEIi1BKbqs4+yUW60fH2SootSS1BL7rx8J7JRbsR8J7JUOWpJagscFqa/0SD39SdVWY4tNWmhGoqxWK07YwHf1EcY/v2qK5LyHjjk+JXMGrst48YcnxK5w1VCA1HhSwECEDZSC9cl82ksgkc00LWEg8YCzCyaVXhNi2sufhGI4WA0HCck73OrEtVoxF2s7ajEqx4ab2v73+VvyU5o9py6pbaDWup1Bl/Ra0XOfiKY50WjraPtiBlVMvjTEMjO1VLjqNMhx8aqbtNrZ657I+Sll+fTM2pz74a7tyG3LGrZp1bWAUfrJGbRwLk/eHbvWHYSzcYkz0Z9G4bchtyw/94lu9cdhF+8W3euOyljTns/ze3HbkNuWHfvFt3rjspx2mt5EVrT8oB6jmljTnsz6b227ci25YYNkG3g5v1cLf6JX7xrd647KWNOezPpvbjtyLblisend4OFQcuHDQdFda6IdOLYWgmSh3xhCWScS3Rn03th25FtyyH9trX95/KER02tf3n8rfklk+b+s+m9rxmSTMshdpta/vP5Qk/tva/vf5R8ksfO/WfTe2DbUA5Zbd+mMzvTmdjL2BrQxuFzT6RLt4haNZ7TVRumrS1O1EQgwpyiNmS1Slyanco7lwFqkLnGTuUdyBy2jxhyfEpgNXTaxmORNUQIwpLwnqJEgQQGkLvN5eY7uWV3DpRLYi/asBD6VxCuba0Iz41qekX0EvMd3LH7usu2zNYBWrgKcJJyCtoqi0vPVMxi5dW9YdG9CXWrx5SWsrU0486cvctCu7RazQgbXCzL7ThicTw1cuywWENa1jRRrBhFN8755Sc1NQxNa2p6ypd2imIcPgoA1DqalNgHAOoLodeLa+j05BGLeOD2qNOcxj1W9kfJAwivot7I+S6fDxwIjbh6vtCDk2pu+0dkfJJMDfVb2R8l2eHDg9oQ8NHq9yDgNnHqt7A+SSY65YW1PC0d9F3+HimpJ8PHqoOdtmbvhvIGD5InWVnqt7A+S6fDh6qI29vq9yDl2hhyLGZf6B7Mk2bJHn4jP+NvyXcLcPV7kYto4EEa6wx+oz/jb8k3aLricKOijI442/JSptw9XuXHbLS4g4MjvVAogqV8bHUEoJiBifnTDmzpafgVml6XW+zSGOUUcOojeIO+Frth0lxSGCQYJDkDTI75GeolRenFwB9kc70nwjG075AHjDkpXqCsS51UROcMxsbvKM5wWq3daa0WUWQ+UZzgtLut+YWpYwuWVrs5XUAuSyLuAWXc2WrvuoZO5R3LkIXZdg9LlHcgdtIz6E1RPWgZ9CQAiiASJQnQEiUIK3pGPIS8x3cs00HixW+LiJPUCVpmkg8hLzHdyznY+Fbez83ula1PNP5fLe16J+FhIGpriOWidlk8RmWWEO60zbRSF/wCGe5Le3xW81o9iw9BDYxvpwNHAiwJVFFApNEZKI1VQWFDCgjQJIQojQQJISSxLciqgIRBGWJQKFUDJjSC1PuTTlFUPTuPaZYp2ZOFdW/goR7MlbtvEtmBP2258hCrOyUPIs5JPcUzdTvNGA5+IFUYvd58o0cDy3qJC066RmFl93ny3+673itSugZhblxw+WVqsYUi1q4bGFINCy7EFq67uHpco7lzkLpsH2uhA7MM+hJAS5BmiooogE3KE9RNyhBWtJR5vLzHdyzfY9Fbwj/N7pWk6S/V5eY7uWabH8nn8Y43uPIGOC1qeefy+W9sVsb5J/MKOR3o81vcitR8k/mHuSpBXDyN7ll3GCic5AInFAKokAgSgCC5bbanNbWKMyu1YQ5rQONznHIdZ4lAy6P2q1mtrtLomfcWQlgp/rnIxuPJQIJa89IbPZvrE8ce/R7mtPVrUI7ZQu6tBaa81krh1hq7bv0HsUGbLPGXay+QbY88Zc+pU0yztb6LWgcQAQVhuyjd1aeEgV9ZkjR1lqn7uvaK0NxQSskG+WODqctNSXa7DE9pErI3Npnja0im/WoVNvXY9hf5a65RZrQK4XQv8m8jPC4NOXR1IL2ECqjoTpXLPJLZLazDa7OAXEUwyNyGMU38xqyNQVbkCXBNPCfKakCCl7I48g3kk9xSl2jzdmf2B8FF7IrPIDkk91SN15wM5je4JAxq7T5b/AHXe8Vq10DMLKLrPlh+I73itYucZhblxw+dUtljCkWhcFjCkWhZdiSE/YvtdCaIT1j+10IHn60lKeiUUE3Kck4VyW2cMaSd4VQQOkx83l5ju5Zrsdj/EGHgD/dKtGk+ljaGLCcUjXDXqNDroqvsc529nNf7pW9TzTP3vKPdrlqf5J/MKfcdXIO5c1sFIZOZ8U9vN5G9yw9BZKSUaBcgJQjb1kmtZigAEUDqWiRw9J5YHNgjHCA5rnO3qgcKlrVLgY53qtc7lwgn4KsbGUhku5krjV00k87zv4nSu19QQcOit4WWzRXhNE6dzY55JJsYbUOFaiMA5jlShst2XAJDFamxk02wwnBXV6Vaawq3c7aXfflfvp/ikWg//AJRnPH/suREppjphJDeFgdDJI6zyxtmdHEKmVpcaUZrJIpkrFeOyBBCIQWTuknYJGQtiLpcJy8Zv2TkepZ7NaGxWm45JHBjG2eIl7jRoAeakniqFIX9bHi+jLFbIbO2WzMME8jRJE9mQLWu1CpBz4uNBbRpdDb7JbGxiRj4oZBJHKzA9tWOpUdBUbsLsG52oVE8lDTVUNBoo+6LrL5bdaPDoLXI6xyRSNgbQ5t8QmmR9EjJc+gWlcV3XMZJauLp5GRsaDWR+Fpw11AcJQS95mmkln2rNxsrhNzauwk9FFfwVQNjm5rS+0Wi8La0sknAZGxwo5rKgk0ObW5NAGvInfV+wosDITbkqiQQgp2yOPNxyP91SN1nzWP8ADao/ZH+rdr3V33SR4JFq+jagxa6vph+I7vK1e6H5hZHdz6PqN5zj3q3aP3/MbMJiWOw1xNLS0nDvVrSpG+tzyPPh1fXVHh7tdsTlJNVeua3CRjXDU4Bw6Qp6J6y9Bwp6yb/Qmk9Zd/oRTjkAjchRQIcoa/Z8MMhG8wnqFVMyKvaQnyEvMd3KwMXv+9wbUMLi5nimpABBLPGGW9iJUtsbH/EGc1/ulUS3y1eOX2q87GP1+PmP90rWp5bfdv3b2vW76GTmp46hyDuTVsA2p/MT1chyDuWHpEEKo0klA3PHiaWnU5paeRwoqBsd30yyCS7rU4RTQSvEeM0ErHnE3ATv56uAjjWgkqsaZbH0F5AOcTHM0YWytFcvVe37Q9o4UE3JcsLhMDG2k/0wplJ4uGruiiaOjVnNnFmMLNoBqI/s1xYuHhNVmZsl+XX4kRNoib6JAEzac11Ht5EobKF6MFH2IV4TFM32Il2lWrRmzSxMhkhjdHGAGNLahgGXinWEi2aKWWaJkUkDHRxjDGCPQHA06x1rNZdk29X/AEdjDeSGZ/eudzr+t2VJY2nm2duf8yF2kQsu+6mkAwWcOzNXAOdThBJcVyaL3lYbc6TwWFuGzyB4cYw1pklBxPY05g0ZrIGtVG6NhZz3Y7faCTrLYquJ50r/AIBaNcWjsFiZgs0YYDQuOZc4jUXOOZKCRIRUSkdEU2SkFOlqbc1RVN2S/q3a7lI3S3zSL8JqjtkkebdJ7l33SfNI/wAIKoxCwHP8zterOutS1ptwE0jIj5NkLmDeDi0tq+g1VNacVFDWdpoaa/Gp7U5YSXPkPDC89y6aoeWi2nV5e7Y9FbT5CLmN7lcbK9UDRZ/kouY3uCvNiKw9SUanbNv9CaYnrPrPQinSgERQUCJdSgL7ZWJ9dWEqwvCirdFUGvIqPPV83VS0RtHokkimrVVWfYyZ/iDOZJ7pU9fmj0LGuc2MAtDnA55GnKoLY1/8g3mSe6V0jmy+fXMx8TTHdva1bPon834hO0pTkHcE1bRSJ/N+ITjt7o7guT3ioUCFB3tapZLbFZYZTCDBJaXSBjHuJbIyNrQHggCr6nKuW8uK6tMw6zY5mkvjbZ9sLQAHGeV8TS0E5ZsqRx5VQWfrSmlQVr0siikmZIJAYWOkr4pxtY9rHYQDUeM5oGKla1C67mvEyse6UGM7c+MMfgDmgNZRpoaE5nh1oJMlJxFVa673nc19rkkb4M11rbJHgAMbYJXxxujcBVxO1uLsR38k/JpcGhnm85fI/a2xDay+u1ba0+lShaRv5b6CxByNRF26SxWiZ8LQ4OYHkONMLxHJtTy2hrk/LOigWaQTm8nxNkL2ttIidBtTcLLPtAe6bbQ2oIed8mtaUQXRGM1WIdO2vibL4PaAx0bp8xHUQtw4paYs2gupTWaHJSA0oj217MMmGNpc+UNrGCIxKWk1qDgIOqm8gmEKqtDTuLDUxyB5MIaxxjBcJ2vdE/FiwtBEbvSIzFN9PN0vZtjWGOZpMYmfiaBtTXY6Y21rTybquAIGWeaCdJTbgq3NpyxrWl0E4c/ajEyjC6RkxIje3xqaxqNCKhWCJ1WtJBaSAS00q0kajTKo1dCCp7Iw837Xcu66WeaRfhtXDsiO836Hdy77np4HF+GPigxG7h435nfFdFxyeSfXIFjgK8O+mrobWRoO+8jvV3uy6420DWNFNWQXSeSHlw6fuVT4e6a0XiIiiBFPEb3K8WJqr11WfUrRZY1h6ndGE7BrPQm2BOQaz0Ip0oBAoKAnBclpjXamZmoKXpPD5CTmO7lRNjU0vBvMk91aNpUzzeXmFZ1sbjz8cyTuXSObLw4lv9FPhvaxeBrE/m/EJ473IO4Lnt/0T+aPeCffvcg7lze1G3ncW3SNlZLJDKxroxJFgqWPILmEPa4EVaDqqCFFR6ARtYGCefDSJr84vKbTKZYy7xN4kjKlQc6q0hAuQVyTQiF0kr3OkO2skiLaso1skjZCQQ3ESHNBBcTwal32O5WMbSSsx2wy45WsLsZDRiFGgD0RqCkyURKCBGiMWKSrpTG8TN2nEBEzbzWYtAANXEk5k0qaUS7Loy1jo3ullkfE8yBz8FT5HaA12FoFAzprrqplBBD3ZoxFZ55Joy7FJi8UkYW437Y/DQVNXZ5k01DJdliutsT53NLiZ5NucDSgdgayjaDVRo11XZVEggZNDYzDFEJJWtjhNmJaW1khdQuY+rd/CM20OtdI0Xi2yR1ZMMjCx8WKkRJjERdQZk4ABrpv61LVQqgrcegMTWFrZZakx5+T9GNrmtYWYMDxR7q4mkk0NagJ6PQqEOjJdKWxsEYY59WmjXNqSRUVD3VAIByqMgp+qBQV6PQuNpjc6WZ5iMO1l5Z4jISSyMUaKtq7MnM0GamzRLcSmyTyoKfsigbRlwO7gu+6z5nH+G34qO2R3eQHI/uC7Lrf5q3iYO5IGN3L9K3nnvK1C64KkLL7k+lZz/iVrtzszC3Lhhc6pYrvs9KKbhjXFYmKUjCy9AAJcOs9CSUqHWehQOFAIijCA03KnE1Kgq+lf1aXmFZxsbu8/HMk7lpGlX1aXmFZrsdGlvbxskHsXSObLwYkx/po8N7V7f8AQycwe8E+41pyDe4lz25/kZK/dk9RCVG/E1hB+y3uoVze4+2qNE1AuQCiItSXBFq4UBoqoV5UWIf2ECqoByQSjBQKxIEpOJJL0C8SUCm8SGP+6oA9NnkRud/dU291EVTtkX6IZb0ncF33S7zNvNG+onTt2IEAejG9x6VJXSfMQ7eDc1WWQXH9Kzn/ABK2C5dYWPXKfKM53zWw3LrC1Ljhc6pcLGpJijLGpNiy9AFKh1noSSlQ6z0KBbkEHIIDCblTiblQVfSr6tLzCsbuO9PBrTHKdTX+NzTk72FbJpZ9Wm5hWFPXWjOJfN+InRxqZ6o95eg4yHNp6TSCNetrh8QSo6GF8JwNPDha4+kOFruHiVL0N2QQ1rYbUcIaA1ku9QZBsh3uXrWgvayRorq11B18YXKYs99FUVReBC1PGtj+qvtCMW019B/Q00UZabtkJ8nPK0flI9oTBuaf+Jk/k/Spm3kmTbT6juwUk20+o/slQouif+Jl/wCv9KG5M2/apP8Arr7qZmSaNu3wyQ8WApDrzd91J2Csj2RtIrRZ5mwRzvILBI53ih2biABQCnoquR2y2lgcLS4Atx+m/VrzyomaXhvjryd9zIfyFIberjrglGfq1+KwizW23Oe5nhDwW0r4zjr+SdFuvBrHE2iVtAHEEmtCK58FBWvBQoXbmbxd9zN2f6ojeR345OwVhdsvW3QAPdaXuAfg1u1ip1EZjJaJolelotdmbIZyDUso1rKeLw1FRkmZeFzbb6/Yf2HfJKNq/wBLuy75KFMFq/iHdmP9KQ6C1fxLuxH+lM1yTbrad5juwUxLLK/JkRB9Z9GtHHrqVEGK1b1pd2I/kmLVd1qkGF1qkDTrw4WnrATMycOlT2VFma/HaJnNEpGqNgIJHFq1KV0htjLDdcmEguwUaKg1cfFHtKjLNdEFhDpHEVAJc97gTx1KoWlGlRtzhHGKQtINSKF5GrLebwDpKsQzVUj7lbR8fKFsNy6wsju8eVZzgtbuXWFuXHC5ZXCxqSYoyxqSasvQUSjg1noSSlQaz0KBxyKqD0SBQTciWkPQVjSwebTcwrK9JdFDB5SKroyASN9lRXpC2S9LGJWOY7U4UPIqXa9Eom1o0nlc5SYm8TE293CumbzMU3vHXbr7p62VlqlLrvy0WdtWTlkY3n0czkAPwVpl0biH+WOsrnn0aieAHxggahV4pXkK7TMPPGDi3tH0+d9mTgbsh2xwJifZ3010Y4HqxLn/AHkW7hh7Dv1KXg0YhYasiaDQioL9/wDMjOjsfqDrKzk6aONTOU6Ud+U/xBz7KVtZSu0HX9h36k2zZZtpyDYCeY7g5ynzo1EdcY9qSdGIvu2+1LQ1E4vZjbwZret6yWqZ007gXuoMsgABQADeCtd1X7ZWwMZJJQ7WI3twPcCQNZyodZ1b1FNv0ai+7aqreVk2tzxSMUPitETnFwqRma0BFB1qTTE6zSxaehG3gQy87MLRI57pHMJiLSyra4SC8uFQUqe9bGYnBrZsRjLWkvNA7DQV8bMV/wDiO5YTJIGyRMAIcfRIOQ5clZWaPRH/ACm+1TRjrWK8WehG3gzeScuFC4kDUCSaKY0f0wnsIc2EtLXGpa+pAOqooRT+iurdGIT/AJbUr9lYfuwtZJfF7MbeCujZTtfBF1O/Un49kW1uANIs89T/ANSm/wBlYfuwlDRmL1B1lMkmcXVTG3ghDsg2r1YeHU/9Sbfp5azqEQ6HfNT/AOzUfqe0ov2aj9T2lMi+N2Y28FHvC3TWk+XlLhrwjJvUE3GwN1K+fszF6ntKA0Zi9T2lXJmYxZ6MbeCqXZZXOc14Hite1pNRkTqyWrXMzUq9ZdF4wRRpGdciVcLsstKLLthU1Re8W809YwpFpXFZmrtao7DKXZ9Z6E0SnLNv9CBbzmiSpG11a0gFQKqiKCCDmmiqo2exVU0Wpt0Korcl0gprcYKzGzIvBURW9xgi3GCs3gqHgqCs7jBEblCs/gqBsqCozXMq/eOixc4ua7DXMjCHCuqua0iSyLjmsCDPbFoztbi4nE45VpQAcQUxZ7oVkF3LohsCCDiuZO7jBWJlkTgsqCs7jBDcYKzeCovBUFZ3GCG4ys3gqLwVBWdxkBc6spsyLwZBAxXXRSEFlou4WdLbGgTGyieCKiFUUCU7Zt/oTIFch/fKuuNlBRApEWg60EFAKIUQQQCiFEaCAqIUQQQCiFEaCAqIURoICoiwDgCCCAbWOAdSGAcAQQQHRCiCCAUQogggFEKIIIBhQwjgQQQDCOBDCOBBBAMA4AiLBwDqQQQGBTUjQQQf/9k="/>
          <p:cNvSpPr>
            <a:spLocks noChangeAspect="1" noChangeArrowheads="1"/>
          </p:cNvSpPr>
          <p:nvPr/>
        </p:nvSpPr>
        <p:spPr bwMode="auto">
          <a:xfrm>
            <a:off x="8694738" y="-814388"/>
            <a:ext cx="226695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" name="AutoShape 6" descr="data:image/jpeg;base64,/9j/4AAQSkZJRgABAQAAAQABAAD/2wCEAAkGBhQQEBQUEBQUFRQUFBQQFBUUFRQUFBQUFRQWFRQUFBQXGyYeFxkjGRQUHy8gIycpLCwsFR4xNTAqNSYrLCkBCQoKDgwOFw8PFCwcHRwpLykpKSkpLCw1KTUsLCwpLCkpKSkpLSkpKSkpKSkpKSkpLCopKS0pKSkpKSkpLSwpLP/AABEIANQA7gMBIgACEQEDEQH/xAAcAAAABwEBAAAAAAAAAAAAAAAAAQIDBQYHBAj/xABLEAABAwEEAgwKBwYGAwEAAAABAAIDEQQFEiEGMQcTFUFRYXFygZGSsRQiIyQyUqGywdEzNEJTc4LSFhdUouHwJUNig5OjNbTxJv/EABkBAQEBAQEBAAAAAAAAAAAAAAABAgMEBf/EADARAQABAgIFCgcBAAAAAAAAAAABAhEDIRJBkdHhMTJCUVJhcYGhwQQTIiMzYrEU/9oADAMBAAIRAxEAPwDcUzNbGt1nPgGZ9iavC0looNZ3+AKKwqiV3TZx9kobps4+yVF4UeFESe6bOPslHukzj6iozCjogkt0mcfUUN0WcfUVHUR4UEhuizj6ihuizj6io/CjwoO/dFnH1FDdFnH1FcGFDCg790WcfUUN0WcfUVwYUMKDv3RZx9RQ3RZx9RXBhQwoO/dFnH1FDdFnH1FR+FDCgkN0WcfUUN0mcfUVH4UWFBI7pM4+oot02cfZKjqJNEEnuozj7JRbqs4+yVGEIi1BKbqs4+yUW60fH2SootSS1BL7rx8J7JRbsR8J7JUOWpJagscFqa/0SD39SdVWY4tNWmhGoqxWK07YwHf1EcY/v2qK5LyHjjk+JXMGrst48YcnxK5w1VCA1HhSwECEDZSC9cl82ksgkc00LWEg8YCzCyaVXhNi2sufhGI4WA0HCck73OrEtVoxF2s7ajEqx4ab2v73+VvyU5o9py6pbaDWup1Bl/Ra0XOfiKY50WjraPtiBlVMvjTEMjO1VLjqNMhx8aqbtNrZ657I+Sll+fTM2pz74a7tyG3LGrZp1bWAUfrJGbRwLk/eHbvWHYSzcYkz0Z9G4bchtyw/94lu9cdhF+8W3euOyljTns/ze3HbkNuWHfvFt3rjspx2mt5EVrT8oB6jmljTnsz6b227ci25YYNkG3g5v1cLf6JX7xrd647KWNOezPpvbjtyLblisend4OFQcuHDQdFda6IdOLYWgmSh3xhCWScS3Rn03th25FtyyH9trX95/KER02tf3n8rfklk+b+s+m9rxmSTMshdpta/vP5Qk/tva/vf5R8ksfO/WfTe2DbUA5Zbd+mMzvTmdjL2BrQxuFzT6RLt4haNZ7TVRumrS1O1EQgwpyiNmS1Slyanco7lwFqkLnGTuUdyBy2jxhyfEpgNXTaxmORNUQIwpLwnqJEgQQGkLvN5eY7uWV3DpRLYi/asBD6VxCuba0Iz41qekX0EvMd3LH7usu2zNYBWrgKcJJyCtoqi0vPVMxi5dW9YdG9CXWrx5SWsrU0486cvctCu7RazQgbXCzL7ThicTw1cuywWENa1jRRrBhFN8755Sc1NQxNa2p6ypd2imIcPgoA1DqalNgHAOoLodeLa+j05BGLeOD2qNOcxj1W9kfJAwivot7I+S6fDxwIjbh6vtCDk2pu+0dkfJJMDfVb2R8l2eHDg9oQ8NHq9yDgNnHqt7A+SSY65YW1PC0d9F3+HimpJ8PHqoOdtmbvhvIGD5InWVnqt7A+S6fDh6qI29vq9yDl2hhyLGZf6B7Mk2bJHn4jP+NvyXcLcPV7kYto4EEa6wx+oz/jb8k3aLricKOijI442/JSptw9XuXHbLS4g4MjvVAogqV8bHUEoJiBifnTDmzpafgVml6XW+zSGOUUcOojeIO+Frth0lxSGCQYJDkDTI75GeolRenFwB9kc70nwjG075AHjDkpXqCsS51UROcMxsbvKM5wWq3daa0WUWQ+UZzgtLut+YWpYwuWVrs5XUAuSyLuAWXc2WrvuoZO5R3LkIXZdg9LlHcgdtIz6E1RPWgZ9CQAiiASJQnQEiUIK3pGPIS8x3cs00HixW+LiJPUCVpmkg8hLzHdyznY+Fbez83ula1PNP5fLe16J+FhIGpriOWidlk8RmWWEO60zbRSF/wCGe5Le3xW81o9iw9BDYxvpwNHAiwJVFFApNEZKI1VQWFDCgjQJIQojQQJISSxLciqgIRBGWJQKFUDJjSC1PuTTlFUPTuPaZYp2ZOFdW/goR7MlbtvEtmBP2258hCrOyUPIs5JPcUzdTvNGA5+IFUYvd58o0cDy3qJC066RmFl93ny3+673itSugZhblxw+WVqsYUi1q4bGFINCy7EFq67uHpco7lzkLpsH2uhA7MM+hJAS5BmiooogE3KE9RNyhBWtJR5vLzHdyzfY9Fbwj/N7pWk6S/V5eY7uWabH8nn8Y43uPIGOC1qeefy+W9sVsb5J/MKOR3o81vcitR8k/mHuSpBXDyN7ll3GCic5AInFAKokAgSgCC5bbanNbWKMyu1YQ5rQONznHIdZ4lAy6P2q1mtrtLomfcWQlgp/rnIxuPJQIJa89IbPZvrE8ce/R7mtPVrUI7ZQu6tBaa81krh1hq7bv0HsUGbLPGXay+QbY88Zc+pU0yztb6LWgcQAQVhuyjd1aeEgV9ZkjR1lqn7uvaK0NxQSskG+WODqctNSXa7DE9pErI3Npnja0im/WoVNvXY9hf5a65RZrQK4XQv8m8jPC4NOXR1IL2ECqjoTpXLPJLZLazDa7OAXEUwyNyGMU38xqyNQVbkCXBNPCfKakCCl7I48g3kk9xSl2jzdmf2B8FF7IrPIDkk91SN15wM5je4JAxq7T5b/AHXe8Vq10DMLKLrPlh+I73itYucZhblxw+dUtljCkWhcFjCkWhZdiSE/YvtdCaIT1j+10IHn60lKeiUUE3Kck4VyW2cMaSd4VQQOkx83l5ju5Zrsdj/EGHgD/dKtGk+ljaGLCcUjXDXqNDroqvsc529nNf7pW9TzTP3vKPdrlqf5J/MKfcdXIO5c1sFIZOZ8U9vN5G9yw9BZKSUaBcgJQjb1kmtZigAEUDqWiRw9J5YHNgjHCA5rnO3qgcKlrVLgY53qtc7lwgn4KsbGUhku5krjV00k87zv4nSu19QQcOit4WWzRXhNE6dzY55JJsYbUOFaiMA5jlShst2XAJDFamxk02wwnBXV6Vaawq3c7aXfflfvp/ikWg//AJRnPH/suREppjphJDeFgdDJI6zyxtmdHEKmVpcaUZrJIpkrFeOyBBCIQWTuknYJGQtiLpcJy8Zv2TkepZ7NaGxWm45JHBjG2eIl7jRoAeakniqFIX9bHi+jLFbIbO2WzMME8jRJE9mQLWu1CpBz4uNBbRpdDb7JbGxiRj4oZBJHKzA9tWOpUdBUbsLsG52oVE8lDTVUNBoo+6LrL5bdaPDoLXI6xyRSNgbQ5t8QmmR9EjJc+gWlcV3XMZJauLp5GRsaDWR+Fpw11AcJQS95mmkln2rNxsrhNzauwk9FFfwVQNjm5rS+0Wi8La0sknAZGxwo5rKgk0ObW5NAGvInfV+wosDITbkqiQQgp2yOPNxyP91SN1nzWP8ADao/ZH+rdr3V33SR4JFq+jagxa6vph+I7vK1e6H5hZHdz6PqN5zj3q3aP3/MbMJiWOw1xNLS0nDvVrSpG+tzyPPh1fXVHh7tdsTlJNVeua3CRjXDU4Bw6Qp6J6y9Bwp6yb/Qmk9Zd/oRTjkAjchRQIcoa/Z8MMhG8wnqFVMyKvaQnyEvMd3KwMXv+9wbUMLi5nimpABBLPGGW9iJUtsbH/EGc1/ulUS3y1eOX2q87GP1+PmP90rWp5bfdv3b2vW76GTmp46hyDuTVsA2p/MT1chyDuWHpEEKo0klA3PHiaWnU5paeRwoqBsd30yyCS7rU4RTQSvEeM0ErHnE3ATv56uAjjWgkqsaZbH0F5AOcTHM0YWytFcvVe37Q9o4UE3JcsLhMDG2k/0wplJ4uGruiiaOjVnNnFmMLNoBqI/s1xYuHhNVmZsl+XX4kRNoib6JAEzac11Ht5EobKF6MFH2IV4TFM32Il2lWrRmzSxMhkhjdHGAGNLahgGXinWEi2aKWWaJkUkDHRxjDGCPQHA06x1rNZdk29X/AEdjDeSGZ/eudzr+t2VJY2nm2duf8yF2kQsu+6mkAwWcOzNXAOdThBJcVyaL3lYbc6TwWFuGzyB4cYw1pklBxPY05g0ZrIGtVG6NhZz3Y7faCTrLYquJ50r/AIBaNcWjsFiZgs0YYDQuOZc4jUXOOZKCRIRUSkdEU2SkFOlqbc1RVN2S/q3a7lI3S3zSL8JqjtkkebdJ7l33SfNI/wAIKoxCwHP8zterOutS1ptwE0jIj5NkLmDeDi0tq+g1VNacVFDWdpoaa/Gp7U5YSXPkPDC89y6aoeWi2nV5e7Y9FbT5CLmN7lcbK9UDRZ/kouY3uCvNiKw9SUanbNv9CaYnrPrPQinSgERQUCJdSgL7ZWJ9dWEqwvCirdFUGvIqPPV83VS0RtHokkimrVVWfYyZ/iDOZJ7pU9fmj0LGuc2MAtDnA55GnKoLY1/8g3mSe6V0jmy+fXMx8TTHdva1bPon834hO0pTkHcE1bRSJ/N+ITjt7o7guT3ioUCFB3tapZLbFZYZTCDBJaXSBjHuJbIyNrQHggCr6nKuW8uK6tMw6zY5mkvjbZ9sLQAHGeV8TS0E5ZsqRx5VQWfrSmlQVr0siikmZIJAYWOkr4pxtY9rHYQDUeM5oGKla1C67mvEyse6UGM7c+MMfgDmgNZRpoaE5nh1oJMlJxFVa673nc19rkkb4M11rbJHgAMbYJXxxujcBVxO1uLsR38k/JpcGhnm85fI/a2xDay+u1ba0+lShaRv5b6CxByNRF26SxWiZ8LQ4OYHkONMLxHJtTy2hrk/LOigWaQTm8nxNkL2ttIidBtTcLLPtAe6bbQ2oIed8mtaUQXRGM1WIdO2vibL4PaAx0bp8xHUQtw4paYs2gupTWaHJSA0oj217MMmGNpc+UNrGCIxKWk1qDgIOqm8gmEKqtDTuLDUxyB5MIaxxjBcJ2vdE/FiwtBEbvSIzFN9PN0vZtjWGOZpMYmfiaBtTXY6Y21rTybquAIGWeaCdJTbgq3NpyxrWl0E4c/ajEyjC6RkxIje3xqaxqNCKhWCJ1WtJBaSAS00q0kajTKo1dCCp7Iw837Xcu66WeaRfhtXDsiO836Hdy77np4HF+GPigxG7h435nfFdFxyeSfXIFjgK8O+mrobWRoO+8jvV3uy6420DWNFNWQXSeSHlw6fuVT4e6a0XiIiiBFPEb3K8WJqr11WfUrRZY1h6ndGE7BrPQm2BOQaz0Ip0oBAoKAnBclpjXamZmoKXpPD5CTmO7lRNjU0vBvMk91aNpUzzeXmFZ1sbjz8cyTuXSObLw4lv9FPhvaxeBrE/m/EJ473IO4Lnt/0T+aPeCffvcg7lze1G3ncW3SNlZLJDKxroxJFgqWPILmEPa4EVaDqqCFFR6ARtYGCefDSJr84vKbTKZYy7xN4kjKlQc6q0hAuQVyTQiF0kr3OkO2skiLaso1skjZCQQ3ESHNBBcTwal32O5WMbSSsx2wy45WsLsZDRiFGgD0RqCkyURKCBGiMWKSrpTG8TN2nEBEzbzWYtAANXEk5k0qaUS7Loy1jo3ullkfE8yBz8FT5HaA12FoFAzprrqplBBD3ZoxFZ55Joy7FJi8UkYW437Y/DQVNXZ5k01DJdliutsT53NLiZ5NucDSgdgayjaDVRo11XZVEggZNDYzDFEJJWtjhNmJaW1khdQuY+rd/CM20OtdI0Xi2yR1ZMMjCx8WKkRJjERdQZk4ABrpv61LVQqgrcegMTWFrZZakx5+T9GNrmtYWYMDxR7q4mkk0NagJ6PQqEOjJdKWxsEYY59WmjXNqSRUVD3VAIByqMgp+qBQV6PQuNpjc6WZ5iMO1l5Z4jISSyMUaKtq7MnM0GamzRLcSmyTyoKfsigbRlwO7gu+6z5nH+G34qO2R3eQHI/uC7Lrf5q3iYO5IGN3L9K3nnvK1C64KkLL7k+lZz/iVrtzszC3Lhhc6pYrvs9KKbhjXFYmKUjCy9AAJcOs9CSUqHWehQOFAIijCA03KnE1Kgq+lf1aXmFZxsbu8/HMk7lpGlX1aXmFZrsdGlvbxskHsXSObLwYkx/po8N7V7f8AQycwe8E+41pyDe4lz25/kZK/dk9RCVG/E1hB+y3uoVze4+2qNE1AuQCiItSXBFq4UBoqoV5UWIf2ECqoByQSjBQKxIEpOJJL0C8SUCm8SGP+6oA9NnkRud/dU291EVTtkX6IZb0ncF33S7zNvNG+onTt2IEAejG9x6VJXSfMQ7eDc1WWQXH9Kzn/ABK2C5dYWPXKfKM53zWw3LrC1Ljhc6pcLGpJijLGpNiy9AFKh1noSSlQ6z0KBbkEHIIDCblTiblQVfSr6tLzCsbuO9PBrTHKdTX+NzTk72FbJpZ9Wm5hWFPXWjOJfN+InRxqZ6o95eg4yHNp6TSCNetrh8QSo6GF8JwNPDha4+kOFruHiVL0N2QQ1rYbUcIaA1ku9QZBsh3uXrWgvayRorq11B18YXKYs99FUVReBC1PGtj+qvtCMW019B/Q00UZabtkJ8nPK0flI9oTBuaf+Jk/k/Spm3kmTbT6juwUk20+o/slQouif+Jl/wCv9KG5M2/apP8Arr7qZmSaNu3wyQ8WApDrzd91J2Csj2RtIrRZ5mwRzvILBI53ih2biABQCnoquR2y2lgcLS4Atx+m/VrzyomaXhvjryd9zIfyFIberjrglGfq1+KwizW23Oe5nhDwW0r4zjr+SdFuvBrHE2iVtAHEEmtCK58FBWvBQoXbmbxd9zN2f6ojeR345OwVhdsvW3QAPdaXuAfg1u1ip1EZjJaJolelotdmbIZyDUso1rKeLw1FRkmZeFzbb6/Yf2HfJKNq/wBLuy75KFMFq/iHdmP9KQ6C1fxLuxH+lM1yTbrad5juwUxLLK/JkRB9Z9GtHHrqVEGK1b1pd2I/kmLVd1qkGF1qkDTrw4WnrATMycOlT2VFma/HaJnNEpGqNgIJHFq1KV0htjLDdcmEguwUaKg1cfFHtKjLNdEFhDpHEVAJc97gTx1KoWlGlRtzhHGKQtINSKF5GrLebwDpKsQzVUj7lbR8fKFsNy6wsju8eVZzgtbuXWFuXHC5ZXCxqSYoyxqSasvQUSjg1noSSlQaz0KBxyKqD0SBQTciWkPQVjSwebTcwrK9JdFDB5SKroyASN9lRXpC2S9LGJWOY7U4UPIqXa9Eom1o0nlc5SYm8TE293CumbzMU3vHXbr7p62VlqlLrvy0WdtWTlkY3n0czkAPwVpl0biH+WOsrnn0aieAHxggahV4pXkK7TMPPGDi3tH0+d9mTgbsh2xwJifZ3010Y4HqxLn/AHkW7hh7Dv1KXg0YhYasiaDQioL9/wDMjOjsfqDrKzk6aONTOU6Ud+U/xBz7KVtZSu0HX9h36k2zZZtpyDYCeY7g5ynzo1EdcY9qSdGIvu2+1LQ1E4vZjbwZret6yWqZ007gXuoMsgABQADeCtd1X7ZWwMZJJQ7WI3twPcCQNZyodZ1b1FNv0ai+7aqreVk2tzxSMUPitETnFwqRma0BFB1qTTE6zSxaehG3gQy87MLRI57pHMJiLSyra4SC8uFQUqe9bGYnBrZsRjLWkvNA7DQV8bMV/wDiO5YTJIGyRMAIcfRIOQ5clZWaPRH/ACm+1TRjrWK8WehG3gzeScuFC4kDUCSaKY0f0wnsIc2EtLXGpa+pAOqooRT+iurdGIT/AJbUr9lYfuwtZJfF7MbeCujZTtfBF1O/Un49kW1uANIs89T/ANSm/wBlYfuwlDRmL1B1lMkmcXVTG3ghDsg2r1YeHU/9Sbfp5azqEQ6HfNT/AOzUfqe0ov2aj9T2lMi+N2Y28FHvC3TWk+XlLhrwjJvUE3GwN1K+fszF6ntKA0Zi9T2lXJmYxZ6MbeCqXZZXOc14Hite1pNRkTqyWrXMzUq9ZdF4wRRpGdciVcLsstKLLthU1Re8W809YwpFpXFZmrtao7DKXZ9Z6E0SnLNv9CBbzmiSpG11a0gFQKqiKCCDmmiqo2exVU0Wpt0Korcl0gprcYKzGzIvBURW9xgi3GCs3gqHgqCs7jBEblCs/gqBsqCozXMq/eOixc4ua7DXMjCHCuqua0iSyLjmsCDPbFoztbi4nE45VpQAcQUxZ7oVkF3LohsCCDiuZO7jBWJlkTgsqCs7jBDcYKzeCovBUFZ3GCG4ys3gqLwVBWdxkBc6spsyLwZBAxXXRSEFlou4WdLbGgTGyieCKiFUUCU7Zt/oTIFch/fKuuNlBRApEWg60EFAKIUQQQCiFEaCAqIUQQQCiFEaCAqIURoICoiwDgCCCAbWOAdSGAcAQQQHRCiCCAUQogggFEKIIIBhQwjgQQQDCOBDCOBBBAMA4AiLBwDqQQQGBTUjQQQf/9k="/>
          <p:cNvSpPr>
            <a:spLocks noChangeAspect="1" noChangeArrowheads="1"/>
          </p:cNvSpPr>
          <p:nvPr/>
        </p:nvSpPr>
        <p:spPr bwMode="auto">
          <a:xfrm>
            <a:off x="8847138" y="-661988"/>
            <a:ext cx="226695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2" y="2043804"/>
            <a:ext cx="384953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1315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𝑁</m:t>
                    </m:r>
                    <m:r>
                      <a:rPr lang="en-US" i="1" dirty="0">
                        <a:latin typeface="Cambria Math"/>
                      </a:rPr>
                      <m:t>∗</m:t>
                    </m:r>
                    <m:r>
                      <a:rPr lang="en-US" i="1" dirty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Mesh</a:t>
                </a:r>
                <a:endParaRPr lang="he-IL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691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800" u="sng" dirty="0"/>
                  <a:t>Lower </a:t>
                </a:r>
                <a:r>
                  <a:rPr lang="en-US" sz="2800" u="sng" dirty="0" smtClean="0"/>
                  <a:t>bound </a:t>
                </a:r>
                <a:r>
                  <a:rPr lang="en-US" sz="2800" u="sng" dirty="0"/>
                  <a:t>for </a:t>
                </a:r>
                <a:r>
                  <a:rPr lang="en-US" sz="2800" u="sng" dirty="0" smtClean="0"/>
                  <a:t>period length:</a:t>
                </a:r>
                <a:endParaRPr lang="en-US" sz="2800" u="sng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  <m:r>
                          <a:rPr lang="en-US" sz="2800" i="1"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latin typeface="Cambria Math"/>
                          </a:rPr>
                          <m:t>𝑁</m:t>
                        </m:r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  <m:r>
                          <a:rPr lang="en-US" sz="2800" i="1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sz="2800" i="1" smtClean="0">
                        <a:latin typeface="Cambria Math"/>
                        <a:ea typeface="Cambria Math"/>
                      </a:rPr>
                      <m:t>≥</m:t>
                    </m:r>
                    <m:d>
                      <m:dPr>
                        <m:begChr m:val="{"/>
                        <m:endChr m:val="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800" i="1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/>
                                    </a:rPr>
                                    <m:t>𝑛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800" i="1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/>
                                    </a:rPr>
                                    <m:t>𝑛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mr>
                        </m:m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sz="2800" dirty="0"/>
              </a:p>
              <a:p>
                <a:pPr lvl="1"/>
                <a:endParaRPr lang="en-US" sz="2000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00" y="2476295"/>
                <a:ext cx="1524000" cy="977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0" dirty="0" smtClean="0"/>
                  <a:t>, 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b="0" dirty="0" smtClean="0"/>
                  <a:t> is even</a:t>
                </a:r>
              </a:p>
              <a:p>
                <a:pPr algn="l" rtl="0"/>
                <a:endParaRPr lang="en-US" b="0" dirty="0"/>
              </a:p>
              <a:p>
                <a:pPr algn="l" rtl="0"/>
                <a:r>
                  <a:rPr lang="en-US" b="0" dirty="0" smtClean="0"/>
                  <a:t>, if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b="0" dirty="0" smtClean="0"/>
                  <a:t> is odd</a:t>
                </a:r>
                <a:endParaRPr lang="he-IL" b="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476295"/>
                <a:ext cx="1524000" cy="977768"/>
              </a:xfrm>
              <a:prstGeom prst="rect">
                <a:avLst/>
              </a:prstGeom>
              <a:blipFill rotWithShape="1">
                <a:blip r:embed="rId5"/>
                <a:stretch>
                  <a:fillRect l="-3200" t="-621" b="-74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248400" y="3084731"/>
            <a:ext cx="129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/>
              <a:t>time slots</a:t>
            </a:r>
            <a:endParaRPr lang="he-IL" b="0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2438400"/>
            <a:ext cx="1295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/>
              <a:t>time slots</a:t>
            </a:r>
            <a:endParaRPr lang="he-IL" b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73910"/>
            <a:ext cx="3016390" cy="28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ent Arrow 4"/>
          <p:cNvSpPr/>
          <p:nvPr/>
        </p:nvSpPr>
        <p:spPr bwMode="auto">
          <a:xfrm rot="5400000">
            <a:off x="3622229" y="5320069"/>
            <a:ext cx="1623313" cy="990600"/>
          </a:xfrm>
          <a:prstGeom prst="bentArrow">
            <a:avLst>
              <a:gd name="adj1" fmla="val 3348"/>
              <a:gd name="adj2" fmla="val 10670"/>
              <a:gd name="adj3" fmla="val 7707"/>
              <a:gd name="adj4" fmla="val 43750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Bent Arrow 13"/>
          <p:cNvSpPr/>
          <p:nvPr/>
        </p:nvSpPr>
        <p:spPr bwMode="auto">
          <a:xfrm rot="5400000">
            <a:off x="4117529" y="5320070"/>
            <a:ext cx="1623314" cy="990600"/>
          </a:xfrm>
          <a:prstGeom prst="bentArrow">
            <a:avLst>
              <a:gd name="adj1" fmla="val 3348"/>
              <a:gd name="adj2" fmla="val 10670"/>
              <a:gd name="adj3" fmla="val 7707"/>
              <a:gd name="adj4" fmla="val 43750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Bent Arrow 15"/>
          <p:cNvSpPr/>
          <p:nvPr/>
        </p:nvSpPr>
        <p:spPr bwMode="auto">
          <a:xfrm rot="5400000">
            <a:off x="4703316" y="5322446"/>
            <a:ext cx="1623313" cy="990600"/>
          </a:xfrm>
          <a:prstGeom prst="bentArrow">
            <a:avLst>
              <a:gd name="adj1" fmla="val 3348"/>
              <a:gd name="adj2" fmla="val 10670"/>
              <a:gd name="adj3" fmla="val 7707"/>
              <a:gd name="adj4" fmla="val 43750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Bent Arrow 12"/>
          <p:cNvSpPr/>
          <p:nvPr/>
        </p:nvSpPr>
        <p:spPr bwMode="auto">
          <a:xfrm rot="5400000" flipH="1">
            <a:off x="3566660" y="3672339"/>
            <a:ext cx="1020077" cy="1752600"/>
          </a:xfrm>
          <a:prstGeom prst="bentArrow">
            <a:avLst>
              <a:gd name="adj1" fmla="val 5215"/>
              <a:gd name="adj2" fmla="val 11000"/>
              <a:gd name="adj3" fmla="val 7707"/>
              <a:gd name="adj4" fmla="val 43750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Bent Arrow 14"/>
          <p:cNvSpPr/>
          <p:nvPr/>
        </p:nvSpPr>
        <p:spPr bwMode="auto">
          <a:xfrm rot="5400000" flipH="1">
            <a:off x="4074885" y="3671458"/>
            <a:ext cx="1018042" cy="1752600"/>
          </a:xfrm>
          <a:prstGeom prst="bentArrow">
            <a:avLst>
              <a:gd name="adj1" fmla="val 5215"/>
              <a:gd name="adj2" fmla="val 11000"/>
              <a:gd name="adj3" fmla="val 7707"/>
              <a:gd name="adj4" fmla="val 43750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124200" y="4953000"/>
            <a:ext cx="152400" cy="1524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707605" y="4960144"/>
            <a:ext cx="152400" cy="1524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90998" y="4960144"/>
            <a:ext cx="152400" cy="1524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>
            <a:off x="4746626" y="4572000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2" name="Isosceles Triangle 41"/>
          <p:cNvSpPr/>
          <p:nvPr/>
        </p:nvSpPr>
        <p:spPr bwMode="auto">
          <a:xfrm>
            <a:off x="5257800" y="45791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7" name="Isosceles Triangle 46"/>
          <p:cNvSpPr/>
          <p:nvPr/>
        </p:nvSpPr>
        <p:spPr bwMode="auto">
          <a:xfrm rot="5400000">
            <a:off x="5808222" y="5006462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8" name="Isosceles Triangle 47"/>
          <p:cNvSpPr/>
          <p:nvPr/>
        </p:nvSpPr>
        <p:spPr bwMode="auto">
          <a:xfrm rot="10800000">
            <a:off x="4724834" y="5486400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0" name="Isosceles Triangle 49"/>
          <p:cNvSpPr/>
          <p:nvPr/>
        </p:nvSpPr>
        <p:spPr bwMode="auto">
          <a:xfrm rot="10800000">
            <a:off x="5220414" y="54935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1" name="Isosceles Triangle 50"/>
          <p:cNvSpPr/>
          <p:nvPr/>
        </p:nvSpPr>
        <p:spPr bwMode="auto">
          <a:xfrm rot="10800000">
            <a:off x="5800796" y="54935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2" name="Isosceles Triangle 51"/>
          <p:cNvSpPr/>
          <p:nvPr/>
        </p:nvSpPr>
        <p:spPr bwMode="auto">
          <a:xfrm rot="10800000">
            <a:off x="4725265" y="5943600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3" name="Isosceles Triangle 52"/>
          <p:cNvSpPr/>
          <p:nvPr/>
        </p:nvSpPr>
        <p:spPr bwMode="auto">
          <a:xfrm rot="10800000">
            <a:off x="5220845" y="59507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4" name="Isosceles Triangle 53"/>
          <p:cNvSpPr/>
          <p:nvPr/>
        </p:nvSpPr>
        <p:spPr bwMode="auto">
          <a:xfrm rot="10800000">
            <a:off x="5801227" y="59507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492746" y="5003712"/>
            <a:ext cx="376081" cy="530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 flipH="1">
            <a:off x="4637292" y="3668507"/>
            <a:ext cx="1012414" cy="1752600"/>
          </a:xfrm>
          <a:prstGeom prst="bentArrow">
            <a:avLst>
              <a:gd name="adj1" fmla="val 5215"/>
              <a:gd name="adj2" fmla="val 11000"/>
              <a:gd name="adj3" fmla="val 7707"/>
              <a:gd name="adj4" fmla="val 43750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Isosceles Triangle 42"/>
          <p:cNvSpPr/>
          <p:nvPr/>
        </p:nvSpPr>
        <p:spPr bwMode="auto">
          <a:xfrm>
            <a:off x="5807507" y="45791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4" name="Isosceles Triangle 43"/>
          <p:cNvSpPr/>
          <p:nvPr/>
        </p:nvSpPr>
        <p:spPr bwMode="auto">
          <a:xfrm rot="5400000">
            <a:off x="4762290" y="4986344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6" name="Isosceles Triangle 45"/>
          <p:cNvSpPr/>
          <p:nvPr/>
        </p:nvSpPr>
        <p:spPr bwMode="auto">
          <a:xfrm rot="5400000">
            <a:off x="5236723" y="4998958"/>
            <a:ext cx="195984" cy="74772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403795" y="5029200"/>
            <a:ext cx="304800" cy="0"/>
          </a:xfrm>
          <a:prstGeom prst="line">
            <a:avLst/>
          </a:prstGeom>
          <a:solidFill>
            <a:schemeClr val="accent1"/>
          </a:solidFill>
          <a:ln w="857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100440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6" grpId="0" animBg="1"/>
      <p:bldP spid="13" grpId="0" animBg="1"/>
      <p:bldP spid="15" grpId="0" animBg="1"/>
      <p:bldP spid="10" grpId="0" animBg="1"/>
      <p:bldP spid="19" grpId="0" animBg="1"/>
      <p:bldP spid="20" grpId="0" animBg="1"/>
      <p:bldP spid="18" grpId="0" animBg="1"/>
      <p:bldP spid="42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9" grpId="0" animBg="1"/>
      <p:bldP spid="17" grpId="0" animBg="1"/>
      <p:bldP spid="43" grpId="0" animBg="1"/>
      <p:bldP spid="44" grpId="0" animBg="1"/>
      <p:bldP spid="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69222"/>
            <a:ext cx="3901273" cy="368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TNS</a:t>
            </a:r>
            <a:r>
              <a:rPr lang="en-US" dirty="0" smtClean="0"/>
              <a:t> Algorithm in Mesh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895600" y="1470306"/>
            <a:ext cx="3352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643885" y="990600"/>
            <a:ext cx="161391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/>
              <a:t>2N</a:t>
            </a:r>
            <a:endParaRPr lang="he-IL" sz="28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438400" y="1756230"/>
            <a:ext cx="0" cy="327297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1219162" y="3074612"/>
            <a:ext cx="162110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/>
              <a:t>2N</a:t>
            </a:r>
            <a:endParaRPr lang="he-IL" sz="28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3919507" y="2525669"/>
            <a:ext cx="141547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765042" y="1985556"/>
            <a:ext cx="161391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/>
              <a:t>N</a:t>
            </a:r>
            <a:endParaRPr lang="he-IL" sz="28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733800" y="2674997"/>
            <a:ext cx="0" cy="156157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 rot="5400000">
            <a:off x="2737836" y="3037171"/>
            <a:ext cx="162110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/>
              <a:t>N</a:t>
            </a:r>
            <a:endParaRPr lang="he-I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5334000"/>
                <a:ext cx="7162800" cy="10549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 eaLnBrk="0" hangingPunct="0">
                  <a:spcBef>
                    <a:spcPct val="20000"/>
                  </a:spcBef>
                  <a:buClr>
                    <a:srgbClr val="0000CC"/>
                  </a:buClr>
                  <a:buSzPct val="75000"/>
                </a:pPr>
                <a:r>
                  <a:rPr lang="en-US" sz="2800" b="0" u="sng" dirty="0" smtClean="0">
                    <a:latin typeface="+mn-lt"/>
                    <a:cs typeface="+mn-cs"/>
                  </a:rPr>
                  <a:t>Upper bound </a:t>
                </a:r>
                <a:r>
                  <a:rPr lang="en-US" sz="2800" b="0" u="sng" dirty="0">
                    <a:latin typeface="+mn-lt"/>
                    <a:cs typeface="+mn-cs"/>
                  </a:rPr>
                  <a:t>for period length:</a:t>
                </a:r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dirty="0">
                            <a:latin typeface="Cambria Math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sz="2400" b="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dirty="0">
                            <a:latin typeface="Cambria Math"/>
                          </a:rPr>
                          <m:t>𝑛</m:t>
                        </m:r>
                        <m:r>
                          <a:rPr lang="en-US" sz="2400" b="0" i="1" dirty="0">
                            <a:latin typeface="Cambria Math"/>
                          </a:rPr>
                          <m:t>=</m:t>
                        </m:r>
                        <m:r>
                          <a:rPr lang="en-US" sz="2400" b="0" i="1" dirty="0">
                            <a:latin typeface="Cambria Math"/>
                          </a:rPr>
                          <m:t>𝑁</m:t>
                        </m:r>
                        <m:r>
                          <a:rPr lang="en-US" sz="2400" b="0" i="1" dirty="0">
                            <a:latin typeface="Cambria Math"/>
                          </a:rPr>
                          <m:t>∗</m:t>
                        </m:r>
                        <m:r>
                          <a:rPr lang="en-US" sz="2400" b="0" i="1" dirty="0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sz="2400" b="0" i="1" dirty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sz="2400" b="0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sz="2400" b="0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𝑁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∗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b="0" i="1" dirty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z="2400" b="0" dirty="0" smtClean="0">
                    <a:ea typeface="Cambria Math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  <a:ea typeface="Cambria Math"/>
                      </a:rPr>
                      <m:t>𝑛</m:t>
                    </m:r>
                    <m:rad>
                      <m:radPr>
                        <m:degHide m:val="on"/>
                        <m:ctrlPr>
                          <a:rPr lang="en-US" sz="2400" b="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2400" b="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rad>
                  </m:oMath>
                </a14:m>
                <a:endParaRPr lang="he-IL" sz="3200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334000"/>
                <a:ext cx="7162800" cy="1054969"/>
              </a:xfrm>
              <a:prstGeom prst="rect">
                <a:avLst/>
              </a:prstGeom>
              <a:blipFill rotWithShape="1">
                <a:blip r:embed="rId4"/>
                <a:stretch>
                  <a:fillRect l="-1787" t="-5780" b="-4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0036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 bwMode="auto">
              <a:xfrm>
                <a:off x="457200" y="2103437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CC"/>
                  </a:buClr>
                  <a:buSzPct val="75000"/>
                  <a:buFont typeface="Wingdings" pitchFamily="2" charset="2"/>
                  <a:buChar char="Ø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75000"/>
                  <a:buFont typeface="Wingdings" pitchFamily="2" charset="2"/>
                  <a:buChar char="Ø"/>
                  <a:defRPr sz="2800">
                    <a:solidFill>
                      <a:srgbClr val="0000CC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b="0" dirty="0" smtClean="0"/>
                  <a:t> -constant approximation.</a:t>
                </a:r>
                <a:endParaRPr lang="en-US" sz="2400" b="0" dirty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103437"/>
                <a:ext cx="8229600" cy="4525963"/>
              </a:xfrm>
              <a:prstGeom prst="rect">
                <a:avLst/>
              </a:prstGeom>
              <a:blipFill rotWithShape="1">
                <a:blip r:embed="rId3"/>
                <a:stretch>
                  <a:fillRect l="-44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Bounds </a:t>
            </a:r>
            <a:r>
              <a:rPr lang="en-US" dirty="0"/>
              <a:t>for </a:t>
            </a:r>
            <a:r>
              <a:rPr lang="en-US" dirty="0" smtClean="0"/>
              <a:t>Mesh Scheduling Period Length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47800" y="1994452"/>
                <a:ext cx="6248400" cy="96321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𝒏</m:t>
                          </m:r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𝒏</m:t>
                              </m:r>
                            </m:e>
                          </m:rad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≤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𝑴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𝒏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𝑵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𝑵</m:t>
                          </m:r>
                        </m:e>
                      </m:d>
                      <m:r>
                        <a:rPr lang="en-US" sz="2800" i="1">
                          <a:latin typeface="Cambria Math"/>
                          <a:ea typeface="Cambria Math"/>
                        </a:rPr>
                        <m:t> ≤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𝒏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𝒏</m:t>
                          </m:r>
                        </m:e>
                      </m:rad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𝒏</m:t>
                          </m:r>
                        </m:e>
                      </m:rad>
                    </m:oMath>
                  </m:oMathPara>
                </a14:m>
                <a:endParaRPr lang="en-US" sz="2800" dirty="0">
                  <a:ea typeface="Cambria Math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94452"/>
                <a:ext cx="6248400" cy="96321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75928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137" y="1295400"/>
            <a:ext cx="5699759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Throughput =</a:t>
            </a:r>
            <a:r>
              <a:rPr lang="en-US" sz="2000" dirty="0" smtClean="0"/>
              <a:t> num. of packets / period length</a:t>
            </a:r>
            <a:endParaRPr lang="en-US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51837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bufferless</a:t>
            </a:r>
            <a:r>
              <a:rPr lang="en-US" dirty="0" smtClean="0"/>
              <a:t> </a:t>
            </a:r>
            <a:r>
              <a:rPr lang="en-US" dirty="0" err="1" smtClean="0"/>
              <a:t>NoCs</a:t>
            </a:r>
            <a:r>
              <a:rPr lang="en-US" dirty="0" smtClean="0"/>
              <a:t> to reduce chip power </a:t>
            </a:r>
            <a:r>
              <a:rPr lang="en-US" dirty="0" smtClean="0"/>
              <a:t>and </a:t>
            </a:r>
            <a:r>
              <a:rPr lang="en-US" dirty="0"/>
              <a:t>area </a:t>
            </a:r>
            <a:r>
              <a:rPr lang="en-US" dirty="0" smtClean="0"/>
              <a:t>consumption.</a:t>
            </a:r>
            <a:endParaRPr lang="en-US" dirty="0" smtClean="0"/>
          </a:p>
          <a:p>
            <a:r>
              <a:rPr lang="en-US" dirty="0" smtClean="0"/>
              <a:t>Rely on knowledge of periodic traffic for scheduling to increase capacity.</a:t>
            </a:r>
          </a:p>
          <a:p>
            <a:pPr lvl="1"/>
            <a:r>
              <a:rPr lang="en-US" dirty="0" smtClean="0"/>
              <a:t>Complete-exchange traffic.</a:t>
            </a:r>
          </a:p>
          <a:p>
            <a:r>
              <a:rPr lang="en-US" dirty="0" smtClean="0"/>
              <a:t>Line, Ring – DTNS optimal scheduling.</a:t>
            </a:r>
          </a:p>
          <a:p>
            <a:r>
              <a:rPr lang="en-US" dirty="0" smtClean="0"/>
              <a:t>Torus – TNS optimal scheduling.</a:t>
            </a:r>
          </a:p>
          <a:p>
            <a:r>
              <a:rPr lang="en-US" dirty="0" smtClean="0"/>
              <a:t>Mesh – bounds for TNS application.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048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Thank you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1466849"/>
            <a:ext cx="5100565" cy="5298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5334000" cy="5590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Network-on-Chip (</a:t>
            </a:r>
            <a:r>
              <a:rPr lang="en-US" dirty="0" err="1" smtClean="0"/>
              <a:t>NoC</a:t>
            </a:r>
            <a:r>
              <a:rPr lang="en-US" dirty="0" smtClean="0"/>
              <a:t>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Bent-Up Arrow 2"/>
          <p:cNvSpPr/>
          <p:nvPr/>
        </p:nvSpPr>
        <p:spPr bwMode="auto">
          <a:xfrm rot="5400000">
            <a:off x="3201503" y="1525104"/>
            <a:ext cx="1352551" cy="1236041"/>
          </a:xfrm>
          <a:prstGeom prst="bentUpArrow">
            <a:avLst>
              <a:gd name="adj1" fmla="val 12368"/>
              <a:gd name="adj2" fmla="val 20263"/>
              <a:gd name="adj3" fmla="val 25000"/>
            </a:avLst>
          </a:prstGeom>
          <a:solidFill>
            <a:srgbClr val="FF00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Bent-Up Arrow 9"/>
          <p:cNvSpPr/>
          <p:nvPr/>
        </p:nvSpPr>
        <p:spPr bwMode="auto">
          <a:xfrm rot="5400000" flipH="1">
            <a:off x="3196428" y="2715216"/>
            <a:ext cx="1362702" cy="1236041"/>
          </a:xfrm>
          <a:prstGeom prst="bentUpArrow">
            <a:avLst>
              <a:gd name="adj1" fmla="val 12368"/>
              <a:gd name="adj2" fmla="val 20263"/>
              <a:gd name="adj3" fmla="val 25000"/>
            </a:avLst>
          </a:prstGeom>
          <a:solidFill>
            <a:srgbClr val="FF0000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453677" y="1545935"/>
            <a:ext cx="280123" cy="267257"/>
          </a:xfrm>
          <a:prstGeom prst="ellips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53677" y="4304743"/>
            <a:ext cx="280123" cy="267257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7238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3469E-6 L -0.03195 -0.04117 L -0.0309 0.14361 L 0.11823 0.14523 L 0.14305 0.18339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49676E-6 L -0.03229 -0.0444 L -0.03472 -0.25508 L 0.12257 -0.25809 L 0.14861 -0.21392 " pathEditMode="relative" rAng="0" ptsTypes="AAA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-129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7" grpId="0" animBg="1"/>
      <p:bldP spid="7" grpId="1" animBg="1"/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67221"/>
            <a:ext cx="5334000" cy="5590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485191" y="1600200"/>
            <a:ext cx="280123" cy="267223"/>
          </a:xfrm>
          <a:prstGeom prst="ellips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85191" y="4380977"/>
            <a:ext cx="280123" cy="267223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Explosion 1 2"/>
          <p:cNvSpPr/>
          <p:nvPr/>
        </p:nvSpPr>
        <p:spPr bwMode="auto">
          <a:xfrm>
            <a:off x="3352801" y="2286000"/>
            <a:ext cx="1143000" cy="914400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44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509 L -0.03802 -0.03908 L -0.0368 0.14223 L -0.00607 0.14709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488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32932E-6 L -0.03802 -0.04764 L -0.03802 -0.25647 L -0.00885 -0.2580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-129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7" grpId="2" animBg="1"/>
      <p:bldP spid="8" grpId="0" animBg="1"/>
      <p:bldP spid="8" grpId="1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972" y="1214053"/>
            <a:ext cx="5312027" cy="5567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6" y="261461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05200" y="261461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48012" y="2257424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48012" y="2947989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19377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05364" y="2619377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48176" y="226218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48176" y="29527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2" y="2619377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62624" y="226218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2624" y="29527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55572" y="261461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00224" y="225742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798384" y="294798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664" y="124777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83228" y="124777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26040" y="1581154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828" y="12525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783392" y="12525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26204" y="158591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900" y="12525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2624" y="158591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33600" y="1247777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00224" y="15811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664" y="399097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83228" y="399097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48012" y="3633789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26040" y="4324354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828" y="39957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783392" y="39957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76752" y="36385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26204" y="432911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900" y="39957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62624" y="36385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88276" y="432911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33600" y="3990977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00224" y="363378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00224" y="4391024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664" y="536257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83228" y="536257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26040" y="5005389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828" y="53673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783392" y="53673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26204" y="50101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900" y="5367342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88276" y="5010153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33600" y="5362577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76412" y="5005388"/>
            <a:ext cx="461964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4600" y="5029200"/>
            <a:ext cx="4426744" cy="1323439"/>
          </a:xfrm>
          <a:prstGeom prst="rect">
            <a:avLst/>
          </a:prstGeom>
          <a:solidFill>
            <a:schemeClr val="accent1"/>
          </a:solidFill>
          <a:ln w="2540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lvl="1" algn="l" rtl="0">
              <a:defRPr/>
            </a:pPr>
            <a:r>
              <a:rPr lang="en-US" sz="2000" u="sng" dirty="0" smtClean="0"/>
              <a:t>Drawbacks:</a:t>
            </a:r>
          </a:p>
          <a:p>
            <a:pPr marL="800100" lvl="1" indent="-342900" algn="l" rtl="0">
              <a:buFont typeface="Arial" pitchFamily="34" charset="0"/>
              <a:buChar char="•"/>
              <a:defRPr/>
            </a:pPr>
            <a:r>
              <a:rPr lang="en-US" sz="2000" dirty="0" smtClean="0"/>
              <a:t>Dynamic </a:t>
            </a:r>
            <a:r>
              <a:rPr lang="en-US" sz="2000" dirty="0"/>
              <a:t>and static energy.</a:t>
            </a:r>
          </a:p>
          <a:p>
            <a:pPr marL="800100" lvl="1" indent="-342900" algn="l" rtl="0">
              <a:buFont typeface="Arial" pitchFamily="34" charset="0"/>
              <a:buChar char="•"/>
              <a:defRPr/>
            </a:pPr>
            <a:r>
              <a:rPr lang="en-US" sz="2000" dirty="0"/>
              <a:t>Chip area.</a:t>
            </a:r>
          </a:p>
          <a:p>
            <a:pPr marL="800100" lvl="1" indent="-342900" algn="l" rtl="0">
              <a:buFont typeface="Arial" pitchFamily="34" charset="0"/>
              <a:buChar char="•"/>
              <a:defRPr/>
            </a:pPr>
            <a:r>
              <a:rPr lang="en-US" sz="2000" dirty="0"/>
              <a:t>Complexity of the </a:t>
            </a:r>
            <a:r>
              <a:rPr lang="en-US" sz="2000" dirty="0" smtClean="0"/>
              <a:t>design</a:t>
            </a:r>
            <a:r>
              <a:rPr lang="en-US" sz="2000" dirty="0"/>
              <a:t>.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565393" y="1524000"/>
            <a:ext cx="276121" cy="263848"/>
          </a:xfrm>
          <a:prstGeom prst="ellips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65393" y="4231952"/>
            <a:ext cx="276121" cy="263848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980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0695 L -0.03524 -0.03333 L -0.03836 0.11412 " pathEditMode="relative" rAng="0" ptsTypes="AAA">
                                      <p:cBhvr>
                                        <p:cTn id="1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3333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1065 L -0.0368 -0.04907 L -0.03836 -0.20301 " pathEditMode="relative" rAng="0" ptsTypes="AAA">
                                      <p:cBhvr>
                                        <p:cTn id="1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-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6 0.11412 L -0.03541 0.15856 L 0.10851 0.16273 L 0.14497 0.203 " pathEditMode="relative" rAng="0" ptsTypes="AAAA">
                                      <p:cBhvr>
                                        <p:cTn id="1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7 -0.21365 L -0.04097 -0.22708 L 0.10052 -0.23194 L 0.14271 -0.19861 " pathEditMode="relative" rAng="0" ptsTypes="AAAA">
                                      <p:cBhvr>
                                        <p:cTn id="1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24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70889"/>
            <a:ext cx="5257800" cy="551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Deflecting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581400" y="1524000"/>
            <a:ext cx="276121" cy="262701"/>
          </a:xfrm>
          <a:prstGeom prst="ellips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41593" y="4309299"/>
            <a:ext cx="276121" cy="262701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7462" y="5029200"/>
            <a:ext cx="4376738" cy="1323439"/>
          </a:xfrm>
          <a:prstGeom prst="rect">
            <a:avLst/>
          </a:prstGeom>
          <a:solidFill>
            <a:schemeClr val="accent1"/>
          </a:solidFill>
          <a:ln w="2540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lvl="1" algn="l" rtl="0">
              <a:defRPr/>
            </a:pPr>
            <a:r>
              <a:rPr lang="en-US" sz="2000" u="sng" dirty="0" smtClean="0"/>
              <a:t>Drawbacks:</a:t>
            </a:r>
          </a:p>
          <a:p>
            <a:pPr marL="800100" lvl="1" indent="-342900" algn="l" rtl="0">
              <a:buFont typeface="Arial" pitchFamily="34" charset="0"/>
              <a:buChar char="•"/>
              <a:defRPr/>
            </a:pPr>
            <a:r>
              <a:rPr lang="en-US" sz="2000" dirty="0" smtClean="0"/>
              <a:t>No latency guarantee.</a:t>
            </a:r>
          </a:p>
          <a:p>
            <a:pPr marL="800100" lvl="1" indent="-342900" algn="l" rtl="0">
              <a:buFont typeface="Arial" pitchFamily="34" charset="0"/>
              <a:buChar char="•"/>
              <a:defRPr/>
            </a:pPr>
            <a:r>
              <a:rPr lang="en-US" sz="2000" dirty="0"/>
              <a:t>No </a:t>
            </a:r>
            <a:r>
              <a:rPr lang="en-US" sz="2000" dirty="0" smtClean="0"/>
              <a:t>bandwidth guarantee.</a:t>
            </a:r>
            <a:endParaRPr lang="en-US" sz="2000" dirty="0"/>
          </a:p>
          <a:p>
            <a:pPr marL="800100" lvl="1" indent="-342900" algn="l" rtl="0">
              <a:buFont typeface="Arial" pitchFamily="34" charset="0"/>
              <a:buChar char="•"/>
              <a:defRPr/>
            </a:pPr>
            <a:r>
              <a:rPr lang="en-US" sz="2000" dirty="0" smtClean="0"/>
              <a:t>Not the shortest path.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88974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-0.02604 -0.04584 L -0.0283 0.12222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4" y="38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-0.02882 -0.04166 L -0.03004 -0.21412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-1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3 0.12223 L -0.02569 0.1625 L 0.11563 0.1669 L 0.15156 0.20324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93" y="405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7 -0.19189 L -0.04045 -0.24745 L -0.18004 -0.24745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004 -0.24745 L 0.10451 -0.24514 L 0.13663 -0.19189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33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8" grpId="3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70889"/>
            <a:ext cx="5257800" cy="551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657600" y="1600200"/>
            <a:ext cx="228600" cy="228600"/>
          </a:xfrm>
          <a:prstGeom prst="ellips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57600" y="4343400"/>
            <a:ext cx="228600" cy="228600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57600"/>
            <a:ext cx="12001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2054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81 L -0.02448 -0.03704 L -0.02674 0.12778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372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74 0.11667 L -0.02413 0.15509 L 0.10486 0.15926 L 0.1375 0.19444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388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L -0.0375 -0.04491 L -0.03194 -0.23889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-1194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94 -0.23889 L 0.11076 -0.24583 L 0.1375 -0.20718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72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en-US" sz="2800" dirty="0" smtClean="0"/>
              <a:t>Scheduling </a:t>
            </a:r>
            <a:r>
              <a:rPr lang="en-US" sz="2800" dirty="0"/>
              <a:t>algorithm for </a:t>
            </a:r>
            <a:r>
              <a:rPr lang="en-US" sz="2800" b="1" dirty="0" err="1">
                <a:solidFill>
                  <a:srgbClr val="00B050"/>
                </a:solidFill>
              </a:rPr>
              <a:t>bufferless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/>
              <a:t>network </a:t>
            </a:r>
            <a:r>
              <a:rPr lang="en-US" sz="2800" dirty="0" smtClean="0"/>
              <a:t>that </a:t>
            </a:r>
            <a:r>
              <a:rPr lang="en-US" sz="2800" b="1" dirty="0" smtClean="0">
                <a:solidFill>
                  <a:srgbClr val="00B050"/>
                </a:solidFill>
              </a:rPr>
              <a:t>maximizes throughput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00B050"/>
                </a:solidFill>
              </a:rPr>
              <a:t>guarantees </a:t>
            </a:r>
            <a:r>
              <a:rPr lang="en-US" sz="2800" b="1" dirty="0" err="1" smtClean="0">
                <a:solidFill>
                  <a:srgbClr val="00B050"/>
                </a:solidFill>
              </a:rPr>
              <a:t>QoS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B9B20E-D34F-4400-ACD3-416B69912751}" type="slidenum">
              <a:rPr lang="he-IL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743200"/>
            <a:ext cx="3548063" cy="371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4" descr="data:image/jpeg;base64,/9j/4AAQSkZJRgABAQAAAQABAAD/2wCEAAkGBhISERMUExMUEhQTFR0aEhgYGCIbIBgiGBwaFhccHhgZHSYfHBojGx0XHzsgJCgrLC44Fx4xNzM2QScrLDUBCQoKDgwNGQ8PGjQkHiQ1NTIpNCo0LzQ1NSw1NSw1LCosNSwsLDIsMDUsMjE1LC80NS0vNC4sKy0tLy0sKiwsMP/AABEIAIYAWgMBIgACEQEDEQH/xAAcAAEAAwADAQEAAAAAAAAAAAAABQYHAgMEAQj/xAA6EAACAQMDAQcCAwUHBQAAAAABAhEAAyEEEjFBBQYHEyJRYTJxI0KBFJGhsdFicpKywvDxMzRSU3P/xAAaAQACAwEBAAAAAAAAAAAAAAAABAIDBQYB/8QALBEAAQMCBAMIAwEAAAAAAAAAAQACAwQRBRIhMUFR8BNhcYGRocHhItHxI//aAAwDAQACEQMRAD8A3GlKUISlKUISlKUIXxmgE+1Zx3g74XdQ6Lpmu2lkbdmGcn3BBgdI/wCBpFY73+N3UdpXrGnc2WsWFcm39Ts0txCtPrQl1Y7Qs8mA3SywxEulbdK1MM0oDYnW5r2XxrrS+eW1FoXYZ24+PWpEKYCjIGAo+KvHdLvKdYjE2ypTaC35WJG7HUECDB4DLnNZdoe6+t8tC/aGt3uq+bbK+aqZ3FTv1EGCntJiBzFar3L1D3NBpXfbue0pIVPLAkSBsBIUgQCBiQYA4qU1ZDUM/FozX3HJRiopad+rjl5HmpqlKUknEpSlCEpSlCEpSqr3g7+W7RNuwUvXRuDZ9NuMSwGWO6PSImDkVbFC+U2YLquSVkTczzYK1VUu8VtLWpFxBL3rf4iKuW8ogK+76ZUOwgkE+mJ2gVSe0u1r+ouOblx4cRsViEK+r0FJhhkzIyGAMxXkUtbgpK7fpgcHpH8vatQ4I6SMtc7Ujbv4e6yxjTWSAsbcK03e1bR83bqkJg4TbcNsyFBgGS0woUkScDNaFbSFAyYEZycfPvWEaLtjU6o/jkPsMJAAE8P6QImDgn3I6mrIvaut0AVCXQflS5DiN3TJIUnEAgw2IgQjSYQ8RB2YZncPDlonqvFmmYtLTYW1HerKUJv6nUruN5d6qqgG6EshF2eWXAYO3mXUkEfjW267TbrdzcAciRORBz7g5B+KqfZHb9u5a1d22WVivm3iSAEbyxaTbzgrZD5JI3D7CzdnMxs2i87jbXdODMCZHvNLvaWnK4WITDXBwDhsunXdspbbYA126RItW4Z443FZEL/aMDpzivOe3ymb2nv2lP0EKbs/dbO4qY9xHImooaO/p7YRrH7SPM8xnsMFe649UulyAssFGHIAUDAhalGuas5WxZAIBi5faVPXC2mX9Qa8spLi/fHRgAi8rAoHXbJkNJHAiccHPE81AdpeJcGLNmVMjfcbbBj0kIASRPQlekHNeTsvwtuoiK+pWFWIFssRH0+suoYgQJ2LMcCux/C+5mNZHtNhT+/1if4VrQMoALvcb99/gLKkNc5xDQAOutlXO1O8mrvIqXbrx72vRJ4DHZBEcxO3M9KjvNLEBjuYuACvJZiMbTnceNuTn3rSbfhzpxE3LzQQTJTMGYMIMEYxBzzOanOy+wrGnEWkCk8scseBljnoMfFNnE6eEWhZr6JUYfPKf9nbefXWix5mZbjo2+26Ef8AkjDcoYZkEdeOldL6wnh/M/vXWcj3gMTHUwDmKuXiHowupRwVm7byoAB/DMbieWkOq542D3qn6+4VtXGXDBGK/cAkYOOa0YJWSxCYt1t/Vmzx9lMYBtpx8N1C9ga2UdSFMmWLGAdy54Hwf9ipztXth7qpuuK7IFt2QkACAVGJicySIGBgVFd3dQztfZjLEpJgDgMBhQBwBUpdsPdVksqbj+yiSIMsxjiBJzyQBkkA10GQwRveNRfVMVTiKl8bRoSLrt09nbbuoOGUE/JWE43AEFSRtIb7cmtAseJvZiKqtqVRlADKVaVIEEGFiQcVnNr1BSCIB6e0Efvn+X6VH39agZh+1osE+k7PTnjOnJxxkn70riNKw2OxJ1V+H1MgJadbD5X6EpSlcyuiSlKUISlKGhCyfxH772X1VvSowiyWN9iYG4+gJBiSJ3TxBxOYruv1SGxcYMCpUgEGRJ9IyPkxVa70aBT2pqbIYKFulUL3AowQTue4wCLG7jjAC5iuXdpbvm2GCm3pGup5oLAqV3KtwvuPsPUYC8wAMDbpakshMQbfQrJq6Nr5Gy5rG434/ake6x/6v3T/AF1o3hwm/U3mhiLVsLM4lzJETJO1QeIzWEMt0pb8zeFIkbgYyAGYDrwOK2fwF0zpb1gZWANxNhKldw2tkA++Kg6oLaUw28/NTFI01Xbl3gPKyne0vDx31b3UuW1tXWUssEFf/ZESDJz0+o+0myp3Y0YAH7NYwOtpT/EiTUpSkJaqWVrWvO2ydjgjjcXNGp3SlKUsrkpSlCEpSlCFkHfLslF7Q1D7VY3NhIKjpbAwY5Jkk/0zHqAoxgD9I/oK9ffzt9m11y2BLKRbWYhQOOImSS2Tjdz0qPuacwQu9iRCrlyScABSYYk4jrNdrTM7OmYSLaXXH1gc6c3O50XabuARJniOvzzVt8NtQPOuDfG+2CqEjMH1NHUgECR7iqfYkiXWHUkNMEgglWEiRyCJBzVg7k6oDW2wGQFtyGQST6Dc2rH0t6Vb1YhT1K1XXgGmcEUJyVTR3/S1KlKVxy7BKUpQhKUpQhKUpQhYR3stbu1rwzi6DjptAYT8SAP1qe7i6ZdRrhgMmnXefVHrkC2QB9QX1HOJg9BUT3vubNZqWWd1y4QAACDwq59/zR/Srz4V9hrZ0puhixvNkflHllkBA+c56gL8119ZMG0IdxIa0emvysGBglqbnhf7KrHenQeTq76AEBvxLfAkXBJgJGBcDjOf5nl3Aub9ZYf33YgYIt3FY+/x+nzVl8TLEJp7uMXCh9/xBIA+Nyj+FUHsa0LWoDAEFLqOsGCw3q5XnglSs/NRhd29Abb2t7W/SonjbDV3O1wfK+vut0pXwV9rkl0qUpShCUpShCVxucHpiuVeXtTVeVZu3Npfy7bNtBALbVLQCcAmIzXoFzZeE2F1hfZ6GGa4JdnwW5JAgH7/AFGfkmtm7oaZbeisBRAK7jnq5LtzwJJxwOBWS2MEgksMEGMQegPWIn9RWvd1rbro9OLg2uLS7h7Y+Cf510mNPBY0DmsDCiXTPceS496+z/O0eothS7G2SgB2ksvrTMgfUF5Me+KxnWI3mKwXdh1BBiN+0ieo45+3UxW83kJVgMEggH71glhfQ63Cu+02y45HPlnDEH7SJ6iq8HN2PB2Fj16K3FW2LH+I9VunZd1Ws2mRg6m2u1gdwIgQd3X716qhu593dorGAu1SgA9kYoP4AYqZrCkbkeW8iteJ2djXDiEpSlVqxKUpQhK8Pbv/AGuo/wDi/wDkNe6oTvpr7drQ6lrjlAbLqCv1SylV2/MkZ4HJxJqbDZwKg8ZmkLKLVsM/lpLs7hdikSu6Fx0WfnEtJMVtmk04t20QSQihQTzCiBPzWHd3+27I1mmVQW8zUoScCDcfoesMR+nWt2FamKTskc0NO2/iszDIXRtcXC1+a+1iHbPZh02rvK7b2JJKgTuB9SNAGCVInpJOTW31kvizqBptXZuAQL1s74AEm2QuWPJKkf4BzUMMqWwynObAjrmrq+B0sX4DX46srX4ZmdLcMn1Xidp/J6LYKwftP6mrfWU+E/etPPu6ZmYB/VY3Qq4JJULM7yrL9/LJrVqTqnNdM5zdiUzTNLYWtPAJSlKXV6UpShCViXjd2rcGst2XM21si5bUcSxuIxP9r0x1x9zKlTYLmxQprwq7g2TaTW31W47FH0wk/hgLuBIwC24zBDAbFIM8anSleO3QlRvbnd7T6u2Uv2kuCDtLCShYbSynlWjqCDSlRQsoseE2ttaq3tvWCqXEIubmVsENIQIRI/vdOlbRFKV6UL//2Q=="/>
          <p:cNvSpPr>
            <a:spLocks noChangeAspect="1" noChangeArrowheads="1"/>
          </p:cNvSpPr>
          <p:nvPr/>
        </p:nvSpPr>
        <p:spPr bwMode="auto">
          <a:xfrm>
            <a:off x="8707438" y="-609600"/>
            <a:ext cx="8572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6" descr="data:image/jpeg;base64,/9j/4AAQSkZJRgABAQAAAQABAAD/2wCEAAkGBhISERMUExMUEhQTFR0aEhgYGCIbIBgiGBwaFhccHhgZHSYfHBojGx0XHzsgJCgrLC44Fx4xNzM2QScrLDUBCQoKDgwNGQ8PGjQkHiQ1NTIpNCo0LzQ1NSw1NSw1LCosNSwsLDIsMDUsMjE1LC80NS0vNC4sKy0tLy0sKiwsMP/AABEIAIYAWgMBIgACEQEDEQH/xAAcAAEAAwADAQEAAAAAAAAAAAAABQYHAgMEAQj/xAA6EAACAQMDAQcCAwUHBQAAAAABAhEAAyEEEjFBBQYHEyJRYTJxI0KBFJGhsdFicpKywvDxMzRSU3P/xAAaAQACAwEBAAAAAAAAAAAAAAAABAIDBQYB/8QALBEAAQMCBAMIAwEAAAAAAAAAAQACAwQRBRIhMUFR8BNhcYGRocHhItHxI//aAAwDAQACEQMRAD8A3GlKUISlKUISlKUIXxmgE+1Zx3g74XdQ6Lpmu2lkbdmGcn3BBgdI/wCBpFY73+N3UdpXrGnc2WsWFcm39Ts0txCtPrQl1Y7Qs8mA3SywxEulbdK1MM0oDYnW5r2XxrrS+eW1FoXYZ24+PWpEKYCjIGAo+KvHdLvKdYjE2ypTaC35WJG7HUECDB4DLnNZdoe6+t8tC/aGt3uq+bbK+aqZ3FTv1EGCntJiBzFar3L1D3NBpXfbue0pIVPLAkSBsBIUgQCBiQYA4qU1ZDUM/FozX3HJRiopad+rjl5HmpqlKUknEpSlCEpSlCEpSqr3g7+W7RNuwUvXRuDZ9NuMSwGWO6PSImDkVbFC+U2YLquSVkTczzYK1VUu8VtLWpFxBL3rf4iKuW8ogK+76ZUOwgkE+mJ2gVSe0u1r+ouOblx4cRsViEK+r0FJhhkzIyGAMxXkUtbgpK7fpgcHpH8vatQ4I6SMtc7Ujbv4e6yxjTWSAsbcK03e1bR83bqkJg4TbcNsyFBgGS0woUkScDNaFbSFAyYEZycfPvWEaLtjU6o/jkPsMJAAE8P6QImDgn3I6mrIvaut0AVCXQflS5DiN3TJIUnEAgw2IgQjSYQ8RB2YZncPDlonqvFmmYtLTYW1HerKUJv6nUruN5d6qqgG6EshF2eWXAYO3mXUkEfjW267TbrdzcAciRORBz7g5B+KqfZHb9u5a1d22WVivm3iSAEbyxaTbzgrZD5JI3D7CzdnMxs2i87jbXdODMCZHvNLvaWnK4WITDXBwDhsunXdspbbYA126RItW4Z443FZEL/aMDpzivOe3ymb2nv2lP0EKbs/dbO4qY9xHImooaO/p7YRrH7SPM8xnsMFe649UulyAssFGHIAUDAhalGuas5WxZAIBi5faVPXC2mX9Qa8spLi/fHRgAi8rAoHXbJkNJHAiccHPE81AdpeJcGLNmVMjfcbbBj0kIASRPQlekHNeTsvwtuoiK+pWFWIFssRH0+suoYgQJ2LMcCux/C+5mNZHtNhT+/1if4VrQMoALvcb99/gLKkNc5xDQAOutlXO1O8mrvIqXbrx72vRJ4DHZBEcxO3M9KjvNLEBjuYuACvJZiMbTnceNuTn3rSbfhzpxE3LzQQTJTMGYMIMEYxBzzOanOy+wrGnEWkCk8scseBljnoMfFNnE6eEWhZr6JUYfPKf9nbefXWix5mZbjo2+26Ef8AkjDcoYZkEdeOldL6wnh/M/vXWcj3gMTHUwDmKuXiHowupRwVm7byoAB/DMbieWkOq542D3qn6+4VtXGXDBGK/cAkYOOa0YJWSxCYt1t/Vmzx9lMYBtpx8N1C9ga2UdSFMmWLGAdy54Hwf9ipztXth7qpuuK7IFt2QkACAVGJicySIGBgVFd3dQztfZjLEpJgDgMBhQBwBUpdsPdVksqbj+yiSIMsxjiBJzyQBkkA10GQwRveNRfVMVTiKl8bRoSLrt09nbbuoOGUE/JWE43AEFSRtIb7cmtAseJvZiKqtqVRlADKVaVIEEGFiQcVnNr1BSCIB6e0Efvn+X6VH39agZh+1osE+k7PTnjOnJxxkn70riNKw2OxJ1V+H1MgJadbD5X6EpSlcyuiSlKUISlKGhCyfxH772X1VvSowiyWN9iYG4+gJBiSJ3TxBxOYruv1SGxcYMCpUgEGRJ9IyPkxVa70aBT2pqbIYKFulUL3AowQTue4wCLG7jjAC5iuXdpbvm2GCm3pGup5oLAqV3KtwvuPsPUYC8wAMDbpakshMQbfQrJq6Nr5Gy5rG434/ake6x/6v3T/AF1o3hwm/U3mhiLVsLM4lzJETJO1QeIzWEMt0pb8zeFIkbgYyAGYDrwOK2fwF0zpb1gZWANxNhKldw2tkA++Kg6oLaUw28/NTFI01Xbl3gPKyne0vDx31b3UuW1tXWUssEFf/ZESDJz0+o+0myp3Y0YAH7NYwOtpT/EiTUpSkJaqWVrWvO2ydjgjjcXNGp3SlKUsrkpSlCEpSlCFkHfLslF7Q1D7VY3NhIKjpbAwY5Jkk/0zHqAoxgD9I/oK9ffzt9m11y2BLKRbWYhQOOImSS2Tjdz0qPuacwQu9iRCrlyScABSYYk4jrNdrTM7OmYSLaXXH1gc6c3O50XabuARJniOvzzVt8NtQPOuDfG+2CqEjMH1NHUgECR7iqfYkiXWHUkNMEgglWEiRyCJBzVg7k6oDW2wGQFtyGQST6Dc2rH0t6Vb1YhT1K1XXgGmcEUJyVTR3/S1KlKVxy7BKUpQhKUpQhKUpQhYR3stbu1rwzi6DjptAYT8SAP1qe7i6ZdRrhgMmnXefVHrkC2QB9QX1HOJg9BUT3vubNZqWWd1y4QAACDwq59/zR/Srz4V9hrZ0puhixvNkflHllkBA+c56gL8119ZMG0IdxIa0emvysGBglqbnhf7KrHenQeTq76AEBvxLfAkXBJgJGBcDjOf5nl3Aub9ZYf33YgYIt3FY+/x+nzVl8TLEJp7uMXCh9/xBIA+Nyj+FUHsa0LWoDAEFLqOsGCw3q5XnglSs/NRhd29Abb2t7W/SonjbDV3O1wfK+vut0pXwV9rkl0qUpShCUpShCVxucHpiuVeXtTVeVZu3Npfy7bNtBALbVLQCcAmIzXoFzZeE2F1hfZ6GGa4JdnwW5JAgH7/AFGfkmtm7oaZbeisBRAK7jnq5LtzwJJxwOBWS2MEgksMEGMQegPWIn9RWvd1rbro9OLg2uLS7h7Y+Cf510mNPBY0DmsDCiXTPceS496+z/O0eothS7G2SgB2ksvrTMgfUF5Me+KxnWI3mKwXdh1BBiN+0ieo45+3UxW83kJVgMEggH71glhfQ63Cu+02y45HPlnDEH7SJ6iq8HN2PB2Fj16K3FW2LH+I9VunZd1Ws2mRg6m2u1gdwIgQd3X716qhu593dorGAu1SgA9kYoP4AYqZrCkbkeW8iteJ2djXDiEpSlVqxKUpQhK8Pbv/AGuo/wDi/wDkNe6oTvpr7drQ6lrjlAbLqCv1SylV2/MkZ4HJxJqbDZwKg8ZmkLKLVsM/lpLs7hdikSu6Fx0WfnEtJMVtmk04t20QSQihQTzCiBPzWHd3+27I1mmVQW8zUoScCDcfoesMR+nWt2FamKTskc0NO2/iszDIXRtcXC1+a+1iHbPZh02rvK7b2JJKgTuB9SNAGCVInpJOTW31kvizqBptXZuAQL1s74AEm2QuWPJKkf4BzUMMqWwynObAjrmrq+B0sX4DX46srX4ZmdLcMn1Xidp/J6LYKwftP6mrfWU+E/etPPu6ZmYB/VY3Qq4JJULM7yrL9/LJrVqTqnNdM5zdiUzTNLYWtPAJSlKXV6UpShCViXjd2rcGst2XM21si5bUcSxuIxP9r0x1x9zKlTYLmxQprwq7g2TaTW31W47FH0wk/hgLuBIwC24zBDAbFIM8anSleO3QlRvbnd7T6u2Uv2kuCDtLCShYbSynlWjqCDSlRQsoseE2ttaq3tvWCqXEIubmVsENIQIRI/vdOlbRFKV6UL//2Q=="/>
          <p:cNvSpPr>
            <a:spLocks noChangeAspect="1" noChangeArrowheads="1"/>
          </p:cNvSpPr>
          <p:nvPr/>
        </p:nvSpPr>
        <p:spPr bwMode="auto">
          <a:xfrm>
            <a:off x="8859838" y="-457200"/>
            <a:ext cx="8572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8" name="AutoShape 8" descr="data:image/jpeg;base64,/9j/4AAQSkZJRgABAQAAAQABAAD/2wCEAAkGBhISERMUExMUEhQTFR0aEhgYGCIbIBgiGBwaFhccHhgZHSYfHBojGx0XHzsgJCgrLC44Fx4xNzM2QScrLDUBCQoKDgwNGQ8PGjQkHiQ1NTIpNCo0LzQ1NSw1NSw1LCosNSwsLDIsMDUsMjE1LC80NS0vNC4sKy0tLy0sKiwsMP/AABEIAIYAWgMBIgACEQEDEQH/xAAcAAEAAwADAQEAAAAAAAAAAAAABQYHAgMEAQj/xAA6EAACAQMDAQcCAwUHBQAAAAABAhEAAyEEEjFBBQYHEyJRYTJxI0KBFJGhsdFicpKywvDxMzRSU3P/xAAaAQACAwEBAAAAAAAAAAAAAAAABAIDBQYB/8QALBEAAQMCBAMIAwEAAAAAAAAAAQACAwQRBRIhMUFR8BNhcYGRocHhItHxI//aAAwDAQACEQMRAD8A3GlKUISlKUISlKUIXxmgE+1Zx3g74XdQ6Lpmu2lkbdmGcn3BBgdI/wCBpFY73+N3UdpXrGnc2WsWFcm39Ts0txCtPrQl1Y7Qs8mA3SywxEulbdK1MM0oDYnW5r2XxrrS+eW1FoXYZ24+PWpEKYCjIGAo+KvHdLvKdYjE2ypTaC35WJG7HUECDB4DLnNZdoe6+t8tC/aGt3uq+bbK+aqZ3FTv1EGCntJiBzFar3L1D3NBpXfbue0pIVPLAkSBsBIUgQCBiQYA4qU1ZDUM/FozX3HJRiopad+rjl5HmpqlKUknEpSlCEpSlCEpSqr3g7+W7RNuwUvXRuDZ9NuMSwGWO6PSImDkVbFC+U2YLquSVkTczzYK1VUu8VtLWpFxBL3rf4iKuW8ogK+76ZUOwgkE+mJ2gVSe0u1r+ouOblx4cRsViEK+r0FJhhkzIyGAMxXkUtbgpK7fpgcHpH8vatQ4I6SMtc7Ujbv4e6yxjTWSAsbcK03e1bR83bqkJg4TbcNsyFBgGS0woUkScDNaFbSFAyYEZycfPvWEaLtjU6o/jkPsMJAAE8P6QImDgn3I6mrIvaut0AVCXQflS5DiN3TJIUnEAgw2IgQjSYQ8RB2YZncPDlonqvFmmYtLTYW1HerKUJv6nUruN5d6qqgG6EshF2eWXAYO3mXUkEfjW267TbrdzcAciRORBz7g5B+KqfZHb9u5a1d22WVivm3iSAEbyxaTbzgrZD5JI3D7CzdnMxs2i87jbXdODMCZHvNLvaWnK4WITDXBwDhsunXdspbbYA126RItW4Z443FZEL/aMDpzivOe3ymb2nv2lP0EKbs/dbO4qY9xHImooaO/p7YRrH7SPM8xnsMFe649UulyAssFGHIAUDAhalGuas5WxZAIBi5faVPXC2mX9Qa8spLi/fHRgAi8rAoHXbJkNJHAiccHPE81AdpeJcGLNmVMjfcbbBj0kIASRPQlekHNeTsvwtuoiK+pWFWIFssRH0+suoYgQJ2LMcCux/C+5mNZHtNhT+/1if4VrQMoALvcb99/gLKkNc5xDQAOutlXO1O8mrvIqXbrx72vRJ4DHZBEcxO3M9KjvNLEBjuYuACvJZiMbTnceNuTn3rSbfhzpxE3LzQQTJTMGYMIMEYxBzzOanOy+wrGnEWkCk8scseBljnoMfFNnE6eEWhZr6JUYfPKf9nbefXWix5mZbjo2+26Ef8AkjDcoYZkEdeOldL6wnh/M/vXWcj3gMTHUwDmKuXiHowupRwVm7byoAB/DMbieWkOq542D3qn6+4VtXGXDBGK/cAkYOOa0YJWSxCYt1t/Vmzx9lMYBtpx8N1C9ga2UdSFMmWLGAdy54Hwf9ipztXth7qpuuK7IFt2QkACAVGJicySIGBgVFd3dQztfZjLEpJgDgMBhQBwBUpdsPdVksqbj+yiSIMsxjiBJzyQBkkA10GQwRveNRfVMVTiKl8bRoSLrt09nbbuoOGUE/JWE43AEFSRtIb7cmtAseJvZiKqtqVRlADKVaVIEEGFiQcVnNr1BSCIB6e0Efvn+X6VH39agZh+1osE+k7PTnjOnJxxkn70riNKw2OxJ1V+H1MgJadbD5X6EpSlcyuiSlKUISlKGhCyfxH772X1VvSowiyWN9iYG4+gJBiSJ3TxBxOYruv1SGxcYMCpUgEGRJ9IyPkxVa70aBT2pqbIYKFulUL3AowQTue4wCLG7jjAC5iuXdpbvm2GCm3pGup5oLAqV3KtwvuPsPUYC8wAMDbpakshMQbfQrJq6Nr5Gy5rG434/ake6x/6v3T/AF1o3hwm/U3mhiLVsLM4lzJETJO1QeIzWEMt0pb8zeFIkbgYyAGYDrwOK2fwF0zpb1gZWANxNhKldw2tkA++Kg6oLaUw28/NTFI01Xbl3gPKyne0vDx31b3UuW1tXWUssEFf/ZESDJz0+o+0myp3Y0YAH7NYwOtpT/EiTUpSkJaqWVrWvO2ydjgjjcXNGp3SlKUsrkpSlCEpSlCFkHfLslF7Q1D7VY3NhIKjpbAwY5Jkk/0zHqAoxgD9I/oK9ffzt9m11y2BLKRbWYhQOOImSS2Tjdz0qPuacwQu9iRCrlyScABSYYk4jrNdrTM7OmYSLaXXH1gc6c3O50XabuARJniOvzzVt8NtQPOuDfG+2CqEjMH1NHUgECR7iqfYkiXWHUkNMEgglWEiRyCJBzVg7k6oDW2wGQFtyGQST6Dc2rH0t6Vb1YhT1K1XXgGmcEUJyVTR3/S1KlKVxy7BKUpQhKUpQhKUpQhYR3stbu1rwzi6DjptAYT8SAP1qe7i6ZdRrhgMmnXefVHrkC2QB9QX1HOJg9BUT3vubNZqWWd1y4QAACDwq59/zR/Srz4V9hrZ0puhixvNkflHllkBA+c56gL8119ZMG0IdxIa0emvysGBglqbnhf7KrHenQeTq76AEBvxLfAkXBJgJGBcDjOf5nl3Aub9ZYf33YgYIt3FY+/x+nzVl8TLEJp7uMXCh9/xBIA+Nyj+FUHsa0LWoDAEFLqOsGCw3q5XnglSs/NRhd29Abb2t7W/SonjbDV3O1wfK+vut0pXwV9rkl0qUpShCUpShCVxucHpiuVeXtTVeVZu3Npfy7bNtBALbVLQCcAmIzXoFzZeE2F1hfZ6GGa4JdnwW5JAgH7/AFGfkmtm7oaZbeisBRAK7jnq5LtzwJJxwOBWS2MEgksMEGMQegPWIn9RWvd1rbro9OLg2uLS7h7Y+Cf510mNPBY0DmsDCiXTPceS496+z/O0eothS7G2SgB2ksvrTMgfUF5Me+KxnWI3mKwXdh1BBiN+0ieo45+3UxW83kJVgMEggH71glhfQ63Cu+02y45HPlnDEH7SJ6iq8HN2PB2Fj16K3FW2LH+I9VunZd1Ws2mRg6m2u1gdwIgQd3X716qhu593dorGAu1SgA9kYoP4AYqZrCkbkeW8iteJ2djXDiEpSlVqxKUpQhK8Pbv/AGuo/wDi/wDkNe6oTvpr7drQ6lrjlAbLqCv1SylV2/MkZ4HJxJqbDZwKg8ZmkLKLVsM/lpLs7hdikSu6Fx0WfnEtJMVtmk04t20QSQihQTzCiBPzWHd3+27I1mmVQW8zUoScCDcfoesMR+nWt2FamKTskc0NO2/iszDIXRtcXC1+a+1iHbPZh02rvK7b2JJKgTuB9SNAGCVInpJOTW31kvizqBptXZuAQL1s74AEm2QuWPJKkf4BzUMMqWwynObAjrmrq+B0sX4DX46srX4ZmdLcMn1Xidp/J6LYKwftP6mrfWU+E/etPPu6ZmYB/VY3Qq4JJULM7yrL9/LJrVqTqnNdM5zdiUzTNLYWtPAJSlKXV6UpShCViXjd2rcGst2XM21si5bUcSxuIxP9r0x1x9zKlTYLmxQprwq7g2TaTW31W47FH0wk/hgLuBIwC24zBDAbFIM8anSleO3QlRvbnd7T6u2Uv2kuCDtLCShYbSynlWjqCDSlRQsoseE2ttaq3tvWCqXEIubmVsENIQIRI/vdOlbRFKV6UL//2Q=="/>
          <p:cNvSpPr>
            <a:spLocks noChangeAspect="1" noChangeArrowheads="1"/>
          </p:cNvSpPr>
          <p:nvPr/>
        </p:nvSpPr>
        <p:spPr bwMode="auto">
          <a:xfrm>
            <a:off x="9012238" y="-304800"/>
            <a:ext cx="8572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9" name="AutoShape 10" descr="data:image/jpeg;base64,/9j/4AAQSkZJRgABAQAAAQABAAD/2wCEAAkGBhISERMUExMUEhQTFR0aEhgYGCIbIBgiGBwaFhccHhgZHSYfHBojGx0XHzsgJCgrLC44Fx4xNzM2QScrLDUBCQoKDgwNGQ8PGjQkHiQ1NTIpNCo0LzQ1NSw1NSw1LCosNSwsLDIsMDUsMjE1LC80NS0vNC4sKy0tLy0sKiwsMP/AABEIAIYAWgMBIgACEQEDEQH/xAAcAAEAAwADAQEAAAAAAAAAAAAABQYHAgMEAQj/xAA6EAACAQMDAQcCAwUHBQAAAAABAhEAAyEEEjFBBQYHEyJRYTJxI0KBFJGhsdFicpKywvDxMzRSU3P/xAAaAQACAwEBAAAAAAAAAAAAAAAABAIDBQYB/8QALBEAAQMCBAMIAwEAAAAAAAAAAQACAwQRBRIhMUFR8BNhcYGRocHhItHxI//aAAwDAQACEQMRAD8A3GlKUISlKUISlKUIXxmgE+1Zx3g74XdQ6Lpmu2lkbdmGcn3BBgdI/wCBpFY73+N3UdpXrGnc2WsWFcm39Ts0txCtPrQl1Y7Qs8mA3SywxEulbdK1MM0oDYnW5r2XxrrS+eW1FoXYZ24+PWpEKYCjIGAo+KvHdLvKdYjE2ypTaC35WJG7HUECDB4DLnNZdoe6+t8tC/aGt3uq+bbK+aqZ3FTv1EGCntJiBzFar3L1D3NBpXfbue0pIVPLAkSBsBIUgQCBiQYA4qU1ZDUM/FozX3HJRiopad+rjl5HmpqlKUknEpSlCEpSlCEpSqr3g7+W7RNuwUvXRuDZ9NuMSwGWO6PSImDkVbFC+U2YLquSVkTczzYK1VUu8VtLWpFxBL3rf4iKuW8ogK+76ZUOwgkE+mJ2gVSe0u1r+ouOblx4cRsViEK+r0FJhhkzIyGAMxXkUtbgpK7fpgcHpH8vatQ4I6SMtc7Ujbv4e6yxjTWSAsbcK03e1bR83bqkJg4TbcNsyFBgGS0woUkScDNaFbSFAyYEZycfPvWEaLtjU6o/jkPsMJAAE8P6QImDgn3I6mrIvaut0AVCXQflS5DiN3TJIUnEAgw2IgQjSYQ8RB2YZncPDlonqvFmmYtLTYW1HerKUJv6nUruN5d6qqgG6EshF2eWXAYO3mXUkEfjW267TbrdzcAciRORBz7g5B+KqfZHb9u5a1d22WVivm3iSAEbyxaTbzgrZD5JI3D7CzdnMxs2i87jbXdODMCZHvNLvaWnK4WITDXBwDhsunXdspbbYA126RItW4Z443FZEL/aMDpzivOe3ymb2nv2lP0EKbs/dbO4qY9xHImooaO/p7YRrH7SPM8xnsMFe649UulyAssFGHIAUDAhalGuas5WxZAIBi5faVPXC2mX9Qa8spLi/fHRgAi8rAoHXbJkNJHAiccHPE81AdpeJcGLNmVMjfcbbBj0kIASRPQlekHNeTsvwtuoiK+pWFWIFssRH0+suoYgQJ2LMcCux/C+5mNZHtNhT+/1if4VrQMoALvcb99/gLKkNc5xDQAOutlXO1O8mrvIqXbrx72vRJ4DHZBEcxO3M9KjvNLEBjuYuACvJZiMbTnceNuTn3rSbfhzpxE3LzQQTJTMGYMIMEYxBzzOanOy+wrGnEWkCk8scseBljnoMfFNnE6eEWhZr6JUYfPKf9nbefXWix5mZbjo2+26Ef8AkjDcoYZkEdeOldL6wnh/M/vXWcj3gMTHUwDmKuXiHowupRwVm7byoAB/DMbieWkOq542D3qn6+4VtXGXDBGK/cAkYOOa0YJWSxCYt1t/Vmzx9lMYBtpx8N1C9ga2UdSFMmWLGAdy54Hwf9ipztXth7qpuuK7IFt2QkACAVGJicySIGBgVFd3dQztfZjLEpJgDgMBhQBwBUpdsPdVksqbj+yiSIMsxjiBJzyQBkkA10GQwRveNRfVMVTiKl8bRoSLrt09nbbuoOGUE/JWE43AEFSRtIb7cmtAseJvZiKqtqVRlADKVaVIEEGFiQcVnNr1BSCIB6e0Efvn+X6VH39agZh+1osE+k7PTnjOnJxxkn70riNKw2OxJ1V+H1MgJadbD5X6EpSlcyuiSlKUISlKGhCyfxH772X1VvSowiyWN9iYG4+gJBiSJ3TxBxOYruv1SGxcYMCpUgEGRJ9IyPkxVa70aBT2pqbIYKFulUL3AowQTue4wCLG7jjAC5iuXdpbvm2GCm3pGup5oLAqV3KtwvuPsPUYC8wAMDbpakshMQbfQrJq6Nr5Gy5rG434/ake6x/6v3T/AF1o3hwm/U3mhiLVsLM4lzJETJO1QeIzWEMt0pb8zeFIkbgYyAGYDrwOK2fwF0zpb1gZWANxNhKldw2tkA++Kg6oLaUw28/NTFI01Xbl3gPKyne0vDx31b3UuW1tXWUssEFf/ZESDJz0+o+0myp3Y0YAH7NYwOtpT/EiTUpSkJaqWVrWvO2ydjgjjcXNGp3SlKUsrkpSlCEpSlCFkHfLslF7Q1D7VY3NhIKjpbAwY5Jkk/0zHqAoxgD9I/oK9ffzt9m11y2BLKRbWYhQOOImSS2Tjdz0qPuacwQu9iRCrlyScABSYYk4jrNdrTM7OmYSLaXXH1gc6c3O50XabuARJniOvzzVt8NtQPOuDfG+2CqEjMH1NHUgECR7iqfYkiXWHUkNMEgglWEiRyCJBzVg7k6oDW2wGQFtyGQST6Dc2rH0t6Vb1YhT1K1XXgGmcEUJyVTR3/S1KlKVxy7BKUpQhKUpQhKUpQhYR3stbu1rwzi6DjptAYT8SAP1qe7i6ZdRrhgMmnXefVHrkC2QB9QX1HOJg9BUT3vubNZqWWd1y4QAACDwq59/zR/Srz4V9hrZ0puhixvNkflHllkBA+c56gL8119ZMG0IdxIa0emvysGBglqbnhf7KrHenQeTq76AEBvxLfAkXBJgJGBcDjOf5nl3Aub9ZYf33YgYIt3FY+/x+nzVl8TLEJp7uMXCh9/xBIA+Nyj+FUHsa0LWoDAEFLqOsGCw3q5XnglSs/NRhd29Abb2t7W/SonjbDV3O1wfK+vut0pXwV9rkl0qUpShCUpShCVxucHpiuVeXtTVeVZu3Npfy7bNtBALbVLQCcAmIzXoFzZeE2F1hfZ6GGa4JdnwW5JAgH7/AFGfkmtm7oaZbeisBRAK7jnq5LtzwJJxwOBWS2MEgksMEGMQegPWIn9RWvd1rbro9OLg2uLS7h7Y+Cf510mNPBY0DmsDCiXTPceS496+z/O0eothS7G2SgB2ksvrTMgfUF5Me+KxnWI3mKwXdh1BBiN+0ieo45+3UxW83kJVgMEggH71glhfQ63Cu+02y45HPlnDEH7SJ6iq8HN2PB2Fj16K3FW2LH+I9VunZd1Ws2mRg6m2u1gdwIgQd3X716qhu593dorGAu1SgA9kYoP4AYqZrCkbkeW8iteJ2djXDiEpSlVqxKUpQhK8Pbv/AGuo/wDi/wDkNe6oTvpr7drQ6lrjlAbLqCv1SylV2/MkZ4HJxJqbDZwKg8ZmkLKLVsM/lpLs7hdikSu6Fx0WfnEtJMVtmk04t20QSQihQTzCiBPzWHd3+27I1mmVQW8zUoScCDcfoesMR+nWt2FamKTskc0NO2/iszDIXRtcXC1+a+1iHbPZh02rvK7b2JJKgTuB9SNAGCVInpJOTW31kvizqBptXZuAQL1s74AEm2QuWPJKkf4BzUMMqWwynObAjrmrq+B0sX4DX46srX4ZmdLcMn1Xidp/J6LYKwftP6mrfWU+E/etPPu6ZmYB/VY3Qq4JJULM7yrL9/LJrVqTqnNdM5zdiUzTNLYWtPAJSlKXV6UpShCViXjd2rcGst2XM21si5bUcSxuIxP9r0x1x9zKlTYLmxQprwq7g2TaTW31W47FH0wk/hgLuBIwC24zBDAbFIM8anSleO3QlRvbnd7T6u2Uv2kuCDtLCShYbSynlWjqCDSlRQsoseE2ttaq3tvWCqXEIubmVsENIQIRI/vdOlbRFKV6UL//2Q=="/>
          <p:cNvSpPr>
            <a:spLocks noChangeAspect="1" noChangeArrowheads="1"/>
          </p:cNvSpPr>
          <p:nvPr/>
        </p:nvSpPr>
        <p:spPr bwMode="auto">
          <a:xfrm>
            <a:off x="9164638" y="-152400"/>
            <a:ext cx="8572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" name="AutoShape 12" descr="data:image/jpeg;base64,/9j/4AAQSkZJRgABAQAAAQABAAD/2wCEAAkGBhISERMUExMUEhQTFR0aEhgYGCIbIBgiGBwaFhccHhgZHSYfHBojGx0XHzsgJCgrLC44Fx4xNzM2QScrLDUBCQoKDgwNGQ8PGjQkHiQ1NTIpNCo0LzQ1NSw1NSw1LCosNSwsLDIsMDUsMjE1LC80NS0vNC4sKy0tLy0sKiwsMP/AABEIAIYAWgMBIgACEQEDEQH/xAAcAAEAAwADAQEAAAAAAAAAAAAABQYHAgMEAQj/xAA6EAACAQMDAQcCAwUHBQAAAAABAhEAAyEEEjFBBQYHEyJRYTJxI0KBFJGhsdFicpKywvDxMzRSU3P/xAAaAQACAwEBAAAAAAAAAAAAAAAABAIDBQYB/8QALBEAAQMCBAMIAwEAAAAAAAAAAQACAwQRBRIhMUFR8BNhcYGRocHhItHxI//aAAwDAQACEQMRAD8A3GlKUISlKUISlKUIXxmgE+1Zx3g74XdQ6Lpmu2lkbdmGcn3BBgdI/wCBpFY73+N3UdpXrGnc2WsWFcm39Ts0txCtPrQl1Y7Qs8mA3SywxEulbdK1MM0oDYnW5r2XxrrS+eW1FoXYZ24+PWpEKYCjIGAo+KvHdLvKdYjE2ypTaC35WJG7HUECDB4DLnNZdoe6+t8tC/aGt3uq+bbK+aqZ3FTv1EGCntJiBzFar3L1D3NBpXfbue0pIVPLAkSBsBIUgQCBiQYA4qU1ZDUM/FozX3HJRiopad+rjl5HmpqlKUknEpSlCEpSlCEpSqr3g7+W7RNuwUvXRuDZ9NuMSwGWO6PSImDkVbFC+U2YLquSVkTczzYK1VUu8VtLWpFxBL3rf4iKuW8ogK+76ZUOwgkE+mJ2gVSe0u1r+ouOblx4cRsViEK+r0FJhhkzIyGAMxXkUtbgpK7fpgcHpH8vatQ4I6SMtc7Ujbv4e6yxjTWSAsbcK03e1bR83bqkJg4TbcNsyFBgGS0woUkScDNaFbSFAyYEZycfPvWEaLtjU6o/jkPsMJAAE8P6QImDgn3I6mrIvaut0AVCXQflS5DiN3TJIUnEAgw2IgQjSYQ8RB2YZncPDlonqvFmmYtLTYW1HerKUJv6nUruN5d6qqgG6EshF2eWXAYO3mXUkEfjW267TbrdzcAciRORBz7g5B+KqfZHb9u5a1d22WVivm3iSAEbyxaTbzgrZD5JI3D7CzdnMxs2i87jbXdODMCZHvNLvaWnK4WITDXBwDhsunXdspbbYA126RItW4Z443FZEL/aMDpzivOe3ymb2nv2lP0EKbs/dbO4qY9xHImooaO/p7YRrH7SPM8xnsMFe649UulyAssFGHIAUDAhalGuas5WxZAIBi5faVPXC2mX9Qa8spLi/fHRgAi8rAoHXbJkNJHAiccHPE81AdpeJcGLNmVMjfcbbBj0kIASRPQlekHNeTsvwtuoiK+pWFWIFssRH0+suoYgQJ2LMcCux/C+5mNZHtNhT+/1if4VrQMoALvcb99/gLKkNc5xDQAOutlXO1O8mrvIqXbrx72vRJ4DHZBEcxO3M9KjvNLEBjuYuACvJZiMbTnceNuTn3rSbfhzpxE3LzQQTJTMGYMIMEYxBzzOanOy+wrGnEWkCk8scseBljnoMfFNnE6eEWhZr6JUYfPKf9nbefXWix5mZbjo2+26Ef8AkjDcoYZkEdeOldL6wnh/M/vXWcj3gMTHUwDmKuXiHowupRwVm7byoAB/DMbieWkOq542D3qn6+4VtXGXDBGK/cAkYOOa0YJWSxCYt1t/Vmzx9lMYBtpx8N1C9ga2UdSFMmWLGAdy54Hwf9ipztXth7qpuuK7IFt2QkACAVGJicySIGBgVFd3dQztfZjLEpJgDgMBhQBwBUpdsPdVksqbj+yiSIMsxjiBJzyQBkkA10GQwRveNRfVMVTiKl8bRoSLrt09nbbuoOGUE/JWE43AEFSRtIb7cmtAseJvZiKqtqVRlADKVaVIEEGFiQcVnNr1BSCIB6e0Efvn+X6VH39agZh+1osE+k7PTnjOnJxxkn70riNKw2OxJ1V+H1MgJadbD5X6EpSlcyuiSlKUISlKGhCyfxH772X1VvSowiyWN9iYG4+gJBiSJ3TxBxOYruv1SGxcYMCpUgEGRJ9IyPkxVa70aBT2pqbIYKFulUL3AowQTue4wCLG7jjAC5iuXdpbvm2GCm3pGup5oLAqV3KtwvuPsPUYC8wAMDbpakshMQbfQrJq6Nr5Gy5rG434/ake6x/6v3T/AF1o3hwm/U3mhiLVsLM4lzJETJO1QeIzWEMt0pb8zeFIkbgYyAGYDrwOK2fwF0zpb1gZWANxNhKldw2tkA++Kg6oLaUw28/NTFI01Xbl3gPKyne0vDx31b3UuW1tXWUssEFf/ZESDJz0+o+0myp3Y0YAH7NYwOtpT/EiTUpSkJaqWVrWvO2ydjgjjcXNGp3SlKUsrkpSlCEpSlCFkHfLslF7Q1D7VY3NhIKjpbAwY5Jkk/0zHqAoxgD9I/oK9ffzt9m11y2BLKRbWYhQOOImSS2Tjdz0qPuacwQu9iRCrlyScABSYYk4jrNdrTM7OmYSLaXXH1gc6c3O50XabuARJniOvzzVt8NtQPOuDfG+2CqEjMH1NHUgECR7iqfYkiXWHUkNMEgglWEiRyCJBzVg7k6oDW2wGQFtyGQST6Dc2rH0t6Vb1YhT1K1XXgGmcEUJyVTR3/S1KlKVxy7BKUpQhKUpQhKUpQhYR3stbu1rwzi6DjptAYT8SAP1qe7i6ZdRrhgMmnXefVHrkC2QB9QX1HOJg9BUT3vubNZqWWd1y4QAACDwq59/zR/Srz4V9hrZ0puhixvNkflHllkBA+c56gL8119ZMG0IdxIa0emvysGBglqbnhf7KrHenQeTq76AEBvxLfAkXBJgJGBcDjOf5nl3Aub9ZYf33YgYIt3FY+/x+nzVl8TLEJp7uMXCh9/xBIA+Nyj+FUHsa0LWoDAEFLqOsGCw3q5XnglSs/NRhd29Abb2t7W/SonjbDV3O1wfK+vut0pXwV9rkl0qUpShCUpShCVxucHpiuVeXtTVeVZu3Npfy7bNtBALbVLQCcAmIzXoFzZeE2F1hfZ6GGa4JdnwW5JAgH7/AFGfkmtm7oaZbeisBRAK7jnq5LtzwJJxwOBWS2MEgksMEGMQegPWIn9RWvd1rbro9OLg2uLS7h7Y+Cf510mNPBY0DmsDCiXTPceS496+z/O0eothS7G2SgB2ksvrTMgfUF5Me+KxnWI3mKwXdh1BBiN+0ieo45+3UxW83kJVgMEggH71glhfQ63Cu+02y45HPlnDEH7SJ6iq8HN2PB2Fj16K3FW2LH+I9VunZd1Ws2mRg6m2u1gdwIgQd3X716qhu593dorGAu1SgA9kYoP4AYqZrCkbkeW8iteJ2djXDiEpSlVqxKUpQhK8Pbv/AGuo/wDi/wDkNe6oTvpr7drQ6lrjlAbLqCv1SylV2/MkZ4HJxJqbDZwKg8ZmkLKLVsM/lpLs7hdikSu6Fx0WfnEtJMVtmk04t20QSQihQTzCiBPzWHd3+27I1mmVQW8zUoScCDcfoesMR+nWt2FamKTskc0NO2/iszDIXRtcXC1+a+1iHbPZh02rvK7b2JJKgTuB9SNAGCVInpJOTW31kvizqBptXZuAQL1s74AEm2QuWPJKkf4BzUMMqWwynObAjrmrq+B0sX4DX46srX4ZmdLcMn1Xidp/J6LYKwftP6mrfWU+E/etPPu6ZmYB/VY3Qq4JJULM7yrL9/LJrVqTqnNdM5zdiUzTNLYWtPAJSlKXV6UpShCViXjd2rcGst2XM21si5bUcSxuIxP9r0x1x9zKlTYLmxQprwq7g2TaTW31W47FH0wk/hgLuBIwC24zBDAbFIM8anSleO3QlRvbnd7T6u2Uv2kuCDtLCShYbSynlWjqCDSlRQsoseE2ttaq3tvWCqXEIubmVsENIQIRI/vdOlbRFKV6UL//2Q=="/>
          <p:cNvSpPr>
            <a:spLocks noChangeAspect="1" noChangeArrowheads="1"/>
          </p:cNvSpPr>
          <p:nvPr/>
        </p:nvSpPr>
        <p:spPr bwMode="auto">
          <a:xfrm>
            <a:off x="9317038" y="0"/>
            <a:ext cx="8572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1" name="AutoShape 16" descr="data:image/jpeg;base64,/9j/4AAQSkZJRgABAQAAAQABAAD/2wCEAAkGBhQQDxAPEBQUFRQNDxQPDxQUFBQQEBQVFRQVFBUUFBQXHCYeGBkjGRQUHy8gJicpLC0sFh4xNTAqNSYsLCkBCQoKDgwOGg8PGjUiHiUsNCwsKSwpLDA1LikpNSwqKSksNCo1LyksKSwpLCksLCksKSkpLCksLCwwLCwpLDUsLP/AABEIAQYAwAMBIgACEQEDEQH/xAAcAAEAAgMBAQEAAAAAAAAAAAAABgcBBAUDCAL/xABQEAACAQMCAgYECAkIBwkAAAABAgMABBEFEiExBgcTQVFhFCJxgRUyQlKRobHBFiMzU1RicoKSCBeTorLCw9E0Q0R0lKOzJCU1Y3WDtNLw/8QAGwEBAAMBAQEBAAAAAAAAAAAAAAECAwQFBgf/xAAxEQACAQMCBAQEBQUAAAAAAAAAAQIDBBESIQUTMUEUIlFhIzJxoRWBkbHxQmLB0fD/2gAMAwEAAhEDEQA/ALwpSlAKUpQClKzQGKUpQClKUApSlAKUqOdK+nlvp+yOTfJPN+QtoV7W4kycDCDkM958DjNASPNYzVU6x0+v8ntZLHTFPJJWa+v8dxMMYIXPgQPfUVvOmpY/jNY1GTzt7OG1X3bpFP0ipwwfQG6s187J0y2kGPVNXB/8yK3uF/hacV1rHrSvYiNl5a3Y747qFrCc8eSyDEWceLfTTDBedKgnRTrbgu5Ra3CNaXLYCxykGOQnl2UvANnuyBnIxmp3moApSlAKUpQClKUApSlAKVmsUApSlAKUpQClKUBoa9qPo1pc3ON3o1vJNt5btiFgPfjFfNz9KXhh9JVyb3U0a4vLr/Wxxl3RLeA/6sYj3ErxwVUYC19NXdssqPFIoZJUaN1PJlYFWB8iCRXy5096Cz6TK0bhntpHxbT/ACduc9m5+S4Hd34JHlKxkhnGWTdk8yTls/Gz35781s6dYSXE8VtCu6S4fZGM4GeZJPcoAJJ8BU+Gnpb6jPFqNmsxuNMjaJVaGUoO0ZFkVnK4ORjhxrR6v7L0e60u5aIot7a3MMUhYMskygg8AxKtwI44z3Va4m6dOU1vjOPfBnSlrai+vdehyelnQabTlSR3iljdhG7xbh2bnOAyt8k4OGHh3cKjtXN1hR79NmhVdz3LwwQKPjNK8qbFXz4Z91V3aaeh9Etxas051aeJyTGyyIuVWAFpMHBB58PM15/Cryd3R5k1jfH5HTdU40ZYX/exGrhNybcn1clePBTz4eFfSXVL0hkvtJt5piWkQtBI55uYzgMT3kqVye85r5/6NdFbnUZmtrWM8JGE0jDEMKlj8ZhwzjuHE91fTnRbo8mn2cNnFkrAmNx4FmJLO58yxJ99d8ms7GSOtSlKqSKUpQCmKUoBSlKAUxSlAKYpSgGKYpSgFKUoBUF66Hg+BbkXBI3FBBjG4zhtyAZ7uDZ/VDVOq+f+v3pJHdzQ21szSfBxkN3sUmJJHKIoLjhuGGU9wLY55AA5Nvqc8kVtd6g91C3o4htb0QRXNq0AfASZFUMpDA+vlm/V8fyYrh7OOyhv7Ka3ik7aBVmtoJkcu0m9TOkciNuZvld+OXCrL1AXFhYxLAsDJp+nIJQ/ah2aOLc4UJw4nPM8z9MY0zVFu301riysSmq+kbcREyp2CknO4YOTjHlWfOfTqjRUY/N0bI9Jf6jHLDPJdQb7fPYl7rTJQpIwXC7yC+OG7BPOubpSXzyxNZkytbztOsqopgjlcnczyugRuLHhxHhVo6roKWyNNaWlgBDE8snaQnedgZsIEXHJe88zXj0W1y61C1juNlqkUhZSo7cygIxHq8dvdwrKNZQh8NJI0dBOXneTa6gmUWV3GxPbR6hJ6QDjAYqgBXA5Ha3vU+VWlivmW+vrnTrvU7uzuHiMV3C8kWMxyrMHcFwThsMWGCPlHiK+jdG1D0i2guMbfSII5tvze0RXx7s10J5Rg1h4N2mKiuu9YtvbyJbw5u7mV2RLa2ZJJQUG5zJxxGAAefHhy4EjZ6G9NodUikeEOjwP2dxDIAssTceDDwODg+R7wakgkNKUoBSlKAUpSgGKV+WlAIBIBbgoJAJ9njX6zQClKUAxTFKUAxSlM0AIr5r0q3aO6m0GZWEtzrlu0rY+PArM7tn2BHXyc19KZqr+uHo7InYa5Z8LjTGDS4Gd8IJOSO/bkg/qs3gKhoZJJNJuZm+cxP0nNQ7pZIItQ0eZgRFA95vZUZ1QNAiKCEBxknAqSaTrEd5bw3kPBLld23OSjg4kjPmrZHswa0NTa+WRjbtaLFgY7Vbhpc4457M4xnPurz1mM3k9HaUVg29O1qK4JELFtgy34uVAOOObqBmt1ECgAAADkAAAPYByrg2j6izr2j2JQMO02pdB9ufW27mxnGedb+vaqlrbyzyHCxoSfE+Q8zyHmRVGt8IuntllYdKtCa912KxhPq3ywtOBzVIzJlm8MRjcPHIqx+sTUJJLiw0C0YxG/wCNy6Ha0drGDlVPduCP/Dj5VRHqy1Ps7ie8eCW51DUozNDBFsXsLUEYd5JGVUDkKAOJ2qh+Xx7nQ+8kuulF5cXMMkDxaescMM2BIF3RqxXHB13dodw4esK9KKwkjzZvLbOto2hwRa/2VvEkcemaSqgKqj8ZPKfWZuZbYvMkk5PjUfuuhfpd30huLaSWC4triM2zxSNEpkWASMrhTx3MTx5gtnyMq6Lyj4d6QZI4fB6rk8ceisSB7ya8uhtyFXpDO3DZqt2CfKKGMf51YqdLqw6UtqOmQXEpBlBaGcgYy6HG7HcWG1veallUL1WxtYarpsSkhNZ0kTypklTIO1ZWwe/EYOf1z41fVAZrFKUArBNRrp70w+DbXfGva3E7iG0gGS0shx8lfWIGcnHkOGajtvp8k6pJqNzqUrsAzwW1vcWVqueOwbEDuBnG4vk4oCN6rocV/wBItQstSeRHkgjOkuGZNgAB/FA8GPxiR3lX7+Ikdpfa1piiOeBdThj4LNC+y82jAG+Nhl2x4AnxY861Yuhuj3F6tmLS6S4aBrpXke7idVR1UMGkkyTuPDgRw7qnPR+wuYO0huJRPEhX0WZj/wBpKnOUnAAVmXAw44sDxGckgaHRbrIs9QLRxs0c0f5S3nHYzrjnwPBsd+Ccd+KkDalEOckY9rqPvql+vXTI/SrJyi5lknRzj1mASN1DHvwWOPDNaPVh0ZtZ4LppreKQpdlFLqGIXYpwPLia57mvG3pupLoZ1KigssvT4Xh/PRf0if50+FofzsX9In+dVNp/RKz+HGga1gMbaWJlQxjYHWcKWA8cHFe3WD0OsoY7ExWsCGTVrSF9sYG6Ny+5D4g4HCrUqqqU1UXRrJMZqUdR3usDrZg09eyt9txdOuURSGjjB5NKy8h37QcnyHGqxPWHdN60t/fb2GWEMNtFCD4Jl84HLJUVYX4DWH6JB/Bin4C2H6JD/BXk/jlBdYv7HN4uPoV0/WBPj/TNRP8A7kCfZGa07rptO6lTc6i3aeps9KU793DbtEPHOcYqadOei1nb6bdzR20SOkQ2Mq4ZWZ1UEHPPjXr0u6NW1imj3EEEcTjUrSOZ1XDMHjbdk+1Sa9G3vIXFJ1ILp6m0KuuLkjR6FWc2jyQWlyw7HVcFfm294M7Yy3I702oTwywHcvGxNp8/srl9ItDS9tZbaTh2g9Vu9HHFHHsP1ZFQ/opEssTQyiSO4sn7C5VJ7iMbhwWQBJAMMBnPjmvNtrrxUG5fMuv+DosbhzTi+pYearLrNllvFuYID+K0uIT3R44eQkbYh5qu5z7PKuvr0gt4CwM7u7CK3iNzct2kr8ETBk4jPE+QNdjQ+iywWBs29ZrhH9JfmZJJlKyMT388DyAq1a4jbJS7t/yXvLjlrT3f7FS9AOk/wZfRXZBaKSPsLnOWYRNtIK/slEOPBcVfOv6Kb70S/sZI0urJjJA7AvFJHIvrRSFOJjYEEEZ8uZqH9W3RCxudMgee0geWNpIJ2K5YvHIwJJ8du2u11VzGEXOnOSW027ltVycnss9pA38JYDyAr3Opieej6PYXF1JZ3+mwQXu03DDhLFOhb1pYZeG7jzUgEZ78Gu7J1V6YQR6HEN2cld6Hj4FWBFSgwqWD7RuUFVbA3AHGQDzAOB9Ar9moJKo1aySPpVosEQCpa2LoijOFRYplUcePADFWvVV2R9J6YO68RYadgnuy54D24n+o1alAZrFZrFAVX1qs8er6DLA6pM08kKGUbrcBjGp3YIOTvI4Ed3EVK+w1f85p39DdD/Fro9J+ilvqMPYXce9Q25CCVdGxjcjDiD9R76rKx6MahYs8N3b3eoxBj2E0GoTxEJgAK0BkHd4eYyRigJDpSXH4SD0swl00VtvYLIqbWuRjIkJOcg8qsSq00e5ktGaW10O5DyDa7ySxmUrnO3fJKzYzg45V1T0vvyMfBV0vsktm+syfdQET69OJsnHybtk/iiA/uVq9UX5C9/30/wDTStHrUvrt4rNJbCSFWuu1QmRLiViilSpSIHbkSZ4nJxWp0O1qTTIpxeW9zALiftkd7aXs8bAvPHlnlXBxKnKrbShBZZz14uUGkTi34dIID8/SZlHuuFb7K9+sz8lp3/rdl9slRW16YQzaxYTRTRMPRrqJjnaBlQyhg2MZIOK7fWFqZeHT8qMDWLNgQTg4MnKps4yjaxjJYaRNNNU8MkorNaKaqvgfqP316fCKfrfwmvhHCWeh5OGR7rNGdNkjHOea3iHtM6H+7W91zxY0p5B/st3BMv7shT7HrR6Y3Ik+DogD+N1e0ByMAhWZm+qpH1iWfbaRqCd/oryD2x4l/uGvsuDw022/ds9O2XkPZX3AN84bvp41C+mdqbS4j1aMHaALfUFHyoiQElx3lDj+r3ZrvdHtTRrK0dpEBa1hLZdQc9mueZ8c17Xl/bSI8Uk0G2VGjcGWP4rAqe/wNfOUJVLevlLbOH9DjpylSqakR7o/GL68a9529iWgsvmySkYlnHiB8VT7TUyqGdAdct4tMtopbiBHh7SJg00SH1ZpADgsOBGDnvzUg/Ci0/S7X/iIf/tV79Vatd+V4Wy27E3Ep1KjbNfq+PZXWsWncl6t4g/VuY9xx5ZQVHek/SJ9O16e9RcwJDZw3wX42ZFcxSAd7KEA8wcd+a6uh6nEdfJgljkW90wq/ZSJKBJBIGUttJx+L4DNa8FrDfXGuxznBuLpbdkb1ZUigjVIZNrdxI3Ke/FfUK55VtGpJemf2Z3KemmpMs3RukcF3Cs9vKjow5qwOPEEcwfI8a5nS7pjFZwM8jYzwVc4klY8o4geZJ4Z5DnVHXPQa/t3IjiMvcs9u4QuOQLDcrBsePCuz0V6vpRMt7qPAQEPHEz9rIzDipkbJAUHjtycnGeHPSpe0IU9epP2TLOtFLOSWdSEom+FLmXIvJb0rdIRjs1UHs0A8Ae0H7uO7jaVU/1Zufwi1YJ+Tkt1klxxUS7o8Anx9ab66uCuiEtcVL1RpF5WRSlZq5JimKUoBSlKAYrG2s0oDi6p0LsrrJntYHJ+UYlEn8YAb66i991J6ecGNrmAK4kCw3DbQwOVYCQPgjPAjlVhE1rMQ7gcwBQEJTqqtvlXmot+1dv/AHVFeo6q9P8AlNdP+1d3H3MKnHZjwH0VgoPAfQKpoiuxGEUxq3RS3tOkOjxWquFxJdTF5ZJc7N5X47HGOzbl41aJ2upU4YMCrAjIIIwQQeYI7qr3Xw8vSpRE6obLSi43IZF9YspG3cvHE3PNd90uM5Nywz8yCBcfxq1c1e9o27UZvcznVjB4Z1YujdonBbW2X2W8I+xa2E0yFeUUQx4RRj7BXDNtKed3c/u+jJ/Zgr8fB8n6Xef0yj7EFckuM2y9f0MncwNToBbLHNq9sVU+j6rI6ZUcEmUOoHlwNTDsF+av8I/yqttDsW+FNWUXF0pHoTblmId8wMMucetjGB5VJBp8g5Xl575Im/tRGrVOK28Hplnon09dyXcwT3JOsYHIAewAVGem/Rf0lFuISI7q1H4iXxXvil+dGfDuzkeFZNvcfJvZx+1FZv8AX2INeF9LcqhU3ZO8Y/0eDPmeA+6n4ray2b+zHiKb2OFovSTfC8jfiWt2KXUbkAROvxg2eG3vB7xX6sYrvWjtt2a3sgSHuyu2SbuK2qHu7u0Pu48K5HRro7Hf9IbiO5zNHbWscs6ttRJZRsEfaJGFVgA54HPxeOeVXlHGFAUAAKAAAMAAcgAOQpb8PoKXNW+d1nsIUIZ1HN6O9GbewhENrGEXmx5u7d7yOeLN5n3YFdWlK9U6TNKxSgFZrFKAUpSgFKUoDxuOJVe4njXokYHKvKf48ftP3V70B4XM2OA5mtQ173wwQe7lWpvoCvdJAk6Q6xLz7K2htwf6EEfSjVKMVE+gr9rda7cdz36oD+y0pI+tallfIcbfx19DzLv50fgDDcO8V+6/DH1h7K/deNPscrIxp/q63fL+esLaX+FmSpPUYn9XXoT+d0uRT5lJwfsqT5rpu/6H6xX+i9Tt9DDNgZPcMmuHPMXYk9/LyHdXamTcrL84EVH7x+yWRmH5JWc/ugt9311lRjl4IifjqTg7S41m94fjb0QL44j3sfcd6fRVrVXXUNaFNGSQ87q5mmz3nDdlx98Zqxa/QorSkj2ksLApSlWJFKzWKAUpSgFKUoBSlKA17g+vH7T91bFeF1CW2leanIryZ5SMbRx8xn7aA9pZ14g8fHvrVMcfPJH2V5eiP4fWK0deDxWl1KeHZW0z5yOG2NiProCu+quxmmsbiYXAiW61CWUqIUmYnanHe7YA48ttTX8HHPO8uP3UtEH1wNUL6utRkh0q2VLSeQSNLIHQ26xtmQr6vaSq3DaBxHdUnj6R3QGFsX8t9xbr/ZZq463hdWauM++DKXLz5sGw3Rpt4Hpl3xB4/wDZM/8Ax8V6fgy/deXP7yWjf4ArSGuXpbd6FHywM3o4fRCa9fhq/P8As9ov7VzM39mCsHUsf7fsZuVH2I9rOhzLrGmKLpi08F4qu1vCdojRHI2rtDZz38sVJxoFyP8Aa0Ptsx901RPWtRvTq2lMUtBIkd6YgJLgxkNEgftCYwRwxjAPnipH8Laj+asP6a6H+FUTlYtLVp9voG6PfBtHQbn9LQey0H3zGox1g6VJb2FzM9074t3XAhgiBzhADgE4y+OefOpB8P3oHG0gb9i8ZB/XgqD9bPSG4fT3imtREJDGm4XKz/LD/FEan/V1akrJy+Hpz+RMeVnyll9WVkIdG09AMZtUkI85MyH63NSitPSLPsbeCH8xDHF/AgX7q3K9I6BSlKAUpSgFM0pQClM1mgMUzTNKA1NQkK7CDjLYPn/+x9dfm4jZct2uOZA+7nTU+SftitNXXe5kDN63Dw5mgNpZCyKxfZzB4cDUY6w7xk0rUFDdoDZyLw7tw2k+4HJqUSXabFyhIOcDA4YOOVamwSMwVPUMbK4I9UgqQQRyweHCgIN0QbOlWPZuMR2iggHIDcS48juyMV1WuSVTjjcSCfYcVDulPQ+CzvdJe2jeJL67eG6SOSWNX/JlANrerzflj6qiOu6veW91cW/pM+IJnRAXLYUE7fjD5u014dxwqVao5qS39jjqW7lJvJckSnPx88OVesWe/wB3eaof8Mbxcn0mUYHHBUcP4a41105vpVZHupirghl3kAg9xxjhXI+BVM7yX6GXhW+5ZWvdPLddbtPW3R2iSwTSKcojzYUkEcwuFyfM+FWSrZAIIIIyCOIIPIg94r5w1PQDZzW8cmd81nHcOpHxe1DMFx5LtB8811NL6VXdqnZwTuqD4qEJKi/siRW2jyFddzwZVIRVN7pY3NKlvlLSy/KgPWdH2s2mW3P0m/iUjxAbaf8AqCoRddYmoBCRcnhx/JW/v5R1+uhXSG41DWtLF1I0vY3QdAQqhcDcSAoHzB9FZ2fCKlvWVSUk8EUrdxlqbPqOlYFZr6A7hSlKAUpmmaAUpmmaAUpmmaAUpmmaAUpmmaAUpmmaAgHXMDHZ2t8oydM1G3ueePV3bCPeWQVW/XPYiPVmkXGLu3inBHfwMWf+WPpq3etO3Emi6gCM4tmce1CHB+lRVSdZlx21roVwfjTaWN/tUQ/e7VaHUhlc6lJhMfOOPdzP3VykbBB8OPjXZu7XeBxxjl3iuWlqTII/lMwQe0nA+2pnkIs3rv8A/HVPzrOI/VJ/lUNzU66+4dutW7fnLJfqeZagtWh0IZ5XJ9R/2T9lSTqLsTJrkDd1vFNMf6Nox9cg+ionqcpChfnc/djhUu6i9dFtrEaNjF9G1rk9zHDpj2sgX96qz6ko+nxSgpmqEilKUApSmaAZpmmaZoBmmaZpmgFM0zTNAM0zTNM0AzTNKZoCOdY5/wC59R/3KX+yaoHXrsvp+iKfkWMuP+JkT7Ilr6Q6RaOLy0uLRmKi5haIsBkruGM478eFUpoWgidn6NahiK50/tJNMuFGQ6Me0ZCPlowO8d+AeRXBlPDIZXWadE7bttXs4/n30I9wkUn6hW9rejyWdxLbTgCSBsNg5UjAKsp71III9tdDqRsO21y3Y8RAss7e6NlX+s6n3VebIRK/5Q9rtvtOm/OQyR/wSA/4tVtVv/yjdPY29jcgEi3ndHI+T2gQrnyJi+yqgBzxHfSAZ+J4Q67T7vI+NafR6Ux3tq6/GjuomGPESLW5PLtUt4D6+6pR1NdBXv75bl8i3sZFkkPz5AdyRj3gMfAftCkwj6czTNBSsywzSmaZoBSmaZoBmlM0zQClZrGaAUpmlAKZpTNAKZpmqH6a9Zd3eXtxZ2M6WlrZllmuGbs87W2s5kALAFuCqg3Hnx7gL4zVJ9dmtQ22paZcwOpu7KQGZF4t2QYOivjlnMg2k5Ic91RBNSOSU6RTBz3ut+kZPm+Scee2o/eX8Npv9HkNzcyE9pdkMscefjejh/WaQ8fxzAEZ9UA+tQG9086ZxX9/PcorqjhEjDAB8IgXLAMcHIPfUz/k2aeDcX9x3xQxQgeUjMxP/JH01TDNmrO6guki22pNbyHC6hGIl8O1Q7o8+0F1Hmwqcgv/AKTaEl9aT2kvxbiMpnGSp5o4HirAN7q+VPgueGW5tXicvYb2nCrkIiEAuf1PWXB7wwr6r6TdII7C0nvJfiW6bsA4LEnaqDzZiB76+aob241BL54gDNqEnaahO7JBbwQh90cHayEKoZlBOTxESAZw1E8Ait7eB12jPME5x519NdS+nrFodphcGbtJn8SWkYAn91VHsAr5/l6ASBcrd6c7fMW/t9/sG5gp9xq0uovpoULaJc8HhMjWpOOQy8kXu9ZwfDd4CjeQXPTNM0zUAZpSlAKUrNAYpSs5oDFKZpmgM1is1igFKzWKAwa+M9SsJEuLmAnjFcOkgJ5sjuufrb6TX2bmqe6XdVcF3fXF0sssRmfLqm0qWAAZhnjxIzjxzVZTjH5iVFvoUQdPfw+sVj0B/D6xVwfzKw/pVx9CU/mVh/Srj6EqvPp+pblyKhGmv4D6a6/RPT3+E9PRDl2vISuO7EinOfYD9FWP/MrD+lXH0JUl6vure3sL0XBeSWQKyQmTaBGWBBOBzJUkZ7snxpzqb2RGiSPf+UEzfA425wbyHfjlt2yHj5bgv1V8/T9q0UcXDs48sqqcKWbm7A83IwM+CgchX1h010eO8sJ7abO2YKAVOGVgwZWBI5ggH3VUo6lYP0m4/qf5VMqsY7MKDfQp42b/ADTUq6qrZxrmngcD2xb90RuW5fqhqm/8y0H6Tcf1P8qkXQHqzgsb+O5EksrojrHvKhVLKQTwHH1Sw99Qq0HsiXTki1hSgpWhQUpSgFKUzQClKUApSlAKUpQClKUANRd4uJzzyc1KK0bnTtxLL38waxqw1F4Swzh9jTsq6vwa3l9NeTWxBwRXM6TRtqOf2VetrD66Y57h9tbPY1t6dB6xbwHD31Mae6Ictj9awmY/YwP2j764nY1KHjyCDyIwa48ltgkeBrStDLyVhLbBz+xrY06L8ah8Dn6jXt2NdCwtgo3d7fZVIU9yZS2Nus0pXaYClKUApWaxQClKUApTNM0ApTNKAUpSgFKVmgMVr3K5wPCtisbKhrJKNLsa97ZcE+deuyshaqo4JyHbArT7GtwisbalrJCeDT7KtqAcMeFfrZWQtFHAbyZpSlWIFKUoDNBSlAYpWaUApSlAYpSlAZFYpSgBrNKUBilKUAFKUoBSlKAUpSgFKUoBSlKA/9k="/>
          <p:cNvSpPr>
            <a:spLocks noChangeAspect="1" noChangeArrowheads="1"/>
          </p:cNvSpPr>
          <p:nvPr/>
        </p:nvSpPr>
        <p:spPr bwMode="auto">
          <a:xfrm>
            <a:off x="8435975" y="-1195388"/>
            <a:ext cx="18288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2" name="AutoShape 18" descr="data:image/jpeg;base64,/9j/4AAQSkZJRgABAQAAAQABAAD/2wCEAAkGBhQQDxAPEBQUFRQNDxQPDxQUFBQQEBQVFRQVFBUUFBQXHCYeGBkjGRQUHy8gJicpLC0sFh4xNTAqNSYsLCkBCQoKDgwOGg8PGjUiHiUsNCwsKSwpLDA1LikpNSwqKSksNCo1LyksKSwpLCksLCksKSkpLCksLCwwLCwpLDUsLP/AABEIAQYAwAMBIgACEQEDEQH/xAAcAAEAAgMBAQEAAAAAAAAAAAAABgcBBAUDCAL/xABQEAACAQMCAgYECAkIBwkAAAABAgMABBEFEiExBgcTQVFhFCJxgRUyQlKRobHBFiMzU1RicoKSCBeTorLCw9E0Q0R0lKOzJCU1Y3WDtNLw/8QAGwEBAAMBAQEBAAAAAAAAAAAAAAECAwQFBgf/xAAxEQACAQMCBAQEBQUAAAAAAAAAAQIDBBESIQUTMUEUIlFhIzJxoRWBkbHxQmLB0fD/2gAMAwEAAhEDEQA/ALwpSlAKUpQClKzQGKUpQClKUApSlAKUqOdK+nlvp+yOTfJPN+QtoV7W4kycDCDkM958DjNASPNYzVU6x0+v8ntZLHTFPJJWa+v8dxMMYIXPgQPfUVvOmpY/jNY1GTzt7OG1X3bpFP0ipwwfQG6s187J0y2kGPVNXB/8yK3uF/hacV1rHrSvYiNl5a3Y747qFrCc8eSyDEWceLfTTDBedKgnRTrbgu5Ra3CNaXLYCxykGOQnl2UvANnuyBnIxmp3moApSlAKUpQClKUApSlAKVmsUApSlAKUpQClKUBoa9qPo1pc3ON3o1vJNt5btiFgPfjFfNz9KXhh9JVyb3U0a4vLr/Wxxl3RLeA/6sYj3ErxwVUYC19NXdssqPFIoZJUaN1PJlYFWB8iCRXy5096Cz6TK0bhntpHxbT/ACduc9m5+S4Hd34JHlKxkhnGWTdk8yTls/Gz35781s6dYSXE8VtCu6S4fZGM4GeZJPcoAJJ8BU+Gnpb6jPFqNmsxuNMjaJVaGUoO0ZFkVnK4ORjhxrR6v7L0e60u5aIot7a3MMUhYMskygg8AxKtwI44z3Va4m6dOU1vjOPfBnSlrai+vdehyelnQabTlSR3iljdhG7xbh2bnOAyt8k4OGHh3cKjtXN1hR79NmhVdz3LwwQKPjNK8qbFXz4Z91V3aaeh9Etxas051aeJyTGyyIuVWAFpMHBB58PM15/Cryd3R5k1jfH5HTdU40ZYX/exGrhNybcn1clePBTz4eFfSXVL0hkvtJt5piWkQtBI55uYzgMT3kqVye85r5/6NdFbnUZmtrWM8JGE0jDEMKlj8ZhwzjuHE91fTnRbo8mn2cNnFkrAmNx4FmJLO58yxJ99d8ms7GSOtSlKqSKUpQCmKUoBSlKAUxSlAKYpSgGKYpSgFKUoBUF66Hg+BbkXBI3FBBjG4zhtyAZ7uDZ/VDVOq+f+v3pJHdzQ21szSfBxkN3sUmJJHKIoLjhuGGU9wLY55AA5Nvqc8kVtd6g91C3o4htb0QRXNq0AfASZFUMpDA+vlm/V8fyYrh7OOyhv7Ka3ik7aBVmtoJkcu0m9TOkciNuZvld+OXCrL1AXFhYxLAsDJp+nIJQ/ah2aOLc4UJw4nPM8z9MY0zVFu301riysSmq+kbcREyp2CknO4YOTjHlWfOfTqjRUY/N0bI9Jf6jHLDPJdQb7fPYl7rTJQpIwXC7yC+OG7BPOubpSXzyxNZkytbztOsqopgjlcnczyugRuLHhxHhVo6roKWyNNaWlgBDE8snaQnedgZsIEXHJe88zXj0W1y61C1juNlqkUhZSo7cygIxHq8dvdwrKNZQh8NJI0dBOXneTa6gmUWV3GxPbR6hJ6QDjAYqgBXA5Ha3vU+VWlivmW+vrnTrvU7uzuHiMV3C8kWMxyrMHcFwThsMWGCPlHiK+jdG1D0i2guMbfSII5tvze0RXx7s10J5Rg1h4N2mKiuu9YtvbyJbw5u7mV2RLa2ZJJQUG5zJxxGAAefHhy4EjZ6G9NodUikeEOjwP2dxDIAssTceDDwODg+R7wakgkNKUoBSlKAUpSgGKV+WlAIBIBbgoJAJ9njX6zQClKUAxTFKUAxSlM0AIr5r0q3aO6m0GZWEtzrlu0rY+PArM7tn2BHXyc19KZqr+uHo7InYa5Z8LjTGDS4Gd8IJOSO/bkg/qs3gKhoZJJNJuZm+cxP0nNQ7pZIItQ0eZgRFA95vZUZ1QNAiKCEBxknAqSaTrEd5bw3kPBLld23OSjg4kjPmrZHswa0NTa+WRjbtaLFgY7Vbhpc4457M4xnPurz1mM3k9HaUVg29O1qK4JELFtgy34uVAOOObqBmt1ECgAAADkAAAPYByrg2j6izr2j2JQMO02pdB9ufW27mxnGedb+vaqlrbyzyHCxoSfE+Q8zyHmRVGt8IuntllYdKtCa912KxhPq3ywtOBzVIzJlm8MRjcPHIqx+sTUJJLiw0C0YxG/wCNy6Ha0drGDlVPduCP/Dj5VRHqy1Ps7ie8eCW51DUozNDBFsXsLUEYd5JGVUDkKAOJ2qh+Xx7nQ+8kuulF5cXMMkDxaescMM2BIF3RqxXHB13dodw4esK9KKwkjzZvLbOto2hwRa/2VvEkcemaSqgKqj8ZPKfWZuZbYvMkk5PjUfuuhfpd30huLaSWC4triM2zxSNEpkWASMrhTx3MTx5gtnyMq6Lyj4d6QZI4fB6rk8ceisSB7ya8uhtyFXpDO3DZqt2CfKKGMf51YqdLqw6UtqOmQXEpBlBaGcgYy6HG7HcWG1veallUL1WxtYarpsSkhNZ0kTypklTIO1ZWwe/EYOf1z41fVAZrFKUArBNRrp70w+DbXfGva3E7iG0gGS0shx8lfWIGcnHkOGajtvp8k6pJqNzqUrsAzwW1vcWVqueOwbEDuBnG4vk4oCN6rocV/wBItQstSeRHkgjOkuGZNgAB/FA8GPxiR3lX7+Ikdpfa1piiOeBdThj4LNC+y82jAG+Nhl2x4AnxY861Yuhuj3F6tmLS6S4aBrpXke7idVR1UMGkkyTuPDgRw7qnPR+wuYO0huJRPEhX0WZj/wBpKnOUnAAVmXAw44sDxGckgaHRbrIs9QLRxs0c0f5S3nHYzrjnwPBsd+Ccd+KkDalEOckY9rqPvql+vXTI/SrJyi5lknRzj1mASN1DHvwWOPDNaPVh0ZtZ4LppreKQpdlFLqGIXYpwPLia57mvG3pupLoZ1KigssvT4Xh/PRf0if50+FofzsX9In+dVNp/RKz+HGga1gMbaWJlQxjYHWcKWA8cHFe3WD0OsoY7ExWsCGTVrSF9sYG6Ny+5D4g4HCrUqqqU1UXRrJMZqUdR3usDrZg09eyt9txdOuURSGjjB5NKy8h37QcnyHGqxPWHdN60t/fb2GWEMNtFCD4Jl84HLJUVYX4DWH6JB/Bin4C2H6JD/BXk/jlBdYv7HN4uPoV0/WBPj/TNRP8A7kCfZGa07rptO6lTc6i3aeps9KU793DbtEPHOcYqadOei1nb6bdzR20SOkQ2Mq4ZWZ1UEHPPjXr0u6NW1imj3EEEcTjUrSOZ1XDMHjbdk+1Sa9G3vIXFJ1ILp6m0KuuLkjR6FWc2jyQWlyw7HVcFfm294M7Yy3I702oTwywHcvGxNp8/srl9ItDS9tZbaTh2g9Vu9HHFHHsP1ZFQ/opEssTQyiSO4sn7C5VJ7iMbhwWQBJAMMBnPjmvNtrrxUG5fMuv+DosbhzTi+pYearLrNllvFuYID+K0uIT3R44eQkbYh5qu5z7PKuvr0gt4CwM7u7CK3iNzct2kr8ETBk4jPE+QNdjQ+iywWBs29ZrhH9JfmZJJlKyMT388DyAq1a4jbJS7t/yXvLjlrT3f7FS9AOk/wZfRXZBaKSPsLnOWYRNtIK/slEOPBcVfOv6Kb70S/sZI0urJjJA7AvFJHIvrRSFOJjYEEEZ8uZqH9W3RCxudMgee0geWNpIJ2K5YvHIwJJ8du2u11VzGEXOnOSW027ltVycnss9pA38JYDyAr3Opieej6PYXF1JZ3+mwQXu03DDhLFOhb1pYZeG7jzUgEZ78Gu7J1V6YQR6HEN2cld6Hj4FWBFSgwqWD7RuUFVbA3AHGQDzAOB9Ar9moJKo1aySPpVosEQCpa2LoijOFRYplUcePADFWvVV2R9J6YO68RYadgnuy54D24n+o1alAZrFZrFAVX1qs8er6DLA6pM08kKGUbrcBjGp3YIOTvI4Ed3EVK+w1f85p39DdD/Fro9J+ilvqMPYXce9Q25CCVdGxjcjDiD9R76rKx6MahYs8N3b3eoxBj2E0GoTxEJgAK0BkHd4eYyRigJDpSXH4SD0swl00VtvYLIqbWuRjIkJOcg8qsSq00e5ktGaW10O5DyDa7ySxmUrnO3fJKzYzg45V1T0vvyMfBV0vsktm+syfdQET69OJsnHybtk/iiA/uVq9UX5C9/30/wDTStHrUvrt4rNJbCSFWuu1QmRLiViilSpSIHbkSZ4nJxWp0O1qTTIpxeW9zALiftkd7aXs8bAvPHlnlXBxKnKrbShBZZz14uUGkTi34dIID8/SZlHuuFb7K9+sz8lp3/rdl9slRW16YQzaxYTRTRMPRrqJjnaBlQyhg2MZIOK7fWFqZeHT8qMDWLNgQTg4MnKps4yjaxjJYaRNNNU8MkorNaKaqvgfqP316fCKfrfwmvhHCWeh5OGR7rNGdNkjHOea3iHtM6H+7W91zxY0p5B/st3BMv7shT7HrR6Y3Ik+DogD+N1e0ByMAhWZm+qpH1iWfbaRqCd/oryD2x4l/uGvsuDw022/ds9O2XkPZX3AN84bvp41C+mdqbS4j1aMHaALfUFHyoiQElx3lDj+r3ZrvdHtTRrK0dpEBa1hLZdQc9mueZ8c17Xl/bSI8Uk0G2VGjcGWP4rAqe/wNfOUJVLevlLbOH9DjpylSqakR7o/GL68a9529iWgsvmySkYlnHiB8VT7TUyqGdAdct4tMtopbiBHh7SJg00SH1ZpADgsOBGDnvzUg/Ci0/S7X/iIf/tV79Vatd+V4Wy27E3Ep1KjbNfq+PZXWsWncl6t4g/VuY9xx5ZQVHek/SJ9O16e9RcwJDZw3wX42ZFcxSAd7KEA8wcd+a6uh6nEdfJgljkW90wq/ZSJKBJBIGUttJx+L4DNa8FrDfXGuxznBuLpbdkb1ZUigjVIZNrdxI3Ke/FfUK55VtGpJemf2Z3KemmpMs3RukcF3Cs9vKjow5qwOPEEcwfI8a5nS7pjFZwM8jYzwVc4klY8o4geZJ4Z5DnVHXPQa/t3IjiMvcs9u4QuOQLDcrBsePCuz0V6vpRMt7qPAQEPHEz9rIzDipkbJAUHjtycnGeHPSpe0IU9epP2TLOtFLOSWdSEom+FLmXIvJb0rdIRjs1UHs0A8Ae0H7uO7jaVU/1Zufwi1YJ+Tkt1klxxUS7o8Anx9ab66uCuiEtcVL1RpF5WRSlZq5JimKUoBSlKAYrG2s0oDi6p0LsrrJntYHJ+UYlEn8YAb66i991J6ecGNrmAK4kCw3DbQwOVYCQPgjPAjlVhE1rMQ7gcwBQEJTqqtvlXmot+1dv/AHVFeo6q9P8AlNdP+1d3H3MKnHZjwH0VgoPAfQKpoiuxGEUxq3RS3tOkOjxWquFxJdTF5ZJc7N5X47HGOzbl41aJ2upU4YMCrAjIIIwQQeYI7qr3Xw8vSpRE6obLSi43IZF9YspG3cvHE3PNd90uM5Nywz8yCBcfxq1c1e9o27UZvcznVjB4Z1YujdonBbW2X2W8I+xa2E0yFeUUQx4RRj7BXDNtKed3c/u+jJ/Zgr8fB8n6Xef0yj7EFckuM2y9f0MncwNToBbLHNq9sVU+j6rI6ZUcEmUOoHlwNTDsF+av8I/yqttDsW+FNWUXF0pHoTblmId8wMMucetjGB5VJBp8g5Xl575Im/tRGrVOK28Hplnon09dyXcwT3JOsYHIAewAVGem/Rf0lFuISI7q1H4iXxXvil+dGfDuzkeFZNvcfJvZx+1FZv8AX2INeF9LcqhU3ZO8Y/0eDPmeA+6n4ray2b+zHiKb2OFovSTfC8jfiWt2KXUbkAROvxg2eG3vB7xX6sYrvWjtt2a3sgSHuyu2SbuK2qHu7u0Pu48K5HRro7Hf9IbiO5zNHbWscs6ttRJZRsEfaJGFVgA54HPxeOeVXlHGFAUAAKAAAMAAcgAOQpb8PoKXNW+d1nsIUIZ1HN6O9GbewhENrGEXmx5u7d7yOeLN5n3YFdWlK9U6TNKxSgFZrFKAUpSgFKUoDxuOJVe4njXokYHKvKf48ftP3V70B4XM2OA5mtQ173wwQe7lWpvoCvdJAk6Q6xLz7K2htwf6EEfSjVKMVE+gr9rda7cdz36oD+y0pI+tallfIcbfx19DzLv50fgDDcO8V+6/DH1h7K/deNPscrIxp/q63fL+esLaX+FmSpPUYn9XXoT+d0uRT5lJwfsqT5rpu/6H6xX+i9Tt9DDNgZPcMmuHPMXYk9/LyHdXamTcrL84EVH7x+yWRmH5JWc/ugt9311lRjl4IifjqTg7S41m94fjb0QL44j3sfcd6fRVrVXXUNaFNGSQ87q5mmz3nDdlx98Zqxa/QorSkj2ksLApSlWJFKzWKAUpSgFKUoBSlKA17g+vH7T91bFeF1CW2leanIryZ5SMbRx8xn7aA9pZ14g8fHvrVMcfPJH2V5eiP4fWK0deDxWl1KeHZW0z5yOG2NiProCu+quxmmsbiYXAiW61CWUqIUmYnanHe7YA48ttTX8HHPO8uP3UtEH1wNUL6utRkh0q2VLSeQSNLIHQ26xtmQr6vaSq3DaBxHdUnj6R3QGFsX8t9xbr/ZZq463hdWauM++DKXLz5sGw3Rpt4Hpl3xB4/wDZM/8Ax8V6fgy/deXP7yWjf4ArSGuXpbd6FHywM3o4fRCa9fhq/P8As9ov7VzM39mCsHUsf7fsZuVH2I9rOhzLrGmKLpi08F4qu1vCdojRHI2rtDZz38sVJxoFyP8Aa0Ptsx901RPWtRvTq2lMUtBIkd6YgJLgxkNEgftCYwRwxjAPnipH8Laj+asP6a6H+FUTlYtLVp9voG6PfBtHQbn9LQey0H3zGox1g6VJb2FzM9074t3XAhgiBzhADgE4y+OefOpB8P3oHG0gb9i8ZB/XgqD9bPSG4fT3imtREJDGm4XKz/LD/FEan/V1akrJy+Hpz+RMeVnyll9WVkIdG09AMZtUkI85MyH63NSitPSLPsbeCH8xDHF/AgX7q3K9I6BSlKAUpSgFM0pQClM1mgMUzTNKA1NQkK7CDjLYPn/+x9dfm4jZct2uOZA+7nTU+SftitNXXe5kDN63Dw5mgNpZCyKxfZzB4cDUY6w7xk0rUFDdoDZyLw7tw2k+4HJqUSXabFyhIOcDA4YOOVamwSMwVPUMbK4I9UgqQQRyweHCgIN0QbOlWPZuMR2iggHIDcS48juyMV1WuSVTjjcSCfYcVDulPQ+CzvdJe2jeJL67eG6SOSWNX/JlANrerzflj6qiOu6veW91cW/pM+IJnRAXLYUE7fjD5u014dxwqVao5qS39jjqW7lJvJckSnPx88OVesWe/wB3eaof8Mbxcn0mUYHHBUcP4a41105vpVZHupirghl3kAg9xxjhXI+BVM7yX6GXhW+5ZWvdPLddbtPW3R2iSwTSKcojzYUkEcwuFyfM+FWSrZAIIIIyCOIIPIg94r5w1PQDZzW8cmd81nHcOpHxe1DMFx5LtB8811NL6VXdqnZwTuqD4qEJKi/siRW2jyFddzwZVIRVN7pY3NKlvlLSy/KgPWdH2s2mW3P0m/iUjxAbaf8AqCoRddYmoBCRcnhx/JW/v5R1+uhXSG41DWtLF1I0vY3QdAQqhcDcSAoHzB9FZ2fCKlvWVSUk8EUrdxlqbPqOlYFZr6A7hSlKAUpmmaAUpmmaAUpmmaAUpmmaAUpmmaAUpmmaAgHXMDHZ2t8oydM1G3ueePV3bCPeWQVW/XPYiPVmkXGLu3inBHfwMWf+WPpq3etO3Emi6gCM4tmce1CHB+lRVSdZlx21roVwfjTaWN/tUQ/e7VaHUhlc6lJhMfOOPdzP3VykbBB8OPjXZu7XeBxxjl3iuWlqTII/lMwQe0nA+2pnkIs3rv8A/HVPzrOI/VJ/lUNzU66+4dutW7fnLJfqeZagtWh0IZ5XJ9R/2T9lSTqLsTJrkDd1vFNMf6Nox9cg+ionqcpChfnc/djhUu6i9dFtrEaNjF9G1rk9zHDpj2sgX96qz6ko+nxSgpmqEilKUApSmaAZpmmaZoBmmaZpmgFM0zTNAM0zTNM0AzTNKZoCOdY5/wC59R/3KX+yaoHXrsvp+iKfkWMuP+JkT7Ilr6Q6RaOLy0uLRmKi5haIsBkruGM478eFUpoWgidn6NahiK50/tJNMuFGQ6Me0ZCPlowO8d+AeRXBlPDIZXWadE7bttXs4/n30I9wkUn6hW9rejyWdxLbTgCSBsNg5UjAKsp71III9tdDqRsO21y3Y8RAss7e6NlX+s6n3VebIRK/5Q9rtvtOm/OQyR/wSA/4tVtVv/yjdPY29jcgEi3ndHI+T2gQrnyJi+yqgBzxHfSAZ+J4Q67T7vI+NafR6Ux3tq6/GjuomGPESLW5PLtUt4D6+6pR1NdBXv75bl8i3sZFkkPz5AdyRj3gMfAftCkwj6czTNBSsywzSmaZoBSmaZoBmlM0zQClZrGaAUpmlAKZpTNAKZpmqH6a9Zd3eXtxZ2M6WlrZllmuGbs87W2s5kALAFuCqg3Hnx7gL4zVJ9dmtQ22paZcwOpu7KQGZF4t2QYOivjlnMg2k5Ic91RBNSOSU6RTBz3ut+kZPm+Scee2o/eX8Npv9HkNzcyE9pdkMscefjejh/WaQ8fxzAEZ9UA+tQG9086ZxX9/PcorqjhEjDAB8IgXLAMcHIPfUz/k2aeDcX9x3xQxQgeUjMxP/JH01TDNmrO6guki22pNbyHC6hGIl8O1Q7o8+0F1Hmwqcgv/AKTaEl9aT2kvxbiMpnGSp5o4HirAN7q+VPgueGW5tXicvYb2nCrkIiEAuf1PWXB7wwr6r6TdII7C0nvJfiW6bsA4LEnaqDzZiB76+aob241BL54gDNqEnaahO7JBbwQh90cHayEKoZlBOTxESAZw1E8Ait7eB12jPME5x519NdS+nrFodphcGbtJn8SWkYAn91VHsAr5/l6ASBcrd6c7fMW/t9/sG5gp9xq0uovpoULaJc8HhMjWpOOQy8kXu9ZwfDd4CjeQXPTNM0zUAZpSlAKUrNAYpSs5oDFKZpmgM1is1igFKzWKAwa+M9SsJEuLmAnjFcOkgJ5sjuufrb6TX2bmqe6XdVcF3fXF0sssRmfLqm0qWAAZhnjxIzjxzVZTjH5iVFvoUQdPfw+sVj0B/D6xVwfzKw/pVx9CU/mVh/Srj6EqvPp+pblyKhGmv4D6a6/RPT3+E9PRDl2vISuO7EinOfYD9FWP/MrD+lXH0JUl6vure3sL0XBeSWQKyQmTaBGWBBOBzJUkZ7snxpzqb2RGiSPf+UEzfA425wbyHfjlt2yHj5bgv1V8/T9q0UcXDs48sqqcKWbm7A83IwM+CgchX1h010eO8sJ7abO2YKAVOGVgwZWBI5ggH3VUo6lYP0m4/qf5VMqsY7MKDfQp42b/ADTUq6qrZxrmngcD2xb90RuW5fqhqm/8y0H6Tcf1P8qkXQHqzgsb+O5EksrojrHvKhVLKQTwHH1Sw99Qq0HsiXTki1hSgpWhQUpSgFKUzQClKUApSlAKUpQClKUANRd4uJzzyc1KK0bnTtxLL38waxqw1F4Swzh9jTsq6vwa3l9NeTWxBwRXM6TRtqOf2VetrD66Y57h9tbPY1t6dB6xbwHD31Mae6Ictj9awmY/YwP2j764nY1KHjyCDyIwa48ltgkeBrStDLyVhLbBz+xrY06L8ah8Dn6jXt2NdCwtgo3d7fZVIU9yZS2Nus0pXaYClKUApWaxQClKUApTNM0ApTNKAUpSgFKVmgMVr3K5wPCtisbKhrJKNLsa97ZcE+deuyshaqo4JyHbArT7GtwisbalrJCeDT7KtqAcMeFfrZWQtFHAbyZpSlWIFKUoDNBSlAYpWaUApSlAYpSlAZFYpSgBrNKUBilKUAFKUoBSlKAUpSgFKUoBSlKA/9k="/>
          <p:cNvSpPr>
            <a:spLocks noChangeAspect="1" noChangeArrowheads="1"/>
          </p:cNvSpPr>
          <p:nvPr/>
        </p:nvSpPr>
        <p:spPr bwMode="auto">
          <a:xfrm>
            <a:off x="8588375" y="-1042988"/>
            <a:ext cx="18288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" name="AutoShape 20" descr="data:image/jpeg;base64,/9j/4AAQSkZJRgABAQAAAQABAAD/2wCEAAkGBhQQDxAPEBQUFRQNDxQPDxQUFBQQEBQVFRQVFBUUFBQXHCYeGBkjGRQUHy8gJicpLC0sFh4xNTAqNSYsLCkBCQoKDgwOGg8PGjUiHiUsNCwsKSwpLDA1LikpNSwqKSksNCo1LyksKSwpLCksLCksKSkpLCksLCwwLCwpLDUsLP/AABEIAQYAwAMBIgACEQEDEQH/xAAcAAEAAgMBAQEAAAAAAAAAAAAABgcBBAUDCAL/xABQEAACAQMCAgYECAkIBwkAAAABAgMABBEFEiExBgcTQVFhFCJxgRUyQlKRobHBFiMzU1RicoKSCBeTorLCw9E0Q0R0lKOzJCU1Y3WDtNLw/8QAGwEBAAMBAQEBAAAAAAAAAAAAAAECAwQFBgf/xAAxEQACAQMCBAQEBQUAAAAAAAAAAQIDBBESIQUTMUEUIlFhIzJxoRWBkbHxQmLB0fD/2gAMAwEAAhEDEQA/ALwpSlAKUpQClKzQGKUpQClKUApSlAKUqOdK+nlvp+yOTfJPN+QtoV7W4kycDCDkM958DjNASPNYzVU6x0+v8ntZLHTFPJJWa+v8dxMMYIXPgQPfUVvOmpY/jNY1GTzt7OG1X3bpFP0ipwwfQG6s187J0y2kGPVNXB/8yK3uF/hacV1rHrSvYiNl5a3Y747qFrCc8eSyDEWceLfTTDBedKgnRTrbgu5Ra3CNaXLYCxykGOQnl2UvANnuyBnIxmp3moApSlAKUpQClKUApSlAKVmsUApSlAKUpQClKUBoa9qPo1pc3ON3o1vJNt5btiFgPfjFfNz9KXhh9JVyb3U0a4vLr/Wxxl3RLeA/6sYj3ErxwVUYC19NXdssqPFIoZJUaN1PJlYFWB8iCRXy5096Cz6TK0bhntpHxbT/ACduc9m5+S4Hd34JHlKxkhnGWTdk8yTls/Gz35781s6dYSXE8VtCu6S4fZGM4GeZJPcoAJJ8BU+Gnpb6jPFqNmsxuNMjaJVaGUoO0ZFkVnK4ORjhxrR6v7L0e60u5aIot7a3MMUhYMskygg8AxKtwI44z3Va4m6dOU1vjOPfBnSlrai+vdehyelnQabTlSR3iljdhG7xbh2bnOAyt8k4OGHh3cKjtXN1hR79NmhVdz3LwwQKPjNK8qbFXz4Z91V3aaeh9Etxas051aeJyTGyyIuVWAFpMHBB58PM15/Cryd3R5k1jfH5HTdU40ZYX/exGrhNybcn1clePBTz4eFfSXVL0hkvtJt5piWkQtBI55uYzgMT3kqVye85r5/6NdFbnUZmtrWM8JGE0jDEMKlj8ZhwzjuHE91fTnRbo8mn2cNnFkrAmNx4FmJLO58yxJ99d8ms7GSOtSlKqSKUpQCmKUoBSlKAUxSlAKYpSgGKYpSgFKUoBUF66Hg+BbkXBI3FBBjG4zhtyAZ7uDZ/VDVOq+f+v3pJHdzQ21szSfBxkN3sUmJJHKIoLjhuGGU9wLY55AA5Nvqc8kVtd6g91C3o4htb0QRXNq0AfASZFUMpDA+vlm/V8fyYrh7OOyhv7Ka3ik7aBVmtoJkcu0m9TOkciNuZvld+OXCrL1AXFhYxLAsDJp+nIJQ/ah2aOLc4UJw4nPM8z9MY0zVFu301riysSmq+kbcREyp2CknO4YOTjHlWfOfTqjRUY/N0bI9Jf6jHLDPJdQb7fPYl7rTJQpIwXC7yC+OG7BPOubpSXzyxNZkytbztOsqopgjlcnczyugRuLHhxHhVo6roKWyNNaWlgBDE8snaQnedgZsIEXHJe88zXj0W1y61C1juNlqkUhZSo7cygIxHq8dvdwrKNZQh8NJI0dBOXneTa6gmUWV3GxPbR6hJ6QDjAYqgBXA5Ha3vU+VWlivmW+vrnTrvU7uzuHiMV3C8kWMxyrMHcFwThsMWGCPlHiK+jdG1D0i2guMbfSII5tvze0RXx7s10J5Rg1h4N2mKiuu9YtvbyJbw5u7mV2RLa2ZJJQUG5zJxxGAAefHhy4EjZ6G9NodUikeEOjwP2dxDIAssTceDDwODg+R7wakgkNKUoBSlKAUpSgGKV+WlAIBIBbgoJAJ9njX6zQClKUAxTFKUAxSlM0AIr5r0q3aO6m0GZWEtzrlu0rY+PArM7tn2BHXyc19KZqr+uHo7InYa5Z8LjTGDS4Gd8IJOSO/bkg/qs3gKhoZJJNJuZm+cxP0nNQ7pZIItQ0eZgRFA95vZUZ1QNAiKCEBxknAqSaTrEd5bw3kPBLld23OSjg4kjPmrZHswa0NTa+WRjbtaLFgY7Vbhpc4457M4xnPurz1mM3k9HaUVg29O1qK4JELFtgy34uVAOOObqBmt1ECgAAADkAAAPYByrg2j6izr2j2JQMO02pdB9ufW27mxnGedb+vaqlrbyzyHCxoSfE+Q8zyHmRVGt8IuntllYdKtCa912KxhPq3ywtOBzVIzJlm8MRjcPHIqx+sTUJJLiw0C0YxG/wCNy6Ha0drGDlVPduCP/Dj5VRHqy1Ps7ie8eCW51DUozNDBFsXsLUEYd5JGVUDkKAOJ2qh+Xx7nQ+8kuulF5cXMMkDxaescMM2BIF3RqxXHB13dodw4esK9KKwkjzZvLbOto2hwRa/2VvEkcemaSqgKqj8ZPKfWZuZbYvMkk5PjUfuuhfpd30huLaSWC4triM2zxSNEpkWASMrhTx3MTx5gtnyMq6Lyj4d6QZI4fB6rk8ceisSB7ya8uhtyFXpDO3DZqt2CfKKGMf51YqdLqw6UtqOmQXEpBlBaGcgYy6HG7HcWG1veallUL1WxtYarpsSkhNZ0kTypklTIO1ZWwe/EYOf1z41fVAZrFKUArBNRrp70w+DbXfGva3E7iG0gGS0shx8lfWIGcnHkOGajtvp8k6pJqNzqUrsAzwW1vcWVqueOwbEDuBnG4vk4oCN6rocV/wBItQstSeRHkgjOkuGZNgAB/FA8GPxiR3lX7+Ikdpfa1piiOeBdThj4LNC+y82jAG+Nhl2x4AnxY861Yuhuj3F6tmLS6S4aBrpXke7idVR1UMGkkyTuPDgRw7qnPR+wuYO0huJRPEhX0WZj/wBpKnOUnAAVmXAw44sDxGckgaHRbrIs9QLRxs0c0f5S3nHYzrjnwPBsd+Ccd+KkDalEOckY9rqPvql+vXTI/SrJyi5lknRzj1mASN1DHvwWOPDNaPVh0ZtZ4LppreKQpdlFLqGIXYpwPLia57mvG3pupLoZ1KigssvT4Xh/PRf0if50+FofzsX9In+dVNp/RKz+HGga1gMbaWJlQxjYHWcKWA8cHFe3WD0OsoY7ExWsCGTVrSF9sYG6Ny+5D4g4HCrUqqqU1UXRrJMZqUdR3usDrZg09eyt9txdOuURSGjjB5NKy8h37QcnyHGqxPWHdN60t/fb2GWEMNtFCD4Jl84HLJUVYX4DWH6JB/Bin4C2H6JD/BXk/jlBdYv7HN4uPoV0/WBPj/TNRP8A7kCfZGa07rptO6lTc6i3aeps9KU793DbtEPHOcYqadOei1nb6bdzR20SOkQ2Mq4ZWZ1UEHPPjXr0u6NW1imj3EEEcTjUrSOZ1XDMHjbdk+1Sa9G3vIXFJ1ILp6m0KuuLkjR6FWc2jyQWlyw7HVcFfm294M7Yy3I702oTwywHcvGxNp8/srl9ItDS9tZbaTh2g9Vu9HHFHHsP1ZFQ/opEssTQyiSO4sn7C5VJ7iMbhwWQBJAMMBnPjmvNtrrxUG5fMuv+DosbhzTi+pYearLrNllvFuYID+K0uIT3R44eQkbYh5qu5z7PKuvr0gt4CwM7u7CK3iNzct2kr8ETBk4jPE+QNdjQ+iywWBs29ZrhH9JfmZJJlKyMT388DyAq1a4jbJS7t/yXvLjlrT3f7FS9AOk/wZfRXZBaKSPsLnOWYRNtIK/slEOPBcVfOv6Kb70S/sZI0urJjJA7AvFJHIvrRSFOJjYEEEZ8uZqH9W3RCxudMgee0geWNpIJ2K5YvHIwJJ8du2u11VzGEXOnOSW027ltVycnss9pA38JYDyAr3Opieej6PYXF1JZ3+mwQXu03DDhLFOhb1pYZeG7jzUgEZ78Gu7J1V6YQR6HEN2cld6Hj4FWBFSgwqWD7RuUFVbA3AHGQDzAOB9Ar9moJKo1aySPpVosEQCpa2LoijOFRYplUcePADFWvVV2R9J6YO68RYadgnuy54D24n+o1alAZrFZrFAVX1qs8er6DLA6pM08kKGUbrcBjGp3YIOTvI4Ed3EVK+w1f85p39DdD/Fro9J+ilvqMPYXce9Q25CCVdGxjcjDiD9R76rKx6MahYs8N3b3eoxBj2E0GoTxEJgAK0BkHd4eYyRigJDpSXH4SD0swl00VtvYLIqbWuRjIkJOcg8qsSq00e5ktGaW10O5DyDa7ySxmUrnO3fJKzYzg45V1T0vvyMfBV0vsktm+syfdQET69OJsnHybtk/iiA/uVq9UX5C9/30/wDTStHrUvrt4rNJbCSFWuu1QmRLiViilSpSIHbkSZ4nJxWp0O1qTTIpxeW9zALiftkd7aXs8bAvPHlnlXBxKnKrbShBZZz14uUGkTi34dIID8/SZlHuuFb7K9+sz8lp3/rdl9slRW16YQzaxYTRTRMPRrqJjnaBlQyhg2MZIOK7fWFqZeHT8qMDWLNgQTg4MnKps4yjaxjJYaRNNNU8MkorNaKaqvgfqP316fCKfrfwmvhHCWeh5OGR7rNGdNkjHOea3iHtM6H+7W91zxY0p5B/st3BMv7shT7HrR6Y3Ik+DogD+N1e0ByMAhWZm+qpH1iWfbaRqCd/oryD2x4l/uGvsuDw022/ds9O2XkPZX3AN84bvp41C+mdqbS4j1aMHaALfUFHyoiQElx3lDj+r3ZrvdHtTRrK0dpEBa1hLZdQc9mueZ8c17Xl/bSI8Uk0G2VGjcGWP4rAqe/wNfOUJVLevlLbOH9DjpylSqakR7o/GL68a9529iWgsvmySkYlnHiB8VT7TUyqGdAdct4tMtopbiBHh7SJg00SH1ZpADgsOBGDnvzUg/Ci0/S7X/iIf/tV79Vatd+V4Wy27E3Ep1KjbNfq+PZXWsWncl6t4g/VuY9xx5ZQVHek/SJ9O16e9RcwJDZw3wX42ZFcxSAd7KEA8wcd+a6uh6nEdfJgljkW90wq/ZSJKBJBIGUttJx+L4DNa8FrDfXGuxznBuLpbdkb1ZUigjVIZNrdxI3Ke/FfUK55VtGpJemf2Z3KemmpMs3RukcF3Cs9vKjow5qwOPEEcwfI8a5nS7pjFZwM8jYzwVc4klY8o4geZJ4Z5DnVHXPQa/t3IjiMvcs9u4QuOQLDcrBsePCuz0V6vpRMt7qPAQEPHEz9rIzDipkbJAUHjtycnGeHPSpe0IU9epP2TLOtFLOSWdSEom+FLmXIvJb0rdIRjs1UHs0A8Ae0H7uO7jaVU/1Zufwi1YJ+Tkt1klxxUS7o8Anx9ab66uCuiEtcVL1RpF5WRSlZq5JimKUoBSlKAYrG2s0oDi6p0LsrrJntYHJ+UYlEn8YAb66i991J6ecGNrmAK4kCw3DbQwOVYCQPgjPAjlVhE1rMQ7gcwBQEJTqqtvlXmot+1dv/AHVFeo6q9P8AlNdP+1d3H3MKnHZjwH0VgoPAfQKpoiuxGEUxq3RS3tOkOjxWquFxJdTF5ZJc7N5X47HGOzbl41aJ2upU4YMCrAjIIIwQQeYI7qr3Xw8vSpRE6obLSi43IZF9YspG3cvHE3PNd90uM5Nywz8yCBcfxq1c1e9o27UZvcznVjB4Z1YujdonBbW2X2W8I+xa2E0yFeUUQx4RRj7BXDNtKed3c/u+jJ/Zgr8fB8n6Xef0yj7EFckuM2y9f0MncwNToBbLHNq9sVU+j6rI6ZUcEmUOoHlwNTDsF+av8I/yqttDsW+FNWUXF0pHoTblmId8wMMucetjGB5VJBp8g5Xl575Im/tRGrVOK28Hplnon09dyXcwT3JOsYHIAewAVGem/Rf0lFuISI7q1H4iXxXvil+dGfDuzkeFZNvcfJvZx+1FZv8AX2INeF9LcqhU3ZO8Y/0eDPmeA+6n4ray2b+zHiKb2OFovSTfC8jfiWt2KXUbkAROvxg2eG3vB7xX6sYrvWjtt2a3sgSHuyu2SbuK2qHu7u0Pu48K5HRro7Hf9IbiO5zNHbWscs6ttRJZRsEfaJGFVgA54HPxeOeVXlHGFAUAAKAAAMAAcgAOQpb8PoKXNW+d1nsIUIZ1HN6O9GbewhENrGEXmx5u7d7yOeLN5n3YFdWlK9U6TNKxSgFZrFKAUpSgFKUoDxuOJVe4njXokYHKvKf48ftP3V70B4XM2OA5mtQ173wwQe7lWpvoCvdJAk6Q6xLz7K2htwf6EEfSjVKMVE+gr9rda7cdz36oD+y0pI+tallfIcbfx19DzLv50fgDDcO8V+6/DH1h7K/deNPscrIxp/q63fL+esLaX+FmSpPUYn9XXoT+d0uRT5lJwfsqT5rpu/6H6xX+i9Tt9DDNgZPcMmuHPMXYk9/LyHdXamTcrL84EVH7x+yWRmH5JWc/ugt9311lRjl4IifjqTg7S41m94fjb0QL44j3sfcd6fRVrVXXUNaFNGSQ87q5mmz3nDdlx98Zqxa/QorSkj2ksLApSlWJFKzWKAUpSgFKUoBSlKA17g+vH7T91bFeF1CW2leanIryZ5SMbRx8xn7aA9pZ14g8fHvrVMcfPJH2V5eiP4fWK0deDxWl1KeHZW0z5yOG2NiProCu+quxmmsbiYXAiW61CWUqIUmYnanHe7YA48ttTX8HHPO8uP3UtEH1wNUL6utRkh0q2VLSeQSNLIHQ26xtmQr6vaSq3DaBxHdUnj6R3QGFsX8t9xbr/ZZq463hdWauM++DKXLz5sGw3Rpt4Hpl3xB4/wDZM/8Ax8V6fgy/deXP7yWjf4ArSGuXpbd6FHywM3o4fRCa9fhq/P8As9ov7VzM39mCsHUsf7fsZuVH2I9rOhzLrGmKLpi08F4qu1vCdojRHI2rtDZz38sVJxoFyP8Aa0Ptsx901RPWtRvTq2lMUtBIkd6YgJLgxkNEgftCYwRwxjAPnipH8Laj+asP6a6H+FUTlYtLVp9voG6PfBtHQbn9LQey0H3zGox1g6VJb2FzM9074t3XAhgiBzhADgE4y+OefOpB8P3oHG0gb9i8ZB/XgqD9bPSG4fT3imtREJDGm4XKz/LD/FEan/V1akrJy+Hpz+RMeVnyll9WVkIdG09AMZtUkI85MyH63NSitPSLPsbeCH8xDHF/AgX7q3K9I6BSlKAUpSgFM0pQClM1mgMUzTNKA1NQkK7CDjLYPn/+x9dfm4jZct2uOZA+7nTU+SftitNXXe5kDN63Dw5mgNpZCyKxfZzB4cDUY6w7xk0rUFDdoDZyLw7tw2k+4HJqUSXabFyhIOcDA4YOOVamwSMwVPUMbK4I9UgqQQRyweHCgIN0QbOlWPZuMR2iggHIDcS48juyMV1WuSVTjjcSCfYcVDulPQ+CzvdJe2jeJL67eG6SOSWNX/JlANrerzflj6qiOu6veW91cW/pM+IJnRAXLYUE7fjD5u014dxwqVao5qS39jjqW7lJvJckSnPx88OVesWe/wB3eaof8Mbxcn0mUYHHBUcP4a41105vpVZHupirghl3kAg9xxjhXI+BVM7yX6GXhW+5ZWvdPLddbtPW3R2iSwTSKcojzYUkEcwuFyfM+FWSrZAIIIIyCOIIPIg94r5w1PQDZzW8cmd81nHcOpHxe1DMFx5LtB8811NL6VXdqnZwTuqD4qEJKi/siRW2jyFddzwZVIRVN7pY3NKlvlLSy/KgPWdH2s2mW3P0m/iUjxAbaf8AqCoRddYmoBCRcnhx/JW/v5R1+uhXSG41DWtLF1I0vY3QdAQqhcDcSAoHzB9FZ2fCKlvWVSUk8EUrdxlqbPqOlYFZr6A7hSlKAUpmmaAUpmmaAUpmmaAUpmmaAUpmmaAUpmmaAgHXMDHZ2t8oydM1G3ueePV3bCPeWQVW/XPYiPVmkXGLu3inBHfwMWf+WPpq3etO3Emi6gCM4tmce1CHB+lRVSdZlx21roVwfjTaWN/tUQ/e7VaHUhlc6lJhMfOOPdzP3VykbBB8OPjXZu7XeBxxjl3iuWlqTII/lMwQe0nA+2pnkIs3rv8A/HVPzrOI/VJ/lUNzU66+4dutW7fnLJfqeZagtWh0IZ5XJ9R/2T9lSTqLsTJrkDd1vFNMf6Nox9cg+ionqcpChfnc/djhUu6i9dFtrEaNjF9G1rk9zHDpj2sgX96qz6ko+nxSgpmqEilKUApSmaAZpmmaZoBmmaZpmgFM0zTNAM0zTNM0AzTNKZoCOdY5/wC59R/3KX+yaoHXrsvp+iKfkWMuP+JkT7Ilr6Q6RaOLy0uLRmKi5haIsBkruGM478eFUpoWgidn6NahiK50/tJNMuFGQ6Me0ZCPlowO8d+AeRXBlPDIZXWadE7bttXs4/n30I9wkUn6hW9rejyWdxLbTgCSBsNg5UjAKsp71III9tdDqRsO21y3Y8RAss7e6NlX+s6n3VebIRK/5Q9rtvtOm/OQyR/wSA/4tVtVv/yjdPY29jcgEi3ndHI+T2gQrnyJi+yqgBzxHfSAZ+J4Q67T7vI+NafR6Ux3tq6/GjuomGPESLW5PLtUt4D6+6pR1NdBXv75bl8i3sZFkkPz5AdyRj3gMfAftCkwj6czTNBSsywzSmaZoBSmaZoBmlM0zQClZrGaAUpmlAKZpTNAKZpmqH6a9Zd3eXtxZ2M6WlrZllmuGbs87W2s5kALAFuCqg3Hnx7gL4zVJ9dmtQ22paZcwOpu7KQGZF4t2QYOivjlnMg2k5Ic91RBNSOSU6RTBz3ut+kZPm+Scee2o/eX8Npv9HkNzcyE9pdkMscefjejh/WaQ8fxzAEZ9UA+tQG9086ZxX9/PcorqjhEjDAB8IgXLAMcHIPfUz/k2aeDcX9x3xQxQgeUjMxP/JH01TDNmrO6guki22pNbyHC6hGIl8O1Q7o8+0F1Hmwqcgv/AKTaEl9aT2kvxbiMpnGSp5o4HirAN7q+VPgueGW5tXicvYb2nCrkIiEAuf1PWXB7wwr6r6TdII7C0nvJfiW6bsA4LEnaqDzZiB76+aob241BL54gDNqEnaahO7JBbwQh90cHayEKoZlBOTxESAZw1E8Ait7eB12jPME5x519NdS+nrFodphcGbtJn8SWkYAn91VHsAr5/l6ASBcrd6c7fMW/t9/sG5gp9xq0uovpoULaJc8HhMjWpOOQy8kXu9ZwfDd4CjeQXPTNM0zUAZpSlAKUrNAYpSs5oDFKZpmgM1is1igFKzWKAwa+M9SsJEuLmAnjFcOkgJ5sjuufrb6TX2bmqe6XdVcF3fXF0sssRmfLqm0qWAAZhnjxIzjxzVZTjH5iVFvoUQdPfw+sVj0B/D6xVwfzKw/pVx9CU/mVh/Srj6EqvPp+pblyKhGmv4D6a6/RPT3+E9PRDl2vISuO7EinOfYD9FWP/MrD+lXH0JUl6vure3sL0XBeSWQKyQmTaBGWBBOBzJUkZ7snxpzqb2RGiSPf+UEzfA425wbyHfjlt2yHj5bgv1V8/T9q0UcXDs48sqqcKWbm7A83IwM+CgchX1h010eO8sJ7abO2YKAVOGVgwZWBI5ggH3VUo6lYP0m4/qf5VMqsY7MKDfQp42b/ADTUq6qrZxrmngcD2xb90RuW5fqhqm/8y0H6Tcf1P8qkXQHqzgsb+O5EksrojrHvKhVLKQTwHH1Sw99Qq0HsiXTki1hSgpWhQUpSgFKUzQClKUApSlAKUpQClKUANRd4uJzzyc1KK0bnTtxLL38waxqw1F4Swzh9jTsq6vwa3l9NeTWxBwRXM6TRtqOf2VetrD66Y57h9tbPY1t6dB6xbwHD31Mae6Ictj9awmY/YwP2j764nY1KHjyCDyIwa48ltgkeBrStDLyVhLbBz+xrY06L8ah8Dn6jXt2NdCwtgo3d7fZVIU9yZS2Nus0pXaYClKUApWaxQClKUApTNM0ApTNKAUpSgFKVmgMVr3K5wPCtisbKhrJKNLsa97ZcE+deuyshaqo4JyHbArT7GtwisbalrJCeDT7KtqAcMeFfrZWQtFHAbyZpSlWIFKUoDNBSlAYpWaUApSlAYpSlAZFYpSgBrNKUBilKUAFKUoBSlKAUpSgFKUoBSlKA/9k="/>
          <p:cNvSpPr>
            <a:spLocks noChangeAspect="1" noChangeArrowheads="1"/>
          </p:cNvSpPr>
          <p:nvPr/>
        </p:nvSpPr>
        <p:spPr bwMode="auto">
          <a:xfrm>
            <a:off x="8740775" y="-890588"/>
            <a:ext cx="18288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4" name="AutoShape 22" descr="data:image/jpeg;base64,/9j/4AAQSkZJRgABAQAAAQABAAD/2wCEAAkGBhQQDxAPEBQUFRQNDxQPDxQUFBQQEBQVFRQVFBUUFBQXHCYeGBkjGRQUHy8gJicpLC0sFh4xNTAqNSYsLCkBCQoKDgwOGg8PGjUiHiUsNCwsKSwpLDA1LikpNSwqKSksNCo1LyksKSwpLCksLCksKSkpLCksLCwwLCwpLDUsLP/AABEIAQYAwAMBIgACEQEDEQH/xAAcAAEAAgMBAQEAAAAAAAAAAAAABgcBBAUDCAL/xABQEAACAQMCAgYECAkIBwkAAAABAgMABBEFEiExBgcTQVFhFCJxgRUyQlKRobHBFiMzU1RicoKSCBeTorLCw9E0Q0R0lKOzJCU1Y3WDtNLw/8QAGwEBAAMBAQEBAAAAAAAAAAAAAAECAwQFBgf/xAAxEQACAQMCBAQEBQUAAAAAAAAAAQIDBBESIQUTMUEUIlFhIzJxoRWBkbHxQmLB0fD/2gAMAwEAAhEDEQA/ALwpSlAKUpQClKzQGKUpQClKUApSlAKUqOdK+nlvp+yOTfJPN+QtoV7W4kycDCDkM958DjNASPNYzVU6x0+v8ntZLHTFPJJWa+v8dxMMYIXPgQPfUVvOmpY/jNY1GTzt7OG1X3bpFP0ipwwfQG6s187J0y2kGPVNXB/8yK3uF/hacV1rHrSvYiNl5a3Y747qFrCc8eSyDEWceLfTTDBedKgnRTrbgu5Ra3CNaXLYCxykGOQnl2UvANnuyBnIxmp3moApSlAKUpQClKUApSlAKVmsUApSlAKUpQClKUBoa9qPo1pc3ON3o1vJNt5btiFgPfjFfNz9KXhh9JVyb3U0a4vLr/Wxxl3RLeA/6sYj3ErxwVUYC19NXdssqPFIoZJUaN1PJlYFWB8iCRXy5096Cz6TK0bhntpHxbT/ACduc9m5+S4Hd34JHlKxkhnGWTdk8yTls/Gz35781s6dYSXE8VtCu6S4fZGM4GeZJPcoAJJ8BU+Gnpb6jPFqNmsxuNMjaJVaGUoO0ZFkVnK4ORjhxrR6v7L0e60u5aIot7a3MMUhYMskygg8AxKtwI44z3Va4m6dOU1vjOPfBnSlrai+vdehyelnQabTlSR3iljdhG7xbh2bnOAyt8k4OGHh3cKjtXN1hR79NmhVdz3LwwQKPjNK8qbFXz4Z91V3aaeh9Etxas051aeJyTGyyIuVWAFpMHBB58PM15/Cryd3R5k1jfH5HTdU40ZYX/exGrhNybcn1clePBTz4eFfSXVL0hkvtJt5piWkQtBI55uYzgMT3kqVye85r5/6NdFbnUZmtrWM8JGE0jDEMKlj8ZhwzjuHE91fTnRbo8mn2cNnFkrAmNx4FmJLO58yxJ99d8ms7GSOtSlKqSKUpQCmKUoBSlKAUxSlAKYpSgGKYpSgFKUoBUF66Hg+BbkXBI3FBBjG4zhtyAZ7uDZ/VDVOq+f+v3pJHdzQ21szSfBxkN3sUmJJHKIoLjhuGGU9wLY55AA5Nvqc8kVtd6g91C3o4htb0QRXNq0AfASZFUMpDA+vlm/V8fyYrh7OOyhv7Ka3ik7aBVmtoJkcu0m9TOkciNuZvld+OXCrL1AXFhYxLAsDJp+nIJQ/ah2aOLc4UJw4nPM8z9MY0zVFu301riysSmq+kbcREyp2CknO4YOTjHlWfOfTqjRUY/N0bI9Jf6jHLDPJdQb7fPYl7rTJQpIwXC7yC+OG7BPOubpSXzyxNZkytbztOsqopgjlcnczyugRuLHhxHhVo6roKWyNNaWlgBDE8snaQnedgZsIEXHJe88zXj0W1y61C1juNlqkUhZSo7cygIxHq8dvdwrKNZQh8NJI0dBOXneTa6gmUWV3GxPbR6hJ6QDjAYqgBXA5Ha3vU+VWlivmW+vrnTrvU7uzuHiMV3C8kWMxyrMHcFwThsMWGCPlHiK+jdG1D0i2guMbfSII5tvze0RXx7s10J5Rg1h4N2mKiuu9YtvbyJbw5u7mV2RLa2ZJJQUG5zJxxGAAefHhy4EjZ6G9NodUikeEOjwP2dxDIAssTceDDwODg+R7wakgkNKUoBSlKAUpSgGKV+WlAIBIBbgoJAJ9njX6zQClKUAxTFKUAxSlM0AIr5r0q3aO6m0GZWEtzrlu0rY+PArM7tn2BHXyc19KZqr+uHo7InYa5Z8LjTGDS4Gd8IJOSO/bkg/qs3gKhoZJJNJuZm+cxP0nNQ7pZIItQ0eZgRFA95vZUZ1QNAiKCEBxknAqSaTrEd5bw3kPBLld23OSjg4kjPmrZHswa0NTa+WRjbtaLFgY7Vbhpc4457M4xnPurz1mM3k9HaUVg29O1qK4JELFtgy34uVAOOObqBmt1ECgAAADkAAAPYByrg2j6izr2j2JQMO02pdB9ufW27mxnGedb+vaqlrbyzyHCxoSfE+Q8zyHmRVGt8IuntllYdKtCa912KxhPq3ywtOBzVIzJlm8MRjcPHIqx+sTUJJLiw0C0YxG/wCNy6Ha0drGDlVPduCP/Dj5VRHqy1Ps7ie8eCW51DUozNDBFsXsLUEYd5JGVUDkKAOJ2qh+Xx7nQ+8kuulF5cXMMkDxaescMM2BIF3RqxXHB13dodw4esK9KKwkjzZvLbOto2hwRa/2VvEkcemaSqgKqj8ZPKfWZuZbYvMkk5PjUfuuhfpd30huLaSWC4triM2zxSNEpkWASMrhTx3MTx5gtnyMq6Lyj4d6QZI4fB6rk8ceisSB7ya8uhtyFXpDO3DZqt2CfKKGMf51YqdLqw6UtqOmQXEpBlBaGcgYy6HG7HcWG1veallUL1WxtYarpsSkhNZ0kTypklTIO1ZWwe/EYOf1z41fVAZrFKUArBNRrp70w+DbXfGva3E7iG0gGS0shx8lfWIGcnHkOGajtvp8k6pJqNzqUrsAzwW1vcWVqueOwbEDuBnG4vk4oCN6rocV/wBItQstSeRHkgjOkuGZNgAB/FA8GPxiR3lX7+Ikdpfa1piiOeBdThj4LNC+y82jAG+Nhl2x4AnxY861Yuhuj3F6tmLS6S4aBrpXke7idVR1UMGkkyTuPDgRw7qnPR+wuYO0huJRPEhX0WZj/wBpKnOUnAAVmXAw44sDxGckgaHRbrIs9QLRxs0c0f5S3nHYzrjnwPBsd+Ccd+KkDalEOckY9rqPvql+vXTI/SrJyi5lknRzj1mASN1DHvwWOPDNaPVh0ZtZ4LppreKQpdlFLqGIXYpwPLia57mvG3pupLoZ1KigssvT4Xh/PRf0if50+FofzsX9In+dVNp/RKz+HGga1gMbaWJlQxjYHWcKWA8cHFe3WD0OsoY7ExWsCGTVrSF9sYG6Ny+5D4g4HCrUqqqU1UXRrJMZqUdR3usDrZg09eyt9txdOuURSGjjB5NKy8h37QcnyHGqxPWHdN60t/fb2GWEMNtFCD4Jl84HLJUVYX4DWH6JB/Bin4C2H6JD/BXk/jlBdYv7HN4uPoV0/WBPj/TNRP8A7kCfZGa07rptO6lTc6i3aeps9KU793DbtEPHOcYqadOei1nb6bdzR20SOkQ2Mq4ZWZ1UEHPPjXr0u6NW1imj3EEEcTjUrSOZ1XDMHjbdk+1Sa9G3vIXFJ1ILp6m0KuuLkjR6FWc2jyQWlyw7HVcFfm294M7Yy3I702oTwywHcvGxNp8/srl9ItDS9tZbaTh2g9Vu9HHFHHsP1ZFQ/opEssTQyiSO4sn7C5VJ7iMbhwWQBJAMMBnPjmvNtrrxUG5fMuv+DosbhzTi+pYearLrNllvFuYID+K0uIT3R44eQkbYh5qu5z7PKuvr0gt4CwM7u7CK3iNzct2kr8ETBk4jPE+QNdjQ+iywWBs29ZrhH9JfmZJJlKyMT388DyAq1a4jbJS7t/yXvLjlrT3f7FS9AOk/wZfRXZBaKSPsLnOWYRNtIK/slEOPBcVfOv6Kb70S/sZI0urJjJA7AvFJHIvrRSFOJjYEEEZ8uZqH9W3RCxudMgee0geWNpIJ2K5YvHIwJJ8du2u11VzGEXOnOSW027ltVycnss9pA38JYDyAr3Opieej6PYXF1JZ3+mwQXu03DDhLFOhb1pYZeG7jzUgEZ78Gu7J1V6YQR6HEN2cld6Hj4FWBFSgwqWD7RuUFVbA3AHGQDzAOB9Ar9moJKo1aySPpVosEQCpa2LoijOFRYplUcePADFWvVV2R9J6YO68RYadgnuy54D24n+o1alAZrFZrFAVX1qs8er6DLA6pM08kKGUbrcBjGp3YIOTvI4Ed3EVK+w1f85p39DdD/Fro9J+ilvqMPYXce9Q25CCVdGxjcjDiD9R76rKx6MahYs8N3b3eoxBj2E0GoTxEJgAK0BkHd4eYyRigJDpSXH4SD0swl00VtvYLIqbWuRjIkJOcg8qsSq00e5ktGaW10O5DyDa7ySxmUrnO3fJKzYzg45V1T0vvyMfBV0vsktm+syfdQET69OJsnHybtk/iiA/uVq9UX5C9/30/wDTStHrUvrt4rNJbCSFWuu1QmRLiViilSpSIHbkSZ4nJxWp0O1qTTIpxeW9zALiftkd7aXs8bAvPHlnlXBxKnKrbShBZZz14uUGkTi34dIID8/SZlHuuFb7K9+sz8lp3/rdl9slRW16YQzaxYTRTRMPRrqJjnaBlQyhg2MZIOK7fWFqZeHT8qMDWLNgQTg4MnKps4yjaxjJYaRNNNU8MkorNaKaqvgfqP316fCKfrfwmvhHCWeh5OGR7rNGdNkjHOea3iHtM6H+7W91zxY0p5B/st3BMv7shT7HrR6Y3Ik+DogD+N1e0ByMAhWZm+qpH1iWfbaRqCd/oryD2x4l/uGvsuDw022/ds9O2XkPZX3AN84bvp41C+mdqbS4j1aMHaALfUFHyoiQElx3lDj+r3ZrvdHtTRrK0dpEBa1hLZdQc9mueZ8c17Xl/bSI8Uk0G2VGjcGWP4rAqe/wNfOUJVLevlLbOH9DjpylSqakR7o/GL68a9529iWgsvmySkYlnHiB8VT7TUyqGdAdct4tMtopbiBHh7SJg00SH1ZpADgsOBGDnvzUg/Ci0/S7X/iIf/tV79Vatd+V4Wy27E3Ep1KjbNfq+PZXWsWncl6t4g/VuY9xx5ZQVHek/SJ9O16e9RcwJDZw3wX42ZFcxSAd7KEA8wcd+a6uh6nEdfJgljkW90wq/ZSJKBJBIGUttJx+L4DNa8FrDfXGuxznBuLpbdkb1ZUigjVIZNrdxI3Ke/FfUK55VtGpJemf2Z3KemmpMs3RukcF3Cs9vKjow5qwOPEEcwfI8a5nS7pjFZwM8jYzwVc4klY8o4geZJ4Z5DnVHXPQa/t3IjiMvcs9u4QuOQLDcrBsePCuz0V6vpRMt7qPAQEPHEz9rIzDipkbJAUHjtycnGeHPSpe0IU9epP2TLOtFLOSWdSEom+FLmXIvJb0rdIRjs1UHs0A8Ae0H7uO7jaVU/1Zufwi1YJ+Tkt1klxxUS7o8Anx9ab66uCuiEtcVL1RpF5WRSlZq5JimKUoBSlKAYrG2s0oDi6p0LsrrJntYHJ+UYlEn8YAb66i991J6ecGNrmAK4kCw3DbQwOVYCQPgjPAjlVhE1rMQ7gcwBQEJTqqtvlXmot+1dv/AHVFeo6q9P8AlNdP+1d3H3MKnHZjwH0VgoPAfQKpoiuxGEUxq3RS3tOkOjxWquFxJdTF5ZJc7N5X47HGOzbl41aJ2upU4YMCrAjIIIwQQeYI7qr3Xw8vSpRE6obLSi43IZF9YspG3cvHE3PNd90uM5Nywz8yCBcfxq1c1e9o27UZvcznVjB4Z1YujdonBbW2X2W8I+xa2E0yFeUUQx4RRj7BXDNtKed3c/u+jJ/Zgr8fB8n6Xef0yj7EFckuM2y9f0MncwNToBbLHNq9sVU+j6rI6ZUcEmUOoHlwNTDsF+av8I/yqttDsW+FNWUXF0pHoTblmId8wMMucetjGB5VJBp8g5Xl575Im/tRGrVOK28Hplnon09dyXcwT3JOsYHIAewAVGem/Rf0lFuISI7q1H4iXxXvil+dGfDuzkeFZNvcfJvZx+1FZv8AX2INeF9LcqhU3ZO8Y/0eDPmeA+6n4ray2b+zHiKb2OFovSTfC8jfiWt2KXUbkAROvxg2eG3vB7xX6sYrvWjtt2a3sgSHuyu2SbuK2qHu7u0Pu48K5HRro7Hf9IbiO5zNHbWscs6ttRJZRsEfaJGFVgA54HPxeOeVXlHGFAUAAKAAAMAAcgAOQpb8PoKXNW+d1nsIUIZ1HN6O9GbewhENrGEXmx5u7d7yOeLN5n3YFdWlK9U6TNKxSgFZrFKAUpSgFKUoDxuOJVe4njXokYHKvKf48ftP3V70B4XM2OA5mtQ173wwQe7lWpvoCvdJAk6Q6xLz7K2htwf6EEfSjVKMVE+gr9rda7cdz36oD+y0pI+tallfIcbfx19DzLv50fgDDcO8V+6/DH1h7K/deNPscrIxp/q63fL+esLaX+FmSpPUYn9XXoT+d0uRT5lJwfsqT5rpu/6H6xX+i9Tt9DDNgZPcMmuHPMXYk9/LyHdXamTcrL84EVH7x+yWRmH5JWc/ugt9311lRjl4IifjqTg7S41m94fjb0QL44j3sfcd6fRVrVXXUNaFNGSQ87q5mmz3nDdlx98Zqxa/QorSkj2ksLApSlWJFKzWKAUpSgFKUoBSlKA17g+vH7T91bFeF1CW2leanIryZ5SMbRx8xn7aA9pZ14g8fHvrVMcfPJH2V5eiP4fWK0deDxWl1KeHZW0z5yOG2NiProCu+quxmmsbiYXAiW61CWUqIUmYnanHe7YA48ttTX8HHPO8uP3UtEH1wNUL6utRkh0q2VLSeQSNLIHQ26xtmQr6vaSq3DaBxHdUnj6R3QGFsX8t9xbr/ZZq463hdWauM++DKXLz5sGw3Rpt4Hpl3xB4/wDZM/8Ax8V6fgy/deXP7yWjf4ArSGuXpbd6FHywM3o4fRCa9fhq/P8As9ov7VzM39mCsHUsf7fsZuVH2I9rOhzLrGmKLpi08F4qu1vCdojRHI2rtDZz38sVJxoFyP8Aa0Ptsx901RPWtRvTq2lMUtBIkd6YgJLgxkNEgftCYwRwxjAPnipH8Laj+asP6a6H+FUTlYtLVp9voG6PfBtHQbn9LQey0H3zGox1g6VJb2FzM9074t3XAhgiBzhADgE4y+OefOpB8P3oHG0gb9i8ZB/XgqD9bPSG4fT3imtREJDGm4XKz/LD/FEan/V1akrJy+Hpz+RMeVnyll9WVkIdG09AMZtUkI85MyH63NSitPSLPsbeCH8xDHF/AgX7q3K9I6BSlKAUpSgFM0pQClM1mgMUzTNKA1NQkK7CDjLYPn/+x9dfm4jZct2uOZA+7nTU+SftitNXXe5kDN63Dw5mgNpZCyKxfZzB4cDUY6w7xk0rUFDdoDZyLw7tw2k+4HJqUSXabFyhIOcDA4YOOVamwSMwVPUMbK4I9UgqQQRyweHCgIN0QbOlWPZuMR2iggHIDcS48juyMV1WuSVTjjcSCfYcVDulPQ+CzvdJe2jeJL67eG6SOSWNX/JlANrerzflj6qiOu6veW91cW/pM+IJnRAXLYUE7fjD5u014dxwqVao5qS39jjqW7lJvJckSnPx88OVesWe/wB3eaof8Mbxcn0mUYHHBUcP4a41105vpVZHupirghl3kAg9xxjhXI+BVM7yX6GXhW+5ZWvdPLddbtPW3R2iSwTSKcojzYUkEcwuFyfM+FWSrZAIIIIyCOIIPIg94r5w1PQDZzW8cmd81nHcOpHxe1DMFx5LtB8811NL6VXdqnZwTuqD4qEJKi/siRW2jyFddzwZVIRVN7pY3NKlvlLSy/KgPWdH2s2mW3P0m/iUjxAbaf8AqCoRddYmoBCRcnhx/JW/v5R1+uhXSG41DWtLF1I0vY3QdAQqhcDcSAoHzB9FZ2fCKlvWVSUk8EUrdxlqbPqOlYFZr6A7hSlKAUpmmaAUpmmaAUpmmaAUpmmaAUpmmaAUpmmaAgHXMDHZ2t8oydM1G3ueePV3bCPeWQVW/XPYiPVmkXGLu3inBHfwMWf+WPpq3etO3Emi6gCM4tmce1CHB+lRVSdZlx21roVwfjTaWN/tUQ/e7VaHUhlc6lJhMfOOPdzP3VykbBB8OPjXZu7XeBxxjl3iuWlqTII/lMwQe0nA+2pnkIs3rv8A/HVPzrOI/VJ/lUNzU66+4dutW7fnLJfqeZagtWh0IZ5XJ9R/2T9lSTqLsTJrkDd1vFNMf6Nox9cg+ionqcpChfnc/djhUu6i9dFtrEaNjF9G1rk9zHDpj2sgX96qz6ko+nxSgpmqEilKUApSmaAZpmmaZoBmmaZpmgFM0zTNAM0zTNM0AzTNKZoCOdY5/wC59R/3KX+yaoHXrsvp+iKfkWMuP+JkT7Ilr6Q6RaOLy0uLRmKi5haIsBkruGM478eFUpoWgidn6NahiK50/tJNMuFGQ6Me0ZCPlowO8d+AeRXBlPDIZXWadE7bttXs4/n30I9wkUn6hW9rejyWdxLbTgCSBsNg5UjAKsp71III9tdDqRsO21y3Y8RAss7e6NlX+s6n3VebIRK/5Q9rtvtOm/OQyR/wSA/4tVtVv/yjdPY29jcgEi3ndHI+T2gQrnyJi+yqgBzxHfSAZ+J4Q67T7vI+NafR6Ux3tq6/GjuomGPESLW5PLtUt4D6+6pR1NdBXv75bl8i3sZFkkPz5AdyRj3gMfAftCkwj6czTNBSsywzSmaZoBSmaZoBmlM0zQClZrGaAUpmlAKZpTNAKZpmqH6a9Zd3eXtxZ2M6WlrZllmuGbs87W2s5kALAFuCqg3Hnx7gL4zVJ9dmtQ22paZcwOpu7KQGZF4t2QYOivjlnMg2k5Ic91RBNSOSU6RTBz3ut+kZPm+Scee2o/eX8Npv9HkNzcyE9pdkMscefjejh/WaQ8fxzAEZ9UA+tQG9086ZxX9/PcorqjhEjDAB8IgXLAMcHIPfUz/k2aeDcX9x3xQxQgeUjMxP/JH01TDNmrO6guki22pNbyHC6hGIl8O1Q7o8+0F1Hmwqcgv/AKTaEl9aT2kvxbiMpnGSp5o4HirAN7q+VPgueGW5tXicvYb2nCrkIiEAuf1PWXB7wwr6r6TdII7C0nvJfiW6bsA4LEnaqDzZiB76+aob241BL54gDNqEnaahO7JBbwQh90cHayEKoZlBOTxESAZw1E8Ait7eB12jPME5x519NdS+nrFodphcGbtJn8SWkYAn91VHsAr5/l6ASBcrd6c7fMW/t9/sG5gp9xq0uovpoULaJc8HhMjWpOOQy8kXu9ZwfDd4CjeQXPTNM0zUAZpSlAKUrNAYpSs5oDFKZpmgM1is1igFKzWKAwa+M9SsJEuLmAnjFcOkgJ5sjuufrb6TX2bmqe6XdVcF3fXF0sssRmfLqm0qWAAZhnjxIzjxzVZTjH5iVFvoUQdPfw+sVj0B/D6xVwfzKw/pVx9CU/mVh/Srj6EqvPp+pblyKhGmv4D6a6/RPT3+E9PRDl2vISuO7EinOfYD9FWP/MrD+lXH0JUl6vure3sL0XBeSWQKyQmTaBGWBBOBzJUkZ7snxpzqb2RGiSPf+UEzfA425wbyHfjlt2yHj5bgv1V8/T9q0UcXDs48sqqcKWbm7A83IwM+CgchX1h010eO8sJ7abO2YKAVOGVgwZWBI5ggH3VUo6lYP0m4/qf5VMqsY7MKDfQp42b/ADTUq6qrZxrmngcD2xb90RuW5fqhqm/8y0H6Tcf1P8qkXQHqzgsb+O5EksrojrHvKhVLKQTwHH1Sw99Qq0HsiXTki1hSgpWhQUpSgFKUzQClKUApSlAKUpQClKUANRd4uJzzyc1KK0bnTtxLL38waxqw1F4Swzh9jTsq6vwa3l9NeTWxBwRXM6TRtqOf2VetrD66Y57h9tbPY1t6dB6xbwHD31Mae6Ictj9awmY/YwP2j764nY1KHjyCDyIwa48ltgkeBrStDLyVhLbBz+xrY06L8ah8Dn6jXt2NdCwtgo3d7fZVIU9yZS2Nus0pXaYClKUApWaxQClKUApTNM0ApTNKAUpSgFKVmgMVr3K5wPCtisbKhrJKNLsa97ZcE+deuyshaqo4JyHbArT7GtwisbalrJCeDT7KtqAcMeFfrZWQtFHAbyZpSlWIFKUoDNBSlAYpWaUApSlAYpSlAZFYpSgBrNKUBilKUAFKUoBSlKAUpSgFKUoBSlKA/9k="/>
          <p:cNvSpPr>
            <a:spLocks noChangeAspect="1" noChangeArrowheads="1"/>
          </p:cNvSpPr>
          <p:nvPr/>
        </p:nvSpPr>
        <p:spPr bwMode="auto">
          <a:xfrm>
            <a:off x="8893175" y="-738188"/>
            <a:ext cx="18288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34661"/>
            <a:ext cx="2209800" cy="2735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Complete-Exchange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Periodic </a:t>
            </a:r>
            <a:r>
              <a:rPr lang="en-US" dirty="0" smtClean="0"/>
              <a:t>Traffic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E298A-F9EB-40A7-B97D-71CD6D0A288B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4495800" cy="4712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8"/>
          <p:cNvSpPr/>
          <p:nvPr/>
        </p:nvSpPr>
        <p:spPr bwMode="auto">
          <a:xfrm>
            <a:off x="1928446" y="2628900"/>
            <a:ext cx="952500" cy="152400"/>
          </a:xfrm>
          <a:prstGeom prst="rightArrow">
            <a:avLst>
              <a:gd name="adj1" fmla="val 31251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943100" y="2514600"/>
            <a:ext cx="2095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 rot="19961779">
            <a:off x="1820313" y="1992794"/>
            <a:ext cx="2312133" cy="152400"/>
          </a:xfrm>
          <a:prstGeom prst="rightArrow">
            <a:avLst>
              <a:gd name="adj1" fmla="val 289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 rot="18898613">
            <a:off x="1665736" y="1996498"/>
            <a:ext cx="1480101" cy="152400"/>
          </a:xfrm>
          <a:prstGeom prst="rightArrow">
            <a:avLst>
              <a:gd name="adj1" fmla="val 3010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ight Arrow 29"/>
          <p:cNvSpPr/>
          <p:nvPr/>
        </p:nvSpPr>
        <p:spPr bwMode="auto">
          <a:xfrm rot="16200000">
            <a:off x="1352550" y="1992794"/>
            <a:ext cx="952500" cy="152400"/>
          </a:xfrm>
          <a:prstGeom prst="rightArrow">
            <a:avLst>
              <a:gd name="adj1" fmla="val 33333"/>
              <a:gd name="adj2" fmla="val 47917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 rot="13640953">
            <a:off x="550953" y="1981786"/>
            <a:ext cx="1456667" cy="152400"/>
          </a:xfrm>
          <a:prstGeom prst="rightArrow">
            <a:avLst>
              <a:gd name="adj1" fmla="val 2755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 rot="10800000">
            <a:off x="783976" y="2569102"/>
            <a:ext cx="952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ight Arrow 32"/>
          <p:cNvSpPr/>
          <p:nvPr/>
        </p:nvSpPr>
        <p:spPr bwMode="auto">
          <a:xfrm rot="5400000">
            <a:off x="1290637" y="3165739"/>
            <a:ext cx="952500" cy="152400"/>
          </a:xfrm>
          <a:prstGeom prst="rightArrow">
            <a:avLst>
              <a:gd name="adj1" fmla="val 3437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 rot="7996831">
            <a:off x="469288" y="3189324"/>
            <a:ext cx="1547294" cy="152400"/>
          </a:xfrm>
          <a:prstGeom prst="rightArrow">
            <a:avLst>
              <a:gd name="adj1" fmla="val 3206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ight Arrow 34"/>
          <p:cNvSpPr/>
          <p:nvPr/>
        </p:nvSpPr>
        <p:spPr bwMode="auto">
          <a:xfrm rot="6875013">
            <a:off x="92081" y="3744642"/>
            <a:ext cx="2355089" cy="1524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5400000">
            <a:off x="819150" y="3737239"/>
            <a:ext cx="2095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ight Arrow 36"/>
          <p:cNvSpPr/>
          <p:nvPr/>
        </p:nvSpPr>
        <p:spPr bwMode="auto">
          <a:xfrm rot="2804626">
            <a:off x="1597605" y="3208137"/>
            <a:ext cx="1512933" cy="152400"/>
          </a:xfrm>
          <a:prstGeom prst="rightArrow">
            <a:avLst>
              <a:gd name="adj1" fmla="val 34471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 rot="2804626">
            <a:off x="1423424" y="3708279"/>
            <a:ext cx="3045984" cy="152400"/>
          </a:xfrm>
          <a:prstGeom prst="rightArrow">
            <a:avLst>
              <a:gd name="adj1" fmla="val 34202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ight Arrow 38"/>
          <p:cNvSpPr/>
          <p:nvPr/>
        </p:nvSpPr>
        <p:spPr bwMode="auto">
          <a:xfrm rot="3846409">
            <a:off x="1167346" y="3739614"/>
            <a:ext cx="2416524" cy="152400"/>
          </a:xfrm>
          <a:prstGeom prst="rightArrow">
            <a:avLst>
              <a:gd name="adj1" fmla="val 331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ight Arrow 39"/>
          <p:cNvSpPr/>
          <p:nvPr/>
        </p:nvSpPr>
        <p:spPr bwMode="auto">
          <a:xfrm rot="1655148">
            <a:off x="1771879" y="3179281"/>
            <a:ext cx="2312133" cy="152400"/>
          </a:xfrm>
          <a:prstGeom prst="rightArrow">
            <a:avLst>
              <a:gd name="adj1" fmla="val 3457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Right Arrow 55"/>
          <p:cNvSpPr/>
          <p:nvPr/>
        </p:nvSpPr>
        <p:spPr bwMode="auto">
          <a:xfrm>
            <a:off x="1943726" y="4951713"/>
            <a:ext cx="952500" cy="152400"/>
          </a:xfrm>
          <a:prstGeom prst="rightArrow">
            <a:avLst>
              <a:gd name="adj1" fmla="val 31251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Right Arrow 56"/>
          <p:cNvSpPr/>
          <p:nvPr/>
        </p:nvSpPr>
        <p:spPr bwMode="auto">
          <a:xfrm>
            <a:off x="1958380" y="4837413"/>
            <a:ext cx="2095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Right Arrow 57"/>
          <p:cNvSpPr/>
          <p:nvPr/>
        </p:nvSpPr>
        <p:spPr bwMode="auto">
          <a:xfrm rot="19961779">
            <a:off x="1835593" y="4315607"/>
            <a:ext cx="2312133" cy="152400"/>
          </a:xfrm>
          <a:prstGeom prst="rightArrow">
            <a:avLst>
              <a:gd name="adj1" fmla="val 289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Right Arrow 58"/>
          <p:cNvSpPr/>
          <p:nvPr/>
        </p:nvSpPr>
        <p:spPr bwMode="auto">
          <a:xfrm rot="18898613">
            <a:off x="1671167" y="4295545"/>
            <a:ext cx="1547294" cy="152400"/>
          </a:xfrm>
          <a:prstGeom prst="rightArrow">
            <a:avLst>
              <a:gd name="adj1" fmla="val 3010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Right Arrow 59"/>
          <p:cNvSpPr/>
          <p:nvPr/>
        </p:nvSpPr>
        <p:spPr bwMode="auto">
          <a:xfrm rot="16200000">
            <a:off x="1367830" y="4315607"/>
            <a:ext cx="952500" cy="152400"/>
          </a:xfrm>
          <a:prstGeom prst="rightArrow">
            <a:avLst>
              <a:gd name="adj1" fmla="val 33333"/>
              <a:gd name="adj2" fmla="val 47917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ight Arrow 60"/>
          <p:cNvSpPr/>
          <p:nvPr/>
        </p:nvSpPr>
        <p:spPr bwMode="auto">
          <a:xfrm rot="13640953">
            <a:off x="566233" y="4304599"/>
            <a:ext cx="1456667" cy="152400"/>
          </a:xfrm>
          <a:prstGeom prst="rightArrow">
            <a:avLst>
              <a:gd name="adj1" fmla="val 2755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Right Arrow 61"/>
          <p:cNvSpPr/>
          <p:nvPr/>
        </p:nvSpPr>
        <p:spPr bwMode="auto">
          <a:xfrm rot="10800000">
            <a:off x="799256" y="4891915"/>
            <a:ext cx="952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ight Arrow 62"/>
          <p:cNvSpPr/>
          <p:nvPr/>
        </p:nvSpPr>
        <p:spPr bwMode="auto">
          <a:xfrm rot="5400000" flipH="1">
            <a:off x="34288" y="3264423"/>
            <a:ext cx="3495758" cy="152400"/>
          </a:xfrm>
          <a:prstGeom prst="rightArrow">
            <a:avLst>
              <a:gd name="adj1" fmla="val 3437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64" name="Right Arrow 63"/>
          <p:cNvSpPr/>
          <p:nvPr/>
        </p:nvSpPr>
        <p:spPr bwMode="auto">
          <a:xfrm rot="15065354">
            <a:off x="-452108" y="3159965"/>
            <a:ext cx="3463521" cy="172241"/>
          </a:xfrm>
          <a:prstGeom prst="rightArrow">
            <a:avLst>
              <a:gd name="adj1" fmla="val 3206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 rot="14662840">
            <a:off x="80135" y="3776435"/>
            <a:ext cx="2355089" cy="1524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ight Arrow 65"/>
          <p:cNvSpPr/>
          <p:nvPr/>
        </p:nvSpPr>
        <p:spPr bwMode="auto">
          <a:xfrm rot="16200000">
            <a:off x="857249" y="3714750"/>
            <a:ext cx="2095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ight Arrow 66"/>
          <p:cNvSpPr/>
          <p:nvPr/>
        </p:nvSpPr>
        <p:spPr bwMode="auto">
          <a:xfrm rot="18900669">
            <a:off x="1702655" y="4373964"/>
            <a:ext cx="1512933" cy="152400"/>
          </a:xfrm>
          <a:prstGeom prst="rightArrow">
            <a:avLst>
              <a:gd name="adj1" fmla="val 34471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ight Arrow 67"/>
          <p:cNvSpPr/>
          <p:nvPr/>
        </p:nvSpPr>
        <p:spPr bwMode="auto">
          <a:xfrm rot="18823586">
            <a:off x="1413591" y="3766394"/>
            <a:ext cx="3045984" cy="152400"/>
          </a:xfrm>
          <a:prstGeom prst="rightArrow">
            <a:avLst>
              <a:gd name="adj1" fmla="val 34202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ight Arrow 68"/>
          <p:cNvSpPr/>
          <p:nvPr/>
        </p:nvSpPr>
        <p:spPr bwMode="auto">
          <a:xfrm rot="17785615">
            <a:off x="1195391" y="3776435"/>
            <a:ext cx="2416524" cy="152400"/>
          </a:xfrm>
          <a:prstGeom prst="rightArrow">
            <a:avLst>
              <a:gd name="adj1" fmla="val 331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ight Arrow 69"/>
          <p:cNvSpPr/>
          <p:nvPr/>
        </p:nvSpPr>
        <p:spPr bwMode="auto">
          <a:xfrm rot="18092734">
            <a:off x="981579" y="3169947"/>
            <a:ext cx="3962605" cy="150233"/>
          </a:xfrm>
          <a:prstGeom prst="rightArrow">
            <a:avLst>
              <a:gd name="adj1" fmla="val 3457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ight Arrow 70"/>
          <p:cNvSpPr/>
          <p:nvPr/>
        </p:nvSpPr>
        <p:spPr bwMode="auto">
          <a:xfrm rot="17283365">
            <a:off x="685542" y="3159965"/>
            <a:ext cx="3463521" cy="172241"/>
          </a:xfrm>
          <a:prstGeom prst="rightArrow">
            <a:avLst>
              <a:gd name="adj1" fmla="val 3206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1878803"/>
            <a:ext cx="28956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b="0" u="sng" dirty="0" smtClean="0"/>
              <a:t>In a period</a:t>
            </a:r>
            <a:r>
              <a:rPr lang="en-US" sz="2000" dirty="0" smtClean="0"/>
              <a:t>: </a:t>
            </a:r>
            <a:br>
              <a:rPr lang="en-US" sz="2000" dirty="0" smtClean="0"/>
            </a:br>
            <a:r>
              <a:rPr lang="en-US" sz="2000" dirty="0" smtClean="0"/>
              <a:t>Every </a:t>
            </a:r>
            <a:r>
              <a:rPr lang="en-US" sz="2000" b="0" dirty="0" smtClean="0"/>
              <a:t>node </a:t>
            </a:r>
            <a:r>
              <a:rPr lang="en-US" sz="2000" b="0" dirty="0" smtClean="0"/>
              <a:t>sends one </a:t>
            </a:r>
            <a:r>
              <a:rPr lang="en-US" sz="2000" dirty="0"/>
              <a:t>unicast</a:t>
            </a:r>
            <a:r>
              <a:rPr lang="en-US" sz="2000" b="0" dirty="0"/>
              <a:t> data packet to </a:t>
            </a:r>
            <a:r>
              <a:rPr lang="en-US" sz="2000" dirty="0" smtClean="0"/>
              <a:t>every other</a:t>
            </a:r>
            <a:r>
              <a:rPr lang="en-US" sz="2000" b="0" dirty="0" smtClean="0"/>
              <a:t> </a:t>
            </a:r>
            <a:r>
              <a:rPr lang="en-US" sz="2000" b="0" dirty="0" smtClean="0"/>
              <a:t>node.</a:t>
            </a:r>
            <a:endParaRPr lang="he-IL" sz="2000" b="0" dirty="0"/>
          </a:p>
        </p:txBody>
      </p:sp>
      <p:sp>
        <p:nvSpPr>
          <p:cNvPr id="42" name="Right Arrow 41"/>
          <p:cNvSpPr/>
          <p:nvPr/>
        </p:nvSpPr>
        <p:spPr bwMode="auto">
          <a:xfrm>
            <a:off x="3035938" y="1470882"/>
            <a:ext cx="981312" cy="152400"/>
          </a:xfrm>
          <a:prstGeom prst="rightArrow">
            <a:avLst>
              <a:gd name="adj1" fmla="val 31251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3" name="Right Arrow 42"/>
          <p:cNvSpPr/>
          <p:nvPr/>
        </p:nvSpPr>
        <p:spPr bwMode="auto">
          <a:xfrm rot="10800000">
            <a:off x="1920280" y="1411084"/>
            <a:ext cx="952500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4" name="Right Arrow 43"/>
          <p:cNvSpPr/>
          <p:nvPr/>
        </p:nvSpPr>
        <p:spPr bwMode="auto">
          <a:xfrm rot="5400000">
            <a:off x="2426941" y="2007721"/>
            <a:ext cx="952500" cy="152400"/>
          </a:xfrm>
          <a:prstGeom prst="rightArrow">
            <a:avLst>
              <a:gd name="adj1" fmla="val 3437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5" name="Right Arrow 44"/>
          <p:cNvSpPr/>
          <p:nvPr/>
        </p:nvSpPr>
        <p:spPr bwMode="auto">
          <a:xfrm rot="7996831">
            <a:off x="1605592" y="2031306"/>
            <a:ext cx="1547294" cy="152400"/>
          </a:xfrm>
          <a:prstGeom prst="rightArrow">
            <a:avLst>
              <a:gd name="adj1" fmla="val 3206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 rot="6875013">
            <a:off x="1228385" y="2586624"/>
            <a:ext cx="2355089" cy="1524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7" name="Right Arrow 46"/>
          <p:cNvSpPr/>
          <p:nvPr/>
        </p:nvSpPr>
        <p:spPr bwMode="auto">
          <a:xfrm rot="2804626">
            <a:off x="2755408" y="2059410"/>
            <a:ext cx="1512933" cy="93359"/>
          </a:xfrm>
          <a:prstGeom prst="rightArrow">
            <a:avLst>
              <a:gd name="adj1" fmla="val 34471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 rot="10800000">
            <a:off x="799256" y="1484116"/>
            <a:ext cx="2077031" cy="152400"/>
          </a:xfrm>
          <a:prstGeom prst="rightArrow">
            <a:avLst>
              <a:gd name="adj1" fmla="val 31249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49" name="Right Arrow 48"/>
          <p:cNvSpPr/>
          <p:nvPr/>
        </p:nvSpPr>
        <p:spPr bwMode="auto">
          <a:xfrm rot="9094941">
            <a:off x="665262" y="1995704"/>
            <a:ext cx="2355089" cy="1524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 rot="3979315">
            <a:off x="2296122" y="2627029"/>
            <a:ext cx="2355089" cy="112509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 rot="7996831">
            <a:off x="257110" y="2595588"/>
            <a:ext cx="3027877" cy="130042"/>
          </a:xfrm>
          <a:prstGeom prst="rightArrow">
            <a:avLst>
              <a:gd name="adj1" fmla="val 3206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2" name="Right Arrow 51"/>
          <p:cNvSpPr/>
          <p:nvPr/>
        </p:nvSpPr>
        <p:spPr bwMode="auto">
          <a:xfrm rot="7297903">
            <a:off x="-80066" y="3160534"/>
            <a:ext cx="3814361" cy="1524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3" name="Right Arrow 52"/>
          <p:cNvSpPr/>
          <p:nvPr/>
        </p:nvSpPr>
        <p:spPr bwMode="auto">
          <a:xfrm rot="6334959">
            <a:off x="589224" y="3206341"/>
            <a:ext cx="3585833" cy="1524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 rot="5400000">
            <a:off x="1851744" y="2604293"/>
            <a:ext cx="2169678" cy="152400"/>
          </a:xfrm>
          <a:prstGeom prst="rightArrow">
            <a:avLst>
              <a:gd name="adj1" fmla="val 3437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 rot="5400000">
            <a:off x="1328913" y="3155712"/>
            <a:ext cx="3320005" cy="152400"/>
          </a:xfrm>
          <a:prstGeom prst="rightArrow">
            <a:avLst>
              <a:gd name="adj1" fmla="val 34374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  <p:sp>
        <p:nvSpPr>
          <p:cNvPr id="72" name="Right Arrow 71"/>
          <p:cNvSpPr/>
          <p:nvPr/>
        </p:nvSpPr>
        <p:spPr bwMode="auto">
          <a:xfrm rot="4467598">
            <a:off x="1715480" y="3194126"/>
            <a:ext cx="3560879" cy="95900"/>
          </a:xfrm>
          <a:prstGeom prst="rightArrow">
            <a:avLst>
              <a:gd name="adj1" fmla="val 36033"/>
              <a:gd name="adj2" fmla="val 50000"/>
            </a:avLst>
          </a:prstGeom>
          <a:solidFill>
            <a:schemeClr val="accent1">
              <a:alpha val="67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he-IL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52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72" grpId="0" animBg="1"/>
    </p:bldLst>
  </p:timing>
</p:sld>
</file>

<file path=ppt/theme/theme1.xml><?xml version="1.0" encoding="utf-8"?>
<a:theme xmlns:a="http://schemas.openxmlformats.org/drawingml/2006/main" name="slides des classes">
  <a:themeElements>
    <a:clrScheme name="slides des class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009900"/>
      </a:folHlink>
    </a:clrScheme>
    <a:fontScheme name="slides des class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s des class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59144</TotalTime>
  <Words>923</Words>
  <Application>Microsoft Office PowerPoint</Application>
  <PresentationFormat>On-screen Show (4:3)</PresentationFormat>
  <Paragraphs>225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slides des classes</vt:lpstr>
      <vt:lpstr>50th Annual Allerton Conference, 2012  On the Capacity of Bufferless Networks-on-Chip</vt:lpstr>
      <vt:lpstr>Network-on-Chip (NoC)</vt:lpstr>
      <vt:lpstr>Network-on-Chip (NoC)</vt:lpstr>
      <vt:lpstr>Collision</vt:lpstr>
      <vt:lpstr>Buffering</vt:lpstr>
      <vt:lpstr>Deflecting</vt:lpstr>
      <vt:lpstr>Scheduling</vt:lpstr>
      <vt:lpstr>The Objective</vt:lpstr>
      <vt:lpstr>Complete-Exchange Periodic Traffic</vt:lpstr>
      <vt:lpstr>Complete-Exchange Periodic Traffic</vt:lpstr>
      <vt:lpstr>Contributions</vt:lpstr>
      <vt:lpstr>Related Work</vt:lpstr>
      <vt:lpstr>Problem Definition</vt:lpstr>
      <vt:lpstr>Problem Definition</vt:lpstr>
      <vt:lpstr>Degree-Two NoC Scheduling (DTNS) Algorithm</vt:lpstr>
      <vt:lpstr>DTNS Period Length</vt:lpstr>
      <vt:lpstr>Torus NoC Scheduling (TNS) Algorithm</vt:lpstr>
      <vt:lpstr>Torus NoC Scheduling (TNS) Algorithm</vt:lpstr>
      <vt:lpstr>TNS Period Length</vt:lpstr>
      <vt:lpstr>N∗N Mesh</vt:lpstr>
      <vt:lpstr>TNS Algorithm in Mesh</vt:lpstr>
      <vt:lpstr>Bounds for Mesh Scheduling Period Length</vt:lpstr>
      <vt:lpstr>Evaluation</vt:lpstr>
      <vt:lpstr>Summary</vt:lpstr>
      <vt:lpstr>Thank you.</vt:lpstr>
    </vt:vector>
  </TitlesOfParts>
  <Company>Technion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GNoC</dc:title>
  <dc:creator>Alex Shpiner</dc:creator>
  <cp:lastModifiedBy>Alex</cp:lastModifiedBy>
  <cp:revision>3911</cp:revision>
  <cp:lastPrinted>2012-09-27T08:23:16Z</cp:lastPrinted>
  <dcterms:created xsi:type="dcterms:W3CDTF">2003-08-17T20:18:11Z</dcterms:created>
  <dcterms:modified xsi:type="dcterms:W3CDTF">2012-10-03T13:19:18Z</dcterms:modified>
</cp:coreProperties>
</file>