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6" r:id="rId2"/>
    <p:sldId id="329" r:id="rId3"/>
    <p:sldId id="343" r:id="rId4"/>
    <p:sldId id="316" r:id="rId5"/>
    <p:sldId id="331" r:id="rId6"/>
    <p:sldId id="350" r:id="rId7"/>
    <p:sldId id="333" r:id="rId8"/>
    <p:sldId id="347" r:id="rId9"/>
    <p:sldId id="334" r:id="rId10"/>
    <p:sldId id="335" r:id="rId11"/>
    <p:sldId id="338" r:id="rId12"/>
    <p:sldId id="336" r:id="rId13"/>
    <p:sldId id="321" r:id="rId14"/>
    <p:sldId id="337" r:id="rId15"/>
    <p:sldId id="344" r:id="rId16"/>
    <p:sldId id="345" r:id="rId17"/>
    <p:sldId id="339" r:id="rId18"/>
    <p:sldId id="327" r:id="rId19"/>
    <p:sldId id="326" r:id="rId20"/>
    <p:sldId id="342" r:id="rId21"/>
  </p:sldIdLst>
  <p:sldSz cx="9144000" cy="6858000" type="screen4x3"/>
  <p:notesSz cx="6797675" cy="9874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vinoam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A600"/>
    <a:srgbClr val="CC00FF"/>
    <a:srgbClr val="FF99FF"/>
    <a:srgbClr val="3333CC"/>
    <a:srgbClr val="FF0000"/>
    <a:srgbClr val="6699FF"/>
    <a:srgbClr val="33CC33"/>
    <a:srgbClr val="808080"/>
    <a:srgbClr val="66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79560" autoAdjust="0"/>
  </p:normalViewPr>
  <p:slideViewPr>
    <p:cSldViewPr snapToGrid="0" snapToObjects="1">
      <p:cViewPr varScale="1">
        <p:scale>
          <a:sx n="87" d="100"/>
          <a:sy n="87" d="100"/>
        </p:scale>
        <p:origin x="-1656" y="-7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3B8D9B0-5C03-498C-9738-9FB486C536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29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8D9B0-5C03-498C-9738-9FB486C536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14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8D9B0-5C03-498C-9738-9FB486C536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2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EEA48D-F558-414F-A595-9C9285B08F5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 alt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86B3596-AD52-4A49-BB2C-A81F83CF30F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38F627-CBB1-4CC3-8391-8FAB9AE20BD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08B23-439E-4452-B4DD-4699C8041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908B23-439E-4452-B4DD-4699C8041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A183CD6-3900-49DD-8407-6EE541E2D7D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219200"/>
            <a:ext cx="7772400" cy="1371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6908B23-439E-4452-B4DD-4699C8041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620000" cy="1371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52752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alt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alt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78E9F1-E369-4FAD-B4FA-6CB82A6652F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5228" y="1205392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1DACDDB-CB1E-4BF1-AA53-5C105217713A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908B23-439E-4452-B4DD-4699C8041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9622" y="1524000"/>
            <a:ext cx="7857953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Distributed Adaptive Routing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for </a:t>
            </a:r>
            <a:r>
              <a:rPr lang="en-US" sz="4400" dirty="0"/>
              <a:t>Big-Data Applications </a:t>
            </a:r>
            <a:br>
              <a:rPr lang="en-US" sz="4400" dirty="0"/>
            </a:br>
            <a:r>
              <a:rPr lang="en-US" sz="4400" dirty="0"/>
              <a:t>Running on Data Center Networks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aseline="30000" dirty="0" smtClean="0"/>
              <a:t>* </a:t>
            </a:r>
            <a:r>
              <a:rPr lang="en-US" sz="2000" dirty="0" smtClean="0"/>
              <a:t>Mellanox </a:t>
            </a:r>
            <a:r>
              <a:rPr lang="en-US" sz="2000" dirty="0"/>
              <a:t>Technologies </a:t>
            </a:r>
            <a:r>
              <a:rPr lang="en-US" sz="2000" dirty="0" smtClean="0"/>
              <a:t>LTD, 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Technion - EE Department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286000" y="29673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/>
              <a:t>Eitan Zahavi</a:t>
            </a:r>
            <a:r>
              <a:rPr lang="en-US" sz="3200" baseline="30000" dirty="0"/>
              <a:t>*+</a:t>
            </a:r>
          </a:p>
          <a:p>
            <a:r>
              <a:rPr lang="en-US" sz="3200" dirty="0"/>
              <a:t>Isaac Keslassy</a:t>
            </a:r>
            <a:r>
              <a:rPr lang="en-US" sz="3200" baseline="30000" dirty="0"/>
              <a:t>+</a:t>
            </a:r>
            <a:r>
              <a:rPr lang="en-US" sz="3200" dirty="0"/>
              <a:t> </a:t>
            </a:r>
          </a:p>
          <a:p>
            <a:r>
              <a:rPr lang="en-US" sz="3200" dirty="0"/>
              <a:t>Avinoam Kolodny</a:t>
            </a:r>
            <a:r>
              <a:rPr lang="en-US" sz="3200" baseline="30000" dirty="0"/>
              <a:t>+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2010" y="6155540"/>
            <a:ext cx="208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/>
              <a:t>ANCS 2012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30"/>
    </mc:Choice>
    <mc:Fallback xmlns="">
      <p:transition spd="slow" advTm="753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A Simple Policy for </a:t>
            </a:r>
            <a:r>
              <a:rPr lang="en-US" sz="3600"/>
              <a:t>Selecting </a:t>
            </a:r>
            <a:r>
              <a:rPr lang="en-US" sz="3600" dirty="0"/>
              <a:t>a</a:t>
            </a:r>
            <a:r>
              <a:rPr lang="en-US" sz="3600"/>
              <a:t> Flow </a:t>
            </a:r>
            <a:r>
              <a:rPr lang="en-US" sz="3600" dirty="0"/>
              <a:t>to Re-Route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3249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 </a:t>
            </a:r>
            <a:r>
              <a:rPr lang="en-US" sz="2400" dirty="0"/>
              <a:t>e</a:t>
            </a:r>
            <a:r>
              <a:rPr lang="en-US" sz="2400" dirty="0" smtClean="0"/>
              <a:t>ach time step </a:t>
            </a:r>
          </a:p>
          <a:p>
            <a:pPr lvl="1"/>
            <a:r>
              <a:rPr lang="en-US" sz="2400" dirty="0" smtClean="0"/>
              <a:t>Each output switch </a:t>
            </a:r>
          </a:p>
          <a:p>
            <a:pPr lvl="2"/>
            <a:r>
              <a:rPr lang="en-US" sz="2600" dirty="0"/>
              <a:t>R</a:t>
            </a:r>
            <a:r>
              <a:rPr lang="en-US" sz="2600" dirty="0" smtClean="0"/>
              <a:t>equest re-route of </a:t>
            </a:r>
            <a:r>
              <a:rPr lang="en-US" sz="2600" b="1" dirty="0" smtClean="0"/>
              <a:t>a single worst contending </a:t>
            </a:r>
            <a:r>
              <a:rPr lang="en-US" sz="2600" dirty="0" smtClean="0"/>
              <a:t>flow</a:t>
            </a:r>
          </a:p>
          <a:p>
            <a:pPr marL="685800" lvl="2" indent="0">
              <a:buNone/>
            </a:pPr>
            <a:endParaRPr lang="en-US" sz="2600" dirty="0" smtClean="0"/>
          </a:p>
          <a:p>
            <a:r>
              <a:rPr lang="en-US" sz="2400" dirty="0" smtClean="0"/>
              <a:t>At </a:t>
            </a:r>
            <a:r>
              <a:rPr lang="en-US" sz="2400" dirty="0"/>
              <a:t>t=0 N</a:t>
            </a:r>
            <a:r>
              <a:rPr lang="en-US" sz="2400" dirty="0" smtClean="0"/>
              <a:t>ew </a:t>
            </a:r>
            <a:r>
              <a:rPr lang="en-US" sz="2400" dirty="0"/>
              <a:t>traffic </a:t>
            </a:r>
            <a:r>
              <a:rPr lang="en-US" sz="2400" dirty="0" smtClean="0"/>
              <a:t>pattern </a:t>
            </a:r>
            <a:r>
              <a:rPr lang="en-US" sz="2400" dirty="0"/>
              <a:t>is applied</a:t>
            </a:r>
          </a:p>
          <a:p>
            <a:r>
              <a:rPr lang="en-US" sz="2400" dirty="0" smtClean="0"/>
              <a:t>          Randomize output-ports</a:t>
            </a:r>
            <a:br>
              <a:rPr lang="en-US" sz="2400" dirty="0" smtClean="0"/>
            </a:br>
            <a:r>
              <a:rPr lang="en-US" sz="2400" dirty="0" smtClean="0"/>
              <a:t>          and Send flows</a:t>
            </a:r>
            <a:endParaRPr lang="en-US" sz="2400" dirty="0"/>
          </a:p>
          <a:p>
            <a:r>
              <a:rPr lang="en-US" sz="2400" dirty="0"/>
              <a:t>At </a:t>
            </a:r>
            <a:r>
              <a:rPr lang="en-US" sz="2400" dirty="0" smtClean="0"/>
              <a:t>t=0.5 Request Re-Routes</a:t>
            </a:r>
          </a:p>
          <a:p>
            <a:r>
              <a:rPr lang="en-US" sz="2400" dirty="0" smtClean="0"/>
              <a:t>Repeat for t=t+1 until no contention</a:t>
            </a:r>
          </a:p>
          <a:p>
            <a:endParaRPr lang="en-US" sz="2400" i="1" dirty="0" smtClean="0"/>
          </a:p>
          <a:p>
            <a:endParaRPr lang="en-US" sz="2400" dirty="0" smtClean="0"/>
          </a:p>
          <a:p>
            <a:endParaRPr lang="en-US" sz="2000" dirty="0"/>
          </a:p>
        </p:txBody>
      </p:sp>
      <p:grpSp>
        <p:nvGrpSpPr>
          <p:cNvPr id="16" name="Group 15"/>
          <p:cNvGrpSpPr/>
          <p:nvPr/>
        </p:nvGrpSpPr>
        <p:grpSpPr>
          <a:xfrm rot="5400000">
            <a:off x="5886007" y="3417785"/>
            <a:ext cx="2819614" cy="2484236"/>
            <a:chOff x="1796082" y="1460461"/>
            <a:chExt cx="5405784" cy="4370898"/>
          </a:xfrm>
        </p:grpSpPr>
        <p:grpSp>
          <p:nvGrpSpPr>
            <p:cNvPr id="18" name="Group 17"/>
            <p:cNvGrpSpPr/>
            <p:nvPr/>
          </p:nvGrpSpPr>
          <p:grpSpPr>
            <a:xfrm>
              <a:off x="2457451" y="1460461"/>
              <a:ext cx="4044949" cy="387860"/>
              <a:chOff x="1701801" y="1727196"/>
              <a:chExt cx="4044949" cy="387860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106" name="Group 105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11" name="Straight Connector 110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2" name="Straight Connector 111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7" name="Group 106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9" name="Straight Connector 108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0" name="Straight Connector 109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08" name="Straight Connector 107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0" name="Group 89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99" name="Group 98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4" name="Straight Connector 103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5" name="Straight Connector 104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0" name="Group 99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2" name="Straight Connector 101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3" name="Straight Connector 102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01" name="Straight Connector 100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1701801" y="1727196"/>
                <a:ext cx="1054099" cy="385795"/>
                <a:chOff x="1701801" y="1727196"/>
                <a:chExt cx="1054099" cy="385795"/>
              </a:xfrm>
            </p:grpSpPr>
            <p:grpSp>
              <p:nvGrpSpPr>
                <p:cNvPr id="92" name="Group 91"/>
                <p:cNvGrpSpPr/>
                <p:nvPr/>
              </p:nvGrpSpPr>
              <p:grpSpPr>
                <a:xfrm>
                  <a:off x="1701801" y="1727199"/>
                  <a:ext cx="419099" cy="385792"/>
                  <a:chOff x="1701801" y="1727199"/>
                  <a:chExt cx="419099" cy="385792"/>
                </a:xfrm>
              </p:grpSpPr>
              <p:cxnSp>
                <p:nvCxnSpPr>
                  <p:cNvPr id="97" name="Straight Connector 96"/>
                  <p:cNvCxnSpPr>
                    <a:endCxn id="32" idx="7"/>
                  </p:cNvCxnSpPr>
                  <p:nvPr/>
                </p:nvCxnSpPr>
                <p:spPr bwMode="auto">
                  <a:xfrm rot="16200000" flipH="1">
                    <a:off x="1619696" y="1809304"/>
                    <a:ext cx="385792" cy="22158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8" name="Straight Connector 97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3" name="Group 92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5" name="Straight Connector 94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6" name="Straight Connector 95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94" name="Straight Connector 93"/>
                <p:cNvCxnSpPr>
                  <a:endCxn id="32" idx="6"/>
                </p:cNvCxnSpPr>
                <p:nvPr/>
              </p:nvCxnSpPr>
              <p:spPr bwMode="auto">
                <a:xfrm rot="16200000" flipH="1" flipV="1">
                  <a:off x="2099723" y="1865849"/>
                  <a:ext cx="277307" cy="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9" name="Group 18"/>
            <p:cNvGrpSpPr/>
            <p:nvPr/>
          </p:nvGrpSpPr>
          <p:grpSpPr>
            <a:xfrm flipV="1">
              <a:off x="5448836" y="5443503"/>
              <a:ext cx="1054100" cy="369312"/>
              <a:chOff x="1701800" y="1727200"/>
              <a:chExt cx="1054100" cy="369312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87" name="Straight Connector 86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8" name="Straight Connector 87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3" name="Group 82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85" name="Straight Connector 84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6" name="Straight Connector 85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84" name="Straight Connector 83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" name="Group 19"/>
            <p:cNvGrpSpPr/>
            <p:nvPr/>
          </p:nvGrpSpPr>
          <p:grpSpPr>
            <a:xfrm flipV="1">
              <a:off x="3972461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6" name="Group 75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8" name="Straight Connector 77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7" name="Straight Connector 76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 20"/>
            <p:cNvGrpSpPr/>
            <p:nvPr/>
          </p:nvGrpSpPr>
          <p:grpSpPr>
            <a:xfrm flipV="1">
              <a:off x="2457986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69" name="Group 68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1" name="Straight Connector 70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Straight Connector 71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0" name="Straight Connector 69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" name="Group 21"/>
            <p:cNvGrpSpPr/>
            <p:nvPr/>
          </p:nvGrpSpPr>
          <p:grpSpPr>
            <a:xfrm flipV="1">
              <a:off x="2241550" y="2209765"/>
              <a:ext cx="4486275" cy="1282700"/>
              <a:chOff x="1485900" y="4025900"/>
              <a:chExt cx="4486275" cy="128270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62" name="Group 61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66" name="Straight Connector 65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7" name="Straight Connector 66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3" name="Group 62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64" name="Straight Connector 63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5" name="Straight Connector 64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52" name="Group 51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58" name="Straight Connector 57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9" name="Straight Connector 58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Straight Connector 59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3" name="Group 52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5" name="Straight Connector 54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6" name="Straight Connector 55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7" name="Straight Connector 56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3" name="Group 22"/>
            <p:cNvGrpSpPr/>
            <p:nvPr/>
          </p:nvGrpSpPr>
          <p:grpSpPr>
            <a:xfrm>
              <a:off x="2241550" y="3759165"/>
              <a:ext cx="4486275" cy="1282700"/>
              <a:chOff x="1485900" y="4025900"/>
              <a:chExt cx="4486275" cy="1282700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49" name="Straight Connector 48"/>
                  <p:cNvCxnSpPr>
                    <a:endCxn id="28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" name="Straight Connector 49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6" name="Group 45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47" name="Straight Connector 46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" name="Straight Connector 47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35" name="Group 34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41" name="Straight Connector 40"/>
                <p:cNvCxnSpPr>
                  <a:stCxn id="25" idx="2"/>
                </p:cNvCxnSpPr>
                <p:nvPr/>
              </p:nvCxnSpPr>
              <p:spPr bwMode="auto">
                <a:xfrm rot="16200000" flipH="1">
                  <a:off x="1327692" y="4402104"/>
                  <a:ext cx="951416" cy="63499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Straight Connector 41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Straight Connector 42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Straight Connector 43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24" name="Oval 23"/>
            <p:cNvSpPr/>
            <p:nvPr/>
          </p:nvSpPr>
          <p:spPr bwMode="auto">
            <a:xfrm>
              <a:off x="33274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16200000">
              <a:off x="1871153" y="3161297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8323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16200000">
              <a:off x="6386002" y="3161297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07987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5749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5848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07987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 rot="16200000">
              <a:off x="2623628" y="1662698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" name="Oval 32"/>
            <p:cNvSpPr/>
            <p:nvPr/>
          </p:nvSpPr>
          <p:spPr bwMode="auto">
            <a:xfrm rot="16200000">
              <a:off x="5633527" y="1662698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r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6293412" y="3792644"/>
            <a:ext cx="208997" cy="170707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6306922" y="5359270"/>
            <a:ext cx="208997" cy="170707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15" name="Rounded Rectangle 14"/>
          <p:cNvSpPr/>
          <p:nvPr/>
        </p:nvSpPr>
        <p:spPr>
          <a:xfrm>
            <a:off x="6293411" y="4583209"/>
            <a:ext cx="208997" cy="170707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6252007" y="2282932"/>
            <a:ext cx="2716674" cy="350882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8475630" y="3451179"/>
            <a:ext cx="250513" cy="267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8511720" y="4019081"/>
            <a:ext cx="178331" cy="267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849813" y="3432272"/>
            <a:ext cx="250513" cy="267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5885904" y="4000174"/>
            <a:ext cx="178331" cy="267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142" name="Line Callout 2 (Border and Accent Bar) 141"/>
          <p:cNvSpPr/>
          <p:nvPr/>
        </p:nvSpPr>
        <p:spPr bwMode="auto">
          <a:xfrm>
            <a:off x="6646495" y="6107783"/>
            <a:ext cx="620612" cy="38301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4565"/>
              <a:gd name="adj6" fmla="val -3517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r>
              <a:rPr lang="en-US" sz="1400" dirty="0" smtClean="0"/>
              <a:t>input </a:t>
            </a:r>
          </a:p>
          <a:p>
            <a:pPr algn="ctr"/>
            <a:r>
              <a:rPr lang="en-US" sz="1400" dirty="0" smtClean="0"/>
              <a:t>switch</a:t>
            </a:r>
            <a:endParaRPr lang="en-US" sz="1400" dirty="0"/>
          </a:p>
        </p:txBody>
      </p:sp>
      <p:sp>
        <p:nvSpPr>
          <p:cNvPr id="143" name="Line Callout 2 (Border and Accent Bar) 142"/>
          <p:cNvSpPr/>
          <p:nvPr/>
        </p:nvSpPr>
        <p:spPr bwMode="auto">
          <a:xfrm flipH="1">
            <a:off x="7342115" y="6107783"/>
            <a:ext cx="640017" cy="383016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51221"/>
              <a:gd name="adj6" fmla="val -2374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r>
              <a:rPr lang="en-US" sz="1400" dirty="0" smtClean="0"/>
              <a:t>output </a:t>
            </a:r>
          </a:p>
          <a:p>
            <a:pPr algn="ctr"/>
            <a:r>
              <a:rPr lang="en-US" sz="1400" dirty="0" smtClean="0"/>
              <a:t>switch</a:t>
            </a:r>
            <a:endParaRPr lang="en-US" sz="14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6025291" y="3699613"/>
            <a:ext cx="281632" cy="1886442"/>
            <a:chOff x="6364304" y="2926250"/>
            <a:chExt cx="281632" cy="1886442"/>
          </a:xfrm>
        </p:grpSpPr>
        <p:sp>
          <p:nvSpPr>
            <p:cNvPr id="9" name="Freeform 8"/>
            <p:cNvSpPr/>
            <p:nvPr/>
          </p:nvSpPr>
          <p:spPr>
            <a:xfrm>
              <a:off x="6380351" y="2926250"/>
              <a:ext cx="258731" cy="149763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6387205" y="3699463"/>
              <a:ext cx="258731" cy="149763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Freeform 120"/>
            <p:cNvSpPr/>
            <p:nvPr/>
          </p:nvSpPr>
          <p:spPr>
            <a:xfrm flipV="1">
              <a:off x="6364304" y="4712910"/>
              <a:ext cx="248844" cy="99782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615958" y="4753917"/>
            <a:ext cx="1330082" cy="235346"/>
            <a:chOff x="6883542" y="5551577"/>
            <a:chExt cx="1076905" cy="193278"/>
          </a:xfrm>
        </p:grpSpPr>
        <p:sp>
          <p:nvSpPr>
            <p:cNvPr id="124" name="Freeform 123"/>
            <p:cNvSpPr/>
            <p:nvPr/>
          </p:nvSpPr>
          <p:spPr>
            <a:xfrm>
              <a:off x="6883542" y="5551577"/>
              <a:ext cx="378691" cy="19327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Freeform 124"/>
            <p:cNvSpPr/>
            <p:nvPr/>
          </p:nvSpPr>
          <p:spPr>
            <a:xfrm flipV="1">
              <a:off x="7629092" y="5551577"/>
              <a:ext cx="331355" cy="152400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615958" y="4286324"/>
            <a:ext cx="1423815" cy="1014585"/>
            <a:chOff x="6859969" y="5166150"/>
            <a:chExt cx="1130067" cy="836945"/>
          </a:xfrm>
        </p:grpSpPr>
        <p:sp>
          <p:nvSpPr>
            <p:cNvPr id="127" name="Freeform 126"/>
            <p:cNvSpPr/>
            <p:nvPr/>
          </p:nvSpPr>
          <p:spPr>
            <a:xfrm flipV="1">
              <a:off x="6859969" y="5290931"/>
              <a:ext cx="508771" cy="712164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7594819" y="5166150"/>
              <a:ext cx="395217" cy="213039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602175" y="3914504"/>
            <a:ext cx="1379958" cy="660942"/>
            <a:chOff x="6866709" y="4834887"/>
            <a:chExt cx="1171134" cy="529812"/>
          </a:xfrm>
        </p:grpSpPr>
        <p:sp>
          <p:nvSpPr>
            <p:cNvPr id="130" name="Freeform 129"/>
            <p:cNvSpPr/>
            <p:nvPr/>
          </p:nvSpPr>
          <p:spPr>
            <a:xfrm>
              <a:off x="6866709" y="4834887"/>
              <a:ext cx="428893" cy="190941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7605424" y="5158773"/>
              <a:ext cx="432419" cy="205926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5" name="Snip and Round Single Corner Rectangle 114"/>
          <p:cNvSpPr/>
          <p:nvPr/>
        </p:nvSpPr>
        <p:spPr bwMode="auto">
          <a:xfrm>
            <a:off x="7888041" y="4491266"/>
            <a:ext cx="281762" cy="190722"/>
          </a:xfrm>
          <a:prstGeom prst="snipRound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6587270" y="3977292"/>
            <a:ext cx="1358770" cy="1028729"/>
            <a:chOff x="6851221" y="4894999"/>
            <a:chExt cx="1109228" cy="847951"/>
          </a:xfrm>
        </p:grpSpPr>
        <p:sp>
          <p:nvSpPr>
            <p:cNvPr id="135" name="Freeform 134"/>
            <p:cNvSpPr/>
            <p:nvPr/>
          </p:nvSpPr>
          <p:spPr>
            <a:xfrm>
              <a:off x="6851221" y="4894999"/>
              <a:ext cx="523438" cy="732777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Freeform 135"/>
            <p:cNvSpPr/>
            <p:nvPr/>
          </p:nvSpPr>
          <p:spPr>
            <a:xfrm flipV="1">
              <a:off x="7626831" y="5582002"/>
              <a:ext cx="333618" cy="16094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570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088"/>
    </mc:Choice>
    <mc:Fallback xmlns="">
      <p:transition spd="slow" advTm="750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48148E-6 L -0.16979 -0.0877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0" y="-439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5" grpId="0" animBg="1"/>
      <p:bldP spid="1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Measure average number of iterations </a:t>
            </a:r>
            <a:r>
              <a:rPr lang="en-US" sz="2400" dirty="0" smtClean="0">
                <a:latin typeface="Bodoni MT" pitchFamily="18" charset="0"/>
              </a:rPr>
              <a:t>I </a:t>
            </a:r>
            <a:r>
              <a:rPr lang="en-US" sz="2400" dirty="0" smtClean="0"/>
              <a:t>to convergence</a:t>
            </a:r>
            <a:r>
              <a:rPr lang="en-US" sz="2400" dirty="0" smtClean="0">
                <a:latin typeface="Bodoni MT" pitchFamily="18" charset="0"/>
              </a:rPr>
              <a:t> </a:t>
            </a:r>
          </a:p>
          <a:p>
            <a:r>
              <a:rPr lang="en-US" sz="2400" dirty="0">
                <a:latin typeface="Bodoni MT" pitchFamily="18" charset="0"/>
              </a:rPr>
              <a:t>I</a:t>
            </a:r>
            <a:r>
              <a:rPr lang="en-US" sz="2400" dirty="0" smtClean="0">
                <a:latin typeface="Bodoni MT" pitchFamily="18" charset="0"/>
              </a:rPr>
              <a:t> </a:t>
            </a:r>
            <a:r>
              <a:rPr lang="en-US" sz="2400" dirty="0" smtClean="0"/>
              <a:t>is exponential with system size ! </a:t>
            </a: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5" y="2662792"/>
            <a:ext cx="5670550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979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987"/>
    </mc:Choice>
    <mc:Fallback xmlns="">
      <p:transition spd="slow" advTm="3498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Balls and Bins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05986"/>
          </a:xfrm>
        </p:spPr>
        <p:txBody>
          <a:bodyPr>
            <a:normAutofit/>
          </a:bodyPr>
          <a:lstStyle/>
          <a:p>
            <a:r>
              <a:rPr lang="en-US" sz="2800" dirty="0"/>
              <a:t>Each output switch is a “balls and bins” system</a:t>
            </a:r>
          </a:p>
          <a:p>
            <a:r>
              <a:rPr lang="en-US" sz="2800" dirty="0"/>
              <a:t>Bins are the switch input links, balls are the link flows</a:t>
            </a:r>
          </a:p>
          <a:p>
            <a:r>
              <a:rPr lang="en-US" sz="2800" dirty="0"/>
              <a:t>Assume 1 </a:t>
            </a:r>
            <a:r>
              <a:rPr lang="en-US" sz="2800"/>
              <a:t>ball </a:t>
            </a:r>
            <a:r>
              <a:rPr lang="en-US" sz="2800" dirty="0"/>
              <a:t>(=</a:t>
            </a:r>
            <a:r>
              <a:rPr lang="en-US" sz="2800"/>
              <a:t>flow) is </a:t>
            </a:r>
            <a:r>
              <a:rPr lang="en-US" sz="2800" dirty="0"/>
              <a:t>allowed on </a:t>
            </a:r>
            <a:r>
              <a:rPr lang="en-US" sz="2800"/>
              <a:t>each </a:t>
            </a:r>
            <a:r>
              <a:rPr lang="en-US" sz="2800" dirty="0"/>
              <a:t>bin</a:t>
            </a:r>
            <a:r>
              <a:rPr lang="en-US" sz="2800"/>
              <a:t> (=</a:t>
            </a:r>
            <a:r>
              <a:rPr lang="en-US" sz="2800" smtClean="0"/>
              <a:t>link)</a:t>
            </a:r>
            <a:endParaRPr lang="en-US" sz="2800" dirty="0"/>
          </a:p>
          <a:p>
            <a:pPr lvl="1"/>
            <a:r>
              <a:rPr lang="en-US" sz="2500" dirty="0"/>
              <a:t>A “good” bin has ≤ </a:t>
            </a:r>
            <a:r>
              <a:rPr lang="en-US" sz="2500"/>
              <a:t>1 </a:t>
            </a:r>
            <a:r>
              <a:rPr lang="en-US" sz="2500" smtClean="0"/>
              <a:t>ball</a:t>
            </a:r>
            <a:endParaRPr lang="en-US" sz="2500" dirty="0"/>
          </a:p>
          <a:p>
            <a:pPr lvl="1"/>
            <a:r>
              <a:rPr lang="en-US" sz="2500" dirty="0"/>
              <a:t>Bins are either “empty”,  “good” or “bad” </a:t>
            </a:r>
          </a:p>
        </p:txBody>
      </p:sp>
      <p:grpSp>
        <p:nvGrpSpPr>
          <p:cNvPr id="2055" name="Group 2054"/>
          <p:cNvGrpSpPr/>
          <p:nvPr/>
        </p:nvGrpSpPr>
        <p:grpSpPr>
          <a:xfrm>
            <a:off x="1041681" y="4339679"/>
            <a:ext cx="2359670" cy="2313863"/>
            <a:chOff x="6297169" y="4226305"/>
            <a:chExt cx="2359670" cy="2313863"/>
          </a:xfrm>
        </p:grpSpPr>
        <p:grpSp>
          <p:nvGrpSpPr>
            <p:cNvPr id="6" name="Group 5"/>
            <p:cNvGrpSpPr/>
            <p:nvPr/>
          </p:nvGrpSpPr>
          <p:grpSpPr>
            <a:xfrm rot="5400000">
              <a:off x="7458459" y="5284649"/>
              <a:ext cx="1748434" cy="180707"/>
              <a:chOff x="1701800" y="1727200"/>
              <a:chExt cx="4044950" cy="387856"/>
            </a:xfrm>
          </p:grpSpPr>
          <p:grpSp>
            <p:nvGrpSpPr>
              <p:cNvPr id="77" name="Group 76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94" name="Group 93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0" name="Straight Connector 99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5" name="Group 94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8" name="Straight Connector 97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96" name="Straight Connector 95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8" name="Group 77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2" name="Straight Connector 91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3" name="Straight Connector 92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8" name="Group 87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1" name="Straight Connector 90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89" name="Straight Connector 88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9" name="Group 78"/>
              <p:cNvGrpSpPr/>
              <p:nvPr/>
            </p:nvGrpSpPr>
            <p:grpSpPr>
              <a:xfrm>
                <a:off x="1701800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80" name="Group 79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5" name="Straight Connector 84"/>
                  <p:cNvCxnSpPr>
                    <a:endCxn id="20" idx="1"/>
                  </p:cNvCxnSpPr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6" name="Straight Connector 85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1" name="Group 80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3" name="Straight Connector 82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4" name="Straight Connector 83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82" name="Straight Connector 81"/>
                <p:cNvCxnSpPr>
                  <a:endCxn id="20" idx="0"/>
                </p:cNvCxnSpPr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7" name="Group 6"/>
            <p:cNvGrpSpPr/>
            <p:nvPr/>
          </p:nvGrpSpPr>
          <p:grpSpPr>
            <a:xfrm rot="5400000" flipV="1">
              <a:off x="6253434" y="5935600"/>
              <a:ext cx="455636" cy="172067"/>
              <a:chOff x="1701800" y="1727200"/>
              <a:chExt cx="1054100" cy="369312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5" name="Straight Connector 74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2" name="Straight Connector 71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" name="Group 7"/>
            <p:cNvGrpSpPr/>
            <p:nvPr/>
          </p:nvGrpSpPr>
          <p:grpSpPr>
            <a:xfrm rot="5400000" flipV="1">
              <a:off x="6244794" y="5297435"/>
              <a:ext cx="455636" cy="172067"/>
              <a:chOff x="1701800" y="1727200"/>
              <a:chExt cx="1054100" cy="369312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8" name="Straight Connector 67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64" name="Group 63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6" name="Straight Connector 65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65" name="Straight Connector 64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" name="Group 8"/>
            <p:cNvGrpSpPr/>
            <p:nvPr/>
          </p:nvGrpSpPr>
          <p:grpSpPr>
            <a:xfrm rot="5400000" flipV="1">
              <a:off x="6244794" y="4642801"/>
              <a:ext cx="455636" cy="172067"/>
              <a:chOff x="1701800" y="1727200"/>
              <a:chExt cx="1054100" cy="369312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1" name="Straight Connector 60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7" name="Group 56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59" name="Straight Connector 58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Straight Connector 59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58" name="Straight Connector 57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" name="Group 9"/>
            <p:cNvGrpSpPr/>
            <p:nvPr/>
          </p:nvGrpSpPr>
          <p:grpSpPr>
            <a:xfrm rot="5400000" flipV="1">
              <a:off x="6805511" y="5078248"/>
              <a:ext cx="1939198" cy="597625"/>
              <a:chOff x="1485900" y="4025900"/>
              <a:chExt cx="4486275" cy="128270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50" name="Group 49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54" name="Straight Connector 53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5" name="Straight Connector 54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51" name="Group 50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52" name="Straight Connector 51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3" name="Straight Connector 52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40" name="Group 39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46" name="Straight Connector 45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7" name="Straight Connector 46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8" name="Straight Connector 47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9" name="Straight Connector 48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41" name="Group 40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42" name="Straight Connector 41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Straight Connector 42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Straight Connector 43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" name="Straight Connector 44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1" name="Group 10"/>
            <p:cNvGrpSpPr/>
            <p:nvPr/>
          </p:nvGrpSpPr>
          <p:grpSpPr>
            <a:xfrm rot="5400000">
              <a:off x="6083627" y="5078248"/>
              <a:ext cx="1939198" cy="597625"/>
              <a:chOff x="1485900" y="4025900"/>
              <a:chExt cx="4486275" cy="1282700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33" name="Group 32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7" name="Straight Connector 36"/>
                  <p:cNvCxnSpPr>
                    <a:endCxn id="16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34" name="Group 33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6" name="Straight Connector 35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23" name="Group 22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29" name="Straight Connector 28"/>
                <p:cNvCxnSpPr>
                  <a:stCxn id="13" idx="4"/>
                </p:cNvCxnSpPr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0" name="Straight Connector 29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Straight Connector 30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Straight Connector 31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4" name="Group 23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6" name="Straight Connector 25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Straight Connector 26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8" name="Straight Connector 27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2" name="Oval 11"/>
            <p:cNvSpPr/>
            <p:nvPr/>
          </p:nvSpPr>
          <p:spPr bwMode="auto">
            <a:xfrm rot="5400000">
              <a:off x="7241887" y="4874549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5400000">
              <a:off x="7241887" y="4224032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5400000">
              <a:off x="7241887" y="5525065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5400000">
              <a:off x="7241887" y="6175582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5400000">
              <a:off x="6496335" y="5199807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5400000">
              <a:off x="6496335" y="4549291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5400000">
              <a:off x="6496335" y="5850323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5400000">
              <a:off x="7940102" y="5199807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5400000">
              <a:off x="7940102" y="4549291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5400000">
              <a:off x="7940102" y="5850323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6376450" y="4587430"/>
              <a:ext cx="212095" cy="124111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6583088" y="4664527"/>
              <a:ext cx="171326" cy="141468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6594163" y="5962814"/>
              <a:ext cx="171326" cy="141468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6382068" y="5228204"/>
              <a:ext cx="212095" cy="124111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6583087" y="5319680"/>
              <a:ext cx="171326" cy="141468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6860923" y="5476791"/>
              <a:ext cx="1076905" cy="193278"/>
              <a:chOff x="6883542" y="5551577"/>
              <a:chExt cx="1076905" cy="193278"/>
            </a:xfrm>
          </p:grpSpPr>
          <p:sp>
            <p:nvSpPr>
              <p:cNvPr id="107" name="Freeform 106"/>
              <p:cNvSpPr/>
              <p:nvPr/>
            </p:nvSpPr>
            <p:spPr>
              <a:xfrm>
                <a:off x="6883542" y="5551577"/>
                <a:ext cx="378691" cy="193278"/>
              </a:xfrm>
              <a:custGeom>
                <a:avLst/>
                <a:gdLst>
                  <a:gd name="connsiteX0" fmla="*/ 0 w 1138687"/>
                  <a:gd name="connsiteY0" fmla="*/ 0 h 2924355"/>
                  <a:gd name="connsiteX1" fmla="*/ 905773 w 1138687"/>
                  <a:gd name="connsiteY1" fmla="*/ 1483743 h 2924355"/>
                  <a:gd name="connsiteX2" fmla="*/ 1138687 w 1138687"/>
                  <a:gd name="connsiteY2" fmla="*/ 2924355 h 2924355"/>
                  <a:gd name="connsiteX0" fmla="*/ 0 w 1138687"/>
                  <a:gd name="connsiteY0" fmla="*/ 0 h 2924355"/>
                  <a:gd name="connsiteX1" fmla="*/ 1138687 w 1138687"/>
                  <a:gd name="connsiteY1" fmla="*/ 2924355 h 2924355"/>
                  <a:gd name="connsiteX0" fmla="*/ 0 w 1022890"/>
                  <a:gd name="connsiteY0" fmla="*/ 0 h 2269036"/>
                  <a:gd name="connsiteX1" fmla="*/ 1022890 w 1022890"/>
                  <a:gd name="connsiteY1" fmla="*/ 2269036 h 226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22890" h="2269036">
                    <a:moveTo>
                      <a:pt x="0" y="0"/>
                    </a:moveTo>
                    <a:lnTo>
                      <a:pt x="1022890" y="2269036"/>
                    </a:lnTo>
                  </a:path>
                </a:pathLst>
              </a:custGeom>
              <a:noFill/>
              <a:ln w="28575">
                <a:solidFill>
                  <a:srgbClr val="3333CC"/>
                </a:solidFill>
                <a:headEnd type="none" w="med" len="med"/>
                <a:tailEnd type="triangle" w="med" len="med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Freeform 107"/>
              <p:cNvSpPr/>
              <p:nvPr/>
            </p:nvSpPr>
            <p:spPr>
              <a:xfrm flipV="1">
                <a:off x="7629092" y="5551577"/>
                <a:ext cx="331355" cy="152400"/>
              </a:xfrm>
              <a:custGeom>
                <a:avLst/>
                <a:gdLst>
                  <a:gd name="connsiteX0" fmla="*/ 0 w 1138687"/>
                  <a:gd name="connsiteY0" fmla="*/ 0 h 2924355"/>
                  <a:gd name="connsiteX1" fmla="*/ 905773 w 1138687"/>
                  <a:gd name="connsiteY1" fmla="*/ 1483743 h 2924355"/>
                  <a:gd name="connsiteX2" fmla="*/ 1138687 w 1138687"/>
                  <a:gd name="connsiteY2" fmla="*/ 2924355 h 2924355"/>
                  <a:gd name="connsiteX0" fmla="*/ 0 w 1138687"/>
                  <a:gd name="connsiteY0" fmla="*/ 0 h 2924355"/>
                  <a:gd name="connsiteX1" fmla="*/ 1138687 w 1138687"/>
                  <a:gd name="connsiteY1" fmla="*/ 2924355 h 2924355"/>
                  <a:gd name="connsiteX0" fmla="*/ 0 w 1022890"/>
                  <a:gd name="connsiteY0" fmla="*/ 0 h 2269036"/>
                  <a:gd name="connsiteX1" fmla="*/ 1022890 w 1022890"/>
                  <a:gd name="connsiteY1" fmla="*/ 2269036 h 226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22890" h="2269036">
                    <a:moveTo>
                      <a:pt x="0" y="0"/>
                    </a:moveTo>
                    <a:lnTo>
                      <a:pt x="1022890" y="2269036"/>
                    </a:lnTo>
                  </a:path>
                </a:pathLst>
              </a:custGeom>
              <a:noFill/>
              <a:ln w="28575">
                <a:solidFill>
                  <a:srgbClr val="3333CC"/>
                </a:solidFill>
                <a:headEnd type="none" w="med" len="med"/>
                <a:tailEnd type="triangle" w="med" len="med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 flipV="1">
              <a:off x="8296048" y="5152004"/>
              <a:ext cx="331355" cy="152400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6297169" y="6093446"/>
              <a:ext cx="248844" cy="99782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6837350" y="5151523"/>
              <a:ext cx="1130067" cy="776786"/>
              <a:chOff x="6859969" y="5226309"/>
              <a:chExt cx="1130067" cy="776786"/>
            </a:xfrm>
          </p:grpSpPr>
          <p:sp>
            <p:nvSpPr>
              <p:cNvPr id="112" name="Freeform 111"/>
              <p:cNvSpPr/>
              <p:nvPr/>
            </p:nvSpPr>
            <p:spPr>
              <a:xfrm flipV="1">
                <a:off x="6859969" y="5290931"/>
                <a:ext cx="508771" cy="712164"/>
              </a:xfrm>
              <a:custGeom>
                <a:avLst/>
                <a:gdLst>
                  <a:gd name="connsiteX0" fmla="*/ 0 w 1138687"/>
                  <a:gd name="connsiteY0" fmla="*/ 0 h 2924355"/>
                  <a:gd name="connsiteX1" fmla="*/ 905773 w 1138687"/>
                  <a:gd name="connsiteY1" fmla="*/ 1483743 h 2924355"/>
                  <a:gd name="connsiteX2" fmla="*/ 1138687 w 1138687"/>
                  <a:gd name="connsiteY2" fmla="*/ 2924355 h 2924355"/>
                  <a:gd name="connsiteX0" fmla="*/ 0 w 1138687"/>
                  <a:gd name="connsiteY0" fmla="*/ 0 h 2924355"/>
                  <a:gd name="connsiteX1" fmla="*/ 1138687 w 1138687"/>
                  <a:gd name="connsiteY1" fmla="*/ 2924355 h 2924355"/>
                  <a:gd name="connsiteX0" fmla="*/ 0 w 1022890"/>
                  <a:gd name="connsiteY0" fmla="*/ 0 h 2269036"/>
                  <a:gd name="connsiteX1" fmla="*/ 1022890 w 1022890"/>
                  <a:gd name="connsiteY1" fmla="*/ 2269036 h 226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22890" h="2269036">
                    <a:moveTo>
                      <a:pt x="0" y="0"/>
                    </a:moveTo>
                    <a:lnTo>
                      <a:pt x="1022890" y="2269036"/>
                    </a:lnTo>
                  </a:path>
                </a:pathLst>
              </a:custGeom>
              <a:noFill/>
              <a:ln w="28575">
                <a:solidFill>
                  <a:srgbClr val="00B050"/>
                </a:solidFill>
                <a:headEnd type="none" w="med" len="med"/>
                <a:tailEnd type="triangle" w="med" len="med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Freeform 112"/>
              <p:cNvSpPr/>
              <p:nvPr/>
            </p:nvSpPr>
            <p:spPr>
              <a:xfrm>
                <a:off x="7605426" y="5226309"/>
                <a:ext cx="384610" cy="184779"/>
              </a:xfrm>
              <a:custGeom>
                <a:avLst/>
                <a:gdLst>
                  <a:gd name="connsiteX0" fmla="*/ 0 w 1138687"/>
                  <a:gd name="connsiteY0" fmla="*/ 0 h 2924355"/>
                  <a:gd name="connsiteX1" fmla="*/ 905773 w 1138687"/>
                  <a:gd name="connsiteY1" fmla="*/ 1483743 h 2924355"/>
                  <a:gd name="connsiteX2" fmla="*/ 1138687 w 1138687"/>
                  <a:gd name="connsiteY2" fmla="*/ 2924355 h 2924355"/>
                  <a:gd name="connsiteX0" fmla="*/ 0 w 1138687"/>
                  <a:gd name="connsiteY0" fmla="*/ 0 h 2924355"/>
                  <a:gd name="connsiteX1" fmla="*/ 1138687 w 1138687"/>
                  <a:gd name="connsiteY1" fmla="*/ 2924355 h 2924355"/>
                  <a:gd name="connsiteX0" fmla="*/ 0 w 1022890"/>
                  <a:gd name="connsiteY0" fmla="*/ 0 h 2269036"/>
                  <a:gd name="connsiteX1" fmla="*/ 1022890 w 1022890"/>
                  <a:gd name="connsiteY1" fmla="*/ 2269036 h 226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22890" h="2269036">
                    <a:moveTo>
                      <a:pt x="0" y="0"/>
                    </a:moveTo>
                    <a:lnTo>
                      <a:pt x="1022890" y="2269036"/>
                    </a:lnTo>
                  </a:path>
                </a:pathLst>
              </a:custGeom>
              <a:noFill/>
              <a:ln w="28575">
                <a:solidFill>
                  <a:srgbClr val="00B050"/>
                </a:solidFill>
                <a:headEnd type="none" w="med" len="med"/>
                <a:tailEnd type="triangle" w="med" len="med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4" name="Freeform 113"/>
            <p:cNvSpPr/>
            <p:nvPr/>
          </p:nvSpPr>
          <p:spPr>
            <a:xfrm>
              <a:off x="8272229" y="5453942"/>
              <a:ext cx="384610" cy="184779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6844090" y="4760101"/>
              <a:ext cx="1171134" cy="529812"/>
              <a:chOff x="6866709" y="4834887"/>
              <a:chExt cx="1171134" cy="529812"/>
            </a:xfrm>
          </p:grpSpPr>
          <p:sp>
            <p:nvSpPr>
              <p:cNvPr id="116" name="Freeform 115"/>
              <p:cNvSpPr/>
              <p:nvPr/>
            </p:nvSpPr>
            <p:spPr>
              <a:xfrm>
                <a:off x="6866709" y="4834887"/>
                <a:ext cx="401442" cy="229258"/>
              </a:xfrm>
              <a:custGeom>
                <a:avLst/>
                <a:gdLst>
                  <a:gd name="connsiteX0" fmla="*/ 0 w 1138687"/>
                  <a:gd name="connsiteY0" fmla="*/ 0 h 2924355"/>
                  <a:gd name="connsiteX1" fmla="*/ 905773 w 1138687"/>
                  <a:gd name="connsiteY1" fmla="*/ 1483743 h 2924355"/>
                  <a:gd name="connsiteX2" fmla="*/ 1138687 w 1138687"/>
                  <a:gd name="connsiteY2" fmla="*/ 2924355 h 2924355"/>
                  <a:gd name="connsiteX0" fmla="*/ 0 w 1138687"/>
                  <a:gd name="connsiteY0" fmla="*/ 0 h 2924355"/>
                  <a:gd name="connsiteX1" fmla="*/ 1138687 w 1138687"/>
                  <a:gd name="connsiteY1" fmla="*/ 2924355 h 2924355"/>
                  <a:gd name="connsiteX0" fmla="*/ 0 w 1022890"/>
                  <a:gd name="connsiteY0" fmla="*/ 0 h 2269036"/>
                  <a:gd name="connsiteX1" fmla="*/ 1022890 w 1022890"/>
                  <a:gd name="connsiteY1" fmla="*/ 2269036 h 226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22890" h="2269036">
                    <a:moveTo>
                      <a:pt x="0" y="0"/>
                    </a:moveTo>
                    <a:lnTo>
                      <a:pt x="1022890" y="2269036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Freeform 116"/>
              <p:cNvSpPr/>
              <p:nvPr/>
            </p:nvSpPr>
            <p:spPr>
              <a:xfrm>
                <a:off x="7605424" y="5158773"/>
                <a:ext cx="432419" cy="205926"/>
              </a:xfrm>
              <a:custGeom>
                <a:avLst/>
                <a:gdLst>
                  <a:gd name="connsiteX0" fmla="*/ 0 w 1138687"/>
                  <a:gd name="connsiteY0" fmla="*/ 0 h 2924355"/>
                  <a:gd name="connsiteX1" fmla="*/ 905773 w 1138687"/>
                  <a:gd name="connsiteY1" fmla="*/ 1483743 h 2924355"/>
                  <a:gd name="connsiteX2" fmla="*/ 1138687 w 1138687"/>
                  <a:gd name="connsiteY2" fmla="*/ 2924355 h 2924355"/>
                  <a:gd name="connsiteX0" fmla="*/ 0 w 1138687"/>
                  <a:gd name="connsiteY0" fmla="*/ 0 h 2924355"/>
                  <a:gd name="connsiteX1" fmla="*/ 1138687 w 1138687"/>
                  <a:gd name="connsiteY1" fmla="*/ 2924355 h 2924355"/>
                  <a:gd name="connsiteX0" fmla="*/ 0 w 1022890"/>
                  <a:gd name="connsiteY0" fmla="*/ 0 h 2269036"/>
                  <a:gd name="connsiteX1" fmla="*/ 1022890 w 1022890"/>
                  <a:gd name="connsiteY1" fmla="*/ 2269036 h 226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22890" h="2269036">
                    <a:moveTo>
                      <a:pt x="0" y="0"/>
                    </a:moveTo>
                    <a:lnTo>
                      <a:pt x="1022890" y="2269036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18" name="Straight Arrow Connector 117"/>
            <p:cNvCxnSpPr>
              <a:stCxn id="19" idx="0"/>
            </p:cNvCxnSpPr>
            <p:nvPr/>
          </p:nvCxnSpPr>
          <p:spPr>
            <a:xfrm>
              <a:off x="8304688" y="5383237"/>
              <a:ext cx="330885" cy="71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</p:cxnSp>
      </p:grpSp>
      <p:grpSp>
        <p:nvGrpSpPr>
          <p:cNvPr id="2054" name="Group 2053"/>
          <p:cNvGrpSpPr/>
          <p:nvPr/>
        </p:nvGrpSpPr>
        <p:grpSpPr>
          <a:xfrm>
            <a:off x="2270210" y="4562586"/>
            <a:ext cx="769691" cy="1855482"/>
            <a:chOff x="7824934" y="2036190"/>
            <a:chExt cx="769691" cy="1855482"/>
          </a:xfrm>
        </p:grpSpPr>
        <p:grpSp>
          <p:nvGrpSpPr>
            <p:cNvPr id="171" name="Group 170"/>
            <p:cNvGrpSpPr/>
            <p:nvPr/>
          </p:nvGrpSpPr>
          <p:grpSpPr>
            <a:xfrm rot="5400000" flipV="1">
              <a:off x="7140265" y="2720859"/>
              <a:ext cx="1855482" cy="486144"/>
              <a:chOff x="1600200" y="4151888"/>
              <a:chExt cx="4292600" cy="1043424"/>
            </a:xfrm>
          </p:grpSpPr>
          <p:grpSp>
            <p:nvGrpSpPr>
              <p:cNvPr id="182" name="Group 181"/>
              <p:cNvGrpSpPr/>
              <p:nvPr/>
            </p:nvGrpSpPr>
            <p:grpSpPr>
              <a:xfrm>
                <a:off x="1600200" y="4151888"/>
                <a:ext cx="1981200" cy="1043424"/>
                <a:chOff x="1600200" y="4151888"/>
                <a:chExt cx="1981200" cy="1043424"/>
              </a:xfrm>
            </p:grpSpPr>
            <p:cxnSp>
              <p:nvCxnSpPr>
                <p:cNvPr id="186" name="Straight Connector 185"/>
                <p:cNvCxnSpPr/>
                <p:nvPr/>
              </p:nvCxnSpPr>
              <p:spPr bwMode="auto">
                <a:xfrm>
                  <a:off x="1600200" y="4151888"/>
                  <a:ext cx="1846777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7" name="Straight Connector 186"/>
                <p:cNvCxnSpPr/>
                <p:nvPr/>
              </p:nvCxnSpPr>
              <p:spPr bwMode="auto">
                <a:xfrm>
                  <a:off x="3086100" y="4151888"/>
                  <a:ext cx="4953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83" name="Group 182"/>
              <p:cNvGrpSpPr/>
              <p:nvPr/>
            </p:nvGrpSpPr>
            <p:grpSpPr>
              <a:xfrm flipH="1">
                <a:off x="3911600" y="4151888"/>
                <a:ext cx="1981200" cy="1043424"/>
                <a:chOff x="1600200" y="4151888"/>
                <a:chExt cx="1981200" cy="1043424"/>
              </a:xfrm>
            </p:grpSpPr>
            <p:cxnSp>
              <p:nvCxnSpPr>
                <p:cNvPr id="184" name="Straight Connector 183"/>
                <p:cNvCxnSpPr/>
                <p:nvPr/>
              </p:nvCxnSpPr>
              <p:spPr bwMode="auto">
                <a:xfrm>
                  <a:off x="1600200" y="4151888"/>
                  <a:ext cx="1846777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5" name="Straight Connector 184"/>
                <p:cNvCxnSpPr/>
                <p:nvPr/>
              </p:nvCxnSpPr>
              <p:spPr bwMode="auto">
                <a:xfrm>
                  <a:off x="3086100" y="4151888"/>
                  <a:ext cx="4953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88" name="Oval 187"/>
            <p:cNvSpPr/>
            <p:nvPr/>
          </p:nvSpPr>
          <p:spPr bwMode="auto">
            <a:xfrm rot="5400000">
              <a:off x="8230039" y="2779129"/>
              <a:ext cx="362313" cy="36685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7861076" y="2656323"/>
              <a:ext cx="432419" cy="205926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7852021" y="2720806"/>
              <a:ext cx="384610" cy="184779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Freeform 193"/>
            <p:cNvSpPr/>
            <p:nvPr/>
          </p:nvSpPr>
          <p:spPr>
            <a:xfrm flipV="1">
              <a:off x="7839810" y="3033264"/>
              <a:ext cx="417543" cy="212536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70" name="Group 2069"/>
          <p:cNvGrpSpPr/>
          <p:nvPr/>
        </p:nvGrpSpPr>
        <p:grpSpPr>
          <a:xfrm>
            <a:off x="4635343" y="4606185"/>
            <a:ext cx="1965765" cy="1819539"/>
            <a:chOff x="3082575" y="4617568"/>
            <a:chExt cx="1869261" cy="1819539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16200000">
              <a:off x="4457048" y="6274939"/>
              <a:ext cx="0" cy="3243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6200000">
              <a:off x="4457048" y="5820054"/>
              <a:ext cx="0" cy="3243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6200000">
              <a:off x="4457048" y="5365169"/>
              <a:ext cx="0" cy="3243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16200000">
              <a:off x="4457048" y="4910284"/>
              <a:ext cx="0" cy="3243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rot="16200000">
              <a:off x="4457048" y="4455400"/>
              <a:ext cx="0" cy="3243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rot="16200000" flipH="1">
              <a:off x="3709446" y="5527336"/>
              <a:ext cx="1819538" cy="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0" name="TextBox 139"/>
            <p:cNvSpPr txBox="1"/>
            <p:nvPr/>
          </p:nvSpPr>
          <p:spPr>
            <a:xfrm>
              <a:off x="4625970" y="4652649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1</a:t>
              </a:r>
              <a:endParaRPr lang="en-US" sz="16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595648" y="6020457"/>
              <a:ext cx="3561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m</a:t>
              </a:r>
              <a:endParaRPr lang="en-US" sz="1600" dirty="0"/>
            </a:p>
          </p:txBody>
        </p:sp>
        <p:sp>
          <p:nvSpPr>
            <p:cNvPr id="144" name="Oval 143"/>
            <p:cNvSpPr/>
            <p:nvPr/>
          </p:nvSpPr>
          <p:spPr bwMode="auto">
            <a:xfrm rot="16200000">
              <a:off x="4347923" y="5636382"/>
              <a:ext cx="217720" cy="208063"/>
            </a:xfrm>
            <a:prstGeom prst="ellipse">
              <a:avLst/>
            </a:prstGeom>
            <a:solidFill>
              <a:srgbClr val="3333CC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 rot="16200000">
              <a:off x="4348187" y="5202566"/>
              <a:ext cx="217720" cy="208063"/>
            </a:xfrm>
            <a:prstGeom prst="ellipse">
              <a:avLst/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9" name="Oval 148"/>
            <p:cNvSpPr/>
            <p:nvPr/>
          </p:nvSpPr>
          <p:spPr bwMode="auto">
            <a:xfrm rot="16200000">
              <a:off x="4081988" y="5202566"/>
              <a:ext cx="217720" cy="208063"/>
            </a:xfrm>
            <a:prstGeom prst="ellipse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082575" y="4689935"/>
              <a:ext cx="57344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r"/>
              <a:r>
                <a:rPr lang="en-US" dirty="0" smtClean="0"/>
                <a:t>empty</a:t>
              </a:r>
              <a:endParaRPr lang="en-US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3100104" y="5132015"/>
              <a:ext cx="459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bad</a:t>
              </a:r>
              <a:endParaRPr lang="en-US" sz="1400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3223791" y="5580538"/>
              <a:ext cx="49875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sz="1200" dirty="0" smtClean="0"/>
                <a:t>good</a:t>
              </a:r>
              <a:endParaRPr lang="en-US" sz="1200" dirty="0"/>
            </a:p>
          </p:txBody>
        </p:sp>
        <p:cxnSp>
          <p:nvCxnSpPr>
            <p:cNvPr id="2057" name="Straight Arrow Connector 2056"/>
            <p:cNvCxnSpPr/>
            <p:nvPr/>
          </p:nvCxnSpPr>
          <p:spPr>
            <a:xfrm rot="16200000">
              <a:off x="3840970" y="5184428"/>
              <a:ext cx="0" cy="202952"/>
            </a:xfrm>
            <a:prstGeom prst="straightConnector1">
              <a:avLst/>
            </a:prstGeom>
            <a:ln w="9525">
              <a:headEnd type="none" w="med" len="med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/>
            <p:nvPr/>
          </p:nvCxnSpPr>
          <p:spPr>
            <a:xfrm>
              <a:off x="3739496" y="5741289"/>
              <a:ext cx="500487" cy="0"/>
            </a:xfrm>
            <a:prstGeom prst="straightConnector1">
              <a:avLst/>
            </a:prstGeom>
            <a:ln w="9525">
              <a:headEnd type="none" w="med" len="med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>
              <a:stCxn id="150" idx="3"/>
            </p:cNvCxnSpPr>
            <p:nvPr/>
          </p:nvCxnSpPr>
          <p:spPr>
            <a:xfrm>
              <a:off x="3656019" y="4828435"/>
              <a:ext cx="800763" cy="7863"/>
            </a:xfrm>
            <a:prstGeom prst="straightConnector1">
              <a:avLst/>
            </a:prstGeom>
            <a:ln w="9525">
              <a:headEnd type="none" w="med" len="med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69" name="Freeform 2068"/>
            <p:cNvSpPr/>
            <p:nvPr/>
          </p:nvSpPr>
          <p:spPr bwMode="auto">
            <a:xfrm>
              <a:off x="3710763" y="4848447"/>
              <a:ext cx="712381" cy="1360967"/>
            </a:xfrm>
            <a:custGeom>
              <a:avLst/>
              <a:gdLst>
                <a:gd name="connsiteX0" fmla="*/ 0 w 712381"/>
                <a:gd name="connsiteY0" fmla="*/ 0 h 1360967"/>
                <a:gd name="connsiteX1" fmla="*/ 127590 w 712381"/>
                <a:gd name="connsiteY1" fmla="*/ 691116 h 1360967"/>
                <a:gd name="connsiteX2" fmla="*/ 287079 w 712381"/>
                <a:gd name="connsiteY2" fmla="*/ 1212111 h 1360967"/>
                <a:gd name="connsiteX3" fmla="*/ 712381 w 712381"/>
                <a:gd name="connsiteY3" fmla="*/ 1360967 h 136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381" h="1360967">
                  <a:moveTo>
                    <a:pt x="0" y="0"/>
                  </a:moveTo>
                  <a:cubicBezTo>
                    <a:pt x="39872" y="244549"/>
                    <a:pt x="79744" y="489098"/>
                    <a:pt x="127590" y="691116"/>
                  </a:cubicBezTo>
                  <a:cubicBezTo>
                    <a:pt x="175437" y="893135"/>
                    <a:pt x="189614" y="1100469"/>
                    <a:pt x="287079" y="1212111"/>
                  </a:cubicBezTo>
                  <a:cubicBezTo>
                    <a:pt x="384544" y="1323753"/>
                    <a:pt x="548462" y="1342360"/>
                    <a:pt x="712381" y="136096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71" name="Rectangle 2070"/>
          <p:cNvSpPr/>
          <p:nvPr/>
        </p:nvSpPr>
        <p:spPr>
          <a:xfrm>
            <a:off x="5722349" y="4300173"/>
            <a:ext cx="1290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Middle Switch</a:t>
            </a:r>
            <a:endParaRPr lang="en-US" sz="1400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3742660" y="5418963"/>
            <a:ext cx="531628" cy="305466"/>
          </a:xfrm>
          <a:prstGeom prst="rightArrow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627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8"/>
    </mc:Choice>
    <mc:Fallback xmlns="">
      <p:transition spd="slow" advTm="32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Dynamics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reasons of ball moves</a:t>
            </a:r>
          </a:p>
          <a:p>
            <a:pPr lvl="1"/>
            <a:r>
              <a:rPr lang="en-US" dirty="0" smtClean="0"/>
              <a:t>Improvement or Induced-move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25480" y="6229852"/>
            <a:ext cx="7102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6699FF"/>
                </a:solidFill>
              </a:rPr>
              <a:t>Balls are numbered by their input switch number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2152965" y="3806776"/>
            <a:ext cx="2070960" cy="429798"/>
            <a:chOff x="5194889" y="3659024"/>
            <a:chExt cx="2615044" cy="504825"/>
          </a:xfrm>
        </p:grpSpPr>
        <p:cxnSp>
          <p:nvCxnSpPr>
            <p:cNvPr id="61" name="Straight Connector 60"/>
            <p:cNvCxnSpPr/>
            <p:nvPr/>
          </p:nvCxnSpPr>
          <p:spPr bwMode="auto">
            <a:xfrm flipH="1">
              <a:off x="7809933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7156172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6502411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H="1">
              <a:off x="5848650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H="1">
              <a:off x="5194889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5194889" y="4163849"/>
              <a:ext cx="261504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5" name="Oval 54"/>
          <p:cNvSpPr/>
          <p:nvPr/>
        </p:nvSpPr>
        <p:spPr bwMode="auto">
          <a:xfrm flipH="1">
            <a:off x="2291932" y="3883816"/>
            <a:ext cx="247804" cy="2757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56" name="Oval 55"/>
          <p:cNvSpPr/>
          <p:nvPr/>
        </p:nvSpPr>
        <p:spPr bwMode="auto">
          <a:xfrm flipH="1">
            <a:off x="2812415" y="3883816"/>
            <a:ext cx="247804" cy="275718"/>
          </a:xfrm>
          <a:prstGeom prst="ellipse">
            <a:avLst/>
          </a:prstGeom>
          <a:solidFill>
            <a:srgbClr val="FF99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58" name="Oval 57"/>
          <p:cNvSpPr/>
          <p:nvPr/>
        </p:nvSpPr>
        <p:spPr bwMode="auto">
          <a:xfrm flipH="1">
            <a:off x="3838295" y="3883816"/>
            <a:ext cx="247804" cy="275718"/>
          </a:xfrm>
          <a:prstGeom prst="ellipse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58263" y="4236574"/>
            <a:ext cx="3479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742950" algn="l"/>
              </a:tabLst>
            </a:pPr>
            <a:r>
              <a:rPr lang="en-US" sz="1400" dirty="0" smtClean="0"/>
              <a:t>Middle Switch:      1         2         3         4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620039" y="3849425"/>
            <a:ext cx="1544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Output switch 1</a:t>
            </a:r>
            <a:endParaRPr lang="en-US" sz="1400" dirty="0"/>
          </a:p>
        </p:txBody>
      </p:sp>
      <p:sp>
        <p:nvSpPr>
          <p:cNvPr id="33" name="Oval 32"/>
          <p:cNvSpPr/>
          <p:nvPr/>
        </p:nvSpPr>
        <p:spPr bwMode="auto">
          <a:xfrm flipH="1">
            <a:off x="2813109" y="3521036"/>
            <a:ext cx="247804" cy="275718"/>
          </a:xfrm>
          <a:prstGeom prst="ellipse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grpSp>
        <p:nvGrpSpPr>
          <p:cNvPr id="287" name="Group 286"/>
          <p:cNvGrpSpPr/>
          <p:nvPr/>
        </p:nvGrpSpPr>
        <p:grpSpPr>
          <a:xfrm flipH="1">
            <a:off x="3046264" y="3169896"/>
            <a:ext cx="915933" cy="687574"/>
            <a:chOff x="2742288" y="4744325"/>
            <a:chExt cx="1425862" cy="687574"/>
          </a:xfrm>
        </p:grpSpPr>
        <p:sp>
          <p:nvSpPr>
            <p:cNvPr id="14" name="Freeform 13"/>
            <p:cNvSpPr/>
            <p:nvPr/>
          </p:nvSpPr>
          <p:spPr>
            <a:xfrm>
              <a:off x="2742288" y="5015807"/>
              <a:ext cx="1425862" cy="416092"/>
            </a:xfrm>
            <a:custGeom>
              <a:avLst/>
              <a:gdLst>
                <a:gd name="connsiteX0" fmla="*/ 0 w 1104900"/>
                <a:gd name="connsiteY0" fmla="*/ 184501 h 622651"/>
                <a:gd name="connsiteX1" fmla="*/ 609600 w 1104900"/>
                <a:gd name="connsiteY1" fmla="*/ 22576 h 622651"/>
                <a:gd name="connsiteX2" fmla="*/ 1104900 w 1104900"/>
                <a:gd name="connsiteY2" fmla="*/ 622651 h 622651"/>
                <a:gd name="connsiteX0" fmla="*/ 0 w 1104900"/>
                <a:gd name="connsiteY0" fmla="*/ 795593 h 1233743"/>
                <a:gd name="connsiteX1" fmla="*/ 345223 w 1104900"/>
                <a:gd name="connsiteY1" fmla="*/ 5018 h 1233743"/>
                <a:gd name="connsiteX2" fmla="*/ 1104900 w 1104900"/>
                <a:gd name="connsiteY2" fmla="*/ 1233743 h 1233743"/>
                <a:gd name="connsiteX0" fmla="*/ 0 w 565485"/>
                <a:gd name="connsiteY0" fmla="*/ 802889 h 802889"/>
                <a:gd name="connsiteX1" fmla="*/ 345223 w 565485"/>
                <a:gd name="connsiteY1" fmla="*/ 12314 h 802889"/>
                <a:gd name="connsiteX2" fmla="*/ 565485 w 565485"/>
                <a:gd name="connsiteY2" fmla="*/ 412364 h 802889"/>
                <a:gd name="connsiteX0" fmla="*/ 0 w 565485"/>
                <a:gd name="connsiteY0" fmla="*/ 825884 h 825884"/>
                <a:gd name="connsiteX1" fmla="*/ 345223 w 565485"/>
                <a:gd name="connsiteY1" fmla="*/ 35309 h 825884"/>
                <a:gd name="connsiteX2" fmla="*/ 565485 w 565485"/>
                <a:gd name="connsiteY2" fmla="*/ 435359 h 825884"/>
                <a:gd name="connsiteX0" fmla="*/ 0 w 565485"/>
                <a:gd name="connsiteY0" fmla="*/ 818040 h 818040"/>
                <a:gd name="connsiteX1" fmla="*/ 345223 w 565485"/>
                <a:gd name="connsiteY1" fmla="*/ 27465 h 818040"/>
                <a:gd name="connsiteX2" fmla="*/ 565485 w 565485"/>
                <a:gd name="connsiteY2" fmla="*/ 427515 h 818040"/>
                <a:gd name="connsiteX0" fmla="*/ 0 w 565485"/>
                <a:gd name="connsiteY0" fmla="*/ 842525 h 842525"/>
                <a:gd name="connsiteX1" fmla="*/ 236487 w 565485"/>
                <a:gd name="connsiteY1" fmla="*/ 23375 h 842525"/>
                <a:gd name="connsiteX2" fmla="*/ 565485 w 565485"/>
                <a:gd name="connsiteY2" fmla="*/ 452000 h 842525"/>
                <a:gd name="connsiteX0" fmla="*/ 0 w 565485"/>
                <a:gd name="connsiteY0" fmla="*/ 907158 h 907158"/>
                <a:gd name="connsiteX1" fmla="*/ 236487 w 565485"/>
                <a:gd name="connsiteY1" fmla="*/ 88008 h 907158"/>
                <a:gd name="connsiteX2" fmla="*/ 565485 w 565485"/>
                <a:gd name="connsiteY2" fmla="*/ 516633 h 907158"/>
                <a:gd name="connsiteX0" fmla="*/ 0 w 565485"/>
                <a:gd name="connsiteY0" fmla="*/ 979079 h 979079"/>
                <a:gd name="connsiteX1" fmla="*/ 166128 w 565485"/>
                <a:gd name="connsiteY1" fmla="*/ 74204 h 979079"/>
                <a:gd name="connsiteX2" fmla="*/ 565485 w 565485"/>
                <a:gd name="connsiteY2" fmla="*/ 588554 h 979079"/>
                <a:gd name="connsiteX0" fmla="*/ 0 w 565485"/>
                <a:gd name="connsiteY0" fmla="*/ 979079 h 979079"/>
                <a:gd name="connsiteX1" fmla="*/ 166128 w 565485"/>
                <a:gd name="connsiteY1" fmla="*/ 74204 h 979079"/>
                <a:gd name="connsiteX2" fmla="*/ 565485 w 565485"/>
                <a:gd name="connsiteY2" fmla="*/ 588554 h 979079"/>
                <a:gd name="connsiteX0" fmla="*/ 0 w 565485"/>
                <a:gd name="connsiteY0" fmla="*/ 979079 h 979079"/>
                <a:gd name="connsiteX1" fmla="*/ 166128 w 565485"/>
                <a:gd name="connsiteY1" fmla="*/ 74204 h 979079"/>
                <a:gd name="connsiteX2" fmla="*/ 565485 w 565485"/>
                <a:gd name="connsiteY2" fmla="*/ 588554 h 979079"/>
                <a:gd name="connsiteX0" fmla="*/ 0 w 565485"/>
                <a:gd name="connsiteY0" fmla="*/ 803279 h 803279"/>
                <a:gd name="connsiteX1" fmla="*/ 159732 w 565485"/>
                <a:gd name="connsiteY1" fmla="*/ 120446 h 803279"/>
                <a:gd name="connsiteX2" fmla="*/ 565485 w 565485"/>
                <a:gd name="connsiteY2" fmla="*/ 412754 h 803279"/>
                <a:gd name="connsiteX0" fmla="*/ 0 w 565485"/>
                <a:gd name="connsiteY0" fmla="*/ 792953 h 792953"/>
                <a:gd name="connsiteX1" fmla="*/ 159732 w 565485"/>
                <a:gd name="connsiteY1" fmla="*/ 110120 h 792953"/>
                <a:gd name="connsiteX2" fmla="*/ 565485 w 565485"/>
                <a:gd name="connsiteY2" fmla="*/ 402428 h 792953"/>
                <a:gd name="connsiteX0" fmla="*/ 0 w 565485"/>
                <a:gd name="connsiteY0" fmla="*/ 890696 h 890696"/>
                <a:gd name="connsiteX1" fmla="*/ 253543 w 565485"/>
                <a:gd name="connsiteY1" fmla="*/ 79312 h 890696"/>
                <a:gd name="connsiteX2" fmla="*/ 565485 w 565485"/>
                <a:gd name="connsiteY2" fmla="*/ 500171 h 890696"/>
                <a:gd name="connsiteX0" fmla="*/ 0 w 565485"/>
                <a:gd name="connsiteY0" fmla="*/ 817648 h 817648"/>
                <a:gd name="connsiteX1" fmla="*/ 253543 w 565485"/>
                <a:gd name="connsiteY1" fmla="*/ 6264 h 817648"/>
                <a:gd name="connsiteX2" fmla="*/ 565485 w 565485"/>
                <a:gd name="connsiteY2" fmla="*/ 427123 h 817648"/>
                <a:gd name="connsiteX0" fmla="*/ 0 w 565485"/>
                <a:gd name="connsiteY0" fmla="*/ 701479 h 701479"/>
                <a:gd name="connsiteX1" fmla="*/ 255675 w 565485"/>
                <a:gd name="connsiteY1" fmla="*/ 42018 h 701479"/>
                <a:gd name="connsiteX2" fmla="*/ 565485 w 565485"/>
                <a:gd name="connsiteY2" fmla="*/ 310954 h 701479"/>
                <a:gd name="connsiteX0" fmla="*/ 0 w 565485"/>
                <a:gd name="connsiteY0" fmla="*/ 721241 h 721241"/>
                <a:gd name="connsiteX1" fmla="*/ 255675 w 565485"/>
                <a:gd name="connsiteY1" fmla="*/ 61780 h 721241"/>
                <a:gd name="connsiteX2" fmla="*/ 565485 w 565485"/>
                <a:gd name="connsiteY2" fmla="*/ 330716 h 721241"/>
                <a:gd name="connsiteX0" fmla="*/ 0 w 565485"/>
                <a:gd name="connsiteY0" fmla="*/ 693706 h 693706"/>
                <a:gd name="connsiteX1" fmla="*/ 351618 w 565485"/>
                <a:gd name="connsiteY1" fmla="*/ 80991 h 693706"/>
                <a:gd name="connsiteX2" fmla="*/ 565485 w 565485"/>
                <a:gd name="connsiteY2" fmla="*/ 303181 h 693706"/>
                <a:gd name="connsiteX0" fmla="*/ 0 w 565485"/>
                <a:gd name="connsiteY0" fmla="*/ 670993 h 670993"/>
                <a:gd name="connsiteX1" fmla="*/ 351618 w 565485"/>
                <a:gd name="connsiteY1" fmla="*/ 58278 h 670993"/>
                <a:gd name="connsiteX2" fmla="*/ 565485 w 565485"/>
                <a:gd name="connsiteY2" fmla="*/ 280468 h 670993"/>
                <a:gd name="connsiteX0" fmla="*/ 0 w 565485"/>
                <a:gd name="connsiteY0" fmla="*/ 613239 h 613239"/>
                <a:gd name="connsiteX1" fmla="*/ 351618 w 565485"/>
                <a:gd name="connsiteY1" fmla="*/ 524 h 613239"/>
                <a:gd name="connsiteX2" fmla="*/ 565485 w 565485"/>
                <a:gd name="connsiteY2" fmla="*/ 222714 h 613239"/>
                <a:gd name="connsiteX0" fmla="*/ 0 w 565485"/>
                <a:gd name="connsiteY0" fmla="*/ 599626 h 599626"/>
                <a:gd name="connsiteX1" fmla="*/ 291178 w 565485"/>
                <a:gd name="connsiteY1" fmla="*/ 638 h 599626"/>
                <a:gd name="connsiteX2" fmla="*/ 565485 w 565485"/>
                <a:gd name="connsiteY2" fmla="*/ 209101 h 59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5485" h="599626">
                  <a:moveTo>
                    <a:pt x="0" y="599626"/>
                  </a:moveTo>
                  <a:cubicBezTo>
                    <a:pt x="61348" y="158301"/>
                    <a:pt x="177742" y="7771"/>
                    <a:pt x="291178" y="638"/>
                  </a:cubicBezTo>
                  <a:cubicBezTo>
                    <a:pt x="404614" y="-6495"/>
                    <a:pt x="486665" y="45075"/>
                    <a:pt x="565485" y="209101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32520" y="4744325"/>
              <a:ext cx="650230" cy="2620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Induced</a:t>
              </a:r>
              <a:endParaRPr lang="en-US" sz="14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152965" y="5214408"/>
            <a:ext cx="2070961" cy="429799"/>
            <a:chOff x="5194889" y="3659024"/>
            <a:chExt cx="2615044" cy="504825"/>
          </a:xfrm>
        </p:grpSpPr>
        <p:cxnSp>
          <p:nvCxnSpPr>
            <p:cNvPr id="48" name="Straight Connector 47"/>
            <p:cNvCxnSpPr/>
            <p:nvPr/>
          </p:nvCxnSpPr>
          <p:spPr bwMode="auto">
            <a:xfrm flipH="1">
              <a:off x="7809933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H="1">
              <a:off x="7156172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>
              <a:off x="6502411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H="1">
              <a:off x="5848650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flipH="1">
              <a:off x="5194889" y="3659024"/>
              <a:ext cx="0" cy="504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5194889" y="4163849"/>
              <a:ext cx="261504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Oval 41"/>
          <p:cNvSpPr/>
          <p:nvPr/>
        </p:nvSpPr>
        <p:spPr bwMode="auto">
          <a:xfrm flipH="1">
            <a:off x="2291932" y="5291448"/>
            <a:ext cx="247804" cy="275718"/>
          </a:xfrm>
          <a:prstGeom prst="ellipse">
            <a:avLst/>
          </a:prstGeom>
          <a:solidFill>
            <a:srgbClr val="3333CC">
              <a:alpha val="6902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 flipH="1">
            <a:off x="2812416" y="5291448"/>
            <a:ext cx="247804" cy="275718"/>
          </a:xfrm>
          <a:prstGeom prst="ellipse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 flipH="1">
            <a:off x="2812416" y="4938690"/>
            <a:ext cx="247804" cy="275718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2217" y="5644207"/>
            <a:ext cx="3465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742950" algn="l"/>
              </a:tabLst>
            </a:pPr>
            <a:r>
              <a:rPr lang="en-US" sz="1400" dirty="0" smtClean="0"/>
              <a:t>Middle Switch:      1         2         3         4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633994" y="5257968"/>
            <a:ext cx="1495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Output switch 2</a:t>
            </a:r>
            <a:endParaRPr lang="en-US" sz="1400" dirty="0"/>
          </a:p>
        </p:txBody>
      </p:sp>
      <p:grpSp>
        <p:nvGrpSpPr>
          <p:cNvPr id="286" name="Group 285"/>
          <p:cNvGrpSpPr/>
          <p:nvPr/>
        </p:nvGrpSpPr>
        <p:grpSpPr>
          <a:xfrm>
            <a:off x="3060220" y="4565707"/>
            <a:ext cx="915934" cy="725740"/>
            <a:chOff x="1786735" y="3242041"/>
            <a:chExt cx="3393343" cy="849644"/>
          </a:xfrm>
        </p:grpSpPr>
        <p:sp>
          <p:nvSpPr>
            <p:cNvPr id="11" name="Freeform 10"/>
            <p:cNvSpPr/>
            <p:nvPr/>
          </p:nvSpPr>
          <p:spPr>
            <a:xfrm>
              <a:off x="1786735" y="3561571"/>
              <a:ext cx="3393343" cy="530114"/>
            </a:xfrm>
            <a:custGeom>
              <a:avLst/>
              <a:gdLst>
                <a:gd name="connsiteX0" fmla="*/ 0 w 1104900"/>
                <a:gd name="connsiteY0" fmla="*/ 184501 h 622651"/>
                <a:gd name="connsiteX1" fmla="*/ 609600 w 1104900"/>
                <a:gd name="connsiteY1" fmla="*/ 22576 h 622651"/>
                <a:gd name="connsiteX2" fmla="*/ 1104900 w 1104900"/>
                <a:gd name="connsiteY2" fmla="*/ 622651 h 622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4900" h="622651">
                  <a:moveTo>
                    <a:pt x="0" y="184501"/>
                  </a:moveTo>
                  <a:cubicBezTo>
                    <a:pt x="212725" y="67026"/>
                    <a:pt x="425450" y="-50449"/>
                    <a:pt x="609600" y="22576"/>
                  </a:cubicBezTo>
                  <a:cubicBezTo>
                    <a:pt x="793750" y="95601"/>
                    <a:pt x="949325" y="359126"/>
                    <a:pt x="1104900" y="622651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786735" y="3242041"/>
              <a:ext cx="3341639" cy="360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Improve</a:t>
              </a:r>
              <a:endParaRPr lang="en-US" sz="1400" dirty="0"/>
            </a:p>
          </p:txBody>
        </p:sp>
      </p:grpSp>
      <p:grpSp>
        <p:nvGrpSpPr>
          <p:cNvPr id="317" name="Group 316"/>
          <p:cNvGrpSpPr/>
          <p:nvPr/>
        </p:nvGrpSpPr>
        <p:grpSpPr>
          <a:xfrm rot="5400000">
            <a:off x="5168573" y="3239537"/>
            <a:ext cx="2819614" cy="2484236"/>
            <a:chOff x="1796082" y="1460461"/>
            <a:chExt cx="5405784" cy="4370898"/>
          </a:xfrm>
        </p:grpSpPr>
        <p:grpSp>
          <p:nvGrpSpPr>
            <p:cNvPr id="318" name="Group 317"/>
            <p:cNvGrpSpPr/>
            <p:nvPr/>
          </p:nvGrpSpPr>
          <p:grpSpPr>
            <a:xfrm>
              <a:off x="2457451" y="1460461"/>
              <a:ext cx="4044949" cy="387860"/>
              <a:chOff x="1701801" y="1727196"/>
              <a:chExt cx="4044949" cy="387860"/>
            </a:xfrm>
          </p:grpSpPr>
          <p:grpSp>
            <p:nvGrpSpPr>
              <p:cNvPr id="389" name="Group 388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406" name="Group 405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411" name="Straight Connector 410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12" name="Straight Connector 411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07" name="Group 406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409" name="Straight Connector 408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10" name="Straight Connector 409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408" name="Straight Connector 407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90" name="Group 389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399" name="Group 398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404" name="Straight Connector 403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05" name="Straight Connector 404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00" name="Group 399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402" name="Straight Connector 401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03" name="Straight Connector 402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401" name="Straight Connector 400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91" name="Group 390"/>
              <p:cNvGrpSpPr/>
              <p:nvPr/>
            </p:nvGrpSpPr>
            <p:grpSpPr>
              <a:xfrm>
                <a:off x="1701801" y="1727196"/>
                <a:ext cx="1054099" cy="385795"/>
                <a:chOff x="1701801" y="1727196"/>
                <a:chExt cx="1054099" cy="385795"/>
              </a:xfrm>
            </p:grpSpPr>
            <p:grpSp>
              <p:nvGrpSpPr>
                <p:cNvPr id="392" name="Group 391"/>
                <p:cNvGrpSpPr/>
                <p:nvPr/>
              </p:nvGrpSpPr>
              <p:grpSpPr>
                <a:xfrm>
                  <a:off x="1701801" y="1727199"/>
                  <a:ext cx="419099" cy="385792"/>
                  <a:chOff x="1701801" y="1727199"/>
                  <a:chExt cx="419099" cy="385792"/>
                </a:xfrm>
              </p:grpSpPr>
              <p:cxnSp>
                <p:nvCxnSpPr>
                  <p:cNvPr id="397" name="Straight Connector 396"/>
                  <p:cNvCxnSpPr>
                    <a:endCxn id="332" idx="7"/>
                  </p:cNvCxnSpPr>
                  <p:nvPr/>
                </p:nvCxnSpPr>
                <p:spPr bwMode="auto">
                  <a:xfrm rot="16200000" flipH="1">
                    <a:off x="1619696" y="1809304"/>
                    <a:ext cx="385792" cy="22158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98" name="Straight Connector 397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393" name="Group 392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395" name="Straight Connector 394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96" name="Straight Connector 395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394" name="Straight Connector 393"/>
                <p:cNvCxnSpPr>
                  <a:endCxn id="332" idx="6"/>
                </p:cNvCxnSpPr>
                <p:nvPr/>
              </p:nvCxnSpPr>
              <p:spPr bwMode="auto">
                <a:xfrm rot="16200000" flipH="1" flipV="1">
                  <a:off x="2099723" y="1865849"/>
                  <a:ext cx="277307" cy="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319" name="Group 318"/>
            <p:cNvGrpSpPr/>
            <p:nvPr/>
          </p:nvGrpSpPr>
          <p:grpSpPr>
            <a:xfrm flipV="1">
              <a:off x="5448836" y="5443503"/>
              <a:ext cx="1054100" cy="369312"/>
              <a:chOff x="1701800" y="1727200"/>
              <a:chExt cx="1054100" cy="369312"/>
            </a:xfrm>
          </p:grpSpPr>
          <p:grpSp>
            <p:nvGrpSpPr>
              <p:cNvPr id="382" name="Group 381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387" name="Straight Connector 386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8" name="Straight Connector 387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83" name="Group 382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385" name="Straight Connector 384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6" name="Straight Connector 385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384" name="Straight Connector 383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0" name="Group 319"/>
            <p:cNvGrpSpPr/>
            <p:nvPr/>
          </p:nvGrpSpPr>
          <p:grpSpPr>
            <a:xfrm flipV="1">
              <a:off x="3972461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375" name="Group 374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380" name="Straight Connector 379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1" name="Straight Connector 380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76" name="Group 375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378" name="Straight Connector 377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9" name="Straight Connector 378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377" name="Straight Connector 376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1" name="Group 320"/>
            <p:cNvGrpSpPr/>
            <p:nvPr/>
          </p:nvGrpSpPr>
          <p:grpSpPr>
            <a:xfrm flipV="1">
              <a:off x="2457986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368" name="Group 367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373" name="Straight Connector 372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4" name="Straight Connector 373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9" name="Group 368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371" name="Straight Connector 370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2" name="Straight Connector 371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370" name="Straight Connector 369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2" name="Group 321"/>
            <p:cNvGrpSpPr/>
            <p:nvPr/>
          </p:nvGrpSpPr>
          <p:grpSpPr>
            <a:xfrm flipV="1">
              <a:off x="2241550" y="2209765"/>
              <a:ext cx="4486275" cy="1282700"/>
              <a:chOff x="1485900" y="4025900"/>
              <a:chExt cx="4486275" cy="1282700"/>
            </a:xfrm>
          </p:grpSpPr>
          <p:grpSp>
            <p:nvGrpSpPr>
              <p:cNvPr id="351" name="Group 350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362" name="Group 361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66" name="Straight Connector 365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67" name="Straight Connector 366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363" name="Group 362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64" name="Straight Connector 363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65" name="Straight Connector 364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352" name="Group 351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58" name="Straight Connector 357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9" name="Straight Connector 358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0" name="Straight Connector 359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1" name="Straight Connector 360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53" name="Group 352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54" name="Straight Connector 353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5" name="Straight Connector 354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6" name="Straight Connector 355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7" name="Straight Connector 356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323" name="Group 322"/>
            <p:cNvGrpSpPr/>
            <p:nvPr/>
          </p:nvGrpSpPr>
          <p:grpSpPr>
            <a:xfrm>
              <a:off x="2241550" y="3759165"/>
              <a:ext cx="4486275" cy="1282700"/>
              <a:chOff x="1485900" y="4025900"/>
              <a:chExt cx="4486275" cy="1282700"/>
            </a:xfrm>
          </p:grpSpPr>
          <p:grpSp>
            <p:nvGrpSpPr>
              <p:cNvPr id="334" name="Group 333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345" name="Group 344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49" name="Straight Connector 348"/>
                  <p:cNvCxnSpPr>
                    <a:endCxn id="328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50" name="Straight Connector 349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346" name="Group 345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47" name="Straight Connector 346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48" name="Straight Connector 347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335" name="Group 334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41" name="Straight Connector 340"/>
                <p:cNvCxnSpPr>
                  <a:stCxn id="325" idx="2"/>
                </p:cNvCxnSpPr>
                <p:nvPr/>
              </p:nvCxnSpPr>
              <p:spPr bwMode="auto">
                <a:xfrm rot="16200000" flipH="1">
                  <a:off x="1327692" y="4402104"/>
                  <a:ext cx="951416" cy="63499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2" name="Straight Connector 341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3" name="Straight Connector 342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4" name="Straight Connector 343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36" name="Group 335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37" name="Straight Connector 336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8" name="Straight Connector 337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9" name="Straight Connector 338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0" name="Straight Connector 339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324" name="Oval 323"/>
            <p:cNvSpPr/>
            <p:nvPr/>
          </p:nvSpPr>
          <p:spPr bwMode="auto">
            <a:xfrm>
              <a:off x="33274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325" name="Oval 324"/>
            <p:cNvSpPr/>
            <p:nvPr/>
          </p:nvSpPr>
          <p:spPr bwMode="auto">
            <a:xfrm rot="16200000">
              <a:off x="1871153" y="3161297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26" name="Oval 325"/>
            <p:cNvSpPr/>
            <p:nvPr/>
          </p:nvSpPr>
          <p:spPr bwMode="auto">
            <a:xfrm>
              <a:off x="48323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327" name="Oval 326"/>
            <p:cNvSpPr/>
            <p:nvPr/>
          </p:nvSpPr>
          <p:spPr bwMode="auto">
            <a:xfrm rot="16200000">
              <a:off x="6386002" y="3161297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328" name="Oval 327"/>
            <p:cNvSpPr/>
            <p:nvPr/>
          </p:nvSpPr>
          <p:spPr bwMode="auto">
            <a:xfrm>
              <a:off x="407987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329" name="Oval 328"/>
            <p:cNvSpPr/>
            <p:nvPr/>
          </p:nvSpPr>
          <p:spPr bwMode="auto">
            <a:xfrm>
              <a:off x="25749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" name="Oval 329"/>
            <p:cNvSpPr/>
            <p:nvPr/>
          </p:nvSpPr>
          <p:spPr bwMode="auto">
            <a:xfrm>
              <a:off x="55848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331" name="Oval 330"/>
            <p:cNvSpPr/>
            <p:nvPr/>
          </p:nvSpPr>
          <p:spPr bwMode="auto">
            <a:xfrm>
              <a:off x="407987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vert270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SW2</a:t>
              </a:r>
              <a:endParaRPr lang="en-US" sz="90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32" name="Oval 331"/>
            <p:cNvSpPr/>
            <p:nvPr/>
          </p:nvSpPr>
          <p:spPr bwMode="auto">
            <a:xfrm rot="16200000">
              <a:off x="2623628" y="1662698"/>
              <a:ext cx="740793" cy="89093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SW1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3" name="Oval 332"/>
            <p:cNvSpPr/>
            <p:nvPr/>
          </p:nvSpPr>
          <p:spPr bwMode="auto">
            <a:xfrm rot="16200000">
              <a:off x="5680048" y="1709219"/>
              <a:ext cx="740793" cy="79789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900" dirty="0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SW3 </a:t>
              </a:r>
              <a:endParaRPr lang="en-US" sz="90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415" name="Freeform 414"/>
          <p:cNvSpPr/>
          <p:nvPr/>
        </p:nvSpPr>
        <p:spPr>
          <a:xfrm>
            <a:off x="5279070" y="3484452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6" name="Freeform 415"/>
          <p:cNvSpPr/>
          <p:nvPr/>
        </p:nvSpPr>
        <p:spPr>
          <a:xfrm>
            <a:off x="5914904" y="3720322"/>
            <a:ext cx="475207" cy="246579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7" name="Freeform 416"/>
          <p:cNvSpPr/>
          <p:nvPr/>
        </p:nvSpPr>
        <p:spPr>
          <a:xfrm>
            <a:off x="6785994" y="4147274"/>
            <a:ext cx="485055" cy="237168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8" name="Freeform 417"/>
          <p:cNvSpPr/>
          <p:nvPr/>
        </p:nvSpPr>
        <p:spPr>
          <a:xfrm flipV="1">
            <a:off x="5228493" y="5364192"/>
            <a:ext cx="248844" cy="9978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0" name="Group 209"/>
          <p:cNvGrpSpPr/>
          <p:nvPr/>
        </p:nvGrpSpPr>
        <p:grpSpPr>
          <a:xfrm>
            <a:off x="5871489" y="4204424"/>
            <a:ext cx="1360838" cy="928270"/>
            <a:chOff x="6588923" y="4382672"/>
            <a:chExt cx="1360838" cy="928270"/>
          </a:xfrm>
        </p:grpSpPr>
        <p:sp>
          <p:nvSpPr>
            <p:cNvPr id="419" name="Freeform 418"/>
            <p:cNvSpPr/>
            <p:nvPr/>
          </p:nvSpPr>
          <p:spPr>
            <a:xfrm flipV="1">
              <a:off x="6588923" y="4458279"/>
              <a:ext cx="635304" cy="852663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0" name="Freeform 419"/>
            <p:cNvSpPr/>
            <p:nvPr/>
          </p:nvSpPr>
          <p:spPr>
            <a:xfrm>
              <a:off x="7503427" y="4382672"/>
              <a:ext cx="446334" cy="221349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1" name="Freeform 420"/>
          <p:cNvSpPr/>
          <p:nvPr/>
        </p:nvSpPr>
        <p:spPr>
          <a:xfrm>
            <a:off x="6785993" y="3429136"/>
            <a:ext cx="537027" cy="88596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2" name="Freeform 421"/>
          <p:cNvSpPr/>
          <p:nvPr/>
        </p:nvSpPr>
        <p:spPr>
          <a:xfrm>
            <a:off x="5302302" y="4291627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3" name="Freeform 422"/>
          <p:cNvSpPr/>
          <p:nvPr/>
        </p:nvSpPr>
        <p:spPr>
          <a:xfrm flipV="1">
            <a:off x="5849365" y="3395546"/>
            <a:ext cx="593040" cy="95251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4" name="Freeform 423"/>
          <p:cNvSpPr/>
          <p:nvPr/>
        </p:nvSpPr>
        <p:spPr>
          <a:xfrm>
            <a:off x="5302396" y="5063305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5" name="Freeform 424"/>
          <p:cNvSpPr/>
          <p:nvPr/>
        </p:nvSpPr>
        <p:spPr>
          <a:xfrm flipV="1">
            <a:off x="5871490" y="4150121"/>
            <a:ext cx="505376" cy="265617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CC00FF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6" name="Freeform 425"/>
          <p:cNvSpPr/>
          <p:nvPr/>
        </p:nvSpPr>
        <p:spPr>
          <a:xfrm flipV="1">
            <a:off x="5279070" y="3767894"/>
            <a:ext cx="212096" cy="93019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7" name="Freeform 426"/>
          <p:cNvSpPr/>
          <p:nvPr/>
        </p:nvSpPr>
        <p:spPr>
          <a:xfrm flipV="1">
            <a:off x="5914904" y="3330371"/>
            <a:ext cx="475206" cy="27819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9" name="Freeform 428"/>
          <p:cNvSpPr/>
          <p:nvPr/>
        </p:nvSpPr>
        <p:spPr>
          <a:xfrm>
            <a:off x="6802736" y="3304200"/>
            <a:ext cx="461963" cy="30436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0" name="Freeform 429"/>
          <p:cNvSpPr/>
          <p:nvPr/>
        </p:nvSpPr>
        <p:spPr>
          <a:xfrm flipV="1">
            <a:off x="5268531" y="4553787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CC00FF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1" name="Freeform 430"/>
          <p:cNvSpPr/>
          <p:nvPr/>
        </p:nvSpPr>
        <p:spPr>
          <a:xfrm flipV="1">
            <a:off x="6781029" y="3718717"/>
            <a:ext cx="505376" cy="265617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CC00FF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2" name="Group 211"/>
          <p:cNvGrpSpPr/>
          <p:nvPr/>
        </p:nvGrpSpPr>
        <p:grpSpPr>
          <a:xfrm>
            <a:off x="5914904" y="3872116"/>
            <a:ext cx="1472504" cy="1772090"/>
            <a:chOff x="6632338" y="4050364"/>
            <a:chExt cx="1472504" cy="1772090"/>
          </a:xfrm>
        </p:grpSpPr>
        <p:sp>
          <p:nvSpPr>
            <p:cNvPr id="432" name="Freeform 431"/>
            <p:cNvSpPr/>
            <p:nvPr/>
          </p:nvSpPr>
          <p:spPr>
            <a:xfrm>
              <a:off x="6632338" y="5533712"/>
              <a:ext cx="461961" cy="288742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C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4" name="Freeform 433"/>
            <p:cNvSpPr/>
            <p:nvPr/>
          </p:nvSpPr>
          <p:spPr>
            <a:xfrm flipV="1">
              <a:off x="7390245" y="4050364"/>
              <a:ext cx="714597" cy="1592137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C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8" name="Oval 437"/>
          <p:cNvSpPr/>
          <p:nvPr/>
        </p:nvSpPr>
        <p:spPr bwMode="auto">
          <a:xfrm flipH="1">
            <a:off x="3852250" y="5291448"/>
            <a:ext cx="247804" cy="275718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grpSp>
        <p:nvGrpSpPr>
          <p:cNvPr id="211" name="Group 210"/>
          <p:cNvGrpSpPr/>
          <p:nvPr/>
        </p:nvGrpSpPr>
        <p:grpSpPr>
          <a:xfrm>
            <a:off x="5871491" y="4670337"/>
            <a:ext cx="1451529" cy="1034779"/>
            <a:chOff x="6588925" y="4848585"/>
            <a:chExt cx="1451529" cy="1034779"/>
          </a:xfrm>
        </p:grpSpPr>
        <p:sp>
          <p:nvSpPr>
            <p:cNvPr id="440" name="Freeform 439"/>
            <p:cNvSpPr/>
            <p:nvPr/>
          </p:nvSpPr>
          <p:spPr>
            <a:xfrm>
              <a:off x="6588925" y="5560431"/>
              <a:ext cx="505374" cy="322933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1" name="Freeform 440"/>
            <p:cNvSpPr/>
            <p:nvPr/>
          </p:nvSpPr>
          <p:spPr>
            <a:xfrm flipV="1">
              <a:off x="7503428" y="4848585"/>
              <a:ext cx="537026" cy="873312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4" name="Oval 443"/>
          <p:cNvSpPr/>
          <p:nvPr/>
        </p:nvSpPr>
        <p:spPr bwMode="auto">
          <a:xfrm rot="1453360">
            <a:off x="6592206" y="4110030"/>
            <a:ext cx="883025" cy="3159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sp>
        <p:nvSpPr>
          <p:cNvPr id="445" name="Oval 444"/>
          <p:cNvSpPr/>
          <p:nvPr/>
        </p:nvSpPr>
        <p:spPr bwMode="auto">
          <a:xfrm>
            <a:off x="2684660" y="4787569"/>
            <a:ext cx="503785" cy="87221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sp>
        <p:nvSpPr>
          <p:cNvPr id="446" name="Oval 445"/>
          <p:cNvSpPr/>
          <p:nvPr/>
        </p:nvSpPr>
        <p:spPr bwMode="auto">
          <a:xfrm rot="1937474">
            <a:off x="5691653" y="5368630"/>
            <a:ext cx="883025" cy="315988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5871489" y="3696685"/>
            <a:ext cx="1360839" cy="1424487"/>
            <a:chOff x="6588923" y="3874933"/>
            <a:chExt cx="1360839" cy="1424487"/>
          </a:xfrm>
        </p:grpSpPr>
        <p:sp>
          <p:nvSpPr>
            <p:cNvPr id="449" name="Freeform 448"/>
            <p:cNvSpPr/>
            <p:nvPr/>
          </p:nvSpPr>
          <p:spPr>
            <a:xfrm flipV="1">
              <a:off x="6588923" y="4469875"/>
              <a:ext cx="635304" cy="829545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C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0" name="Freeform 449"/>
            <p:cNvSpPr/>
            <p:nvPr/>
          </p:nvSpPr>
          <p:spPr>
            <a:xfrm flipV="1">
              <a:off x="7454632" y="3874933"/>
              <a:ext cx="495130" cy="232353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C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6623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25"/>
    </mc:Choice>
    <mc:Fallback xmlns="">
      <p:transition spd="slow" advTm="91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33" grpId="0" animBg="1"/>
      <p:bldP spid="45" grpId="0" animBg="1"/>
      <p:bldP spid="438" grpId="0" animBg="1"/>
      <p:bldP spid="444" grpId="0" animBg="1"/>
      <p:bldP spid="444" grpId="1" animBg="1"/>
      <p:bldP spid="445" grpId="0" animBg="1"/>
      <p:bldP spid="445" grpId="1" animBg="1"/>
      <p:bldP spid="446" grpId="0" animBg="1"/>
      <p:bldP spid="44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“Last” Step </a:t>
            </a:r>
            <a:r>
              <a:rPr lang="en-US" sz="3600" dirty="0"/>
              <a:t>G</a:t>
            </a:r>
            <a:r>
              <a:rPr lang="en-US" sz="3600" dirty="0" smtClean="0"/>
              <a:t>overns </a:t>
            </a:r>
            <a:r>
              <a:rPr lang="en-US" sz="3600" dirty="0"/>
              <a:t>C</a:t>
            </a:r>
            <a:r>
              <a:rPr lang="en-US" sz="3600" dirty="0" smtClean="0"/>
              <a:t>onvergence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Estimated Markov chain models</a:t>
            </a:r>
          </a:p>
          <a:p>
            <a:pPr lvl="1"/>
            <a:r>
              <a:rPr lang="en-US" dirty="0" smtClean="0"/>
              <a:t>What is the probability of the required last </a:t>
            </a:r>
            <a:r>
              <a:rPr lang="en-US" i="1" dirty="0" smtClean="0"/>
              <a:t>Improvement</a:t>
            </a:r>
            <a:r>
              <a:rPr lang="en-US" dirty="0" smtClean="0"/>
              <a:t> to not cause a bad </a:t>
            </a:r>
            <a:r>
              <a:rPr lang="en-US" i="1" dirty="0" smtClean="0"/>
              <a:t>Induced</a:t>
            </a:r>
            <a:r>
              <a:rPr lang="en-US" dirty="0" smtClean="0"/>
              <a:t> move?</a:t>
            </a:r>
          </a:p>
          <a:p>
            <a:pPr lvl="1"/>
            <a:r>
              <a:rPr lang="en-US" dirty="0" smtClean="0"/>
              <a:t>Each one of the r output-switches must do that step</a:t>
            </a:r>
          </a:p>
          <a:p>
            <a:pPr lvl="1"/>
            <a:r>
              <a:rPr lang="en-US" dirty="0" smtClean="0"/>
              <a:t>Therefore convergence time is exponential with </a:t>
            </a:r>
            <a:r>
              <a:rPr lang="en-US" i="1" dirty="0" smtClean="0"/>
              <a:t>r</a:t>
            </a:r>
          </a:p>
          <a:p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356" name="Group 355"/>
          <p:cNvGrpSpPr/>
          <p:nvPr/>
        </p:nvGrpSpPr>
        <p:grpSpPr>
          <a:xfrm>
            <a:off x="1080940" y="4215200"/>
            <a:ext cx="2627659" cy="2444366"/>
            <a:chOff x="760728" y="1380974"/>
            <a:chExt cx="4598811" cy="4669487"/>
          </a:xfrm>
        </p:grpSpPr>
        <p:grpSp>
          <p:nvGrpSpPr>
            <p:cNvPr id="357" name="Group 356"/>
            <p:cNvGrpSpPr/>
            <p:nvPr/>
          </p:nvGrpSpPr>
          <p:grpSpPr>
            <a:xfrm>
              <a:off x="2664080" y="1380974"/>
              <a:ext cx="2695420" cy="1212192"/>
              <a:chOff x="5483480" y="2326214"/>
              <a:chExt cx="2695420" cy="1212192"/>
            </a:xfrm>
          </p:grpSpPr>
          <p:sp>
            <p:nvSpPr>
              <p:cNvPr id="395" name="Oval 394"/>
              <p:cNvSpPr/>
              <p:nvPr/>
            </p:nvSpPr>
            <p:spPr>
              <a:xfrm>
                <a:off x="6081825" y="2868679"/>
                <a:ext cx="526679" cy="5225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dirty="0"/>
                  <a:t>1</a:t>
                </a:r>
              </a:p>
            </p:txBody>
          </p:sp>
          <p:sp>
            <p:nvSpPr>
              <p:cNvPr id="396" name="Oval 395"/>
              <p:cNvSpPr/>
              <p:nvPr/>
            </p:nvSpPr>
            <p:spPr>
              <a:xfrm>
                <a:off x="7222142" y="2868350"/>
                <a:ext cx="526678" cy="5225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dirty="0" smtClean="0"/>
                  <a:t>0</a:t>
                </a:r>
                <a:endParaRPr lang="en-US" sz="1100" dirty="0"/>
              </a:p>
            </p:txBody>
          </p:sp>
          <p:cxnSp>
            <p:nvCxnSpPr>
              <p:cNvPr id="397" name="Curved Connector 396"/>
              <p:cNvCxnSpPr>
                <a:stCxn id="395" idx="5"/>
                <a:endCxn id="396" idx="3"/>
              </p:cNvCxnSpPr>
              <p:nvPr/>
            </p:nvCxnSpPr>
            <p:spPr bwMode="auto">
              <a:xfrm rot="5400000" flipH="1" flipV="1">
                <a:off x="6915156" y="2930548"/>
                <a:ext cx="329" cy="767903"/>
              </a:xfrm>
              <a:prstGeom prst="curvedConnector3">
                <a:avLst>
                  <a:gd name="adj1" fmla="val -92741337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98" name="Curved Connector 397"/>
              <p:cNvCxnSpPr>
                <a:stCxn id="396" idx="1"/>
                <a:endCxn id="395" idx="7"/>
              </p:cNvCxnSpPr>
              <p:nvPr/>
            </p:nvCxnSpPr>
            <p:spPr bwMode="auto">
              <a:xfrm rot="16200000" flipH="1" flipV="1">
                <a:off x="6915157" y="2561081"/>
                <a:ext cx="329" cy="767903"/>
              </a:xfrm>
              <a:prstGeom prst="curvedConnector3">
                <a:avLst>
                  <a:gd name="adj1" fmla="val -92741337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99" name="Curved Connector 398"/>
              <p:cNvCxnSpPr>
                <a:stCxn id="395" idx="3"/>
                <a:endCxn id="395" idx="1"/>
              </p:cNvCxnSpPr>
              <p:nvPr/>
            </p:nvCxnSpPr>
            <p:spPr bwMode="auto">
              <a:xfrm rot="5400000" flipH="1">
                <a:off x="5974218" y="3129931"/>
                <a:ext cx="369466" cy="12700"/>
              </a:xfrm>
              <a:prstGeom prst="curvedConnector5">
                <a:avLst>
                  <a:gd name="adj1" fmla="val -61873"/>
                  <a:gd name="adj2" fmla="val 5339756"/>
                  <a:gd name="adj3" fmla="val 161873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00" name="Curved Connector 399"/>
              <p:cNvCxnSpPr>
                <a:stCxn id="396" idx="7"/>
                <a:endCxn id="396" idx="5"/>
              </p:cNvCxnSpPr>
              <p:nvPr/>
            </p:nvCxnSpPr>
            <p:spPr bwMode="auto">
              <a:xfrm rot="16200000" flipH="1">
                <a:off x="7486958" y="3129602"/>
                <a:ext cx="369466" cy="12700"/>
              </a:xfrm>
              <a:prstGeom prst="curvedConnector5">
                <a:avLst>
                  <a:gd name="adj1" fmla="val -61873"/>
                  <a:gd name="adj2" fmla="val 5339748"/>
                  <a:gd name="adj3" fmla="val 161873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01" name="TextBox 400"/>
              <p:cNvSpPr txBox="1"/>
              <p:nvPr/>
            </p:nvSpPr>
            <p:spPr>
              <a:xfrm>
                <a:off x="7857136" y="2408821"/>
                <a:ext cx="321764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A</a:t>
                </a:r>
                <a:endParaRPr lang="en-US" sz="1100" dirty="0"/>
              </a:p>
            </p:txBody>
          </p:sp>
          <p:sp>
            <p:nvSpPr>
              <p:cNvPr id="402" name="TextBox 401"/>
              <p:cNvSpPr txBox="1"/>
              <p:nvPr/>
            </p:nvSpPr>
            <p:spPr>
              <a:xfrm>
                <a:off x="6738496" y="2326214"/>
                <a:ext cx="321764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B</a:t>
                </a:r>
                <a:endParaRPr lang="en-US" sz="1100" dirty="0"/>
              </a:p>
            </p:txBody>
          </p:sp>
          <p:sp>
            <p:nvSpPr>
              <p:cNvPr id="403" name="TextBox 402"/>
              <p:cNvSpPr txBox="1"/>
              <p:nvPr/>
            </p:nvSpPr>
            <p:spPr>
              <a:xfrm>
                <a:off x="6744401" y="3249286"/>
                <a:ext cx="331000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C</a:t>
                </a:r>
                <a:endParaRPr lang="en-US" sz="1100" dirty="0"/>
              </a:p>
            </p:txBody>
          </p:sp>
          <p:sp>
            <p:nvSpPr>
              <p:cNvPr id="404" name="TextBox 403"/>
              <p:cNvSpPr txBox="1"/>
              <p:nvPr/>
            </p:nvSpPr>
            <p:spPr>
              <a:xfrm>
                <a:off x="5483480" y="2911842"/>
                <a:ext cx="331000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D</a:t>
                </a:r>
                <a:endParaRPr lang="en-US" sz="1100" dirty="0"/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7181529" y="2567476"/>
                <a:ext cx="571123" cy="272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Good</a:t>
                </a:r>
                <a:endParaRPr lang="en-US" sz="1000" dirty="0"/>
              </a:p>
            </p:txBody>
          </p:sp>
          <p:sp>
            <p:nvSpPr>
              <p:cNvPr id="406" name="TextBox 405"/>
              <p:cNvSpPr txBox="1"/>
              <p:nvPr/>
            </p:nvSpPr>
            <p:spPr>
              <a:xfrm>
                <a:off x="6108162" y="2572974"/>
                <a:ext cx="473226" cy="272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Bad</a:t>
                </a:r>
                <a:endParaRPr lang="en-US" sz="1000" dirty="0"/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2664080" y="2723719"/>
              <a:ext cx="2695420" cy="1212192"/>
              <a:chOff x="5483480" y="2326214"/>
              <a:chExt cx="2695420" cy="1212192"/>
            </a:xfrm>
          </p:grpSpPr>
          <p:sp>
            <p:nvSpPr>
              <p:cNvPr id="383" name="Oval 382"/>
              <p:cNvSpPr/>
              <p:nvPr/>
            </p:nvSpPr>
            <p:spPr>
              <a:xfrm>
                <a:off x="6081825" y="2868679"/>
                <a:ext cx="526679" cy="5225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dirty="0"/>
                  <a:t>1</a:t>
                </a:r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7222142" y="2868350"/>
                <a:ext cx="526678" cy="5225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dirty="0" smtClean="0"/>
                  <a:t>0</a:t>
                </a:r>
                <a:endParaRPr lang="en-US" sz="1100" dirty="0"/>
              </a:p>
            </p:txBody>
          </p:sp>
          <p:cxnSp>
            <p:nvCxnSpPr>
              <p:cNvPr id="385" name="Curved Connector 384"/>
              <p:cNvCxnSpPr>
                <a:stCxn id="383" idx="5"/>
                <a:endCxn id="384" idx="3"/>
              </p:cNvCxnSpPr>
              <p:nvPr/>
            </p:nvCxnSpPr>
            <p:spPr bwMode="auto">
              <a:xfrm rot="5400000" flipH="1" flipV="1">
                <a:off x="6915156" y="2930548"/>
                <a:ext cx="329" cy="767903"/>
              </a:xfrm>
              <a:prstGeom prst="curvedConnector3">
                <a:avLst>
                  <a:gd name="adj1" fmla="val -92741337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86" name="Curved Connector 385"/>
              <p:cNvCxnSpPr>
                <a:stCxn id="384" idx="1"/>
                <a:endCxn id="383" idx="7"/>
              </p:cNvCxnSpPr>
              <p:nvPr/>
            </p:nvCxnSpPr>
            <p:spPr bwMode="auto">
              <a:xfrm rot="16200000" flipH="1" flipV="1">
                <a:off x="6915157" y="2561081"/>
                <a:ext cx="329" cy="767903"/>
              </a:xfrm>
              <a:prstGeom prst="curvedConnector3">
                <a:avLst>
                  <a:gd name="adj1" fmla="val -92741337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87" name="Curved Connector 386"/>
              <p:cNvCxnSpPr>
                <a:stCxn id="383" idx="3"/>
                <a:endCxn id="383" idx="1"/>
              </p:cNvCxnSpPr>
              <p:nvPr/>
            </p:nvCxnSpPr>
            <p:spPr bwMode="auto">
              <a:xfrm rot="5400000" flipH="1">
                <a:off x="5974218" y="3129931"/>
                <a:ext cx="369466" cy="12700"/>
              </a:xfrm>
              <a:prstGeom prst="curvedConnector5">
                <a:avLst>
                  <a:gd name="adj1" fmla="val -61873"/>
                  <a:gd name="adj2" fmla="val 5339756"/>
                  <a:gd name="adj3" fmla="val 161873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88" name="Curved Connector 387"/>
              <p:cNvCxnSpPr>
                <a:stCxn id="384" idx="7"/>
                <a:endCxn id="384" idx="5"/>
              </p:cNvCxnSpPr>
              <p:nvPr/>
            </p:nvCxnSpPr>
            <p:spPr bwMode="auto">
              <a:xfrm rot="16200000" flipH="1">
                <a:off x="7486958" y="3129602"/>
                <a:ext cx="369466" cy="12700"/>
              </a:xfrm>
              <a:prstGeom prst="curvedConnector5">
                <a:avLst>
                  <a:gd name="adj1" fmla="val -61873"/>
                  <a:gd name="adj2" fmla="val 5339748"/>
                  <a:gd name="adj3" fmla="val 161873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89" name="TextBox 388"/>
              <p:cNvSpPr txBox="1"/>
              <p:nvPr/>
            </p:nvSpPr>
            <p:spPr>
              <a:xfrm>
                <a:off x="7857136" y="2408821"/>
                <a:ext cx="321764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A</a:t>
                </a:r>
                <a:endParaRPr lang="en-US" sz="1100" dirty="0"/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6738496" y="2326214"/>
                <a:ext cx="321764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B</a:t>
                </a:r>
                <a:endParaRPr lang="en-US" sz="1100" dirty="0"/>
              </a:p>
            </p:txBody>
          </p:sp>
          <p:sp>
            <p:nvSpPr>
              <p:cNvPr id="391" name="TextBox 390"/>
              <p:cNvSpPr txBox="1"/>
              <p:nvPr/>
            </p:nvSpPr>
            <p:spPr>
              <a:xfrm>
                <a:off x="6744401" y="3249286"/>
                <a:ext cx="331000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C</a:t>
                </a:r>
                <a:endParaRPr lang="en-US" sz="1100" dirty="0"/>
              </a:p>
            </p:txBody>
          </p:sp>
          <p:sp>
            <p:nvSpPr>
              <p:cNvPr id="392" name="TextBox 391"/>
              <p:cNvSpPr txBox="1"/>
              <p:nvPr/>
            </p:nvSpPr>
            <p:spPr>
              <a:xfrm>
                <a:off x="5483480" y="2911842"/>
                <a:ext cx="331000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D</a:t>
                </a:r>
                <a:endParaRPr lang="en-US" sz="1100" dirty="0"/>
              </a:p>
            </p:txBody>
          </p:sp>
          <p:sp>
            <p:nvSpPr>
              <p:cNvPr id="393" name="TextBox 392"/>
              <p:cNvSpPr txBox="1"/>
              <p:nvPr/>
            </p:nvSpPr>
            <p:spPr>
              <a:xfrm>
                <a:off x="7181529" y="2567476"/>
                <a:ext cx="571123" cy="272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Good</a:t>
                </a:r>
                <a:endParaRPr lang="en-US" sz="1000" dirty="0"/>
              </a:p>
            </p:txBody>
          </p:sp>
          <p:sp>
            <p:nvSpPr>
              <p:cNvPr id="394" name="TextBox 393"/>
              <p:cNvSpPr txBox="1"/>
              <p:nvPr/>
            </p:nvSpPr>
            <p:spPr>
              <a:xfrm>
                <a:off x="6108162" y="2572974"/>
                <a:ext cx="473226" cy="272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Bad</a:t>
                </a:r>
                <a:endParaRPr lang="en-US" sz="1000" dirty="0"/>
              </a:p>
            </p:txBody>
          </p:sp>
        </p:grpSp>
        <p:sp>
          <p:nvSpPr>
            <p:cNvPr id="359" name="TextBox 358"/>
            <p:cNvSpPr txBox="1"/>
            <p:nvPr/>
          </p:nvSpPr>
          <p:spPr>
            <a:xfrm>
              <a:off x="760728" y="2076450"/>
              <a:ext cx="1330278" cy="289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Output switch 1</a:t>
              </a:r>
              <a:endParaRPr lang="en-US" sz="1100" dirty="0"/>
            </a:p>
          </p:txBody>
        </p:sp>
        <p:sp>
          <p:nvSpPr>
            <p:cNvPr id="360" name="TextBox 359"/>
            <p:cNvSpPr txBox="1"/>
            <p:nvPr/>
          </p:nvSpPr>
          <p:spPr>
            <a:xfrm>
              <a:off x="760728" y="3309347"/>
              <a:ext cx="1330278" cy="289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Output switch 2</a:t>
              </a:r>
              <a:endParaRPr lang="en-US" sz="1100" dirty="0"/>
            </a:p>
          </p:txBody>
        </p:sp>
        <p:grpSp>
          <p:nvGrpSpPr>
            <p:cNvPr id="361" name="Group 360"/>
            <p:cNvGrpSpPr/>
            <p:nvPr/>
          </p:nvGrpSpPr>
          <p:grpSpPr>
            <a:xfrm>
              <a:off x="2664118" y="4838269"/>
              <a:ext cx="2695421" cy="1212192"/>
              <a:chOff x="5483480" y="2326214"/>
              <a:chExt cx="2695421" cy="1212192"/>
            </a:xfrm>
          </p:grpSpPr>
          <p:sp>
            <p:nvSpPr>
              <p:cNvPr id="371" name="Oval 370"/>
              <p:cNvSpPr/>
              <p:nvPr/>
            </p:nvSpPr>
            <p:spPr>
              <a:xfrm>
                <a:off x="6081825" y="2868679"/>
                <a:ext cx="526679" cy="5225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dirty="0"/>
                  <a:t>1</a:t>
                </a:r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7222142" y="2868350"/>
                <a:ext cx="526678" cy="5225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dirty="0" smtClean="0"/>
                  <a:t>0</a:t>
                </a:r>
                <a:endParaRPr lang="en-US" sz="1100" dirty="0"/>
              </a:p>
            </p:txBody>
          </p:sp>
          <p:cxnSp>
            <p:nvCxnSpPr>
              <p:cNvPr id="373" name="Curved Connector 372"/>
              <p:cNvCxnSpPr>
                <a:stCxn id="371" idx="5"/>
                <a:endCxn id="372" idx="3"/>
              </p:cNvCxnSpPr>
              <p:nvPr/>
            </p:nvCxnSpPr>
            <p:spPr bwMode="auto">
              <a:xfrm rot="5400000" flipH="1" flipV="1">
                <a:off x="6915156" y="2930548"/>
                <a:ext cx="329" cy="767903"/>
              </a:xfrm>
              <a:prstGeom prst="curvedConnector3">
                <a:avLst>
                  <a:gd name="adj1" fmla="val -92741337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74" name="Curved Connector 373"/>
              <p:cNvCxnSpPr>
                <a:stCxn id="372" idx="1"/>
                <a:endCxn id="371" idx="7"/>
              </p:cNvCxnSpPr>
              <p:nvPr/>
            </p:nvCxnSpPr>
            <p:spPr bwMode="auto">
              <a:xfrm rot="16200000" flipH="1" flipV="1">
                <a:off x="6915157" y="2561081"/>
                <a:ext cx="329" cy="767903"/>
              </a:xfrm>
              <a:prstGeom prst="curvedConnector3">
                <a:avLst>
                  <a:gd name="adj1" fmla="val -92741337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75" name="Curved Connector 374"/>
              <p:cNvCxnSpPr>
                <a:stCxn id="371" idx="3"/>
                <a:endCxn id="371" idx="1"/>
              </p:cNvCxnSpPr>
              <p:nvPr/>
            </p:nvCxnSpPr>
            <p:spPr bwMode="auto">
              <a:xfrm rot="5400000" flipH="1">
                <a:off x="5974218" y="3129931"/>
                <a:ext cx="369466" cy="12700"/>
              </a:xfrm>
              <a:prstGeom prst="curvedConnector5">
                <a:avLst>
                  <a:gd name="adj1" fmla="val -61873"/>
                  <a:gd name="adj2" fmla="val 5339756"/>
                  <a:gd name="adj3" fmla="val 161873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76" name="Curved Connector 375"/>
              <p:cNvCxnSpPr>
                <a:stCxn id="372" idx="7"/>
                <a:endCxn id="372" idx="5"/>
              </p:cNvCxnSpPr>
              <p:nvPr/>
            </p:nvCxnSpPr>
            <p:spPr bwMode="auto">
              <a:xfrm rot="16200000" flipH="1">
                <a:off x="7486958" y="3129602"/>
                <a:ext cx="369466" cy="12700"/>
              </a:xfrm>
              <a:prstGeom prst="curvedConnector5">
                <a:avLst>
                  <a:gd name="adj1" fmla="val -61873"/>
                  <a:gd name="adj2" fmla="val 5339748"/>
                  <a:gd name="adj3" fmla="val 161873"/>
                </a:avLst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77" name="TextBox 376"/>
              <p:cNvSpPr txBox="1"/>
              <p:nvPr/>
            </p:nvSpPr>
            <p:spPr>
              <a:xfrm>
                <a:off x="7857137" y="2408821"/>
                <a:ext cx="321764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A</a:t>
                </a:r>
                <a:endParaRPr lang="en-US" sz="1100" dirty="0"/>
              </a:p>
            </p:txBody>
          </p:sp>
          <p:sp>
            <p:nvSpPr>
              <p:cNvPr id="378" name="TextBox 377"/>
              <p:cNvSpPr txBox="1"/>
              <p:nvPr/>
            </p:nvSpPr>
            <p:spPr>
              <a:xfrm>
                <a:off x="6738495" y="2326214"/>
                <a:ext cx="321764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B</a:t>
                </a:r>
                <a:endParaRPr lang="en-US" sz="1100" dirty="0"/>
              </a:p>
            </p:txBody>
          </p:sp>
          <p:sp>
            <p:nvSpPr>
              <p:cNvPr id="379" name="TextBox 378"/>
              <p:cNvSpPr txBox="1"/>
              <p:nvPr/>
            </p:nvSpPr>
            <p:spPr>
              <a:xfrm>
                <a:off x="6744401" y="3249286"/>
                <a:ext cx="331000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C</a:t>
                </a:r>
                <a:endParaRPr lang="en-US" sz="1100" dirty="0"/>
              </a:p>
            </p:txBody>
          </p:sp>
          <p:sp>
            <p:nvSpPr>
              <p:cNvPr id="380" name="TextBox 379"/>
              <p:cNvSpPr txBox="1"/>
              <p:nvPr/>
            </p:nvSpPr>
            <p:spPr>
              <a:xfrm>
                <a:off x="5483480" y="2911842"/>
                <a:ext cx="331000" cy="289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D</a:t>
                </a:r>
                <a:endParaRPr lang="en-US" sz="1100" dirty="0"/>
              </a:p>
            </p:txBody>
          </p:sp>
          <p:sp>
            <p:nvSpPr>
              <p:cNvPr id="381" name="TextBox 380"/>
              <p:cNvSpPr txBox="1"/>
              <p:nvPr/>
            </p:nvSpPr>
            <p:spPr>
              <a:xfrm>
                <a:off x="7181529" y="2567476"/>
                <a:ext cx="571123" cy="272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Good</a:t>
                </a:r>
                <a:endParaRPr lang="en-US" sz="1000" dirty="0"/>
              </a:p>
            </p:txBody>
          </p:sp>
          <p:sp>
            <p:nvSpPr>
              <p:cNvPr id="382" name="TextBox 381"/>
              <p:cNvSpPr txBox="1"/>
              <p:nvPr/>
            </p:nvSpPr>
            <p:spPr>
              <a:xfrm>
                <a:off x="6108162" y="2572974"/>
                <a:ext cx="473226" cy="272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Bad</a:t>
                </a:r>
                <a:endParaRPr lang="en-US" sz="1000" dirty="0"/>
              </a:p>
            </p:txBody>
          </p:sp>
        </p:grpSp>
        <p:sp>
          <p:nvSpPr>
            <p:cNvPr id="362" name="TextBox 361"/>
            <p:cNvSpPr txBox="1"/>
            <p:nvPr/>
          </p:nvSpPr>
          <p:spPr>
            <a:xfrm>
              <a:off x="779237" y="5423896"/>
              <a:ext cx="1293337" cy="289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Output switch </a:t>
              </a:r>
              <a:r>
                <a:rPr lang="en-US" sz="1100" i="1" dirty="0" smtClean="0"/>
                <a:t>r</a:t>
              </a:r>
              <a:endParaRPr lang="en-US" sz="1100" i="1" dirty="0"/>
            </a:p>
          </p:txBody>
        </p:sp>
        <p:grpSp>
          <p:nvGrpSpPr>
            <p:cNvPr id="363" name="Group 362"/>
            <p:cNvGrpSpPr/>
            <p:nvPr/>
          </p:nvGrpSpPr>
          <p:grpSpPr>
            <a:xfrm>
              <a:off x="4002881" y="4133850"/>
              <a:ext cx="180975" cy="590119"/>
              <a:chOff x="4002881" y="4238625"/>
              <a:chExt cx="180975" cy="590119"/>
            </a:xfrm>
          </p:grpSpPr>
          <p:sp>
            <p:nvSpPr>
              <p:cNvPr id="368" name="Oval 367"/>
              <p:cNvSpPr/>
              <p:nvPr/>
            </p:nvSpPr>
            <p:spPr>
              <a:xfrm>
                <a:off x="4002881" y="4238625"/>
                <a:ext cx="180975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4002881" y="4457484"/>
                <a:ext cx="180975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4002881" y="4676344"/>
                <a:ext cx="180975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>
              <a:off x="1335418" y="4133850"/>
              <a:ext cx="180975" cy="590119"/>
              <a:chOff x="4002881" y="4238625"/>
              <a:chExt cx="180975" cy="590119"/>
            </a:xfrm>
          </p:grpSpPr>
          <p:sp>
            <p:nvSpPr>
              <p:cNvPr id="365" name="Oval 364"/>
              <p:cNvSpPr/>
              <p:nvPr/>
            </p:nvSpPr>
            <p:spPr>
              <a:xfrm>
                <a:off x="4002881" y="4238625"/>
                <a:ext cx="180975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4002881" y="4457484"/>
                <a:ext cx="180975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7" name="Oval 366"/>
              <p:cNvSpPr/>
              <p:nvPr/>
            </p:nvSpPr>
            <p:spPr>
              <a:xfrm>
                <a:off x="4002881" y="4676344"/>
                <a:ext cx="180975" cy="1524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369296" y="4114201"/>
            <a:ext cx="3897642" cy="2278683"/>
            <a:chOff x="1034500" y="4221079"/>
            <a:chExt cx="3897642" cy="2278683"/>
          </a:xfrm>
        </p:grpSpPr>
        <p:grpSp>
          <p:nvGrpSpPr>
            <p:cNvPr id="5" name="Group 4"/>
            <p:cNvGrpSpPr/>
            <p:nvPr/>
          </p:nvGrpSpPr>
          <p:grpSpPr>
            <a:xfrm>
              <a:off x="1064406" y="5103492"/>
              <a:ext cx="1548322" cy="117112"/>
              <a:chOff x="6905378" y="3858226"/>
              <a:chExt cx="1565646" cy="129133"/>
            </a:xfrm>
          </p:grpSpPr>
          <p:cxnSp>
            <p:nvCxnSpPr>
              <p:cNvPr id="6" name="Straight Connector 5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" name="Straight Connector 6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" name="Straight Connector 7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Oval 18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064406" y="4674532"/>
              <a:ext cx="1548322" cy="208243"/>
              <a:chOff x="5447108" y="3589967"/>
              <a:chExt cx="1565646" cy="229619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>
                <a:off x="5447108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5589439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>
                <a:off x="5731771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5874102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6016433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>
                <a:off x="6158765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6301096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6443427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6585759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>
                <a:off x="6728091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6870422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7012754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 flipH="1">
                <a:off x="5447108" y="3819586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4" name="Oval 43"/>
              <p:cNvSpPr/>
              <p:nvPr/>
            </p:nvSpPr>
            <p:spPr bwMode="auto">
              <a:xfrm>
                <a:off x="5902669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5618471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5760570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5476372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6328966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6044768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6186867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6755263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6613164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6471065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5464878" y="3589967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1064406" y="5441321"/>
              <a:ext cx="1548322" cy="117112"/>
              <a:chOff x="6905378" y="3858226"/>
              <a:chExt cx="1565646" cy="129133"/>
            </a:xfrm>
          </p:grpSpPr>
          <p:cxnSp>
            <p:nvCxnSpPr>
              <p:cNvPr id="56" name="Straight Connector 55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9" name="Oval 68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1064406" y="5779150"/>
              <a:ext cx="1548322" cy="117112"/>
              <a:chOff x="6905378" y="3858226"/>
              <a:chExt cx="1565646" cy="129133"/>
            </a:xfrm>
          </p:grpSpPr>
          <p:cxnSp>
            <p:nvCxnSpPr>
              <p:cNvPr id="81" name="Straight Connector 80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7" name="Straight Connector 86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Straight Connector 87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4" name="Oval 93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7" name="Oval 96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Oval 97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 flipH="1">
              <a:off x="1063068" y="5997233"/>
              <a:ext cx="1548322" cy="208243"/>
              <a:chOff x="5447108" y="3589967"/>
              <a:chExt cx="1565646" cy="229619"/>
            </a:xfrm>
          </p:grpSpPr>
          <p:cxnSp>
            <p:nvCxnSpPr>
              <p:cNvPr id="106" name="Straight Connector 105"/>
              <p:cNvCxnSpPr/>
              <p:nvPr/>
            </p:nvCxnSpPr>
            <p:spPr bwMode="auto">
              <a:xfrm>
                <a:off x="5447108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7" name="Straight Connector 106"/>
              <p:cNvCxnSpPr/>
              <p:nvPr/>
            </p:nvCxnSpPr>
            <p:spPr bwMode="auto">
              <a:xfrm>
                <a:off x="5589439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" name="Straight Connector 107"/>
              <p:cNvCxnSpPr/>
              <p:nvPr/>
            </p:nvCxnSpPr>
            <p:spPr bwMode="auto">
              <a:xfrm>
                <a:off x="5731771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" name="Straight Connector 108"/>
              <p:cNvCxnSpPr/>
              <p:nvPr/>
            </p:nvCxnSpPr>
            <p:spPr bwMode="auto">
              <a:xfrm>
                <a:off x="5874102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Straight Connector 109"/>
              <p:cNvCxnSpPr/>
              <p:nvPr/>
            </p:nvCxnSpPr>
            <p:spPr bwMode="auto">
              <a:xfrm>
                <a:off x="6016433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>
                <a:off x="6158765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>
                <a:off x="6301096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>
                <a:off x="6443427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>
                <a:off x="6585759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>
                <a:off x="6728091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>
                <a:off x="6870422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>
                <a:off x="7012754" y="3690453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flipH="1">
                <a:off x="5447108" y="3819586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Oval 118"/>
              <p:cNvSpPr/>
              <p:nvPr/>
            </p:nvSpPr>
            <p:spPr bwMode="auto">
              <a:xfrm>
                <a:off x="5902669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>
                <a:off x="5618471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5760570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 bwMode="auto">
              <a:xfrm>
                <a:off x="5476372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 bwMode="auto">
              <a:xfrm>
                <a:off x="6328966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 bwMode="auto">
              <a:xfrm>
                <a:off x="6044768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>
                <a:off x="6186867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 bwMode="auto">
              <a:xfrm>
                <a:off x="6755263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 bwMode="auto">
              <a:xfrm>
                <a:off x="6613164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 bwMode="auto">
              <a:xfrm>
                <a:off x="6471065" y="3713599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 bwMode="auto">
              <a:xfrm>
                <a:off x="5464878" y="3589967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1076049" y="6382650"/>
              <a:ext cx="1548322" cy="117112"/>
              <a:chOff x="6905378" y="3858226"/>
              <a:chExt cx="1565646" cy="129133"/>
            </a:xfrm>
          </p:grpSpPr>
          <p:cxnSp>
            <p:nvCxnSpPr>
              <p:cNvPr id="131" name="Straight Connector 130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Straight Connector 131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Straight Connector 132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4" name="Straight Connector 133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5" name="Straight Connector 134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6" name="Straight Connector 135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7" name="Straight Connector 136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8" name="Straight Connector 137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9" name="Straight Connector 138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0" name="Straight Connector 139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1" name="Straight Connector 140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2" name="Straight Connector 141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3" name="Straight Connector 142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4" name="Oval 143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1" name="Oval 150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3372177" y="5103492"/>
              <a:ext cx="1548322" cy="117112"/>
              <a:chOff x="6905378" y="3858226"/>
              <a:chExt cx="1565646" cy="129133"/>
            </a:xfrm>
          </p:grpSpPr>
          <p:cxnSp>
            <p:nvCxnSpPr>
              <p:cNvPr id="156" name="Straight Connector 155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8" name="Straight Connector 157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9" name="Straight Connector 158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0" name="Straight Connector 159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1" name="Straight Connector 160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2" name="Straight Connector 161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3" name="Straight Connector 162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4" name="Straight Connector 163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5" name="Straight Connector 164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6" name="Straight Connector 165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7" name="Straight Connector 166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8" name="Straight Connector 167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9" name="Oval 168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3372177" y="5441321"/>
              <a:ext cx="1548322" cy="117112"/>
              <a:chOff x="6905378" y="3858226"/>
              <a:chExt cx="1565646" cy="129133"/>
            </a:xfrm>
          </p:grpSpPr>
          <p:cxnSp>
            <p:nvCxnSpPr>
              <p:cNvPr id="206" name="Straight Connector 205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9" name="Straight Connector 208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1" name="Straight Connector 210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5" name="Straight Connector 214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6" name="Straight Connector 215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7" name="Straight Connector 216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8" name="Straight Connector 217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9" name="Oval 218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7" name="Oval 226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8" name="Oval 227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9" name="Oval 228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3372177" y="5779150"/>
              <a:ext cx="1548322" cy="117112"/>
              <a:chOff x="6905378" y="3858226"/>
              <a:chExt cx="1565646" cy="129133"/>
            </a:xfrm>
          </p:grpSpPr>
          <p:cxnSp>
            <p:nvCxnSpPr>
              <p:cNvPr id="231" name="Straight Connector 230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Straight Connector 231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Straight Connector 232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Straight Connector 233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Straight Connector 234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Straight Connector 235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7" name="Straight Connector 236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8" name="Straight Connector 237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9" name="Straight Connector 238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0" name="Straight Connector 239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1" name="Straight Connector 240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2" name="Straight Connector 241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3" name="Straight Connector 242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4" name="Oval 243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5" name="Oval 244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7" name="Oval 246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8" name="Oval 247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9" name="Oval 248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1" name="Oval 250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3" name="Oval 252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80" name="Group 279"/>
            <p:cNvGrpSpPr/>
            <p:nvPr/>
          </p:nvGrpSpPr>
          <p:grpSpPr>
            <a:xfrm>
              <a:off x="3383820" y="6382650"/>
              <a:ext cx="1548322" cy="117112"/>
              <a:chOff x="6905378" y="3858226"/>
              <a:chExt cx="1565646" cy="129133"/>
            </a:xfrm>
          </p:grpSpPr>
          <p:cxnSp>
            <p:nvCxnSpPr>
              <p:cNvPr id="281" name="Straight Connector 280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2" name="Straight Connector 281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3" name="Straight Connector 282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4" name="Straight Connector 283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5" name="Straight Connector 284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6" name="Straight Connector 285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7" name="Straight Connector 286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8" name="Straight Connector 287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9" name="Straight Connector 288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0" name="Straight Connector 289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1" name="Straight Connector 290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2" name="Straight Connector 291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3" name="Straight Connector 292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94" name="Oval 293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9" name="Oval 298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1" name="Oval 300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3" name="Oval 302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305" name="Group 304"/>
            <p:cNvGrpSpPr/>
            <p:nvPr/>
          </p:nvGrpSpPr>
          <p:grpSpPr>
            <a:xfrm>
              <a:off x="3383820" y="6067372"/>
              <a:ext cx="1548322" cy="117112"/>
              <a:chOff x="6905378" y="3858226"/>
              <a:chExt cx="1565646" cy="129133"/>
            </a:xfrm>
          </p:grpSpPr>
          <p:cxnSp>
            <p:nvCxnSpPr>
              <p:cNvPr id="306" name="Straight Connector 305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7" name="Straight Connector 306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8" name="Straight Connector 307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9" name="Straight Connector 308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0" name="Straight Connector 309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1" name="Straight Connector 310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2" name="Straight Connector 311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3" name="Straight Connector 312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4" name="Straight Connector 313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5" name="Straight Connector 314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6" name="Straight Connector 315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7" name="Straight Connector 316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8" name="Straight Connector 317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19" name="Oval 318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0" name="Oval 319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1" name="Oval 320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2" name="Oval 321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3" name="Oval 322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4" name="Oval 323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5" name="Oval 324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6" name="Oval 325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7" name="Oval 326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8" name="Oval 327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9" name="Oval 328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330" name="Group 329"/>
            <p:cNvGrpSpPr/>
            <p:nvPr/>
          </p:nvGrpSpPr>
          <p:grpSpPr>
            <a:xfrm>
              <a:off x="3372177" y="4765663"/>
              <a:ext cx="1548322" cy="117112"/>
              <a:chOff x="6905378" y="3858226"/>
              <a:chExt cx="1565646" cy="129133"/>
            </a:xfrm>
          </p:grpSpPr>
          <p:cxnSp>
            <p:nvCxnSpPr>
              <p:cNvPr id="331" name="Straight Connector 330"/>
              <p:cNvCxnSpPr/>
              <p:nvPr/>
            </p:nvCxnSpPr>
            <p:spPr bwMode="auto">
              <a:xfrm>
                <a:off x="6905378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2" name="Straight Connector 331"/>
              <p:cNvCxnSpPr/>
              <p:nvPr/>
            </p:nvCxnSpPr>
            <p:spPr bwMode="auto">
              <a:xfrm>
                <a:off x="704770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3" name="Straight Connector 332"/>
              <p:cNvCxnSpPr/>
              <p:nvPr/>
            </p:nvCxnSpPr>
            <p:spPr bwMode="auto">
              <a:xfrm>
                <a:off x="719004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4" name="Straight Connector 333"/>
              <p:cNvCxnSpPr/>
              <p:nvPr/>
            </p:nvCxnSpPr>
            <p:spPr bwMode="auto">
              <a:xfrm>
                <a:off x="733237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5" name="Straight Connector 334"/>
              <p:cNvCxnSpPr/>
              <p:nvPr/>
            </p:nvCxnSpPr>
            <p:spPr bwMode="auto">
              <a:xfrm>
                <a:off x="7474703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6" name="Straight Connector 335"/>
              <p:cNvCxnSpPr/>
              <p:nvPr/>
            </p:nvCxnSpPr>
            <p:spPr bwMode="auto">
              <a:xfrm>
                <a:off x="7617035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7" name="Straight Connector 336"/>
              <p:cNvCxnSpPr/>
              <p:nvPr/>
            </p:nvCxnSpPr>
            <p:spPr bwMode="auto">
              <a:xfrm>
                <a:off x="7759366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8" name="Straight Connector 337"/>
              <p:cNvCxnSpPr/>
              <p:nvPr/>
            </p:nvCxnSpPr>
            <p:spPr bwMode="auto">
              <a:xfrm>
                <a:off x="7901697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9" name="Straight Connector 338"/>
              <p:cNvCxnSpPr/>
              <p:nvPr/>
            </p:nvCxnSpPr>
            <p:spPr bwMode="auto">
              <a:xfrm>
                <a:off x="8044029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0" name="Straight Connector 339"/>
              <p:cNvCxnSpPr/>
              <p:nvPr/>
            </p:nvCxnSpPr>
            <p:spPr bwMode="auto">
              <a:xfrm>
                <a:off x="8186361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1" name="Straight Connector 340"/>
              <p:cNvCxnSpPr/>
              <p:nvPr/>
            </p:nvCxnSpPr>
            <p:spPr bwMode="auto">
              <a:xfrm>
                <a:off x="8328692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2" name="Straight Connector 341"/>
              <p:cNvCxnSpPr/>
              <p:nvPr/>
            </p:nvCxnSpPr>
            <p:spPr bwMode="auto">
              <a:xfrm>
                <a:off x="8471024" y="3858226"/>
                <a:ext cx="0" cy="12913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3" name="Straight Connector 342"/>
              <p:cNvCxnSpPr/>
              <p:nvPr/>
            </p:nvCxnSpPr>
            <p:spPr bwMode="auto">
              <a:xfrm flipH="1">
                <a:off x="6905378" y="3987359"/>
                <a:ext cx="1565646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33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4" name="Oval 343"/>
              <p:cNvSpPr/>
              <p:nvPr/>
            </p:nvSpPr>
            <p:spPr bwMode="auto">
              <a:xfrm>
                <a:off x="7360939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 bwMode="auto">
              <a:xfrm>
                <a:off x="7076741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6" name="Oval 345"/>
              <p:cNvSpPr/>
              <p:nvPr/>
            </p:nvSpPr>
            <p:spPr bwMode="auto">
              <a:xfrm>
                <a:off x="7218840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7" name="Oval 346"/>
              <p:cNvSpPr/>
              <p:nvPr/>
            </p:nvSpPr>
            <p:spPr bwMode="auto">
              <a:xfrm>
                <a:off x="6934642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8" name="Oval 347"/>
              <p:cNvSpPr/>
              <p:nvPr/>
            </p:nvSpPr>
            <p:spPr bwMode="auto">
              <a:xfrm>
                <a:off x="7787236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 bwMode="auto">
              <a:xfrm>
                <a:off x="7503038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0" name="Oval 349"/>
              <p:cNvSpPr/>
              <p:nvPr/>
            </p:nvSpPr>
            <p:spPr bwMode="auto">
              <a:xfrm>
                <a:off x="7645137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1" name="Oval 350"/>
              <p:cNvSpPr/>
              <p:nvPr/>
            </p:nvSpPr>
            <p:spPr bwMode="auto">
              <a:xfrm>
                <a:off x="8213533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2" name="Oval 351"/>
              <p:cNvSpPr/>
              <p:nvPr/>
            </p:nvSpPr>
            <p:spPr bwMode="auto">
              <a:xfrm>
                <a:off x="8071434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3" name="Oval 352"/>
              <p:cNvSpPr/>
              <p:nvPr/>
            </p:nvSpPr>
            <p:spPr bwMode="auto">
              <a:xfrm>
                <a:off x="79293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54" name="Oval 353"/>
              <p:cNvSpPr/>
              <p:nvPr/>
            </p:nvSpPr>
            <p:spPr bwMode="auto">
              <a:xfrm>
                <a:off x="8355635" y="3881372"/>
                <a:ext cx="68123" cy="8284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"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55" name="Right Arrow 354"/>
            <p:cNvSpPr/>
            <p:nvPr/>
          </p:nvSpPr>
          <p:spPr bwMode="auto">
            <a:xfrm>
              <a:off x="2798642" y="5499877"/>
              <a:ext cx="359228" cy="279273"/>
            </a:xfrm>
            <a:prstGeom prst="rightArrow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rtlCol="0" anchor="ctr"/>
            <a:lstStyle/>
            <a:p>
              <a:pPr algn="ctr"/>
              <a:endParaRPr lang="en-US"/>
            </a:p>
          </p:txBody>
        </p:sp>
        <p:sp>
          <p:nvSpPr>
            <p:cNvPr id="407" name="TextBox 406"/>
            <p:cNvSpPr txBox="1"/>
            <p:nvPr/>
          </p:nvSpPr>
          <p:spPr>
            <a:xfrm>
              <a:off x="1034500" y="4221079"/>
              <a:ext cx="160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Absorbing – 1</a:t>
              </a:r>
              <a:endParaRPr lang="en-US" dirty="0"/>
            </a:p>
          </p:txBody>
        </p:sp>
        <p:sp>
          <p:nvSpPr>
            <p:cNvPr id="408" name="TextBox 407"/>
            <p:cNvSpPr txBox="1"/>
            <p:nvPr/>
          </p:nvSpPr>
          <p:spPr>
            <a:xfrm>
              <a:off x="3534631" y="4232357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Absorbing</a:t>
              </a:r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8065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617"/>
    </mc:Choice>
    <mc:Fallback xmlns="">
      <p:transition spd="slow" advTm="1606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</a:t>
            </a:r>
            <a:r>
              <a:rPr lang="en-US" i="1" dirty="0" smtClean="0"/>
              <a:t>p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Assume a symmetrical system: flows have same BW</a:t>
            </a:r>
          </a:p>
          <a:p>
            <a:r>
              <a:rPr lang="en-US" sz="2800" dirty="0"/>
              <a:t>What if the </a:t>
            </a:r>
            <a:r>
              <a:rPr lang="en-US" sz="2800" dirty="0" err="1" smtClean="0"/>
              <a:t>Flow_BW</a:t>
            </a:r>
            <a:r>
              <a:rPr lang="en-US" sz="2800" dirty="0" smtClean="0"/>
              <a:t> </a:t>
            </a:r>
            <a:r>
              <a:rPr lang="en-US" sz="2800" dirty="0"/>
              <a:t>&lt; </a:t>
            </a:r>
            <a:r>
              <a:rPr lang="en-US" sz="2800" dirty="0" err="1"/>
              <a:t>Link_BW</a:t>
            </a:r>
            <a:r>
              <a:rPr lang="en-US" sz="2800" dirty="0"/>
              <a:t>?</a:t>
            </a:r>
          </a:p>
          <a:p>
            <a:r>
              <a:rPr lang="en-US" sz="2800" dirty="0"/>
              <a:t>The network load is </a:t>
            </a:r>
            <a:r>
              <a:rPr lang="en-US" sz="2800" dirty="0" err="1"/>
              <a:t>Flow_BW</a:t>
            </a:r>
            <a:r>
              <a:rPr lang="en-US" sz="2800" dirty="0"/>
              <a:t>/</a:t>
            </a:r>
            <a:r>
              <a:rPr lang="en-US" sz="2800" dirty="0" err="1"/>
              <a:t>Link_BW</a:t>
            </a:r>
            <a:endParaRPr lang="en-US" sz="2800" dirty="0"/>
          </a:p>
          <a:p>
            <a:r>
              <a:rPr lang="en-US" sz="2800" i="1" dirty="0"/>
              <a:t>p</a:t>
            </a:r>
            <a:r>
              <a:rPr lang="en-US" sz="2800" dirty="0"/>
              <a:t> = how many balls are allowed in one bin</a:t>
            </a:r>
          </a:p>
        </p:txBody>
      </p:sp>
      <p:grpSp>
        <p:nvGrpSpPr>
          <p:cNvPr id="5" name="Group 4"/>
          <p:cNvGrpSpPr/>
          <p:nvPr/>
        </p:nvGrpSpPr>
        <p:grpSpPr>
          <a:xfrm rot="5400000">
            <a:off x="3439638" y="4425059"/>
            <a:ext cx="2313862" cy="2036451"/>
            <a:chOff x="1822450" y="1460465"/>
            <a:chExt cx="5353050" cy="4370894"/>
          </a:xfrm>
        </p:grpSpPr>
        <p:grpSp>
          <p:nvGrpSpPr>
            <p:cNvPr id="7" name="Group 6"/>
            <p:cNvGrpSpPr/>
            <p:nvPr/>
          </p:nvGrpSpPr>
          <p:grpSpPr>
            <a:xfrm>
              <a:off x="2457450" y="1460465"/>
              <a:ext cx="4044950" cy="387856"/>
              <a:chOff x="1701800" y="1727200"/>
              <a:chExt cx="4044950" cy="387856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95" name="Group 94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0" name="Straight Connector 99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1" name="Straight Connector 100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6" name="Group 95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8" name="Straight Connector 97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9" name="Straight Connector 98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97" name="Straight Connector 96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9" name="Group 78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88" name="Group 87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3" name="Straight Connector 92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4" name="Straight Connector 93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9" name="Group 88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1" name="Straight Connector 90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2" name="Straight Connector 91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90" name="Straight Connector 89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0" name="Group 79"/>
              <p:cNvGrpSpPr/>
              <p:nvPr/>
            </p:nvGrpSpPr>
            <p:grpSpPr>
              <a:xfrm>
                <a:off x="1701800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6" name="Straight Connector 85"/>
                  <p:cNvCxnSpPr>
                    <a:endCxn id="21" idx="1"/>
                  </p:cNvCxnSpPr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7" name="Straight Connector 86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2" name="Group 81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5" name="Straight Connector 84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83" name="Straight Connector 82"/>
                <p:cNvCxnSpPr>
                  <a:endCxn id="21" idx="0"/>
                </p:cNvCxnSpPr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8" name="Group 7"/>
            <p:cNvGrpSpPr/>
            <p:nvPr/>
          </p:nvGrpSpPr>
          <p:grpSpPr>
            <a:xfrm flipV="1">
              <a:off x="5448836" y="5443503"/>
              <a:ext cx="1054100" cy="369312"/>
              <a:chOff x="1701800" y="1727200"/>
              <a:chExt cx="1054100" cy="369312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4" name="Straight Connector 73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3" name="Straight Connector 72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" name="Group 8"/>
            <p:cNvGrpSpPr/>
            <p:nvPr/>
          </p:nvGrpSpPr>
          <p:grpSpPr>
            <a:xfrm flipV="1">
              <a:off x="3972461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9" name="Straight Connector 68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Straight Connector 69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65" name="Group 64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8" name="Straight Connector 67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66" name="Straight Connector 65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" name="Group 9"/>
            <p:cNvGrpSpPr/>
            <p:nvPr/>
          </p:nvGrpSpPr>
          <p:grpSpPr>
            <a:xfrm flipV="1">
              <a:off x="2457986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2" name="Straight Connector 61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8" name="Group 57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60" name="Straight Connector 59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59" name="Straight Connector 58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" name="Group 10"/>
            <p:cNvGrpSpPr/>
            <p:nvPr/>
          </p:nvGrpSpPr>
          <p:grpSpPr>
            <a:xfrm flipV="1">
              <a:off x="2241550" y="2209765"/>
              <a:ext cx="4486275" cy="1282700"/>
              <a:chOff x="1485900" y="4025900"/>
              <a:chExt cx="4486275" cy="12827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55" name="Straight Connector 54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6" name="Straight Connector 55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52" name="Group 51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53" name="Straight Connector 52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4" name="Straight Connector 53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41" name="Group 40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47" name="Straight Connector 46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8" name="Straight Connector 47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9" name="Straight Connector 48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0" name="Straight Connector 49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42" name="Group 41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43" name="Straight Connector 42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Straight Connector 43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" name="Straight Connector 44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6" name="Straight Connector 45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2" name="Group 11"/>
            <p:cNvGrpSpPr/>
            <p:nvPr/>
          </p:nvGrpSpPr>
          <p:grpSpPr>
            <a:xfrm>
              <a:off x="2241550" y="3759165"/>
              <a:ext cx="4486275" cy="1282700"/>
              <a:chOff x="1485900" y="4025900"/>
              <a:chExt cx="4486275" cy="1282700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8" name="Straight Connector 37"/>
                  <p:cNvCxnSpPr>
                    <a:endCxn id="17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35" name="Group 34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36" name="Straight Connector 35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7" name="Straight Connector 36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24" name="Group 23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0" name="Straight Connector 29"/>
                <p:cNvCxnSpPr>
                  <a:stCxn id="14" idx="4"/>
                </p:cNvCxnSpPr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Straight Connector 30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Straight Connector 31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5" name="Group 24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26" name="Straight Connector 25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Straight Connector 26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8" name="Straight Connector 27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Straight Connector 28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3" name="Oval 12"/>
            <p:cNvSpPr/>
            <p:nvPr/>
          </p:nvSpPr>
          <p:spPr bwMode="auto">
            <a:xfrm>
              <a:off x="33274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8224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8323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63373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07987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749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5848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07987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25749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55848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3" name="Freeform 102"/>
          <p:cNvSpPr/>
          <p:nvPr/>
        </p:nvSpPr>
        <p:spPr>
          <a:xfrm>
            <a:off x="3568215" y="4647478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Freeform 103"/>
          <p:cNvSpPr/>
          <p:nvPr/>
        </p:nvSpPr>
        <p:spPr>
          <a:xfrm>
            <a:off x="5496453" y="5282727"/>
            <a:ext cx="160510" cy="90566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  <a:gd name="connsiteX0" fmla="*/ 0 w 586596"/>
              <a:gd name="connsiteY0" fmla="*/ 0 h 2794959"/>
              <a:gd name="connsiteX1" fmla="*/ 586596 w 586596"/>
              <a:gd name="connsiteY1" fmla="*/ 2794959 h 2794959"/>
              <a:gd name="connsiteX0" fmla="*/ 198408 w 198408"/>
              <a:gd name="connsiteY0" fmla="*/ 0 h 142392"/>
              <a:gd name="connsiteX1" fmla="*/ 0 w 198408"/>
              <a:gd name="connsiteY1" fmla="*/ 142392 h 14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8408" h="142392">
                <a:moveTo>
                  <a:pt x="198408" y="0"/>
                </a:moveTo>
                <a:lnTo>
                  <a:pt x="0" y="142392"/>
                </a:ln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3785928" y="6022862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106" name="Freeform 105"/>
          <p:cNvSpPr/>
          <p:nvPr/>
        </p:nvSpPr>
        <p:spPr>
          <a:xfrm>
            <a:off x="3573833" y="5288252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Freeform 106"/>
          <p:cNvSpPr/>
          <p:nvPr/>
        </p:nvSpPr>
        <p:spPr>
          <a:xfrm>
            <a:off x="5470660" y="5508183"/>
            <a:ext cx="186303" cy="97729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Freeform 107"/>
          <p:cNvSpPr/>
          <p:nvPr/>
        </p:nvSpPr>
        <p:spPr>
          <a:xfrm flipV="1">
            <a:off x="4052685" y="5159199"/>
            <a:ext cx="384611" cy="2140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Freeform 108"/>
          <p:cNvSpPr/>
          <p:nvPr/>
        </p:nvSpPr>
        <p:spPr>
          <a:xfrm>
            <a:off x="4774571" y="5180303"/>
            <a:ext cx="355023" cy="16109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Freeform 109"/>
          <p:cNvSpPr/>
          <p:nvPr/>
        </p:nvSpPr>
        <p:spPr>
          <a:xfrm>
            <a:off x="4042790" y="4820891"/>
            <a:ext cx="394507" cy="19581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Freeform 110"/>
          <p:cNvSpPr/>
          <p:nvPr/>
        </p:nvSpPr>
        <p:spPr>
          <a:xfrm>
            <a:off x="4780488" y="5114297"/>
            <a:ext cx="394507" cy="19581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 bwMode="auto">
          <a:xfrm rot="1010806">
            <a:off x="4629307" y="5064145"/>
            <a:ext cx="644961" cy="362956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3126599" y="4457723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p=1</a:t>
            </a:r>
            <a:endParaRPr lang="en-US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107831" y="5065516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p=1</a:t>
            </a:r>
            <a:endParaRPr lang="en-US" sz="1400" dirty="0"/>
          </a:p>
        </p:txBody>
      </p:sp>
      <p:sp>
        <p:nvSpPr>
          <p:cNvPr id="115" name="TextBox 114"/>
          <p:cNvSpPr txBox="1"/>
          <p:nvPr/>
        </p:nvSpPr>
        <p:spPr>
          <a:xfrm>
            <a:off x="3123566" y="4450860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p=2</a:t>
            </a:r>
            <a:endParaRPr lang="en-US" sz="14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112680" y="5074958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p=2</a:t>
            </a:r>
            <a:endParaRPr lang="en-US" sz="1400" dirty="0"/>
          </a:p>
        </p:txBody>
      </p:sp>
      <p:sp>
        <p:nvSpPr>
          <p:cNvPr id="117" name="Rounded Rectangle 116"/>
          <p:cNvSpPr/>
          <p:nvPr/>
        </p:nvSpPr>
        <p:spPr>
          <a:xfrm>
            <a:off x="3785928" y="5376900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118" name="Rounded Rectangle 117"/>
          <p:cNvSpPr/>
          <p:nvPr/>
        </p:nvSpPr>
        <p:spPr>
          <a:xfrm>
            <a:off x="3780310" y="4722033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1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44"/>
    </mc:Choice>
    <mc:Fallback xmlns="">
      <p:transition spd="slow" advTm="721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2" grpId="1" animBg="1"/>
      <p:bldP spid="113" grpId="0"/>
      <p:bldP spid="114" grpId="0"/>
      <p:bldP spid="115" grpId="0"/>
      <p:bldP spid="1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 has Great Impact on Convergence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Measure </a:t>
            </a:r>
            <a:r>
              <a:rPr lang="en-US" sz="2400" dirty="0" smtClean="0"/>
              <a:t>average </a:t>
            </a:r>
            <a:r>
              <a:rPr lang="en-US" sz="2400" dirty="0"/>
              <a:t>number of iterations </a:t>
            </a:r>
            <a:r>
              <a:rPr lang="en-US" sz="2400" dirty="0">
                <a:latin typeface="Bodoni MT" pitchFamily="18" charset="0"/>
              </a:rPr>
              <a:t>I </a:t>
            </a:r>
            <a:r>
              <a:rPr lang="en-US" sz="2400" dirty="0"/>
              <a:t>to convergence</a:t>
            </a:r>
            <a:r>
              <a:rPr lang="en-US" sz="2400" dirty="0">
                <a:latin typeface="Bodoni MT" pitchFamily="18" charset="0"/>
              </a:rPr>
              <a:t> </a:t>
            </a:r>
            <a:endParaRPr lang="en-US" sz="2400" dirty="0" smtClean="0">
              <a:latin typeface="Bodoni MT" pitchFamily="18" charset="0"/>
            </a:endParaRPr>
          </a:p>
          <a:p>
            <a:r>
              <a:rPr lang="en-US" sz="2400" dirty="0" smtClean="0">
                <a:latin typeface="Bodoni MT" pitchFamily="18" charset="0"/>
              </a:rPr>
              <a:t>I </a:t>
            </a:r>
            <a:r>
              <a:rPr lang="en-US" sz="2400" dirty="0" smtClean="0"/>
              <a:t>shows very strong dependency on </a:t>
            </a:r>
            <a:r>
              <a:rPr lang="en-US" sz="2400" i="1" dirty="0" smtClean="0"/>
              <a:t>p</a:t>
            </a:r>
            <a:endParaRPr lang="en-US" sz="24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694689"/>
            <a:ext cx="5675313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9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19"/>
    </mc:Choice>
    <mc:Fallback xmlns="">
      <p:transition spd="slow" advTm="31619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Implementable Distributed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Replace congestion </a:t>
            </a:r>
            <a:r>
              <a:rPr lang="en-US" sz="2400" dirty="0"/>
              <a:t>detection </a:t>
            </a:r>
            <a:r>
              <a:rPr lang="en-US" sz="2400"/>
              <a:t>by </a:t>
            </a:r>
            <a:r>
              <a:rPr lang="en-US" sz="2400" dirty="0"/>
              <a:t>flow-count</a:t>
            </a:r>
            <a:r>
              <a:rPr lang="en-US" sz="2400"/>
              <a:t> with </a:t>
            </a:r>
            <a:r>
              <a:rPr lang="en-US" sz="2400" smtClean="0"/>
              <a:t>QCN </a:t>
            </a:r>
            <a:endParaRPr lang="en-US" sz="2400" dirty="0"/>
          </a:p>
          <a:p>
            <a:pPr lvl="1"/>
            <a:r>
              <a:rPr lang="en-US" sz="2400" dirty="0"/>
              <a:t>Detected on middle switch output – not output switch input</a:t>
            </a:r>
          </a:p>
          <a:p>
            <a:r>
              <a:rPr lang="en-US" sz="2400" dirty="0"/>
              <a:t>Replace “worst flow selection” by congested flow sampling</a:t>
            </a:r>
          </a:p>
          <a:p>
            <a:r>
              <a:rPr lang="en-US" sz="2400" dirty="0"/>
              <a:t>Implement as extension </a:t>
            </a:r>
            <a:r>
              <a:rPr lang="en-US" sz="2400"/>
              <a:t>to </a:t>
            </a:r>
            <a:r>
              <a:rPr lang="en-US" sz="2400" smtClean="0"/>
              <a:t>detailed </a:t>
            </a:r>
            <a:r>
              <a:rPr lang="en-US" sz="2400" dirty="0" err="1"/>
              <a:t>InfiniBand</a:t>
            </a:r>
            <a:r>
              <a:rPr lang="en-US" sz="2400" dirty="0"/>
              <a:t> flit level model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06" y="3564946"/>
            <a:ext cx="7085348" cy="2357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45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458"/>
    </mc:Choice>
    <mc:Fallback xmlns="">
      <p:transition spd="slow" advTm="15645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543" y="3089086"/>
            <a:ext cx="4418970" cy="3018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52% Load on 1152 nodes Fat-Tree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 change in number of adaptations over time </a:t>
            </a:r>
            <a:r>
              <a:rPr lang="en-US" dirty="0" smtClean="0"/>
              <a:t>!</a:t>
            </a:r>
          </a:p>
          <a:p>
            <a:r>
              <a:rPr lang="en-US" dirty="0" smtClean="0"/>
              <a:t>No convergence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948543" y="5718629"/>
            <a:ext cx="1284514" cy="524286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9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3"/>
    </mc:Choice>
    <mc:Fallback xmlns="">
      <p:transition spd="slow" advTm="1873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48% </a:t>
            </a:r>
            <a:r>
              <a:rPr lang="en-US" dirty="0"/>
              <a:t>Load </a:t>
            </a:r>
            <a:r>
              <a:rPr lang="en-US" smtClean="0"/>
              <a:t>on 1152 nodes </a:t>
            </a:r>
            <a:r>
              <a:rPr lang="en-US" dirty="0"/>
              <a:t>Fat-Tree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02668" y="3817089"/>
            <a:ext cx="9033790" cy="3040911"/>
            <a:chOff x="0" y="1881963"/>
            <a:chExt cx="9144000" cy="3040911"/>
          </a:xfrm>
        </p:grpSpPr>
        <p:sp>
          <p:nvSpPr>
            <p:cNvPr id="4" name="Rectangle 3"/>
            <p:cNvSpPr/>
            <p:nvPr/>
          </p:nvSpPr>
          <p:spPr>
            <a:xfrm>
              <a:off x="0" y="1881963"/>
              <a:ext cx="9144000" cy="30409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34861" y="1987358"/>
              <a:ext cx="8898929" cy="2836600"/>
              <a:chOff x="11155" y="2678475"/>
              <a:chExt cx="9132845" cy="2836600"/>
            </a:xfrm>
            <a:solidFill>
              <a:schemeClr val="bg1"/>
            </a:solidFill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EDE9E3"/>
                  </a:clrFrom>
                  <a:clrTo>
                    <a:srgbClr val="EDE9E3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536" y="2678475"/>
                <a:ext cx="8867775" cy="255551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4292916" y="5253465"/>
                <a:ext cx="558165" cy="2616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t [sec]</a:t>
                </a:r>
                <a:endParaRPr lang="en-US" sz="105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 rot="16200000">
                <a:off x="-1034644" y="3744609"/>
                <a:ext cx="2345514" cy="25391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Switch Routing Adaptations/ 10usec</a:t>
                </a:r>
                <a:endParaRPr lang="en-US" sz="1050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8984512" y="2678475"/>
                <a:ext cx="159488" cy="236584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Rectangle 13"/>
          <p:cNvSpPr/>
          <p:nvPr/>
        </p:nvSpPr>
        <p:spPr bwMode="auto">
          <a:xfrm>
            <a:off x="1016001" y="1589725"/>
            <a:ext cx="4902200" cy="290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" y="1579881"/>
            <a:ext cx="5391599" cy="329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H="1">
            <a:off x="703386" y="4495800"/>
            <a:ext cx="312615" cy="1792533"/>
          </a:xfrm>
          <a:prstGeom prst="line">
            <a:avLst/>
          </a:prstGeom>
          <a:ln w="19050">
            <a:prstDash val="sysDash"/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85095" y="4495800"/>
            <a:ext cx="5033106" cy="1792534"/>
          </a:xfrm>
          <a:prstGeom prst="line">
            <a:avLst/>
          </a:prstGeom>
          <a:ln w="19050">
            <a:prstDash val="sysDash"/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69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7"/>
    </mc:Choice>
    <mc:Fallback xmlns="">
      <p:transition spd="slow" advTm="105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– Larger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Data-set sizes keep rising</a:t>
            </a:r>
          </a:p>
          <a:p>
            <a:pPr lvl="1"/>
            <a:r>
              <a:rPr lang="en-US" sz="2500" dirty="0"/>
              <a:t>Web2 and Cloud Big-Data applications</a:t>
            </a:r>
          </a:p>
          <a:p>
            <a:r>
              <a:rPr lang="en-US" sz="2800" dirty="0"/>
              <a:t>Data Center </a:t>
            </a:r>
            <a:r>
              <a:rPr lang="en-US" sz="2800"/>
              <a:t>Traffic changes </a:t>
            </a:r>
            <a:r>
              <a:rPr lang="en-US" sz="2800" smtClean="0"/>
              <a:t>to</a:t>
            </a:r>
            <a:r>
              <a:rPr lang="en-US" sz="2800" dirty="0"/>
              <a:t>:</a:t>
            </a:r>
          </a:p>
          <a:p>
            <a:pPr marL="365760" lvl="1" indent="0" algn="ctr">
              <a:buNone/>
            </a:pPr>
            <a:r>
              <a:rPr lang="en-US" sz="3200" dirty="0"/>
              <a:t>Longer, Higher BW and Fewer Flows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66477" y="6206875"/>
            <a:ext cx="1144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Google</a:t>
            </a:r>
            <a:endParaRPr lang="en-US" sz="1100" dirty="0"/>
          </a:p>
        </p:txBody>
      </p:sp>
      <p:pic>
        <p:nvPicPr>
          <p:cNvPr id="2050" name="Picture 2" descr="http://www.bandwidthblog.com/wp-content/uploads/2012/10/google-datacenter-tech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16" y="3814616"/>
            <a:ext cx="4167839" cy="277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820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251"/>
    </mc:Choice>
    <mc:Fallback xmlns="">
      <p:transition spd="slow" advTm="5025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i="1" dirty="0" smtClean="0"/>
              <a:t>Study</a:t>
            </a:r>
            <a:r>
              <a:rPr lang="en-US" dirty="0" smtClean="0"/>
              <a:t>: Distributed Adaptive Routing of Big-Data flows</a:t>
            </a:r>
          </a:p>
          <a:p>
            <a:pPr>
              <a:lnSpc>
                <a:spcPct val="120000"/>
              </a:lnSpc>
            </a:pPr>
            <a:r>
              <a:rPr lang="en-US" i="1" dirty="0"/>
              <a:t>F</a:t>
            </a:r>
            <a:r>
              <a:rPr lang="en-US" i="1" dirty="0" smtClean="0"/>
              <a:t>ocus</a:t>
            </a:r>
            <a:r>
              <a:rPr lang="en-US" dirty="0" smtClean="0"/>
              <a:t> on: </a:t>
            </a:r>
            <a:r>
              <a:rPr lang="en-US" b="1" i="1" dirty="0" smtClean="0"/>
              <a:t>Time to convergence </a:t>
            </a:r>
            <a:r>
              <a:rPr lang="en-US" dirty="0" smtClean="0"/>
              <a:t>to non-blocking routing </a:t>
            </a:r>
          </a:p>
          <a:p>
            <a:pPr>
              <a:lnSpc>
                <a:spcPct val="120000"/>
              </a:lnSpc>
            </a:pPr>
            <a:r>
              <a:rPr lang="en-US" i="1" dirty="0" smtClean="0"/>
              <a:t>Learning</a:t>
            </a:r>
            <a:r>
              <a:rPr lang="en-US" dirty="0" smtClean="0"/>
              <a:t>: The cause for the slow convergence</a:t>
            </a:r>
          </a:p>
          <a:p>
            <a:pPr>
              <a:lnSpc>
                <a:spcPct val="120000"/>
              </a:lnSpc>
            </a:pPr>
            <a:r>
              <a:rPr lang="en-US" i="1" dirty="0" smtClean="0"/>
              <a:t>Corollary</a:t>
            </a:r>
            <a:r>
              <a:rPr lang="en-US" dirty="0" smtClean="0"/>
              <a:t>: Half link BW flows converge in few iterations</a:t>
            </a:r>
          </a:p>
          <a:p>
            <a:r>
              <a:rPr lang="en-US" i="1" dirty="0" smtClean="0"/>
              <a:t>Evaluation</a:t>
            </a:r>
            <a:r>
              <a:rPr lang="en-US" dirty="0" smtClean="0"/>
              <a:t>:  1152 nodes fat-tree simulation reproduce these results</a:t>
            </a:r>
          </a:p>
          <a:p>
            <a:pPr marL="365760" lvl="1" indent="0" algn="ctr">
              <a:lnSpc>
                <a:spcPct val="150000"/>
              </a:lnSpc>
              <a:buNone/>
            </a:pPr>
            <a:endParaRPr lang="en-US" sz="3500" dirty="0"/>
          </a:p>
          <a:p>
            <a:pPr marL="365760" lvl="1" indent="0" algn="ctr">
              <a:lnSpc>
                <a:spcPct val="150000"/>
              </a:lnSpc>
              <a:buNone/>
            </a:pPr>
            <a:r>
              <a:rPr lang="en-US" sz="3500" dirty="0" smtClean="0"/>
              <a:t>Distributed Adaptive Routing of Half </a:t>
            </a:r>
            <a:r>
              <a:rPr lang="en-US" sz="3500" dirty="0" err="1" smtClean="0"/>
              <a:t>Link_BW</a:t>
            </a:r>
            <a:r>
              <a:rPr lang="en-US" sz="3500" dirty="0" smtClean="0"/>
              <a:t> Flows </a:t>
            </a: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smtClean="0"/>
              <a:t>is both Non-Blocking and Scalable</a:t>
            </a:r>
          </a:p>
        </p:txBody>
      </p:sp>
    </p:spTree>
    <p:extLst>
      <p:ext uri="{BB962C8B-B14F-4D97-AF65-F5344CB8AC3E}">
        <p14:creationId xmlns:p14="http://schemas.microsoft.com/office/powerpoint/2010/main" val="177104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76"/>
    </mc:Choice>
    <mc:Fallback xmlns="">
      <p:transition spd="slow" advTm="4527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Routing of Big-Data = Low 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8153400" cy="239625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Static Routing cannot balance a small number </a:t>
            </a:r>
            <a:r>
              <a:rPr lang="en-US" sz="2400" dirty="0"/>
              <a:t>of flows </a:t>
            </a:r>
            <a:endParaRPr lang="en-US" sz="2400" dirty="0" smtClean="0"/>
          </a:p>
          <a:p>
            <a:r>
              <a:rPr lang="en-US" sz="2400" dirty="0" smtClean="0"/>
              <a:t>Congestion: when BW of link flows &gt; link capacity</a:t>
            </a:r>
          </a:p>
          <a:p>
            <a:r>
              <a:rPr lang="en-US" sz="2400" dirty="0" smtClean="0"/>
              <a:t>When longer and higher-BW flows contend:</a:t>
            </a:r>
          </a:p>
          <a:p>
            <a:pPr lvl="1"/>
            <a:r>
              <a:rPr lang="en-US" sz="2000" dirty="0" smtClean="0"/>
              <a:t>On </a:t>
            </a:r>
            <a:r>
              <a:rPr lang="en-US" sz="2000" dirty="0"/>
              <a:t>l</a:t>
            </a:r>
            <a:r>
              <a:rPr lang="en-US" sz="2000" dirty="0" smtClean="0"/>
              <a:t>ossy network</a:t>
            </a:r>
            <a:r>
              <a:rPr lang="en-US" sz="2000" dirty="0" smtClean="0">
                <a:latin typeface="Arial"/>
                <a:cs typeface="Arial"/>
              </a:rPr>
              <a:t>: </a:t>
            </a:r>
            <a:r>
              <a:rPr lang="en-US" sz="2000" b="1" dirty="0" smtClean="0"/>
              <a:t>packet drop </a:t>
            </a:r>
            <a:r>
              <a:rPr lang="en-US" sz="2000" b="1" dirty="0">
                <a:latin typeface="Arial"/>
                <a:cs typeface="Arial"/>
              </a:rPr>
              <a:t>→ </a:t>
            </a:r>
            <a:r>
              <a:rPr lang="en-US" sz="2000" b="1" dirty="0" smtClean="0"/>
              <a:t>BW drop</a:t>
            </a:r>
          </a:p>
          <a:p>
            <a:pPr lvl="1"/>
            <a:r>
              <a:rPr lang="en-US" sz="2000" dirty="0" smtClean="0"/>
              <a:t>On lossless network</a:t>
            </a:r>
            <a:r>
              <a:rPr lang="en-US" sz="2000" dirty="0" smtClean="0">
                <a:latin typeface="Arial"/>
                <a:cs typeface="Arial"/>
              </a:rPr>
              <a:t>: </a:t>
            </a:r>
            <a:r>
              <a:rPr lang="en-US" sz="2000" b="1" dirty="0" smtClean="0"/>
              <a:t>congestion spreading </a:t>
            </a:r>
            <a:r>
              <a:rPr lang="en-US" sz="2000" b="1" dirty="0" smtClean="0">
                <a:latin typeface="Arial"/>
                <a:cs typeface="Arial"/>
              </a:rPr>
              <a:t>→ </a:t>
            </a:r>
            <a:r>
              <a:rPr lang="en-US" sz="2000" b="1" dirty="0"/>
              <a:t>BW </a:t>
            </a:r>
            <a:r>
              <a:rPr lang="en-US" sz="2000" b="1" dirty="0" smtClean="0"/>
              <a:t>drop</a:t>
            </a:r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3294690" y="4280111"/>
            <a:ext cx="2603758" cy="2036451"/>
            <a:chOff x="1151784" y="1460465"/>
            <a:chExt cx="6023716" cy="4370894"/>
          </a:xfrm>
        </p:grpSpPr>
        <p:grpSp>
          <p:nvGrpSpPr>
            <p:cNvPr id="16" name="Group 15"/>
            <p:cNvGrpSpPr/>
            <p:nvPr/>
          </p:nvGrpSpPr>
          <p:grpSpPr>
            <a:xfrm>
              <a:off x="1822450" y="1460465"/>
              <a:ext cx="5353050" cy="4370894"/>
              <a:chOff x="1822450" y="1460465"/>
              <a:chExt cx="5353050" cy="4370894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457450" y="1460465"/>
                <a:ext cx="4044950" cy="387856"/>
                <a:chOff x="1701800" y="1727200"/>
                <a:chExt cx="4044950" cy="387856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4692650" y="1745744"/>
                  <a:ext cx="1054100" cy="369312"/>
                  <a:chOff x="1701800" y="1727200"/>
                  <a:chExt cx="1054100" cy="369312"/>
                </a:xfrm>
              </p:grpSpPr>
              <p:grpSp>
                <p:nvGrpSpPr>
                  <p:cNvPr id="106" name="Group 105"/>
                  <p:cNvGrpSpPr/>
                  <p:nvPr/>
                </p:nvGrpSpPr>
                <p:grpSpPr>
                  <a:xfrm>
                    <a:off x="1701800" y="1727200"/>
                    <a:ext cx="419100" cy="369312"/>
                    <a:chOff x="1701800" y="1727200"/>
                    <a:chExt cx="419100" cy="369312"/>
                  </a:xfrm>
                </p:grpSpPr>
                <p:cxnSp>
                  <p:nvCxnSpPr>
                    <p:cNvPr id="111" name="Straight Connector 110"/>
                    <p:cNvCxnSpPr/>
                    <p:nvPr/>
                  </p:nvCxnSpPr>
                  <p:spPr bwMode="auto">
                    <a:xfrm>
                      <a:off x="1701800" y="1727200"/>
                      <a:ext cx="240227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12" name="Straight Connector 111"/>
                    <p:cNvCxnSpPr/>
                    <p:nvPr/>
                  </p:nvCxnSpPr>
                  <p:spPr bwMode="auto">
                    <a:xfrm>
                      <a:off x="1905000" y="1727200"/>
                      <a:ext cx="215900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07" name="Group 106"/>
                  <p:cNvGrpSpPr/>
                  <p:nvPr/>
                </p:nvGrpSpPr>
                <p:grpSpPr>
                  <a:xfrm flipH="1">
                    <a:off x="2336800" y="1727200"/>
                    <a:ext cx="419100" cy="369312"/>
                    <a:chOff x="1701800" y="1727200"/>
                    <a:chExt cx="419100" cy="369312"/>
                  </a:xfrm>
                </p:grpSpPr>
                <p:cxnSp>
                  <p:nvCxnSpPr>
                    <p:cNvPr id="109" name="Straight Connector 108"/>
                    <p:cNvCxnSpPr/>
                    <p:nvPr/>
                  </p:nvCxnSpPr>
                  <p:spPr bwMode="auto">
                    <a:xfrm>
                      <a:off x="1701800" y="1727200"/>
                      <a:ext cx="240227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 bwMode="auto">
                    <a:xfrm>
                      <a:off x="1905000" y="1727200"/>
                      <a:ext cx="215900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108" name="Straight Connector 107"/>
                  <p:cNvCxnSpPr/>
                  <p:nvPr/>
                </p:nvCxnSpPr>
                <p:spPr bwMode="auto">
                  <a:xfrm>
                    <a:off x="2238375" y="1727200"/>
                    <a:ext cx="0" cy="254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0" name="Group 89"/>
                <p:cNvGrpSpPr/>
                <p:nvPr/>
              </p:nvGrpSpPr>
              <p:grpSpPr>
                <a:xfrm>
                  <a:off x="3216275" y="1727200"/>
                  <a:ext cx="1054100" cy="369312"/>
                  <a:chOff x="1701800" y="1727200"/>
                  <a:chExt cx="1054100" cy="369312"/>
                </a:xfrm>
              </p:grpSpPr>
              <p:grpSp>
                <p:nvGrpSpPr>
                  <p:cNvPr id="99" name="Group 98"/>
                  <p:cNvGrpSpPr/>
                  <p:nvPr/>
                </p:nvGrpSpPr>
                <p:grpSpPr>
                  <a:xfrm>
                    <a:off x="1701800" y="1727200"/>
                    <a:ext cx="419100" cy="369312"/>
                    <a:chOff x="1701800" y="1727200"/>
                    <a:chExt cx="419100" cy="369312"/>
                  </a:xfrm>
                </p:grpSpPr>
                <p:cxnSp>
                  <p:nvCxnSpPr>
                    <p:cNvPr id="104" name="Straight Connector 103"/>
                    <p:cNvCxnSpPr/>
                    <p:nvPr/>
                  </p:nvCxnSpPr>
                  <p:spPr bwMode="auto">
                    <a:xfrm>
                      <a:off x="1701800" y="1727200"/>
                      <a:ext cx="240227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05" name="Straight Connector 104"/>
                    <p:cNvCxnSpPr/>
                    <p:nvPr/>
                  </p:nvCxnSpPr>
                  <p:spPr bwMode="auto">
                    <a:xfrm>
                      <a:off x="1905000" y="1727200"/>
                      <a:ext cx="215900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00" name="Group 99"/>
                  <p:cNvGrpSpPr/>
                  <p:nvPr/>
                </p:nvGrpSpPr>
                <p:grpSpPr>
                  <a:xfrm flipH="1">
                    <a:off x="2336800" y="1727200"/>
                    <a:ext cx="419100" cy="369312"/>
                    <a:chOff x="1701800" y="1727200"/>
                    <a:chExt cx="419100" cy="369312"/>
                  </a:xfrm>
                </p:grpSpPr>
                <p:cxnSp>
                  <p:nvCxnSpPr>
                    <p:cNvPr id="102" name="Straight Connector 101"/>
                    <p:cNvCxnSpPr/>
                    <p:nvPr/>
                  </p:nvCxnSpPr>
                  <p:spPr bwMode="auto">
                    <a:xfrm>
                      <a:off x="1701800" y="1727200"/>
                      <a:ext cx="240227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03" name="Straight Connector 102"/>
                    <p:cNvCxnSpPr/>
                    <p:nvPr/>
                  </p:nvCxnSpPr>
                  <p:spPr bwMode="auto">
                    <a:xfrm>
                      <a:off x="1905000" y="1727200"/>
                      <a:ext cx="215900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101" name="Straight Connector 100"/>
                  <p:cNvCxnSpPr/>
                  <p:nvPr/>
                </p:nvCxnSpPr>
                <p:spPr bwMode="auto">
                  <a:xfrm>
                    <a:off x="2238375" y="1727200"/>
                    <a:ext cx="0" cy="254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1701800" y="1727200"/>
                  <a:ext cx="1054100" cy="369312"/>
                  <a:chOff x="1701800" y="1727200"/>
                  <a:chExt cx="1054100" cy="369312"/>
                </a:xfrm>
              </p:grpSpPr>
              <p:grpSp>
                <p:nvGrpSpPr>
                  <p:cNvPr id="92" name="Group 91"/>
                  <p:cNvGrpSpPr/>
                  <p:nvPr/>
                </p:nvGrpSpPr>
                <p:grpSpPr>
                  <a:xfrm>
                    <a:off x="1701800" y="1727200"/>
                    <a:ext cx="419100" cy="369312"/>
                    <a:chOff x="1701800" y="1727200"/>
                    <a:chExt cx="419100" cy="369312"/>
                  </a:xfrm>
                </p:grpSpPr>
                <p:cxnSp>
                  <p:nvCxnSpPr>
                    <p:cNvPr id="97" name="Straight Connector 96"/>
                    <p:cNvCxnSpPr>
                      <a:endCxn id="32" idx="1"/>
                    </p:cNvCxnSpPr>
                    <p:nvPr/>
                  </p:nvCxnSpPr>
                  <p:spPr bwMode="auto">
                    <a:xfrm>
                      <a:off x="1701800" y="1727200"/>
                      <a:ext cx="240227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8" name="Straight Connector 97"/>
                    <p:cNvCxnSpPr/>
                    <p:nvPr/>
                  </p:nvCxnSpPr>
                  <p:spPr bwMode="auto">
                    <a:xfrm>
                      <a:off x="1905000" y="1727200"/>
                      <a:ext cx="215900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93" name="Group 92"/>
                  <p:cNvGrpSpPr/>
                  <p:nvPr/>
                </p:nvGrpSpPr>
                <p:grpSpPr>
                  <a:xfrm flipH="1">
                    <a:off x="2336800" y="1727200"/>
                    <a:ext cx="419100" cy="369312"/>
                    <a:chOff x="1701800" y="1727200"/>
                    <a:chExt cx="419100" cy="369312"/>
                  </a:xfrm>
                </p:grpSpPr>
                <p:cxnSp>
                  <p:nvCxnSpPr>
                    <p:cNvPr id="95" name="Straight Connector 94"/>
                    <p:cNvCxnSpPr/>
                    <p:nvPr/>
                  </p:nvCxnSpPr>
                  <p:spPr bwMode="auto">
                    <a:xfrm>
                      <a:off x="1701800" y="1727200"/>
                      <a:ext cx="240227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96" name="Straight Connector 95"/>
                    <p:cNvCxnSpPr/>
                    <p:nvPr/>
                  </p:nvCxnSpPr>
                  <p:spPr bwMode="auto">
                    <a:xfrm>
                      <a:off x="1905000" y="1727200"/>
                      <a:ext cx="215900" cy="3693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94" name="Straight Connector 93"/>
                  <p:cNvCxnSpPr>
                    <a:endCxn id="32" idx="0"/>
                  </p:cNvCxnSpPr>
                  <p:nvPr/>
                </p:nvCxnSpPr>
                <p:spPr bwMode="auto">
                  <a:xfrm>
                    <a:off x="2238375" y="1727200"/>
                    <a:ext cx="0" cy="254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19" name="Group 18"/>
              <p:cNvGrpSpPr/>
              <p:nvPr/>
            </p:nvGrpSpPr>
            <p:grpSpPr>
              <a:xfrm flipV="1">
                <a:off x="5448836" y="5443503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82" name="Group 81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7" name="Straight Connector 86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8" name="Straight Connector 87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3" name="Group 82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5" name="Straight Connector 84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6" name="Straight Connector 85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0" name="Group 19"/>
              <p:cNvGrpSpPr/>
              <p:nvPr/>
            </p:nvGrpSpPr>
            <p:grpSpPr>
              <a:xfrm flipV="1">
                <a:off x="3972461" y="5462047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80" name="Straight Connector 79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1" name="Straight Connector 80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76" name="Group 75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78" name="Straight Connector 77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9" name="Straight Connector 78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1" name="Group 20"/>
              <p:cNvGrpSpPr/>
              <p:nvPr/>
            </p:nvGrpSpPr>
            <p:grpSpPr>
              <a:xfrm flipV="1">
                <a:off x="2457986" y="5462047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68" name="Group 67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73" name="Straight Connector 72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4" name="Straight Connector 73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9" name="Group 68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71" name="Straight Connector 70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2" name="Straight Connector 71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70" name="Straight Connector 69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2" name="Group 21"/>
              <p:cNvGrpSpPr/>
              <p:nvPr/>
            </p:nvGrpSpPr>
            <p:grpSpPr>
              <a:xfrm flipV="1">
                <a:off x="2241550" y="2209765"/>
                <a:ext cx="4486275" cy="1282700"/>
                <a:chOff x="1485900" y="4025900"/>
                <a:chExt cx="4486275" cy="128270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600200" y="4151888"/>
                  <a:ext cx="4292600" cy="1043424"/>
                  <a:chOff x="1600200" y="4151888"/>
                  <a:chExt cx="4292600" cy="1043424"/>
                </a:xfrm>
              </p:grpSpPr>
              <p:grpSp>
                <p:nvGrpSpPr>
                  <p:cNvPr id="62" name="Group 61"/>
                  <p:cNvGrpSpPr/>
                  <p:nvPr/>
                </p:nvGrpSpPr>
                <p:grpSpPr>
                  <a:xfrm>
                    <a:off x="1600200" y="4151888"/>
                    <a:ext cx="1981200" cy="1043424"/>
                    <a:chOff x="1600200" y="4151888"/>
                    <a:chExt cx="1981200" cy="1043424"/>
                  </a:xfrm>
                </p:grpSpPr>
                <p:cxnSp>
                  <p:nvCxnSpPr>
                    <p:cNvPr id="66" name="Straight Connector 65"/>
                    <p:cNvCxnSpPr/>
                    <p:nvPr/>
                  </p:nvCxnSpPr>
                  <p:spPr bwMode="auto">
                    <a:xfrm>
                      <a:off x="1600200" y="4151888"/>
                      <a:ext cx="1846777" cy="104342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67" name="Straight Connector 66"/>
                    <p:cNvCxnSpPr/>
                    <p:nvPr/>
                  </p:nvCxnSpPr>
                  <p:spPr bwMode="auto">
                    <a:xfrm>
                      <a:off x="3086100" y="4151888"/>
                      <a:ext cx="495300" cy="9281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63" name="Group 62"/>
                  <p:cNvGrpSpPr/>
                  <p:nvPr/>
                </p:nvGrpSpPr>
                <p:grpSpPr>
                  <a:xfrm flipH="1">
                    <a:off x="3911600" y="4151888"/>
                    <a:ext cx="1981200" cy="1043424"/>
                    <a:chOff x="1600200" y="4151888"/>
                    <a:chExt cx="1981200" cy="1043424"/>
                  </a:xfrm>
                </p:grpSpPr>
                <p:cxnSp>
                  <p:nvCxnSpPr>
                    <p:cNvPr id="64" name="Straight Connector 63"/>
                    <p:cNvCxnSpPr/>
                    <p:nvPr/>
                  </p:nvCxnSpPr>
                  <p:spPr bwMode="auto">
                    <a:xfrm>
                      <a:off x="1600200" y="4151888"/>
                      <a:ext cx="1846777" cy="104342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65" name="Straight Connector 64"/>
                    <p:cNvCxnSpPr/>
                    <p:nvPr/>
                  </p:nvCxnSpPr>
                  <p:spPr bwMode="auto">
                    <a:xfrm>
                      <a:off x="3086100" y="4151888"/>
                      <a:ext cx="495300" cy="9281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1485900" y="4038600"/>
                  <a:ext cx="4181475" cy="1270000"/>
                  <a:chOff x="1485900" y="4038600"/>
                  <a:chExt cx="4181475" cy="1270000"/>
                </a:xfrm>
              </p:grpSpPr>
              <p:cxnSp>
                <p:nvCxnSpPr>
                  <p:cNvPr id="58" name="Straight Connector 57"/>
                  <p:cNvCxnSpPr/>
                  <p:nvPr/>
                </p:nvCxnSpPr>
                <p:spPr bwMode="auto">
                  <a:xfrm>
                    <a:off x="1485900" y="4267200"/>
                    <a:ext cx="6350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" name="Straight Connector 58"/>
                  <p:cNvCxnSpPr/>
                  <p:nvPr/>
                </p:nvCxnSpPr>
                <p:spPr bwMode="auto">
                  <a:xfrm flipH="1">
                    <a:off x="2238375" y="4151888"/>
                    <a:ext cx="593726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0" name="Straight Connector 59"/>
                  <p:cNvCxnSpPr/>
                  <p:nvPr/>
                </p:nvCxnSpPr>
                <p:spPr bwMode="auto">
                  <a:xfrm flipV="1">
                    <a:off x="2374900" y="4038600"/>
                    <a:ext cx="1744662" cy="11567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1" name="Straight Connector 60"/>
                  <p:cNvCxnSpPr/>
                  <p:nvPr/>
                </p:nvCxnSpPr>
                <p:spPr bwMode="auto">
                  <a:xfrm flipV="1">
                    <a:off x="2535237" y="4038600"/>
                    <a:ext cx="3132138" cy="1270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53" name="Group 52"/>
                <p:cNvGrpSpPr/>
                <p:nvPr/>
              </p:nvGrpSpPr>
              <p:grpSpPr>
                <a:xfrm flipH="1">
                  <a:off x="1790700" y="4025900"/>
                  <a:ext cx="4181475" cy="1270000"/>
                  <a:chOff x="1485900" y="4038600"/>
                  <a:chExt cx="4181475" cy="1270000"/>
                </a:xfrm>
              </p:grpSpPr>
              <p:cxnSp>
                <p:nvCxnSpPr>
                  <p:cNvPr id="54" name="Straight Connector 53"/>
                  <p:cNvCxnSpPr/>
                  <p:nvPr/>
                </p:nvCxnSpPr>
                <p:spPr bwMode="auto">
                  <a:xfrm>
                    <a:off x="1485900" y="4267200"/>
                    <a:ext cx="6350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5" name="Straight Connector 54"/>
                  <p:cNvCxnSpPr/>
                  <p:nvPr/>
                </p:nvCxnSpPr>
                <p:spPr bwMode="auto">
                  <a:xfrm flipH="1">
                    <a:off x="2238375" y="4151888"/>
                    <a:ext cx="593726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6" name="Straight Connector 55"/>
                  <p:cNvCxnSpPr/>
                  <p:nvPr/>
                </p:nvCxnSpPr>
                <p:spPr bwMode="auto">
                  <a:xfrm flipV="1">
                    <a:off x="2374900" y="4038600"/>
                    <a:ext cx="1744662" cy="11567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7" name="Straight Connector 56"/>
                  <p:cNvCxnSpPr/>
                  <p:nvPr/>
                </p:nvCxnSpPr>
                <p:spPr bwMode="auto">
                  <a:xfrm flipV="1">
                    <a:off x="2535237" y="4038600"/>
                    <a:ext cx="3132138" cy="1270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23" name="Group 22"/>
              <p:cNvGrpSpPr/>
              <p:nvPr/>
            </p:nvGrpSpPr>
            <p:grpSpPr>
              <a:xfrm>
                <a:off x="2241550" y="3759165"/>
                <a:ext cx="4486275" cy="1282700"/>
                <a:chOff x="1485900" y="4025900"/>
                <a:chExt cx="4486275" cy="1282700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1600200" y="4151888"/>
                  <a:ext cx="4292600" cy="1043424"/>
                  <a:chOff x="1600200" y="4151888"/>
                  <a:chExt cx="4292600" cy="1043424"/>
                </a:xfrm>
              </p:grpSpPr>
              <p:grpSp>
                <p:nvGrpSpPr>
                  <p:cNvPr id="45" name="Group 44"/>
                  <p:cNvGrpSpPr/>
                  <p:nvPr/>
                </p:nvGrpSpPr>
                <p:grpSpPr>
                  <a:xfrm>
                    <a:off x="1600200" y="4151888"/>
                    <a:ext cx="1981200" cy="1043424"/>
                    <a:chOff x="1600200" y="4151888"/>
                    <a:chExt cx="1981200" cy="1043424"/>
                  </a:xfrm>
                </p:grpSpPr>
                <p:cxnSp>
                  <p:nvCxnSpPr>
                    <p:cNvPr id="49" name="Straight Connector 48"/>
                    <p:cNvCxnSpPr>
                      <a:endCxn id="28" idx="1"/>
                    </p:cNvCxnSpPr>
                    <p:nvPr/>
                  </p:nvCxnSpPr>
                  <p:spPr bwMode="auto">
                    <a:xfrm>
                      <a:off x="1600200" y="4151888"/>
                      <a:ext cx="1846777" cy="104342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50" name="Straight Connector 49"/>
                    <p:cNvCxnSpPr/>
                    <p:nvPr/>
                  </p:nvCxnSpPr>
                  <p:spPr bwMode="auto">
                    <a:xfrm>
                      <a:off x="3086100" y="4151888"/>
                      <a:ext cx="495300" cy="9281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6" name="Group 45"/>
                  <p:cNvGrpSpPr/>
                  <p:nvPr/>
                </p:nvGrpSpPr>
                <p:grpSpPr>
                  <a:xfrm flipH="1">
                    <a:off x="3911600" y="4151888"/>
                    <a:ext cx="1981200" cy="1043424"/>
                    <a:chOff x="1600200" y="4151888"/>
                    <a:chExt cx="1981200" cy="1043424"/>
                  </a:xfrm>
                </p:grpSpPr>
                <p:cxnSp>
                  <p:nvCxnSpPr>
                    <p:cNvPr id="47" name="Straight Connector 46"/>
                    <p:cNvCxnSpPr/>
                    <p:nvPr/>
                  </p:nvCxnSpPr>
                  <p:spPr bwMode="auto">
                    <a:xfrm>
                      <a:off x="1600200" y="4151888"/>
                      <a:ext cx="1846777" cy="104342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48" name="Straight Connector 47"/>
                    <p:cNvCxnSpPr/>
                    <p:nvPr/>
                  </p:nvCxnSpPr>
                  <p:spPr bwMode="auto">
                    <a:xfrm>
                      <a:off x="3086100" y="4151888"/>
                      <a:ext cx="495300" cy="928112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  <p:grpSp>
              <p:nvGrpSpPr>
                <p:cNvPr id="35" name="Group 34"/>
                <p:cNvGrpSpPr/>
                <p:nvPr/>
              </p:nvGrpSpPr>
              <p:grpSpPr>
                <a:xfrm>
                  <a:off x="1485900" y="4038600"/>
                  <a:ext cx="4181475" cy="1270000"/>
                  <a:chOff x="1485900" y="4038600"/>
                  <a:chExt cx="4181475" cy="1270000"/>
                </a:xfrm>
              </p:grpSpPr>
              <p:cxnSp>
                <p:nvCxnSpPr>
                  <p:cNvPr id="41" name="Straight Connector 40"/>
                  <p:cNvCxnSpPr>
                    <a:stCxn id="25" idx="4"/>
                  </p:cNvCxnSpPr>
                  <p:nvPr/>
                </p:nvCxnSpPr>
                <p:spPr bwMode="auto">
                  <a:xfrm>
                    <a:off x="1485900" y="4267200"/>
                    <a:ext cx="6350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2" name="Straight Connector 41"/>
                  <p:cNvCxnSpPr/>
                  <p:nvPr/>
                </p:nvCxnSpPr>
                <p:spPr bwMode="auto">
                  <a:xfrm flipH="1">
                    <a:off x="2238375" y="4151888"/>
                    <a:ext cx="593726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3" name="Straight Connector 42"/>
                  <p:cNvCxnSpPr/>
                  <p:nvPr/>
                </p:nvCxnSpPr>
                <p:spPr bwMode="auto">
                  <a:xfrm flipV="1">
                    <a:off x="2374900" y="4038600"/>
                    <a:ext cx="1744662" cy="11567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" name="Straight Connector 43"/>
                  <p:cNvCxnSpPr/>
                  <p:nvPr/>
                </p:nvCxnSpPr>
                <p:spPr bwMode="auto">
                  <a:xfrm flipV="1">
                    <a:off x="2535237" y="4038600"/>
                    <a:ext cx="3132138" cy="1270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36" name="Group 35"/>
                <p:cNvGrpSpPr/>
                <p:nvPr/>
              </p:nvGrpSpPr>
              <p:grpSpPr>
                <a:xfrm flipH="1">
                  <a:off x="1790700" y="4025900"/>
                  <a:ext cx="4181475" cy="1270000"/>
                  <a:chOff x="1485900" y="4038600"/>
                  <a:chExt cx="4181475" cy="1270000"/>
                </a:xfrm>
              </p:grpSpPr>
              <p:cxnSp>
                <p:nvCxnSpPr>
                  <p:cNvPr id="37" name="Straight Connector 36"/>
                  <p:cNvCxnSpPr/>
                  <p:nvPr/>
                </p:nvCxnSpPr>
                <p:spPr bwMode="auto">
                  <a:xfrm>
                    <a:off x="1485900" y="4267200"/>
                    <a:ext cx="6350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 flipH="1">
                    <a:off x="2238375" y="4151888"/>
                    <a:ext cx="593726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V="1">
                    <a:off x="2374900" y="4038600"/>
                    <a:ext cx="1744662" cy="11567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 flipV="1">
                    <a:off x="2535237" y="4038600"/>
                    <a:ext cx="3132138" cy="12700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sp>
            <p:nvSpPr>
              <p:cNvPr id="24" name="Oval 23"/>
              <p:cNvSpPr/>
              <p:nvPr/>
            </p:nvSpPr>
            <p:spPr bwMode="auto">
              <a:xfrm>
                <a:off x="3327400" y="32130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1822450" y="32130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4832350" y="32130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6337300" y="32130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4079875" y="48132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2574925" y="48132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5584825" y="48132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4079875" y="17144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2574925" y="17144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5584825" y="1714465"/>
                <a:ext cx="838200" cy="7874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 rot="16200000">
              <a:off x="772447" y="3408881"/>
              <a:ext cx="1154444" cy="39576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100" dirty="0" smtClean="0"/>
                <a:t>Data flow</a:t>
              </a:r>
              <a:endParaRPr lang="en-US" sz="1100" dirty="0"/>
            </a:p>
          </p:txBody>
        </p:sp>
      </p:grpSp>
      <p:cxnSp>
        <p:nvCxnSpPr>
          <p:cNvPr id="8" name="Straight Arrow Connector 7"/>
          <p:cNvCxnSpPr/>
          <p:nvPr/>
        </p:nvCxnSpPr>
        <p:spPr bwMode="auto">
          <a:xfrm>
            <a:off x="3759050" y="4167530"/>
            <a:ext cx="162797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Freeform 8"/>
          <p:cNvSpPr/>
          <p:nvPr/>
        </p:nvSpPr>
        <p:spPr>
          <a:xfrm>
            <a:off x="3568215" y="4647478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5496453" y="5282727"/>
            <a:ext cx="160510" cy="90566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  <a:gd name="connsiteX0" fmla="*/ 0 w 586596"/>
              <a:gd name="connsiteY0" fmla="*/ 0 h 2794959"/>
              <a:gd name="connsiteX1" fmla="*/ 586596 w 586596"/>
              <a:gd name="connsiteY1" fmla="*/ 2794959 h 2794959"/>
              <a:gd name="connsiteX0" fmla="*/ 198408 w 198408"/>
              <a:gd name="connsiteY0" fmla="*/ 0 h 142392"/>
              <a:gd name="connsiteX1" fmla="*/ 0 w 198408"/>
              <a:gd name="connsiteY1" fmla="*/ 142392 h 14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8408" h="142392">
                <a:moveTo>
                  <a:pt x="198408" y="0"/>
                </a:moveTo>
                <a:lnTo>
                  <a:pt x="0" y="142392"/>
                </a:ln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785928" y="6022862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13" name="Freeform 12"/>
          <p:cNvSpPr/>
          <p:nvPr/>
        </p:nvSpPr>
        <p:spPr>
          <a:xfrm>
            <a:off x="3573833" y="5288252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70660" y="5508183"/>
            <a:ext cx="186303" cy="97729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Freeform 112"/>
          <p:cNvSpPr/>
          <p:nvPr/>
        </p:nvSpPr>
        <p:spPr>
          <a:xfrm flipV="1">
            <a:off x="4052685" y="5159199"/>
            <a:ext cx="384611" cy="2140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Freeform 113"/>
          <p:cNvSpPr/>
          <p:nvPr/>
        </p:nvSpPr>
        <p:spPr>
          <a:xfrm>
            <a:off x="4798238" y="5159200"/>
            <a:ext cx="331356" cy="2140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Freeform 114"/>
          <p:cNvSpPr/>
          <p:nvPr/>
        </p:nvSpPr>
        <p:spPr>
          <a:xfrm>
            <a:off x="4042790" y="4820891"/>
            <a:ext cx="394507" cy="19581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Freeform 115"/>
          <p:cNvSpPr/>
          <p:nvPr/>
        </p:nvSpPr>
        <p:spPr>
          <a:xfrm>
            <a:off x="4780488" y="5114297"/>
            <a:ext cx="394507" cy="19581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/>
          <p:nvPr/>
        </p:nvSpPr>
        <p:spPr bwMode="auto">
          <a:xfrm rot="1010806">
            <a:off x="4629307" y="5064145"/>
            <a:ext cx="644961" cy="362956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202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065"/>
    </mc:Choice>
    <mc:Fallback xmlns="">
      <p:transition spd="slow" advTm="8906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Traffic Aware Load Balancing Systems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609600" y="2227547"/>
            <a:ext cx="3886200" cy="95131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Centralized</a:t>
            </a:r>
          </a:p>
          <a:p>
            <a:pPr lvl="1"/>
            <a:r>
              <a:rPr lang="en-US" dirty="0" smtClean="0"/>
              <a:t>Flows are routed according to a “global” knowledge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"/>
          </p:nvPr>
        </p:nvSpPr>
        <p:spPr>
          <a:xfrm>
            <a:off x="4844900" y="2227547"/>
            <a:ext cx="4001387" cy="95131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Distributed</a:t>
            </a:r>
          </a:p>
          <a:p>
            <a:pPr lvl="1"/>
            <a:r>
              <a:rPr lang="en-US" dirty="0" smtClean="0"/>
              <a:t>Each flow is routed by its input switch with “local” knowledge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 rot="5400000">
            <a:off x="977198" y="4168775"/>
            <a:ext cx="2314105" cy="2018030"/>
            <a:chOff x="1822450" y="1460465"/>
            <a:chExt cx="5353050" cy="4370894"/>
          </a:xfrm>
        </p:grpSpPr>
        <p:grpSp>
          <p:nvGrpSpPr>
            <p:cNvPr id="41" name="Group 40"/>
            <p:cNvGrpSpPr/>
            <p:nvPr/>
          </p:nvGrpSpPr>
          <p:grpSpPr>
            <a:xfrm>
              <a:off x="2457450" y="1460465"/>
              <a:ext cx="4044950" cy="387856"/>
              <a:chOff x="1701800" y="1727200"/>
              <a:chExt cx="4044950" cy="387856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115" name="Group 114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20" name="Straight Connector 119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1" name="Straight Connector 120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16" name="Group 115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18" name="Straight Connector 117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9" name="Straight Connector 118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17" name="Straight Connector 116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6" name="Group 105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107" name="Group 106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3" name="Straight Connector 112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8" name="Group 107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10" name="Straight Connector 109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1" name="Straight Connector 110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09" name="Straight Connector 108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9" name="Group 38"/>
              <p:cNvGrpSpPr/>
              <p:nvPr/>
            </p:nvGrpSpPr>
            <p:grpSpPr>
              <a:xfrm>
                <a:off x="1701800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33" name="Straight Connector 32"/>
                  <p:cNvCxnSpPr>
                    <a:endCxn id="16" idx="1"/>
                  </p:cNvCxnSpPr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0" name="Group 99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1" name="Straight Connector 100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2" name="Straight Connector 101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38" name="Straight Connector 37"/>
                <p:cNvCxnSpPr>
                  <a:endCxn id="16" idx="0"/>
                </p:cNvCxnSpPr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28" name="Group 127"/>
            <p:cNvGrpSpPr/>
            <p:nvPr/>
          </p:nvGrpSpPr>
          <p:grpSpPr>
            <a:xfrm flipV="1">
              <a:off x="5448836" y="5443503"/>
              <a:ext cx="1054100" cy="369312"/>
              <a:chOff x="1701800" y="1727200"/>
              <a:chExt cx="1054100" cy="369312"/>
            </a:xfrm>
          </p:grpSpPr>
          <p:grpSp>
            <p:nvGrpSpPr>
              <p:cNvPr id="149" name="Group 148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54" name="Straight Connector 153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5" name="Straight Connector 154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50" name="Group 149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52" name="Straight Connector 151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3" name="Straight Connector 152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51" name="Straight Connector 150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29" name="Group 128"/>
            <p:cNvGrpSpPr/>
            <p:nvPr/>
          </p:nvGrpSpPr>
          <p:grpSpPr>
            <a:xfrm flipV="1">
              <a:off x="3972461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142" name="Group 141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47" name="Straight Connector 146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8" name="Straight Connector 147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3" name="Group 142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45" name="Straight Connector 144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6" name="Straight Connector 145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44" name="Straight Connector 143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0" name="Group 129"/>
            <p:cNvGrpSpPr/>
            <p:nvPr/>
          </p:nvGrpSpPr>
          <p:grpSpPr>
            <a:xfrm flipV="1">
              <a:off x="2457986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40" name="Straight Connector 139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" name="Straight Connector 140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6" name="Group 135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38" name="Straight Connector 137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9" name="Straight Connector 138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37" name="Straight Connector 136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7" name="Group 76"/>
            <p:cNvGrpSpPr/>
            <p:nvPr/>
          </p:nvGrpSpPr>
          <p:grpSpPr>
            <a:xfrm flipV="1">
              <a:off x="2241550" y="2209765"/>
              <a:ext cx="4486275" cy="1282700"/>
              <a:chOff x="1485900" y="4025900"/>
              <a:chExt cx="4486275" cy="1282700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93" name="Straight Connector 92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4" name="Straight Connector 93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0" name="Group 89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91" name="Straight Connector 90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2" name="Straight Connector 91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79" name="Group 78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85" name="Straight Connector 84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6" name="Straight Connector 85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7" name="Straight Connector 86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8" name="Straight Connector 87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0" name="Group 79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055" name="Group 1054"/>
            <p:cNvGrpSpPr/>
            <p:nvPr/>
          </p:nvGrpSpPr>
          <p:grpSpPr>
            <a:xfrm>
              <a:off x="2241550" y="3759165"/>
              <a:ext cx="4486275" cy="1282700"/>
              <a:chOff x="1485900" y="4025900"/>
              <a:chExt cx="4486275" cy="1282700"/>
            </a:xfrm>
          </p:grpSpPr>
          <p:grpSp>
            <p:nvGrpSpPr>
              <p:cNvPr id="1054" name="Group 1053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1052" name="Group 1051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23" name="Straight Connector 22"/>
                  <p:cNvCxnSpPr>
                    <a:endCxn id="10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31" name="Straight Connector 1030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71" name="Group 70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72" name="Straight Connector 71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3" name="Straight Connector 72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1051" name="Group 1050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21" name="Straight Connector 20"/>
                <p:cNvCxnSpPr>
                  <a:stCxn id="6" idx="4"/>
                </p:cNvCxnSpPr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29" name="Straight Connector 1028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42" name="Straight Connector 1041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44" name="Straight Connector 1043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60" name="Group 59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61" name="Straight Connector 60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Straight Connector 62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4" name="Straight Connector 63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" name="Oval 3"/>
            <p:cNvSpPr/>
            <p:nvPr/>
          </p:nvSpPr>
          <p:spPr bwMode="auto">
            <a:xfrm>
              <a:off x="33274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8224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48323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3373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07987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5749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55848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07987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25749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5848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1579368" y="3365066"/>
            <a:ext cx="1143860" cy="43376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Central Routing Control</a:t>
            </a:r>
            <a:endParaRPr lang="en-US" sz="1200" dirty="0"/>
          </a:p>
        </p:txBody>
      </p:sp>
      <p:sp>
        <p:nvSpPr>
          <p:cNvPr id="22" name="Freeform 21"/>
          <p:cNvSpPr/>
          <p:nvPr/>
        </p:nvSpPr>
        <p:spPr>
          <a:xfrm flipV="1">
            <a:off x="1254869" y="3772029"/>
            <a:ext cx="384290" cy="662215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8687" h="2924355">
                <a:moveTo>
                  <a:pt x="0" y="0"/>
                </a:moveTo>
                <a:cubicBezTo>
                  <a:pt x="357996" y="498175"/>
                  <a:pt x="715992" y="996351"/>
                  <a:pt x="905773" y="1483743"/>
                </a:cubicBezTo>
                <a:cubicBezTo>
                  <a:pt x="1095554" y="1971135"/>
                  <a:pt x="1117120" y="2447745"/>
                  <a:pt x="1138687" y="2924355"/>
                </a:cubicBezTo>
              </a:path>
            </a:pathLst>
          </a:custGeom>
          <a:noFill/>
          <a:ln w="19050">
            <a:solidFill>
              <a:srgbClr val="00B050"/>
            </a:solidFill>
            <a:prstDash val="solid"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Freeform 126"/>
          <p:cNvSpPr/>
          <p:nvPr/>
        </p:nvSpPr>
        <p:spPr>
          <a:xfrm flipV="1">
            <a:off x="1456869" y="3811333"/>
            <a:ext cx="242922" cy="812377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579" h="2794959">
                <a:moveTo>
                  <a:pt x="117983" y="0"/>
                </a:moveTo>
                <a:cubicBezTo>
                  <a:pt x="-257266" y="222129"/>
                  <a:pt x="373899" y="888520"/>
                  <a:pt x="471665" y="1354347"/>
                </a:cubicBezTo>
                <a:cubicBezTo>
                  <a:pt x="569431" y="1820174"/>
                  <a:pt x="683012" y="2318349"/>
                  <a:pt x="704579" y="2794959"/>
                </a:cubicBezTo>
              </a:path>
            </a:pathLst>
          </a:custGeom>
          <a:noFill/>
          <a:ln w="19050">
            <a:solidFill>
              <a:srgbClr val="00B050"/>
            </a:solidFill>
            <a:prstDash val="solid"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1" name="Freeform 260"/>
          <p:cNvSpPr/>
          <p:nvPr/>
        </p:nvSpPr>
        <p:spPr>
          <a:xfrm flipV="1">
            <a:off x="1263770" y="3772031"/>
            <a:ext cx="512568" cy="129514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826154 w 1138687"/>
              <a:gd name="connsiteY1" fmla="*/ 1506445 h 2924355"/>
              <a:gd name="connsiteX2" fmla="*/ 1138687 w 1138687"/>
              <a:gd name="connsiteY2" fmla="*/ 2924355 h 2924355"/>
              <a:gd name="connsiteX0" fmla="*/ 0 w 959546"/>
              <a:gd name="connsiteY0" fmla="*/ 0 h 2765434"/>
              <a:gd name="connsiteX1" fmla="*/ 647013 w 959546"/>
              <a:gd name="connsiteY1" fmla="*/ 1347524 h 2765434"/>
              <a:gd name="connsiteX2" fmla="*/ 959546 w 959546"/>
              <a:gd name="connsiteY2" fmla="*/ 2765434 h 276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9546" h="2765434">
                <a:moveTo>
                  <a:pt x="0" y="0"/>
                </a:moveTo>
                <a:cubicBezTo>
                  <a:pt x="357996" y="498175"/>
                  <a:pt x="457232" y="860132"/>
                  <a:pt x="647013" y="1347524"/>
                </a:cubicBezTo>
                <a:cubicBezTo>
                  <a:pt x="836794" y="1834916"/>
                  <a:pt x="937979" y="2288824"/>
                  <a:pt x="959546" y="2765434"/>
                </a:cubicBezTo>
              </a:path>
            </a:pathLst>
          </a:custGeom>
          <a:noFill/>
          <a:ln w="19050">
            <a:solidFill>
              <a:srgbClr val="00B050"/>
            </a:solidFill>
            <a:prstDash val="solid"/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2" name="Freeform 261"/>
          <p:cNvSpPr/>
          <p:nvPr/>
        </p:nvSpPr>
        <p:spPr>
          <a:xfrm flipV="1">
            <a:off x="1417047" y="3811336"/>
            <a:ext cx="444224" cy="1330266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  <a:gd name="connsiteX0" fmla="*/ 157005 w 476182"/>
              <a:gd name="connsiteY0" fmla="*/ 0 h 2485607"/>
              <a:gd name="connsiteX1" fmla="*/ 243268 w 476182"/>
              <a:gd name="connsiteY1" fmla="*/ 1044995 h 2485607"/>
              <a:gd name="connsiteX2" fmla="*/ 476182 w 476182"/>
              <a:gd name="connsiteY2" fmla="*/ 2485607 h 2485607"/>
              <a:gd name="connsiteX0" fmla="*/ 237282 w 556459"/>
              <a:gd name="connsiteY0" fmla="*/ 80846 h 2566453"/>
              <a:gd name="connsiteX1" fmla="*/ 323545 w 556459"/>
              <a:gd name="connsiteY1" fmla="*/ 1125841 h 2566453"/>
              <a:gd name="connsiteX2" fmla="*/ 556459 w 556459"/>
              <a:gd name="connsiteY2" fmla="*/ 2566453 h 2566453"/>
              <a:gd name="connsiteX0" fmla="*/ 248263 w 567440"/>
              <a:gd name="connsiteY0" fmla="*/ 83164 h 2568771"/>
              <a:gd name="connsiteX1" fmla="*/ 334526 w 567440"/>
              <a:gd name="connsiteY1" fmla="*/ 1128159 h 2568771"/>
              <a:gd name="connsiteX2" fmla="*/ 567440 w 567440"/>
              <a:gd name="connsiteY2" fmla="*/ 2568771 h 2568771"/>
              <a:gd name="connsiteX0" fmla="*/ 228861 w 591170"/>
              <a:gd name="connsiteY0" fmla="*/ 78878 h 2603153"/>
              <a:gd name="connsiteX1" fmla="*/ 358256 w 591170"/>
              <a:gd name="connsiteY1" fmla="*/ 1162541 h 2603153"/>
              <a:gd name="connsiteX2" fmla="*/ 591170 w 591170"/>
              <a:gd name="connsiteY2" fmla="*/ 2603153 h 2603153"/>
              <a:gd name="connsiteX0" fmla="*/ 235652 w 597961"/>
              <a:gd name="connsiteY0" fmla="*/ 79603 h 2603878"/>
              <a:gd name="connsiteX1" fmla="*/ 365047 w 597961"/>
              <a:gd name="connsiteY1" fmla="*/ 1163266 h 2603878"/>
              <a:gd name="connsiteX2" fmla="*/ 597961 w 597961"/>
              <a:gd name="connsiteY2" fmla="*/ 2603878 h 2603878"/>
              <a:gd name="connsiteX0" fmla="*/ 235652 w 644220"/>
              <a:gd name="connsiteY0" fmla="*/ 79603 h 2484719"/>
              <a:gd name="connsiteX1" fmla="*/ 365047 w 644220"/>
              <a:gd name="connsiteY1" fmla="*/ 1163266 h 2484719"/>
              <a:gd name="connsiteX2" fmla="*/ 644220 w 644220"/>
              <a:gd name="connsiteY2" fmla="*/ 2484719 h 248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4220" h="2484719">
                <a:moveTo>
                  <a:pt x="235652" y="79603"/>
                </a:moveTo>
                <a:cubicBezTo>
                  <a:pt x="-320752" y="-291192"/>
                  <a:pt x="270156" y="729663"/>
                  <a:pt x="365047" y="1163266"/>
                </a:cubicBezTo>
                <a:cubicBezTo>
                  <a:pt x="459938" y="1596869"/>
                  <a:pt x="622653" y="2008109"/>
                  <a:pt x="644220" y="2484719"/>
                </a:cubicBezTo>
              </a:path>
            </a:pathLst>
          </a:custGeom>
          <a:noFill/>
          <a:ln w="19050">
            <a:solidFill>
              <a:srgbClr val="00B050"/>
            </a:solidFill>
            <a:prstDash val="solid"/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3" name="Group 162"/>
          <p:cNvGrpSpPr/>
          <p:nvPr/>
        </p:nvGrpSpPr>
        <p:grpSpPr>
          <a:xfrm rot="5400000">
            <a:off x="6155600" y="4778365"/>
            <a:ext cx="1748434" cy="180707"/>
            <a:chOff x="1701800" y="1727200"/>
            <a:chExt cx="4044950" cy="387856"/>
          </a:xfrm>
        </p:grpSpPr>
        <p:grpSp>
          <p:nvGrpSpPr>
            <p:cNvPr id="234" name="Group 233"/>
            <p:cNvGrpSpPr/>
            <p:nvPr/>
          </p:nvGrpSpPr>
          <p:grpSpPr>
            <a:xfrm>
              <a:off x="4692650" y="1745744"/>
              <a:ext cx="1054100" cy="369312"/>
              <a:chOff x="1701800" y="1727200"/>
              <a:chExt cx="1054100" cy="369312"/>
            </a:xfrm>
          </p:grpSpPr>
          <p:grpSp>
            <p:nvGrpSpPr>
              <p:cNvPr id="251" name="Group 250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56" name="Straight Connector 255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7" name="Straight Connector 256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52" name="Group 251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54" name="Straight Connector 253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5" name="Straight Connector 254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253" name="Straight Connector 252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35" name="Group 234"/>
            <p:cNvGrpSpPr/>
            <p:nvPr/>
          </p:nvGrpSpPr>
          <p:grpSpPr>
            <a:xfrm>
              <a:off x="3216275" y="1727200"/>
              <a:ext cx="1054100" cy="369312"/>
              <a:chOff x="1701800" y="1727200"/>
              <a:chExt cx="1054100" cy="369312"/>
            </a:xfrm>
          </p:grpSpPr>
          <p:grpSp>
            <p:nvGrpSpPr>
              <p:cNvPr id="244" name="Group 243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49" name="Straight Connector 248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0" name="Straight Connector 249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45" name="Group 244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47" name="Straight Connector 246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8" name="Straight Connector 247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246" name="Straight Connector 245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36" name="Group 235"/>
            <p:cNvGrpSpPr/>
            <p:nvPr/>
          </p:nvGrpSpPr>
          <p:grpSpPr>
            <a:xfrm>
              <a:off x="1701800" y="1727200"/>
              <a:ext cx="1054100" cy="369312"/>
              <a:chOff x="1701800" y="1727200"/>
              <a:chExt cx="1054100" cy="369312"/>
            </a:xfrm>
          </p:grpSpPr>
          <p:grpSp>
            <p:nvGrpSpPr>
              <p:cNvPr id="237" name="Group 236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42" name="Straight Connector 241"/>
                <p:cNvCxnSpPr>
                  <a:endCxn id="177" idx="1"/>
                </p:cNvCxnSpPr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3" name="Straight Connector 242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38" name="Group 237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40" name="Straight Connector 239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1" name="Straight Connector 240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239" name="Straight Connector 238"/>
              <p:cNvCxnSpPr>
                <a:endCxn id="177" idx="0"/>
              </p:cNvCxnSpPr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64" name="Group 163"/>
          <p:cNvGrpSpPr/>
          <p:nvPr/>
        </p:nvGrpSpPr>
        <p:grpSpPr>
          <a:xfrm rot="5400000" flipV="1">
            <a:off x="4950575" y="5429316"/>
            <a:ext cx="455636" cy="172067"/>
            <a:chOff x="1701800" y="1727200"/>
            <a:chExt cx="1054100" cy="369312"/>
          </a:xfrm>
        </p:grpSpPr>
        <p:grpSp>
          <p:nvGrpSpPr>
            <p:cNvPr id="227" name="Group 226"/>
            <p:cNvGrpSpPr/>
            <p:nvPr/>
          </p:nvGrpSpPr>
          <p:grpSpPr>
            <a:xfrm>
              <a:off x="1701800" y="1727200"/>
              <a:ext cx="419100" cy="369312"/>
              <a:chOff x="1701800" y="1727200"/>
              <a:chExt cx="419100" cy="369312"/>
            </a:xfrm>
          </p:grpSpPr>
          <p:cxnSp>
            <p:nvCxnSpPr>
              <p:cNvPr id="232" name="Straight Connector 231"/>
              <p:cNvCxnSpPr/>
              <p:nvPr/>
            </p:nvCxnSpPr>
            <p:spPr bwMode="auto">
              <a:xfrm>
                <a:off x="1701800" y="1727200"/>
                <a:ext cx="240227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Straight Connector 232"/>
              <p:cNvCxnSpPr/>
              <p:nvPr/>
            </p:nvCxnSpPr>
            <p:spPr bwMode="auto">
              <a:xfrm>
                <a:off x="1905000" y="1727200"/>
                <a:ext cx="215900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8" name="Group 227"/>
            <p:cNvGrpSpPr/>
            <p:nvPr/>
          </p:nvGrpSpPr>
          <p:grpSpPr>
            <a:xfrm flipH="1">
              <a:off x="2336800" y="1727200"/>
              <a:ext cx="419100" cy="369312"/>
              <a:chOff x="1701800" y="1727200"/>
              <a:chExt cx="419100" cy="369312"/>
            </a:xfrm>
          </p:grpSpPr>
          <p:cxnSp>
            <p:nvCxnSpPr>
              <p:cNvPr id="230" name="Straight Connector 229"/>
              <p:cNvCxnSpPr/>
              <p:nvPr/>
            </p:nvCxnSpPr>
            <p:spPr bwMode="auto">
              <a:xfrm>
                <a:off x="1701800" y="1727200"/>
                <a:ext cx="240227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Straight Connector 230"/>
              <p:cNvCxnSpPr/>
              <p:nvPr/>
            </p:nvCxnSpPr>
            <p:spPr bwMode="auto">
              <a:xfrm>
                <a:off x="1905000" y="1727200"/>
                <a:ext cx="215900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29" name="Straight Connector 228"/>
            <p:cNvCxnSpPr/>
            <p:nvPr/>
          </p:nvCxnSpPr>
          <p:spPr bwMode="auto">
            <a:xfrm>
              <a:off x="2238375" y="1727200"/>
              <a:ext cx="0" cy="25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5" name="Group 164"/>
          <p:cNvGrpSpPr/>
          <p:nvPr/>
        </p:nvGrpSpPr>
        <p:grpSpPr>
          <a:xfrm rot="5400000" flipV="1">
            <a:off x="4941935" y="4791151"/>
            <a:ext cx="455636" cy="172067"/>
            <a:chOff x="1701800" y="1727200"/>
            <a:chExt cx="1054100" cy="369312"/>
          </a:xfrm>
        </p:grpSpPr>
        <p:grpSp>
          <p:nvGrpSpPr>
            <p:cNvPr id="220" name="Group 219"/>
            <p:cNvGrpSpPr/>
            <p:nvPr/>
          </p:nvGrpSpPr>
          <p:grpSpPr>
            <a:xfrm>
              <a:off x="1701800" y="1727200"/>
              <a:ext cx="419100" cy="369312"/>
              <a:chOff x="1701800" y="1727200"/>
              <a:chExt cx="419100" cy="369312"/>
            </a:xfrm>
          </p:grpSpPr>
          <p:cxnSp>
            <p:nvCxnSpPr>
              <p:cNvPr id="225" name="Straight Connector 224"/>
              <p:cNvCxnSpPr/>
              <p:nvPr/>
            </p:nvCxnSpPr>
            <p:spPr bwMode="auto">
              <a:xfrm>
                <a:off x="1701800" y="1727200"/>
                <a:ext cx="240227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Straight Connector 225"/>
              <p:cNvCxnSpPr/>
              <p:nvPr/>
            </p:nvCxnSpPr>
            <p:spPr bwMode="auto">
              <a:xfrm>
                <a:off x="1905000" y="1727200"/>
                <a:ext cx="215900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1" name="Group 220"/>
            <p:cNvGrpSpPr/>
            <p:nvPr/>
          </p:nvGrpSpPr>
          <p:grpSpPr>
            <a:xfrm flipH="1">
              <a:off x="2336800" y="1727200"/>
              <a:ext cx="419100" cy="369312"/>
              <a:chOff x="1701800" y="1727200"/>
              <a:chExt cx="419100" cy="369312"/>
            </a:xfrm>
          </p:grpSpPr>
          <p:cxnSp>
            <p:nvCxnSpPr>
              <p:cNvPr id="223" name="Straight Connector 222"/>
              <p:cNvCxnSpPr/>
              <p:nvPr/>
            </p:nvCxnSpPr>
            <p:spPr bwMode="auto">
              <a:xfrm>
                <a:off x="1701800" y="1727200"/>
                <a:ext cx="240227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4" name="Straight Connector 223"/>
              <p:cNvCxnSpPr/>
              <p:nvPr/>
            </p:nvCxnSpPr>
            <p:spPr bwMode="auto">
              <a:xfrm>
                <a:off x="1905000" y="1727200"/>
                <a:ext cx="215900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22" name="Straight Connector 221"/>
            <p:cNvCxnSpPr/>
            <p:nvPr/>
          </p:nvCxnSpPr>
          <p:spPr bwMode="auto">
            <a:xfrm>
              <a:off x="2238375" y="1727200"/>
              <a:ext cx="0" cy="25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6" name="Group 165"/>
          <p:cNvGrpSpPr/>
          <p:nvPr/>
        </p:nvGrpSpPr>
        <p:grpSpPr>
          <a:xfrm rot="5400000" flipV="1">
            <a:off x="4941935" y="4136517"/>
            <a:ext cx="455636" cy="172067"/>
            <a:chOff x="1701800" y="1727200"/>
            <a:chExt cx="1054100" cy="369312"/>
          </a:xfrm>
        </p:grpSpPr>
        <p:grpSp>
          <p:nvGrpSpPr>
            <p:cNvPr id="213" name="Group 212"/>
            <p:cNvGrpSpPr/>
            <p:nvPr/>
          </p:nvGrpSpPr>
          <p:grpSpPr>
            <a:xfrm>
              <a:off x="1701800" y="1727200"/>
              <a:ext cx="419100" cy="369312"/>
              <a:chOff x="1701800" y="1727200"/>
              <a:chExt cx="419100" cy="369312"/>
            </a:xfrm>
          </p:grpSpPr>
          <p:cxnSp>
            <p:nvCxnSpPr>
              <p:cNvPr id="218" name="Straight Connector 217"/>
              <p:cNvCxnSpPr/>
              <p:nvPr/>
            </p:nvCxnSpPr>
            <p:spPr bwMode="auto">
              <a:xfrm>
                <a:off x="1701800" y="1727200"/>
                <a:ext cx="240227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9" name="Straight Connector 218"/>
              <p:cNvCxnSpPr/>
              <p:nvPr/>
            </p:nvCxnSpPr>
            <p:spPr bwMode="auto">
              <a:xfrm>
                <a:off x="1905000" y="1727200"/>
                <a:ext cx="215900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4" name="Group 213"/>
            <p:cNvGrpSpPr/>
            <p:nvPr/>
          </p:nvGrpSpPr>
          <p:grpSpPr>
            <a:xfrm flipH="1">
              <a:off x="2336800" y="1727200"/>
              <a:ext cx="419100" cy="369312"/>
              <a:chOff x="1701800" y="1727200"/>
              <a:chExt cx="419100" cy="369312"/>
            </a:xfrm>
          </p:grpSpPr>
          <p:cxnSp>
            <p:nvCxnSpPr>
              <p:cNvPr id="216" name="Straight Connector 215"/>
              <p:cNvCxnSpPr/>
              <p:nvPr/>
            </p:nvCxnSpPr>
            <p:spPr bwMode="auto">
              <a:xfrm>
                <a:off x="1701800" y="1727200"/>
                <a:ext cx="240227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7" name="Straight Connector 216"/>
              <p:cNvCxnSpPr/>
              <p:nvPr/>
            </p:nvCxnSpPr>
            <p:spPr bwMode="auto">
              <a:xfrm>
                <a:off x="1905000" y="1727200"/>
                <a:ext cx="215900" cy="3693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15" name="Straight Connector 214"/>
            <p:cNvCxnSpPr/>
            <p:nvPr/>
          </p:nvCxnSpPr>
          <p:spPr bwMode="auto">
            <a:xfrm>
              <a:off x="2238375" y="1727200"/>
              <a:ext cx="0" cy="25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7" name="Group 166"/>
          <p:cNvGrpSpPr/>
          <p:nvPr/>
        </p:nvGrpSpPr>
        <p:grpSpPr>
          <a:xfrm rot="5400000" flipV="1">
            <a:off x="5502652" y="4571964"/>
            <a:ext cx="1939198" cy="597625"/>
            <a:chOff x="1485900" y="4025900"/>
            <a:chExt cx="4486275" cy="1282700"/>
          </a:xfrm>
        </p:grpSpPr>
        <p:grpSp>
          <p:nvGrpSpPr>
            <p:cNvPr id="196" name="Group 195"/>
            <p:cNvGrpSpPr/>
            <p:nvPr/>
          </p:nvGrpSpPr>
          <p:grpSpPr>
            <a:xfrm>
              <a:off x="1600200" y="4151888"/>
              <a:ext cx="4292600" cy="1043424"/>
              <a:chOff x="1600200" y="4151888"/>
              <a:chExt cx="4292600" cy="1043424"/>
            </a:xfrm>
          </p:grpSpPr>
          <p:grpSp>
            <p:nvGrpSpPr>
              <p:cNvPr id="207" name="Group 206"/>
              <p:cNvGrpSpPr/>
              <p:nvPr/>
            </p:nvGrpSpPr>
            <p:grpSpPr>
              <a:xfrm>
                <a:off x="1600200" y="4151888"/>
                <a:ext cx="1981200" cy="1043424"/>
                <a:chOff x="1600200" y="4151888"/>
                <a:chExt cx="1981200" cy="1043424"/>
              </a:xfrm>
            </p:grpSpPr>
            <p:cxnSp>
              <p:nvCxnSpPr>
                <p:cNvPr id="211" name="Straight Connector 210"/>
                <p:cNvCxnSpPr/>
                <p:nvPr/>
              </p:nvCxnSpPr>
              <p:spPr bwMode="auto">
                <a:xfrm>
                  <a:off x="1600200" y="4151888"/>
                  <a:ext cx="1846777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12" name="Straight Connector 211"/>
                <p:cNvCxnSpPr/>
                <p:nvPr/>
              </p:nvCxnSpPr>
              <p:spPr bwMode="auto">
                <a:xfrm>
                  <a:off x="3086100" y="4151888"/>
                  <a:ext cx="4953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08" name="Group 207"/>
              <p:cNvGrpSpPr/>
              <p:nvPr/>
            </p:nvGrpSpPr>
            <p:grpSpPr>
              <a:xfrm flipH="1">
                <a:off x="3911600" y="4151888"/>
                <a:ext cx="1981200" cy="1043424"/>
                <a:chOff x="1600200" y="4151888"/>
                <a:chExt cx="1981200" cy="1043424"/>
              </a:xfrm>
            </p:grpSpPr>
            <p:cxnSp>
              <p:nvCxnSpPr>
                <p:cNvPr id="209" name="Straight Connector 208"/>
                <p:cNvCxnSpPr/>
                <p:nvPr/>
              </p:nvCxnSpPr>
              <p:spPr bwMode="auto">
                <a:xfrm>
                  <a:off x="1600200" y="4151888"/>
                  <a:ext cx="1846777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10" name="Straight Connector 209"/>
                <p:cNvCxnSpPr/>
                <p:nvPr/>
              </p:nvCxnSpPr>
              <p:spPr bwMode="auto">
                <a:xfrm>
                  <a:off x="3086100" y="4151888"/>
                  <a:ext cx="4953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97" name="Group 196"/>
            <p:cNvGrpSpPr/>
            <p:nvPr/>
          </p:nvGrpSpPr>
          <p:grpSpPr>
            <a:xfrm>
              <a:off x="1485900" y="4038600"/>
              <a:ext cx="4181475" cy="1270000"/>
              <a:chOff x="1485900" y="4038600"/>
              <a:chExt cx="4181475" cy="1270000"/>
            </a:xfrm>
          </p:grpSpPr>
          <p:cxnSp>
            <p:nvCxnSpPr>
              <p:cNvPr id="203" name="Straight Connector 202"/>
              <p:cNvCxnSpPr/>
              <p:nvPr/>
            </p:nvCxnSpPr>
            <p:spPr bwMode="auto">
              <a:xfrm>
                <a:off x="1485900" y="4267200"/>
                <a:ext cx="635000" cy="9281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 flipH="1">
                <a:off x="2238375" y="4151888"/>
                <a:ext cx="593726" cy="104342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5" name="Straight Connector 204"/>
              <p:cNvCxnSpPr/>
              <p:nvPr/>
            </p:nvCxnSpPr>
            <p:spPr bwMode="auto">
              <a:xfrm flipV="1">
                <a:off x="2374900" y="4038600"/>
                <a:ext cx="1744662" cy="11567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 flipV="1">
                <a:off x="2535237" y="4038600"/>
                <a:ext cx="3132138" cy="127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8" name="Group 197"/>
            <p:cNvGrpSpPr/>
            <p:nvPr/>
          </p:nvGrpSpPr>
          <p:grpSpPr>
            <a:xfrm flipH="1">
              <a:off x="1790700" y="4025900"/>
              <a:ext cx="4181475" cy="1270000"/>
              <a:chOff x="1485900" y="4038600"/>
              <a:chExt cx="4181475" cy="1270000"/>
            </a:xfrm>
          </p:grpSpPr>
          <p:cxnSp>
            <p:nvCxnSpPr>
              <p:cNvPr id="199" name="Straight Connector 198"/>
              <p:cNvCxnSpPr/>
              <p:nvPr/>
            </p:nvCxnSpPr>
            <p:spPr bwMode="auto">
              <a:xfrm>
                <a:off x="1485900" y="4267200"/>
                <a:ext cx="635000" cy="9281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0" name="Straight Connector 199"/>
              <p:cNvCxnSpPr/>
              <p:nvPr/>
            </p:nvCxnSpPr>
            <p:spPr bwMode="auto">
              <a:xfrm flipH="1">
                <a:off x="2238375" y="4151888"/>
                <a:ext cx="593726" cy="104342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1" name="Straight Connector 200"/>
              <p:cNvCxnSpPr/>
              <p:nvPr/>
            </p:nvCxnSpPr>
            <p:spPr bwMode="auto">
              <a:xfrm flipV="1">
                <a:off x="2374900" y="4038600"/>
                <a:ext cx="1744662" cy="11567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2" name="Straight Connector 201"/>
              <p:cNvCxnSpPr/>
              <p:nvPr/>
            </p:nvCxnSpPr>
            <p:spPr bwMode="auto">
              <a:xfrm flipV="1">
                <a:off x="2535237" y="4038600"/>
                <a:ext cx="3132138" cy="127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68" name="Group 167"/>
          <p:cNvGrpSpPr/>
          <p:nvPr/>
        </p:nvGrpSpPr>
        <p:grpSpPr>
          <a:xfrm rot="5400000">
            <a:off x="4780768" y="4571964"/>
            <a:ext cx="1939198" cy="597625"/>
            <a:chOff x="1485900" y="4025900"/>
            <a:chExt cx="4486275" cy="1282700"/>
          </a:xfrm>
        </p:grpSpPr>
        <p:grpSp>
          <p:nvGrpSpPr>
            <p:cNvPr id="179" name="Group 178"/>
            <p:cNvGrpSpPr/>
            <p:nvPr/>
          </p:nvGrpSpPr>
          <p:grpSpPr>
            <a:xfrm>
              <a:off x="1600200" y="4151888"/>
              <a:ext cx="4292600" cy="1043424"/>
              <a:chOff x="1600200" y="4151888"/>
              <a:chExt cx="4292600" cy="1043424"/>
            </a:xfrm>
          </p:grpSpPr>
          <p:grpSp>
            <p:nvGrpSpPr>
              <p:cNvPr id="190" name="Group 189"/>
              <p:cNvGrpSpPr/>
              <p:nvPr/>
            </p:nvGrpSpPr>
            <p:grpSpPr>
              <a:xfrm>
                <a:off x="1600200" y="4151888"/>
                <a:ext cx="1981200" cy="1043424"/>
                <a:chOff x="1600200" y="4151888"/>
                <a:chExt cx="1981200" cy="1043424"/>
              </a:xfrm>
            </p:grpSpPr>
            <p:cxnSp>
              <p:nvCxnSpPr>
                <p:cNvPr id="194" name="Straight Connector 193"/>
                <p:cNvCxnSpPr>
                  <a:endCxn id="173" idx="1"/>
                </p:cNvCxnSpPr>
                <p:nvPr/>
              </p:nvCxnSpPr>
              <p:spPr bwMode="auto">
                <a:xfrm>
                  <a:off x="1600200" y="4151888"/>
                  <a:ext cx="1846777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5" name="Straight Connector 194"/>
                <p:cNvCxnSpPr/>
                <p:nvPr/>
              </p:nvCxnSpPr>
              <p:spPr bwMode="auto">
                <a:xfrm>
                  <a:off x="3086100" y="4151888"/>
                  <a:ext cx="4953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91" name="Group 190"/>
              <p:cNvGrpSpPr/>
              <p:nvPr/>
            </p:nvGrpSpPr>
            <p:grpSpPr>
              <a:xfrm flipH="1">
                <a:off x="3911600" y="4151888"/>
                <a:ext cx="1981200" cy="1043424"/>
                <a:chOff x="1600200" y="4151888"/>
                <a:chExt cx="1981200" cy="1043424"/>
              </a:xfrm>
            </p:grpSpPr>
            <p:cxnSp>
              <p:nvCxnSpPr>
                <p:cNvPr id="192" name="Straight Connector 191"/>
                <p:cNvCxnSpPr/>
                <p:nvPr/>
              </p:nvCxnSpPr>
              <p:spPr bwMode="auto">
                <a:xfrm>
                  <a:off x="1600200" y="4151888"/>
                  <a:ext cx="1846777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3" name="Straight Connector 192"/>
                <p:cNvCxnSpPr/>
                <p:nvPr/>
              </p:nvCxnSpPr>
              <p:spPr bwMode="auto">
                <a:xfrm>
                  <a:off x="3086100" y="4151888"/>
                  <a:ext cx="4953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80" name="Group 179"/>
            <p:cNvGrpSpPr/>
            <p:nvPr/>
          </p:nvGrpSpPr>
          <p:grpSpPr>
            <a:xfrm>
              <a:off x="1485900" y="4038600"/>
              <a:ext cx="4181475" cy="1270000"/>
              <a:chOff x="1485900" y="4038600"/>
              <a:chExt cx="4181475" cy="1270000"/>
            </a:xfrm>
          </p:grpSpPr>
          <p:cxnSp>
            <p:nvCxnSpPr>
              <p:cNvPr id="186" name="Straight Connector 185"/>
              <p:cNvCxnSpPr>
                <a:stCxn id="170" idx="4"/>
              </p:cNvCxnSpPr>
              <p:nvPr/>
            </p:nvCxnSpPr>
            <p:spPr bwMode="auto">
              <a:xfrm>
                <a:off x="1485900" y="4267200"/>
                <a:ext cx="635000" cy="9281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7" name="Straight Connector 186"/>
              <p:cNvCxnSpPr/>
              <p:nvPr/>
            </p:nvCxnSpPr>
            <p:spPr bwMode="auto">
              <a:xfrm flipH="1">
                <a:off x="2238375" y="4151888"/>
                <a:ext cx="593726" cy="104342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8" name="Straight Connector 187"/>
              <p:cNvCxnSpPr/>
              <p:nvPr/>
            </p:nvCxnSpPr>
            <p:spPr bwMode="auto">
              <a:xfrm flipV="1">
                <a:off x="2374900" y="4038600"/>
                <a:ext cx="1744662" cy="11567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88"/>
              <p:cNvCxnSpPr/>
              <p:nvPr/>
            </p:nvCxnSpPr>
            <p:spPr bwMode="auto">
              <a:xfrm flipV="1">
                <a:off x="2535237" y="4038600"/>
                <a:ext cx="3132138" cy="127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1" name="Group 180"/>
            <p:cNvGrpSpPr/>
            <p:nvPr/>
          </p:nvGrpSpPr>
          <p:grpSpPr>
            <a:xfrm flipH="1">
              <a:off x="1790700" y="4025900"/>
              <a:ext cx="4181475" cy="1270000"/>
              <a:chOff x="1485900" y="4038600"/>
              <a:chExt cx="4181475" cy="1270000"/>
            </a:xfrm>
          </p:grpSpPr>
          <p:cxnSp>
            <p:nvCxnSpPr>
              <p:cNvPr id="182" name="Straight Connector 181"/>
              <p:cNvCxnSpPr/>
              <p:nvPr/>
            </p:nvCxnSpPr>
            <p:spPr bwMode="auto">
              <a:xfrm>
                <a:off x="1485900" y="4267200"/>
                <a:ext cx="635000" cy="9281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Straight Connector 182"/>
              <p:cNvCxnSpPr/>
              <p:nvPr/>
            </p:nvCxnSpPr>
            <p:spPr bwMode="auto">
              <a:xfrm flipH="1">
                <a:off x="2238375" y="4151888"/>
                <a:ext cx="593726" cy="104342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 flipV="1">
                <a:off x="2374900" y="4038600"/>
                <a:ext cx="1744662" cy="115671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5" name="Straight Connector 184"/>
              <p:cNvCxnSpPr/>
              <p:nvPr/>
            </p:nvCxnSpPr>
            <p:spPr bwMode="auto">
              <a:xfrm flipV="1">
                <a:off x="2535237" y="4038600"/>
                <a:ext cx="3132138" cy="1270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69" name="Oval 168"/>
          <p:cNvSpPr/>
          <p:nvPr/>
        </p:nvSpPr>
        <p:spPr bwMode="auto">
          <a:xfrm rot="5400000">
            <a:off x="5939028" y="4368265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 rot="5400000">
            <a:off x="5939028" y="3717748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 rot="5400000">
            <a:off x="5939028" y="5018781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2" name="Oval 171"/>
          <p:cNvSpPr/>
          <p:nvPr/>
        </p:nvSpPr>
        <p:spPr bwMode="auto">
          <a:xfrm rot="5400000">
            <a:off x="5939028" y="5669298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Oval 172"/>
          <p:cNvSpPr/>
          <p:nvPr/>
        </p:nvSpPr>
        <p:spPr bwMode="auto">
          <a:xfrm rot="5400000">
            <a:off x="5193476" y="4693523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Oval 173"/>
          <p:cNvSpPr/>
          <p:nvPr/>
        </p:nvSpPr>
        <p:spPr bwMode="auto">
          <a:xfrm rot="5400000">
            <a:off x="5193476" y="4043007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 rot="5400000">
            <a:off x="5193476" y="5344039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 rot="5400000">
            <a:off x="6637243" y="4693523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Oval 176"/>
          <p:cNvSpPr/>
          <p:nvPr/>
        </p:nvSpPr>
        <p:spPr bwMode="auto">
          <a:xfrm rot="5400000">
            <a:off x="6637243" y="4043007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 rot="5400000">
            <a:off x="6637243" y="5344039"/>
            <a:ext cx="362313" cy="36685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9" name="Freeform 258"/>
          <p:cNvSpPr/>
          <p:nvPr/>
        </p:nvSpPr>
        <p:spPr>
          <a:xfrm>
            <a:off x="5073591" y="4081146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0" name="Freeform 259"/>
          <p:cNvSpPr/>
          <p:nvPr/>
        </p:nvSpPr>
        <p:spPr>
          <a:xfrm>
            <a:off x="5451555" y="3921637"/>
            <a:ext cx="485199" cy="28362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  <a:gd name="connsiteX0" fmla="*/ 0 w 586596"/>
              <a:gd name="connsiteY0" fmla="*/ 0 h 2794959"/>
              <a:gd name="connsiteX1" fmla="*/ 586596 w 586596"/>
              <a:gd name="connsiteY1" fmla="*/ 2794959 h 2794959"/>
              <a:gd name="connsiteX0" fmla="*/ 198408 w 198408"/>
              <a:gd name="connsiteY0" fmla="*/ 0 h 142392"/>
              <a:gd name="connsiteX1" fmla="*/ 0 w 198408"/>
              <a:gd name="connsiteY1" fmla="*/ 142392 h 14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8408" h="142392">
                <a:moveTo>
                  <a:pt x="198408" y="0"/>
                </a:moveTo>
                <a:lnTo>
                  <a:pt x="0" y="142392"/>
                </a:ln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3" name="Rounded Rectangle 262"/>
          <p:cNvSpPr/>
          <p:nvPr/>
        </p:nvSpPr>
        <p:spPr>
          <a:xfrm>
            <a:off x="5280229" y="4158243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265" name="Rounded Rectangle 264"/>
          <p:cNvSpPr/>
          <p:nvPr/>
        </p:nvSpPr>
        <p:spPr>
          <a:xfrm>
            <a:off x="5291304" y="5456530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266" name="Freeform 265"/>
          <p:cNvSpPr/>
          <p:nvPr/>
        </p:nvSpPr>
        <p:spPr>
          <a:xfrm>
            <a:off x="5079209" y="4721920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8" name="Freeform 267"/>
          <p:cNvSpPr/>
          <p:nvPr/>
        </p:nvSpPr>
        <p:spPr>
          <a:xfrm>
            <a:off x="5462630" y="4923614"/>
            <a:ext cx="480043" cy="24017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4" name="Rounded Rectangle 263"/>
          <p:cNvSpPr/>
          <p:nvPr/>
        </p:nvSpPr>
        <p:spPr>
          <a:xfrm>
            <a:off x="5280228" y="4813396"/>
            <a:ext cx="171326" cy="141468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SR</a:t>
            </a:r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4968381" y="3327727"/>
            <a:ext cx="2226993" cy="290781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7" name="Content Placeholder 17"/>
          <p:cNvSpPr txBox="1">
            <a:spLocks/>
          </p:cNvSpPr>
          <p:nvPr/>
        </p:nvSpPr>
        <p:spPr>
          <a:xfrm>
            <a:off x="613137" y="1635637"/>
            <a:ext cx="8117963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A</a:t>
            </a:r>
            <a:r>
              <a:rPr lang="en-US" dirty="0" smtClean="0"/>
              <a:t>daptive </a:t>
            </a:r>
            <a:r>
              <a:rPr lang="en-US" i="1" dirty="0" smtClean="0"/>
              <a:t>R</a:t>
            </a:r>
            <a:r>
              <a:rPr lang="en-US" dirty="0" smtClean="0"/>
              <a:t>outing </a:t>
            </a:r>
            <a:r>
              <a:rPr lang="en-US" dirty="0"/>
              <a:t>a</a:t>
            </a:r>
            <a:r>
              <a:rPr lang="en-US" dirty="0" smtClean="0"/>
              <a:t>djusts </a:t>
            </a:r>
            <a:r>
              <a:rPr lang="en-US" dirty="0"/>
              <a:t>r</a:t>
            </a:r>
            <a:r>
              <a:rPr lang="en-US" dirty="0" smtClean="0"/>
              <a:t>outing to network load </a:t>
            </a:r>
            <a:endParaRPr lang="en-US" dirty="0"/>
          </a:p>
        </p:txBody>
      </p:sp>
      <p:sp>
        <p:nvSpPr>
          <p:cNvPr id="269" name="Freeform 268"/>
          <p:cNvSpPr/>
          <p:nvPr/>
        </p:nvSpPr>
        <p:spPr>
          <a:xfrm>
            <a:off x="1033468" y="4329501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0" name="Freeform 269"/>
          <p:cNvSpPr/>
          <p:nvPr/>
        </p:nvSpPr>
        <p:spPr>
          <a:xfrm>
            <a:off x="1039086" y="4970275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1" name="Freeform 270"/>
          <p:cNvSpPr/>
          <p:nvPr/>
        </p:nvSpPr>
        <p:spPr>
          <a:xfrm flipV="1">
            <a:off x="1579368" y="4893674"/>
            <a:ext cx="384611" cy="2140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2" name="Freeform 271"/>
          <p:cNvSpPr/>
          <p:nvPr/>
        </p:nvSpPr>
        <p:spPr>
          <a:xfrm>
            <a:off x="2324921" y="4893675"/>
            <a:ext cx="331356" cy="2140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Freeform 272"/>
          <p:cNvSpPr/>
          <p:nvPr/>
        </p:nvSpPr>
        <p:spPr>
          <a:xfrm>
            <a:off x="3028657" y="5229330"/>
            <a:ext cx="212095" cy="12411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4" name="Freeform 273"/>
          <p:cNvSpPr/>
          <p:nvPr/>
        </p:nvSpPr>
        <p:spPr>
          <a:xfrm>
            <a:off x="1579368" y="4629094"/>
            <a:ext cx="502594" cy="72987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5" name="Freeform 274"/>
          <p:cNvSpPr/>
          <p:nvPr/>
        </p:nvSpPr>
        <p:spPr>
          <a:xfrm flipV="1">
            <a:off x="2316505" y="5258479"/>
            <a:ext cx="339772" cy="166827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" name="Freeform 275"/>
          <p:cNvSpPr/>
          <p:nvPr/>
        </p:nvSpPr>
        <p:spPr>
          <a:xfrm flipV="1">
            <a:off x="2973381" y="4893674"/>
            <a:ext cx="267371" cy="153068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7" name="Freeform 276"/>
          <p:cNvSpPr/>
          <p:nvPr/>
        </p:nvSpPr>
        <p:spPr>
          <a:xfrm flipV="1">
            <a:off x="6279947" y="4020737"/>
            <a:ext cx="432418" cy="70118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  <a:gd name="connsiteX0" fmla="*/ 0 w 586596"/>
              <a:gd name="connsiteY0" fmla="*/ 0 h 2794959"/>
              <a:gd name="connsiteX1" fmla="*/ 586596 w 586596"/>
              <a:gd name="connsiteY1" fmla="*/ 2794959 h 2794959"/>
              <a:gd name="connsiteX0" fmla="*/ 198408 w 198408"/>
              <a:gd name="connsiteY0" fmla="*/ 0 h 142392"/>
              <a:gd name="connsiteX1" fmla="*/ 0 w 198408"/>
              <a:gd name="connsiteY1" fmla="*/ 142392 h 14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8408" h="142392">
                <a:moveTo>
                  <a:pt x="198408" y="0"/>
                </a:moveTo>
                <a:lnTo>
                  <a:pt x="0" y="142392"/>
                </a:ln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Freeform 277"/>
          <p:cNvSpPr/>
          <p:nvPr/>
        </p:nvSpPr>
        <p:spPr>
          <a:xfrm flipV="1">
            <a:off x="6285864" y="4963330"/>
            <a:ext cx="378693" cy="1677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9" name="Freeform 278"/>
          <p:cNvSpPr/>
          <p:nvPr/>
        </p:nvSpPr>
        <p:spPr>
          <a:xfrm>
            <a:off x="6993189" y="4954863"/>
            <a:ext cx="202185" cy="103245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0" name="Freeform 279"/>
          <p:cNvSpPr/>
          <p:nvPr/>
        </p:nvSpPr>
        <p:spPr>
          <a:xfrm>
            <a:off x="6993188" y="4721919"/>
            <a:ext cx="202185" cy="10860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586596"/>
              <a:gd name="connsiteY0" fmla="*/ 0 h 2794959"/>
              <a:gd name="connsiteX1" fmla="*/ 353682 w 586596"/>
              <a:gd name="connsiteY1" fmla="*/ 1354347 h 2794959"/>
              <a:gd name="connsiteX2" fmla="*/ 586596 w 586596"/>
              <a:gd name="connsiteY2" fmla="*/ 2794959 h 2794959"/>
              <a:gd name="connsiteX0" fmla="*/ 67083 w 653679"/>
              <a:gd name="connsiteY0" fmla="*/ 0 h 2794959"/>
              <a:gd name="connsiteX1" fmla="*/ 420765 w 653679"/>
              <a:gd name="connsiteY1" fmla="*/ 1354347 h 2794959"/>
              <a:gd name="connsiteX2" fmla="*/ 653679 w 653679"/>
              <a:gd name="connsiteY2" fmla="*/ 2794959 h 2794959"/>
              <a:gd name="connsiteX0" fmla="*/ 117983 w 704579"/>
              <a:gd name="connsiteY0" fmla="*/ 0 h 2794959"/>
              <a:gd name="connsiteX1" fmla="*/ 471665 w 704579"/>
              <a:gd name="connsiteY1" fmla="*/ 1354347 h 2794959"/>
              <a:gd name="connsiteX2" fmla="*/ 704579 w 704579"/>
              <a:gd name="connsiteY2" fmla="*/ 2794959 h 2794959"/>
              <a:gd name="connsiteX0" fmla="*/ 0 w 586596"/>
              <a:gd name="connsiteY0" fmla="*/ 0 h 2794959"/>
              <a:gd name="connsiteX1" fmla="*/ 586596 w 586596"/>
              <a:gd name="connsiteY1" fmla="*/ 2794959 h 2794959"/>
              <a:gd name="connsiteX0" fmla="*/ 198408 w 198408"/>
              <a:gd name="connsiteY0" fmla="*/ 0 h 142392"/>
              <a:gd name="connsiteX1" fmla="*/ 0 w 198408"/>
              <a:gd name="connsiteY1" fmla="*/ 142392 h 14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8408" h="142392">
                <a:moveTo>
                  <a:pt x="198408" y="0"/>
                </a:moveTo>
                <a:lnTo>
                  <a:pt x="0" y="142392"/>
                </a:ln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Line Callout 1 (Border and Accent Bar) 4"/>
          <p:cNvSpPr/>
          <p:nvPr/>
        </p:nvSpPr>
        <p:spPr bwMode="auto">
          <a:xfrm flipH="1">
            <a:off x="3703587" y="3295301"/>
            <a:ext cx="895995" cy="778116"/>
          </a:xfrm>
          <a:prstGeom prst="accentBorderCallout1">
            <a:avLst>
              <a:gd name="adj1" fmla="val 18750"/>
              <a:gd name="adj2" fmla="val -8333"/>
              <a:gd name="adj3" fmla="val 111655"/>
              <a:gd name="adj4" fmla="val -8297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rtlCol="0" anchor="ctr"/>
          <a:lstStyle/>
          <a:p>
            <a:pPr algn="ctr"/>
            <a:r>
              <a:rPr lang="en-US" sz="1400" dirty="0" smtClean="0"/>
              <a:t>Self Routing</a:t>
            </a:r>
          </a:p>
          <a:p>
            <a:pPr algn="ctr"/>
            <a:r>
              <a:rPr lang="en-US" sz="1400" dirty="0" smtClean="0"/>
              <a:t> Unit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763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6"/>
    </mc:Choice>
    <mc:Fallback xmlns="">
      <p:transition spd="slow" advTm="28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7" grpId="0" animBg="1"/>
      <p:bldP spid="261" grpId="0" animBg="1"/>
      <p:bldP spid="262" grpId="0" animBg="1"/>
      <p:bldP spid="259" grpId="0" animBg="1"/>
      <p:bldP spid="260" grpId="0" animBg="1"/>
      <p:bldP spid="263" grpId="0" animBg="1"/>
      <p:bldP spid="266" grpId="0" animBg="1"/>
      <p:bldP spid="268" grpId="0" animBg="1"/>
      <p:bldP spid="264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Central vs. Distributed Adaptive Routing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8220" y="3895947"/>
            <a:ext cx="8153400" cy="24286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 smtClean="0"/>
              <a:t>Distributed Adaptive Routing is </a:t>
            </a:r>
            <a:br>
              <a:rPr lang="en-US" i="1" dirty="0" smtClean="0"/>
            </a:br>
            <a:r>
              <a:rPr lang="en-US" i="1" dirty="0" smtClean="0"/>
              <a:t>either scalable or have global knowledge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It is Reactive</a:t>
            </a:r>
            <a:endParaRPr lang="en-US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785862"/>
              </p:ext>
            </p:extLst>
          </p:nvPr>
        </p:nvGraphicFramePr>
        <p:xfrm>
          <a:off x="625051" y="1855382"/>
          <a:ext cx="777946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435"/>
                <a:gridCol w="2917508"/>
                <a:gridCol w="32865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Property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Central Adaptive Routing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Distributed</a:t>
                      </a:r>
                      <a:r>
                        <a:rPr lang="en-US" sz="2000" baseline="0" dirty="0" smtClean="0"/>
                        <a:t> Adaptive Routing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Scalability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Low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50"/>
                          </a:solidFill>
                        </a:rPr>
                        <a:t>High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Knowledge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50"/>
                          </a:solidFill>
                        </a:rPr>
                        <a:t>Global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Local (to keep scalability)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Non-Blocking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Unknown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69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743"/>
    </mc:Choice>
    <mc:Fallback xmlns="">
      <p:transition spd="slow" advTm="8974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Can </a:t>
            </a:r>
            <a:r>
              <a:rPr lang="en-US" i="1" dirty="0"/>
              <a:t>a Scalable Distributed Adaptive Routing System </a:t>
            </a:r>
            <a:r>
              <a:rPr lang="en-US" i="1" dirty="0" smtClean="0"/>
              <a:t>perform like centralized system and produce </a:t>
            </a:r>
            <a:r>
              <a:rPr lang="en-US" i="1" dirty="0"/>
              <a:t>non-blocking routing assignments in reasonable time?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25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8"/>
    </mc:Choice>
    <mc:Fallback xmlns="">
      <p:transition spd="slow" advTm="1362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Trial and Error</a:t>
            </a:r>
            <a:br>
              <a:rPr lang="en-US" dirty="0" smtClean="0"/>
            </a:br>
            <a:r>
              <a:rPr lang="en-US" dirty="0" smtClean="0"/>
              <a:t>Is Fundamental to Distributed 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50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Randomize output port – Trial 1</a:t>
            </a:r>
          </a:p>
          <a:p>
            <a:r>
              <a:rPr lang="en-US" dirty="0" smtClean="0"/>
              <a:t>Send the traffic</a:t>
            </a:r>
          </a:p>
          <a:p>
            <a:r>
              <a:rPr lang="en-US" dirty="0" smtClean="0"/>
              <a:t>Contention 1</a:t>
            </a:r>
          </a:p>
          <a:p>
            <a:r>
              <a:rPr lang="en-US" dirty="0" smtClean="0"/>
              <a:t>Un-route contending flow</a:t>
            </a:r>
          </a:p>
          <a:p>
            <a:pPr lvl="1"/>
            <a:r>
              <a:rPr lang="en-US" dirty="0" smtClean="0"/>
              <a:t>Randomize new output port </a:t>
            </a:r>
            <a:r>
              <a:rPr lang="en-US" dirty="0"/>
              <a:t>– Trial 2</a:t>
            </a:r>
            <a:endParaRPr lang="en-US" dirty="0" smtClean="0"/>
          </a:p>
          <a:p>
            <a:r>
              <a:rPr lang="en-US" dirty="0" smtClean="0"/>
              <a:t>Send the traffic</a:t>
            </a:r>
          </a:p>
          <a:p>
            <a:r>
              <a:rPr lang="en-US" dirty="0" smtClean="0"/>
              <a:t>Contention 2</a:t>
            </a:r>
          </a:p>
          <a:p>
            <a:r>
              <a:rPr lang="en-US" dirty="0"/>
              <a:t>Un-route contending flow</a:t>
            </a:r>
          </a:p>
          <a:p>
            <a:pPr lvl="1"/>
            <a:r>
              <a:rPr lang="en-US" dirty="0" smtClean="0"/>
              <a:t>Randomize new output port </a:t>
            </a:r>
            <a:r>
              <a:rPr lang="en-US" dirty="0"/>
              <a:t>– Trial 3</a:t>
            </a:r>
            <a:endParaRPr lang="en-US" dirty="0" smtClean="0"/>
          </a:p>
          <a:p>
            <a:r>
              <a:rPr lang="en-US" dirty="0" smtClean="0"/>
              <a:t>Send </a:t>
            </a:r>
            <a:r>
              <a:rPr lang="en-US" dirty="0"/>
              <a:t>the traffic</a:t>
            </a:r>
          </a:p>
          <a:p>
            <a:endParaRPr lang="en-US" dirty="0" smtClean="0"/>
          </a:p>
          <a:p>
            <a:r>
              <a:rPr lang="en-US" dirty="0" smtClean="0"/>
              <a:t>Convergence!</a:t>
            </a:r>
            <a:endParaRPr lang="en-US" dirty="0"/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</p:txBody>
      </p:sp>
      <p:grpSp>
        <p:nvGrpSpPr>
          <p:cNvPr id="17" name="Group 16"/>
          <p:cNvGrpSpPr/>
          <p:nvPr/>
        </p:nvGrpSpPr>
        <p:grpSpPr>
          <a:xfrm rot="5400000">
            <a:off x="5393080" y="3455478"/>
            <a:ext cx="3361391" cy="2957560"/>
            <a:chOff x="1822450" y="1460465"/>
            <a:chExt cx="5353050" cy="4370894"/>
          </a:xfrm>
        </p:grpSpPr>
        <p:grpSp>
          <p:nvGrpSpPr>
            <p:cNvPr id="19" name="Group 18"/>
            <p:cNvGrpSpPr/>
            <p:nvPr/>
          </p:nvGrpSpPr>
          <p:grpSpPr>
            <a:xfrm>
              <a:off x="2457450" y="1460465"/>
              <a:ext cx="4044950" cy="387856"/>
              <a:chOff x="1701800" y="1727200"/>
              <a:chExt cx="4044950" cy="387856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107" name="Group 106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3" name="Straight Connector 112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8" name="Group 107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10" name="Straight Connector 109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1" name="Straight Connector 110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09" name="Straight Connector 108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100" name="Group 99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5" name="Straight Connector 104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6" name="Straight Connector 105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01" name="Group 100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4" name="Straight Connector 103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02" name="Straight Connector 101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2" name="Group 91"/>
              <p:cNvGrpSpPr/>
              <p:nvPr/>
            </p:nvGrpSpPr>
            <p:grpSpPr>
              <a:xfrm>
                <a:off x="1701800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93" name="Group 92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8" name="Straight Connector 97"/>
                  <p:cNvCxnSpPr>
                    <a:endCxn id="33" idx="1"/>
                  </p:cNvCxnSpPr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9" name="Straight Connector 98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4" name="Group 93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96" name="Straight Connector 95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7" name="Straight Connector 96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95" name="Straight Connector 94"/>
                <p:cNvCxnSpPr>
                  <a:endCxn id="33" idx="0"/>
                </p:cNvCxnSpPr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0" name="Group 19"/>
            <p:cNvGrpSpPr/>
            <p:nvPr/>
          </p:nvGrpSpPr>
          <p:grpSpPr>
            <a:xfrm flipV="1">
              <a:off x="5448836" y="5443503"/>
              <a:ext cx="1054100" cy="369312"/>
              <a:chOff x="1701800" y="1727200"/>
              <a:chExt cx="1054100" cy="369312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88" name="Straight Connector 87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9" name="Straight Connector 88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4" name="Group 83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86" name="Straight Connector 85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7" name="Straight Connector 86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85" name="Straight Connector 84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 20"/>
            <p:cNvGrpSpPr/>
            <p:nvPr/>
          </p:nvGrpSpPr>
          <p:grpSpPr>
            <a:xfrm flipV="1">
              <a:off x="3972461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7" name="Group 76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9" name="Straight Connector 78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8" name="Straight Connector 77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" name="Group 21"/>
            <p:cNvGrpSpPr/>
            <p:nvPr/>
          </p:nvGrpSpPr>
          <p:grpSpPr>
            <a:xfrm flipV="1">
              <a:off x="2457986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4" name="Straight Connector 73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0" name="Group 69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72" name="Straight Connector 71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71" name="Straight Connector 70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3" name="Group 22"/>
            <p:cNvGrpSpPr/>
            <p:nvPr/>
          </p:nvGrpSpPr>
          <p:grpSpPr>
            <a:xfrm flipV="1">
              <a:off x="2241550" y="2209765"/>
              <a:ext cx="4486275" cy="1282700"/>
              <a:chOff x="1485900" y="4025900"/>
              <a:chExt cx="4486275" cy="1282700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63" name="Group 62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67" name="Straight Connector 66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8" name="Straight Connector 67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4" name="Group 63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65" name="Straight Connector 64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6" name="Straight Connector 65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53" name="Group 52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59" name="Straight Connector 58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Straight Connector 59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Straight Connector 60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Straight Connector 61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4" name="Group 53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6" name="Straight Connector 55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7" name="Straight Connector 56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8" name="Straight Connector 57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4" name="Group 23"/>
            <p:cNvGrpSpPr/>
            <p:nvPr/>
          </p:nvGrpSpPr>
          <p:grpSpPr>
            <a:xfrm>
              <a:off x="2241550" y="3759165"/>
              <a:ext cx="4486275" cy="1282700"/>
              <a:chOff x="1485900" y="4025900"/>
              <a:chExt cx="4486275" cy="1282700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50" name="Straight Connector 49"/>
                  <p:cNvCxnSpPr>
                    <a:endCxn id="29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1" name="Straight Connector 50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7" name="Group 46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48" name="Straight Connector 47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9" name="Straight Connector 48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36" name="Group 35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42" name="Straight Connector 41"/>
                <p:cNvCxnSpPr>
                  <a:stCxn id="26" idx="4"/>
                </p:cNvCxnSpPr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Straight Connector 42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Straight Connector 43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" name="Straight Connector 44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7" name="Group 36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Straight Connector 40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25" name="Oval 24"/>
            <p:cNvSpPr/>
            <p:nvPr/>
          </p:nvSpPr>
          <p:spPr bwMode="auto">
            <a:xfrm>
              <a:off x="33274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18224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8323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63373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07987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25749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55848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407987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5749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55848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>
            <a:off x="5580286" y="3778175"/>
            <a:ext cx="308028" cy="180298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588445" y="4709039"/>
            <a:ext cx="308028" cy="180298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880387" y="3890175"/>
            <a:ext cx="264905" cy="2091559"/>
            <a:chOff x="5667727" y="3890175"/>
            <a:chExt cx="264905" cy="2091559"/>
          </a:xfrm>
        </p:grpSpPr>
        <p:sp>
          <p:nvSpPr>
            <p:cNvPr id="12" name="Rounded Rectangle 11"/>
            <p:cNvSpPr/>
            <p:nvPr/>
          </p:nvSpPr>
          <p:spPr>
            <a:xfrm>
              <a:off x="5667728" y="3890175"/>
              <a:ext cx="248819" cy="205513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83813" y="5776221"/>
              <a:ext cx="248819" cy="205513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667727" y="4841928"/>
              <a:ext cx="248819" cy="205513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6283891" y="5070166"/>
            <a:ext cx="1564001" cy="280779"/>
            <a:chOff x="6883542" y="5551577"/>
            <a:chExt cx="1076905" cy="193278"/>
          </a:xfrm>
        </p:grpSpPr>
        <p:sp>
          <p:nvSpPr>
            <p:cNvPr id="114" name="Freeform 113"/>
            <p:cNvSpPr/>
            <p:nvPr/>
          </p:nvSpPr>
          <p:spPr>
            <a:xfrm>
              <a:off x="6883542" y="5551577"/>
              <a:ext cx="378691" cy="19327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Freeform 114"/>
            <p:cNvSpPr/>
            <p:nvPr/>
          </p:nvSpPr>
          <p:spPr>
            <a:xfrm flipV="1">
              <a:off x="7629092" y="5551577"/>
              <a:ext cx="331355" cy="152400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6" name="Freeform 115"/>
          <p:cNvSpPr/>
          <p:nvPr/>
        </p:nvSpPr>
        <p:spPr>
          <a:xfrm flipV="1">
            <a:off x="8368138" y="4598342"/>
            <a:ext cx="481230" cy="221394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Freeform 116"/>
          <p:cNvSpPr/>
          <p:nvPr/>
        </p:nvSpPr>
        <p:spPr>
          <a:xfrm flipV="1">
            <a:off x="5465145" y="5965993"/>
            <a:ext cx="361399" cy="144955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6249656" y="4551303"/>
            <a:ext cx="1641208" cy="1174792"/>
            <a:chOff x="6859969" y="5194410"/>
            <a:chExt cx="1130067" cy="808685"/>
          </a:xfrm>
        </p:grpSpPr>
        <p:sp>
          <p:nvSpPr>
            <p:cNvPr id="118" name="Freeform 117"/>
            <p:cNvSpPr/>
            <p:nvPr/>
          </p:nvSpPr>
          <p:spPr>
            <a:xfrm flipV="1">
              <a:off x="6859969" y="5290931"/>
              <a:ext cx="508771" cy="712164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7605426" y="5194410"/>
              <a:ext cx="384610" cy="184779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0" name="Freeform 119"/>
          <p:cNvSpPr/>
          <p:nvPr/>
        </p:nvSpPr>
        <p:spPr>
          <a:xfrm>
            <a:off x="8333546" y="5036973"/>
            <a:ext cx="558573" cy="268432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6" name="Group 135"/>
          <p:cNvGrpSpPr/>
          <p:nvPr/>
        </p:nvGrpSpPr>
        <p:grpSpPr>
          <a:xfrm>
            <a:off x="6259444" y="4029017"/>
            <a:ext cx="1700850" cy="769668"/>
            <a:chOff x="6866709" y="4834887"/>
            <a:chExt cx="1171134" cy="529812"/>
          </a:xfrm>
        </p:grpSpPr>
        <p:sp>
          <p:nvSpPr>
            <p:cNvPr id="122" name="Freeform 121"/>
            <p:cNvSpPr/>
            <p:nvPr/>
          </p:nvSpPr>
          <p:spPr>
            <a:xfrm>
              <a:off x="6866709" y="4834887"/>
              <a:ext cx="401442" cy="22925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7605424" y="5158773"/>
              <a:ext cx="432419" cy="205926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27" name="Straight Arrow Connector 126"/>
          <p:cNvCxnSpPr>
            <a:stCxn id="32" idx="0"/>
          </p:cNvCxnSpPr>
          <p:nvPr/>
        </p:nvCxnSpPr>
        <p:spPr>
          <a:xfrm>
            <a:off x="8380686" y="4934259"/>
            <a:ext cx="480548" cy="10332"/>
          </a:xfrm>
          <a:prstGeom prst="straightConnector1">
            <a:avLst/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</p:cxnSp>
      <p:grpSp>
        <p:nvGrpSpPr>
          <p:cNvPr id="137" name="Group 136"/>
          <p:cNvGrpSpPr/>
          <p:nvPr/>
        </p:nvGrpSpPr>
        <p:grpSpPr>
          <a:xfrm>
            <a:off x="6236951" y="4116343"/>
            <a:ext cx="1610944" cy="1231834"/>
            <a:chOff x="6851221" y="4894999"/>
            <a:chExt cx="1109228" cy="847951"/>
          </a:xfrm>
        </p:grpSpPr>
        <p:sp>
          <p:nvSpPr>
            <p:cNvPr id="129" name="Freeform 128"/>
            <p:cNvSpPr/>
            <p:nvPr/>
          </p:nvSpPr>
          <p:spPr>
            <a:xfrm>
              <a:off x="6851221" y="4894999"/>
              <a:ext cx="523438" cy="732777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Freeform 130"/>
            <p:cNvSpPr/>
            <p:nvPr/>
          </p:nvSpPr>
          <p:spPr>
            <a:xfrm flipV="1">
              <a:off x="7626831" y="5582002"/>
              <a:ext cx="333618" cy="16094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205863" y="5136679"/>
            <a:ext cx="1722992" cy="1055945"/>
            <a:chOff x="6829815" y="5597362"/>
            <a:chExt cx="1186380" cy="726875"/>
          </a:xfrm>
        </p:grpSpPr>
        <p:sp>
          <p:nvSpPr>
            <p:cNvPr id="132" name="Freeform 131"/>
            <p:cNvSpPr/>
            <p:nvPr/>
          </p:nvSpPr>
          <p:spPr>
            <a:xfrm>
              <a:off x="6829815" y="5597362"/>
              <a:ext cx="438336" cy="726875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 flipV="1">
              <a:off x="7611342" y="5602252"/>
              <a:ext cx="404853" cy="687443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3333CC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9" name="Oval 138"/>
          <p:cNvSpPr/>
          <p:nvPr/>
        </p:nvSpPr>
        <p:spPr bwMode="auto">
          <a:xfrm rot="1010806">
            <a:off x="7177607" y="4362064"/>
            <a:ext cx="936684" cy="52727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/>
          <p:nvPr/>
        </p:nvSpPr>
        <p:spPr bwMode="auto">
          <a:xfrm rot="20508480">
            <a:off x="7159162" y="4952774"/>
            <a:ext cx="936684" cy="527273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rtlCol="0" anchor="ctr"/>
          <a:lstStyle/>
          <a:p>
            <a:pPr algn="ctr"/>
            <a:endParaRPr lang="en-US" dirty="0"/>
          </a:p>
        </p:txBody>
      </p:sp>
      <p:sp>
        <p:nvSpPr>
          <p:cNvPr id="130" name="Freeform 129"/>
          <p:cNvSpPr/>
          <p:nvPr/>
        </p:nvSpPr>
        <p:spPr>
          <a:xfrm>
            <a:off x="6020882" y="3975008"/>
            <a:ext cx="272110" cy="54009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Freeform 139"/>
          <p:cNvSpPr/>
          <p:nvPr/>
        </p:nvSpPr>
        <p:spPr>
          <a:xfrm>
            <a:off x="6084064" y="4980778"/>
            <a:ext cx="222329" cy="10748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Freeform 140"/>
          <p:cNvSpPr/>
          <p:nvPr/>
        </p:nvSpPr>
        <p:spPr>
          <a:xfrm flipV="1">
            <a:off x="6129205" y="5726875"/>
            <a:ext cx="114946" cy="152400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Freeform 141"/>
          <p:cNvSpPr/>
          <p:nvPr/>
        </p:nvSpPr>
        <p:spPr>
          <a:xfrm>
            <a:off x="6041035" y="3967653"/>
            <a:ext cx="193528" cy="178778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Freeform 142"/>
          <p:cNvSpPr/>
          <p:nvPr/>
        </p:nvSpPr>
        <p:spPr>
          <a:xfrm>
            <a:off x="6089710" y="4980778"/>
            <a:ext cx="111164" cy="17636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827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313"/>
    </mc:Choice>
    <mc:Fallback xmlns="">
      <p:transition spd="slow" advTm="663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9" grpId="0" uiExpand="1" animBg="1"/>
      <p:bldP spid="139" grpId="1" uiExpand="1" animBg="1"/>
      <p:bldP spid="128" grpId="0" uiExpand="1" animBg="1"/>
      <p:bldP spid="128" grpId="1" uiExpand="1" animBg="1"/>
      <p:bldP spid="130" grpId="0" animBg="1"/>
      <p:bldP spid="130" grpId="1" animBg="1"/>
      <p:bldP spid="140" grpId="0" animBg="1"/>
      <p:bldP spid="140" grpId="1" animBg="1"/>
      <p:bldP spid="141" grpId="0" animBg="1"/>
      <p:bldP spid="142" grpId="0" animBg="1"/>
      <p:bldP spid="1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25"/>
          <p:cNvGrpSpPr/>
          <p:nvPr/>
        </p:nvGrpSpPr>
        <p:grpSpPr>
          <a:xfrm rot="5400000">
            <a:off x="5679069" y="2059298"/>
            <a:ext cx="2920242" cy="2624204"/>
            <a:chOff x="1822450" y="1460465"/>
            <a:chExt cx="5353050" cy="4370894"/>
          </a:xfrm>
        </p:grpSpPr>
        <p:grpSp>
          <p:nvGrpSpPr>
            <p:cNvPr id="128" name="Group 127"/>
            <p:cNvGrpSpPr/>
            <p:nvPr/>
          </p:nvGrpSpPr>
          <p:grpSpPr>
            <a:xfrm>
              <a:off x="2457450" y="1460465"/>
              <a:ext cx="4044950" cy="387856"/>
              <a:chOff x="1701800" y="1727200"/>
              <a:chExt cx="4044950" cy="387856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4692650" y="1745744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226" name="Group 225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231" name="Straight Connector 230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2" name="Straight Connector 231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27" name="Group 226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229" name="Straight Connector 228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0" name="Straight Connector 229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228" name="Straight Connector 227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3216275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219" name="Group 218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224" name="Straight Connector 223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5" name="Straight Connector 224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20" name="Group 219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222" name="Straight Connector 221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3" name="Straight Connector 222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221" name="Straight Connector 220"/>
                <p:cNvCxnSpPr/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11" name="Group 210"/>
              <p:cNvGrpSpPr/>
              <p:nvPr/>
            </p:nvGrpSpPr>
            <p:grpSpPr>
              <a:xfrm>
                <a:off x="1701800" y="1727200"/>
                <a:ext cx="1054100" cy="369312"/>
                <a:chOff x="1701800" y="1727200"/>
                <a:chExt cx="1054100" cy="369312"/>
              </a:xfrm>
            </p:grpSpPr>
            <p:grpSp>
              <p:nvGrpSpPr>
                <p:cNvPr id="212" name="Group 211"/>
                <p:cNvGrpSpPr/>
                <p:nvPr/>
              </p:nvGrpSpPr>
              <p:grpSpPr>
                <a:xfrm>
                  <a:off x="1701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217" name="Straight Connector 216"/>
                  <p:cNvCxnSpPr>
                    <a:endCxn id="152" idx="1"/>
                  </p:cNvCxnSpPr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8" name="Straight Connector 217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13" name="Group 212"/>
                <p:cNvGrpSpPr/>
                <p:nvPr/>
              </p:nvGrpSpPr>
              <p:grpSpPr>
                <a:xfrm flipH="1">
                  <a:off x="2336800" y="1727200"/>
                  <a:ext cx="419100" cy="369312"/>
                  <a:chOff x="1701800" y="1727200"/>
                  <a:chExt cx="419100" cy="369312"/>
                </a:xfrm>
              </p:grpSpPr>
              <p:cxnSp>
                <p:nvCxnSpPr>
                  <p:cNvPr id="215" name="Straight Connector 214"/>
                  <p:cNvCxnSpPr/>
                  <p:nvPr/>
                </p:nvCxnSpPr>
                <p:spPr bwMode="auto">
                  <a:xfrm>
                    <a:off x="1701800" y="1727200"/>
                    <a:ext cx="240227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6" name="Straight Connector 215"/>
                  <p:cNvCxnSpPr/>
                  <p:nvPr/>
                </p:nvCxnSpPr>
                <p:spPr bwMode="auto">
                  <a:xfrm>
                    <a:off x="1905000" y="1727200"/>
                    <a:ext cx="215900" cy="3693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214" name="Straight Connector 213"/>
                <p:cNvCxnSpPr>
                  <a:endCxn id="152" idx="0"/>
                </p:cNvCxnSpPr>
                <p:nvPr/>
              </p:nvCxnSpPr>
              <p:spPr bwMode="auto">
                <a:xfrm>
                  <a:off x="2238375" y="1727200"/>
                  <a:ext cx="0" cy="254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30" name="Group 129"/>
            <p:cNvGrpSpPr/>
            <p:nvPr/>
          </p:nvGrpSpPr>
          <p:grpSpPr>
            <a:xfrm flipV="1">
              <a:off x="5448836" y="5443503"/>
              <a:ext cx="1054100" cy="369312"/>
              <a:chOff x="1701800" y="1727200"/>
              <a:chExt cx="1054100" cy="369312"/>
            </a:xfrm>
          </p:grpSpPr>
          <p:grpSp>
            <p:nvGrpSpPr>
              <p:cNvPr id="202" name="Group 201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8" name="Straight Connector 207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03" name="Group 202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05" name="Straight Connector 204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6" name="Straight Connector 205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204" name="Straight Connector 203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0" name="Group 139"/>
            <p:cNvGrpSpPr/>
            <p:nvPr/>
          </p:nvGrpSpPr>
          <p:grpSpPr>
            <a:xfrm flipV="1">
              <a:off x="3972461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195" name="Group 194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200" name="Straight Connector 199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1" name="Straight Connector 200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96" name="Group 195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98" name="Straight Connector 197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9" name="Straight Connector 198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97" name="Straight Connector 196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1" name="Group 140"/>
            <p:cNvGrpSpPr/>
            <p:nvPr/>
          </p:nvGrpSpPr>
          <p:grpSpPr>
            <a:xfrm flipV="1">
              <a:off x="2457986" y="5462047"/>
              <a:ext cx="1054100" cy="369312"/>
              <a:chOff x="1701800" y="1727200"/>
              <a:chExt cx="1054100" cy="369312"/>
            </a:xfrm>
          </p:grpSpPr>
          <p:grpSp>
            <p:nvGrpSpPr>
              <p:cNvPr id="188" name="Group 187"/>
              <p:cNvGrpSpPr/>
              <p:nvPr/>
            </p:nvGrpSpPr>
            <p:grpSpPr>
              <a:xfrm>
                <a:off x="1701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93" name="Straight Connector 192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4" name="Straight Connector 193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89" name="Group 188"/>
              <p:cNvGrpSpPr/>
              <p:nvPr/>
            </p:nvGrpSpPr>
            <p:grpSpPr>
              <a:xfrm flipH="1">
                <a:off x="2336800" y="1727200"/>
                <a:ext cx="419100" cy="369312"/>
                <a:chOff x="1701800" y="1727200"/>
                <a:chExt cx="419100" cy="369312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auto">
                <a:xfrm>
                  <a:off x="1701800" y="1727200"/>
                  <a:ext cx="240227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2" name="Straight Connector 191"/>
                <p:cNvCxnSpPr/>
                <p:nvPr/>
              </p:nvCxnSpPr>
              <p:spPr bwMode="auto">
                <a:xfrm>
                  <a:off x="1905000" y="1727200"/>
                  <a:ext cx="215900" cy="3693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90" name="Straight Connector 189"/>
              <p:cNvCxnSpPr/>
              <p:nvPr/>
            </p:nvCxnSpPr>
            <p:spPr bwMode="auto">
              <a:xfrm>
                <a:off x="2238375" y="1727200"/>
                <a:ext cx="0" cy="2540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2" name="Group 141"/>
            <p:cNvGrpSpPr/>
            <p:nvPr/>
          </p:nvGrpSpPr>
          <p:grpSpPr>
            <a:xfrm flipV="1">
              <a:off x="2241550" y="2209765"/>
              <a:ext cx="4486275" cy="1282700"/>
              <a:chOff x="1485900" y="4025900"/>
              <a:chExt cx="4486275" cy="1282700"/>
            </a:xfrm>
          </p:grpSpPr>
          <p:grpSp>
            <p:nvGrpSpPr>
              <p:cNvPr id="171" name="Group 170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182" name="Group 181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186" name="Straight Connector 185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87" name="Straight Connector 186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83" name="Group 182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184" name="Straight Connector 183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85" name="Straight Connector 184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172" name="Group 171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178" name="Straight Connector 177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9" name="Straight Connector 178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0" name="Straight Connector 179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1" name="Straight Connector 180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73" name="Group 172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174" name="Straight Connector 173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5" name="Straight Connector 174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43" name="Group 142"/>
            <p:cNvGrpSpPr/>
            <p:nvPr/>
          </p:nvGrpSpPr>
          <p:grpSpPr>
            <a:xfrm>
              <a:off x="2241550" y="3759165"/>
              <a:ext cx="4486275" cy="1282700"/>
              <a:chOff x="1485900" y="4025900"/>
              <a:chExt cx="4486275" cy="1282700"/>
            </a:xfrm>
          </p:grpSpPr>
          <p:grpSp>
            <p:nvGrpSpPr>
              <p:cNvPr id="154" name="Group 153"/>
              <p:cNvGrpSpPr/>
              <p:nvPr/>
            </p:nvGrpSpPr>
            <p:grpSpPr>
              <a:xfrm>
                <a:off x="1600200" y="4151888"/>
                <a:ext cx="4292600" cy="1043424"/>
                <a:chOff x="1600200" y="4151888"/>
                <a:chExt cx="4292600" cy="1043424"/>
              </a:xfrm>
            </p:grpSpPr>
            <p:grpSp>
              <p:nvGrpSpPr>
                <p:cNvPr id="165" name="Group 164"/>
                <p:cNvGrpSpPr/>
                <p:nvPr/>
              </p:nvGrpSpPr>
              <p:grpSpPr>
                <a:xfrm>
                  <a:off x="16002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169" name="Straight Connector 168"/>
                  <p:cNvCxnSpPr>
                    <a:endCxn id="148" idx="1"/>
                  </p:cNvCxnSpPr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70" name="Straight Connector 169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66" name="Group 165"/>
                <p:cNvGrpSpPr/>
                <p:nvPr/>
              </p:nvGrpSpPr>
              <p:grpSpPr>
                <a:xfrm flipH="1">
                  <a:off x="3911600" y="4151888"/>
                  <a:ext cx="1981200" cy="1043424"/>
                  <a:chOff x="1600200" y="4151888"/>
                  <a:chExt cx="1981200" cy="1043424"/>
                </a:xfrm>
              </p:grpSpPr>
              <p:cxnSp>
                <p:nvCxnSpPr>
                  <p:cNvPr id="167" name="Straight Connector 166"/>
                  <p:cNvCxnSpPr/>
                  <p:nvPr/>
                </p:nvCxnSpPr>
                <p:spPr bwMode="auto">
                  <a:xfrm>
                    <a:off x="1600200" y="4151888"/>
                    <a:ext cx="1846777" cy="104342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8" name="Straight Connector 167"/>
                  <p:cNvCxnSpPr/>
                  <p:nvPr/>
                </p:nvCxnSpPr>
                <p:spPr bwMode="auto">
                  <a:xfrm>
                    <a:off x="3086100" y="4151888"/>
                    <a:ext cx="495300" cy="9281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155" name="Group 154"/>
              <p:cNvGrpSpPr/>
              <p:nvPr/>
            </p:nvGrpSpPr>
            <p:grpSpPr>
              <a:xfrm>
                <a:off x="1485900" y="40386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161" name="Straight Connector 160"/>
                <p:cNvCxnSpPr>
                  <a:stCxn id="145" idx="4"/>
                </p:cNvCxnSpPr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2" name="Straight Connector 161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3" name="Straight Connector 162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4" name="Straight Connector 163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56" name="Group 155"/>
              <p:cNvGrpSpPr/>
              <p:nvPr/>
            </p:nvGrpSpPr>
            <p:grpSpPr>
              <a:xfrm flipH="1">
                <a:off x="1790700" y="4025900"/>
                <a:ext cx="4181475" cy="1270000"/>
                <a:chOff x="1485900" y="4038600"/>
                <a:chExt cx="4181475" cy="1270000"/>
              </a:xfrm>
            </p:grpSpPr>
            <p:cxnSp>
              <p:nvCxnSpPr>
                <p:cNvPr id="157" name="Straight Connector 156"/>
                <p:cNvCxnSpPr/>
                <p:nvPr/>
              </p:nvCxnSpPr>
              <p:spPr bwMode="auto">
                <a:xfrm>
                  <a:off x="1485900" y="4267200"/>
                  <a:ext cx="635000" cy="9281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8" name="Straight Connector 157"/>
                <p:cNvCxnSpPr/>
                <p:nvPr/>
              </p:nvCxnSpPr>
              <p:spPr bwMode="auto">
                <a:xfrm flipH="1">
                  <a:off x="2238375" y="4151888"/>
                  <a:ext cx="593726" cy="104342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 flipV="1">
                  <a:off x="2374900" y="4038600"/>
                  <a:ext cx="1744662" cy="11567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0" name="Straight Connector 159"/>
                <p:cNvCxnSpPr/>
                <p:nvPr/>
              </p:nvCxnSpPr>
              <p:spPr bwMode="auto">
                <a:xfrm flipV="1">
                  <a:off x="2535237" y="4038600"/>
                  <a:ext cx="3132138" cy="1270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44" name="Oval 143"/>
            <p:cNvSpPr/>
            <p:nvPr/>
          </p:nvSpPr>
          <p:spPr bwMode="auto">
            <a:xfrm>
              <a:off x="33274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18224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483235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6337300" y="32130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8" name="Oval 147"/>
            <p:cNvSpPr/>
            <p:nvPr/>
          </p:nvSpPr>
          <p:spPr bwMode="auto">
            <a:xfrm>
              <a:off x="407987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9" name="Oval 148"/>
            <p:cNvSpPr/>
            <p:nvPr/>
          </p:nvSpPr>
          <p:spPr bwMode="auto">
            <a:xfrm>
              <a:off x="25749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5584825" y="48132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407987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25749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3" name="Oval 152"/>
            <p:cNvSpPr/>
            <p:nvPr/>
          </p:nvSpPr>
          <p:spPr bwMode="auto">
            <a:xfrm>
              <a:off x="5584825" y="1714465"/>
              <a:ext cx="838200" cy="787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</a:t>
            </a:r>
            <a:r>
              <a:rPr lang="en-US" dirty="0"/>
              <a:t>Trials </a:t>
            </a:r>
            <a:r>
              <a:rPr lang="en-US" dirty="0" smtClean="0"/>
              <a:t>Cause BW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6237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Packet Simulation: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R1</a:t>
            </a:r>
            <a:r>
              <a:rPr lang="en-US" dirty="0" smtClean="0"/>
              <a:t> is delivered followed by </a:t>
            </a:r>
            <a:r>
              <a:rPr lang="en-US" dirty="0" smtClean="0">
                <a:solidFill>
                  <a:srgbClr val="00B050"/>
                </a:solidFill>
              </a:rPr>
              <a:t>G1</a:t>
            </a: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is stuck behind </a:t>
            </a:r>
            <a:r>
              <a:rPr lang="en-US" dirty="0" smtClean="0">
                <a:solidFill>
                  <a:srgbClr val="00B050"/>
                </a:solidFill>
              </a:rPr>
              <a:t>G1</a:t>
            </a:r>
          </a:p>
          <a:p>
            <a:r>
              <a:rPr lang="en-US" sz="2800" dirty="0"/>
              <a:t>Re-route</a:t>
            </a:r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arrives before </a:t>
            </a:r>
            <a:r>
              <a:rPr lang="en-US" dirty="0" smtClean="0">
                <a:solidFill>
                  <a:srgbClr val="FF0000"/>
                </a:solidFill>
              </a:rPr>
              <a:t>R2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Out-of-Order Packets delivery!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Implications are significant drop in flow BW</a:t>
            </a:r>
          </a:p>
          <a:p>
            <a:pPr lvl="1"/>
            <a:r>
              <a:rPr lang="en-US" dirty="0" smtClean="0"/>
              <a:t>TCP</a:t>
            </a:r>
            <a:r>
              <a:rPr lang="en-US" baseline="30000" dirty="0" smtClean="0"/>
              <a:t>*</a:t>
            </a:r>
            <a:r>
              <a:rPr lang="en-US" dirty="0" smtClean="0"/>
              <a:t> sees out-of-order as packet-drop and throttle the senders</a:t>
            </a:r>
          </a:p>
          <a:p>
            <a:pPr lvl="1"/>
            <a:r>
              <a:rPr lang="en-US" dirty="0" smtClean="0"/>
              <a:t>See “</a:t>
            </a:r>
            <a:r>
              <a:rPr lang="en-US" dirty="0" err="1" smtClean="0"/>
              <a:t>Incast</a:t>
            </a:r>
            <a:r>
              <a:rPr lang="en-US" dirty="0" smtClean="0"/>
              <a:t>” papers…</a:t>
            </a:r>
            <a:endParaRPr lang="en-US" sz="1700" dirty="0" smtClean="0"/>
          </a:p>
          <a:p>
            <a:pPr marL="365760" lvl="1" indent="0">
              <a:buNone/>
            </a:pPr>
            <a:r>
              <a:rPr lang="en-US" sz="1700" dirty="0" smtClean="0"/>
              <a:t>* Or any other reliable transport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485330" y="2182509"/>
            <a:ext cx="364541" cy="243096"/>
          </a:xfrm>
          <a:prstGeom prst="roundRect">
            <a:avLst/>
          </a:prstGeom>
          <a:solidFill>
            <a:srgbClr val="FF0000">
              <a:alpha val="67843"/>
            </a:srgbClr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r>
              <a:rPr lang="en-US" sz="1200" dirty="0" smtClean="0"/>
              <a:t>R1</a:t>
            </a:r>
            <a:endParaRPr lang="en-US" sz="1200" dirty="0"/>
          </a:p>
        </p:txBody>
      </p:sp>
      <p:sp>
        <p:nvSpPr>
          <p:cNvPr id="263" name="Rounded Rectangle 262"/>
          <p:cNvSpPr/>
          <p:nvPr/>
        </p:nvSpPr>
        <p:spPr bwMode="auto">
          <a:xfrm>
            <a:off x="7248019" y="2942577"/>
            <a:ext cx="364541" cy="243096"/>
          </a:xfrm>
          <a:prstGeom prst="roundRect">
            <a:avLst/>
          </a:prstGeom>
          <a:solidFill>
            <a:srgbClr val="FF0000">
              <a:alpha val="67843"/>
            </a:srgbClr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r>
              <a:rPr lang="en-US" sz="1200" dirty="0" smtClean="0"/>
              <a:t>R1</a:t>
            </a:r>
            <a:endParaRPr lang="en-US" sz="1200" dirty="0"/>
          </a:p>
        </p:txBody>
      </p:sp>
      <p:sp>
        <p:nvSpPr>
          <p:cNvPr id="264" name="Rounded Rectangle 263"/>
          <p:cNvSpPr/>
          <p:nvPr/>
        </p:nvSpPr>
        <p:spPr bwMode="auto">
          <a:xfrm>
            <a:off x="6214113" y="3960040"/>
            <a:ext cx="364541" cy="243096"/>
          </a:xfrm>
          <a:prstGeom prst="roundRect">
            <a:avLst/>
          </a:prstGeom>
          <a:solidFill>
            <a:srgbClr val="92D050">
              <a:alpha val="67843"/>
            </a:srgbClr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r>
              <a:rPr lang="en-US" sz="1200" dirty="0" smtClean="0"/>
              <a:t>G1</a:t>
            </a:r>
            <a:endParaRPr lang="en-US" sz="1200" dirty="0"/>
          </a:p>
        </p:txBody>
      </p:sp>
      <p:sp>
        <p:nvSpPr>
          <p:cNvPr id="265" name="Rounded Rectangle 264"/>
          <p:cNvSpPr/>
          <p:nvPr/>
        </p:nvSpPr>
        <p:spPr bwMode="auto">
          <a:xfrm>
            <a:off x="5500577" y="2188087"/>
            <a:ext cx="364541" cy="243096"/>
          </a:xfrm>
          <a:prstGeom prst="roundRect">
            <a:avLst/>
          </a:prstGeom>
          <a:solidFill>
            <a:srgbClr val="FF0000">
              <a:alpha val="67843"/>
            </a:srgbClr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r>
              <a:rPr lang="en-US" sz="1200" dirty="0" smtClean="0"/>
              <a:t>R2</a:t>
            </a:r>
            <a:endParaRPr lang="en-US" sz="1200" dirty="0"/>
          </a:p>
        </p:txBody>
      </p:sp>
      <p:sp>
        <p:nvSpPr>
          <p:cNvPr id="233" name="Freeform 232"/>
          <p:cNvSpPr/>
          <p:nvPr/>
        </p:nvSpPr>
        <p:spPr>
          <a:xfrm>
            <a:off x="5814036" y="2357984"/>
            <a:ext cx="273309" cy="156636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5" name="Group 234"/>
          <p:cNvGrpSpPr/>
          <p:nvPr/>
        </p:nvGrpSpPr>
        <p:grpSpPr>
          <a:xfrm>
            <a:off x="6080312" y="2455285"/>
            <a:ext cx="235047" cy="1817063"/>
            <a:chOff x="5667727" y="3890175"/>
            <a:chExt cx="264905" cy="2091559"/>
          </a:xfrm>
        </p:grpSpPr>
        <p:sp>
          <p:nvSpPr>
            <p:cNvPr id="236" name="Rounded Rectangle 235"/>
            <p:cNvSpPr/>
            <p:nvPr/>
          </p:nvSpPr>
          <p:spPr>
            <a:xfrm>
              <a:off x="5667728" y="3890175"/>
              <a:ext cx="248819" cy="205513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sp>
          <p:nvSpPr>
            <p:cNvPr id="237" name="Rounded Rectangle 236"/>
            <p:cNvSpPr/>
            <p:nvPr/>
          </p:nvSpPr>
          <p:spPr>
            <a:xfrm>
              <a:off x="5683813" y="5776221"/>
              <a:ext cx="248819" cy="205513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5667727" y="4841928"/>
              <a:ext cx="248819" cy="205513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000" dirty="0" smtClean="0"/>
                <a:t>SR</a:t>
              </a:r>
              <a:endParaRPr lang="en-US" sz="1000" dirty="0"/>
            </a:p>
          </p:txBody>
        </p:sp>
      </p:grpSp>
      <p:sp>
        <p:nvSpPr>
          <p:cNvPr id="242" name="Freeform 241"/>
          <p:cNvSpPr/>
          <p:nvPr/>
        </p:nvSpPr>
        <p:spPr>
          <a:xfrm flipV="1">
            <a:off x="8287661" y="3070512"/>
            <a:ext cx="426989" cy="192338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3333CC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3" name="Freeform 242"/>
          <p:cNvSpPr/>
          <p:nvPr/>
        </p:nvSpPr>
        <p:spPr>
          <a:xfrm flipV="1">
            <a:off x="5711873" y="4258673"/>
            <a:ext cx="320665" cy="125931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Freeform 246"/>
          <p:cNvSpPr/>
          <p:nvPr/>
        </p:nvSpPr>
        <p:spPr>
          <a:xfrm>
            <a:off x="8256968" y="3451577"/>
            <a:ext cx="495614" cy="233203"/>
          </a:xfrm>
          <a:custGeom>
            <a:avLst/>
            <a:gdLst>
              <a:gd name="connsiteX0" fmla="*/ 0 w 1138687"/>
              <a:gd name="connsiteY0" fmla="*/ 0 h 2924355"/>
              <a:gd name="connsiteX1" fmla="*/ 905773 w 1138687"/>
              <a:gd name="connsiteY1" fmla="*/ 1483743 h 2924355"/>
              <a:gd name="connsiteX2" fmla="*/ 1138687 w 1138687"/>
              <a:gd name="connsiteY2" fmla="*/ 2924355 h 2924355"/>
              <a:gd name="connsiteX0" fmla="*/ 0 w 1138687"/>
              <a:gd name="connsiteY0" fmla="*/ 0 h 2924355"/>
              <a:gd name="connsiteX1" fmla="*/ 1138687 w 1138687"/>
              <a:gd name="connsiteY1" fmla="*/ 2924355 h 2924355"/>
              <a:gd name="connsiteX0" fmla="*/ 0 w 1022890"/>
              <a:gd name="connsiteY0" fmla="*/ 0 h 2269036"/>
              <a:gd name="connsiteX1" fmla="*/ 1022890 w 1022890"/>
              <a:gd name="connsiteY1" fmla="*/ 2269036 h 2269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22890" h="2269036">
                <a:moveTo>
                  <a:pt x="0" y="0"/>
                </a:moveTo>
                <a:lnTo>
                  <a:pt x="1022890" y="2269036"/>
                </a:lnTo>
              </a:path>
            </a:pathLst>
          </a:custGeom>
          <a:noFill/>
          <a:ln w="28575">
            <a:solidFill>
              <a:srgbClr val="00B05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6416644" y="2575905"/>
            <a:ext cx="1509142" cy="668657"/>
            <a:chOff x="6866709" y="4834887"/>
            <a:chExt cx="1171134" cy="529812"/>
          </a:xfrm>
        </p:grpSpPr>
        <p:sp>
          <p:nvSpPr>
            <p:cNvPr id="249" name="Freeform 248"/>
            <p:cNvSpPr/>
            <p:nvPr/>
          </p:nvSpPr>
          <p:spPr>
            <a:xfrm>
              <a:off x="6866709" y="4834887"/>
              <a:ext cx="401442" cy="22925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7605424" y="5158773"/>
              <a:ext cx="432419" cy="205926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51" name="Straight Arrow Connector 250"/>
          <p:cNvCxnSpPr>
            <a:stCxn id="151" idx="0"/>
          </p:cNvCxnSpPr>
          <p:nvPr/>
        </p:nvCxnSpPr>
        <p:spPr>
          <a:xfrm>
            <a:off x="8298794" y="3371401"/>
            <a:ext cx="426384" cy="8976"/>
          </a:xfrm>
          <a:prstGeom prst="straightConnector1">
            <a:avLst/>
          </a:pr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</p:cxnSp>
      <p:grpSp>
        <p:nvGrpSpPr>
          <p:cNvPr id="252" name="Group 251"/>
          <p:cNvGrpSpPr/>
          <p:nvPr/>
        </p:nvGrpSpPr>
        <p:grpSpPr>
          <a:xfrm>
            <a:off x="6396686" y="2651771"/>
            <a:ext cx="1429369" cy="1070168"/>
            <a:chOff x="6851221" y="4894999"/>
            <a:chExt cx="1109228" cy="847951"/>
          </a:xfrm>
        </p:grpSpPr>
        <p:sp>
          <p:nvSpPr>
            <p:cNvPr id="253" name="Freeform 252"/>
            <p:cNvSpPr/>
            <p:nvPr/>
          </p:nvSpPr>
          <p:spPr>
            <a:xfrm>
              <a:off x="6851221" y="4894999"/>
              <a:ext cx="523438" cy="732777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Freeform 253"/>
            <p:cNvSpPr/>
            <p:nvPr/>
          </p:nvSpPr>
          <p:spPr>
            <a:xfrm flipV="1">
              <a:off x="7626831" y="5582002"/>
              <a:ext cx="333618" cy="160948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6416642" y="3003806"/>
            <a:ext cx="1365715" cy="1029450"/>
            <a:chOff x="6859969" y="5194410"/>
            <a:chExt cx="1130067" cy="808685"/>
          </a:xfrm>
        </p:grpSpPr>
        <p:sp>
          <p:nvSpPr>
            <p:cNvPr id="261" name="Freeform 260"/>
            <p:cNvSpPr/>
            <p:nvPr/>
          </p:nvSpPr>
          <p:spPr>
            <a:xfrm flipV="1">
              <a:off x="6859969" y="5290931"/>
              <a:ext cx="508771" cy="712164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2" name="Freeform 261"/>
            <p:cNvSpPr/>
            <p:nvPr/>
          </p:nvSpPr>
          <p:spPr>
            <a:xfrm>
              <a:off x="7605426" y="5194410"/>
              <a:ext cx="384610" cy="184779"/>
            </a:xfrm>
            <a:custGeom>
              <a:avLst/>
              <a:gdLst>
                <a:gd name="connsiteX0" fmla="*/ 0 w 1138687"/>
                <a:gd name="connsiteY0" fmla="*/ 0 h 2924355"/>
                <a:gd name="connsiteX1" fmla="*/ 905773 w 1138687"/>
                <a:gd name="connsiteY1" fmla="*/ 1483743 h 2924355"/>
                <a:gd name="connsiteX2" fmla="*/ 1138687 w 1138687"/>
                <a:gd name="connsiteY2" fmla="*/ 2924355 h 2924355"/>
                <a:gd name="connsiteX0" fmla="*/ 0 w 1138687"/>
                <a:gd name="connsiteY0" fmla="*/ 0 h 2924355"/>
                <a:gd name="connsiteX1" fmla="*/ 1138687 w 1138687"/>
                <a:gd name="connsiteY1" fmla="*/ 2924355 h 2924355"/>
                <a:gd name="connsiteX0" fmla="*/ 0 w 1022890"/>
                <a:gd name="connsiteY0" fmla="*/ 0 h 2269036"/>
                <a:gd name="connsiteX1" fmla="*/ 1022890 w 1022890"/>
                <a:gd name="connsiteY1" fmla="*/ 2269036 h 22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22890" h="2269036">
                  <a:moveTo>
                    <a:pt x="0" y="0"/>
                  </a:moveTo>
                  <a:lnTo>
                    <a:pt x="1022890" y="2269036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6" name="Rounded Rectangle 265"/>
          <p:cNvSpPr/>
          <p:nvPr/>
        </p:nvSpPr>
        <p:spPr bwMode="auto">
          <a:xfrm>
            <a:off x="5473681" y="2191567"/>
            <a:ext cx="364541" cy="243096"/>
          </a:xfrm>
          <a:prstGeom prst="roundRect">
            <a:avLst/>
          </a:prstGeom>
          <a:solidFill>
            <a:srgbClr val="FF0000">
              <a:alpha val="67843"/>
            </a:srgbClr>
          </a:solidFill>
          <a:ln w="9525">
            <a:solidFill>
              <a:schemeClr val="tx1"/>
            </a:solidFill>
            <a:round/>
            <a:headEnd/>
            <a:tailEnd/>
          </a:ln>
          <a:extLst/>
        </p:spPr>
        <p:txBody>
          <a:bodyPr wrap="none" rtlCol="0" anchor="ctr"/>
          <a:lstStyle/>
          <a:p>
            <a:pPr algn="ctr"/>
            <a:r>
              <a:rPr lang="en-US" sz="1200" dirty="0" smtClean="0"/>
              <a:t>R3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792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932"/>
    </mc:Choice>
    <mc:Fallback xmlns="">
      <p:transition spd="slow" advTm="85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5.55112E-17 L 0.18594 0.10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88" y="5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09115 -0.153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-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0.14306 0.0511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53" y="254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15121 0.0826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06632 0.03264 L 0.16753 0.20856 L 0.25347 0.15417 L 0.33489 0.15417 " pathEditMode="relative" rAng="0" ptsTypes="AAAAA">
                                      <p:cBhvr>
                                        <p:cTn id="46" dur="2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36" y="1041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3" grpId="0" animBg="1"/>
      <p:bldP spid="263" grpId="1" animBg="1"/>
      <p:bldP spid="264" grpId="0" animBg="1"/>
      <p:bldP spid="265" grpId="0" animBg="1"/>
      <p:bldP spid="265" grpId="1" animBg="1"/>
      <p:bldP spid="266" grpId="0" animBg="1"/>
      <p:bldP spid="26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Given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i="1" dirty="0" smtClean="0"/>
              <a:t>Analyze </a:t>
            </a:r>
            <a:r>
              <a:rPr lang="en-US" sz="2400" i="1" dirty="0"/>
              <a:t>Distributed Adaptive </a:t>
            </a:r>
            <a:r>
              <a:rPr lang="en-US" sz="2400" i="1" dirty="0" smtClean="0"/>
              <a:t>Routing systems</a:t>
            </a:r>
            <a:endParaRPr lang="en-US" sz="2400" i="1" dirty="0"/>
          </a:p>
          <a:p>
            <a:pPr marL="514350" indent="-514350">
              <a:buFont typeface="+mj-lt"/>
              <a:buAutoNum type="arabicPeriod"/>
            </a:pPr>
            <a:r>
              <a:rPr lang="en-US" sz="2400" i="1" dirty="0"/>
              <a:t>Find </a:t>
            </a:r>
            <a:r>
              <a:rPr lang="en-US" sz="2400" i="1" dirty="0" smtClean="0"/>
              <a:t>how many routing trials are required to converge</a:t>
            </a:r>
            <a:endParaRPr lang="en-US" sz="2400" i="1" dirty="0"/>
          </a:p>
          <a:p>
            <a:pPr marL="514350" indent="-514350">
              <a:buFont typeface="+mj-lt"/>
              <a:buAutoNum type="arabicPeriod"/>
            </a:pPr>
            <a:r>
              <a:rPr lang="en-US" sz="2400" i="1" dirty="0"/>
              <a:t>Find </a:t>
            </a:r>
            <a:r>
              <a:rPr lang="en-US" sz="2400" i="1" dirty="0" smtClean="0"/>
              <a:t>conditions </a:t>
            </a:r>
            <a:r>
              <a:rPr lang="en-US" sz="2400" i="1" dirty="0"/>
              <a:t>that make </a:t>
            </a:r>
            <a:r>
              <a:rPr lang="en-US" sz="2400" i="1" dirty="0" smtClean="0"/>
              <a:t>the system reach </a:t>
            </a:r>
            <a:r>
              <a:rPr lang="en-US" sz="2400" i="1" dirty="0"/>
              <a:t>a non-blocking </a:t>
            </a:r>
            <a:br>
              <a:rPr lang="en-US" sz="2400" i="1" dirty="0"/>
            </a:br>
            <a:r>
              <a:rPr lang="en-US" sz="2400" i="1" dirty="0"/>
              <a:t>assignment in a reasonable </a:t>
            </a:r>
            <a:r>
              <a:rPr lang="en-US" sz="2400" i="1" dirty="0" smtClean="0"/>
              <a:t>time</a:t>
            </a:r>
            <a:endParaRPr lang="en-US" sz="2400" i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350967" y="2452207"/>
            <a:ext cx="2488236" cy="0"/>
          </a:xfrm>
          <a:prstGeom prst="straightConnector1">
            <a:avLst/>
          </a:prstGeom>
          <a:ln w="9525">
            <a:headEnd type="none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841609" y="2129725"/>
            <a:ext cx="0" cy="1233377"/>
          </a:xfrm>
          <a:prstGeom prst="straightConnector1">
            <a:avLst/>
          </a:prstGeom>
          <a:ln w="9525">
            <a:headEnd type="none" w="med" len="med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52012" y="2487650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77269" y="211831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044720" y="2377082"/>
            <a:ext cx="1242391" cy="994594"/>
            <a:chOff x="2031911" y="4737510"/>
            <a:chExt cx="1242391" cy="994594"/>
          </a:xfrm>
        </p:grpSpPr>
        <p:sp>
          <p:nvSpPr>
            <p:cNvPr id="12" name="TextBox 11"/>
            <p:cNvSpPr txBox="1"/>
            <p:nvPr/>
          </p:nvSpPr>
          <p:spPr>
            <a:xfrm rot="7583833">
              <a:off x="2422274" y="4880076"/>
              <a:ext cx="461665" cy="1242391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pPr algn="l"/>
              <a:r>
                <a:rPr lang="en-US" dirty="0" smtClean="0"/>
                <a:t>New Traffic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115879" y="4737510"/>
              <a:ext cx="0" cy="369332"/>
            </a:xfrm>
            <a:prstGeom prst="line">
              <a:avLst/>
            </a:prstGeom>
            <a:ln w="9525"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730970" y="2383904"/>
            <a:ext cx="724942" cy="883595"/>
            <a:chOff x="2718161" y="4744332"/>
            <a:chExt cx="724942" cy="883595"/>
          </a:xfrm>
        </p:grpSpPr>
        <p:sp>
          <p:nvSpPr>
            <p:cNvPr id="13" name="TextBox 12"/>
            <p:cNvSpPr txBox="1"/>
            <p:nvPr/>
          </p:nvSpPr>
          <p:spPr>
            <a:xfrm rot="7698255">
              <a:off x="2849799" y="5034624"/>
              <a:ext cx="461665" cy="72494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Trial 1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791335" y="4744332"/>
              <a:ext cx="0" cy="369332"/>
            </a:xfrm>
            <a:prstGeom prst="line">
              <a:avLst/>
            </a:prstGeom>
            <a:ln w="9525"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405250" y="2383904"/>
            <a:ext cx="724942" cy="883595"/>
            <a:chOff x="3392441" y="4744332"/>
            <a:chExt cx="724942" cy="883595"/>
          </a:xfrm>
        </p:grpSpPr>
        <p:sp>
          <p:nvSpPr>
            <p:cNvPr id="22" name="TextBox 21"/>
            <p:cNvSpPr txBox="1"/>
            <p:nvPr/>
          </p:nvSpPr>
          <p:spPr>
            <a:xfrm rot="7698255">
              <a:off x="3524079" y="5034624"/>
              <a:ext cx="461665" cy="724942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Trial 2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465615" y="4744332"/>
              <a:ext cx="0" cy="369332"/>
            </a:xfrm>
            <a:prstGeom prst="line">
              <a:avLst/>
            </a:prstGeom>
            <a:ln w="9525"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554695" y="2383904"/>
            <a:ext cx="763415" cy="883596"/>
            <a:chOff x="3373204" y="4744332"/>
            <a:chExt cx="763415" cy="883596"/>
          </a:xfrm>
        </p:grpSpPr>
        <p:sp>
          <p:nvSpPr>
            <p:cNvPr id="28" name="TextBox 27"/>
            <p:cNvSpPr txBox="1"/>
            <p:nvPr/>
          </p:nvSpPr>
          <p:spPr>
            <a:xfrm rot="7698255">
              <a:off x="3524079" y="5015388"/>
              <a:ext cx="461665" cy="763415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Trial N</a:t>
              </a:r>
              <a:endParaRPr lang="en-US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465615" y="4744332"/>
              <a:ext cx="0" cy="369332"/>
            </a:xfrm>
            <a:prstGeom prst="line">
              <a:avLst/>
            </a:prstGeom>
            <a:ln w="9525"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549584" y="2377082"/>
            <a:ext cx="1567096" cy="1070910"/>
            <a:chOff x="1967484" y="4737510"/>
            <a:chExt cx="1567096" cy="1070910"/>
          </a:xfrm>
        </p:grpSpPr>
        <p:sp>
          <p:nvSpPr>
            <p:cNvPr id="31" name="TextBox 30"/>
            <p:cNvSpPr txBox="1"/>
            <p:nvPr/>
          </p:nvSpPr>
          <p:spPr>
            <a:xfrm rot="7583833">
              <a:off x="2520199" y="4794040"/>
              <a:ext cx="461665" cy="156709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No Contention</a:t>
              </a:r>
              <a:endParaRPr lang="en-US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115879" y="4737510"/>
              <a:ext cx="0" cy="369332"/>
            </a:xfrm>
            <a:prstGeom prst="line">
              <a:avLst/>
            </a:prstGeom>
            <a:ln w="9525"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>
            <a:off x="1292329" y="2452207"/>
            <a:ext cx="2488236" cy="0"/>
          </a:xfrm>
          <a:prstGeom prst="straightConnector1">
            <a:avLst/>
          </a:prstGeom>
          <a:ln w="9525">
            <a:headEnd type="none" w="med" len="med"/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780565" y="2452207"/>
            <a:ext cx="1570402" cy="0"/>
          </a:xfrm>
          <a:prstGeom prst="straightConnector1">
            <a:avLst/>
          </a:prstGeom>
          <a:ln w="9525">
            <a:prstDash val="dash"/>
            <a:headEnd type="none" w="med" len="med"/>
            <a:tailEnd type="none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3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17"/>
    </mc:Choice>
    <mc:Fallback xmlns="">
      <p:transition spd="slow" advTm="54517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7|2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1|3.6|1.2|13.5|6.3|1.1|1.9|4.5|1.5|2.8|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|7.9|16.9|2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4|3.1|4.6|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1|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.2|0.8|1.1|1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.4|1.9|9.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 wrap="none" anchor="ctr"/>
      <a:lstStyle>
        <a:defPPr>
          <a:defRPr/>
        </a:defPPr>
      </a:lstStyle>
    </a:spDef>
    <a:lnDef>
      <a:spPr>
        <a:ln w="9525">
          <a:headEnd type="none" w="med" len="med"/>
          <a:tailEnd type="none" w="med" len="med"/>
        </a:ln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Eitan Zahavi PhD day 2012</Template>
  <TotalTime>18563</TotalTime>
  <Words>823</Words>
  <Application>Microsoft Office PowerPoint</Application>
  <PresentationFormat>On-screen Show (4:3)</PresentationFormat>
  <Paragraphs>244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Distributed Adaptive Routing  for Big-Data Applications  Running on Data Center Networks </vt:lpstr>
      <vt:lpstr>Big Data – Larger Flows</vt:lpstr>
      <vt:lpstr>Static Routing of Big-Data = Low BW</vt:lpstr>
      <vt:lpstr>Traffic Aware Load Balancing Systems</vt:lpstr>
      <vt:lpstr>Central vs. Distributed Adaptive Routing</vt:lpstr>
      <vt:lpstr>Research Question</vt:lpstr>
      <vt:lpstr>Trial and Error Is Fundamental to Distributed AR</vt:lpstr>
      <vt:lpstr>Routing Trials Cause BW Loss</vt:lpstr>
      <vt:lpstr>Research Plan</vt:lpstr>
      <vt:lpstr>A Simple Policy for Selecting a Flow to Re-Route</vt:lpstr>
      <vt:lpstr>Evaluation</vt:lpstr>
      <vt:lpstr>A Balls and Bins Representation</vt:lpstr>
      <vt:lpstr>System Dynamics</vt:lpstr>
      <vt:lpstr>The “Last” Step Governs Convergence</vt:lpstr>
      <vt:lpstr>Introducing p</vt:lpstr>
      <vt:lpstr>p has Great Impact on Convergence</vt:lpstr>
      <vt:lpstr>Implementable Distributed System</vt:lpstr>
      <vt:lpstr>52% Load on 1152 nodes Fat-Tree</vt:lpstr>
      <vt:lpstr>48% Load on 1152 nodes Fat-Tree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Eitan Zahavi</dc:creator>
  <cp:lastModifiedBy>Isaac Keslassy</cp:lastModifiedBy>
  <cp:revision>1390</cp:revision>
  <dcterms:created xsi:type="dcterms:W3CDTF">1601-01-01T00:00:00Z</dcterms:created>
  <dcterms:modified xsi:type="dcterms:W3CDTF">2012-11-25T15:03:15Z</dcterms:modified>
</cp:coreProperties>
</file>