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90" r:id="rId2"/>
    <p:sldId id="391" r:id="rId3"/>
    <p:sldId id="392" r:id="rId4"/>
    <p:sldId id="346" r:id="rId5"/>
    <p:sldId id="347" r:id="rId6"/>
    <p:sldId id="348" r:id="rId7"/>
    <p:sldId id="384" r:id="rId8"/>
    <p:sldId id="393" r:id="rId9"/>
    <p:sldId id="334" r:id="rId10"/>
    <p:sldId id="345" r:id="rId11"/>
    <p:sldId id="351" r:id="rId12"/>
    <p:sldId id="336" r:id="rId13"/>
    <p:sldId id="341" r:id="rId14"/>
    <p:sldId id="388" r:id="rId15"/>
    <p:sldId id="389" r:id="rId16"/>
    <p:sldId id="339" r:id="rId17"/>
    <p:sldId id="337" r:id="rId18"/>
    <p:sldId id="340" r:id="rId19"/>
    <p:sldId id="353" r:id="rId20"/>
    <p:sldId id="343" r:id="rId21"/>
    <p:sldId id="338" r:id="rId22"/>
    <p:sldId id="383" r:id="rId23"/>
    <p:sldId id="342" r:id="rId24"/>
    <p:sldId id="264" r:id="rId25"/>
  </p:sldIdLst>
  <p:sldSz cx="9144000" cy="6858000" type="screen4x3"/>
  <p:notesSz cx="6797675" cy="9928225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5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5757FF"/>
    <a:srgbClr val="0000CC"/>
    <a:srgbClr val="9393FF"/>
    <a:srgbClr val="0033CC"/>
    <a:srgbClr val="5B8AC2"/>
    <a:srgbClr val="00FF00"/>
    <a:srgbClr val="C0C0C0"/>
    <a:srgbClr val="FBDF53"/>
    <a:srgbClr val="F7E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48" autoAdjust="0"/>
    <p:restoredTop sz="96586" autoAdjust="0"/>
  </p:normalViewPr>
  <p:slideViewPr>
    <p:cSldViewPr showGuides="1">
      <p:cViewPr varScale="1">
        <p:scale>
          <a:sx n="128" d="100"/>
          <a:sy n="128" d="100"/>
        </p:scale>
        <p:origin x="1206" y="120"/>
      </p:cViewPr>
      <p:guideLst>
        <p:guide orient="horz" pos="3936"/>
        <p:guide pos="5568"/>
      </p:guideLst>
    </p:cSldViewPr>
  </p:slideViewPr>
  <p:outlineViewPr>
    <p:cViewPr>
      <p:scale>
        <a:sx n="33" d="100"/>
        <a:sy n="33" d="100"/>
      </p:scale>
      <p:origin x="0" y="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2004" y="-96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itan\Technion\Thesis%20Ideas\Links%20as%20a%20Service\Motivation%20and%20Laa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itan\Technion\Thesis%20Ideas\Links%20as%20a%20Service\Motivation%20and%20La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'NSSLIB MPI Dec 17'!$AK$34</c:f>
              <c:strCache>
                <c:ptCount val="1"/>
                <c:pt idx="0">
                  <c:v>32 KB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'NSSLIB MPI Dec 17'!$AE$42:$AE$49</c:f>
              <c:strCache>
                <c:ptCount val="8"/>
                <c:pt idx="1">
                  <c:v>Single Tenant</c:v>
                </c:pt>
                <c:pt idx="2">
                  <c:v>Meas 2 Jobs</c:v>
                </c:pt>
                <c:pt idx="3">
                  <c:v>Sim 2 Jobs</c:v>
                </c:pt>
                <c:pt idx="4">
                  <c:v>Meas 3 Jobs</c:v>
                </c:pt>
                <c:pt idx="5">
                  <c:v>Sim 3 Jobs</c:v>
                </c:pt>
                <c:pt idx="6">
                  <c:v>Meas  4 Jobs</c:v>
                </c:pt>
                <c:pt idx="7">
                  <c:v>Sim 4 Jobs</c:v>
                </c:pt>
              </c:strCache>
            </c:strRef>
          </c:cat>
          <c:val>
            <c:numRef>
              <c:f>'NSSLIB MPI Dec 17'!$AK$42:$AK$49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 formatCode="0">
                  <c:v>98.63013698630138</c:v>
                </c:pt>
                <c:pt idx="3">
                  <c:v>95.075915263231664</c:v>
                </c:pt>
                <c:pt idx="4" formatCode="0">
                  <c:v>97.297297297297291</c:v>
                </c:pt>
                <c:pt idx="5">
                  <c:v>92.960772385359078</c:v>
                </c:pt>
                <c:pt idx="6" formatCode="0">
                  <c:v>95.744680851063819</c:v>
                </c:pt>
                <c:pt idx="7">
                  <c:v>91.418593084135367</c:v>
                </c:pt>
              </c:numCache>
            </c:numRef>
          </c:val>
        </c:ser>
        <c:ser>
          <c:idx val="1"/>
          <c:order val="1"/>
          <c:tx>
            <c:strRef>
              <c:f>'NSSLIB MPI Dec 17'!$AL$34</c:f>
              <c:strCache>
                <c:ptCount val="1"/>
                <c:pt idx="0">
                  <c:v>64 KB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'NSSLIB MPI Dec 17'!$AE$42:$AE$49</c:f>
              <c:strCache>
                <c:ptCount val="8"/>
                <c:pt idx="1">
                  <c:v>Single Tenant</c:v>
                </c:pt>
                <c:pt idx="2">
                  <c:v>Meas 2 Jobs</c:v>
                </c:pt>
                <c:pt idx="3">
                  <c:v>Sim 2 Jobs</c:v>
                </c:pt>
                <c:pt idx="4">
                  <c:v>Meas 3 Jobs</c:v>
                </c:pt>
                <c:pt idx="5">
                  <c:v>Sim 3 Jobs</c:v>
                </c:pt>
                <c:pt idx="6">
                  <c:v>Meas  4 Jobs</c:v>
                </c:pt>
                <c:pt idx="7">
                  <c:v>Sim 4 Jobs</c:v>
                </c:pt>
              </c:strCache>
            </c:strRef>
          </c:cat>
          <c:val>
            <c:numRef>
              <c:f>'NSSLIB MPI Dec 17'!$AL$42:$AL$49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 formatCode="0">
                  <c:v>97.133757961783459</c:v>
                </c:pt>
                <c:pt idx="3">
                  <c:v>90.938112669949874</c:v>
                </c:pt>
                <c:pt idx="4" formatCode="0">
                  <c:v>93.558282208588949</c:v>
                </c:pt>
                <c:pt idx="5">
                  <c:v>88.287696373326369</c:v>
                </c:pt>
                <c:pt idx="6" formatCode="0">
                  <c:v>90.103397341211235</c:v>
                </c:pt>
                <c:pt idx="7">
                  <c:v>85.313960023891994</c:v>
                </c:pt>
              </c:numCache>
            </c:numRef>
          </c:val>
        </c:ser>
        <c:ser>
          <c:idx val="2"/>
          <c:order val="2"/>
          <c:tx>
            <c:strRef>
              <c:f>'NSSLIB MPI Dec 17'!$AM$34</c:f>
              <c:strCache>
                <c:ptCount val="1"/>
                <c:pt idx="0">
                  <c:v>96 KB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'NSSLIB MPI Dec 17'!$AE$42:$AE$49</c:f>
              <c:strCache>
                <c:ptCount val="8"/>
                <c:pt idx="1">
                  <c:v>Single Tenant</c:v>
                </c:pt>
                <c:pt idx="2">
                  <c:v>Meas 2 Jobs</c:v>
                </c:pt>
                <c:pt idx="3">
                  <c:v>Sim 2 Jobs</c:v>
                </c:pt>
                <c:pt idx="4">
                  <c:v>Meas 3 Jobs</c:v>
                </c:pt>
                <c:pt idx="5">
                  <c:v>Sim 3 Jobs</c:v>
                </c:pt>
                <c:pt idx="6">
                  <c:v>Meas  4 Jobs</c:v>
                </c:pt>
                <c:pt idx="7">
                  <c:v>Sim 4 Jobs</c:v>
                </c:pt>
              </c:strCache>
            </c:strRef>
          </c:cat>
          <c:val>
            <c:numRef>
              <c:f>'NSSLIB MPI Dec 17'!$AM$42:$AM$49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 formatCode="0">
                  <c:v>97.468354430379748</c:v>
                </c:pt>
                <c:pt idx="3">
                  <c:v>88.199177476502555</c:v>
                </c:pt>
                <c:pt idx="4" formatCode="0">
                  <c:v>92.771084337349393</c:v>
                </c:pt>
                <c:pt idx="5">
                  <c:v>85.453471630944165</c:v>
                </c:pt>
                <c:pt idx="6" formatCode="0">
                  <c:v>89.017341040462426</c:v>
                </c:pt>
                <c:pt idx="7">
                  <c:v>81.322516707248099</c:v>
                </c:pt>
              </c:numCache>
            </c:numRef>
          </c:val>
        </c:ser>
        <c:ser>
          <c:idx val="3"/>
          <c:order val="3"/>
          <c:tx>
            <c:strRef>
              <c:f>'NSSLIB MPI Dec 17'!$AN$34</c:f>
              <c:strCache>
                <c:ptCount val="1"/>
                <c:pt idx="0">
                  <c:v>128 KB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'NSSLIB MPI Dec 17'!$AE$42:$AE$49</c:f>
              <c:strCache>
                <c:ptCount val="8"/>
                <c:pt idx="1">
                  <c:v>Single Tenant</c:v>
                </c:pt>
                <c:pt idx="2">
                  <c:v>Meas 2 Jobs</c:v>
                </c:pt>
                <c:pt idx="3">
                  <c:v>Sim 2 Jobs</c:v>
                </c:pt>
                <c:pt idx="4">
                  <c:v>Meas 3 Jobs</c:v>
                </c:pt>
                <c:pt idx="5">
                  <c:v>Sim 3 Jobs</c:v>
                </c:pt>
                <c:pt idx="6">
                  <c:v>Meas  4 Jobs</c:v>
                </c:pt>
                <c:pt idx="7">
                  <c:v>Sim 4 Jobs</c:v>
                </c:pt>
              </c:strCache>
            </c:strRef>
          </c:cat>
          <c:val>
            <c:numRef>
              <c:f>'NSSLIB MPI Dec 17'!$AN$42:$AN$49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 formatCode="0">
                  <c:v>86.666666666666657</c:v>
                </c:pt>
                <c:pt idx="3">
                  <c:v>87.256350097868207</c:v>
                </c:pt>
                <c:pt idx="4" formatCode="0">
                  <c:v>78.787878787878782</c:v>
                </c:pt>
                <c:pt idx="5">
                  <c:v>82.882310954357706</c:v>
                </c:pt>
                <c:pt idx="6" formatCode="0">
                  <c:v>74.285714285714278</c:v>
                </c:pt>
                <c:pt idx="7">
                  <c:v>78.638200157569571</c:v>
                </c:pt>
              </c:numCache>
            </c:numRef>
          </c:val>
        </c:ser>
        <c:ser>
          <c:idx val="4"/>
          <c:order val="4"/>
          <c:tx>
            <c:strRef>
              <c:f>'NSSLIB MPI Dec 17'!$AO$34</c:f>
              <c:strCache>
                <c:ptCount val="1"/>
                <c:pt idx="0">
                  <c:v>256 KB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'NSSLIB MPI Dec 17'!$AE$42:$AE$49</c:f>
              <c:strCache>
                <c:ptCount val="8"/>
                <c:pt idx="1">
                  <c:v>Single Tenant</c:v>
                </c:pt>
                <c:pt idx="2">
                  <c:v>Meas 2 Jobs</c:v>
                </c:pt>
                <c:pt idx="3">
                  <c:v>Sim 2 Jobs</c:v>
                </c:pt>
                <c:pt idx="4">
                  <c:v>Meas 3 Jobs</c:v>
                </c:pt>
                <c:pt idx="5">
                  <c:v>Sim 3 Jobs</c:v>
                </c:pt>
                <c:pt idx="6">
                  <c:v>Meas  4 Jobs</c:v>
                </c:pt>
                <c:pt idx="7">
                  <c:v>Sim 4 Jobs</c:v>
                </c:pt>
              </c:strCache>
            </c:strRef>
          </c:cat>
          <c:val>
            <c:numRef>
              <c:f>'NSSLIB MPI Dec 17'!$AO$42:$AO$49</c:f>
              <c:numCache>
                <c:formatCode>General</c:formatCode>
                <c:ptCount val="8"/>
                <c:pt idx="0">
                  <c:v>100</c:v>
                </c:pt>
                <c:pt idx="1">
                  <c:v>100</c:v>
                </c:pt>
                <c:pt idx="2" formatCode="0">
                  <c:v>89.041095890410958</c:v>
                </c:pt>
                <c:pt idx="3">
                  <c:v>86.209481132904671</c:v>
                </c:pt>
                <c:pt idx="4" formatCode="0">
                  <c:v>80.578512396694208</c:v>
                </c:pt>
                <c:pt idx="5">
                  <c:v>77.438961236845572</c:v>
                </c:pt>
                <c:pt idx="6" formatCode="0">
                  <c:v>74.71264367816093</c:v>
                </c:pt>
                <c:pt idx="7">
                  <c:v>72.542835234502945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4721608"/>
        <c:axId val="144716120"/>
      </c:barChart>
      <c:catAx>
        <c:axId val="1447216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4716120"/>
        <c:crosses val="autoZero"/>
        <c:auto val="1"/>
        <c:lblAlgn val="ctr"/>
        <c:lblOffset val="100"/>
        <c:noMultiLvlLbl val="0"/>
      </c:catAx>
      <c:valAx>
        <c:axId val="144716120"/>
        <c:scaling>
          <c:orientation val="minMax"/>
          <c:max val="100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b="1">
                    <a:solidFill>
                      <a:sysClr val="windowText" lastClr="000000"/>
                    </a:solidFill>
                  </a:rPr>
                  <a:t>Throughput Relative to Single Tenant [%]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721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9786694164694133"/>
          <c:y val="2.8639707073652831E-2"/>
          <c:w val="0.65167577343715311"/>
          <c:h val="7.29323035097939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'Dynamic Simulation'!$B$80</c:f>
              <c:strCache>
                <c:ptCount val="1"/>
                <c:pt idx="0">
                  <c:v>8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Simulation'!$D$80:$G$80</c:f>
              <c:numCache>
                <c:formatCode>General</c:formatCode>
                <c:ptCount val="4"/>
                <c:pt idx="0">
                  <c:v>100</c:v>
                </c:pt>
                <c:pt idx="1">
                  <c:v>84.995685259276698</c:v>
                </c:pt>
                <c:pt idx="2">
                  <c:v>83.7272789161958</c:v>
                </c:pt>
                <c:pt idx="3">
                  <c:v>82.84924685671605</c:v>
                </c:pt>
              </c:numCache>
            </c:numRef>
          </c:val>
        </c:ser>
        <c:ser>
          <c:idx val="0"/>
          <c:order val="1"/>
          <c:tx>
            <c:strRef>
              <c:f>'Dynamic Simulation'!$B$81</c:f>
              <c:strCache>
                <c:ptCount val="1"/>
                <c:pt idx="0">
                  <c:v>16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Simulation'!$D$81:$G$81</c:f>
              <c:numCache>
                <c:formatCode>General</c:formatCode>
                <c:ptCount val="4"/>
                <c:pt idx="0">
                  <c:v>100</c:v>
                </c:pt>
                <c:pt idx="1">
                  <c:v>73.148788088222801</c:v>
                </c:pt>
                <c:pt idx="2">
                  <c:v>70.559401333486306</c:v>
                </c:pt>
                <c:pt idx="3">
                  <c:v>77.9482600943834</c:v>
                </c:pt>
              </c:numCache>
            </c:numRef>
          </c:val>
        </c:ser>
        <c:ser>
          <c:idx val="1"/>
          <c:order val="2"/>
          <c:tx>
            <c:strRef>
              <c:f>'Dynamic Simulation'!$B$82</c:f>
              <c:strCache>
                <c:ptCount val="1"/>
                <c:pt idx="0">
                  <c:v>32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Simulation'!$D$82:$G$82</c:f>
              <c:numCache>
                <c:formatCode>General</c:formatCode>
                <c:ptCount val="4"/>
                <c:pt idx="0">
                  <c:v>100</c:v>
                </c:pt>
                <c:pt idx="1">
                  <c:v>63.30725604815877</c:v>
                </c:pt>
                <c:pt idx="2">
                  <c:v>57.05026360261116</c:v>
                </c:pt>
                <c:pt idx="3">
                  <c:v>76.483110229158257</c:v>
                </c:pt>
              </c:numCache>
            </c:numRef>
          </c:val>
        </c:ser>
        <c:ser>
          <c:idx val="2"/>
          <c:order val="3"/>
          <c:tx>
            <c:strRef>
              <c:f>'Dynamic Simulation'!$B$83</c:f>
              <c:strCache>
                <c:ptCount val="1"/>
                <c:pt idx="0">
                  <c:v>64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Simulation'!$D$83:$G$83</c:f>
              <c:numCache>
                <c:formatCode>General</c:formatCode>
                <c:ptCount val="4"/>
                <c:pt idx="0">
                  <c:v>100</c:v>
                </c:pt>
                <c:pt idx="1">
                  <c:v>53.000413812629994</c:v>
                </c:pt>
                <c:pt idx="2">
                  <c:v>45.61970244798767</c:v>
                </c:pt>
                <c:pt idx="3">
                  <c:v>73.827284105131412</c:v>
                </c:pt>
              </c:numCache>
            </c:numRef>
          </c:val>
        </c:ser>
        <c:ser>
          <c:idx val="4"/>
          <c:order val="4"/>
          <c:tx>
            <c:strRef>
              <c:f>'Dynamic Simulation'!$B$84</c:f>
              <c:strCache>
                <c:ptCount val="1"/>
                <c:pt idx="0">
                  <c:v>128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Simulation'!$D$84:$G$84</c:f>
              <c:numCache>
                <c:formatCode>General</c:formatCode>
                <c:ptCount val="4"/>
                <c:pt idx="0">
                  <c:v>100</c:v>
                </c:pt>
                <c:pt idx="1">
                  <c:v>45.107028993041837</c:v>
                </c:pt>
                <c:pt idx="2">
                  <c:v>38.913566596384982</c:v>
                </c:pt>
                <c:pt idx="3">
                  <c:v>69.620562428740371</c:v>
                </c:pt>
              </c:numCache>
            </c:numRef>
          </c:val>
        </c:ser>
        <c:ser>
          <c:idx val="5"/>
          <c:order val="5"/>
          <c:tx>
            <c:strRef>
              <c:f>'Dynamic Simulation'!$B$85</c:f>
              <c:strCache>
                <c:ptCount val="1"/>
                <c:pt idx="0">
                  <c:v>256 KB</c:v>
                </c:pt>
              </c:strCache>
            </c:strRef>
          </c:tx>
          <c:invertIfNegative val="0"/>
          <c:cat>
            <c:strRef>
              <c:f>'Dynamic Simulation'!$D$78:$G$79</c:f>
              <c:strCache>
                <c:ptCount val="4"/>
                <c:pt idx="0">
                  <c:v>Single Tenant</c:v>
                </c:pt>
                <c:pt idx="1">
                  <c:v>8 Tenants
Stencil</c:v>
                </c:pt>
                <c:pt idx="2">
                  <c:v>32 Tenants
Stencil</c:v>
                </c:pt>
                <c:pt idx="3">
                  <c:v>32 Tenants
MapReduce</c:v>
                </c:pt>
              </c:strCache>
            </c:strRef>
          </c:cat>
          <c:val>
            <c:numRef>
              <c:f>'Dynamic Simulation'!$D$85:$G$85</c:f>
              <c:numCache>
                <c:formatCode>General</c:formatCode>
                <c:ptCount val="4"/>
                <c:pt idx="0">
                  <c:v>100</c:v>
                </c:pt>
                <c:pt idx="1">
                  <c:v>42.327591450446427</c:v>
                </c:pt>
                <c:pt idx="2">
                  <c:v>34.366970737168323</c:v>
                </c:pt>
                <c:pt idx="3">
                  <c:v>67.598039298857614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714160"/>
        <c:axId val="144714944"/>
      </c:barChart>
      <c:catAx>
        <c:axId val="144714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4714944"/>
        <c:crosses val="autoZero"/>
        <c:auto val="1"/>
        <c:lblAlgn val="ctr"/>
        <c:lblOffset val="100"/>
        <c:noMultiLvlLbl val="0"/>
      </c:catAx>
      <c:valAx>
        <c:axId val="144714944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1" cap="none" spc="0">
                    <a:ln/>
                    <a:solidFill>
                      <a:schemeClr val="accent4"/>
                    </a:solidFill>
                    <a:effectLst/>
                  </a:defRPr>
                </a:pPr>
                <a:r>
                  <a:rPr lang="en-US" sz="1400" b="1" i="0" cap="none" spc="0" baseline="0">
                    <a:ln/>
                    <a:solidFill>
                      <a:schemeClr val="accent4"/>
                    </a:solidFill>
                    <a:effectLst/>
                  </a:rPr>
                  <a:t>Performance Relative to Single Tenant [%]</a:t>
                </a:r>
                <a:endParaRPr lang="en-US" sz="1400" b="1" cap="none" spc="0">
                  <a:ln/>
                  <a:solidFill>
                    <a:schemeClr val="accent4"/>
                  </a:solidFill>
                  <a:effectLst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447141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036718939544321"/>
          <c:y val="2.4353120243531201E-2"/>
          <c:w val="0.78750073887822847"/>
          <c:h val="6.9768573448866833E-2"/>
        </c:manualLayout>
      </c:layout>
      <c:overlay val="0"/>
      <c:spPr>
        <a:noFill/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bg1"/>
      </a:solidFill>
    </a:ln>
  </c:sp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A1C0269-B2EB-41C9-99DA-7CEA3E7A8E7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646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04FFA74-5254-4B51-9F87-49B152380A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133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640539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4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FFA74-5254-4B51-9F87-49B152380A0D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3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4FFA74-5254-4B51-9F87-49B152380A0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332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0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A9266-C779-4BCB-BD43-859EA6684D9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143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5D821-C4B0-4C88-B8AF-497F11E4B3B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0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58D7E-8B73-4A69-B760-6EEAAB6D3E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75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8A31F-6A44-405C-8914-4DB79A33CE6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2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 anchor="b"/>
          <a:lstStyle/>
          <a:p>
            <a:pPr>
              <a:defRPr/>
            </a:pPr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 anchor="b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D6ECA8-047D-4CBB-B31F-A538E537382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15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449BD-0B17-407C-8B24-0EF0DB84884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00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83C1F-B58B-41A5-AC7B-F3994A098B0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1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A7CEA-9770-406A-8C83-ACFEA92A533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16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A7B74-D0B5-4931-88DA-7329BF07CA8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847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B6DFD-55BB-461A-9733-9BCB5BEEAB9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5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81C85-6199-431D-95CF-8DE4ACD44C2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rgbClr val="FBDF5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6934200" y="627730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719E53D7-646C-400F-B745-D152F3CF7A5D}" type="slidenum">
              <a:rPr lang="he-IL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rgbClr val="0000CC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43840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Links as </a:t>
            </a:r>
            <a:r>
              <a:rPr lang="en-US" altLang="en-US" sz="4000" dirty="0"/>
              <a:t>a Service:</a:t>
            </a:r>
            <a:br>
              <a:rPr lang="en-US" altLang="en-US" sz="4000" dirty="0"/>
            </a:br>
            <a:r>
              <a:rPr lang="en-US" altLang="en-US" sz="4000" dirty="0"/>
              <a:t>Guaranteed Tenant Isolation in the Shared Cloud</a:t>
            </a:r>
            <a:endParaRPr lang="en-US" altLang="en-US" sz="4000" dirty="0" smtClean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81000" y="2594769"/>
            <a:ext cx="75358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0" rIns="45720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0" eaLnBrk="1" hangingPunct="1">
              <a:spcBef>
                <a:spcPct val="20000"/>
              </a:spcBef>
            </a:pPr>
            <a:r>
              <a:rPr lang="en-US" altLang="en-US" sz="3600" b="1" dirty="0" smtClean="0"/>
              <a:t>Eitan Zahavi</a:t>
            </a:r>
            <a:endParaRPr lang="en-US" altLang="en-US" sz="3600" b="1" dirty="0"/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400" dirty="0"/>
              <a:t>Electrical Engineering, Technion</a:t>
            </a:r>
            <a:r>
              <a:rPr lang="en-US" altLang="en-US" sz="2400" dirty="0" smtClean="0"/>
              <a:t>,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400" dirty="0" smtClean="0"/>
              <a:t>Mellanox Technologies</a:t>
            </a:r>
            <a:endParaRPr lang="en-US" altLang="en-US" sz="2200" dirty="0"/>
          </a:p>
          <a:p>
            <a:pPr algn="ctr" rtl="0" eaLnBrk="1" hangingPunct="1">
              <a:spcBef>
                <a:spcPct val="20000"/>
              </a:spcBef>
            </a:pPr>
            <a:endParaRPr lang="en-US" altLang="en-US" sz="2400" dirty="0"/>
          </a:p>
          <a:p>
            <a:pPr eaLnBrk="1" hangingPunct="1">
              <a:spcBef>
                <a:spcPct val="20000"/>
              </a:spcBef>
            </a:pPr>
            <a:r>
              <a:rPr lang="en-US" altLang="en-US" sz="2000" dirty="0"/>
              <a:t>Joint work </a:t>
            </a:r>
            <a:r>
              <a:rPr lang="en-US" altLang="en-US" sz="2000" dirty="0" smtClean="0"/>
              <a:t>with: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dirty="0" smtClean="0"/>
              <a:t>	Isaac </a:t>
            </a:r>
            <a:r>
              <a:rPr lang="en-US" altLang="en-US" sz="2000" dirty="0" err="1" smtClean="0"/>
              <a:t>Keslassy</a:t>
            </a:r>
            <a:r>
              <a:rPr lang="en-US" altLang="en-US" sz="2000" dirty="0" smtClean="0"/>
              <a:t> (Technion),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dirty="0" smtClean="0"/>
              <a:t>	Alex </a:t>
            </a:r>
            <a:r>
              <a:rPr lang="en-US" altLang="en-US" sz="2000" dirty="0" err="1" smtClean="0"/>
              <a:t>Shpiner</a:t>
            </a:r>
            <a:r>
              <a:rPr lang="en-US" altLang="en-US" sz="2000" dirty="0" smtClean="0"/>
              <a:t> (</a:t>
            </a:r>
            <a:r>
              <a:rPr lang="en-US" altLang="en-US" sz="2000" dirty="0" err="1" smtClean="0"/>
              <a:t>Mellanox</a:t>
            </a:r>
            <a:r>
              <a:rPr lang="en-US" altLang="en-US" sz="2000" dirty="0" smtClean="0"/>
              <a:t>), </a:t>
            </a:r>
            <a:endParaRPr lang="en-US" altLang="en-US" sz="2000" dirty="0"/>
          </a:p>
          <a:p>
            <a:pPr eaLnBrk="1" hangingPunct="1">
              <a:spcBef>
                <a:spcPct val="20000"/>
              </a:spcBef>
            </a:pPr>
            <a:r>
              <a:rPr lang="en-US" altLang="en-US" sz="2000" dirty="0" smtClean="0"/>
              <a:t>	Ori Rottenstreich (Princeton),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dirty="0" smtClean="0"/>
              <a:t>	</a:t>
            </a:r>
            <a:r>
              <a:rPr lang="en-US" altLang="en-US" sz="2000" dirty="0" err="1" smtClean="0"/>
              <a:t>Avinoam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Kolodny</a:t>
            </a:r>
            <a:r>
              <a:rPr lang="en-US" altLang="en-US" sz="2000" dirty="0" smtClean="0"/>
              <a:t> (Technion)</a:t>
            </a:r>
            <a:endParaRPr lang="en-US" altLang="en-US" sz="2000" dirty="0"/>
          </a:p>
          <a:p>
            <a:pPr rtl="0" eaLnBrk="1" hangingPunct="1">
              <a:spcBef>
                <a:spcPct val="20000"/>
              </a:spcBef>
            </a:pPr>
            <a:endParaRPr lang="en-US" altLang="en-US" sz="2400" b="1" dirty="0"/>
          </a:p>
          <a:p>
            <a:pPr algn="ctr" rtl="0" eaLnBrk="1" hangingPunct="1">
              <a:spcBef>
                <a:spcPct val="20000"/>
              </a:spcBef>
            </a:pPr>
            <a:endParaRPr lang="en-US" altLang="en-US" sz="2400" dirty="0"/>
          </a:p>
          <a:p>
            <a:pPr algn="ctr" rtl="0" eaLnBrk="1" hangingPunct="1">
              <a:spcBef>
                <a:spcPct val="20000"/>
              </a:spcBef>
            </a:pPr>
            <a:r>
              <a:rPr lang="en-US" altLang="en-US" sz="3200" dirty="0"/>
              <a:t> </a:t>
            </a:r>
          </a:p>
          <a:p>
            <a:pPr algn="l" rtl="0" eaLnBrk="1" hangingPunct="1">
              <a:spcBef>
                <a:spcPct val="20000"/>
              </a:spcBef>
            </a:pPr>
            <a:endParaRPr lang="en-US" altLang="en-US" sz="3200" b="1" dirty="0"/>
          </a:p>
        </p:txBody>
      </p:sp>
      <p:sp>
        <p:nvSpPr>
          <p:cNvPr id="3076" name="Rectangle 12"/>
          <p:cNvSpPr>
            <a:spLocks noChangeArrowheads="1"/>
          </p:cNvSpPr>
          <p:nvPr/>
        </p:nvSpPr>
        <p:spPr bwMode="auto">
          <a:xfrm>
            <a:off x="28574" y="4281488"/>
            <a:ext cx="8277225" cy="18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l" rtl="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200"/>
          </a:p>
          <a:p>
            <a:pPr algn="l" rtl="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200"/>
          </a:p>
          <a:p>
            <a:pPr algn="l" rtl="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200"/>
          </a:p>
          <a:p>
            <a:pPr algn="l" rtl="0" eaLnBrk="1" hangingPunct="1"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endParaRPr lang="en-US" altLang="en-US" sz="2200"/>
          </a:p>
        </p:txBody>
      </p:sp>
      <p:pic>
        <p:nvPicPr>
          <p:cNvPr id="307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523" y="4431870"/>
            <a:ext cx="1734077" cy="2357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932" y="2594769"/>
            <a:ext cx="2018952" cy="168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9814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Support for Any Admissible Traffic</a:t>
            </a:r>
            <a:br>
              <a:rPr lang="en-US" sz="4000" dirty="0" smtClean="0"/>
            </a:br>
            <a:r>
              <a:rPr lang="en-US" sz="4000" dirty="0" smtClean="0"/>
              <a:t>= Hose Model = Fat Tree RNB</a:t>
            </a:r>
            <a:endParaRPr 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1800" dirty="0" smtClean="0"/>
                  <a:t>How does a tenant feel when it is runs alone on the private cloud?</a:t>
                </a:r>
              </a:p>
              <a:p>
                <a:r>
                  <a:rPr lang="en-US" sz="1800" dirty="0"/>
                  <a:t>With proper forwarding it can utilize the entire network </a:t>
                </a:r>
                <a:r>
                  <a:rPr lang="en-US" sz="1800" dirty="0" smtClean="0"/>
                  <a:t>bandwidth</a:t>
                </a:r>
              </a:p>
              <a:p>
                <a:r>
                  <a:rPr lang="en-US" sz="1800" dirty="0" smtClean="0"/>
                  <a:t>A full bisection network should support any admissible traffic pattern</a:t>
                </a:r>
              </a:p>
              <a:p>
                <a:pPr lvl="1"/>
                <a:r>
                  <a:rPr lang="en-US" sz="1600" dirty="0" smtClean="0"/>
                  <a:t>Admissible </a:t>
                </a:r>
                <a:r>
                  <a:rPr lang="en-US" sz="1600" dirty="0"/>
                  <a:t>= sum of all flows leaving or reaching any host ≤ link </a:t>
                </a:r>
                <a:r>
                  <a:rPr lang="en-US" sz="1600" dirty="0" smtClean="0"/>
                  <a:t>bandwidth</a:t>
                </a:r>
                <a:endParaRPr lang="en-US" sz="1800" dirty="0" smtClean="0"/>
              </a:p>
              <a:p>
                <a:pPr lvl="1"/>
                <a:r>
                  <a:rPr lang="en-US" sz="1600" dirty="0" smtClean="0"/>
                  <a:t>The term Hose Model is synonym to Admissible Traffic Pattern</a:t>
                </a:r>
              </a:p>
              <a:p>
                <a:pPr marL="457200" lvl="1" indent="0">
                  <a:buNone/>
                </a:pPr>
                <a:endParaRPr lang="en-US" sz="1600" dirty="0" smtClean="0"/>
              </a:p>
              <a:p>
                <a:r>
                  <a:rPr lang="en-US" sz="1800" dirty="0" smtClean="0"/>
                  <a:t>For Fat-Trees it means the </a:t>
                </a:r>
                <a:r>
                  <a:rPr lang="en-US" sz="1800" i="1" dirty="0" err="1" smtClean="0"/>
                  <a:t>Rearrangable</a:t>
                </a:r>
                <a:r>
                  <a:rPr lang="en-US" sz="1800" i="1" dirty="0" smtClean="0"/>
                  <a:t> Non-Blocking (RNB) </a:t>
                </a:r>
                <a:r>
                  <a:rPr lang="en-US" sz="1800" dirty="0" smtClean="0"/>
                  <a:t>criterion</a:t>
                </a:r>
              </a:p>
              <a:p>
                <a:pPr lvl="1"/>
                <a:r>
                  <a:rPr lang="en-US" sz="1600" dirty="0" smtClean="0"/>
                  <a:t>Given a full permutation there exists a non contention forwarding </a:t>
                </a:r>
                <a:r>
                  <a:rPr lang="en-US" sz="1600" dirty="0" err="1" smtClean="0"/>
                  <a:t>iff</a:t>
                </a:r>
                <a:r>
                  <a:rPr lang="en-US" sz="1600" dirty="0" smtClean="0"/>
                  <a:t>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sz="1600" b="1" dirty="0" smtClean="0"/>
              </a:p>
              <a:p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444" t="-8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5" name="Group 44"/>
          <p:cNvGrpSpPr/>
          <p:nvPr/>
        </p:nvGrpSpPr>
        <p:grpSpPr>
          <a:xfrm>
            <a:off x="1752600" y="4114804"/>
            <a:ext cx="5248016" cy="1981196"/>
            <a:chOff x="1785845" y="2096644"/>
            <a:chExt cx="6040840" cy="2360967"/>
          </a:xfrm>
        </p:grpSpPr>
        <p:grpSp>
          <p:nvGrpSpPr>
            <p:cNvPr id="46" name="Group 45"/>
            <p:cNvGrpSpPr/>
            <p:nvPr/>
          </p:nvGrpSpPr>
          <p:grpSpPr>
            <a:xfrm>
              <a:off x="4039230" y="3486381"/>
              <a:ext cx="871314" cy="603432"/>
              <a:chOff x="2771058" y="4334779"/>
              <a:chExt cx="871314" cy="755881"/>
            </a:xfrm>
          </p:grpSpPr>
          <p:grpSp>
            <p:nvGrpSpPr>
              <p:cNvPr id="148" name="Group 147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50" name="Group 149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59" name="Rectangle 158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0" name="Rectangle 159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1" name="Rectangle 160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2" name="Rectangle 161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3" name="Rectangle 162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4" name="Rectangle 163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66" name="Rectangle 165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</p:grpSp>
            <p:cxnSp>
              <p:nvCxnSpPr>
                <p:cNvPr id="151" name="Straight Connector 150"/>
                <p:cNvCxnSpPr>
                  <a:endCxn id="163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Straight Connector 151"/>
                <p:cNvCxnSpPr>
                  <a:endCxn id="159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Straight Connector 152"/>
                <p:cNvCxnSpPr>
                  <a:endCxn id="160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/>
                <p:cNvCxnSpPr>
                  <a:endCxn id="166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/>
                <p:cNvCxnSpPr>
                  <a:endCxn id="162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/>
                <p:cNvCxnSpPr>
                  <a:endCxn id="164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>
                  <a:endCxn id="161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/>
                <p:cNvCxnSpPr>
                  <a:endCxn id="165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9" name="Rectangle 148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5285868" y="3486381"/>
              <a:ext cx="871314" cy="603432"/>
              <a:chOff x="2771058" y="4334779"/>
              <a:chExt cx="871314" cy="755881"/>
            </a:xfrm>
          </p:grpSpPr>
          <p:grpSp>
            <p:nvGrpSpPr>
              <p:cNvPr id="129" name="Group 128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31" name="Group 130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40" name="Rectangle 139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1" name="Rectangle 140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2" name="Rectangle 141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</p:grpSp>
            <p:cxnSp>
              <p:nvCxnSpPr>
                <p:cNvPr id="132" name="Straight Connector 131"/>
                <p:cNvCxnSpPr>
                  <a:endCxn id="144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>
                  <a:endCxn id="140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>
                  <a:endCxn id="141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/>
                <p:cNvCxnSpPr>
                  <a:endCxn id="147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Connector 135"/>
                <p:cNvCxnSpPr>
                  <a:endCxn id="143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>
                  <a:endCxn id="145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>
                  <a:endCxn id="142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>
                  <a:endCxn id="146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0" name="Rectangle 129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6511009" y="3486381"/>
              <a:ext cx="871314" cy="603432"/>
              <a:chOff x="2771058" y="4334779"/>
              <a:chExt cx="871314" cy="755881"/>
            </a:xfrm>
          </p:grpSpPr>
          <p:grpSp>
            <p:nvGrpSpPr>
              <p:cNvPr id="110" name="Group 109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12" name="Group 111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21" name="Rectangle 120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2" name="Rectangle 121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3" name="Rectangle 122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4" name="Rectangle 123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5" name="Rectangle 124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6" name="Rectangle 125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7" name="Rectangle 126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</p:grpSp>
            <p:cxnSp>
              <p:nvCxnSpPr>
                <p:cNvPr id="113" name="Straight Connector 112"/>
                <p:cNvCxnSpPr>
                  <a:endCxn id="125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>
                  <a:endCxn id="121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>
                  <a:endCxn id="122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>
                  <a:endCxn id="128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>
                  <a:endCxn id="124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>
                  <a:endCxn id="126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>
                  <a:endCxn id="123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/>
                <p:cNvCxnSpPr>
                  <a:endCxn id="127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1" name="Rectangle 110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2789802" y="3486381"/>
              <a:ext cx="871314" cy="603432"/>
              <a:chOff x="2771058" y="4334779"/>
              <a:chExt cx="871314" cy="755881"/>
            </a:xfrm>
          </p:grpSpPr>
          <p:grpSp>
            <p:nvGrpSpPr>
              <p:cNvPr id="91" name="Group 90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93" name="Group 92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02" name="Rectangle 101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3" name="Rectangle 102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4" name="Rectangle 103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5" name="Rectangle 104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6" name="Rectangle 105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7" name="Rectangle 106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8" name="Rectangle 107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  <p:sp>
                <p:nvSpPr>
                  <p:cNvPr id="109" name="Rectangle 108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2400"/>
                  </a:p>
                </p:txBody>
              </p:sp>
            </p:grpSp>
            <p:cxnSp>
              <p:nvCxnSpPr>
                <p:cNvPr id="94" name="Straight Connector 93"/>
                <p:cNvCxnSpPr>
                  <a:endCxn id="106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>
                  <a:endCxn id="102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/>
                <p:cNvCxnSpPr>
                  <a:endCxn id="103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/>
                <p:cNvCxnSpPr>
                  <a:endCxn id="109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/>
                <p:cNvCxnSpPr>
                  <a:endCxn id="105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/>
                <p:cNvCxnSpPr>
                  <a:endCxn id="107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/>
                <p:cNvCxnSpPr>
                  <a:endCxn id="104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/>
                <p:cNvCxnSpPr>
                  <a:endCxn id="108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2" name="Rectangle 91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3079207" y="2724494"/>
              <a:ext cx="3996844" cy="665165"/>
              <a:chOff x="3079207" y="2312322"/>
              <a:chExt cx="3996844" cy="1077338"/>
            </a:xfrm>
          </p:grpSpPr>
          <p:sp>
            <p:nvSpPr>
              <p:cNvPr id="75" name="Straight Connector 26889"/>
              <p:cNvSpPr>
                <a:spLocks noChangeShapeType="1"/>
              </p:cNvSpPr>
              <p:nvPr/>
            </p:nvSpPr>
            <p:spPr bwMode="auto">
              <a:xfrm flipH="1" flipV="1">
                <a:off x="3358351" y="2334165"/>
                <a:ext cx="3316319" cy="105549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6" name="Straight Connector 26879"/>
              <p:cNvSpPr>
                <a:spLocks noChangeShapeType="1"/>
              </p:cNvSpPr>
              <p:nvPr/>
            </p:nvSpPr>
            <p:spPr bwMode="auto">
              <a:xfrm>
                <a:off x="3127122" y="2318747"/>
                <a:ext cx="2360032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7" name="Straight Connector 26883"/>
              <p:cNvSpPr>
                <a:spLocks noChangeShapeType="1"/>
              </p:cNvSpPr>
              <p:nvPr/>
            </p:nvSpPr>
            <p:spPr bwMode="auto">
              <a:xfrm>
                <a:off x="4452219" y="2320163"/>
                <a:ext cx="1168239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8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3249552" y="2312322"/>
                <a:ext cx="2267273" cy="106339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9" name="Straight Connector 26887"/>
              <p:cNvSpPr>
                <a:spLocks noChangeShapeType="1"/>
              </p:cNvSpPr>
              <p:nvPr/>
            </p:nvSpPr>
            <p:spPr bwMode="auto">
              <a:xfrm flipH="1">
                <a:off x="5726234" y="2320163"/>
                <a:ext cx="0" cy="1042678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0" name="Straight Connector 26888"/>
              <p:cNvSpPr>
                <a:spLocks noChangeShapeType="1"/>
              </p:cNvSpPr>
              <p:nvPr/>
            </p:nvSpPr>
            <p:spPr bwMode="auto">
              <a:xfrm>
                <a:off x="5799465" y="2312322"/>
                <a:ext cx="1182372" cy="106358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1" name="Straight Connector 26892"/>
              <p:cNvSpPr>
                <a:spLocks noChangeShapeType="1"/>
              </p:cNvSpPr>
              <p:nvPr/>
            </p:nvSpPr>
            <p:spPr bwMode="auto">
              <a:xfrm>
                <a:off x="7076051" y="2320163"/>
                <a:ext cx="0" cy="104006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2" name="Straight Connector 26888"/>
              <p:cNvSpPr>
                <a:spLocks noChangeShapeType="1"/>
              </p:cNvSpPr>
              <p:nvPr/>
            </p:nvSpPr>
            <p:spPr bwMode="auto">
              <a:xfrm>
                <a:off x="4637147" y="2331192"/>
                <a:ext cx="2222947" cy="1047277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3" name="Straight Connector 26883"/>
              <p:cNvSpPr>
                <a:spLocks noChangeShapeType="1"/>
              </p:cNvSpPr>
              <p:nvPr/>
            </p:nvSpPr>
            <p:spPr bwMode="auto">
              <a:xfrm>
                <a:off x="3106744" y="2328017"/>
                <a:ext cx="1168239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4" name="Straight Connector 26877"/>
              <p:cNvSpPr>
                <a:spLocks noChangeShapeType="1"/>
              </p:cNvSpPr>
              <p:nvPr/>
            </p:nvSpPr>
            <p:spPr bwMode="auto">
              <a:xfrm>
                <a:off x="3079207" y="2313126"/>
                <a:ext cx="0" cy="106358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5" name="Straight Connector 26881"/>
              <p:cNvSpPr>
                <a:spLocks noChangeShapeType="1"/>
              </p:cNvSpPr>
              <p:nvPr/>
            </p:nvSpPr>
            <p:spPr bwMode="auto">
              <a:xfrm flipH="1">
                <a:off x="3154577" y="2313126"/>
                <a:ext cx="1177661" cy="1050517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6" name="Straight Connector 26882"/>
              <p:cNvSpPr>
                <a:spLocks noChangeShapeType="1"/>
              </p:cNvSpPr>
              <p:nvPr/>
            </p:nvSpPr>
            <p:spPr bwMode="auto">
              <a:xfrm>
                <a:off x="4417031" y="2313126"/>
                <a:ext cx="0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7" name="Straight Connector 26886"/>
              <p:cNvSpPr>
                <a:spLocks noChangeShapeType="1"/>
              </p:cNvSpPr>
              <p:nvPr/>
            </p:nvSpPr>
            <p:spPr bwMode="auto">
              <a:xfrm flipH="1">
                <a:off x="4497110" y="2313126"/>
                <a:ext cx="1187081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8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3413853" y="2334167"/>
                <a:ext cx="3369615" cy="1048971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9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4677003" y="2313126"/>
                <a:ext cx="2322349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90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5875113" y="2313126"/>
                <a:ext cx="1196503" cy="105574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51" name="TextBox 344"/>
            <p:cNvSpPr txBox="1">
              <a:spLocks noChangeArrowheads="1"/>
            </p:cNvSpPr>
            <p:nvPr/>
          </p:nvSpPr>
          <p:spPr bwMode="auto">
            <a:xfrm>
              <a:off x="1785845" y="3334946"/>
              <a:ext cx="8451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600" dirty="0" smtClean="0"/>
                <a:t>Leaves</a:t>
              </a:r>
              <a:endParaRPr lang="en-US" sz="1600" dirty="0"/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2754777" y="2341351"/>
              <a:ext cx="4667377" cy="485463"/>
              <a:chOff x="2760599" y="1952937"/>
              <a:chExt cx="4667377" cy="485463"/>
            </a:xfrm>
          </p:grpSpPr>
          <p:pic>
            <p:nvPicPr>
              <p:cNvPr id="71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2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3" name="Group 52"/>
            <p:cNvGrpSpPr/>
            <p:nvPr/>
          </p:nvGrpSpPr>
          <p:grpSpPr>
            <a:xfrm>
              <a:off x="2754777" y="3292270"/>
              <a:ext cx="4667377" cy="485463"/>
              <a:chOff x="2760599" y="1952937"/>
              <a:chExt cx="4667377" cy="485463"/>
            </a:xfrm>
          </p:grpSpPr>
          <p:pic>
            <p:nvPicPr>
              <p:cNvPr id="6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8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69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54" name="TextBox 344"/>
            <p:cNvSpPr txBox="1">
              <a:spLocks noChangeArrowheads="1"/>
            </p:cNvSpPr>
            <p:nvPr/>
          </p:nvSpPr>
          <p:spPr bwMode="auto">
            <a:xfrm>
              <a:off x="1973986" y="2384027"/>
              <a:ext cx="80983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600" dirty="0" smtClean="0"/>
                <a:t>Spines</a:t>
              </a:r>
              <a:endParaRPr lang="en-US" sz="1600" dirty="0"/>
            </a:p>
          </p:txBody>
        </p:sp>
        <p:sp>
          <p:nvSpPr>
            <p:cNvPr id="55" name="TextBox 344"/>
            <p:cNvSpPr txBox="1">
              <a:spLocks noChangeArrowheads="1"/>
            </p:cNvSpPr>
            <p:nvPr/>
          </p:nvSpPr>
          <p:spPr bwMode="auto">
            <a:xfrm>
              <a:off x="1950955" y="3810000"/>
              <a:ext cx="70884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600" dirty="0" smtClean="0"/>
                <a:t>Hosts</a:t>
              </a:r>
              <a:endParaRPr lang="en-US" sz="16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68016" y="2109917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1</a:t>
              </a:r>
              <a:endParaRPr lang="en-US" sz="1600" i="1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77711" y="2096644"/>
              <a:ext cx="409998" cy="403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solidFill>
                    <a:srgbClr val="FF0000"/>
                  </a:solidFill>
                </a:rPr>
                <a:t>m</a:t>
              </a:r>
              <a:endParaRPr lang="en-US" sz="1600" i="1" dirty="0">
                <a:solidFill>
                  <a:srgbClr val="FF0000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218660" y="3064365"/>
              <a:ext cx="291907" cy="403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>
                  <a:solidFill>
                    <a:srgbClr val="FF0000"/>
                  </a:solidFill>
                </a:rPr>
                <a:t>r</a:t>
              </a:r>
              <a:endParaRPr lang="en-US" sz="1600" i="1" dirty="0">
                <a:solidFill>
                  <a:srgbClr val="FF0000"/>
                </a:solidFill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2623032" y="3096813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1</a:t>
              </a:r>
              <a:endParaRPr lang="en-US" sz="1600" i="1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722181" y="4038600"/>
              <a:ext cx="2888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 smtClean="0"/>
                <a:t>1</a:t>
              </a:r>
              <a:endParaRPr lang="en-US" sz="1600" i="1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379321" y="4038600"/>
              <a:ext cx="343571" cy="403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600" i="1" dirty="0" smtClean="0">
                  <a:solidFill>
                    <a:srgbClr val="FF0000"/>
                  </a:solidFill>
                </a:rPr>
                <a:t>n</a:t>
              </a:r>
              <a:endParaRPr lang="en-US" sz="1600" i="1" dirty="0">
                <a:solidFill>
                  <a:srgbClr val="FF0000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152828" y="4054160"/>
              <a:ext cx="673857" cy="4034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/>
                <a:t>r</a:t>
              </a:r>
              <a:r>
                <a:rPr lang="en-US" sz="1600" i="1" dirty="0" smtClean="0"/>
                <a:t> x n</a:t>
              </a:r>
              <a:endParaRPr lang="en-US" sz="16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71001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Dedicated Link Allocation </a:t>
            </a:r>
            <a:br>
              <a:rPr lang="en-US" sz="4000" dirty="0" smtClean="0"/>
            </a:br>
            <a:r>
              <a:rPr lang="en-US" sz="4000" dirty="0" smtClean="0"/>
              <a:t>Is </a:t>
            </a:r>
            <a:r>
              <a:rPr lang="en-US" sz="4000" dirty="0"/>
              <a:t>N</a:t>
            </a:r>
            <a:r>
              <a:rPr lang="en-US" sz="4000" dirty="0" smtClean="0"/>
              <a:t>ot Enough!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target: Tenant should perform as if they run on a private cloud</a:t>
            </a:r>
          </a:p>
          <a:p>
            <a:r>
              <a:rPr lang="en-US" sz="2000" dirty="0" smtClean="0"/>
              <a:t>Meaning: Isolate and </a:t>
            </a:r>
            <a:r>
              <a:rPr lang="en-US" sz="2000" dirty="0" err="1" smtClean="0"/>
              <a:t>susteain</a:t>
            </a:r>
            <a:r>
              <a:rPr lang="en-US" sz="2000" dirty="0" smtClean="0"/>
              <a:t> any admissible traffic pattern</a:t>
            </a:r>
          </a:p>
          <a:p>
            <a:r>
              <a:rPr lang="en-US" sz="1800" dirty="0" smtClean="0"/>
              <a:t>Given: a </a:t>
            </a:r>
            <a:r>
              <a:rPr lang="en-US" sz="1800" b="1" dirty="0" smtClean="0"/>
              <a:t>placement</a:t>
            </a:r>
            <a:r>
              <a:rPr lang="en-US" sz="1800" dirty="0" smtClean="0"/>
              <a:t> and </a:t>
            </a:r>
            <a:r>
              <a:rPr lang="en-US" sz="1800" b="1" dirty="0" smtClean="0"/>
              <a:t>dedicated links </a:t>
            </a:r>
            <a:r>
              <a:rPr lang="en-US" sz="1800" dirty="0" smtClean="0"/>
              <a:t>to each tenant</a:t>
            </a:r>
          </a:p>
          <a:p>
            <a:pPr lvl="1"/>
            <a:r>
              <a:rPr lang="en-US" dirty="0" smtClean="0"/>
              <a:t>Are dedicated links enough to support all admissible traffic patterns?</a:t>
            </a:r>
          </a:p>
          <a:p>
            <a:pPr lvl="1"/>
            <a:r>
              <a:rPr lang="en-US" sz="1800" dirty="0" smtClean="0"/>
              <a:t>Answer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FF0000"/>
                </a:solidFill>
              </a:rPr>
              <a:t>NO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lvl="2"/>
            <a:r>
              <a:rPr lang="en-US" sz="1600" dirty="0" smtClean="0"/>
              <a:t>Tenant 1 requires </a:t>
            </a:r>
            <a:r>
              <a:rPr lang="en-US" sz="1600" b="1" dirty="0" smtClean="0">
                <a:solidFill>
                  <a:srgbClr val="FF0000"/>
                </a:solidFill>
              </a:rPr>
              <a:t>4</a:t>
            </a:r>
            <a:r>
              <a:rPr lang="en-US" sz="1600" dirty="0" smtClean="0"/>
              <a:t> links from </a:t>
            </a:r>
            <a:r>
              <a:rPr lang="en-US" sz="1600" dirty="0" err="1" smtClean="0"/>
              <a:t>L1</a:t>
            </a:r>
            <a:r>
              <a:rPr lang="en-US" sz="1600" dirty="0" smtClean="0"/>
              <a:t> missing 1 (</a:t>
            </a:r>
            <a:r>
              <a:rPr lang="en-US" dirty="0" smtClean="0"/>
              <a:t>and </a:t>
            </a:r>
            <a:r>
              <a:rPr lang="en-US" sz="1600" dirty="0" smtClean="0"/>
              <a:t>3 from </a:t>
            </a:r>
            <a:r>
              <a:rPr lang="en-US" sz="1600" dirty="0" err="1" smtClean="0"/>
              <a:t>L2</a:t>
            </a:r>
            <a:r>
              <a:rPr lang="en-US" dirty="0"/>
              <a:t> </a:t>
            </a:r>
            <a:r>
              <a:rPr lang="en-US" dirty="0" smtClean="0"/>
              <a:t>and</a:t>
            </a:r>
            <a:r>
              <a:rPr lang="en-US" sz="1600" dirty="0" smtClean="0"/>
              <a:t> </a:t>
            </a:r>
            <a:r>
              <a:rPr lang="en-US" sz="1600" dirty="0" err="1" smtClean="0"/>
              <a:t>L3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smtClean="0"/>
              <a:t>Tenant </a:t>
            </a:r>
            <a:r>
              <a:rPr lang="en-US" sz="1600" dirty="0"/>
              <a:t>2 </a:t>
            </a:r>
            <a:r>
              <a:rPr lang="en-US" sz="1600" dirty="0" smtClean="0"/>
              <a:t>requires </a:t>
            </a:r>
            <a:r>
              <a:rPr lang="en-US" sz="1600" b="1" dirty="0" smtClean="0">
                <a:solidFill>
                  <a:srgbClr val="FF0000"/>
                </a:solidFill>
              </a:rPr>
              <a:t>2</a:t>
            </a:r>
            <a:r>
              <a:rPr lang="en-US" sz="1600" dirty="0" smtClean="0"/>
              <a:t> </a:t>
            </a:r>
            <a:r>
              <a:rPr lang="en-US" sz="1600" dirty="0"/>
              <a:t>links </a:t>
            </a:r>
            <a:r>
              <a:rPr lang="en-US" sz="1600" dirty="0" smtClean="0"/>
              <a:t>from </a:t>
            </a:r>
            <a:r>
              <a:rPr lang="en-US" sz="1600" dirty="0" err="1" smtClean="0"/>
              <a:t>L4</a:t>
            </a:r>
            <a:r>
              <a:rPr lang="en-US" dirty="0"/>
              <a:t> missing 1 </a:t>
            </a:r>
            <a:r>
              <a:rPr lang="en-US" dirty="0" smtClean="0"/>
              <a:t>(and 1 </a:t>
            </a:r>
            <a:r>
              <a:rPr lang="en-US" dirty="0"/>
              <a:t>link from </a:t>
            </a:r>
            <a:r>
              <a:rPr lang="en-US" dirty="0" err="1"/>
              <a:t>L2</a:t>
            </a:r>
            <a:r>
              <a:rPr lang="en-US" dirty="0"/>
              <a:t> and </a:t>
            </a:r>
            <a:r>
              <a:rPr lang="en-US" dirty="0" err="1" smtClean="0"/>
              <a:t>L3</a:t>
            </a:r>
            <a:r>
              <a:rPr lang="en-US" dirty="0"/>
              <a:t>)</a:t>
            </a:r>
            <a:endParaRPr lang="en-US" sz="1600" dirty="0"/>
          </a:p>
          <a:p>
            <a:pPr lvl="2"/>
            <a:r>
              <a:rPr lang="en-US" sz="1600" i="1" dirty="0" smtClean="0">
                <a:solidFill>
                  <a:srgbClr val="FF0000"/>
                </a:solidFill>
              </a:rPr>
              <a:t>No way </a:t>
            </a:r>
            <a:r>
              <a:rPr lang="en-US" sz="1600" i="1" dirty="0">
                <a:solidFill>
                  <a:srgbClr val="FF0000"/>
                </a:solidFill>
              </a:rPr>
              <a:t>to </a:t>
            </a:r>
            <a:r>
              <a:rPr lang="en-US" sz="1600" i="1" dirty="0" smtClean="0">
                <a:solidFill>
                  <a:srgbClr val="FF0000"/>
                </a:solidFill>
              </a:rPr>
              <a:t>meet all requirements without extra links </a:t>
            </a:r>
            <a:r>
              <a:rPr lang="en-US" dirty="0"/>
              <a:t>(</a:t>
            </a:r>
            <a:r>
              <a:rPr lang="en-US" sz="1600" dirty="0" smtClean="0"/>
              <a:t>Can </a:t>
            </a:r>
            <a:r>
              <a:rPr lang="en-US" sz="1600" dirty="0"/>
              <a:t>you</a:t>
            </a:r>
            <a:r>
              <a:rPr lang="en-US" sz="1600" dirty="0" smtClean="0"/>
              <a:t>?)</a:t>
            </a:r>
            <a:endParaRPr lang="en-US" sz="1600" dirty="0"/>
          </a:p>
        </p:txBody>
      </p:sp>
      <p:grpSp>
        <p:nvGrpSpPr>
          <p:cNvPr id="92" name="Group 91"/>
          <p:cNvGrpSpPr/>
          <p:nvPr/>
        </p:nvGrpSpPr>
        <p:grpSpPr>
          <a:xfrm>
            <a:off x="2523492" y="4495800"/>
            <a:ext cx="4097015" cy="2301842"/>
            <a:chOff x="2453040" y="4114800"/>
            <a:chExt cx="4097015" cy="2301842"/>
          </a:xfrm>
        </p:grpSpPr>
        <p:sp>
          <p:nvSpPr>
            <p:cNvPr id="91" name="Straight Connector 26879"/>
            <p:cNvSpPr>
              <a:spLocks noChangeShapeType="1"/>
            </p:cNvSpPr>
            <p:nvPr/>
          </p:nvSpPr>
          <p:spPr bwMode="auto">
            <a:xfrm>
              <a:off x="2949837" y="4469038"/>
              <a:ext cx="1822479" cy="668730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453040" y="4114800"/>
              <a:ext cx="4097015" cy="2301842"/>
              <a:chOff x="4698572" y="1828800"/>
              <a:chExt cx="4097015" cy="2301842"/>
            </a:xfrm>
          </p:grpSpPr>
          <p:grpSp>
            <p:nvGrpSpPr>
              <p:cNvPr id="6" name="Group 5"/>
              <p:cNvGrpSpPr/>
              <p:nvPr/>
            </p:nvGrpSpPr>
            <p:grpSpPr>
              <a:xfrm>
                <a:off x="5161384" y="2140716"/>
                <a:ext cx="3307733" cy="693157"/>
                <a:chOff x="1098369" y="5454854"/>
                <a:chExt cx="3908172" cy="794340"/>
              </a:xfrm>
            </p:grpSpPr>
            <p:sp>
              <p:nvSpPr>
                <p:cNvPr id="77" name="Straight Connector 26882"/>
                <p:cNvSpPr>
                  <a:spLocks noChangeShapeType="1"/>
                </p:cNvSpPr>
                <p:nvPr/>
              </p:nvSpPr>
              <p:spPr bwMode="auto">
                <a:xfrm>
                  <a:off x="2312051" y="5519872"/>
                  <a:ext cx="0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0" name="Straight Connector 26881"/>
                <p:cNvSpPr>
                  <a:spLocks noChangeShapeType="1"/>
                </p:cNvSpPr>
                <p:nvPr/>
              </p:nvSpPr>
              <p:spPr bwMode="auto">
                <a:xfrm flipH="1">
                  <a:off x="1098369" y="5485382"/>
                  <a:ext cx="1177661" cy="725711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1" name="Straight Connector 26885"/>
                <p:cNvSpPr>
                  <a:spLocks noChangeShapeType="1"/>
                </p:cNvSpPr>
                <p:nvPr/>
              </p:nvSpPr>
              <p:spPr bwMode="auto">
                <a:xfrm flipH="1">
                  <a:off x="1197291" y="5485382"/>
                  <a:ext cx="2327058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2" name="Straight Connector 26889"/>
                <p:cNvSpPr>
                  <a:spLocks noChangeShapeType="1"/>
                </p:cNvSpPr>
                <p:nvPr/>
              </p:nvSpPr>
              <p:spPr bwMode="auto">
                <a:xfrm flipH="1">
                  <a:off x="1445909" y="5454854"/>
                  <a:ext cx="3241921" cy="794340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3" name="Straight Connector 26890"/>
                <p:cNvSpPr>
                  <a:spLocks noChangeShapeType="1"/>
                </p:cNvSpPr>
                <p:nvPr/>
              </p:nvSpPr>
              <p:spPr bwMode="auto">
                <a:xfrm flipH="1">
                  <a:off x="2632787" y="5485382"/>
                  <a:ext cx="2238809" cy="746944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5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2467501" y="5497068"/>
                  <a:ext cx="1168239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6" name="Straight Connector 26886"/>
                <p:cNvSpPr>
                  <a:spLocks noChangeShapeType="1"/>
                </p:cNvSpPr>
                <p:nvPr/>
              </p:nvSpPr>
              <p:spPr bwMode="auto">
                <a:xfrm flipH="1">
                  <a:off x="2448661" y="5491652"/>
                  <a:ext cx="1187081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7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3724890" y="5497068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88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3810038" y="5491652"/>
                  <a:ext cx="1196503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grpSp>
            <p:nvGrpSpPr>
              <p:cNvPr id="7" name="Group 6"/>
              <p:cNvGrpSpPr/>
              <p:nvPr/>
            </p:nvGrpSpPr>
            <p:grpSpPr>
              <a:xfrm>
                <a:off x="5055703" y="2165994"/>
                <a:ext cx="3070539" cy="654976"/>
                <a:chOff x="3106744" y="2644151"/>
                <a:chExt cx="3627922" cy="750585"/>
              </a:xfrm>
            </p:grpSpPr>
            <p:sp>
              <p:nvSpPr>
                <p:cNvPr id="64" name="Straight Connector 26880"/>
                <p:cNvSpPr>
                  <a:spLocks noChangeShapeType="1"/>
                </p:cNvSpPr>
                <p:nvPr/>
              </p:nvSpPr>
              <p:spPr bwMode="auto">
                <a:xfrm>
                  <a:off x="3366555" y="2644151"/>
                  <a:ext cx="3368111" cy="7505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0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654437"/>
                  <a:ext cx="1168239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sp>
            <p:nvSpPr>
              <p:cNvPr id="8" name="Straight Connector 26932"/>
              <p:cNvSpPr>
                <a:spLocks noChangeShapeType="1"/>
              </p:cNvSpPr>
              <p:nvPr/>
            </p:nvSpPr>
            <p:spPr bwMode="auto">
              <a:xfrm flipH="1">
                <a:off x="5945398" y="3068407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9" name="Straight Connector 26933"/>
              <p:cNvSpPr>
                <a:spLocks noChangeShapeType="1"/>
              </p:cNvSpPr>
              <p:nvPr/>
            </p:nvSpPr>
            <p:spPr bwMode="auto">
              <a:xfrm flipV="1">
                <a:off x="6132785" y="3068407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" name="Straight Connector 26934"/>
              <p:cNvSpPr>
                <a:spLocks noChangeShapeType="1"/>
              </p:cNvSpPr>
              <p:nvPr/>
            </p:nvSpPr>
            <p:spPr bwMode="auto">
              <a:xfrm flipH="1" flipV="1">
                <a:off x="6264353" y="3065199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" name="Straight Connector 26924"/>
              <p:cNvSpPr>
                <a:spLocks noChangeShapeType="1"/>
              </p:cNvSpPr>
              <p:nvPr/>
            </p:nvSpPr>
            <p:spPr bwMode="auto">
              <a:xfrm flipH="1">
                <a:off x="6926181" y="3070010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" name="Straight Connector 26925"/>
              <p:cNvSpPr>
                <a:spLocks noChangeShapeType="1"/>
              </p:cNvSpPr>
              <p:nvPr/>
            </p:nvSpPr>
            <p:spPr bwMode="auto">
              <a:xfrm flipV="1">
                <a:off x="7117554" y="3070010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" name="Straight Connector 26926"/>
              <p:cNvSpPr>
                <a:spLocks noChangeShapeType="1"/>
              </p:cNvSpPr>
              <p:nvPr/>
            </p:nvSpPr>
            <p:spPr bwMode="auto">
              <a:xfrm flipH="1" flipV="1">
                <a:off x="7245135" y="3066802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4940697" y="3068407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5128083" y="3068407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5259651" y="3065199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7" name="Straight Connector 26907"/>
              <p:cNvSpPr>
                <a:spLocks noChangeShapeType="1"/>
              </p:cNvSpPr>
              <p:nvPr/>
            </p:nvSpPr>
            <p:spPr bwMode="auto">
              <a:xfrm flipH="1" flipV="1">
                <a:off x="5323442" y="3065199"/>
                <a:ext cx="187385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" name="Rectangle 1"/>
              <p:cNvSpPr>
                <a:spLocks noChangeArrowheads="1"/>
              </p:cNvSpPr>
              <p:nvPr/>
            </p:nvSpPr>
            <p:spPr bwMode="auto">
              <a:xfrm>
                <a:off x="4698572" y="1828800"/>
                <a:ext cx="4097015" cy="2274128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dirty="0"/>
              </a:p>
            </p:txBody>
          </p:sp>
          <p:pic>
            <p:nvPicPr>
              <p:cNvPr id="19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738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213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9687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08163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0444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08918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5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7393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05868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7" name="Rectangle 26"/>
              <p:cNvSpPr/>
              <p:nvPr/>
            </p:nvSpPr>
            <p:spPr>
              <a:xfrm>
                <a:off x="4844824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039928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5235032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430136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862171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6057275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252379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6807106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018989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214093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37" name="TextBox 3"/>
              <p:cNvSpPr txBox="1">
                <a:spLocks noChangeArrowheads="1"/>
              </p:cNvSpPr>
              <p:nvPr/>
            </p:nvSpPr>
            <p:spPr bwMode="auto">
              <a:xfrm>
                <a:off x="5235032" y="3761310"/>
                <a:ext cx="114471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dirty="0"/>
                  <a:t>t</a:t>
                </a:r>
                <a:r>
                  <a:rPr lang="en-US" dirty="0" smtClean="0"/>
                  <a:t>enant T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38" name="TextBox 344"/>
              <p:cNvSpPr txBox="1">
                <a:spLocks noChangeArrowheads="1"/>
              </p:cNvSpPr>
              <p:nvPr/>
            </p:nvSpPr>
            <p:spPr bwMode="auto">
              <a:xfrm>
                <a:off x="7075309" y="3753783"/>
                <a:ext cx="111184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eaLnBrk="1" hangingPunct="1"/>
                <a:r>
                  <a:rPr lang="en-US" dirty="0"/>
                  <a:t>t</a:t>
                </a:r>
                <a:r>
                  <a:rPr lang="en-US" dirty="0" smtClean="0"/>
                  <a:t>enant T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39" name="Left Brace 38"/>
              <p:cNvSpPr/>
              <p:nvPr/>
            </p:nvSpPr>
            <p:spPr>
              <a:xfrm rot="16200000">
                <a:off x="5090720" y="3223871"/>
                <a:ext cx="201157" cy="709422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0" name="Left Brace 39"/>
              <p:cNvSpPr/>
              <p:nvPr/>
            </p:nvSpPr>
            <p:spPr>
              <a:xfrm rot="16200000">
                <a:off x="6035012" y="3310772"/>
                <a:ext cx="201157" cy="535620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1" name="Left Brace 40"/>
              <p:cNvSpPr/>
              <p:nvPr/>
            </p:nvSpPr>
            <p:spPr>
              <a:xfrm rot="16200000">
                <a:off x="6977560" y="3310772"/>
                <a:ext cx="201157" cy="535620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2" name="Left Brace 41"/>
              <p:cNvSpPr/>
              <p:nvPr/>
            </p:nvSpPr>
            <p:spPr>
              <a:xfrm rot="16200000">
                <a:off x="6437239" y="3503072"/>
                <a:ext cx="201157" cy="151020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3" name="Left Brace 42"/>
              <p:cNvSpPr/>
              <p:nvPr/>
            </p:nvSpPr>
            <p:spPr>
              <a:xfrm rot="16200000">
                <a:off x="7403706" y="3505759"/>
                <a:ext cx="201157" cy="151020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4" name="Left Brace 43"/>
              <p:cNvSpPr/>
              <p:nvPr/>
            </p:nvSpPr>
            <p:spPr>
              <a:xfrm rot="16200000">
                <a:off x="8136364" y="3218177"/>
                <a:ext cx="201157" cy="709422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5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6543398" y="3707445"/>
                <a:ext cx="701737" cy="154089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6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8050915" y="3715083"/>
                <a:ext cx="171869" cy="14645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7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7514525" y="3715082"/>
                <a:ext cx="65268" cy="84327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8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6247998" y="3695610"/>
                <a:ext cx="809483" cy="18043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9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6057275" y="3704228"/>
                <a:ext cx="80294" cy="97627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0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5190947" y="3704228"/>
                <a:ext cx="293525" cy="157306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6328143" y="3065199"/>
                <a:ext cx="2268646" cy="374042"/>
                <a:chOff x="4610166" y="3674619"/>
                <a:chExt cx="2680464" cy="428643"/>
              </a:xfrm>
            </p:grpSpPr>
            <p:sp>
              <p:nvSpPr>
                <p:cNvPr id="52" name="Straight Connector 26935"/>
                <p:cNvSpPr>
                  <a:spLocks noChangeShapeType="1"/>
                </p:cNvSpPr>
                <p:nvPr/>
              </p:nvSpPr>
              <p:spPr bwMode="auto">
                <a:xfrm flipH="1" flipV="1">
                  <a:off x="4610166" y="3674619"/>
                  <a:ext cx="221400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 dirty="0"/>
                </a:p>
              </p:txBody>
            </p:sp>
            <p:sp>
              <p:nvSpPr>
                <p:cNvPr id="53" name="Straight Connector 26927"/>
                <p:cNvSpPr>
                  <a:spLocks noChangeShapeType="1"/>
                </p:cNvSpPr>
                <p:nvPr/>
              </p:nvSpPr>
              <p:spPr bwMode="auto">
                <a:xfrm flipH="1" flipV="1">
                  <a:off x="5768986" y="3676456"/>
                  <a:ext cx="226111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4" name="Straight Connector 26916"/>
                <p:cNvSpPr>
                  <a:spLocks noChangeShapeType="1"/>
                </p:cNvSpPr>
                <p:nvPr/>
              </p:nvSpPr>
              <p:spPr bwMode="auto">
                <a:xfrm flipH="1">
                  <a:off x="6517976" y="3678295"/>
                  <a:ext cx="216689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5" name="Straight Connector 26917"/>
                <p:cNvSpPr>
                  <a:spLocks noChangeShapeType="1"/>
                </p:cNvSpPr>
                <p:nvPr/>
              </p:nvSpPr>
              <p:spPr bwMode="auto">
                <a:xfrm flipV="1">
                  <a:off x="6744087" y="3678295"/>
                  <a:ext cx="56528" cy="3124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6" name="Straight Connector 26918"/>
                <p:cNvSpPr>
                  <a:spLocks noChangeShapeType="1"/>
                </p:cNvSpPr>
                <p:nvPr/>
              </p:nvSpPr>
              <p:spPr bwMode="auto">
                <a:xfrm flipH="1" flipV="1">
                  <a:off x="6894827" y="3674619"/>
                  <a:ext cx="75370" cy="3124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7" name="Straight Connector 26919"/>
                <p:cNvSpPr>
                  <a:spLocks noChangeShapeType="1"/>
                </p:cNvSpPr>
                <p:nvPr/>
              </p:nvSpPr>
              <p:spPr bwMode="auto">
                <a:xfrm flipH="1" flipV="1">
                  <a:off x="6970198" y="3674619"/>
                  <a:ext cx="226111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6420635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6651156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6881677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7112197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62" name="Rectangle 61"/>
                <p:cNvSpPr/>
                <p:nvPr/>
              </p:nvSpPr>
              <p:spPr>
                <a:xfrm>
                  <a:off x="5910590" y="398710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63" name="Rectangle 62"/>
                <p:cNvSpPr/>
                <p:nvPr/>
              </p:nvSpPr>
              <p:spPr>
                <a:xfrm>
                  <a:off x="4752682" y="3982427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89" name="TextBox 88"/>
            <p:cNvSpPr txBox="1"/>
            <p:nvPr/>
          </p:nvSpPr>
          <p:spPr>
            <a:xfrm>
              <a:off x="4182498" y="5359326"/>
              <a:ext cx="381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</a:t>
              </a:r>
              <a:r>
                <a:rPr lang="en-US" sz="1400" baseline="-25000" dirty="0" smtClean="0"/>
                <a:t>0</a:t>
              </a:r>
              <a:endParaRPr lang="en-US" sz="1400" baseline="-25000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174887" y="5379842"/>
              <a:ext cx="381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2485527" y="564431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L1</a:t>
            </a:r>
            <a:endParaRPr lang="en-US" sz="1200" dirty="0"/>
          </a:p>
        </p:txBody>
      </p:sp>
      <p:sp>
        <p:nvSpPr>
          <p:cNvPr id="84" name="TextBox 83"/>
          <p:cNvSpPr txBox="1"/>
          <p:nvPr/>
        </p:nvSpPr>
        <p:spPr>
          <a:xfrm>
            <a:off x="3468601" y="562093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L2</a:t>
            </a:r>
            <a:endParaRPr lang="en-US" sz="1200" dirty="0"/>
          </a:p>
        </p:txBody>
      </p:sp>
      <p:sp>
        <p:nvSpPr>
          <p:cNvPr id="93" name="TextBox 92"/>
          <p:cNvSpPr txBox="1"/>
          <p:nvPr/>
        </p:nvSpPr>
        <p:spPr>
          <a:xfrm>
            <a:off x="4533940" y="5620158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L3</a:t>
            </a:r>
            <a:endParaRPr lang="en-US" sz="1200" dirty="0"/>
          </a:p>
        </p:txBody>
      </p:sp>
      <p:sp>
        <p:nvSpPr>
          <p:cNvPr id="94" name="TextBox 93"/>
          <p:cNvSpPr txBox="1"/>
          <p:nvPr/>
        </p:nvSpPr>
        <p:spPr>
          <a:xfrm>
            <a:off x="5549278" y="558757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L4</a:t>
            </a:r>
            <a:endParaRPr lang="en-US" sz="1200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2765617" y="4815800"/>
            <a:ext cx="3201491" cy="1197899"/>
            <a:chOff x="2765617" y="4369134"/>
            <a:chExt cx="3201491" cy="1197899"/>
          </a:xfrm>
        </p:grpSpPr>
        <p:cxnSp>
          <p:nvCxnSpPr>
            <p:cNvPr id="67" name="Straight Arrow Connector 66"/>
            <p:cNvCxnSpPr>
              <a:stCxn id="14" idx="1"/>
              <a:endCxn id="14" idx="0"/>
            </p:cNvCxnSpPr>
            <p:nvPr/>
          </p:nvCxnSpPr>
          <p:spPr>
            <a:xfrm flipV="1">
              <a:off x="2765617" y="5228383"/>
              <a:ext cx="183398" cy="275888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flipV="1">
              <a:off x="2953003" y="5284496"/>
              <a:ext cx="51318" cy="282537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 flipV="1">
              <a:off x="3059868" y="5275846"/>
              <a:ext cx="88493" cy="287979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 flipV="1">
              <a:off x="3137155" y="5268334"/>
              <a:ext cx="198592" cy="298698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V="1">
              <a:off x="3278828" y="4369134"/>
              <a:ext cx="2688280" cy="685880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 flipV="1">
              <a:off x="3124200" y="4417787"/>
              <a:ext cx="1801189" cy="588195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cxnSpLocks noChangeAspect="1"/>
            </p:cNvCxnSpPr>
            <p:nvPr/>
          </p:nvCxnSpPr>
          <p:spPr>
            <a:xfrm flipV="1">
              <a:off x="2991969" y="4392097"/>
              <a:ext cx="976971" cy="614437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2859253" y="4370238"/>
              <a:ext cx="3930" cy="6583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Group 110"/>
          <p:cNvGrpSpPr/>
          <p:nvPr/>
        </p:nvGrpSpPr>
        <p:grpSpPr>
          <a:xfrm>
            <a:off x="3263159" y="4814285"/>
            <a:ext cx="3057365" cy="1194391"/>
            <a:chOff x="108284" y="4370238"/>
            <a:chExt cx="3057365" cy="1194391"/>
          </a:xfrm>
        </p:grpSpPr>
        <p:cxnSp>
          <p:nvCxnSpPr>
            <p:cNvPr id="112" name="Straight Arrow Connector 111"/>
            <p:cNvCxnSpPr/>
            <p:nvPr/>
          </p:nvCxnSpPr>
          <p:spPr>
            <a:xfrm flipV="1">
              <a:off x="2765617" y="5288741"/>
              <a:ext cx="183398" cy="275888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V="1">
              <a:off x="2953003" y="5278885"/>
              <a:ext cx="51318" cy="282537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>
              <a:cxnSpLocks noChangeAspect="1"/>
            </p:cNvCxnSpPr>
            <p:nvPr/>
          </p:nvCxnSpPr>
          <p:spPr>
            <a:xfrm flipH="1" flipV="1">
              <a:off x="108284" y="4397663"/>
              <a:ext cx="2774435" cy="647010"/>
            </a:xfrm>
            <a:prstGeom prst="straightConnector1">
              <a:avLst/>
            </a:prstGeom>
            <a:ln w="38100">
              <a:solidFill>
                <a:srgbClr val="92D050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3161719" y="4370238"/>
              <a:ext cx="3930" cy="6583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8" name="Straight Connector 67"/>
          <p:cNvCxnSpPr/>
          <p:nvPr/>
        </p:nvCxnSpPr>
        <p:spPr>
          <a:xfrm flipH="1" flipV="1">
            <a:off x="2865699" y="4851390"/>
            <a:ext cx="6209" cy="6132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H="1" flipV="1">
            <a:off x="5288081" y="4838763"/>
            <a:ext cx="703468" cy="6138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H="1" flipV="1">
            <a:off x="6315912" y="4841971"/>
            <a:ext cx="3805" cy="650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61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Supporting Admissible Traffic </a:t>
            </a:r>
            <a:br>
              <a:rPr lang="en-US" sz="4000" dirty="0" smtClean="0"/>
            </a:br>
            <a:r>
              <a:rPr lang="en-US" sz="4000" dirty="0" smtClean="0"/>
              <a:t>Require Placement Constraints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Changing the placement, may allow for Link Isolation AND </a:t>
            </a:r>
            <a:br>
              <a:rPr lang="en-US" sz="2400" dirty="0" smtClean="0"/>
            </a:br>
            <a:r>
              <a:rPr lang="en-US" sz="2400" dirty="0" smtClean="0"/>
              <a:t>support all possible admissible traffic patterns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2514600" y="4052556"/>
            <a:ext cx="4097015" cy="2301842"/>
            <a:chOff x="304800" y="4009814"/>
            <a:chExt cx="4097015" cy="2301842"/>
          </a:xfrm>
        </p:grpSpPr>
        <p:grpSp>
          <p:nvGrpSpPr>
            <p:cNvPr id="8" name="Group 7"/>
            <p:cNvGrpSpPr/>
            <p:nvPr/>
          </p:nvGrpSpPr>
          <p:grpSpPr>
            <a:xfrm>
              <a:off x="606651" y="4318553"/>
              <a:ext cx="3149350" cy="699815"/>
              <a:chOff x="606651" y="4318553"/>
              <a:chExt cx="3149350" cy="699815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606651" y="4318553"/>
                <a:ext cx="2288949" cy="696367"/>
                <a:chOff x="931289" y="5451175"/>
                <a:chExt cx="2704453" cy="798019"/>
              </a:xfrm>
            </p:grpSpPr>
            <p:sp>
              <p:nvSpPr>
                <p:cNvPr id="71" name="Straight Connector 26882"/>
                <p:cNvSpPr>
                  <a:spLocks noChangeShapeType="1"/>
                </p:cNvSpPr>
                <p:nvPr/>
              </p:nvSpPr>
              <p:spPr bwMode="auto">
                <a:xfrm>
                  <a:off x="2312051" y="5519872"/>
                  <a:ext cx="0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2" name="Straight Connector 26877"/>
                <p:cNvSpPr>
                  <a:spLocks noChangeShapeType="1"/>
                </p:cNvSpPr>
                <p:nvPr/>
              </p:nvSpPr>
              <p:spPr bwMode="auto">
                <a:xfrm>
                  <a:off x="931289" y="5485382"/>
                  <a:ext cx="0" cy="734738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3" name="Straight Connector 26878"/>
                <p:cNvSpPr>
                  <a:spLocks noChangeShapeType="1"/>
                </p:cNvSpPr>
                <p:nvPr/>
              </p:nvSpPr>
              <p:spPr bwMode="auto">
                <a:xfrm>
                  <a:off x="972522" y="5451175"/>
                  <a:ext cx="1206787" cy="757621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4" name="Straight Connector 26881"/>
                <p:cNvSpPr>
                  <a:spLocks noChangeShapeType="1"/>
                </p:cNvSpPr>
                <p:nvPr/>
              </p:nvSpPr>
              <p:spPr bwMode="auto">
                <a:xfrm flipH="1">
                  <a:off x="1029175" y="5485382"/>
                  <a:ext cx="1246855" cy="722308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5" name="Straight Connector 26885"/>
                <p:cNvSpPr>
                  <a:spLocks noChangeShapeType="1"/>
                </p:cNvSpPr>
                <p:nvPr/>
              </p:nvSpPr>
              <p:spPr bwMode="auto">
                <a:xfrm flipH="1">
                  <a:off x="1197291" y="5485382"/>
                  <a:ext cx="2327058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6" name="Straight Connector 26879"/>
                <p:cNvSpPr>
                  <a:spLocks noChangeShapeType="1"/>
                </p:cNvSpPr>
                <p:nvPr/>
              </p:nvSpPr>
              <p:spPr bwMode="auto">
                <a:xfrm>
                  <a:off x="1204751" y="5493193"/>
                  <a:ext cx="2098741" cy="739039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7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2467501" y="5497068"/>
                  <a:ext cx="1168239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78" name="Straight Connector 26886"/>
                <p:cNvSpPr>
                  <a:spLocks noChangeShapeType="1"/>
                </p:cNvSpPr>
                <p:nvPr/>
              </p:nvSpPr>
              <p:spPr bwMode="auto">
                <a:xfrm flipH="1">
                  <a:off x="2448661" y="5491652"/>
                  <a:ext cx="1187081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sp>
            <p:nvSpPr>
              <p:cNvPr id="69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992279" y="4325056"/>
                <a:ext cx="2669510" cy="69331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70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2043827" y="4350667"/>
                <a:ext cx="1712174" cy="646757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2943608" y="4346154"/>
              <a:ext cx="1131733" cy="642002"/>
              <a:chOff x="5802609" y="2643172"/>
              <a:chExt cx="1337173" cy="735717"/>
            </a:xfrm>
          </p:grpSpPr>
          <p:sp>
            <p:nvSpPr>
              <p:cNvPr id="63" name="Straight Connector 26888"/>
              <p:cNvSpPr>
                <a:spLocks noChangeShapeType="1"/>
              </p:cNvSpPr>
              <p:nvPr/>
            </p:nvSpPr>
            <p:spPr bwMode="auto">
              <a:xfrm>
                <a:off x="5863196" y="2644151"/>
                <a:ext cx="1182372" cy="734738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4" name="Straight Connector 26892"/>
              <p:cNvSpPr>
                <a:spLocks noChangeShapeType="1"/>
              </p:cNvSpPr>
              <p:nvPr/>
            </p:nvSpPr>
            <p:spPr bwMode="auto">
              <a:xfrm>
                <a:off x="7139782" y="2649567"/>
                <a:ext cx="0" cy="718490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5802609" y="2643172"/>
                <a:ext cx="1251097" cy="729321"/>
                <a:chOff x="5802609" y="2643172"/>
                <a:chExt cx="1251097" cy="729321"/>
              </a:xfrm>
            </p:grpSpPr>
            <p:sp>
              <p:nvSpPr>
                <p:cNvPr id="66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5802609" y="2648589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67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5857203" y="2643172"/>
                  <a:ext cx="1196503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10" name="Straight Connector 26932"/>
            <p:cNvSpPr>
              <a:spLocks noChangeShapeType="1"/>
            </p:cNvSpPr>
            <p:nvPr/>
          </p:nvSpPr>
          <p:spPr bwMode="auto">
            <a:xfrm flipH="1">
              <a:off x="1551626" y="5249421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" name="Straight Connector 26933"/>
            <p:cNvSpPr>
              <a:spLocks noChangeShapeType="1"/>
            </p:cNvSpPr>
            <p:nvPr/>
          </p:nvSpPr>
          <p:spPr bwMode="auto">
            <a:xfrm flipV="1">
              <a:off x="1739013" y="5249421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" name="Straight Connector 26934"/>
            <p:cNvSpPr>
              <a:spLocks noChangeShapeType="1"/>
            </p:cNvSpPr>
            <p:nvPr/>
          </p:nvSpPr>
          <p:spPr bwMode="auto">
            <a:xfrm flipH="1" flipV="1">
              <a:off x="1870581" y="5246213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" name="Straight Connector 26924"/>
            <p:cNvSpPr>
              <a:spLocks noChangeShapeType="1"/>
            </p:cNvSpPr>
            <p:nvPr/>
          </p:nvSpPr>
          <p:spPr bwMode="auto">
            <a:xfrm flipH="1">
              <a:off x="2532409" y="5251024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" name="Straight Connector 26925"/>
            <p:cNvSpPr>
              <a:spLocks noChangeShapeType="1"/>
            </p:cNvSpPr>
            <p:nvPr/>
          </p:nvSpPr>
          <p:spPr bwMode="auto">
            <a:xfrm flipV="1">
              <a:off x="2723782" y="5251024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" name="Straight Connector 26926"/>
            <p:cNvSpPr>
              <a:spLocks noChangeShapeType="1"/>
            </p:cNvSpPr>
            <p:nvPr/>
          </p:nvSpPr>
          <p:spPr bwMode="auto">
            <a:xfrm flipH="1" flipV="1">
              <a:off x="2851363" y="5247816"/>
              <a:ext cx="63790" cy="272681"/>
            </a:xfrm>
            <a:prstGeom prst="line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" name="Straight Connector 26904"/>
            <p:cNvSpPr>
              <a:spLocks noChangeShapeType="1"/>
            </p:cNvSpPr>
            <p:nvPr/>
          </p:nvSpPr>
          <p:spPr bwMode="auto">
            <a:xfrm flipH="1">
              <a:off x="546925" y="5249421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" name="Straight Connector 26905"/>
            <p:cNvSpPr>
              <a:spLocks noChangeShapeType="1"/>
            </p:cNvSpPr>
            <p:nvPr/>
          </p:nvSpPr>
          <p:spPr bwMode="auto">
            <a:xfrm flipV="1">
              <a:off x="734311" y="5249421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8" name="Straight Connector 26906"/>
            <p:cNvSpPr>
              <a:spLocks noChangeShapeType="1"/>
            </p:cNvSpPr>
            <p:nvPr/>
          </p:nvSpPr>
          <p:spPr bwMode="auto">
            <a:xfrm flipH="1" flipV="1">
              <a:off x="865879" y="5246213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9" name="Straight Connector 26907"/>
            <p:cNvSpPr>
              <a:spLocks noChangeShapeType="1"/>
            </p:cNvSpPr>
            <p:nvPr/>
          </p:nvSpPr>
          <p:spPr bwMode="auto">
            <a:xfrm flipH="1" flipV="1">
              <a:off x="929670" y="5246213"/>
              <a:ext cx="187385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0" name="Rectangle 1"/>
            <p:cNvSpPr>
              <a:spLocks noChangeArrowheads="1"/>
            </p:cNvSpPr>
            <p:nvPr/>
          </p:nvSpPr>
          <p:spPr bwMode="auto">
            <a:xfrm>
              <a:off x="304800" y="4009814"/>
              <a:ext cx="4097015" cy="2274128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dirty="0"/>
            </a:p>
          </p:txBody>
        </p:sp>
        <p:pic>
          <p:nvPicPr>
            <p:cNvPr id="21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966" y="400981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7441" y="400981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5915" y="400981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4391" y="400981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72" y="4898368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46" y="4898368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3621" y="4898368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2096" y="4898368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Rectangle 28"/>
            <p:cNvSpPr/>
            <p:nvPr/>
          </p:nvSpPr>
          <p:spPr>
            <a:xfrm>
              <a:off x="451052" y="5514899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646156" y="5514899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841260" y="5514899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36364" y="5514899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68399" y="5516437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1663503" y="5516437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858607" y="5516437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21723" y="5517157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625217" y="5517157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20321" y="5517157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9" name="TextBox 3"/>
            <p:cNvSpPr txBox="1">
              <a:spLocks noChangeArrowheads="1"/>
            </p:cNvSpPr>
            <p:nvPr/>
          </p:nvSpPr>
          <p:spPr bwMode="auto">
            <a:xfrm>
              <a:off x="841260" y="5942324"/>
              <a:ext cx="11447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40" name="TextBox 344"/>
            <p:cNvSpPr txBox="1">
              <a:spLocks noChangeArrowheads="1"/>
            </p:cNvSpPr>
            <p:nvPr/>
          </p:nvSpPr>
          <p:spPr bwMode="auto">
            <a:xfrm>
              <a:off x="2926757" y="5934797"/>
              <a:ext cx="11118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41" name="Left Brace 40"/>
            <p:cNvSpPr/>
            <p:nvPr/>
          </p:nvSpPr>
          <p:spPr>
            <a:xfrm rot="16200000">
              <a:off x="696948" y="5404885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2" name="Left Brace 41"/>
            <p:cNvSpPr/>
            <p:nvPr/>
          </p:nvSpPr>
          <p:spPr>
            <a:xfrm rot="16200000">
              <a:off x="1727902" y="5405124"/>
              <a:ext cx="199979" cy="707766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3" name="Left Brace 42"/>
            <p:cNvSpPr/>
            <p:nvPr/>
          </p:nvSpPr>
          <p:spPr>
            <a:xfrm rot="16200000">
              <a:off x="2475552" y="5600022"/>
              <a:ext cx="237080" cy="35507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4" name="Left Brace 43"/>
            <p:cNvSpPr/>
            <p:nvPr/>
          </p:nvSpPr>
          <p:spPr>
            <a:xfrm rot="16200000">
              <a:off x="2882782" y="5599245"/>
              <a:ext cx="240781" cy="365700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5" name="Left Brace 44"/>
            <p:cNvSpPr/>
            <p:nvPr/>
          </p:nvSpPr>
          <p:spPr>
            <a:xfrm rot="16200000">
              <a:off x="3742592" y="5399191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6" name="Straight Connector 26935"/>
            <p:cNvSpPr>
              <a:spLocks noChangeShapeType="1"/>
            </p:cNvSpPr>
            <p:nvPr/>
          </p:nvSpPr>
          <p:spPr bwMode="auto">
            <a:xfrm flipV="1">
              <a:off x="3732469" y="5896097"/>
              <a:ext cx="96543" cy="84326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7" name="Straight Connector 26935"/>
            <p:cNvSpPr>
              <a:spLocks noChangeShapeType="1"/>
            </p:cNvSpPr>
            <p:nvPr/>
          </p:nvSpPr>
          <p:spPr bwMode="auto">
            <a:xfrm flipH="1" flipV="1">
              <a:off x="3006968" y="5896096"/>
              <a:ext cx="65268" cy="84327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8" name="Straight Connector 26935"/>
            <p:cNvSpPr>
              <a:spLocks noChangeShapeType="1"/>
            </p:cNvSpPr>
            <p:nvPr/>
          </p:nvSpPr>
          <p:spPr bwMode="auto">
            <a:xfrm flipV="1">
              <a:off x="1778976" y="5915568"/>
              <a:ext cx="809483" cy="18043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9" name="Straight Connector 26935"/>
            <p:cNvSpPr>
              <a:spLocks noChangeShapeType="1"/>
            </p:cNvSpPr>
            <p:nvPr/>
          </p:nvSpPr>
          <p:spPr bwMode="auto">
            <a:xfrm flipV="1">
              <a:off x="1752600" y="5885242"/>
              <a:ext cx="80294" cy="976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0" name="Straight Connector 26935"/>
            <p:cNvSpPr>
              <a:spLocks noChangeShapeType="1"/>
            </p:cNvSpPr>
            <p:nvPr/>
          </p:nvSpPr>
          <p:spPr bwMode="auto">
            <a:xfrm flipH="1" flipV="1">
              <a:off x="797175" y="5885242"/>
              <a:ext cx="293525" cy="15730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1" name="Straight Connector 26935"/>
            <p:cNvSpPr>
              <a:spLocks noChangeShapeType="1"/>
            </p:cNvSpPr>
            <p:nvPr/>
          </p:nvSpPr>
          <p:spPr bwMode="auto">
            <a:xfrm flipH="1" flipV="1">
              <a:off x="1934371" y="5246213"/>
              <a:ext cx="187385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2" name="Straight Connector 26927"/>
            <p:cNvSpPr>
              <a:spLocks noChangeShapeType="1"/>
            </p:cNvSpPr>
            <p:nvPr/>
          </p:nvSpPr>
          <p:spPr bwMode="auto">
            <a:xfrm flipH="1" flipV="1">
              <a:off x="2915154" y="5247816"/>
              <a:ext cx="191372" cy="275888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3" name="Straight Connector 26916"/>
            <p:cNvSpPr>
              <a:spLocks noChangeShapeType="1"/>
            </p:cNvSpPr>
            <p:nvPr/>
          </p:nvSpPr>
          <p:spPr bwMode="auto">
            <a:xfrm flipH="1">
              <a:off x="3549071" y="5249421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4" name="Straight Connector 26917"/>
            <p:cNvSpPr>
              <a:spLocks noChangeShapeType="1"/>
            </p:cNvSpPr>
            <p:nvPr/>
          </p:nvSpPr>
          <p:spPr bwMode="auto">
            <a:xfrm flipV="1">
              <a:off x="3740443" y="5249421"/>
              <a:ext cx="47843" cy="272680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5" name="Straight Connector 26918"/>
            <p:cNvSpPr>
              <a:spLocks noChangeShapeType="1"/>
            </p:cNvSpPr>
            <p:nvPr/>
          </p:nvSpPr>
          <p:spPr bwMode="auto">
            <a:xfrm flipH="1" flipV="1">
              <a:off x="3868024" y="5246213"/>
              <a:ext cx="63790" cy="272680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6" name="Straight Connector 26919"/>
            <p:cNvSpPr>
              <a:spLocks noChangeShapeType="1"/>
            </p:cNvSpPr>
            <p:nvPr/>
          </p:nvSpPr>
          <p:spPr bwMode="auto">
            <a:xfrm flipH="1" flipV="1">
              <a:off x="3931815" y="5246213"/>
              <a:ext cx="191372" cy="275888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466685" y="5524504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661790" y="5524504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3856894" y="5524504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051998" y="5524504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3035002" y="5518893"/>
              <a:ext cx="151019" cy="95751"/>
            </a:xfrm>
            <a:prstGeom prst="rect">
              <a:avLst/>
            </a:prstGeom>
            <a:solidFill>
              <a:srgbClr val="0033CC"/>
            </a:solidFill>
            <a:ln w="28575" algn="ctr">
              <a:solidFill>
                <a:srgbClr val="0000C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054991" y="5514812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96" y="5410200"/>
            <a:ext cx="1652745" cy="96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93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</a:t>
            </a:r>
            <a:br>
              <a:rPr lang="en-US" dirty="0" smtClean="0"/>
            </a:br>
            <a:r>
              <a:rPr lang="en-US" dirty="0" err="1" smtClean="0"/>
              <a:t>LaaS</a:t>
            </a:r>
            <a:r>
              <a:rPr lang="en-US" dirty="0" smtClean="0"/>
              <a:t> with Hose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limit our scope to:</a:t>
            </a:r>
          </a:p>
          <a:p>
            <a:pPr lvl="1"/>
            <a:r>
              <a:rPr lang="en-US" sz="2000" dirty="0" smtClean="0"/>
              <a:t>Fat Trees</a:t>
            </a:r>
          </a:p>
          <a:p>
            <a:pPr lvl="1"/>
            <a:r>
              <a:rPr lang="en-US" sz="2000" dirty="0" smtClean="0"/>
              <a:t>Symmetrical and Homogeneous</a:t>
            </a:r>
          </a:p>
          <a:p>
            <a:pPr lvl="1"/>
            <a:r>
              <a:rPr lang="en-US" sz="2000" dirty="0" smtClean="0"/>
              <a:t>Not allocating more links than hosts for each switch</a:t>
            </a:r>
          </a:p>
          <a:p>
            <a:pPr marL="457200" lvl="1" indent="0">
              <a:buNone/>
            </a:pPr>
            <a:r>
              <a:rPr lang="en-US" sz="2000" dirty="0" smtClean="0"/>
              <a:t> </a:t>
            </a:r>
          </a:p>
          <a:p>
            <a:r>
              <a:rPr lang="en-US" sz="2400" dirty="0" smtClean="0"/>
              <a:t>We derive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b="1" i="1" dirty="0" smtClean="0"/>
              <a:t>necessary </a:t>
            </a:r>
            <a:r>
              <a:rPr lang="en-US" sz="2000" dirty="0" smtClean="0"/>
              <a:t>condition for placement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b="1" i="1" dirty="0" smtClean="0"/>
              <a:t>sufficient</a:t>
            </a:r>
            <a:r>
              <a:rPr lang="en-US" sz="2000" dirty="0" smtClean="0"/>
              <a:t> condition for link allocation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Based on these theorems</a:t>
            </a:r>
          </a:p>
          <a:p>
            <a:pPr lvl="1"/>
            <a:r>
              <a:rPr lang="en-US" sz="2000" dirty="0" smtClean="0"/>
              <a:t>An algorithm for 2 level fat trees </a:t>
            </a:r>
          </a:p>
          <a:p>
            <a:pPr lvl="1"/>
            <a:r>
              <a:rPr lang="en-US" sz="2000" dirty="0" smtClean="0"/>
              <a:t>An approximation for 3 level fat trees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699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Analysis: how to get </a:t>
            </a:r>
            <a:r>
              <a:rPr lang="en-US" sz="4000" dirty="0" err="1"/>
              <a:t>LaaS</a:t>
            </a:r>
            <a:r>
              <a:rPr lang="en-US" sz="4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72940" y="4191001"/>
                <a:ext cx="8229600" cy="2667000"/>
              </a:xfrm>
            </p:spPr>
            <p:txBody>
              <a:bodyPr/>
              <a:lstStyle/>
              <a:p>
                <a:r>
                  <a:rPr lang="en-US" sz="2000" dirty="0" smtClean="0"/>
                  <a:t>Assume we give a tenant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servers on leaf switch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 smtClean="0"/>
                  <a:t>, and connect them to spine switch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using private links</a:t>
                </a:r>
              </a:p>
              <a:p>
                <a:r>
                  <a:rPr lang="en-US" sz="2000" dirty="0" smtClean="0"/>
                  <a:t>Assume for simplicity: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sz="2000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𝑖</m:t>
                        </m:r>
                        <m:r>
                          <m:rPr>
                            <m:nor/>
                          </m:rPr>
                          <a:rPr lang="en-US" sz="2000" dirty="0"/>
                          <m:t> </m:t>
                        </m:r>
                      </m:sub>
                    </m:sSub>
                  </m:oMath>
                </a14:m>
                <a:r>
                  <a:rPr lang="en-US" sz="2000" dirty="0" smtClean="0"/>
                  <a:t>(each tenant gets exactly one </a:t>
                </a:r>
                <a:r>
                  <a:rPr lang="en-US" sz="2000" dirty="0"/>
                  <a:t>up/down </a:t>
                </a:r>
                <a:r>
                  <a:rPr lang="en-US" sz="2000" dirty="0" smtClean="0"/>
                  <a:t>link per server at each level)</a:t>
                </a:r>
              </a:p>
              <a:p>
                <a:endParaRPr lang="en-US" sz="2000" dirty="0" smtClean="0"/>
              </a:p>
              <a:p>
                <a:r>
                  <a:rPr lang="en-US" sz="2000" b="1" dirty="0" smtClean="0"/>
                  <a:t>Do we get </a:t>
                </a:r>
                <a:r>
                  <a:rPr lang="en-US" sz="2000" b="1" dirty="0" err="1" smtClean="0">
                    <a:solidFill>
                      <a:srgbClr val="FF0000"/>
                    </a:solidFill>
                  </a:rPr>
                  <a:t>LaaS</a:t>
                </a:r>
                <a:r>
                  <a:rPr lang="en-US" b="1" dirty="0"/>
                  <a:t>?</a:t>
                </a:r>
                <a:r>
                  <a:rPr lang="en-US" sz="2000" b="1" dirty="0" smtClean="0"/>
                  <a:t> i.e. </a:t>
                </a:r>
                <a:r>
                  <a:rPr lang="en-US" sz="2000" b="1" dirty="0" smtClean="0">
                    <a:sym typeface="Symbol"/>
                  </a:rPr>
                  <a:t>can we support any admissible traffic using private links?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72940" y="4191001"/>
                <a:ext cx="8229600" cy="2667000"/>
              </a:xfrm>
              <a:blipFill rotWithShape="0">
                <a:blip r:embed="rId2"/>
                <a:stretch>
                  <a:fillRect l="-667" t="-11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826220" y="1600200"/>
            <a:ext cx="5491559" cy="2517577"/>
            <a:chOff x="1930595" y="2095180"/>
            <a:chExt cx="5491559" cy="2517577"/>
          </a:xfrm>
        </p:grpSpPr>
        <p:sp>
          <p:nvSpPr>
            <p:cNvPr id="6" name="Straight Connector 26907"/>
            <p:cNvSpPr>
              <a:spLocks noChangeShapeType="1"/>
            </p:cNvSpPr>
            <p:nvPr/>
          </p:nvSpPr>
          <p:spPr bwMode="auto">
            <a:xfrm flipH="1" flipV="1">
              <a:off x="3343370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69432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" name="Straight Connector 26907"/>
            <p:cNvSpPr>
              <a:spLocks noChangeShapeType="1"/>
            </p:cNvSpPr>
            <p:nvPr/>
          </p:nvSpPr>
          <p:spPr bwMode="auto">
            <a:xfrm flipH="1" flipV="1">
              <a:off x="4566053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000553" y="3668867"/>
              <a:ext cx="639475" cy="539878"/>
              <a:chOff x="4000553" y="3668867"/>
              <a:chExt cx="639475" cy="539878"/>
            </a:xfrm>
          </p:grpSpPr>
          <p:sp>
            <p:nvSpPr>
              <p:cNvPr id="83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4113830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4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4335232" y="3674093"/>
                <a:ext cx="56528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5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4490683" y="3668867"/>
                <a:ext cx="75370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4000553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4231074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4461595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4692115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1" name="Straight Connector 26906"/>
            <p:cNvSpPr>
              <a:spLocks noChangeShapeType="1"/>
            </p:cNvSpPr>
            <p:nvPr/>
          </p:nvSpPr>
          <p:spPr bwMode="auto">
            <a:xfrm flipH="1" flipV="1">
              <a:off x="5722507" y="3668867"/>
              <a:ext cx="75370" cy="444249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2" name="Straight Connector 26907"/>
            <p:cNvSpPr>
              <a:spLocks noChangeShapeType="1"/>
            </p:cNvSpPr>
            <p:nvPr/>
          </p:nvSpPr>
          <p:spPr bwMode="auto">
            <a:xfrm flipH="1" flipV="1">
              <a:off x="5797877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232377" y="3674093"/>
              <a:ext cx="408954" cy="534652"/>
              <a:chOff x="5232377" y="3674093"/>
              <a:chExt cx="408954" cy="534652"/>
            </a:xfrm>
          </p:grpSpPr>
          <p:sp>
            <p:nvSpPr>
              <p:cNvPr id="79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5345654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0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5567056" y="3674093"/>
                <a:ext cx="56528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5232377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5462898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5693419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23939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6" name="Straight Connector 26904"/>
            <p:cNvSpPr>
              <a:spLocks noChangeShapeType="1"/>
            </p:cNvSpPr>
            <p:nvPr/>
          </p:nvSpPr>
          <p:spPr bwMode="auto">
            <a:xfrm flipH="1">
              <a:off x="6606083" y="3674093"/>
              <a:ext cx="216689" cy="449475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7" name="Straight Connector 26905"/>
            <p:cNvSpPr>
              <a:spLocks noChangeShapeType="1"/>
            </p:cNvSpPr>
            <p:nvPr/>
          </p:nvSpPr>
          <p:spPr bwMode="auto">
            <a:xfrm flipV="1">
              <a:off x="6827485" y="3674093"/>
              <a:ext cx="56528" cy="444249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8" name="Straight Connector 26906"/>
            <p:cNvSpPr>
              <a:spLocks noChangeShapeType="1"/>
            </p:cNvSpPr>
            <p:nvPr/>
          </p:nvSpPr>
          <p:spPr bwMode="auto">
            <a:xfrm flipH="1" flipV="1">
              <a:off x="6982936" y="3668867"/>
              <a:ext cx="75370" cy="444249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9" name="Straight Connector 26907"/>
            <p:cNvSpPr>
              <a:spLocks noChangeShapeType="1"/>
            </p:cNvSpPr>
            <p:nvPr/>
          </p:nvSpPr>
          <p:spPr bwMode="auto">
            <a:xfrm flipH="1" flipV="1">
              <a:off x="7058306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92806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23327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53848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84368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" name="TextBox 3"/>
            <p:cNvSpPr txBox="1">
              <a:spLocks noChangeArrowheads="1"/>
            </p:cNvSpPr>
            <p:nvPr/>
          </p:nvSpPr>
          <p:spPr bwMode="auto">
            <a:xfrm>
              <a:off x="1969308" y="3191774"/>
              <a:ext cx="12957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dirty="0" smtClean="0"/>
                <a:t>Leaf</a:t>
              </a:r>
              <a:endParaRPr lang="en-US" sz="2000" baseline="-25000" dirty="0"/>
            </a:p>
          </p:txBody>
        </p: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1930595" y="2466860"/>
              <a:ext cx="12957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dirty="0" smtClean="0"/>
                <a:t>Spine</a:t>
              </a:r>
              <a:endParaRPr lang="en-US" sz="2000" baseline="-25000" dirty="0"/>
            </a:p>
          </p:txBody>
        </p:sp>
        <p:sp>
          <p:nvSpPr>
            <p:cNvPr id="26" name="TextBox 3"/>
            <p:cNvSpPr txBox="1">
              <a:spLocks noChangeArrowheads="1"/>
            </p:cNvSpPr>
            <p:nvPr/>
          </p:nvSpPr>
          <p:spPr bwMode="auto">
            <a:xfrm>
              <a:off x="3503719" y="3463803"/>
              <a:ext cx="4106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400" i="1" dirty="0" smtClean="0"/>
                <a:t>1</a:t>
              </a:r>
              <a:endParaRPr lang="en-US" sz="1400" i="1" baseline="-25000" dirty="0"/>
            </a:p>
          </p:txBody>
        </p:sp>
        <p:sp>
          <p:nvSpPr>
            <p:cNvPr id="27" name="TextBox 3"/>
            <p:cNvSpPr txBox="1">
              <a:spLocks noChangeArrowheads="1"/>
            </p:cNvSpPr>
            <p:nvPr/>
          </p:nvSpPr>
          <p:spPr bwMode="auto">
            <a:xfrm>
              <a:off x="4739225" y="3466780"/>
              <a:ext cx="4106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400" i="1" dirty="0" smtClean="0"/>
                <a:t>2</a:t>
              </a:r>
              <a:endParaRPr lang="en-US" sz="1400" i="1" baseline="-25000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2817880" y="3886200"/>
              <a:ext cx="582066" cy="726557"/>
              <a:chOff x="2817880" y="3886200"/>
              <a:chExt cx="582066" cy="726557"/>
            </a:xfrm>
          </p:grpSpPr>
          <p:sp>
            <p:nvSpPr>
              <p:cNvPr id="77" name="Freeform 76"/>
              <p:cNvSpPr/>
              <p:nvPr/>
            </p:nvSpPr>
            <p:spPr>
              <a:xfrm>
                <a:off x="2862530" y="3886200"/>
                <a:ext cx="529248" cy="90851"/>
              </a:xfrm>
              <a:custGeom>
                <a:avLst/>
                <a:gdLst>
                  <a:gd name="connsiteX0" fmla="*/ 0 w 724618"/>
                  <a:gd name="connsiteY0" fmla="*/ 88346 h 165983"/>
                  <a:gd name="connsiteX1" fmla="*/ 396815 w 724618"/>
                  <a:gd name="connsiteY1" fmla="*/ 2082 h 165983"/>
                  <a:gd name="connsiteX2" fmla="*/ 724618 w 724618"/>
                  <a:gd name="connsiteY2" fmla="*/ 165983 h 165983"/>
                  <a:gd name="connsiteX3" fmla="*/ 724618 w 724618"/>
                  <a:gd name="connsiteY3" fmla="*/ 165983 h 165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4618" h="165983">
                    <a:moveTo>
                      <a:pt x="0" y="88346"/>
                    </a:moveTo>
                    <a:cubicBezTo>
                      <a:pt x="138022" y="38744"/>
                      <a:pt x="276045" y="-10857"/>
                      <a:pt x="396815" y="2082"/>
                    </a:cubicBezTo>
                    <a:cubicBezTo>
                      <a:pt x="517585" y="15021"/>
                      <a:pt x="724618" y="165983"/>
                      <a:pt x="724618" y="165983"/>
                    </a:cubicBezTo>
                    <a:lnTo>
                      <a:pt x="724618" y="16598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TextBox 3"/>
              <p:cNvSpPr txBox="1">
                <a:spLocks noChangeArrowheads="1"/>
              </p:cNvSpPr>
              <p:nvPr/>
            </p:nvSpPr>
            <p:spPr bwMode="auto">
              <a:xfrm>
                <a:off x="2817880" y="4304980"/>
                <a:ext cx="58206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400" i="1" dirty="0" smtClean="0"/>
                  <a:t>N</a:t>
                </a:r>
                <a:r>
                  <a:rPr lang="en-US" sz="1400" i="1" baseline="-25000" dirty="0" smtClean="0"/>
                  <a:t>1</a:t>
                </a:r>
                <a:r>
                  <a:rPr lang="en-US" sz="1400" i="1" dirty="0" smtClean="0"/>
                  <a:t>=3</a:t>
                </a:r>
                <a:endParaRPr lang="en-US" sz="1400" i="1" baseline="-25000" dirty="0"/>
              </a:p>
            </p:txBody>
          </p:sp>
        </p:grpSp>
        <p:sp>
          <p:nvSpPr>
            <p:cNvPr id="75" name="Freeform 74"/>
            <p:cNvSpPr/>
            <p:nvPr/>
          </p:nvSpPr>
          <p:spPr>
            <a:xfrm>
              <a:off x="5282003" y="3907775"/>
              <a:ext cx="432942" cy="47478"/>
            </a:xfrm>
            <a:custGeom>
              <a:avLst/>
              <a:gdLst>
                <a:gd name="connsiteX0" fmla="*/ 0 w 724618"/>
                <a:gd name="connsiteY0" fmla="*/ 88346 h 165983"/>
                <a:gd name="connsiteX1" fmla="*/ 396815 w 724618"/>
                <a:gd name="connsiteY1" fmla="*/ 2082 h 165983"/>
                <a:gd name="connsiteX2" fmla="*/ 724618 w 724618"/>
                <a:gd name="connsiteY2" fmla="*/ 165983 h 165983"/>
                <a:gd name="connsiteX3" fmla="*/ 724618 w 724618"/>
                <a:gd name="connsiteY3" fmla="*/ 165983 h 16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4618" h="165983">
                  <a:moveTo>
                    <a:pt x="0" y="88346"/>
                  </a:moveTo>
                  <a:cubicBezTo>
                    <a:pt x="138022" y="38744"/>
                    <a:pt x="276045" y="-10857"/>
                    <a:pt x="396815" y="2082"/>
                  </a:cubicBezTo>
                  <a:cubicBezTo>
                    <a:pt x="517585" y="15021"/>
                    <a:pt x="724618" y="165983"/>
                    <a:pt x="724618" y="165983"/>
                  </a:cubicBezTo>
                  <a:lnTo>
                    <a:pt x="724618" y="16598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2718201" y="2095180"/>
              <a:ext cx="3446232" cy="95282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i="1" dirty="0" smtClean="0"/>
                <a:t>S</a:t>
              </a:r>
              <a:r>
                <a:rPr lang="en-US" i="1" baseline="-25000" dirty="0" smtClean="0"/>
                <a:t>1</a:t>
              </a:r>
              <a:r>
                <a:rPr lang="en-US" i="1" dirty="0" smtClean="0"/>
                <a:t>=S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685775" y="2171380"/>
              <a:ext cx="2416597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i="1" dirty="0" smtClean="0"/>
                <a:t>S</a:t>
              </a:r>
              <a:r>
                <a:rPr lang="en-US" i="1" baseline="-25000" dirty="0" smtClean="0"/>
                <a:t>3</a:t>
              </a:r>
              <a:endParaRPr lang="en-US" i="1" baseline="30000" dirty="0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079207" y="2798906"/>
              <a:ext cx="4022893" cy="623627"/>
              <a:chOff x="3079207" y="2313126"/>
              <a:chExt cx="4022893" cy="1109408"/>
            </a:xfrm>
          </p:grpSpPr>
          <p:sp>
            <p:nvSpPr>
              <p:cNvPr id="58" name="Straight Connector 26891"/>
              <p:cNvSpPr>
                <a:spLocks noChangeShapeType="1"/>
              </p:cNvSpPr>
              <p:nvPr/>
            </p:nvSpPr>
            <p:spPr bwMode="auto">
              <a:xfrm>
                <a:off x="5867901" y="2328017"/>
                <a:ext cx="1069207" cy="1047277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9" name="Straight Connector 26891"/>
              <p:cNvSpPr>
                <a:spLocks noChangeShapeType="1"/>
              </p:cNvSpPr>
              <p:nvPr/>
            </p:nvSpPr>
            <p:spPr bwMode="auto">
              <a:xfrm>
                <a:off x="4626951" y="2328017"/>
                <a:ext cx="2199157" cy="1050109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0" name="Straight Connector 26879"/>
              <p:cNvSpPr>
                <a:spLocks noChangeShapeType="1"/>
              </p:cNvSpPr>
              <p:nvPr/>
            </p:nvSpPr>
            <p:spPr bwMode="auto">
              <a:xfrm>
                <a:off x="3190853" y="2319551"/>
                <a:ext cx="2360032" cy="1055743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1" name="Straight Connector 26880"/>
              <p:cNvSpPr>
                <a:spLocks noChangeShapeType="1"/>
              </p:cNvSpPr>
              <p:nvPr/>
            </p:nvSpPr>
            <p:spPr bwMode="auto">
              <a:xfrm>
                <a:off x="3366555" y="2313126"/>
                <a:ext cx="3324112" cy="1109408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2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3361846" y="2313126"/>
                <a:ext cx="3476453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3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4605455" y="2313126"/>
                <a:ext cx="2322349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4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5858487" y="2313126"/>
                <a:ext cx="1196503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65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7102099" y="2328017"/>
                <a:ext cx="1" cy="1047277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grpSp>
            <p:nvGrpSpPr>
              <p:cNvPr id="66" name="Group 65"/>
              <p:cNvGrpSpPr/>
              <p:nvPr/>
            </p:nvGrpSpPr>
            <p:grpSpPr>
              <a:xfrm>
                <a:off x="3079207" y="2313126"/>
                <a:ext cx="2694132" cy="1070634"/>
                <a:chOff x="3079207" y="2313126"/>
                <a:chExt cx="2694132" cy="1070634"/>
              </a:xfrm>
            </p:grpSpPr>
            <p:sp>
              <p:nvSpPr>
                <p:cNvPr id="67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328017"/>
                  <a:ext cx="1168239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8" name="Straight Connector 26877"/>
                <p:cNvSpPr>
                  <a:spLocks noChangeShapeType="1"/>
                </p:cNvSpPr>
                <p:nvPr/>
              </p:nvSpPr>
              <p:spPr bwMode="auto">
                <a:xfrm>
                  <a:off x="3079207" y="2313126"/>
                  <a:ext cx="0" cy="1063584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9" name="Straight Connector 26881"/>
                <p:cNvSpPr>
                  <a:spLocks noChangeShapeType="1"/>
                </p:cNvSpPr>
                <p:nvPr/>
              </p:nvSpPr>
              <p:spPr bwMode="auto">
                <a:xfrm flipH="1">
                  <a:off x="3154577" y="2313126"/>
                  <a:ext cx="1177661" cy="1050517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70" name="Straight Connector 26882"/>
                <p:cNvSpPr>
                  <a:spLocks noChangeShapeType="1"/>
                </p:cNvSpPr>
                <p:nvPr/>
              </p:nvSpPr>
              <p:spPr bwMode="auto">
                <a:xfrm>
                  <a:off x="4417031" y="2313126"/>
                  <a:ext cx="0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71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4515950" y="2320967"/>
                  <a:ext cx="1168239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72" name="Straight Connector 26885"/>
                <p:cNvSpPr>
                  <a:spLocks noChangeShapeType="1"/>
                </p:cNvSpPr>
                <p:nvPr/>
              </p:nvSpPr>
              <p:spPr bwMode="auto">
                <a:xfrm flipH="1">
                  <a:off x="3253499" y="2313126"/>
                  <a:ext cx="2327058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73" name="Straight Connector 26886"/>
                <p:cNvSpPr>
                  <a:spLocks noChangeShapeType="1"/>
                </p:cNvSpPr>
                <p:nvPr/>
              </p:nvSpPr>
              <p:spPr bwMode="auto">
                <a:xfrm flipH="1">
                  <a:off x="4497110" y="2313126"/>
                  <a:ext cx="1187081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74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5773339" y="2320967"/>
                  <a:ext cx="0" cy="1042678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</p:grpSp>
        </p:grpSp>
        <p:grpSp>
          <p:nvGrpSpPr>
            <p:cNvPr id="38" name="Group 37"/>
            <p:cNvGrpSpPr/>
            <p:nvPr/>
          </p:nvGrpSpPr>
          <p:grpSpPr>
            <a:xfrm>
              <a:off x="2724023" y="2447917"/>
              <a:ext cx="4667377" cy="485463"/>
              <a:chOff x="2760599" y="1952937"/>
              <a:chExt cx="4667377" cy="485463"/>
            </a:xfrm>
          </p:grpSpPr>
          <p:pic>
            <p:nvPicPr>
              <p:cNvPr id="5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9" name="Group 38"/>
            <p:cNvGrpSpPr/>
            <p:nvPr/>
          </p:nvGrpSpPr>
          <p:grpSpPr>
            <a:xfrm>
              <a:off x="2754777" y="3292270"/>
              <a:ext cx="4667377" cy="485463"/>
              <a:chOff x="2760599" y="1952937"/>
              <a:chExt cx="4667377" cy="485463"/>
            </a:xfrm>
          </p:grpSpPr>
          <p:pic>
            <p:nvPicPr>
              <p:cNvPr id="5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0" name="Group 39"/>
            <p:cNvGrpSpPr/>
            <p:nvPr/>
          </p:nvGrpSpPr>
          <p:grpSpPr>
            <a:xfrm>
              <a:off x="2777870" y="3668867"/>
              <a:ext cx="639475" cy="539878"/>
              <a:chOff x="2777870" y="3668867"/>
              <a:chExt cx="639475" cy="539878"/>
            </a:xfrm>
          </p:grpSpPr>
          <p:sp>
            <p:nvSpPr>
              <p:cNvPr id="44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2891147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5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3112549" y="3674093"/>
                <a:ext cx="56528" cy="444249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6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3268000" y="3668867"/>
                <a:ext cx="75370" cy="444249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777870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3008391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238912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42" name="Freeform 41"/>
            <p:cNvSpPr/>
            <p:nvPr/>
          </p:nvSpPr>
          <p:spPr>
            <a:xfrm>
              <a:off x="4058041" y="3881717"/>
              <a:ext cx="529248" cy="90851"/>
            </a:xfrm>
            <a:custGeom>
              <a:avLst/>
              <a:gdLst>
                <a:gd name="connsiteX0" fmla="*/ 0 w 724618"/>
                <a:gd name="connsiteY0" fmla="*/ 88346 h 165983"/>
                <a:gd name="connsiteX1" fmla="*/ 396815 w 724618"/>
                <a:gd name="connsiteY1" fmla="*/ 2082 h 165983"/>
                <a:gd name="connsiteX2" fmla="*/ 724618 w 724618"/>
                <a:gd name="connsiteY2" fmla="*/ 165983 h 165983"/>
                <a:gd name="connsiteX3" fmla="*/ 724618 w 724618"/>
                <a:gd name="connsiteY3" fmla="*/ 165983 h 16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4618" h="165983">
                  <a:moveTo>
                    <a:pt x="0" y="88346"/>
                  </a:moveTo>
                  <a:cubicBezTo>
                    <a:pt x="138022" y="38744"/>
                    <a:pt x="276045" y="-10857"/>
                    <a:pt x="396815" y="2082"/>
                  </a:cubicBezTo>
                  <a:cubicBezTo>
                    <a:pt x="517585" y="15021"/>
                    <a:pt x="724618" y="165983"/>
                    <a:pt x="724618" y="165983"/>
                  </a:cubicBezTo>
                  <a:lnTo>
                    <a:pt x="724618" y="16598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3"/>
          <p:cNvSpPr txBox="1">
            <a:spLocks noChangeArrowheads="1"/>
          </p:cNvSpPr>
          <p:nvPr/>
        </p:nvSpPr>
        <p:spPr bwMode="auto">
          <a:xfrm>
            <a:off x="7133144" y="2965647"/>
            <a:ext cx="4106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4</a:t>
            </a:r>
            <a:endParaRPr lang="en-US" sz="1400" i="1" baseline="-25000" dirty="0"/>
          </a:p>
        </p:txBody>
      </p:sp>
      <p:sp>
        <p:nvSpPr>
          <p:cNvPr id="90" name="TextBox 3"/>
          <p:cNvSpPr txBox="1">
            <a:spLocks noChangeArrowheads="1"/>
          </p:cNvSpPr>
          <p:nvPr/>
        </p:nvSpPr>
        <p:spPr bwMode="auto">
          <a:xfrm>
            <a:off x="5867400" y="2968823"/>
            <a:ext cx="4106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3</a:t>
            </a:r>
            <a:endParaRPr lang="en-US" sz="1400" i="1" baseline="-25000" dirty="0"/>
          </a:p>
        </p:txBody>
      </p:sp>
      <p:sp>
        <p:nvSpPr>
          <p:cNvPr id="91" name="TextBox 3"/>
          <p:cNvSpPr txBox="1">
            <a:spLocks noChangeArrowheads="1"/>
          </p:cNvSpPr>
          <p:nvPr/>
        </p:nvSpPr>
        <p:spPr bwMode="auto">
          <a:xfrm>
            <a:off x="3919014" y="3810000"/>
            <a:ext cx="5820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N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=3</a:t>
            </a:r>
            <a:endParaRPr lang="en-US" sz="1400" i="1" baseline="-25000" dirty="0"/>
          </a:p>
        </p:txBody>
      </p:sp>
      <p:sp>
        <p:nvSpPr>
          <p:cNvPr id="92" name="TextBox 3"/>
          <p:cNvSpPr txBox="1">
            <a:spLocks noChangeArrowheads="1"/>
          </p:cNvSpPr>
          <p:nvPr/>
        </p:nvSpPr>
        <p:spPr bwMode="auto">
          <a:xfrm>
            <a:off x="5199912" y="3810000"/>
            <a:ext cx="5820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N</a:t>
            </a:r>
            <a:r>
              <a:rPr lang="en-US" sz="1400" i="1" baseline="-25000" dirty="0" smtClean="0"/>
              <a:t>3</a:t>
            </a:r>
            <a:r>
              <a:rPr lang="en-US" sz="1400" i="1" dirty="0" smtClean="0"/>
              <a:t>=2</a:t>
            </a:r>
            <a:endParaRPr lang="en-US" sz="1400" i="1" baseline="-25000" dirty="0"/>
          </a:p>
        </p:txBody>
      </p:sp>
    </p:spTree>
    <p:extLst>
      <p:ext uri="{BB962C8B-B14F-4D97-AF65-F5344CB8AC3E}">
        <p14:creationId xmlns:p14="http://schemas.microsoft.com/office/powerpoint/2010/main" val="12198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Analysis: how to get </a:t>
            </a:r>
            <a:r>
              <a:rPr lang="en-US" sz="4000" dirty="0" err="1"/>
              <a:t>LaaS</a:t>
            </a:r>
            <a:r>
              <a:rPr lang="en-US" sz="4000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214012"/>
                <a:ext cx="8229600" cy="2507463"/>
              </a:xfrm>
            </p:spPr>
            <p:txBody>
              <a:bodyPr/>
              <a:lstStyle/>
              <a:p>
                <a:r>
                  <a:rPr lang="en-US" dirty="0" smtClean="0"/>
                  <a:t>Result: to service any admissible traffic, </a:t>
                </a:r>
              </a:p>
              <a:p>
                <a:pPr lvl="1"/>
                <a:r>
                  <a:rPr lang="en-US" dirty="0" smtClean="0"/>
                  <a:t>(</a:t>
                </a:r>
                <a:r>
                  <a:rPr lang="en-US" dirty="0" err="1"/>
                  <a:t>i</a:t>
                </a:r>
                <a:r>
                  <a:rPr lang="en-US" dirty="0"/>
                  <a:t>) it is </a:t>
                </a:r>
                <a:r>
                  <a:rPr lang="en-US" b="1" dirty="0"/>
                  <a:t>necessary</a:t>
                </a:r>
                <a:r>
                  <a:rPr lang="en-US" dirty="0"/>
                  <a:t> that the tenant placement is such that the number of servers is equal in all leaves (except for a smaller one</a:t>
                </a:r>
                <a:r>
                  <a:rPr lang="en-US" dirty="0" smtClean="0"/>
                  <a:t>):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…=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dirty="0" smtClean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 smtClean="0"/>
                  <a:t>(</a:t>
                </a:r>
                <a:r>
                  <a:rPr lang="en-US" dirty="0"/>
                  <a:t>ii) it is </a:t>
                </a:r>
                <a:r>
                  <a:rPr lang="en-US" b="1" dirty="0"/>
                  <a:t>sufficient</a:t>
                </a:r>
                <a:r>
                  <a:rPr lang="en-US" dirty="0"/>
                  <a:t> if the link allocation connects all the leaf switches to the same spine set (and to a subset of it for the last leaf</a:t>
                </a:r>
                <a:r>
                  <a:rPr lang="en-US" dirty="0" smtClean="0"/>
                  <a:t>):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=…=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⊇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n-US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214012"/>
                <a:ext cx="8229600" cy="2507463"/>
              </a:xfrm>
              <a:blipFill rotWithShape="0">
                <a:blip r:embed="rId2"/>
                <a:stretch>
                  <a:fillRect l="-667" t="-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1826220" y="1600200"/>
            <a:ext cx="5491559" cy="2517577"/>
            <a:chOff x="1930595" y="2095180"/>
            <a:chExt cx="5491559" cy="2517577"/>
          </a:xfrm>
        </p:grpSpPr>
        <p:sp>
          <p:nvSpPr>
            <p:cNvPr id="6" name="Straight Connector 26907"/>
            <p:cNvSpPr>
              <a:spLocks noChangeShapeType="1"/>
            </p:cNvSpPr>
            <p:nvPr/>
          </p:nvSpPr>
          <p:spPr bwMode="auto">
            <a:xfrm flipH="1" flipV="1">
              <a:off x="3343370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469432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8" name="Straight Connector 26907"/>
            <p:cNvSpPr>
              <a:spLocks noChangeShapeType="1"/>
            </p:cNvSpPr>
            <p:nvPr/>
          </p:nvSpPr>
          <p:spPr bwMode="auto">
            <a:xfrm flipH="1" flipV="1">
              <a:off x="4566053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000553" y="3668867"/>
              <a:ext cx="639475" cy="539878"/>
              <a:chOff x="4000553" y="3668867"/>
              <a:chExt cx="639475" cy="539878"/>
            </a:xfrm>
          </p:grpSpPr>
          <p:sp>
            <p:nvSpPr>
              <p:cNvPr id="74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4113830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5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4335232" y="3674093"/>
                <a:ext cx="56528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6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4490683" y="3668867"/>
                <a:ext cx="75370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000553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4231074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4461595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4692115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1" name="Straight Connector 26906"/>
            <p:cNvSpPr>
              <a:spLocks noChangeShapeType="1"/>
            </p:cNvSpPr>
            <p:nvPr/>
          </p:nvSpPr>
          <p:spPr bwMode="auto">
            <a:xfrm flipH="1" flipV="1">
              <a:off x="5722507" y="3668867"/>
              <a:ext cx="75370" cy="444249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2" name="Straight Connector 26907"/>
            <p:cNvSpPr>
              <a:spLocks noChangeShapeType="1"/>
            </p:cNvSpPr>
            <p:nvPr/>
          </p:nvSpPr>
          <p:spPr bwMode="auto">
            <a:xfrm flipH="1" flipV="1">
              <a:off x="5797877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5232377" y="3674093"/>
              <a:ext cx="408954" cy="534652"/>
              <a:chOff x="5232377" y="3674093"/>
              <a:chExt cx="408954" cy="534652"/>
            </a:xfrm>
          </p:grpSpPr>
          <p:sp>
            <p:nvSpPr>
              <p:cNvPr id="70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5345654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1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5567056" y="3674093"/>
                <a:ext cx="56528" cy="444249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232377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5462898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5693419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23939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6" name="Straight Connector 26904"/>
            <p:cNvSpPr>
              <a:spLocks noChangeShapeType="1"/>
            </p:cNvSpPr>
            <p:nvPr/>
          </p:nvSpPr>
          <p:spPr bwMode="auto">
            <a:xfrm flipH="1">
              <a:off x="6606083" y="3674093"/>
              <a:ext cx="216689" cy="449475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7" name="Straight Connector 26905"/>
            <p:cNvSpPr>
              <a:spLocks noChangeShapeType="1"/>
            </p:cNvSpPr>
            <p:nvPr/>
          </p:nvSpPr>
          <p:spPr bwMode="auto">
            <a:xfrm flipV="1">
              <a:off x="6827485" y="3674093"/>
              <a:ext cx="56528" cy="444249"/>
            </a:xfrm>
            <a:prstGeom prst="line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8" name="Straight Connector 26906"/>
            <p:cNvSpPr>
              <a:spLocks noChangeShapeType="1"/>
            </p:cNvSpPr>
            <p:nvPr/>
          </p:nvSpPr>
          <p:spPr bwMode="auto">
            <a:xfrm flipH="1" flipV="1">
              <a:off x="6982936" y="3668867"/>
              <a:ext cx="75370" cy="444249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19" name="Straight Connector 26907"/>
            <p:cNvSpPr>
              <a:spLocks noChangeShapeType="1"/>
            </p:cNvSpPr>
            <p:nvPr/>
          </p:nvSpPr>
          <p:spPr bwMode="auto">
            <a:xfrm flipH="1" flipV="1">
              <a:off x="7058306" y="3668867"/>
              <a:ext cx="221400" cy="449475"/>
            </a:xfrm>
            <a:prstGeom prst="line">
              <a:avLst/>
            </a:prstGeom>
            <a:noFill/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492806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23327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953848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184368" y="4099017"/>
              <a:ext cx="178433" cy="109728"/>
            </a:xfrm>
            <a:prstGeom prst="rect">
              <a:avLst/>
            </a:prstGeom>
            <a:solidFill>
              <a:schemeClr val="bg1"/>
            </a:solidFill>
            <a:ln w="19050" algn="ctr">
              <a:solidFill>
                <a:schemeClr val="bg1">
                  <a:lumMod val="75000"/>
                </a:schemeClr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24" name="TextBox 3"/>
            <p:cNvSpPr txBox="1">
              <a:spLocks noChangeArrowheads="1"/>
            </p:cNvSpPr>
            <p:nvPr/>
          </p:nvSpPr>
          <p:spPr bwMode="auto">
            <a:xfrm>
              <a:off x="1969308" y="3191774"/>
              <a:ext cx="12957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dirty="0" smtClean="0"/>
                <a:t>Leaf</a:t>
              </a:r>
              <a:endParaRPr lang="en-US" sz="2000" baseline="-25000" dirty="0"/>
            </a:p>
          </p:txBody>
        </p:sp>
        <p:sp>
          <p:nvSpPr>
            <p:cNvPr id="25" name="TextBox 3"/>
            <p:cNvSpPr txBox="1">
              <a:spLocks noChangeArrowheads="1"/>
            </p:cNvSpPr>
            <p:nvPr/>
          </p:nvSpPr>
          <p:spPr bwMode="auto">
            <a:xfrm>
              <a:off x="1930595" y="2466860"/>
              <a:ext cx="129575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dirty="0" smtClean="0"/>
                <a:t>Spine</a:t>
              </a:r>
              <a:endParaRPr lang="en-US" sz="2000" baseline="-25000" dirty="0"/>
            </a:p>
          </p:txBody>
        </p:sp>
        <p:sp>
          <p:nvSpPr>
            <p:cNvPr id="26" name="TextBox 3"/>
            <p:cNvSpPr txBox="1">
              <a:spLocks noChangeArrowheads="1"/>
            </p:cNvSpPr>
            <p:nvPr/>
          </p:nvSpPr>
          <p:spPr bwMode="auto">
            <a:xfrm>
              <a:off x="3503719" y="3463803"/>
              <a:ext cx="4106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400" i="1" dirty="0" smtClean="0"/>
                <a:t>1</a:t>
              </a:r>
              <a:endParaRPr lang="en-US" sz="1400" i="1" baseline="-25000" dirty="0"/>
            </a:p>
          </p:txBody>
        </p:sp>
        <p:sp>
          <p:nvSpPr>
            <p:cNvPr id="27" name="TextBox 3"/>
            <p:cNvSpPr txBox="1">
              <a:spLocks noChangeArrowheads="1"/>
            </p:cNvSpPr>
            <p:nvPr/>
          </p:nvSpPr>
          <p:spPr bwMode="auto">
            <a:xfrm>
              <a:off x="4739225" y="3466780"/>
              <a:ext cx="41065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1400" i="1" dirty="0" smtClean="0"/>
                <a:t>2</a:t>
              </a:r>
              <a:endParaRPr lang="en-US" sz="1400" i="1" baseline="-25000" dirty="0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2817880" y="3886200"/>
              <a:ext cx="582066" cy="726557"/>
              <a:chOff x="2817880" y="3886200"/>
              <a:chExt cx="582066" cy="726557"/>
            </a:xfrm>
          </p:grpSpPr>
          <p:sp>
            <p:nvSpPr>
              <p:cNvPr id="68" name="Freeform 67"/>
              <p:cNvSpPr/>
              <p:nvPr/>
            </p:nvSpPr>
            <p:spPr>
              <a:xfrm>
                <a:off x="2862530" y="3886200"/>
                <a:ext cx="529248" cy="90851"/>
              </a:xfrm>
              <a:custGeom>
                <a:avLst/>
                <a:gdLst>
                  <a:gd name="connsiteX0" fmla="*/ 0 w 724618"/>
                  <a:gd name="connsiteY0" fmla="*/ 88346 h 165983"/>
                  <a:gd name="connsiteX1" fmla="*/ 396815 w 724618"/>
                  <a:gd name="connsiteY1" fmla="*/ 2082 h 165983"/>
                  <a:gd name="connsiteX2" fmla="*/ 724618 w 724618"/>
                  <a:gd name="connsiteY2" fmla="*/ 165983 h 165983"/>
                  <a:gd name="connsiteX3" fmla="*/ 724618 w 724618"/>
                  <a:gd name="connsiteY3" fmla="*/ 165983 h 165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4618" h="165983">
                    <a:moveTo>
                      <a:pt x="0" y="88346"/>
                    </a:moveTo>
                    <a:cubicBezTo>
                      <a:pt x="138022" y="38744"/>
                      <a:pt x="276045" y="-10857"/>
                      <a:pt x="396815" y="2082"/>
                    </a:cubicBezTo>
                    <a:cubicBezTo>
                      <a:pt x="517585" y="15021"/>
                      <a:pt x="724618" y="165983"/>
                      <a:pt x="724618" y="165983"/>
                    </a:cubicBezTo>
                    <a:lnTo>
                      <a:pt x="724618" y="165983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TextBox 3"/>
              <p:cNvSpPr txBox="1">
                <a:spLocks noChangeArrowheads="1"/>
              </p:cNvSpPr>
              <p:nvPr/>
            </p:nvSpPr>
            <p:spPr bwMode="auto">
              <a:xfrm>
                <a:off x="2817880" y="4304980"/>
                <a:ext cx="582066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sz="1400" i="1" dirty="0" smtClean="0"/>
                  <a:t>N</a:t>
                </a:r>
                <a:r>
                  <a:rPr lang="en-US" sz="1400" i="1" baseline="-25000" dirty="0" smtClean="0"/>
                  <a:t>1</a:t>
                </a:r>
                <a:r>
                  <a:rPr lang="en-US" sz="1400" i="1" dirty="0" smtClean="0"/>
                  <a:t>=3</a:t>
                </a:r>
                <a:endParaRPr lang="en-US" sz="1400" i="1" baseline="-25000" dirty="0"/>
              </a:p>
            </p:txBody>
          </p:sp>
        </p:grpSp>
        <p:sp>
          <p:nvSpPr>
            <p:cNvPr id="29" name="Freeform 28"/>
            <p:cNvSpPr/>
            <p:nvPr/>
          </p:nvSpPr>
          <p:spPr>
            <a:xfrm>
              <a:off x="5282003" y="3907775"/>
              <a:ext cx="432942" cy="47478"/>
            </a:xfrm>
            <a:custGeom>
              <a:avLst/>
              <a:gdLst>
                <a:gd name="connsiteX0" fmla="*/ 0 w 724618"/>
                <a:gd name="connsiteY0" fmla="*/ 88346 h 165983"/>
                <a:gd name="connsiteX1" fmla="*/ 396815 w 724618"/>
                <a:gd name="connsiteY1" fmla="*/ 2082 h 165983"/>
                <a:gd name="connsiteX2" fmla="*/ 724618 w 724618"/>
                <a:gd name="connsiteY2" fmla="*/ 165983 h 165983"/>
                <a:gd name="connsiteX3" fmla="*/ 724618 w 724618"/>
                <a:gd name="connsiteY3" fmla="*/ 165983 h 16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4618" h="165983">
                  <a:moveTo>
                    <a:pt x="0" y="88346"/>
                  </a:moveTo>
                  <a:cubicBezTo>
                    <a:pt x="138022" y="38744"/>
                    <a:pt x="276045" y="-10857"/>
                    <a:pt x="396815" y="2082"/>
                  </a:cubicBezTo>
                  <a:cubicBezTo>
                    <a:pt x="517585" y="15021"/>
                    <a:pt x="724618" y="165983"/>
                    <a:pt x="724618" y="165983"/>
                  </a:cubicBezTo>
                  <a:lnTo>
                    <a:pt x="724618" y="16598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2718201" y="2095180"/>
              <a:ext cx="3446232" cy="95282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i="1" dirty="0" smtClean="0"/>
                <a:t>S</a:t>
              </a:r>
              <a:r>
                <a:rPr lang="en-US" i="1" baseline="-25000" dirty="0" smtClean="0"/>
                <a:t>1</a:t>
              </a:r>
              <a:r>
                <a:rPr lang="en-US" i="1" dirty="0" smtClean="0"/>
                <a:t>=S</a:t>
              </a:r>
              <a:r>
                <a:rPr lang="en-US" i="1" baseline="-25000" dirty="0" smtClean="0"/>
                <a:t>2</a:t>
              </a:r>
              <a:endParaRPr lang="en-US" i="1" baseline="-25000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685775" y="2171380"/>
              <a:ext cx="2416597" cy="762000"/>
            </a:xfrm>
            <a:prstGeom prst="roundRect">
              <a:avLst/>
            </a:prstGeom>
            <a:noFill/>
            <a:ln>
              <a:solidFill>
                <a:schemeClr val="tx1"/>
              </a:solidFill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i="1" dirty="0" smtClean="0"/>
                <a:t>S</a:t>
              </a:r>
              <a:r>
                <a:rPr lang="en-US" i="1" baseline="-25000" dirty="0" smtClean="0"/>
                <a:t>3</a:t>
              </a:r>
              <a:endParaRPr lang="en-US" i="1" baseline="30000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079207" y="2798906"/>
              <a:ext cx="4022893" cy="623627"/>
              <a:chOff x="3079207" y="2313126"/>
              <a:chExt cx="4022893" cy="1109408"/>
            </a:xfrm>
          </p:grpSpPr>
          <p:sp>
            <p:nvSpPr>
              <p:cNvPr id="51" name="Straight Connector 26891"/>
              <p:cNvSpPr>
                <a:spLocks noChangeShapeType="1"/>
              </p:cNvSpPr>
              <p:nvPr/>
            </p:nvSpPr>
            <p:spPr bwMode="auto">
              <a:xfrm>
                <a:off x="5867901" y="2328017"/>
                <a:ext cx="1069207" cy="1047277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2" name="Straight Connector 26891"/>
              <p:cNvSpPr>
                <a:spLocks noChangeShapeType="1"/>
              </p:cNvSpPr>
              <p:nvPr/>
            </p:nvSpPr>
            <p:spPr bwMode="auto">
              <a:xfrm>
                <a:off x="4626951" y="2328017"/>
                <a:ext cx="2199157" cy="1050109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3" name="Straight Connector 26879"/>
              <p:cNvSpPr>
                <a:spLocks noChangeShapeType="1"/>
              </p:cNvSpPr>
              <p:nvPr/>
            </p:nvSpPr>
            <p:spPr bwMode="auto">
              <a:xfrm>
                <a:off x="3190853" y="2319551"/>
                <a:ext cx="2360032" cy="1055743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4" name="Straight Connector 26880"/>
              <p:cNvSpPr>
                <a:spLocks noChangeShapeType="1"/>
              </p:cNvSpPr>
              <p:nvPr/>
            </p:nvSpPr>
            <p:spPr bwMode="auto">
              <a:xfrm>
                <a:off x="3366555" y="2313126"/>
                <a:ext cx="3324112" cy="1109408"/>
              </a:xfrm>
              <a:prstGeom prst="line">
                <a:avLst/>
              </a:prstGeom>
              <a:solidFill>
                <a:schemeClr val="bg1"/>
              </a:solidFill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5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3361846" y="2313126"/>
                <a:ext cx="3476453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6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4605455" y="2313126"/>
                <a:ext cx="2322349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7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5858487" y="2313126"/>
                <a:ext cx="1196503" cy="1055743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58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7102099" y="2328017"/>
                <a:ext cx="1" cy="1047277"/>
              </a:xfrm>
              <a:prstGeom prst="line">
                <a:avLst/>
              </a:prstGeom>
              <a:noFill/>
              <a:ln w="19050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grpSp>
            <p:nvGrpSpPr>
              <p:cNvPr id="59" name="Group 58"/>
              <p:cNvGrpSpPr/>
              <p:nvPr/>
            </p:nvGrpSpPr>
            <p:grpSpPr>
              <a:xfrm>
                <a:off x="3079207" y="2313126"/>
                <a:ext cx="2694132" cy="1070634"/>
                <a:chOff x="3079207" y="2313126"/>
                <a:chExt cx="2694132" cy="1070634"/>
              </a:xfrm>
            </p:grpSpPr>
            <p:sp>
              <p:nvSpPr>
                <p:cNvPr id="60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328017"/>
                  <a:ext cx="1168239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1" name="Straight Connector 26877"/>
                <p:cNvSpPr>
                  <a:spLocks noChangeShapeType="1"/>
                </p:cNvSpPr>
                <p:nvPr/>
              </p:nvSpPr>
              <p:spPr bwMode="auto">
                <a:xfrm>
                  <a:off x="3079207" y="2313126"/>
                  <a:ext cx="0" cy="1063584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2" name="Straight Connector 26881"/>
                <p:cNvSpPr>
                  <a:spLocks noChangeShapeType="1"/>
                </p:cNvSpPr>
                <p:nvPr/>
              </p:nvSpPr>
              <p:spPr bwMode="auto">
                <a:xfrm flipH="1">
                  <a:off x="3154577" y="2313126"/>
                  <a:ext cx="1177661" cy="1050517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3" name="Straight Connector 26882"/>
                <p:cNvSpPr>
                  <a:spLocks noChangeShapeType="1"/>
                </p:cNvSpPr>
                <p:nvPr/>
              </p:nvSpPr>
              <p:spPr bwMode="auto">
                <a:xfrm>
                  <a:off x="4417031" y="2313126"/>
                  <a:ext cx="0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4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4515950" y="2320967"/>
                  <a:ext cx="1168239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5" name="Straight Connector 26885"/>
                <p:cNvSpPr>
                  <a:spLocks noChangeShapeType="1"/>
                </p:cNvSpPr>
                <p:nvPr/>
              </p:nvSpPr>
              <p:spPr bwMode="auto">
                <a:xfrm flipH="1">
                  <a:off x="3253499" y="2313126"/>
                  <a:ext cx="2327058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6" name="Straight Connector 26886"/>
                <p:cNvSpPr>
                  <a:spLocks noChangeShapeType="1"/>
                </p:cNvSpPr>
                <p:nvPr/>
              </p:nvSpPr>
              <p:spPr bwMode="auto">
                <a:xfrm flipH="1">
                  <a:off x="4497110" y="2313126"/>
                  <a:ext cx="1187081" cy="1055743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  <p:sp>
              <p:nvSpPr>
                <p:cNvPr id="67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5773339" y="2320967"/>
                  <a:ext cx="0" cy="1042678"/>
                </a:xfrm>
                <a:prstGeom prst="line">
                  <a:avLst/>
                </a:prstGeom>
                <a:solidFill>
                  <a:schemeClr val="bg1"/>
                </a:solidFill>
                <a:ln w="3810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400"/>
                </a:p>
              </p:txBody>
            </p:sp>
          </p:grpSp>
        </p:grpSp>
        <p:grpSp>
          <p:nvGrpSpPr>
            <p:cNvPr id="33" name="Group 32"/>
            <p:cNvGrpSpPr/>
            <p:nvPr/>
          </p:nvGrpSpPr>
          <p:grpSpPr>
            <a:xfrm>
              <a:off x="2724023" y="2447917"/>
              <a:ext cx="4667377" cy="485463"/>
              <a:chOff x="2760599" y="1952937"/>
              <a:chExt cx="4667377" cy="485463"/>
            </a:xfrm>
          </p:grpSpPr>
          <p:pic>
            <p:nvPicPr>
              <p:cNvPr id="4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8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9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4" name="Group 33"/>
            <p:cNvGrpSpPr/>
            <p:nvPr/>
          </p:nvGrpSpPr>
          <p:grpSpPr>
            <a:xfrm>
              <a:off x="2754777" y="3292270"/>
              <a:ext cx="4667377" cy="485463"/>
              <a:chOff x="2760599" y="1952937"/>
              <a:chExt cx="4667377" cy="485463"/>
            </a:xfrm>
          </p:grpSpPr>
          <p:pic>
            <p:nvPicPr>
              <p:cNvPr id="4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5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5" name="Group 34"/>
            <p:cNvGrpSpPr/>
            <p:nvPr/>
          </p:nvGrpSpPr>
          <p:grpSpPr>
            <a:xfrm>
              <a:off x="2777870" y="3668867"/>
              <a:ext cx="639475" cy="539878"/>
              <a:chOff x="2777870" y="3668867"/>
              <a:chExt cx="639475" cy="539878"/>
            </a:xfrm>
          </p:grpSpPr>
          <p:sp>
            <p:nvSpPr>
              <p:cNvPr id="37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2891147" y="3674093"/>
                <a:ext cx="216689" cy="449475"/>
              </a:xfrm>
              <a:prstGeom prst="line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38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3112549" y="3674093"/>
                <a:ext cx="56528" cy="444249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39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3268000" y="3668867"/>
                <a:ext cx="75370" cy="444249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777870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008391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238912" y="4099017"/>
                <a:ext cx="178433" cy="109728"/>
              </a:xfrm>
              <a:prstGeom prst="rect">
                <a:avLst/>
              </a:prstGeom>
              <a:solidFill>
                <a:schemeClr val="bg1"/>
              </a:solidFill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/>
              </a:p>
            </p:txBody>
          </p:sp>
        </p:grpSp>
        <p:sp>
          <p:nvSpPr>
            <p:cNvPr id="36" name="Freeform 35"/>
            <p:cNvSpPr/>
            <p:nvPr/>
          </p:nvSpPr>
          <p:spPr>
            <a:xfrm>
              <a:off x="4058041" y="3881717"/>
              <a:ext cx="529248" cy="90851"/>
            </a:xfrm>
            <a:custGeom>
              <a:avLst/>
              <a:gdLst>
                <a:gd name="connsiteX0" fmla="*/ 0 w 724618"/>
                <a:gd name="connsiteY0" fmla="*/ 88346 h 165983"/>
                <a:gd name="connsiteX1" fmla="*/ 396815 w 724618"/>
                <a:gd name="connsiteY1" fmla="*/ 2082 h 165983"/>
                <a:gd name="connsiteX2" fmla="*/ 724618 w 724618"/>
                <a:gd name="connsiteY2" fmla="*/ 165983 h 165983"/>
                <a:gd name="connsiteX3" fmla="*/ 724618 w 724618"/>
                <a:gd name="connsiteY3" fmla="*/ 165983 h 1659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4618" h="165983">
                  <a:moveTo>
                    <a:pt x="0" y="88346"/>
                  </a:moveTo>
                  <a:cubicBezTo>
                    <a:pt x="138022" y="38744"/>
                    <a:pt x="276045" y="-10857"/>
                    <a:pt x="396815" y="2082"/>
                  </a:cubicBezTo>
                  <a:cubicBezTo>
                    <a:pt x="517585" y="15021"/>
                    <a:pt x="724618" y="165983"/>
                    <a:pt x="724618" y="165983"/>
                  </a:cubicBezTo>
                  <a:lnTo>
                    <a:pt x="724618" y="165983"/>
                  </a:lnTo>
                </a:path>
              </a:pathLst>
            </a:cu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TextBox 3"/>
          <p:cNvSpPr txBox="1">
            <a:spLocks noChangeArrowheads="1"/>
          </p:cNvSpPr>
          <p:nvPr/>
        </p:nvSpPr>
        <p:spPr bwMode="auto">
          <a:xfrm>
            <a:off x="7133144" y="2965647"/>
            <a:ext cx="4106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4</a:t>
            </a:r>
            <a:endParaRPr lang="en-US" sz="1400" i="1" baseline="-25000" dirty="0"/>
          </a:p>
        </p:txBody>
      </p:sp>
      <p:sp>
        <p:nvSpPr>
          <p:cNvPr id="81" name="TextBox 3"/>
          <p:cNvSpPr txBox="1">
            <a:spLocks noChangeArrowheads="1"/>
          </p:cNvSpPr>
          <p:nvPr/>
        </p:nvSpPr>
        <p:spPr bwMode="auto">
          <a:xfrm>
            <a:off x="5867400" y="2968823"/>
            <a:ext cx="41065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3</a:t>
            </a:r>
            <a:endParaRPr lang="en-US" sz="1400" i="1" baseline="-25000" dirty="0"/>
          </a:p>
        </p:txBody>
      </p:sp>
      <p:sp>
        <p:nvSpPr>
          <p:cNvPr id="82" name="TextBox 3"/>
          <p:cNvSpPr txBox="1">
            <a:spLocks noChangeArrowheads="1"/>
          </p:cNvSpPr>
          <p:nvPr/>
        </p:nvSpPr>
        <p:spPr bwMode="auto">
          <a:xfrm>
            <a:off x="3919014" y="3810000"/>
            <a:ext cx="5820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N</a:t>
            </a:r>
            <a:r>
              <a:rPr lang="en-US" sz="1400" i="1" baseline="-25000" dirty="0" smtClean="0"/>
              <a:t>2</a:t>
            </a:r>
            <a:r>
              <a:rPr lang="en-US" sz="1400" i="1" dirty="0" smtClean="0"/>
              <a:t>=3</a:t>
            </a:r>
            <a:endParaRPr lang="en-US" sz="1400" i="1" baseline="-25000" dirty="0"/>
          </a:p>
        </p:txBody>
      </p:sp>
      <p:sp>
        <p:nvSpPr>
          <p:cNvPr id="83" name="TextBox 3"/>
          <p:cNvSpPr txBox="1">
            <a:spLocks noChangeArrowheads="1"/>
          </p:cNvSpPr>
          <p:nvPr/>
        </p:nvSpPr>
        <p:spPr bwMode="auto">
          <a:xfrm>
            <a:off x="5199912" y="3810000"/>
            <a:ext cx="58206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 dirty="0" smtClean="0"/>
              <a:t>N</a:t>
            </a:r>
            <a:r>
              <a:rPr lang="en-US" sz="1400" i="1" baseline="-25000" dirty="0" smtClean="0"/>
              <a:t>3</a:t>
            </a:r>
            <a:r>
              <a:rPr lang="en-US" sz="1400" i="1" dirty="0" smtClean="0"/>
              <a:t>=2</a:t>
            </a:r>
            <a:endParaRPr lang="en-US" sz="1400" i="1" baseline="-25000" dirty="0"/>
          </a:p>
        </p:txBody>
      </p:sp>
      <p:sp>
        <p:nvSpPr>
          <p:cNvPr id="85" name="Rounded Rectangular Callout 84"/>
          <p:cNvSpPr/>
          <p:nvPr/>
        </p:nvSpPr>
        <p:spPr>
          <a:xfrm>
            <a:off x="6113951" y="2095997"/>
            <a:ext cx="2716761" cy="2547323"/>
          </a:xfrm>
          <a:prstGeom prst="wedgeRoundRectCallout">
            <a:avLst>
              <a:gd name="adj1" fmla="val -75200"/>
              <a:gd name="adj2" fmla="val 717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For a tenant with 8 servers</a:t>
            </a:r>
            <a:r>
              <a:rPr lang="en-US" sz="1400" dirty="0" smtClean="0">
                <a:solidFill>
                  <a:schemeClr val="tx1"/>
                </a:solidFill>
              </a:rPr>
              <a:t>: limited packing options: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marL="0" lvl="2"/>
            <a:r>
              <a:rPr lang="en-US" sz="1400" dirty="0">
                <a:solidFill>
                  <a:srgbClr val="00B050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rgbClr val="00B050"/>
                </a:solidFill>
                <a:sym typeface="Wingdings"/>
              </a:rPr>
              <a:t>          	</a:t>
            </a:r>
            <a:r>
              <a:rPr lang="en-US" sz="14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8=3+3+2</a:t>
            </a:r>
            <a:endParaRPr lang="en-US" sz="1400" dirty="0">
              <a:solidFill>
                <a:schemeClr val="tx1"/>
              </a:solidFill>
            </a:endParaRPr>
          </a:p>
          <a:p>
            <a:pPr marL="0" lvl="2"/>
            <a:r>
              <a:rPr lang="en-US" sz="1400" dirty="0">
                <a:solidFill>
                  <a:srgbClr val="00B050"/>
                </a:solidFill>
                <a:sym typeface="Wingdings"/>
              </a:rPr>
              <a:t>  </a:t>
            </a:r>
            <a:r>
              <a:rPr lang="en-US" sz="1400" dirty="0" smtClean="0">
                <a:solidFill>
                  <a:srgbClr val="00B050"/>
                </a:solidFill>
                <a:sym typeface="Wingdings"/>
              </a:rPr>
              <a:t>	</a:t>
            </a:r>
            <a:r>
              <a:rPr lang="en-US" sz="14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8=4+4</a:t>
            </a:r>
          </a:p>
          <a:p>
            <a:pPr marL="0" lvl="2"/>
            <a:r>
              <a:rPr lang="en-US" sz="1400" dirty="0">
                <a:solidFill>
                  <a:srgbClr val="00B050"/>
                </a:solidFill>
                <a:sym typeface="Wingdings"/>
              </a:rPr>
              <a:t>	</a:t>
            </a:r>
            <a:r>
              <a:rPr lang="en-US" sz="140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8=2+2+2+2</a:t>
            </a:r>
          </a:p>
          <a:p>
            <a:pPr marL="0" lvl="2"/>
            <a:r>
              <a:rPr lang="en-US" sz="1400" dirty="0">
                <a:solidFill>
                  <a:srgbClr val="00B050"/>
                </a:solidFill>
                <a:sym typeface="Wingdings"/>
              </a:rPr>
              <a:t>	</a:t>
            </a:r>
            <a:r>
              <a:rPr lang="en-US" sz="140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8=5+3</a:t>
            </a:r>
          </a:p>
          <a:p>
            <a:pPr marL="0" lvl="2"/>
            <a:endParaRPr lang="en-US" sz="1400" dirty="0" smtClean="0">
              <a:solidFill>
                <a:schemeClr val="tx1"/>
              </a:solidFill>
            </a:endParaRPr>
          </a:p>
          <a:p>
            <a:pPr marL="0" lvl="2"/>
            <a:r>
              <a:rPr lang="en-US" sz="1400" dirty="0" smtClean="0">
                <a:solidFill>
                  <a:schemeClr val="tx1"/>
                </a:solidFill>
                <a:sym typeface="Wingdings"/>
              </a:rPr>
              <a:t>	</a:t>
            </a:r>
            <a:r>
              <a:rPr lang="en-US" sz="1400" dirty="0" smtClean="0">
                <a:solidFill>
                  <a:srgbClr val="FF0000"/>
                </a:solidFill>
                <a:sym typeface="Wingdings"/>
              </a:rPr>
              <a:t></a:t>
            </a:r>
            <a:r>
              <a:rPr lang="en-US" sz="1400" dirty="0" smtClean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8=4+3+1</a:t>
            </a:r>
          </a:p>
          <a:p>
            <a:pPr marL="0" lvl="2"/>
            <a:r>
              <a:rPr lang="en-US" sz="1400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sz="1400" dirty="0">
                <a:solidFill>
                  <a:srgbClr val="FF0000"/>
                </a:solidFill>
                <a:sym typeface="Wingdings"/>
              </a:rPr>
              <a:t></a:t>
            </a:r>
            <a:r>
              <a:rPr lang="en-US" sz="140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8=4+2+2</a:t>
            </a:r>
          </a:p>
          <a:p>
            <a:pPr marL="0" lvl="2"/>
            <a:r>
              <a:rPr lang="en-US" sz="1400" dirty="0">
                <a:solidFill>
                  <a:schemeClr val="tx1"/>
                </a:solidFill>
                <a:sym typeface="Wingdings"/>
              </a:rPr>
              <a:t>	</a:t>
            </a:r>
            <a:r>
              <a:rPr lang="en-US" sz="1400" dirty="0">
                <a:solidFill>
                  <a:srgbClr val="FF0000"/>
                </a:solidFill>
                <a:sym typeface="Wingdings"/>
              </a:rPr>
              <a:t></a:t>
            </a:r>
            <a:r>
              <a:rPr lang="en-US" sz="1400" dirty="0">
                <a:solidFill>
                  <a:schemeClr val="tx1"/>
                </a:solidFill>
                <a:sym typeface="Wingdings"/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8=6+1+1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5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LaaS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Placement done concurrently with link allocation</a:t>
            </a:r>
          </a:p>
          <a:p>
            <a:r>
              <a:rPr lang="en-US" dirty="0" smtClean="0"/>
              <a:t>SDN controller routes the network accordingly</a:t>
            </a:r>
          </a:p>
          <a:p>
            <a:r>
              <a:rPr lang="en-US" dirty="0" smtClean="0"/>
              <a:t>No change to existing tenants</a:t>
            </a:r>
          </a:p>
          <a:p>
            <a:r>
              <a:rPr lang="en-US" dirty="0" smtClean="0"/>
              <a:t>Some tenant requests might be </a:t>
            </a:r>
            <a:r>
              <a:rPr lang="en-US" b="1" i="1" dirty="0" smtClean="0"/>
              <a:t>denied if can be placed isolated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60462" y="3851410"/>
            <a:ext cx="1951232" cy="9971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endParaRPr lang="en-US" sz="7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823339" y="4071470"/>
            <a:ext cx="1163577" cy="578450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(a)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Tenants</a:t>
            </a:r>
            <a:b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r>
              <a:rPr kumimoji="0" lang="en-US" sz="1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Frontend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558276" y="4016821"/>
            <a:ext cx="1577779" cy="687746"/>
          </a:xfrm>
          <a:prstGeom prst="roundRect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(b)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Host </a:t>
            </a:r>
            <a:r>
              <a:rPr lang="en-US" sz="1000" b="1" dirty="0">
                <a:solidFill>
                  <a:schemeClr val="tx1"/>
                </a:solidFill>
                <a:latin typeface="Arial" charset="0"/>
                <a:cs typeface="Arial" charset="0"/>
              </a:rPr>
              <a:t>&amp; Link Allocation Scheduler 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3459" y="4472957"/>
            <a:ext cx="5803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dirty="0" smtClean="0"/>
              <a:t>Hosts</a:t>
            </a:r>
            <a:endParaRPr lang="en-US" sz="800" b="0" baseline="-25000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5552215" y="4016781"/>
            <a:ext cx="835166" cy="686120"/>
          </a:xfrm>
          <a:prstGeom prst="roundRect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chemeClr val="tx1"/>
                </a:solidFill>
                <a:latin typeface="Arial" charset="0"/>
                <a:cs typeface="Arial" charset="0"/>
              </a:rPr>
              <a:t>Isolation Routing Engine</a:t>
            </a:r>
          </a:p>
        </p:txBody>
      </p:sp>
      <p:cxnSp>
        <p:nvCxnSpPr>
          <p:cNvPr id="11" name="Straight Arrow Connector 10"/>
          <p:cNvCxnSpPr>
            <a:stCxn id="8" idx="3"/>
            <a:endCxn id="10" idx="1"/>
          </p:cNvCxnSpPr>
          <p:nvPr/>
        </p:nvCxnSpPr>
        <p:spPr bwMode="auto">
          <a:xfrm flipV="1">
            <a:off x="5136055" y="4359842"/>
            <a:ext cx="416160" cy="853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5096699" y="3830530"/>
            <a:ext cx="70482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dirty="0" smtClean="0"/>
              <a:t>Tenant </a:t>
            </a:r>
          </a:p>
          <a:p>
            <a:r>
              <a:rPr lang="en-US" sz="1050" b="0" dirty="0" smtClean="0"/>
              <a:t>Links</a:t>
            </a:r>
            <a:endParaRPr lang="en-US" sz="1050" b="0" baseline="-25000" dirty="0"/>
          </a:p>
        </p:txBody>
      </p:sp>
      <p:cxnSp>
        <p:nvCxnSpPr>
          <p:cNvPr id="13" name="Straight Arrow Connector 12"/>
          <p:cNvCxnSpPr>
            <a:stCxn id="7" idx="2"/>
            <a:endCxn id="21" idx="1"/>
          </p:cNvCxnSpPr>
          <p:nvPr/>
        </p:nvCxnSpPr>
        <p:spPr bwMode="auto">
          <a:xfrm flipH="1">
            <a:off x="2405127" y="4649920"/>
            <a:ext cx="1" cy="3535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Rounded Rectangle 13"/>
          <p:cNvSpPr/>
          <p:nvPr/>
        </p:nvSpPr>
        <p:spPr bwMode="auto">
          <a:xfrm>
            <a:off x="3872380" y="5273745"/>
            <a:ext cx="944832" cy="990707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tx1"/>
                </a:solidFill>
                <a:latin typeface="Arial" charset="0"/>
                <a:cs typeface="Arial" charset="0"/>
              </a:rPr>
              <a:t>Hosts Provisioning</a:t>
            </a:r>
          </a:p>
        </p:txBody>
      </p:sp>
      <p:cxnSp>
        <p:nvCxnSpPr>
          <p:cNvPr id="15" name="Straight Arrow Connector 14"/>
          <p:cNvCxnSpPr>
            <a:stCxn id="8" idx="2"/>
            <a:endCxn id="14" idx="0"/>
          </p:cNvCxnSpPr>
          <p:nvPr/>
        </p:nvCxnSpPr>
        <p:spPr bwMode="auto">
          <a:xfrm flipH="1">
            <a:off x="4344797" y="4704568"/>
            <a:ext cx="2369" cy="56917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4320391" y="4785531"/>
            <a:ext cx="6638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b="0" dirty="0" smtClean="0"/>
              <a:t>Tenant</a:t>
            </a:r>
            <a:br>
              <a:rPr lang="en-US" sz="1050" b="0" dirty="0" smtClean="0"/>
            </a:br>
            <a:r>
              <a:rPr lang="en-US" sz="1050" b="0" dirty="0" smtClean="0"/>
              <a:t>Hosts</a:t>
            </a:r>
            <a:endParaRPr lang="en-US" sz="1050" b="0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1676400" y="3581400"/>
            <a:ext cx="5477077" cy="2879725"/>
          </a:xfrm>
          <a:prstGeom prst="rect">
            <a:avLst/>
          </a:prstGeom>
          <a:noFill/>
          <a:ln>
            <a:solidFill>
              <a:srgbClr val="5757FF"/>
            </a:solidFill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400" dirty="0" smtClean="0"/>
              <a:t>Cloud Manager</a:t>
            </a:r>
            <a:endParaRPr lang="en-US" sz="1400" dirty="0"/>
          </a:p>
        </p:txBody>
      </p:sp>
      <p:grpSp>
        <p:nvGrpSpPr>
          <p:cNvPr id="18" name="Group 17"/>
          <p:cNvGrpSpPr/>
          <p:nvPr/>
        </p:nvGrpSpPr>
        <p:grpSpPr>
          <a:xfrm flipV="1">
            <a:off x="2973207" y="4271470"/>
            <a:ext cx="585069" cy="194216"/>
            <a:chOff x="3137934" y="1828800"/>
            <a:chExt cx="540429" cy="208141"/>
          </a:xfrm>
        </p:grpSpPr>
        <p:cxnSp>
          <p:nvCxnSpPr>
            <p:cNvPr id="82" name="Straight Arrow Connector 81"/>
            <p:cNvCxnSpPr/>
            <p:nvPr/>
          </p:nvCxnSpPr>
          <p:spPr bwMode="auto">
            <a:xfrm flipH="1">
              <a:off x="3137934" y="1828800"/>
              <a:ext cx="540429" cy="0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83" name="Elbow Connector 82"/>
            <p:cNvCxnSpPr/>
            <p:nvPr/>
          </p:nvCxnSpPr>
          <p:spPr>
            <a:xfrm flipV="1">
              <a:off x="3137934" y="2036940"/>
              <a:ext cx="540429" cy="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905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9" name="Right Arrow 18"/>
          <p:cNvSpPr/>
          <p:nvPr/>
        </p:nvSpPr>
        <p:spPr>
          <a:xfrm>
            <a:off x="1127199" y="4207885"/>
            <a:ext cx="549201" cy="3056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20" name="TextBox 19"/>
          <p:cNvSpPr txBox="1"/>
          <p:nvPr/>
        </p:nvSpPr>
        <p:spPr>
          <a:xfrm>
            <a:off x="914400" y="3606345"/>
            <a:ext cx="885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Tenant </a:t>
            </a:r>
          </a:p>
          <a:p>
            <a:r>
              <a:rPr lang="en-US" sz="1200" dirty="0" smtClean="0"/>
              <a:t>Requests</a:t>
            </a:r>
            <a:endParaRPr lang="en-US" sz="1200" dirty="0"/>
          </a:p>
        </p:txBody>
      </p:sp>
      <p:sp>
        <p:nvSpPr>
          <p:cNvPr id="21" name="Can 20"/>
          <p:cNvSpPr/>
          <p:nvPr/>
        </p:nvSpPr>
        <p:spPr bwMode="auto">
          <a:xfrm>
            <a:off x="1917246" y="5003438"/>
            <a:ext cx="975763" cy="579282"/>
          </a:xfrm>
          <a:prstGeom prst="can">
            <a:avLst/>
          </a:prstGeom>
          <a:ln>
            <a:solidFill>
              <a:schemeClr val="accent2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Tenant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Requests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860172" y="5293079"/>
            <a:ext cx="2237567" cy="1108423"/>
            <a:chOff x="621978" y="4379542"/>
            <a:chExt cx="2952844" cy="1640258"/>
          </a:xfrm>
        </p:grpSpPr>
        <p:sp>
          <p:nvSpPr>
            <p:cNvPr id="25" name="Straight Connector 26883"/>
            <p:cNvSpPr>
              <a:spLocks noChangeShapeType="1"/>
            </p:cNvSpPr>
            <p:nvPr/>
          </p:nvSpPr>
          <p:spPr bwMode="auto">
            <a:xfrm>
              <a:off x="879373" y="4730546"/>
              <a:ext cx="712625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6" name="Straight Connector 26879"/>
            <p:cNvSpPr>
              <a:spLocks noChangeShapeType="1"/>
            </p:cNvSpPr>
            <p:nvPr/>
          </p:nvSpPr>
          <p:spPr bwMode="auto">
            <a:xfrm>
              <a:off x="930679" y="4725382"/>
              <a:ext cx="1439619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7" name="Straight Connector 26877"/>
            <p:cNvSpPr>
              <a:spLocks noChangeShapeType="1"/>
            </p:cNvSpPr>
            <p:nvPr/>
          </p:nvSpPr>
          <p:spPr bwMode="auto">
            <a:xfrm>
              <a:off x="862575" y="4721463"/>
              <a:ext cx="0" cy="648786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8" name="Straight Connector 26881"/>
            <p:cNvSpPr>
              <a:spLocks noChangeShapeType="1"/>
            </p:cNvSpPr>
            <p:nvPr/>
          </p:nvSpPr>
          <p:spPr bwMode="auto">
            <a:xfrm flipH="1">
              <a:off x="908551" y="4721463"/>
              <a:ext cx="718373" cy="640815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Straight Connector 26882"/>
            <p:cNvSpPr>
              <a:spLocks noChangeShapeType="1"/>
            </p:cNvSpPr>
            <p:nvPr/>
          </p:nvSpPr>
          <p:spPr bwMode="auto">
            <a:xfrm>
              <a:off x="1678648" y="4721463"/>
              <a:ext cx="0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0" name="Straight Connector 26883"/>
            <p:cNvSpPr>
              <a:spLocks noChangeShapeType="1"/>
            </p:cNvSpPr>
            <p:nvPr/>
          </p:nvSpPr>
          <p:spPr bwMode="auto">
            <a:xfrm>
              <a:off x="1738988" y="4726246"/>
              <a:ext cx="712625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1" name="Straight Connector 26885"/>
            <p:cNvSpPr>
              <a:spLocks noChangeShapeType="1"/>
            </p:cNvSpPr>
            <p:nvPr/>
          </p:nvSpPr>
          <p:spPr bwMode="auto">
            <a:xfrm flipH="1">
              <a:off x="968893" y="4721463"/>
              <a:ext cx="1419505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Straight Connector 26886"/>
            <p:cNvSpPr>
              <a:spLocks noChangeShapeType="1"/>
            </p:cNvSpPr>
            <p:nvPr/>
          </p:nvSpPr>
          <p:spPr bwMode="auto">
            <a:xfrm flipH="1">
              <a:off x="1727496" y="4721463"/>
              <a:ext cx="724119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3" name="Straight Connector 26887"/>
            <p:cNvSpPr>
              <a:spLocks noChangeShapeType="1"/>
            </p:cNvSpPr>
            <p:nvPr/>
          </p:nvSpPr>
          <p:spPr bwMode="auto">
            <a:xfrm flipH="1">
              <a:off x="2505995" y="4726246"/>
              <a:ext cx="0" cy="63603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4" name="Straight Connector 26888"/>
            <p:cNvSpPr>
              <a:spLocks noChangeShapeType="1"/>
            </p:cNvSpPr>
            <p:nvPr/>
          </p:nvSpPr>
          <p:spPr bwMode="auto">
            <a:xfrm>
              <a:off x="2560808" y="4721463"/>
              <a:ext cx="721247" cy="648786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5" name="Straight Connector 26889"/>
            <p:cNvSpPr>
              <a:spLocks noChangeShapeType="1"/>
            </p:cNvSpPr>
            <p:nvPr/>
          </p:nvSpPr>
          <p:spPr bwMode="auto">
            <a:xfrm flipH="1">
              <a:off x="1034985" y="4721463"/>
              <a:ext cx="2120635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6" name="Straight Connector 26890"/>
            <p:cNvSpPr>
              <a:spLocks noChangeShapeType="1"/>
            </p:cNvSpPr>
            <p:nvPr/>
          </p:nvSpPr>
          <p:spPr bwMode="auto">
            <a:xfrm flipH="1">
              <a:off x="1793586" y="4721463"/>
              <a:ext cx="1416632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7" name="Straight Connector 26891"/>
            <p:cNvSpPr>
              <a:spLocks noChangeShapeType="1"/>
            </p:cNvSpPr>
            <p:nvPr/>
          </p:nvSpPr>
          <p:spPr bwMode="auto">
            <a:xfrm flipH="1">
              <a:off x="2557935" y="4721463"/>
              <a:ext cx="729867" cy="64400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8" name="Straight Connector 26892"/>
            <p:cNvSpPr>
              <a:spLocks noChangeShapeType="1"/>
            </p:cNvSpPr>
            <p:nvPr/>
          </p:nvSpPr>
          <p:spPr bwMode="auto">
            <a:xfrm>
              <a:off x="3339525" y="4726246"/>
              <a:ext cx="0" cy="634439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9" name="Rectangle 1"/>
            <p:cNvSpPr>
              <a:spLocks noChangeArrowheads="1"/>
            </p:cNvSpPr>
            <p:nvPr/>
          </p:nvSpPr>
          <p:spPr bwMode="auto">
            <a:xfrm>
              <a:off x="621978" y="4379542"/>
              <a:ext cx="2952844" cy="1640258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sz="1400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668866" y="5551973"/>
              <a:ext cx="1309459" cy="330904"/>
              <a:chOff x="668866" y="5551973"/>
              <a:chExt cx="1309459" cy="330904"/>
            </a:xfrm>
          </p:grpSpPr>
          <p:sp>
            <p:nvSpPr>
              <p:cNvPr id="66" name="Straight Connector 26932"/>
              <p:cNvSpPr>
                <a:spLocks noChangeShapeType="1"/>
              </p:cNvSpPr>
              <p:nvPr/>
            </p:nvSpPr>
            <p:spPr bwMode="auto">
              <a:xfrm flipH="1">
                <a:off x="1503670" y="5555161"/>
                <a:ext cx="132180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7" name="Straight Connector 26933"/>
              <p:cNvSpPr>
                <a:spLocks noChangeShapeType="1"/>
              </p:cNvSpPr>
              <p:nvPr/>
            </p:nvSpPr>
            <p:spPr bwMode="auto">
              <a:xfrm flipV="1">
                <a:off x="1638725" y="5555161"/>
                <a:ext cx="34482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8" name="Straight Connector 26934"/>
              <p:cNvSpPr>
                <a:spLocks noChangeShapeType="1"/>
              </p:cNvSpPr>
              <p:nvPr/>
            </p:nvSpPr>
            <p:spPr bwMode="auto">
              <a:xfrm flipH="1" flipV="1">
                <a:off x="1733550" y="5551973"/>
                <a:ext cx="45976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9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1779526" y="5551973"/>
                <a:ext cx="135054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0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737965" y="5555161"/>
                <a:ext cx="132180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1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873020" y="5555161"/>
                <a:ext cx="34482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2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967845" y="5551973"/>
                <a:ext cx="45976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3" name="Straight Connector 26907"/>
              <p:cNvSpPr>
                <a:spLocks noChangeShapeType="1"/>
              </p:cNvSpPr>
              <p:nvPr/>
            </p:nvSpPr>
            <p:spPr bwMode="auto">
              <a:xfrm flipH="1" flipV="1">
                <a:off x="1013821" y="5551973"/>
                <a:ext cx="135054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668866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809484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950102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1090719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1443685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1584303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1724921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1869481" y="5815943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</p:grpSp>
        <p:pic>
          <p:nvPicPr>
            <p:cNvPr id="41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8224" y="4501748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3892" y="4501748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3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9559" y="4501748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4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5228" y="4501748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4673" y="5318741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0341" y="5318741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7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6008" y="5318741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8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1677" y="5318741"/>
              <a:ext cx="580095" cy="2961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49" name="Group 48"/>
            <p:cNvGrpSpPr/>
            <p:nvPr/>
          </p:nvGrpSpPr>
          <p:grpSpPr>
            <a:xfrm>
              <a:off x="2179559" y="5555161"/>
              <a:ext cx="1309459" cy="330904"/>
              <a:chOff x="668866" y="5551973"/>
              <a:chExt cx="1309459" cy="330904"/>
            </a:xfrm>
          </p:grpSpPr>
          <p:sp>
            <p:nvSpPr>
              <p:cNvPr id="50" name="Straight Connector 26932"/>
              <p:cNvSpPr>
                <a:spLocks noChangeShapeType="1"/>
              </p:cNvSpPr>
              <p:nvPr/>
            </p:nvSpPr>
            <p:spPr bwMode="auto">
              <a:xfrm flipH="1">
                <a:off x="1503670" y="5555161"/>
                <a:ext cx="132180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1" name="Straight Connector 26933"/>
              <p:cNvSpPr>
                <a:spLocks noChangeShapeType="1"/>
              </p:cNvSpPr>
              <p:nvPr/>
            </p:nvSpPr>
            <p:spPr bwMode="auto">
              <a:xfrm flipV="1">
                <a:off x="1638725" y="5555161"/>
                <a:ext cx="34482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" name="Straight Connector 26934"/>
              <p:cNvSpPr>
                <a:spLocks noChangeShapeType="1"/>
              </p:cNvSpPr>
              <p:nvPr/>
            </p:nvSpPr>
            <p:spPr bwMode="auto">
              <a:xfrm flipH="1" flipV="1">
                <a:off x="1733550" y="5551973"/>
                <a:ext cx="45976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3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1779526" y="5551973"/>
                <a:ext cx="135054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4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737965" y="5555161"/>
                <a:ext cx="132180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5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873020" y="5555161"/>
                <a:ext cx="34482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6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967845" y="5551973"/>
                <a:ext cx="45976" cy="270992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7" name="Straight Connector 26907"/>
              <p:cNvSpPr>
                <a:spLocks noChangeShapeType="1"/>
              </p:cNvSpPr>
              <p:nvPr/>
            </p:nvSpPr>
            <p:spPr bwMode="auto">
              <a:xfrm flipH="1" flipV="1">
                <a:off x="1013821" y="5551973"/>
                <a:ext cx="135054" cy="274180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668866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809484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950102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1090719" y="5814364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1443685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584303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724921" y="5815439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1869481" y="5815943"/>
                <a:ext cx="108844" cy="66934"/>
              </a:xfrm>
              <a:prstGeom prst="rect">
                <a:avLst/>
              </a:prstGeom>
              <a:solidFill>
                <a:schemeClr val="bg2"/>
              </a:solidFill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1600"/>
              </a:p>
            </p:txBody>
          </p:sp>
        </p:grpSp>
      </p:grpSp>
      <p:sp>
        <p:nvSpPr>
          <p:cNvPr id="23" name="Rectangle 22"/>
          <p:cNvSpPr/>
          <p:nvPr/>
        </p:nvSpPr>
        <p:spPr>
          <a:xfrm>
            <a:off x="6301081" y="4035469"/>
            <a:ext cx="9379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smtClean="0">
                <a:latin typeface="Arial" charset="0"/>
                <a:cs typeface="Arial" charset="0"/>
              </a:rPr>
              <a:t>(c)</a:t>
            </a:r>
          </a:p>
          <a:p>
            <a:pPr algn="ctr"/>
            <a:r>
              <a:rPr lang="en-US" sz="1000" b="1" dirty="0" err="1" smtClean="0">
                <a:latin typeface="Arial" charset="0"/>
                <a:cs typeface="Arial" charset="0"/>
              </a:rPr>
              <a:t>SDN</a:t>
            </a:r>
            <a:endParaRPr lang="en-US" sz="1000" b="1" dirty="0">
              <a:latin typeface="Arial" charset="0"/>
              <a:cs typeface="Arial" charset="0"/>
            </a:endParaRPr>
          </a:p>
          <a:p>
            <a:pPr algn="ctr"/>
            <a:r>
              <a:rPr lang="en-US" sz="1000" b="1" dirty="0">
                <a:latin typeface="Arial" charset="0"/>
                <a:cs typeface="Arial" charset="0"/>
              </a:rPr>
              <a:t>Controller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455947" y="4629507"/>
            <a:ext cx="1046018" cy="1200557"/>
          </a:xfrm>
          <a:prstGeom prst="rightArrow">
            <a:avLst/>
          </a:prstGeom>
          <a:ln w="571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LINKS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FWDING</a:t>
            </a:r>
            <a:endParaRPr lang="en-US" sz="10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Simulating Cluster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Randomizer generates:</a:t>
            </a:r>
          </a:p>
          <a:p>
            <a:pPr lvl="1"/>
            <a:r>
              <a:rPr lang="en-US" sz="1600" dirty="0" smtClean="0"/>
              <a:t>A random list of tenant requests with # hosts and runtime</a:t>
            </a:r>
          </a:p>
          <a:p>
            <a:r>
              <a:rPr lang="en-US" sz="2000" dirty="0" smtClean="0"/>
              <a:t>No bypassing – maintain request order</a:t>
            </a:r>
          </a:p>
          <a:p>
            <a:pPr lvl="1"/>
            <a:r>
              <a:rPr lang="en-US" sz="1800" dirty="0" smtClean="0"/>
              <a:t>This is worst case for cluster utilization since</a:t>
            </a:r>
            <a:br>
              <a:rPr lang="en-US" sz="1800" dirty="0" smtClean="0"/>
            </a:br>
            <a:r>
              <a:rPr lang="en-US" sz="1800" dirty="0" smtClean="0"/>
              <a:t>smaller jobs do not bypass the stalled ones</a:t>
            </a:r>
          </a:p>
          <a:p>
            <a:r>
              <a:rPr lang="en-US" sz="2000" dirty="0" smtClean="0"/>
              <a:t>Keep track of each tenant start and end times</a:t>
            </a:r>
          </a:p>
          <a:p>
            <a:r>
              <a:rPr lang="en-US" sz="2000" dirty="0" smtClean="0"/>
              <a:t>When all tenants are done</a:t>
            </a:r>
          </a:p>
          <a:p>
            <a:pPr lvl="1"/>
            <a:r>
              <a:rPr lang="en-US" sz="1600" dirty="0" smtClean="0"/>
              <a:t>Calculate total cluster utilization</a:t>
            </a:r>
          </a:p>
          <a:p>
            <a:endParaRPr lang="en-US" sz="2000" dirty="0"/>
          </a:p>
          <a:p>
            <a:r>
              <a:rPr lang="en-US" sz="2000" dirty="0" smtClean="0"/>
              <a:t>We compare 3 different allocations</a:t>
            </a:r>
          </a:p>
          <a:p>
            <a:pPr lvl="1"/>
            <a:r>
              <a:rPr lang="en-US" sz="1600" dirty="0" smtClean="0"/>
              <a:t>Unconstrained – No link allocation – just fill</a:t>
            </a:r>
          </a:p>
          <a:p>
            <a:pPr lvl="1"/>
            <a:r>
              <a:rPr lang="en-US" sz="1600" dirty="0" smtClean="0"/>
              <a:t>Simple – Allocate complete sub-trees</a:t>
            </a:r>
          </a:p>
          <a:p>
            <a:pPr lvl="1"/>
            <a:r>
              <a:rPr lang="en-US" sz="1600" dirty="0" err="1" smtClean="0"/>
              <a:t>LaaS</a:t>
            </a:r>
            <a:r>
              <a:rPr lang="en-US" sz="1600" dirty="0" smtClean="0"/>
              <a:t> – Obey the placement and link</a:t>
            </a:r>
            <a:br>
              <a:rPr lang="en-US" sz="1600" dirty="0" smtClean="0"/>
            </a:br>
            <a:r>
              <a:rPr lang="en-US" sz="1600" dirty="0" smtClean="0"/>
              <a:t>allocation requirements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5257800" y="2743200"/>
            <a:ext cx="3352800" cy="3789968"/>
            <a:chOff x="4724400" y="1676400"/>
            <a:chExt cx="4104226" cy="4932968"/>
          </a:xfrm>
        </p:grpSpPr>
        <p:cxnSp>
          <p:nvCxnSpPr>
            <p:cNvPr id="22" name="Straight Arrow Connector 30"/>
            <p:cNvCxnSpPr>
              <a:endCxn id="17" idx="0"/>
            </p:cNvCxnSpPr>
            <p:nvPr/>
          </p:nvCxnSpPr>
          <p:spPr bwMode="auto">
            <a:xfrm rot="10800000" flipV="1">
              <a:off x="5682755" y="3709211"/>
              <a:ext cx="1866642" cy="2067576"/>
            </a:xfrm>
            <a:prstGeom prst="bentConnector2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Rectangle 8"/>
            <p:cNvSpPr/>
            <p:nvPr/>
          </p:nvSpPr>
          <p:spPr>
            <a:xfrm>
              <a:off x="7230657" y="2960080"/>
              <a:ext cx="1279231" cy="110196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6911919" y="4544942"/>
              <a:ext cx="1916707" cy="81608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LaaS</a:t>
              </a: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 Host &amp; Link Allocation 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911919" y="1676400"/>
              <a:ext cx="1916707" cy="633518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Tenant Randomizer</a:t>
              </a:r>
            </a:p>
          </p:txBody>
        </p:sp>
        <p:cxnSp>
          <p:nvCxnSpPr>
            <p:cNvPr id="13" name="Straight Arrow Connector 12"/>
            <p:cNvCxnSpPr>
              <a:stCxn id="11" idx="2"/>
              <a:endCxn id="9" idx="0"/>
            </p:cNvCxnSpPr>
            <p:nvPr/>
          </p:nvCxnSpPr>
          <p:spPr bwMode="auto">
            <a:xfrm>
              <a:off x="7870273" y="2309918"/>
              <a:ext cx="0" cy="65016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2"/>
              <a:endCxn id="10" idx="0"/>
            </p:cNvCxnSpPr>
            <p:nvPr/>
          </p:nvCxnSpPr>
          <p:spPr bwMode="auto">
            <a:xfrm>
              <a:off x="7870273" y="4062048"/>
              <a:ext cx="0" cy="48289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7" name="Rounded Rectangle 16"/>
            <p:cNvSpPr/>
            <p:nvPr/>
          </p:nvSpPr>
          <p:spPr bwMode="auto">
            <a:xfrm>
              <a:off x="4724400" y="5776787"/>
              <a:ext cx="1916707" cy="816081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Total Host Utilization Calculation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978681" y="2336474"/>
              <a:ext cx="739305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0" dirty="0" smtClean="0"/>
                <a:t># Hosts, </a:t>
              </a:r>
            </a:p>
            <a:p>
              <a:r>
                <a:rPr lang="en-US" sz="1100" b="0" dirty="0" smtClean="0"/>
                <a:t>Runtime</a:t>
              </a:r>
              <a:endParaRPr lang="en-US" sz="900" b="0" baseline="-25000" dirty="0"/>
            </a:p>
          </p:txBody>
        </p:sp>
        <p:sp>
          <p:nvSpPr>
            <p:cNvPr id="19" name="Flowchart: Magnetic Disk 18"/>
            <p:cNvSpPr/>
            <p:nvPr/>
          </p:nvSpPr>
          <p:spPr bwMode="auto">
            <a:xfrm>
              <a:off x="7230657" y="5760289"/>
              <a:ext cx="1279231" cy="849079"/>
            </a:xfrm>
            <a:prstGeom prst="flowChartMagneticDisk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Tenant</a:t>
              </a: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200" dirty="0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Start / End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" name="Straight Arrow Connector 19"/>
            <p:cNvCxnSpPr>
              <a:stCxn id="10" idx="2"/>
              <a:endCxn id="19" idx="1"/>
            </p:cNvCxnSpPr>
            <p:nvPr/>
          </p:nvCxnSpPr>
          <p:spPr bwMode="auto">
            <a:xfrm>
              <a:off x="7870273" y="5361023"/>
              <a:ext cx="0" cy="39926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>
              <a:stCxn id="19" idx="2"/>
              <a:endCxn id="17" idx="3"/>
            </p:cNvCxnSpPr>
            <p:nvPr/>
          </p:nvCxnSpPr>
          <p:spPr bwMode="auto">
            <a:xfrm flipH="1" flipV="1">
              <a:off x="6641107" y="6184828"/>
              <a:ext cx="589550" cy="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Rectangle 22"/>
            <p:cNvSpPr/>
            <p:nvPr/>
          </p:nvSpPr>
          <p:spPr>
            <a:xfrm>
              <a:off x="6248400" y="3400702"/>
              <a:ext cx="85151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b="0" dirty="0" smtClean="0"/>
                <a:t>Is empty?</a:t>
              </a:r>
              <a:endParaRPr lang="en-US" sz="1000" b="0" baseline="-2500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7272927" y="3012832"/>
              <a:ext cx="1194691" cy="983373"/>
              <a:chOff x="7263509" y="3012832"/>
              <a:chExt cx="1194691" cy="98337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7263511" y="3012832"/>
                <a:ext cx="1194689" cy="246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chemeClr val="tx1"/>
                    </a:solidFill>
                    <a:latin typeface="Arial" charset="0"/>
                    <a:cs typeface="Arial" charset="0"/>
                  </a:rPr>
                  <a:t>FIFO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263510" y="3263450"/>
                <a:ext cx="1194689" cy="246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7263510" y="3508251"/>
                <a:ext cx="1194689" cy="246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263509" y="3750077"/>
                <a:ext cx="1194689" cy="246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500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~</a:t>
            </a:r>
            <a:r>
              <a:rPr lang="en-US" sz="4000" dirty="0" smtClean="0"/>
              <a:t>10% Cluster Utilization Cost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10,000 requests placement on 11K nodes cluster</a:t>
            </a:r>
          </a:p>
          <a:p>
            <a:pPr lvl="1"/>
            <a:r>
              <a:rPr lang="en-US" dirty="0" smtClean="0"/>
              <a:t>Tenant runtime is Uniform in range of [20,3000] time units</a:t>
            </a:r>
          </a:p>
          <a:p>
            <a:r>
              <a:rPr lang="en-US" dirty="0" smtClean="0"/>
              <a:t>Reproduced the job size statistics of JUROPA cluster</a:t>
            </a:r>
          </a:p>
          <a:p>
            <a:pPr lvl="1"/>
            <a:r>
              <a:rPr lang="en-US" dirty="0" smtClean="0"/>
              <a:t>Collected over a year and a half period</a:t>
            </a:r>
          </a:p>
          <a:p>
            <a:r>
              <a:rPr lang="en-US" dirty="0" smtClean="0"/>
              <a:t>Compared </a:t>
            </a:r>
            <a:r>
              <a:rPr lang="en-US" dirty="0" err="1" smtClean="0"/>
              <a:t>LaaS</a:t>
            </a:r>
            <a:r>
              <a:rPr lang="en-US" dirty="0" smtClean="0"/>
              <a:t> with</a:t>
            </a:r>
          </a:p>
          <a:p>
            <a:pPr lvl="1"/>
            <a:r>
              <a:rPr lang="en-US" sz="1600" dirty="0" smtClean="0"/>
              <a:t>Unconstrained = fill as much as possible</a:t>
            </a:r>
          </a:p>
          <a:p>
            <a:pPr lvl="1"/>
            <a:r>
              <a:rPr lang="en-US" sz="1600" dirty="0" smtClean="0"/>
              <a:t>Simple = Complete sub-trees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3943408"/>
            <a:ext cx="5791200" cy="260979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58099" y="6402272"/>
            <a:ext cx="3119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JUROPA is a 2400 hosts HPC utility cluster</a:t>
            </a:r>
            <a:endParaRPr lang="en-US" sz="1200" dirty="0"/>
          </a:p>
        </p:txBody>
      </p:sp>
      <p:grpSp>
        <p:nvGrpSpPr>
          <p:cNvPr id="9" name="Group 8"/>
          <p:cNvGrpSpPr/>
          <p:nvPr/>
        </p:nvGrpSpPr>
        <p:grpSpPr>
          <a:xfrm>
            <a:off x="2667000" y="4648200"/>
            <a:ext cx="1627369" cy="1215855"/>
            <a:chOff x="50908" y="5231378"/>
            <a:chExt cx="1627369" cy="1215855"/>
          </a:xfrm>
        </p:grpSpPr>
        <p:cxnSp>
          <p:nvCxnSpPr>
            <p:cNvPr id="5" name="Straight Arrow Connector 4"/>
            <p:cNvCxnSpPr/>
            <p:nvPr/>
          </p:nvCxnSpPr>
          <p:spPr>
            <a:xfrm flipH="1" flipV="1">
              <a:off x="431908" y="5231378"/>
              <a:ext cx="634892" cy="788422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0908" y="5924013"/>
              <a:ext cx="162736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P[s] ~</a:t>
              </a:r>
              <a:r>
                <a:rPr lang="en-US" dirty="0" err="1" smtClean="0"/>
                <a:t>exp</a:t>
              </a:r>
              <a:r>
                <a:rPr lang="en-US" dirty="0" smtClean="0"/>
                <a:t>(-</a:t>
              </a:r>
              <a:r>
                <a:rPr lang="en-US" sz="2800" i="1" dirty="0" err="1" smtClean="0">
                  <a:latin typeface="Aparajita" panose="020B0604020202020204" pitchFamily="34" charset="0"/>
                  <a:cs typeface="Aparajita" panose="020B0604020202020204" pitchFamily="34" charset="0"/>
                  <a:sym typeface="Symbol" panose="05050102010706020507" pitchFamily="18" charset="2"/>
                </a:rPr>
                <a:t>x</a:t>
              </a:r>
              <a:r>
                <a:rPr lang="en-US" dirty="0" err="1" smtClean="0"/>
                <a:t>s</a:t>
              </a:r>
              <a:r>
                <a:rPr lang="en-US" dirty="0" smtClean="0"/>
                <a:t>)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5069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~</a:t>
            </a:r>
            <a:r>
              <a:rPr lang="en-US" sz="4000" dirty="0" smtClean="0"/>
              <a:t>10% Cluster Utilization Cost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10,000 requests placement on 11K nodes cluster</a:t>
            </a:r>
          </a:p>
          <a:p>
            <a:pPr lvl="1"/>
            <a:r>
              <a:rPr lang="en-US" dirty="0" smtClean="0"/>
              <a:t>Tenant runtime is Uniform [20,3000] </a:t>
            </a:r>
          </a:p>
          <a:p>
            <a:r>
              <a:rPr lang="en-US" dirty="0"/>
              <a:t>Randomly generate exponentially </a:t>
            </a:r>
            <a:r>
              <a:rPr lang="en-US" dirty="0" smtClean="0"/>
              <a:t>distributed </a:t>
            </a:r>
            <a:r>
              <a:rPr lang="en-US" dirty="0"/>
              <a:t>tenants size </a:t>
            </a:r>
            <a:endParaRPr lang="en-US" dirty="0" smtClean="0"/>
          </a:p>
          <a:p>
            <a:pPr lvl="1"/>
            <a:r>
              <a:rPr lang="en-US" dirty="0"/>
              <a:t>Similar to </a:t>
            </a:r>
            <a:r>
              <a:rPr lang="en-US" dirty="0" err="1"/>
              <a:t>JUROPA</a:t>
            </a:r>
            <a:r>
              <a:rPr lang="en-US" dirty="0"/>
              <a:t> but variable </a:t>
            </a:r>
            <a:r>
              <a:rPr lang="en-US" dirty="0" smtClean="0"/>
              <a:t>average size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657600"/>
            <a:ext cx="6008904" cy="27157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581400" y="38100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29000" y="3819054"/>
            <a:ext cx="4193" cy="44814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190284" y="5486400"/>
            <a:ext cx="266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Aparajita" panose="020B0604020202020204" pitchFamily="34" charset="0"/>
                <a:cs typeface="Aparajita" panose="020B0604020202020204" pitchFamily="34" charset="0"/>
                <a:sym typeface="Symbol" panose="05050102010706020507" pitchFamily="18" charset="2"/>
              </a:rPr>
              <a:t>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Losing Predictability in the Cloud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An organization can save a lot of money by </a:t>
            </a:r>
            <a:r>
              <a:rPr lang="en-US" sz="2000" b="1" dirty="0" smtClean="0">
                <a:solidFill>
                  <a:srgbClr val="FF0000"/>
                </a:solidFill>
              </a:rPr>
              <a:t>moving its applications from a private cloud to a shared cloud</a:t>
            </a:r>
          </a:p>
          <a:p>
            <a:r>
              <a:rPr lang="en-US" sz="2000" dirty="0" smtClean="0"/>
              <a:t>… But it often won’t because the applications of other tenants in the shared cloud can make the performance of its applications </a:t>
            </a:r>
            <a:r>
              <a:rPr lang="en-US" sz="2000" b="1" dirty="0" smtClean="0">
                <a:solidFill>
                  <a:srgbClr val="FF0000"/>
                </a:solidFill>
              </a:rPr>
              <a:t>unstable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6200" y="3566614"/>
            <a:ext cx="4097015" cy="2301842"/>
            <a:chOff x="381000" y="1828800"/>
            <a:chExt cx="4097015" cy="2301842"/>
          </a:xfrm>
        </p:grpSpPr>
        <p:grpSp>
          <p:nvGrpSpPr>
            <p:cNvPr id="6" name="Group 5"/>
            <p:cNvGrpSpPr/>
            <p:nvPr/>
          </p:nvGrpSpPr>
          <p:grpSpPr>
            <a:xfrm>
              <a:off x="1060817" y="2128700"/>
              <a:ext cx="3142890" cy="720569"/>
              <a:chOff x="1060817" y="2128700"/>
              <a:chExt cx="3142890" cy="720569"/>
            </a:xfrm>
          </p:grpSpPr>
          <p:cxnSp>
            <p:nvCxnSpPr>
              <p:cNvPr id="69" name="Straight Connector 68"/>
              <p:cNvCxnSpPr/>
              <p:nvPr/>
            </p:nvCxnSpPr>
            <p:spPr>
              <a:xfrm flipH="1" flipV="1">
                <a:off x="3160061" y="2162162"/>
                <a:ext cx="893221" cy="67791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flipH="1" flipV="1">
                <a:off x="4199387" y="2155346"/>
                <a:ext cx="4320" cy="6475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flipH="1" flipV="1">
                <a:off x="2131191" y="2145148"/>
                <a:ext cx="1728545" cy="64145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flipH="1" flipV="1">
                <a:off x="1060817" y="2128700"/>
                <a:ext cx="2658452" cy="7205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6"/>
            <p:cNvGrpSpPr/>
            <p:nvPr/>
          </p:nvGrpSpPr>
          <p:grpSpPr>
            <a:xfrm>
              <a:off x="677008" y="2125490"/>
              <a:ext cx="3449143" cy="696367"/>
              <a:chOff x="931289" y="5451175"/>
              <a:chExt cx="4075252" cy="798019"/>
            </a:xfrm>
          </p:grpSpPr>
          <p:sp>
            <p:nvSpPr>
              <p:cNvPr id="57" name="Straight Connector 26882"/>
              <p:cNvSpPr>
                <a:spLocks noChangeShapeType="1"/>
              </p:cNvSpPr>
              <p:nvPr/>
            </p:nvSpPr>
            <p:spPr bwMode="auto">
              <a:xfrm>
                <a:off x="2312051" y="5519872"/>
                <a:ext cx="0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8" name="Straight Connector 26877"/>
              <p:cNvSpPr>
                <a:spLocks noChangeShapeType="1"/>
              </p:cNvSpPr>
              <p:nvPr/>
            </p:nvSpPr>
            <p:spPr bwMode="auto">
              <a:xfrm>
                <a:off x="931289" y="5485382"/>
                <a:ext cx="0" cy="73473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9" name="Straight Connector 26878"/>
              <p:cNvSpPr>
                <a:spLocks noChangeShapeType="1"/>
              </p:cNvSpPr>
              <p:nvPr/>
            </p:nvSpPr>
            <p:spPr bwMode="auto">
              <a:xfrm>
                <a:off x="972522" y="5451175"/>
                <a:ext cx="1206787" cy="75762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0" name="Straight Connector 26881"/>
              <p:cNvSpPr>
                <a:spLocks noChangeShapeType="1"/>
              </p:cNvSpPr>
              <p:nvPr/>
            </p:nvSpPr>
            <p:spPr bwMode="auto">
              <a:xfrm flipH="1">
                <a:off x="1098369" y="5485382"/>
                <a:ext cx="1177661" cy="72571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1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1197291" y="5485382"/>
                <a:ext cx="2327058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2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1445909" y="5454854"/>
                <a:ext cx="3241921" cy="794340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3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2632787" y="5485382"/>
                <a:ext cx="2238809" cy="746944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4" name="Straight Connector 26879"/>
              <p:cNvSpPr>
                <a:spLocks noChangeShapeType="1"/>
              </p:cNvSpPr>
              <p:nvPr/>
            </p:nvSpPr>
            <p:spPr bwMode="auto">
              <a:xfrm>
                <a:off x="1204751" y="5493193"/>
                <a:ext cx="2098741" cy="739039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5" name="Straight Connector 26883"/>
              <p:cNvSpPr>
                <a:spLocks noChangeShapeType="1"/>
              </p:cNvSpPr>
              <p:nvPr/>
            </p:nvSpPr>
            <p:spPr bwMode="auto">
              <a:xfrm>
                <a:off x="2467501" y="5497068"/>
                <a:ext cx="1168239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6" name="Straight Connector 26886"/>
              <p:cNvSpPr>
                <a:spLocks noChangeShapeType="1"/>
              </p:cNvSpPr>
              <p:nvPr/>
            </p:nvSpPr>
            <p:spPr bwMode="auto">
              <a:xfrm flipH="1">
                <a:off x="2448661" y="5491652"/>
                <a:ext cx="1187081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7" name="Straight Connector 26887"/>
              <p:cNvSpPr>
                <a:spLocks noChangeShapeType="1"/>
              </p:cNvSpPr>
              <p:nvPr/>
            </p:nvSpPr>
            <p:spPr bwMode="auto">
              <a:xfrm flipH="1">
                <a:off x="3724890" y="5497068"/>
                <a:ext cx="0" cy="720296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68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3810038" y="5491652"/>
                <a:ext cx="1196503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sp>
          <p:nvSpPr>
            <p:cNvPr id="8" name="Straight Connector 26932"/>
            <p:cNvSpPr>
              <a:spLocks noChangeShapeType="1"/>
            </p:cNvSpPr>
            <p:nvPr/>
          </p:nvSpPr>
          <p:spPr bwMode="auto">
            <a:xfrm flipH="1">
              <a:off x="1627826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" name="Straight Connector 26933"/>
            <p:cNvSpPr>
              <a:spLocks noChangeShapeType="1"/>
            </p:cNvSpPr>
            <p:nvPr/>
          </p:nvSpPr>
          <p:spPr bwMode="auto">
            <a:xfrm flipV="1">
              <a:off x="1815213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" name="Straight Connector 26934"/>
            <p:cNvSpPr>
              <a:spLocks noChangeShapeType="1"/>
            </p:cNvSpPr>
            <p:nvPr/>
          </p:nvSpPr>
          <p:spPr bwMode="auto">
            <a:xfrm flipH="1" flipV="1">
              <a:off x="1946781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" name="Straight Connector 26924"/>
            <p:cNvSpPr>
              <a:spLocks noChangeShapeType="1"/>
            </p:cNvSpPr>
            <p:nvPr/>
          </p:nvSpPr>
          <p:spPr bwMode="auto">
            <a:xfrm flipH="1">
              <a:off x="2608609" y="3070010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" name="Straight Connector 26925"/>
            <p:cNvSpPr>
              <a:spLocks noChangeShapeType="1"/>
            </p:cNvSpPr>
            <p:nvPr/>
          </p:nvSpPr>
          <p:spPr bwMode="auto">
            <a:xfrm flipV="1">
              <a:off x="2799982" y="3070010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" name="Straight Connector 26926"/>
            <p:cNvSpPr>
              <a:spLocks noChangeShapeType="1"/>
            </p:cNvSpPr>
            <p:nvPr/>
          </p:nvSpPr>
          <p:spPr bwMode="auto">
            <a:xfrm flipH="1" flipV="1">
              <a:off x="2927563" y="3066802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4" name="Straight Connector 26904"/>
            <p:cNvSpPr>
              <a:spLocks noChangeShapeType="1"/>
            </p:cNvSpPr>
            <p:nvPr/>
          </p:nvSpPr>
          <p:spPr bwMode="auto">
            <a:xfrm flipH="1">
              <a:off x="623125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5" name="Straight Connector 26905"/>
            <p:cNvSpPr>
              <a:spLocks noChangeShapeType="1"/>
            </p:cNvSpPr>
            <p:nvPr/>
          </p:nvSpPr>
          <p:spPr bwMode="auto">
            <a:xfrm flipV="1">
              <a:off x="810511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6" name="Straight Connector 26906"/>
            <p:cNvSpPr>
              <a:spLocks noChangeShapeType="1"/>
            </p:cNvSpPr>
            <p:nvPr/>
          </p:nvSpPr>
          <p:spPr bwMode="auto">
            <a:xfrm flipH="1" flipV="1">
              <a:off x="942079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7" name="Straight Connector 26907"/>
            <p:cNvSpPr>
              <a:spLocks noChangeShapeType="1"/>
            </p:cNvSpPr>
            <p:nvPr/>
          </p:nvSpPr>
          <p:spPr bwMode="auto">
            <a:xfrm flipH="1" flipV="1">
              <a:off x="1005870" y="3065199"/>
              <a:ext cx="187385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8" name="Rectangle 1"/>
            <p:cNvSpPr>
              <a:spLocks noChangeArrowheads="1"/>
            </p:cNvSpPr>
            <p:nvPr/>
          </p:nvSpPr>
          <p:spPr bwMode="auto">
            <a:xfrm>
              <a:off x="381000" y="1828800"/>
              <a:ext cx="4097015" cy="2274128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dirty="0"/>
            </a:p>
          </p:txBody>
        </p:sp>
        <p:pic>
          <p:nvPicPr>
            <p:cNvPr id="19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166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3641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2115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0591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872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1346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9821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8296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Rectangle 26"/>
            <p:cNvSpPr/>
            <p:nvPr/>
          </p:nvSpPr>
          <p:spPr>
            <a:xfrm>
              <a:off x="527252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22356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17460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112564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544599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739703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934807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06312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701417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896521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7" name="TextBox 3"/>
            <p:cNvSpPr txBox="1">
              <a:spLocks noChangeArrowheads="1"/>
            </p:cNvSpPr>
            <p:nvPr/>
          </p:nvSpPr>
          <p:spPr bwMode="auto">
            <a:xfrm>
              <a:off x="917460" y="3761310"/>
              <a:ext cx="11447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38" name="Left Brace 37"/>
            <p:cNvSpPr/>
            <p:nvPr/>
          </p:nvSpPr>
          <p:spPr>
            <a:xfrm rot="16200000">
              <a:off x="773148" y="3223871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39" name="Left Brace 38"/>
            <p:cNvSpPr/>
            <p:nvPr/>
          </p:nvSpPr>
          <p:spPr>
            <a:xfrm rot="16200000">
              <a:off x="1717440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0" name="Left Brace 39"/>
            <p:cNvSpPr/>
            <p:nvPr/>
          </p:nvSpPr>
          <p:spPr>
            <a:xfrm rot="16200000">
              <a:off x="2659988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1" name="Straight Connector 26935"/>
            <p:cNvSpPr>
              <a:spLocks noChangeShapeType="1"/>
            </p:cNvSpPr>
            <p:nvPr/>
          </p:nvSpPr>
          <p:spPr bwMode="auto">
            <a:xfrm flipV="1">
              <a:off x="1930426" y="3695610"/>
              <a:ext cx="809483" cy="18043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2" name="Straight Connector 26935"/>
            <p:cNvSpPr>
              <a:spLocks noChangeShapeType="1"/>
            </p:cNvSpPr>
            <p:nvPr/>
          </p:nvSpPr>
          <p:spPr bwMode="auto">
            <a:xfrm flipV="1">
              <a:off x="1739703" y="3704228"/>
              <a:ext cx="80294" cy="976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43" name="Straight Connector 26935"/>
            <p:cNvSpPr>
              <a:spLocks noChangeShapeType="1"/>
            </p:cNvSpPr>
            <p:nvPr/>
          </p:nvSpPr>
          <p:spPr bwMode="auto">
            <a:xfrm flipH="1" flipV="1">
              <a:off x="873375" y="3704228"/>
              <a:ext cx="293525" cy="15730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44" name="Group 43"/>
            <p:cNvGrpSpPr/>
            <p:nvPr/>
          </p:nvGrpSpPr>
          <p:grpSpPr>
            <a:xfrm>
              <a:off x="2010571" y="3065199"/>
              <a:ext cx="2268646" cy="374042"/>
              <a:chOff x="4610166" y="3674619"/>
              <a:chExt cx="2680464" cy="428643"/>
            </a:xfrm>
            <a:solidFill>
              <a:schemeClr val="bg1"/>
            </a:solidFill>
          </p:grpSpPr>
          <p:sp>
            <p:nvSpPr>
              <p:cNvPr id="45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4610166" y="3674619"/>
                <a:ext cx="221400" cy="316161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6" name="Straight Connector 26927"/>
              <p:cNvSpPr>
                <a:spLocks noChangeShapeType="1"/>
              </p:cNvSpPr>
              <p:nvPr/>
            </p:nvSpPr>
            <p:spPr bwMode="auto">
              <a:xfrm flipH="1" flipV="1">
                <a:off x="5768986" y="3676456"/>
                <a:ext cx="226111" cy="316161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7" name="Straight Connector 26916"/>
              <p:cNvSpPr>
                <a:spLocks noChangeShapeType="1"/>
              </p:cNvSpPr>
              <p:nvPr/>
            </p:nvSpPr>
            <p:spPr bwMode="auto">
              <a:xfrm flipH="1">
                <a:off x="6517976" y="3678295"/>
                <a:ext cx="216689" cy="316161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8" name="Straight Connector 26917"/>
              <p:cNvSpPr>
                <a:spLocks noChangeShapeType="1"/>
              </p:cNvSpPr>
              <p:nvPr/>
            </p:nvSpPr>
            <p:spPr bwMode="auto">
              <a:xfrm flipV="1">
                <a:off x="6744087" y="3678295"/>
                <a:ext cx="56528" cy="312485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49" name="Straight Connector 26918"/>
              <p:cNvSpPr>
                <a:spLocks noChangeShapeType="1"/>
              </p:cNvSpPr>
              <p:nvPr/>
            </p:nvSpPr>
            <p:spPr bwMode="auto">
              <a:xfrm flipH="1" flipV="1">
                <a:off x="6894827" y="3674619"/>
                <a:ext cx="75370" cy="312485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0" name="Straight Connector 26919"/>
              <p:cNvSpPr>
                <a:spLocks noChangeShapeType="1"/>
              </p:cNvSpPr>
              <p:nvPr/>
            </p:nvSpPr>
            <p:spPr bwMode="auto">
              <a:xfrm flipH="1" flipV="1">
                <a:off x="6970198" y="3674619"/>
                <a:ext cx="226111" cy="316161"/>
              </a:xfrm>
              <a:prstGeom prst="line">
                <a:avLst/>
              </a:prstGeom>
              <a:grpFill/>
              <a:ln w="3810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420635" y="3993534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6651156" y="3993534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6881677" y="3993534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7112197" y="3993534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5910590" y="3987104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4752682" y="3982427"/>
                <a:ext cx="178433" cy="109728"/>
              </a:xfrm>
              <a:prstGeom prst="rect">
                <a:avLst/>
              </a:prstGeom>
              <a:grpFill/>
              <a:ln w="28575" algn="ctr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4953000" y="3566614"/>
            <a:ext cx="4097015" cy="2301842"/>
            <a:chOff x="4698572" y="1828800"/>
            <a:chExt cx="4097015" cy="2301842"/>
          </a:xfrm>
        </p:grpSpPr>
        <p:grpSp>
          <p:nvGrpSpPr>
            <p:cNvPr id="74" name="Group 73"/>
            <p:cNvGrpSpPr/>
            <p:nvPr/>
          </p:nvGrpSpPr>
          <p:grpSpPr>
            <a:xfrm>
              <a:off x="5019974" y="2137503"/>
              <a:ext cx="3449143" cy="696367"/>
              <a:chOff x="931289" y="5451175"/>
              <a:chExt cx="4075252" cy="798019"/>
            </a:xfrm>
          </p:grpSpPr>
          <p:sp>
            <p:nvSpPr>
              <p:cNvPr id="145" name="Straight Connector 26882"/>
              <p:cNvSpPr>
                <a:spLocks noChangeShapeType="1"/>
              </p:cNvSpPr>
              <p:nvPr/>
            </p:nvSpPr>
            <p:spPr bwMode="auto">
              <a:xfrm>
                <a:off x="2312051" y="5519872"/>
                <a:ext cx="0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6" name="Straight Connector 26877"/>
              <p:cNvSpPr>
                <a:spLocks noChangeShapeType="1"/>
              </p:cNvSpPr>
              <p:nvPr/>
            </p:nvSpPr>
            <p:spPr bwMode="auto">
              <a:xfrm>
                <a:off x="931289" y="5485382"/>
                <a:ext cx="0" cy="73473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7" name="Straight Connector 26878"/>
              <p:cNvSpPr>
                <a:spLocks noChangeShapeType="1"/>
              </p:cNvSpPr>
              <p:nvPr/>
            </p:nvSpPr>
            <p:spPr bwMode="auto">
              <a:xfrm>
                <a:off x="972522" y="5451175"/>
                <a:ext cx="1206787" cy="75762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8" name="Straight Connector 26881"/>
              <p:cNvSpPr>
                <a:spLocks noChangeShapeType="1"/>
              </p:cNvSpPr>
              <p:nvPr/>
            </p:nvSpPr>
            <p:spPr bwMode="auto">
              <a:xfrm flipH="1">
                <a:off x="1098369" y="5485382"/>
                <a:ext cx="1177661" cy="72571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9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1197291" y="5485382"/>
                <a:ext cx="2327058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0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1445909" y="5454854"/>
                <a:ext cx="3241921" cy="794340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1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2632787" y="5485382"/>
                <a:ext cx="2238809" cy="746944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2" name="Straight Connector 26879"/>
              <p:cNvSpPr>
                <a:spLocks noChangeShapeType="1"/>
              </p:cNvSpPr>
              <p:nvPr/>
            </p:nvSpPr>
            <p:spPr bwMode="auto">
              <a:xfrm>
                <a:off x="1204751" y="5493193"/>
                <a:ext cx="2098741" cy="739039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3" name="Straight Connector 26883"/>
              <p:cNvSpPr>
                <a:spLocks noChangeShapeType="1"/>
              </p:cNvSpPr>
              <p:nvPr/>
            </p:nvSpPr>
            <p:spPr bwMode="auto">
              <a:xfrm>
                <a:off x="2467501" y="5497068"/>
                <a:ext cx="1168239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4" name="Straight Connector 26886"/>
              <p:cNvSpPr>
                <a:spLocks noChangeShapeType="1"/>
              </p:cNvSpPr>
              <p:nvPr/>
            </p:nvSpPr>
            <p:spPr bwMode="auto">
              <a:xfrm flipH="1">
                <a:off x="2448661" y="5491652"/>
                <a:ext cx="1187081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5" name="Straight Connector 26887"/>
              <p:cNvSpPr>
                <a:spLocks noChangeShapeType="1"/>
              </p:cNvSpPr>
              <p:nvPr/>
            </p:nvSpPr>
            <p:spPr bwMode="auto">
              <a:xfrm flipH="1">
                <a:off x="3724890" y="5497068"/>
                <a:ext cx="0" cy="720296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6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3810038" y="5491652"/>
                <a:ext cx="1196503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055703" y="2161268"/>
              <a:ext cx="3413414" cy="677328"/>
              <a:chOff x="3106744" y="2638736"/>
              <a:chExt cx="4033038" cy="776200"/>
            </a:xfrm>
          </p:grpSpPr>
          <p:sp>
            <p:nvSpPr>
              <p:cNvPr id="132" name="Straight Connector 26880"/>
              <p:cNvSpPr>
                <a:spLocks noChangeShapeType="1"/>
              </p:cNvSpPr>
              <p:nvPr/>
            </p:nvSpPr>
            <p:spPr bwMode="auto">
              <a:xfrm>
                <a:off x="3366555" y="2644151"/>
                <a:ext cx="3368111" cy="7505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3" name="Straight Connector 26884"/>
              <p:cNvSpPr>
                <a:spLocks noChangeShapeType="1"/>
              </p:cNvSpPr>
              <p:nvPr/>
            </p:nvSpPr>
            <p:spPr bwMode="auto">
              <a:xfrm>
                <a:off x="4619585" y="2644151"/>
                <a:ext cx="2307817" cy="73461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4" name="Straight Connector 26888"/>
              <p:cNvSpPr>
                <a:spLocks noChangeShapeType="1"/>
              </p:cNvSpPr>
              <p:nvPr/>
            </p:nvSpPr>
            <p:spPr bwMode="auto">
              <a:xfrm>
                <a:off x="5863196" y="2644151"/>
                <a:ext cx="1182372" cy="734738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5" name="Straight Connector 26892"/>
              <p:cNvSpPr>
                <a:spLocks noChangeShapeType="1"/>
              </p:cNvSpPr>
              <p:nvPr/>
            </p:nvSpPr>
            <p:spPr bwMode="auto">
              <a:xfrm>
                <a:off x="7139782" y="2649567"/>
                <a:ext cx="0" cy="718490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136" name="Group 135"/>
              <p:cNvGrpSpPr/>
              <p:nvPr/>
            </p:nvGrpSpPr>
            <p:grpSpPr>
              <a:xfrm>
                <a:off x="3106744" y="2638736"/>
                <a:ext cx="3946962" cy="776200"/>
                <a:chOff x="3106744" y="2638736"/>
                <a:chExt cx="3946962" cy="776200"/>
              </a:xfrm>
            </p:grpSpPr>
            <p:sp>
              <p:nvSpPr>
                <p:cNvPr id="137" name="Straight Connector 26879"/>
                <p:cNvSpPr>
                  <a:spLocks noChangeShapeType="1"/>
                </p:cNvSpPr>
                <p:nvPr/>
              </p:nvSpPr>
              <p:spPr bwMode="auto">
                <a:xfrm flipV="1">
                  <a:off x="4679950" y="2638736"/>
                  <a:ext cx="2196033" cy="74005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8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654437"/>
                  <a:ext cx="1168239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9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4395242" y="2638736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0" name="Straight Connector 26879"/>
                <p:cNvSpPr>
                  <a:spLocks noChangeShapeType="1"/>
                </p:cNvSpPr>
                <p:nvPr/>
              </p:nvSpPr>
              <p:spPr bwMode="auto">
                <a:xfrm>
                  <a:off x="3190854" y="2648589"/>
                  <a:ext cx="2153307" cy="766347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1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4493891" y="2648589"/>
                  <a:ext cx="1168239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2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5802609" y="2648589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3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5857203" y="2643172"/>
                  <a:ext cx="1196503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4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4488953" y="2638736"/>
                  <a:ext cx="1196503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76" name="Straight Connector 26932"/>
            <p:cNvSpPr>
              <a:spLocks noChangeShapeType="1"/>
            </p:cNvSpPr>
            <p:nvPr/>
          </p:nvSpPr>
          <p:spPr bwMode="auto">
            <a:xfrm flipH="1">
              <a:off x="5945398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7" name="Straight Connector 26933"/>
            <p:cNvSpPr>
              <a:spLocks noChangeShapeType="1"/>
            </p:cNvSpPr>
            <p:nvPr/>
          </p:nvSpPr>
          <p:spPr bwMode="auto">
            <a:xfrm flipV="1">
              <a:off x="6132785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8" name="Straight Connector 26934"/>
            <p:cNvSpPr>
              <a:spLocks noChangeShapeType="1"/>
            </p:cNvSpPr>
            <p:nvPr/>
          </p:nvSpPr>
          <p:spPr bwMode="auto">
            <a:xfrm flipH="1" flipV="1">
              <a:off x="6264353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79" name="Straight Connector 26924"/>
            <p:cNvSpPr>
              <a:spLocks noChangeShapeType="1"/>
            </p:cNvSpPr>
            <p:nvPr/>
          </p:nvSpPr>
          <p:spPr bwMode="auto">
            <a:xfrm flipH="1">
              <a:off x="6926181" y="3070010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0" name="Straight Connector 26925"/>
            <p:cNvSpPr>
              <a:spLocks noChangeShapeType="1"/>
            </p:cNvSpPr>
            <p:nvPr/>
          </p:nvSpPr>
          <p:spPr bwMode="auto">
            <a:xfrm flipV="1">
              <a:off x="7117554" y="3070010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1" name="Straight Connector 26926"/>
            <p:cNvSpPr>
              <a:spLocks noChangeShapeType="1"/>
            </p:cNvSpPr>
            <p:nvPr/>
          </p:nvSpPr>
          <p:spPr bwMode="auto">
            <a:xfrm flipH="1" flipV="1">
              <a:off x="7245135" y="3066802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2" name="Straight Connector 26904"/>
            <p:cNvSpPr>
              <a:spLocks noChangeShapeType="1"/>
            </p:cNvSpPr>
            <p:nvPr/>
          </p:nvSpPr>
          <p:spPr bwMode="auto">
            <a:xfrm flipH="1">
              <a:off x="4940697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3" name="Straight Connector 26905"/>
            <p:cNvSpPr>
              <a:spLocks noChangeShapeType="1"/>
            </p:cNvSpPr>
            <p:nvPr/>
          </p:nvSpPr>
          <p:spPr bwMode="auto">
            <a:xfrm flipV="1">
              <a:off x="5128083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4" name="Straight Connector 26906"/>
            <p:cNvSpPr>
              <a:spLocks noChangeShapeType="1"/>
            </p:cNvSpPr>
            <p:nvPr/>
          </p:nvSpPr>
          <p:spPr bwMode="auto">
            <a:xfrm flipH="1" flipV="1">
              <a:off x="5259651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5" name="Straight Connector 26907"/>
            <p:cNvSpPr>
              <a:spLocks noChangeShapeType="1"/>
            </p:cNvSpPr>
            <p:nvPr/>
          </p:nvSpPr>
          <p:spPr bwMode="auto">
            <a:xfrm flipH="1" flipV="1">
              <a:off x="5323442" y="3065199"/>
              <a:ext cx="187385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6" name="Rectangle 1"/>
            <p:cNvSpPr>
              <a:spLocks noChangeArrowheads="1"/>
            </p:cNvSpPr>
            <p:nvPr/>
          </p:nvSpPr>
          <p:spPr bwMode="auto">
            <a:xfrm>
              <a:off x="4698572" y="1828800"/>
              <a:ext cx="4097015" cy="2274128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dirty="0"/>
            </a:p>
          </p:txBody>
        </p:sp>
        <p:pic>
          <p:nvPicPr>
            <p:cNvPr id="87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738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1213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9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9687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0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8163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1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0444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8918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3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7393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4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5868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5" name="Rectangle 94"/>
            <p:cNvSpPr/>
            <p:nvPr/>
          </p:nvSpPr>
          <p:spPr>
            <a:xfrm>
              <a:off x="4844824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039928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235032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430136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9" name="Rectangle 98"/>
            <p:cNvSpPr/>
            <p:nvPr/>
          </p:nvSpPr>
          <p:spPr>
            <a:xfrm>
              <a:off x="5862171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6057275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6252379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6823884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7018989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214093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5" name="TextBox 3"/>
            <p:cNvSpPr txBox="1">
              <a:spLocks noChangeArrowheads="1"/>
            </p:cNvSpPr>
            <p:nvPr/>
          </p:nvSpPr>
          <p:spPr bwMode="auto">
            <a:xfrm>
              <a:off x="5235032" y="3761310"/>
              <a:ext cx="11447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06" name="TextBox 344"/>
            <p:cNvSpPr txBox="1">
              <a:spLocks noChangeArrowheads="1"/>
            </p:cNvSpPr>
            <p:nvPr/>
          </p:nvSpPr>
          <p:spPr bwMode="auto">
            <a:xfrm>
              <a:off x="7075309" y="3753783"/>
              <a:ext cx="11118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07" name="Left Brace 106"/>
            <p:cNvSpPr/>
            <p:nvPr/>
          </p:nvSpPr>
          <p:spPr>
            <a:xfrm rot="16200000">
              <a:off x="5090720" y="3223871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8" name="Left Brace 107"/>
            <p:cNvSpPr/>
            <p:nvPr/>
          </p:nvSpPr>
          <p:spPr>
            <a:xfrm rot="16200000">
              <a:off x="6035012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9" name="Left Brace 108"/>
            <p:cNvSpPr/>
            <p:nvPr/>
          </p:nvSpPr>
          <p:spPr>
            <a:xfrm rot="16200000">
              <a:off x="6977560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0" name="Left Brace 109"/>
            <p:cNvSpPr/>
            <p:nvPr/>
          </p:nvSpPr>
          <p:spPr>
            <a:xfrm rot="16200000">
              <a:off x="6437239" y="3503072"/>
              <a:ext cx="201157" cy="151020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1" name="Left Brace 110"/>
            <p:cNvSpPr/>
            <p:nvPr/>
          </p:nvSpPr>
          <p:spPr>
            <a:xfrm rot="16200000">
              <a:off x="7403706" y="3505759"/>
              <a:ext cx="201157" cy="151020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2" name="Left Brace 111"/>
            <p:cNvSpPr/>
            <p:nvPr/>
          </p:nvSpPr>
          <p:spPr>
            <a:xfrm rot="16200000">
              <a:off x="8136364" y="3218177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3" name="Straight Connector 26935"/>
            <p:cNvSpPr>
              <a:spLocks noChangeShapeType="1"/>
            </p:cNvSpPr>
            <p:nvPr/>
          </p:nvSpPr>
          <p:spPr bwMode="auto">
            <a:xfrm flipH="1" flipV="1">
              <a:off x="6543398" y="3707445"/>
              <a:ext cx="701737" cy="154089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4" name="Straight Connector 26935"/>
            <p:cNvSpPr>
              <a:spLocks noChangeShapeType="1"/>
            </p:cNvSpPr>
            <p:nvPr/>
          </p:nvSpPr>
          <p:spPr bwMode="auto">
            <a:xfrm flipV="1">
              <a:off x="8050915" y="3715083"/>
              <a:ext cx="171869" cy="146451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5" name="Straight Connector 26935"/>
            <p:cNvSpPr>
              <a:spLocks noChangeShapeType="1"/>
            </p:cNvSpPr>
            <p:nvPr/>
          </p:nvSpPr>
          <p:spPr bwMode="auto">
            <a:xfrm flipH="1" flipV="1">
              <a:off x="7514525" y="3715082"/>
              <a:ext cx="65268" cy="84327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6" name="Straight Connector 26935"/>
            <p:cNvSpPr>
              <a:spLocks noChangeShapeType="1"/>
            </p:cNvSpPr>
            <p:nvPr/>
          </p:nvSpPr>
          <p:spPr bwMode="auto">
            <a:xfrm flipV="1">
              <a:off x="6247998" y="3695610"/>
              <a:ext cx="809483" cy="18043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7" name="Straight Connector 26935"/>
            <p:cNvSpPr>
              <a:spLocks noChangeShapeType="1"/>
            </p:cNvSpPr>
            <p:nvPr/>
          </p:nvSpPr>
          <p:spPr bwMode="auto">
            <a:xfrm flipV="1">
              <a:off x="6057275" y="3704228"/>
              <a:ext cx="80294" cy="976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8" name="Straight Connector 26935"/>
            <p:cNvSpPr>
              <a:spLocks noChangeShapeType="1"/>
            </p:cNvSpPr>
            <p:nvPr/>
          </p:nvSpPr>
          <p:spPr bwMode="auto">
            <a:xfrm flipH="1" flipV="1">
              <a:off x="5190947" y="3704228"/>
              <a:ext cx="293525" cy="15730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119" name="Group 118"/>
            <p:cNvGrpSpPr/>
            <p:nvPr/>
          </p:nvGrpSpPr>
          <p:grpSpPr>
            <a:xfrm>
              <a:off x="6328143" y="3065199"/>
              <a:ext cx="2268646" cy="374042"/>
              <a:chOff x="4610166" y="3674619"/>
              <a:chExt cx="2680464" cy="428643"/>
            </a:xfrm>
          </p:grpSpPr>
          <p:sp>
            <p:nvSpPr>
              <p:cNvPr id="120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4610166" y="3674619"/>
                <a:ext cx="221400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1" name="Straight Connector 26927"/>
              <p:cNvSpPr>
                <a:spLocks noChangeShapeType="1"/>
              </p:cNvSpPr>
              <p:nvPr/>
            </p:nvSpPr>
            <p:spPr bwMode="auto">
              <a:xfrm flipH="1" flipV="1">
                <a:off x="5768986" y="3676456"/>
                <a:ext cx="226111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2" name="Straight Connector 26916"/>
              <p:cNvSpPr>
                <a:spLocks noChangeShapeType="1"/>
              </p:cNvSpPr>
              <p:nvPr/>
            </p:nvSpPr>
            <p:spPr bwMode="auto">
              <a:xfrm flipH="1">
                <a:off x="6517976" y="3678295"/>
                <a:ext cx="216689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3" name="Straight Connector 26917"/>
              <p:cNvSpPr>
                <a:spLocks noChangeShapeType="1"/>
              </p:cNvSpPr>
              <p:nvPr/>
            </p:nvSpPr>
            <p:spPr bwMode="auto">
              <a:xfrm flipV="1">
                <a:off x="6744087" y="3678295"/>
                <a:ext cx="56528" cy="3124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4" name="Straight Connector 26918"/>
              <p:cNvSpPr>
                <a:spLocks noChangeShapeType="1"/>
              </p:cNvSpPr>
              <p:nvPr/>
            </p:nvSpPr>
            <p:spPr bwMode="auto">
              <a:xfrm flipH="1" flipV="1">
                <a:off x="6894827" y="3674619"/>
                <a:ext cx="75370" cy="3124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5" name="Straight Connector 26919"/>
              <p:cNvSpPr>
                <a:spLocks noChangeShapeType="1"/>
              </p:cNvSpPr>
              <p:nvPr/>
            </p:nvSpPr>
            <p:spPr bwMode="auto">
              <a:xfrm flipH="1" flipV="1">
                <a:off x="6970198" y="3674619"/>
                <a:ext cx="226111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6420635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6651156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6881677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7112197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910590" y="398710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752682" y="3982427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</p:grpSp>
      <p:sp>
        <p:nvSpPr>
          <p:cNvPr id="157" name="TextBox 156"/>
          <p:cNvSpPr txBox="1"/>
          <p:nvPr/>
        </p:nvSpPr>
        <p:spPr>
          <a:xfrm>
            <a:off x="636139" y="5906869"/>
            <a:ext cx="2855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dirty="0" smtClean="0"/>
              <a:t>Tenant T</a:t>
            </a:r>
            <a:r>
              <a:rPr lang="en-US" baseline="-25000" dirty="0" smtClean="0"/>
              <a:t>1</a:t>
            </a:r>
            <a:r>
              <a:rPr lang="en-US" dirty="0"/>
              <a:t> </a:t>
            </a:r>
            <a:r>
              <a:rPr lang="en-US" dirty="0" smtClean="0"/>
              <a:t>on private cloud</a:t>
            </a:r>
          </a:p>
          <a:p>
            <a:pPr algn="ctr" rtl="0"/>
            <a:r>
              <a:rPr lang="en-US" dirty="0" smtClean="0"/>
              <a:t>(or alone on shared cloud)</a:t>
            </a:r>
            <a:endParaRPr lang="en-US" dirty="0"/>
          </a:p>
        </p:txBody>
      </p:sp>
      <p:sp>
        <p:nvSpPr>
          <p:cNvPr id="158" name="TextBox 157"/>
          <p:cNvSpPr txBox="1"/>
          <p:nvPr/>
        </p:nvSpPr>
        <p:spPr>
          <a:xfrm>
            <a:off x="4815094" y="5906869"/>
            <a:ext cx="41806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n-US" dirty="0" smtClean="0"/>
              <a:t>Tenants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/>
              <a:t>2</a:t>
            </a:r>
            <a:r>
              <a:rPr lang="en-US" dirty="0" smtClean="0"/>
              <a:t> sharing many links </a:t>
            </a:r>
          </a:p>
          <a:p>
            <a:pPr algn="ctr" rtl="0"/>
            <a:r>
              <a:rPr lang="en-US" dirty="0" smtClean="0"/>
              <a:t>on shared cloud</a:t>
            </a:r>
            <a:endParaRPr lang="en-US" dirty="0"/>
          </a:p>
        </p:txBody>
      </p:sp>
      <p:sp>
        <p:nvSpPr>
          <p:cNvPr id="160" name="Right Arrow 159"/>
          <p:cNvSpPr/>
          <p:nvPr/>
        </p:nvSpPr>
        <p:spPr>
          <a:xfrm>
            <a:off x="4267200" y="4587083"/>
            <a:ext cx="556357" cy="2917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ular Callout 3"/>
          <p:cNvSpPr/>
          <p:nvPr/>
        </p:nvSpPr>
        <p:spPr>
          <a:xfrm>
            <a:off x="1132910" y="1600200"/>
            <a:ext cx="3966342" cy="1941558"/>
          </a:xfrm>
          <a:prstGeom prst="wedgeRectCallout">
            <a:avLst>
              <a:gd name="adj1" fmla="val 90684"/>
              <a:gd name="adj2" fmla="val 75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performance of Tenant T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depends on the traffic of Tenant T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2" name="Rectangular Callout 161"/>
          <p:cNvSpPr/>
          <p:nvPr/>
        </p:nvSpPr>
        <p:spPr>
          <a:xfrm>
            <a:off x="1516125" y="4106518"/>
            <a:ext cx="3966342" cy="1941558"/>
          </a:xfrm>
          <a:prstGeom prst="wedgeRectCallout">
            <a:avLst>
              <a:gd name="adj1" fmla="val 68970"/>
              <a:gd name="adj2" fmla="val -4209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Tenant T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 could attack Tenant </a:t>
            </a:r>
            <a:r>
              <a:rPr lang="en-US" dirty="0" err="1" smtClean="0">
                <a:solidFill>
                  <a:schemeClr val="tx1"/>
                </a:solidFill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</a:rPr>
              <a:t>1</a:t>
            </a:r>
            <a:endParaRPr lang="en-US" baseline="-25000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by injecting high throughput traffic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12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" grpId="0"/>
      <p:bldP spid="158" grpId="0"/>
      <p:bldP spid="160" grpId="0" animBg="1"/>
      <p:bldP spid="4" grpId="0" animBg="1"/>
      <p:bldP spid="16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Provides a </a:t>
            </a:r>
            <a:r>
              <a:rPr lang="en-US" sz="2000" dirty="0" err="1"/>
              <a:t>RESTFull</a:t>
            </a:r>
            <a:r>
              <a:rPr lang="en-US" sz="2000" dirty="0"/>
              <a:t> </a:t>
            </a:r>
            <a:r>
              <a:rPr lang="en-US" sz="2000" dirty="0" smtClean="0"/>
              <a:t>service or Python binding</a:t>
            </a:r>
            <a:endParaRPr lang="en-US" sz="2000" dirty="0"/>
          </a:p>
          <a:p>
            <a:r>
              <a:rPr lang="en-US" sz="2000" dirty="0" smtClean="0"/>
              <a:t>Placement on top of </a:t>
            </a:r>
            <a:r>
              <a:rPr lang="en-US" sz="2000" dirty="0" err="1" smtClean="0"/>
              <a:t>OpenStack</a:t>
            </a:r>
            <a:r>
              <a:rPr lang="en-US" sz="2000" dirty="0" smtClean="0"/>
              <a:t> Nova</a:t>
            </a:r>
          </a:p>
          <a:p>
            <a:pPr lvl="1"/>
            <a:r>
              <a:rPr lang="en-US" sz="1800" dirty="0" smtClean="0"/>
              <a:t>Utilizing Aggregates </a:t>
            </a:r>
          </a:p>
          <a:p>
            <a:r>
              <a:rPr lang="en-US" sz="2000" dirty="0" smtClean="0"/>
              <a:t>Link Allocation and Routing of top of </a:t>
            </a:r>
            <a:r>
              <a:rPr lang="en-US" sz="2000" dirty="0" err="1" smtClean="0"/>
              <a:t>OpenSM</a:t>
            </a:r>
            <a:endParaRPr lang="en-US" sz="2000" dirty="0" smtClean="0"/>
          </a:p>
          <a:p>
            <a:pPr lvl="1"/>
            <a:r>
              <a:rPr lang="en-US" sz="1800" dirty="0" smtClean="0"/>
              <a:t>Utilizing Hybrid Topologies feature:</a:t>
            </a:r>
          </a:p>
          <a:p>
            <a:pPr lvl="2"/>
            <a:r>
              <a:rPr lang="en-US" sz="1600" dirty="0" smtClean="0"/>
              <a:t>Splits the network and route each sub-topology </a:t>
            </a:r>
            <a:br>
              <a:rPr lang="en-US" sz="1600" dirty="0" smtClean="0"/>
            </a:br>
            <a:r>
              <a:rPr lang="en-US" sz="1600" dirty="0" smtClean="0"/>
              <a:t>separately</a:t>
            </a:r>
            <a:endParaRPr lang="en-US" sz="16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6324600" y="1752600"/>
            <a:ext cx="2286000" cy="4989018"/>
            <a:chOff x="4343400" y="472850"/>
            <a:chExt cx="2470891" cy="6004150"/>
          </a:xfrm>
        </p:grpSpPr>
        <p:sp>
          <p:nvSpPr>
            <p:cNvPr id="90" name="Rounded Rectangle 89"/>
            <p:cNvSpPr/>
            <p:nvPr/>
          </p:nvSpPr>
          <p:spPr bwMode="auto">
            <a:xfrm>
              <a:off x="4343400" y="1488868"/>
              <a:ext cx="2467320" cy="550856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err="1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LaaS</a:t>
              </a:r>
              <a:r>
                <a:rPr lang="en-US" sz="1400" b="1" dirty="0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 Service</a:t>
              </a:r>
              <a:endParaRPr lang="en-US" sz="1400" b="1" dirty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713453" y="472850"/>
              <a:ext cx="1756217" cy="3704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Tenant Requests</a:t>
              </a:r>
              <a:endParaRPr lang="en-US" sz="1400" dirty="0"/>
            </a:p>
          </p:txBody>
        </p:sp>
        <p:grpSp>
          <p:nvGrpSpPr>
            <p:cNvPr id="92" name="Group 91"/>
            <p:cNvGrpSpPr/>
            <p:nvPr/>
          </p:nvGrpSpPr>
          <p:grpSpPr>
            <a:xfrm>
              <a:off x="4343401" y="5292181"/>
              <a:ext cx="2467320" cy="1184819"/>
              <a:chOff x="621978" y="4379542"/>
              <a:chExt cx="2952844" cy="1640258"/>
            </a:xfrm>
          </p:grpSpPr>
          <p:sp>
            <p:nvSpPr>
              <p:cNvPr id="104" name="Straight Connector 26883"/>
              <p:cNvSpPr>
                <a:spLocks noChangeShapeType="1"/>
              </p:cNvSpPr>
              <p:nvPr/>
            </p:nvSpPr>
            <p:spPr bwMode="auto">
              <a:xfrm>
                <a:off x="879373" y="4730546"/>
                <a:ext cx="712625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5" name="Straight Connector 26879"/>
              <p:cNvSpPr>
                <a:spLocks noChangeShapeType="1"/>
              </p:cNvSpPr>
              <p:nvPr/>
            </p:nvSpPr>
            <p:spPr bwMode="auto">
              <a:xfrm>
                <a:off x="930679" y="4725382"/>
                <a:ext cx="1439619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6" name="Straight Connector 26877"/>
              <p:cNvSpPr>
                <a:spLocks noChangeShapeType="1"/>
              </p:cNvSpPr>
              <p:nvPr/>
            </p:nvSpPr>
            <p:spPr bwMode="auto">
              <a:xfrm>
                <a:off x="862575" y="4721463"/>
                <a:ext cx="0" cy="648786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7" name="Straight Connector 26881"/>
              <p:cNvSpPr>
                <a:spLocks noChangeShapeType="1"/>
              </p:cNvSpPr>
              <p:nvPr/>
            </p:nvSpPr>
            <p:spPr bwMode="auto">
              <a:xfrm flipH="1">
                <a:off x="908551" y="4721463"/>
                <a:ext cx="718373" cy="640815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8" name="Straight Connector 26882"/>
              <p:cNvSpPr>
                <a:spLocks noChangeShapeType="1"/>
              </p:cNvSpPr>
              <p:nvPr/>
            </p:nvSpPr>
            <p:spPr bwMode="auto">
              <a:xfrm>
                <a:off x="1678648" y="4721463"/>
                <a:ext cx="0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09" name="Straight Connector 26883"/>
              <p:cNvSpPr>
                <a:spLocks noChangeShapeType="1"/>
              </p:cNvSpPr>
              <p:nvPr/>
            </p:nvSpPr>
            <p:spPr bwMode="auto">
              <a:xfrm>
                <a:off x="1738988" y="4726246"/>
                <a:ext cx="712625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0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968893" y="4721463"/>
                <a:ext cx="1419505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1" name="Straight Connector 26886"/>
              <p:cNvSpPr>
                <a:spLocks noChangeShapeType="1"/>
              </p:cNvSpPr>
              <p:nvPr/>
            </p:nvSpPr>
            <p:spPr bwMode="auto">
              <a:xfrm flipH="1">
                <a:off x="1727496" y="4721463"/>
                <a:ext cx="724119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2" name="Straight Connector 26887"/>
              <p:cNvSpPr>
                <a:spLocks noChangeShapeType="1"/>
              </p:cNvSpPr>
              <p:nvPr/>
            </p:nvSpPr>
            <p:spPr bwMode="auto">
              <a:xfrm flipH="1">
                <a:off x="2505995" y="4726246"/>
                <a:ext cx="0" cy="636034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3" name="Straight Connector 26888"/>
              <p:cNvSpPr>
                <a:spLocks noChangeShapeType="1"/>
              </p:cNvSpPr>
              <p:nvPr/>
            </p:nvSpPr>
            <p:spPr bwMode="auto">
              <a:xfrm>
                <a:off x="2560808" y="4721463"/>
                <a:ext cx="721247" cy="648786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4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1034985" y="4721463"/>
                <a:ext cx="2120635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5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1793586" y="4721463"/>
                <a:ext cx="1416632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6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2557935" y="4721463"/>
                <a:ext cx="729867" cy="644003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7" name="Straight Connector 26892"/>
              <p:cNvSpPr>
                <a:spLocks noChangeShapeType="1"/>
              </p:cNvSpPr>
              <p:nvPr/>
            </p:nvSpPr>
            <p:spPr bwMode="auto">
              <a:xfrm>
                <a:off x="3339525" y="4726246"/>
                <a:ext cx="0" cy="634439"/>
              </a:xfrm>
              <a:prstGeom prst="line">
                <a:avLst/>
              </a:prstGeom>
              <a:noFill/>
              <a:ln w="19050" algn="ctr">
                <a:solidFill>
                  <a:schemeClr val="tx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18" name="Rectangle 1"/>
              <p:cNvSpPr>
                <a:spLocks noChangeArrowheads="1"/>
              </p:cNvSpPr>
              <p:nvPr/>
            </p:nvSpPr>
            <p:spPr bwMode="auto">
              <a:xfrm>
                <a:off x="621978" y="4379542"/>
                <a:ext cx="2952844" cy="1640258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dirty="0"/>
              </a:p>
            </p:txBody>
          </p:sp>
          <p:grpSp>
            <p:nvGrpSpPr>
              <p:cNvPr id="119" name="Group 118"/>
              <p:cNvGrpSpPr/>
              <p:nvPr/>
            </p:nvGrpSpPr>
            <p:grpSpPr>
              <a:xfrm>
                <a:off x="668866" y="5551973"/>
                <a:ext cx="1309459" cy="330904"/>
                <a:chOff x="668866" y="5551973"/>
                <a:chExt cx="1309459" cy="330904"/>
              </a:xfrm>
            </p:grpSpPr>
            <p:sp>
              <p:nvSpPr>
                <p:cNvPr id="145" name="Straight Connector 26932"/>
                <p:cNvSpPr>
                  <a:spLocks noChangeShapeType="1"/>
                </p:cNvSpPr>
                <p:nvPr/>
              </p:nvSpPr>
              <p:spPr bwMode="auto">
                <a:xfrm flipH="1">
                  <a:off x="1503670" y="5555161"/>
                  <a:ext cx="132180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6" name="Straight Connector 26933"/>
                <p:cNvSpPr>
                  <a:spLocks noChangeShapeType="1"/>
                </p:cNvSpPr>
                <p:nvPr/>
              </p:nvSpPr>
              <p:spPr bwMode="auto">
                <a:xfrm flipV="1">
                  <a:off x="1638725" y="5555161"/>
                  <a:ext cx="34482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7" name="Straight Connector 26934"/>
                <p:cNvSpPr>
                  <a:spLocks noChangeShapeType="1"/>
                </p:cNvSpPr>
                <p:nvPr/>
              </p:nvSpPr>
              <p:spPr bwMode="auto">
                <a:xfrm flipH="1" flipV="1">
                  <a:off x="1733550" y="5551973"/>
                  <a:ext cx="45976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8" name="Straight Connector 26935"/>
                <p:cNvSpPr>
                  <a:spLocks noChangeShapeType="1"/>
                </p:cNvSpPr>
                <p:nvPr/>
              </p:nvSpPr>
              <p:spPr bwMode="auto">
                <a:xfrm flipH="1" flipV="1">
                  <a:off x="1779526" y="5551973"/>
                  <a:ext cx="135054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9" name="Straight Connector 26904"/>
                <p:cNvSpPr>
                  <a:spLocks noChangeShapeType="1"/>
                </p:cNvSpPr>
                <p:nvPr/>
              </p:nvSpPr>
              <p:spPr bwMode="auto">
                <a:xfrm flipH="1">
                  <a:off x="737965" y="5555161"/>
                  <a:ext cx="132180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0" name="Straight Connector 26905"/>
                <p:cNvSpPr>
                  <a:spLocks noChangeShapeType="1"/>
                </p:cNvSpPr>
                <p:nvPr/>
              </p:nvSpPr>
              <p:spPr bwMode="auto">
                <a:xfrm flipV="1">
                  <a:off x="873020" y="5555161"/>
                  <a:ext cx="34482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1" name="Straight Connector 26906"/>
                <p:cNvSpPr>
                  <a:spLocks noChangeShapeType="1"/>
                </p:cNvSpPr>
                <p:nvPr/>
              </p:nvSpPr>
              <p:spPr bwMode="auto">
                <a:xfrm flipH="1" flipV="1">
                  <a:off x="967845" y="5551973"/>
                  <a:ext cx="45976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2" name="Straight Connector 26907"/>
                <p:cNvSpPr>
                  <a:spLocks noChangeShapeType="1"/>
                </p:cNvSpPr>
                <p:nvPr/>
              </p:nvSpPr>
              <p:spPr bwMode="auto">
                <a:xfrm flipH="1" flipV="1">
                  <a:off x="1013821" y="5551973"/>
                  <a:ext cx="135054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668866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809484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>
                  <a:off x="950102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6" name="Rectangle 155"/>
                <p:cNvSpPr/>
                <p:nvPr/>
              </p:nvSpPr>
              <p:spPr>
                <a:xfrm>
                  <a:off x="1090719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1443685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1584303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1724921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1869481" y="5815943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pic>
            <p:nvPicPr>
              <p:cNvPr id="12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8224" y="4501748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1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3892" y="4501748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2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9559" y="4501748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5228" y="4501748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4673" y="5318741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5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20341" y="5318741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76008" y="5318741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31677" y="5318741"/>
                <a:ext cx="580095" cy="29613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28" name="Group 127"/>
              <p:cNvGrpSpPr/>
              <p:nvPr/>
            </p:nvGrpSpPr>
            <p:grpSpPr>
              <a:xfrm>
                <a:off x="2179559" y="5555161"/>
                <a:ext cx="1309459" cy="330904"/>
                <a:chOff x="668866" y="5551973"/>
                <a:chExt cx="1309459" cy="330904"/>
              </a:xfrm>
            </p:grpSpPr>
            <p:sp>
              <p:nvSpPr>
                <p:cNvPr id="129" name="Straight Connector 26932"/>
                <p:cNvSpPr>
                  <a:spLocks noChangeShapeType="1"/>
                </p:cNvSpPr>
                <p:nvPr/>
              </p:nvSpPr>
              <p:spPr bwMode="auto">
                <a:xfrm flipH="1">
                  <a:off x="1503670" y="5555161"/>
                  <a:ext cx="132180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0" name="Straight Connector 26933"/>
                <p:cNvSpPr>
                  <a:spLocks noChangeShapeType="1"/>
                </p:cNvSpPr>
                <p:nvPr/>
              </p:nvSpPr>
              <p:spPr bwMode="auto">
                <a:xfrm flipV="1">
                  <a:off x="1638725" y="5555161"/>
                  <a:ext cx="34482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1" name="Straight Connector 26934"/>
                <p:cNvSpPr>
                  <a:spLocks noChangeShapeType="1"/>
                </p:cNvSpPr>
                <p:nvPr/>
              </p:nvSpPr>
              <p:spPr bwMode="auto">
                <a:xfrm flipH="1" flipV="1">
                  <a:off x="1733550" y="5551973"/>
                  <a:ext cx="45976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2" name="Straight Connector 26935"/>
                <p:cNvSpPr>
                  <a:spLocks noChangeShapeType="1"/>
                </p:cNvSpPr>
                <p:nvPr/>
              </p:nvSpPr>
              <p:spPr bwMode="auto">
                <a:xfrm flipH="1" flipV="1">
                  <a:off x="1779526" y="5551973"/>
                  <a:ext cx="135054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3" name="Straight Connector 26904"/>
                <p:cNvSpPr>
                  <a:spLocks noChangeShapeType="1"/>
                </p:cNvSpPr>
                <p:nvPr/>
              </p:nvSpPr>
              <p:spPr bwMode="auto">
                <a:xfrm flipH="1">
                  <a:off x="737965" y="5555161"/>
                  <a:ext cx="132180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4" name="Straight Connector 26905"/>
                <p:cNvSpPr>
                  <a:spLocks noChangeShapeType="1"/>
                </p:cNvSpPr>
                <p:nvPr/>
              </p:nvSpPr>
              <p:spPr bwMode="auto">
                <a:xfrm flipV="1">
                  <a:off x="873020" y="5555161"/>
                  <a:ext cx="34482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5" name="Straight Connector 26906"/>
                <p:cNvSpPr>
                  <a:spLocks noChangeShapeType="1"/>
                </p:cNvSpPr>
                <p:nvPr/>
              </p:nvSpPr>
              <p:spPr bwMode="auto">
                <a:xfrm flipH="1" flipV="1">
                  <a:off x="967845" y="5551973"/>
                  <a:ext cx="45976" cy="270992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6" name="Straight Connector 26907"/>
                <p:cNvSpPr>
                  <a:spLocks noChangeShapeType="1"/>
                </p:cNvSpPr>
                <p:nvPr/>
              </p:nvSpPr>
              <p:spPr bwMode="auto">
                <a:xfrm flipH="1" flipV="1">
                  <a:off x="1013821" y="5551973"/>
                  <a:ext cx="135054" cy="274180"/>
                </a:xfrm>
                <a:prstGeom prst="line">
                  <a:avLst/>
                </a:prstGeom>
                <a:noFill/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7" name="Rectangle 136"/>
                <p:cNvSpPr/>
                <p:nvPr/>
              </p:nvSpPr>
              <p:spPr>
                <a:xfrm>
                  <a:off x="668866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8" name="Rectangle 137"/>
                <p:cNvSpPr/>
                <p:nvPr/>
              </p:nvSpPr>
              <p:spPr>
                <a:xfrm>
                  <a:off x="809484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39" name="Rectangle 138"/>
                <p:cNvSpPr/>
                <p:nvPr/>
              </p:nvSpPr>
              <p:spPr>
                <a:xfrm>
                  <a:off x="950102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0" name="Rectangle 139"/>
                <p:cNvSpPr/>
                <p:nvPr/>
              </p:nvSpPr>
              <p:spPr>
                <a:xfrm>
                  <a:off x="1090719" y="5814364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1" name="Rectangle 140"/>
                <p:cNvSpPr/>
                <p:nvPr/>
              </p:nvSpPr>
              <p:spPr>
                <a:xfrm>
                  <a:off x="1443685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>
                  <a:off x="1584303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>
                  <a:off x="1724921" y="5815439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>
                  <a:off x="1869481" y="5815943"/>
                  <a:ext cx="108844" cy="66934"/>
                </a:xfrm>
                <a:prstGeom prst="rect">
                  <a:avLst/>
                </a:prstGeom>
                <a:solidFill>
                  <a:schemeClr val="bg2"/>
                </a:solidFill>
                <a:ln w="19050" algn="ctr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93" name="Up-Down Arrow 92"/>
            <p:cNvSpPr/>
            <p:nvPr/>
          </p:nvSpPr>
          <p:spPr>
            <a:xfrm>
              <a:off x="5418984" y="780107"/>
              <a:ext cx="312892" cy="683741"/>
            </a:xfrm>
            <a:prstGeom prst="up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4343400" y="3962400"/>
              <a:ext cx="1042702" cy="619925"/>
            </a:xfrm>
            <a:prstGeom prst="round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err="1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OpenStack</a:t>
              </a:r>
              <a:endParaRPr lang="en-US" sz="110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Nova</a:t>
              </a:r>
            </a:p>
          </p:txBody>
        </p:sp>
        <p:sp>
          <p:nvSpPr>
            <p:cNvPr id="95" name="Rounded Rectangle 94"/>
            <p:cNvSpPr/>
            <p:nvPr/>
          </p:nvSpPr>
          <p:spPr bwMode="auto">
            <a:xfrm>
              <a:off x="5771589" y="3962400"/>
              <a:ext cx="1042702" cy="619925"/>
            </a:xfrm>
            <a:prstGeom prst="roundRect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100" dirty="0" err="1" smtClean="0">
                  <a:solidFill>
                    <a:schemeClr val="tx1"/>
                  </a:solidFill>
                  <a:latin typeface="Arial" charset="0"/>
                  <a:cs typeface="Arial" charset="0"/>
                </a:rPr>
                <a:t>OpenSM</a:t>
              </a:r>
              <a:endParaRPr lang="en-US" sz="110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rPr>
                <a:t>Routing Chains</a:t>
              </a:r>
            </a:p>
          </p:txBody>
        </p:sp>
        <p:sp>
          <p:nvSpPr>
            <p:cNvPr id="96" name="Flowchart: Magnetic Disk 95"/>
            <p:cNvSpPr/>
            <p:nvPr/>
          </p:nvSpPr>
          <p:spPr>
            <a:xfrm>
              <a:off x="5773085" y="2460925"/>
              <a:ext cx="1039711" cy="1057354"/>
            </a:xfrm>
            <a:prstGeom prst="flowChartMagneticDisk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Port Groups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Topology</a:t>
              </a:r>
            </a:p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Routing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7" name="Flowchart: Magnetic Disk 96"/>
            <p:cNvSpPr/>
            <p:nvPr/>
          </p:nvSpPr>
          <p:spPr>
            <a:xfrm>
              <a:off x="4346391" y="2461496"/>
              <a:ext cx="1039711" cy="1057354"/>
            </a:xfrm>
            <a:prstGeom prst="flowChartMagneticDisk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Nova</a:t>
              </a:r>
              <a:br>
                <a:rPr lang="en-US" sz="1100" dirty="0" smtClean="0">
                  <a:solidFill>
                    <a:schemeClr val="tx1"/>
                  </a:solidFill>
                </a:rPr>
              </a:br>
              <a:r>
                <a:rPr lang="en-US" sz="1100" dirty="0" smtClean="0">
                  <a:solidFill>
                    <a:schemeClr val="tx1"/>
                  </a:solidFill>
                </a:rPr>
                <a:t>commands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98" name="Down Arrow 97"/>
            <p:cNvSpPr/>
            <p:nvPr/>
          </p:nvSpPr>
          <p:spPr>
            <a:xfrm>
              <a:off x="4662282" y="2039724"/>
              <a:ext cx="395360" cy="42120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99" name="Down Arrow 98"/>
            <p:cNvSpPr/>
            <p:nvPr/>
          </p:nvSpPr>
          <p:spPr>
            <a:xfrm>
              <a:off x="6095260" y="2042562"/>
              <a:ext cx="395360" cy="42120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0" name="Down Arrow 99"/>
            <p:cNvSpPr/>
            <p:nvPr/>
          </p:nvSpPr>
          <p:spPr>
            <a:xfrm>
              <a:off x="6095260" y="3522571"/>
              <a:ext cx="395360" cy="42120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1" name="Down Arrow 100"/>
            <p:cNvSpPr/>
            <p:nvPr/>
          </p:nvSpPr>
          <p:spPr>
            <a:xfrm>
              <a:off x="4662282" y="3513838"/>
              <a:ext cx="395360" cy="421201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2" name="Down Arrow 101"/>
            <p:cNvSpPr/>
            <p:nvPr/>
          </p:nvSpPr>
          <p:spPr>
            <a:xfrm>
              <a:off x="4658519" y="4590107"/>
              <a:ext cx="395360" cy="690303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PLACE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03" name="Down Arrow 102"/>
            <p:cNvSpPr/>
            <p:nvPr/>
          </p:nvSpPr>
          <p:spPr>
            <a:xfrm>
              <a:off x="6088311" y="4585489"/>
              <a:ext cx="395360" cy="690303"/>
            </a:xfrm>
            <a:prstGeom prst="down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en-US" sz="1100" dirty="0" smtClean="0">
                  <a:solidFill>
                    <a:schemeClr val="tx1"/>
                  </a:solidFill>
                </a:rPr>
                <a:t>FWD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600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LaaS</a:t>
            </a:r>
            <a:r>
              <a:rPr lang="en-US" dirty="0" smtClean="0"/>
              <a:t> Removes any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32 tenants run scientific computation on 1728 nodes cluster</a:t>
            </a:r>
          </a:p>
          <a:p>
            <a:r>
              <a:rPr lang="en-US" sz="2000" dirty="0" smtClean="0"/>
              <a:t>Without </a:t>
            </a:r>
            <a:r>
              <a:rPr lang="en-US" sz="2000" dirty="0" err="1" smtClean="0"/>
              <a:t>LaaS</a:t>
            </a:r>
            <a:r>
              <a:rPr lang="en-US" sz="2000" dirty="0" smtClean="0"/>
              <a:t> tenants degrade one another by </a:t>
            </a:r>
            <a:r>
              <a:rPr lang="en-US" dirty="0"/>
              <a:t>&gt;</a:t>
            </a:r>
            <a:r>
              <a:rPr lang="en-US" sz="2000" dirty="0" smtClean="0"/>
              <a:t>50%</a:t>
            </a:r>
          </a:p>
          <a:p>
            <a:pPr lvl="1"/>
            <a:r>
              <a:rPr lang="en-US" sz="2000" dirty="0" smtClean="0"/>
              <a:t>At </a:t>
            </a:r>
            <a:r>
              <a:rPr lang="en-US" sz="2000" dirty="0" err="1" smtClean="0"/>
              <a:t>64KB</a:t>
            </a:r>
            <a:r>
              <a:rPr lang="en-US" sz="2000" dirty="0" smtClean="0"/>
              <a:t> message</a:t>
            </a:r>
          </a:p>
          <a:p>
            <a:r>
              <a:rPr lang="en-US" sz="2000" dirty="0" smtClean="0"/>
              <a:t>With </a:t>
            </a:r>
            <a:r>
              <a:rPr lang="en-US" sz="2000" dirty="0" err="1" smtClean="0"/>
              <a:t>LaaS</a:t>
            </a:r>
            <a:r>
              <a:rPr lang="en-US" sz="2000" dirty="0" smtClean="0"/>
              <a:t> no change in run time observed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2673" y="3426509"/>
            <a:ext cx="5852160" cy="320141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343400" y="4267200"/>
            <a:ext cx="0" cy="100818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12640" y="45866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  <a:r>
              <a:rPr lang="en-US" dirty="0" smtClean="0">
                <a:solidFill>
                  <a:srgbClr val="FF0000"/>
                </a:solidFill>
              </a:rPr>
              <a:t>8%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6800" y="3886200"/>
            <a:ext cx="2518033" cy="27417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0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Slimmed </a:t>
            </a:r>
            <a:r>
              <a:rPr lang="en-US" dirty="0"/>
              <a:t>F</a:t>
            </a:r>
            <a:r>
              <a:rPr lang="en-US" dirty="0" smtClean="0"/>
              <a:t>at Trees </a:t>
            </a:r>
            <a:r>
              <a:rPr lang="en-US" dirty="0"/>
              <a:t>(where bandwidth reduced closer to the roots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Fully described by our work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 mixed bare metal and shared resources </a:t>
            </a:r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Via pre-allocation of large “virtual tenant”</a:t>
            </a:r>
          </a:p>
          <a:p>
            <a:pPr lvl="1"/>
            <a:r>
              <a:rPr lang="en-US" dirty="0" smtClean="0"/>
              <a:t>Requires </a:t>
            </a:r>
            <a:r>
              <a:rPr lang="en-US" dirty="0" err="1" smtClean="0"/>
              <a:t>TDMA</a:t>
            </a:r>
            <a:r>
              <a:rPr lang="en-US" dirty="0" smtClean="0"/>
              <a:t> like allocation of link and switch resources to tenants</a:t>
            </a:r>
          </a:p>
          <a:p>
            <a:pPr lvl="1"/>
            <a:endParaRPr lang="en-US" dirty="0"/>
          </a:p>
          <a:p>
            <a:r>
              <a:rPr lang="en-US" dirty="0"/>
              <a:t>Heterogeneous clusters where node selection should minimize cost and adheres to node capabilities </a:t>
            </a:r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Requires ordering the search and multiple iterations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LaaS</a:t>
            </a:r>
            <a:r>
              <a:rPr lang="en-US" altLang="en-US" dirty="0" smtClean="0"/>
              <a:t> Concluding </a:t>
            </a:r>
            <a:r>
              <a:rPr lang="en-US" altLang="en-US" dirty="0"/>
              <a:t>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LaaS</a:t>
            </a:r>
            <a:r>
              <a:rPr lang="en-US" sz="2000" dirty="0" smtClean="0"/>
              <a:t> removes the cross tenant dependency</a:t>
            </a:r>
          </a:p>
          <a:p>
            <a:r>
              <a:rPr lang="en-US" sz="2000" dirty="0" smtClean="0"/>
              <a:t>It is practical to implement even for very large cluster</a:t>
            </a:r>
          </a:p>
          <a:p>
            <a:r>
              <a:rPr lang="en-US" sz="2000" dirty="0" smtClean="0"/>
              <a:t>It costs ~10% of cluster utilization even with </a:t>
            </a:r>
            <a:r>
              <a:rPr lang="en-US" sz="2000" dirty="0" err="1" smtClean="0"/>
              <a:t>FCFS</a:t>
            </a:r>
            <a:r>
              <a:rPr lang="en-US" sz="2000" dirty="0" smtClean="0"/>
              <a:t> scheduling</a:t>
            </a:r>
          </a:p>
          <a:p>
            <a:r>
              <a:rPr lang="en-US" sz="2000" dirty="0" smtClean="0"/>
              <a:t>It unveils economic potential for Cloud customers and suppliers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853070"/>
            <a:ext cx="4118233" cy="2252871"/>
          </a:xfrm>
          <a:prstGeom prst="rect">
            <a:avLst/>
          </a:prstGeom>
        </p:spPr>
      </p:pic>
      <p:sp>
        <p:nvSpPr>
          <p:cNvPr id="86" name="Rounded Rectangle 85"/>
          <p:cNvSpPr/>
          <p:nvPr/>
        </p:nvSpPr>
        <p:spPr>
          <a:xfrm>
            <a:off x="7086601" y="3896140"/>
            <a:ext cx="1748406" cy="2352259"/>
          </a:xfrm>
          <a:prstGeom prst="roundRect">
            <a:avLst/>
          </a:prstGeom>
          <a:noFill/>
          <a:ln w="762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5334000" y="3863181"/>
            <a:ext cx="1668776" cy="2352259"/>
          </a:xfrm>
          <a:prstGeom prst="roundRect">
            <a:avLst/>
          </a:prstGeom>
          <a:noFill/>
          <a:ln w="762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8" name="Picture 8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94" y="3826711"/>
            <a:ext cx="4110607" cy="2304397"/>
          </a:xfrm>
          <a:prstGeom prst="rect">
            <a:avLst/>
          </a:prstGeom>
        </p:spPr>
      </p:pic>
      <p:sp>
        <p:nvSpPr>
          <p:cNvPr id="89" name="TextBox 88"/>
          <p:cNvSpPr txBox="1"/>
          <p:nvPr/>
        </p:nvSpPr>
        <p:spPr>
          <a:xfrm>
            <a:off x="2133600" y="339245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Price 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1748407" y="395334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en-US" dirty="0" smtClean="0">
                <a:solidFill>
                  <a:srgbClr val="FF0000"/>
                </a:solidFill>
              </a:rPr>
              <a:t>0%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>
            <a:off x="1600200" y="3962400"/>
            <a:ext cx="0" cy="3810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248400" y="3392457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6165915" y="4080817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9900"/>
                </a:solidFill>
              </a:rPr>
              <a:t>200%</a:t>
            </a:r>
            <a:endParaRPr lang="en-US" b="1" dirty="0">
              <a:solidFill>
                <a:srgbClr val="009900"/>
              </a:solidFill>
            </a:endParaRPr>
          </a:p>
        </p:txBody>
      </p:sp>
      <p:cxnSp>
        <p:nvCxnSpPr>
          <p:cNvPr id="95" name="Straight Arrow Connector 94"/>
          <p:cNvCxnSpPr/>
          <p:nvPr/>
        </p:nvCxnSpPr>
        <p:spPr>
          <a:xfrm flipH="1" flipV="1">
            <a:off x="6771956" y="4407941"/>
            <a:ext cx="1842" cy="748467"/>
          </a:xfrm>
          <a:prstGeom prst="straightConnector1">
            <a:avLst/>
          </a:prstGeom>
          <a:ln w="76200">
            <a:solidFill>
              <a:srgbClr val="00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1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1143000"/>
            <a:ext cx="9144000" cy="1417638"/>
          </a:xfrm>
        </p:spPr>
        <p:txBody>
          <a:bodyPr/>
          <a:lstStyle/>
          <a:p>
            <a:pPr eaLnBrk="1" hangingPunct="1"/>
            <a:r>
              <a:rPr lang="en-US" altLang="en-US" sz="6600" dirty="0" smtClean="0"/>
              <a:t>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Applications that depend on the </a:t>
            </a:r>
            <a:r>
              <a:rPr lang="en-US" sz="2400" dirty="0" smtClean="0">
                <a:solidFill>
                  <a:srgbClr val="FF0000"/>
                </a:solidFill>
              </a:rPr>
              <a:t>weakest link</a:t>
            </a:r>
          </a:p>
          <a:p>
            <a:pPr lvl="1"/>
            <a:r>
              <a:rPr lang="en-US" sz="2000" dirty="0" err="1" smtClean="0"/>
              <a:t>MapReduce</a:t>
            </a:r>
            <a:endParaRPr lang="en-US" sz="2000" dirty="0" smtClean="0"/>
          </a:p>
          <a:p>
            <a:pPr lvl="1"/>
            <a:r>
              <a:rPr lang="en-US" sz="2000" dirty="0" smtClean="0"/>
              <a:t>Any Bulk </a:t>
            </a:r>
            <a:r>
              <a:rPr lang="en-US" sz="2000" dirty="0"/>
              <a:t>Synchronous Parallel </a:t>
            </a:r>
            <a:r>
              <a:rPr lang="en-US" sz="2000" dirty="0" smtClean="0"/>
              <a:t>programs</a:t>
            </a:r>
            <a:endParaRPr lang="en-US" sz="2000" dirty="0"/>
          </a:p>
          <a:p>
            <a:pPr lvl="1"/>
            <a:r>
              <a:rPr lang="en-US" sz="2000" dirty="0" smtClean="0"/>
              <a:t>Scientific computing</a:t>
            </a:r>
          </a:p>
          <a:p>
            <a:pPr lvl="2"/>
            <a:r>
              <a:rPr lang="en-US" sz="1600" dirty="0" smtClean="0"/>
              <a:t>Stencil Applications for example</a:t>
            </a:r>
            <a:endParaRPr lang="en-US" sz="1600" dirty="0"/>
          </a:p>
          <a:p>
            <a:endParaRPr lang="en-US" sz="2400" dirty="0" smtClean="0"/>
          </a:p>
          <a:p>
            <a:r>
              <a:rPr lang="en-US" sz="2400" dirty="0"/>
              <a:t>Some </a:t>
            </a:r>
            <a:r>
              <a:rPr lang="en-US" sz="2400" dirty="0">
                <a:solidFill>
                  <a:srgbClr val="FF0000"/>
                </a:solidFill>
              </a:rPr>
              <a:t>mission critical </a:t>
            </a:r>
            <a:r>
              <a:rPr lang="en-US" sz="2400" dirty="0" smtClean="0"/>
              <a:t>applications can’t be late</a:t>
            </a:r>
          </a:p>
          <a:p>
            <a:pPr lvl="1"/>
            <a:r>
              <a:rPr lang="en-US" sz="2200" dirty="0" smtClean="0"/>
              <a:t>Bank customers rollup</a:t>
            </a:r>
            <a:r>
              <a:rPr lang="en-US" sz="2200" dirty="0"/>
              <a:t> </a:t>
            </a:r>
            <a:r>
              <a:rPr lang="en-US" sz="2200" dirty="0" smtClean="0"/>
              <a:t>– must complete overnight</a:t>
            </a:r>
          </a:p>
          <a:p>
            <a:pPr lvl="1"/>
            <a:r>
              <a:rPr lang="en-US" sz="2200" dirty="0" smtClean="0"/>
              <a:t>Weather prediction – a new result every few hours</a:t>
            </a:r>
          </a:p>
          <a:p>
            <a:pPr lvl="1"/>
            <a:r>
              <a:rPr lang="en-US" sz="2200" dirty="0" smtClean="0"/>
              <a:t>…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627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Multi Tenant Experiment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Traffic is of </a:t>
            </a:r>
            <a:r>
              <a:rPr lang="en-US" sz="2000" dirty="0" err="1" smtClean="0"/>
              <a:t>MapReduce</a:t>
            </a:r>
            <a:r>
              <a:rPr lang="en-US" sz="2000" dirty="0" smtClean="0"/>
              <a:t> all-to-all exchange</a:t>
            </a:r>
          </a:p>
          <a:p>
            <a:r>
              <a:rPr lang="en-US" sz="2000" dirty="0" err="1" smtClean="0"/>
              <a:t>MPI</a:t>
            </a:r>
            <a:r>
              <a:rPr lang="en-US" sz="2000" dirty="0" smtClean="0"/>
              <a:t> on 32 hosts </a:t>
            </a:r>
            <a:r>
              <a:rPr lang="en-US" sz="2000" dirty="0" err="1" smtClean="0"/>
              <a:t>10Gbps</a:t>
            </a:r>
            <a:r>
              <a:rPr lang="en-US" sz="2000" dirty="0" smtClean="0"/>
              <a:t> InfiniBand Cluster</a:t>
            </a:r>
          </a:p>
          <a:p>
            <a:r>
              <a:rPr lang="en-US" sz="2000" dirty="0" smtClean="0"/>
              <a:t>Compare to simulation model</a:t>
            </a:r>
          </a:p>
          <a:p>
            <a:r>
              <a:rPr lang="en-US" sz="2000" dirty="0" smtClean="0"/>
              <a:t>Measure iteration runtime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530722" y="1709480"/>
            <a:ext cx="3527271" cy="1524000"/>
            <a:chOff x="1613390" y="1708230"/>
            <a:chExt cx="6276951" cy="2946918"/>
          </a:xfrm>
        </p:grpSpPr>
        <p:grpSp>
          <p:nvGrpSpPr>
            <p:cNvPr id="28" name="Group 27"/>
            <p:cNvGrpSpPr/>
            <p:nvPr/>
          </p:nvGrpSpPr>
          <p:grpSpPr>
            <a:xfrm>
              <a:off x="4039230" y="3486380"/>
              <a:ext cx="871314" cy="755881"/>
              <a:chOff x="2771058" y="4334779"/>
              <a:chExt cx="871314" cy="755881"/>
            </a:xfrm>
          </p:grpSpPr>
          <p:grpSp>
            <p:nvGrpSpPr>
              <p:cNvPr id="141" name="Group 140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43" name="Group 142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52" name="Rectangle 151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3" name="Rectangle 152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6" name="Rectangle 155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7" name="Rectangle 156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8" name="Rectangle 157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59" name="Rectangle 158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</p:grpSp>
            <p:cxnSp>
              <p:nvCxnSpPr>
                <p:cNvPr id="144" name="Straight Connector 143"/>
                <p:cNvCxnSpPr>
                  <a:endCxn id="156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>
                  <a:endCxn id="152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>
                  <a:endCxn id="153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/>
                <p:cNvCxnSpPr>
                  <a:endCxn id="159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8" name="Straight Connector 147"/>
                <p:cNvCxnSpPr>
                  <a:endCxn id="155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>
                  <a:endCxn id="157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0" name="Straight Connector 149"/>
                <p:cNvCxnSpPr>
                  <a:endCxn id="154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1" name="Straight Connector 150"/>
                <p:cNvCxnSpPr>
                  <a:endCxn id="158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2" name="Rectangle 141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5285868" y="3486380"/>
              <a:ext cx="871314" cy="755881"/>
              <a:chOff x="2771058" y="4334779"/>
              <a:chExt cx="871314" cy="755881"/>
            </a:xfrm>
          </p:grpSpPr>
          <p:grpSp>
            <p:nvGrpSpPr>
              <p:cNvPr id="122" name="Group 121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24" name="Group 123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33" name="Rectangle 132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5" name="Rectangle 134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6" name="Rectangle 135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8" name="Rectangle 137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39" name="Rectangle 138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40" name="Rectangle 139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</p:grpSp>
            <p:cxnSp>
              <p:nvCxnSpPr>
                <p:cNvPr id="125" name="Straight Connector 124"/>
                <p:cNvCxnSpPr>
                  <a:endCxn id="137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>
                  <a:endCxn id="133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>
                  <a:endCxn id="134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>
                  <a:endCxn id="140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>
                  <a:endCxn id="136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>
                  <a:endCxn id="138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>
                  <a:endCxn id="135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131"/>
                <p:cNvCxnSpPr>
                  <a:endCxn id="139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3" name="Rectangle 122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6511009" y="3486380"/>
              <a:ext cx="871314" cy="755881"/>
              <a:chOff x="2771058" y="4334779"/>
              <a:chExt cx="871314" cy="755881"/>
            </a:xfrm>
          </p:grpSpPr>
          <p:grpSp>
            <p:nvGrpSpPr>
              <p:cNvPr id="103" name="Group 102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105" name="Group 104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114" name="Rectangle 113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15" name="Rectangle 114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16" name="Rectangle 115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17" name="Rectangle 116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18" name="Rectangle 117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19" name="Rectangle 118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20" name="Rectangle 119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21" name="Rectangle 120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</p:grpSp>
            <p:cxnSp>
              <p:nvCxnSpPr>
                <p:cNvPr id="106" name="Straight Connector 105"/>
                <p:cNvCxnSpPr>
                  <a:endCxn id="118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/>
                <p:cNvCxnSpPr>
                  <a:endCxn id="114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Straight Connector 107"/>
                <p:cNvCxnSpPr>
                  <a:endCxn id="115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/>
                <p:cNvCxnSpPr>
                  <a:endCxn id="121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/>
                <p:cNvCxnSpPr>
                  <a:endCxn id="117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/>
                <p:cNvCxnSpPr>
                  <a:endCxn id="119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Straight Connector 111"/>
                <p:cNvCxnSpPr>
                  <a:endCxn id="116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/>
                <p:cNvCxnSpPr>
                  <a:endCxn id="120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4" name="Rectangle 103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789802" y="3486380"/>
              <a:ext cx="871314" cy="755881"/>
              <a:chOff x="2771058" y="4334779"/>
              <a:chExt cx="871314" cy="755881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2771058" y="4370186"/>
                <a:ext cx="871314" cy="720474"/>
                <a:chOff x="2805300" y="3464193"/>
                <a:chExt cx="871314" cy="720474"/>
              </a:xfrm>
            </p:grpSpPr>
            <p:grpSp>
              <p:nvGrpSpPr>
                <p:cNvPr id="86" name="Group 85"/>
                <p:cNvGrpSpPr/>
                <p:nvPr/>
              </p:nvGrpSpPr>
              <p:grpSpPr>
                <a:xfrm>
                  <a:off x="2805300" y="4006234"/>
                  <a:ext cx="871314" cy="178433"/>
                  <a:chOff x="2663967" y="4070913"/>
                  <a:chExt cx="871314" cy="178433"/>
                </a:xfrm>
              </p:grpSpPr>
              <p:sp>
                <p:nvSpPr>
                  <p:cNvPr id="95" name="Rectangle 94"/>
                  <p:cNvSpPr/>
                  <p:nvPr/>
                </p:nvSpPr>
                <p:spPr>
                  <a:xfrm rot="5400000">
                    <a:off x="273841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96" name="Rectangle 95"/>
                  <p:cNvSpPr/>
                  <p:nvPr/>
                </p:nvSpPr>
                <p:spPr>
                  <a:xfrm rot="5400000">
                    <a:off x="284721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97" name="Rectangle 96"/>
                  <p:cNvSpPr/>
                  <p:nvPr/>
                </p:nvSpPr>
                <p:spPr>
                  <a:xfrm rot="5400000">
                    <a:off x="317360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98" name="Rectangle 97"/>
                  <p:cNvSpPr/>
                  <p:nvPr/>
                </p:nvSpPr>
                <p:spPr>
                  <a:xfrm rot="5400000">
                    <a:off x="3391200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99" name="Rectangle 98"/>
                  <p:cNvSpPr/>
                  <p:nvPr/>
                </p:nvSpPr>
                <p:spPr>
                  <a:xfrm rot="5400000">
                    <a:off x="2629614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 rot="5400000">
                    <a:off x="3282402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01" name="Rectangle 100"/>
                  <p:cNvSpPr/>
                  <p:nvPr/>
                </p:nvSpPr>
                <p:spPr>
                  <a:xfrm rot="5400000">
                    <a:off x="3064806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  <p:sp>
                <p:nvSpPr>
                  <p:cNvPr id="102" name="Rectangle 101"/>
                  <p:cNvSpPr/>
                  <p:nvPr/>
                </p:nvSpPr>
                <p:spPr>
                  <a:xfrm rot="5400000">
                    <a:off x="2956008" y="4105266"/>
                    <a:ext cx="178433" cy="109728"/>
                  </a:xfrm>
                  <a:prstGeom prst="rect">
                    <a:avLst/>
                  </a:prstGeom>
                  <a:solidFill>
                    <a:schemeClr val="bg2"/>
                  </a:solidFill>
                  <a:ln w="19050" algn="ctr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xtLst/>
                </p:spPr>
                <p:txBody>
                  <a:bodyPr/>
                  <a:lstStyle/>
                  <a:p>
                    <a:endParaRPr lang="en-US" sz="1400"/>
                  </a:p>
                </p:txBody>
              </p:sp>
            </p:grpSp>
            <p:cxnSp>
              <p:nvCxnSpPr>
                <p:cNvPr id="87" name="Straight Connector 86"/>
                <p:cNvCxnSpPr>
                  <a:endCxn id="99" idx="1"/>
                </p:cNvCxnSpPr>
                <p:nvPr/>
              </p:nvCxnSpPr>
              <p:spPr>
                <a:xfrm flipH="1">
                  <a:off x="2860164" y="3479167"/>
                  <a:ext cx="352895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/>
                <p:cNvCxnSpPr>
                  <a:endCxn id="95" idx="1"/>
                </p:cNvCxnSpPr>
                <p:nvPr/>
              </p:nvCxnSpPr>
              <p:spPr>
                <a:xfrm flipH="1">
                  <a:off x="2968962" y="3479167"/>
                  <a:ext cx="244563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/>
                <p:cNvCxnSpPr>
                  <a:endCxn id="96" idx="1"/>
                </p:cNvCxnSpPr>
                <p:nvPr/>
              </p:nvCxnSpPr>
              <p:spPr>
                <a:xfrm flipH="1">
                  <a:off x="3077760" y="3465080"/>
                  <a:ext cx="149947" cy="5411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/>
                <p:cNvCxnSpPr>
                  <a:endCxn id="102" idx="1"/>
                </p:cNvCxnSpPr>
                <p:nvPr/>
              </p:nvCxnSpPr>
              <p:spPr>
                <a:xfrm flipH="1">
                  <a:off x="3186558" y="3479167"/>
                  <a:ext cx="40681" cy="527068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>
                  <a:endCxn id="98" idx="1"/>
                </p:cNvCxnSpPr>
                <p:nvPr/>
              </p:nvCxnSpPr>
              <p:spPr>
                <a:xfrm>
                  <a:off x="3254827" y="3478280"/>
                  <a:ext cx="366923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/>
                <p:cNvCxnSpPr>
                  <a:endCxn id="100" idx="1"/>
                </p:cNvCxnSpPr>
                <p:nvPr/>
              </p:nvCxnSpPr>
              <p:spPr>
                <a:xfrm>
                  <a:off x="3254361" y="3478280"/>
                  <a:ext cx="258591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>
                  <a:endCxn id="97" idx="1"/>
                </p:cNvCxnSpPr>
                <p:nvPr/>
              </p:nvCxnSpPr>
              <p:spPr>
                <a:xfrm>
                  <a:off x="3240179" y="3464193"/>
                  <a:ext cx="163975" cy="54204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>
                  <a:endCxn id="101" idx="1"/>
                </p:cNvCxnSpPr>
                <p:nvPr/>
              </p:nvCxnSpPr>
              <p:spPr>
                <a:xfrm>
                  <a:off x="3240647" y="3478280"/>
                  <a:ext cx="54709" cy="527955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5" name="Rectangle 84"/>
              <p:cNvSpPr/>
              <p:nvPr/>
            </p:nvSpPr>
            <p:spPr>
              <a:xfrm>
                <a:off x="3015476" y="4334779"/>
                <a:ext cx="346370" cy="200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32" name="Straight Connector 26889"/>
            <p:cNvSpPr>
              <a:spLocks noChangeShapeType="1"/>
            </p:cNvSpPr>
            <p:nvPr/>
          </p:nvSpPr>
          <p:spPr bwMode="auto">
            <a:xfrm flipH="1" flipV="1">
              <a:off x="3358351" y="2334165"/>
              <a:ext cx="3316319" cy="1055495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3" name="Straight Connector 26883"/>
            <p:cNvSpPr>
              <a:spLocks noChangeShapeType="1"/>
            </p:cNvSpPr>
            <p:nvPr/>
          </p:nvSpPr>
          <p:spPr bwMode="auto">
            <a:xfrm>
              <a:off x="3043013" y="2327213"/>
              <a:ext cx="116823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4" name="Straight Connector 26879"/>
            <p:cNvSpPr>
              <a:spLocks noChangeShapeType="1"/>
            </p:cNvSpPr>
            <p:nvPr/>
          </p:nvSpPr>
          <p:spPr bwMode="auto">
            <a:xfrm>
              <a:off x="3127122" y="2318747"/>
              <a:ext cx="2360032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5" name="Straight Connector 26877"/>
            <p:cNvSpPr>
              <a:spLocks noChangeShapeType="1"/>
            </p:cNvSpPr>
            <p:nvPr/>
          </p:nvSpPr>
          <p:spPr bwMode="auto">
            <a:xfrm>
              <a:off x="3015476" y="2312322"/>
              <a:ext cx="0" cy="106358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6" name="Straight Connector 26881"/>
            <p:cNvSpPr>
              <a:spLocks noChangeShapeType="1"/>
            </p:cNvSpPr>
            <p:nvPr/>
          </p:nvSpPr>
          <p:spPr bwMode="auto">
            <a:xfrm flipH="1">
              <a:off x="3090846" y="2312322"/>
              <a:ext cx="1177661" cy="105051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7" name="Straight Connector 26882"/>
            <p:cNvSpPr>
              <a:spLocks noChangeShapeType="1"/>
            </p:cNvSpPr>
            <p:nvPr/>
          </p:nvSpPr>
          <p:spPr bwMode="auto">
            <a:xfrm>
              <a:off x="4353300" y="2312322"/>
              <a:ext cx="0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8" name="Straight Connector 26883"/>
            <p:cNvSpPr>
              <a:spLocks noChangeShapeType="1"/>
            </p:cNvSpPr>
            <p:nvPr/>
          </p:nvSpPr>
          <p:spPr bwMode="auto">
            <a:xfrm>
              <a:off x="4452219" y="2320163"/>
              <a:ext cx="116823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39" name="Straight Connector 26885"/>
            <p:cNvSpPr>
              <a:spLocks noChangeShapeType="1"/>
            </p:cNvSpPr>
            <p:nvPr/>
          </p:nvSpPr>
          <p:spPr bwMode="auto">
            <a:xfrm flipH="1">
              <a:off x="3189768" y="2312322"/>
              <a:ext cx="2327058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0" name="Straight Connector 26886"/>
            <p:cNvSpPr>
              <a:spLocks noChangeShapeType="1"/>
            </p:cNvSpPr>
            <p:nvPr/>
          </p:nvSpPr>
          <p:spPr bwMode="auto">
            <a:xfrm flipH="1">
              <a:off x="4433379" y="2312322"/>
              <a:ext cx="1187081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1" name="Straight Connector 26887"/>
            <p:cNvSpPr>
              <a:spLocks noChangeShapeType="1"/>
            </p:cNvSpPr>
            <p:nvPr/>
          </p:nvSpPr>
          <p:spPr bwMode="auto">
            <a:xfrm flipH="1">
              <a:off x="5726234" y="2320163"/>
              <a:ext cx="0" cy="104267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2" name="Straight Connector 26888"/>
            <p:cNvSpPr>
              <a:spLocks noChangeShapeType="1"/>
            </p:cNvSpPr>
            <p:nvPr/>
          </p:nvSpPr>
          <p:spPr bwMode="auto">
            <a:xfrm>
              <a:off x="5799465" y="2312322"/>
              <a:ext cx="1182372" cy="106358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3" name="Straight Connector 26889"/>
            <p:cNvSpPr>
              <a:spLocks noChangeShapeType="1"/>
            </p:cNvSpPr>
            <p:nvPr/>
          </p:nvSpPr>
          <p:spPr bwMode="auto">
            <a:xfrm flipH="1">
              <a:off x="3298115" y="2318747"/>
              <a:ext cx="3376556" cy="105682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4" name="Straight Connector 26890"/>
            <p:cNvSpPr>
              <a:spLocks noChangeShapeType="1"/>
            </p:cNvSpPr>
            <p:nvPr/>
          </p:nvSpPr>
          <p:spPr bwMode="auto">
            <a:xfrm flipH="1">
              <a:off x="4558350" y="2312322"/>
              <a:ext cx="232234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5" name="Straight Connector 26891"/>
            <p:cNvSpPr>
              <a:spLocks noChangeShapeType="1"/>
            </p:cNvSpPr>
            <p:nvPr/>
          </p:nvSpPr>
          <p:spPr bwMode="auto">
            <a:xfrm flipH="1">
              <a:off x="5794756" y="2312322"/>
              <a:ext cx="1196503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6" name="Straight Connector 26892"/>
            <p:cNvSpPr>
              <a:spLocks noChangeShapeType="1"/>
            </p:cNvSpPr>
            <p:nvPr/>
          </p:nvSpPr>
          <p:spPr bwMode="auto">
            <a:xfrm>
              <a:off x="7076051" y="2320163"/>
              <a:ext cx="0" cy="104006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7" name="Straight Connector 26888"/>
            <p:cNvSpPr>
              <a:spLocks noChangeShapeType="1"/>
            </p:cNvSpPr>
            <p:nvPr/>
          </p:nvSpPr>
          <p:spPr bwMode="auto">
            <a:xfrm>
              <a:off x="4637147" y="2331192"/>
              <a:ext cx="2222947" cy="104727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8" name="Straight Connector 26889"/>
            <p:cNvSpPr>
              <a:spLocks noChangeShapeType="1"/>
            </p:cNvSpPr>
            <p:nvPr/>
          </p:nvSpPr>
          <p:spPr bwMode="auto">
            <a:xfrm flipH="1" flipV="1">
              <a:off x="3472514" y="2310414"/>
              <a:ext cx="3381994" cy="108258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49" name="Straight Connector 26883"/>
            <p:cNvSpPr>
              <a:spLocks noChangeShapeType="1"/>
            </p:cNvSpPr>
            <p:nvPr/>
          </p:nvSpPr>
          <p:spPr bwMode="auto">
            <a:xfrm>
              <a:off x="3106744" y="2328017"/>
              <a:ext cx="116823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0" name="Straight Connector 26879"/>
            <p:cNvSpPr>
              <a:spLocks noChangeShapeType="1"/>
            </p:cNvSpPr>
            <p:nvPr/>
          </p:nvSpPr>
          <p:spPr bwMode="auto">
            <a:xfrm>
              <a:off x="3257731" y="2325595"/>
              <a:ext cx="2309779" cy="1049699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1" name="Straight Connector 26877"/>
            <p:cNvSpPr>
              <a:spLocks noChangeShapeType="1"/>
            </p:cNvSpPr>
            <p:nvPr/>
          </p:nvSpPr>
          <p:spPr bwMode="auto">
            <a:xfrm>
              <a:off x="3079207" y="2313126"/>
              <a:ext cx="0" cy="106358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2" name="Straight Connector 26881"/>
            <p:cNvSpPr>
              <a:spLocks noChangeShapeType="1"/>
            </p:cNvSpPr>
            <p:nvPr/>
          </p:nvSpPr>
          <p:spPr bwMode="auto">
            <a:xfrm flipH="1">
              <a:off x="3154577" y="2313126"/>
              <a:ext cx="1177661" cy="105051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3" name="Straight Connector 26882"/>
            <p:cNvSpPr>
              <a:spLocks noChangeShapeType="1"/>
            </p:cNvSpPr>
            <p:nvPr/>
          </p:nvSpPr>
          <p:spPr bwMode="auto">
            <a:xfrm>
              <a:off x="4417031" y="2313126"/>
              <a:ext cx="0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4" name="Straight Connector 26883"/>
            <p:cNvSpPr>
              <a:spLocks noChangeShapeType="1"/>
            </p:cNvSpPr>
            <p:nvPr/>
          </p:nvSpPr>
          <p:spPr bwMode="auto">
            <a:xfrm>
              <a:off x="4515950" y="2320967"/>
              <a:ext cx="116823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5" name="Straight Connector 26885"/>
            <p:cNvSpPr>
              <a:spLocks noChangeShapeType="1"/>
            </p:cNvSpPr>
            <p:nvPr/>
          </p:nvSpPr>
          <p:spPr bwMode="auto">
            <a:xfrm flipH="1">
              <a:off x="3262167" y="2317460"/>
              <a:ext cx="2327058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6" name="Straight Connector 26886"/>
            <p:cNvSpPr>
              <a:spLocks noChangeShapeType="1"/>
            </p:cNvSpPr>
            <p:nvPr/>
          </p:nvSpPr>
          <p:spPr bwMode="auto">
            <a:xfrm flipH="1">
              <a:off x="4497110" y="2313126"/>
              <a:ext cx="1187081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7" name="Straight Connector 26887"/>
            <p:cNvSpPr>
              <a:spLocks noChangeShapeType="1"/>
            </p:cNvSpPr>
            <p:nvPr/>
          </p:nvSpPr>
          <p:spPr bwMode="auto">
            <a:xfrm flipH="1">
              <a:off x="5773339" y="2320967"/>
              <a:ext cx="0" cy="1042678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8" name="Straight Connector 26888"/>
            <p:cNvSpPr>
              <a:spLocks noChangeShapeType="1"/>
            </p:cNvSpPr>
            <p:nvPr/>
          </p:nvSpPr>
          <p:spPr bwMode="auto">
            <a:xfrm>
              <a:off x="5863196" y="2313126"/>
              <a:ext cx="1182372" cy="106358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59" name="Straight Connector 26889"/>
            <p:cNvSpPr>
              <a:spLocks noChangeShapeType="1"/>
            </p:cNvSpPr>
            <p:nvPr/>
          </p:nvSpPr>
          <p:spPr bwMode="auto">
            <a:xfrm flipH="1">
              <a:off x="3413853" y="2334167"/>
              <a:ext cx="3369615" cy="1048971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60" name="Straight Connector 26890"/>
            <p:cNvSpPr>
              <a:spLocks noChangeShapeType="1"/>
            </p:cNvSpPr>
            <p:nvPr/>
          </p:nvSpPr>
          <p:spPr bwMode="auto">
            <a:xfrm flipH="1">
              <a:off x="4677003" y="2313126"/>
              <a:ext cx="2322349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61" name="Straight Connector 26891"/>
            <p:cNvSpPr>
              <a:spLocks noChangeShapeType="1"/>
            </p:cNvSpPr>
            <p:nvPr/>
          </p:nvSpPr>
          <p:spPr bwMode="auto">
            <a:xfrm flipH="1">
              <a:off x="5875113" y="2313126"/>
              <a:ext cx="1196503" cy="1055743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62" name="Straight Connector 26892"/>
            <p:cNvSpPr>
              <a:spLocks noChangeShapeType="1"/>
            </p:cNvSpPr>
            <p:nvPr/>
          </p:nvSpPr>
          <p:spPr bwMode="auto">
            <a:xfrm>
              <a:off x="7131469" y="2320967"/>
              <a:ext cx="0" cy="1040064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63" name="Straight Connector 26888"/>
            <p:cNvSpPr>
              <a:spLocks noChangeShapeType="1"/>
            </p:cNvSpPr>
            <p:nvPr/>
          </p:nvSpPr>
          <p:spPr bwMode="auto">
            <a:xfrm>
              <a:off x="4701233" y="2306702"/>
              <a:ext cx="2222947" cy="1047277"/>
            </a:xfrm>
            <a:prstGeom prst="line">
              <a:avLst/>
            </a:prstGeom>
            <a:noFill/>
            <a:ln w="19050" algn="ctr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400"/>
            </a:p>
          </p:txBody>
        </p:sp>
        <p:sp>
          <p:nvSpPr>
            <p:cNvPr id="64" name="TextBox 344"/>
            <p:cNvSpPr txBox="1">
              <a:spLocks noChangeArrowheads="1"/>
            </p:cNvSpPr>
            <p:nvPr/>
          </p:nvSpPr>
          <p:spPr bwMode="auto">
            <a:xfrm>
              <a:off x="1613390" y="3334946"/>
              <a:ext cx="1017557" cy="461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050" dirty="0" smtClean="0"/>
                <a:t>Leaves</a:t>
              </a:r>
              <a:endParaRPr lang="en-US" sz="1050" dirty="0"/>
            </a:p>
          </p:txBody>
        </p:sp>
        <p:grpSp>
          <p:nvGrpSpPr>
            <p:cNvPr id="65" name="Group 64"/>
            <p:cNvGrpSpPr/>
            <p:nvPr/>
          </p:nvGrpSpPr>
          <p:grpSpPr>
            <a:xfrm>
              <a:off x="2760599" y="1952937"/>
              <a:ext cx="4667377" cy="485463"/>
              <a:chOff x="2760599" y="1952937"/>
              <a:chExt cx="4667377" cy="485463"/>
            </a:xfrm>
          </p:grpSpPr>
          <p:pic>
            <p:nvPicPr>
              <p:cNvPr id="8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1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2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2754777" y="3292270"/>
              <a:ext cx="4667377" cy="485463"/>
              <a:chOff x="2760599" y="1952937"/>
              <a:chExt cx="4667377" cy="485463"/>
            </a:xfrm>
          </p:grpSpPr>
          <p:pic>
            <p:nvPicPr>
              <p:cNvPr id="7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605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993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8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8199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9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77000" y="1952937"/>
                <a:ext cx="950976" cy="485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7" name="TextBox 344"/>
            <p:cNvSpPr txBox="1">
              <a:spLocks noChangeArrowheads="1"/>
            </p:cNvSpPr>
            <p:nvPr/>
          </p:nvSpPr>
          <p:spPr bwMode="auto">
            <a:xfrm>
              <a:off x="1807773" y="1995612"/>
              <a:ext cx="981871" cy="461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050" dirty="0" smtClean="0"/>
                <a:t>Spines</a:t>
              </a:r>
              <a:endParaRPr lang="en-US" sz="1050" dirty="0"/>
            </a:p>
          </p:txBody>
        </p:sp>
        <p:sp>
          <p:nvSpPr>
            <p:cNvPr id="68" name="TextBox 344"/>
            <p:cNvSpPr txBox="1">
              <a:spLocks noChangeArrowheads="1"/>
            </p:cNvSpPr>
            <p:nvPr/>
          </p:nvSpPr>
          <p:spPr bwMode="auto">
            <a:xfrm>
              <a:off x="1792636" y="3952990"/>
              <a:ext cx="867165" cy="461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1050" dirty="0" smtClean="0"/>
                <a:t>Hosts</a:t>
              </a:r>
              <a:endParaRPr lang="en-US" sz="105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073838" y="1721502"/>
              <a:ext cx="418546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 smtClean="0"/>
                <a:t>1</a:t>
              </a:r>
              <a:endParaRPr lang="en-US" sz="1050" i="1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29400" y="1708230"/>
              <a:ext cx="734620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/>
                <a:t>m</a:t>
              </a:r>
              <a:r>
                <a:rPr lang="en-US" sz="1050" i="1" dirty="0" smtClean="0"/>
                <a:t>=4</a:t>
              </a:r>
              <a:endParaRPr lang="en-US" sz="1050" i="1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267877" y="3542911"/>
              <a:ext cx="622464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 smtClean="0"/>
                <a:t>r=4</a:t>
              </a:r>
              <a:endParaRPr lang="en-US" sz="1050" i="1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22812" y="3549847"/>
              <a:ext cx="418546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 smtClean="0"/>
                <a:t>1</a:t>
              </a:r>
              <a:endParaRPr lang="en-US" sz="1050" i="1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722181" y="4177984"/>
              <a:ext cx="418546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 smtClean="0"/>
                <a:t>1</a:t>
              </a:r>
              <a:endParaRPr lang="en-US" sz="1050" i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049450" y="4177984"/>
              <a:ext cx="673442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050" i="1" dirty="0" smtClean="0"/>
                <a:t>n=8</a:t>
              </a:r>
              <a:endParaRPr lang="en-US" sz="1050" i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152829" y="4193543"/>
              <a:ext cx="543444" cy="461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i="1" dirty="0" smtClean="0"/>
                <a:t>32</a:t>
              </a:r>
              <a:endParaRPr lang="en-US" sz="1050" i="1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330131" y="3688071"/>
            <a:ext cx="6629399" cy="2737630"/>
            <a:chOff x="1143000" y="3745720"/>
            <a:chExt cx="6629399" cy="2737630"/>
          </a:xfrm>
        </p:grpSpPr>
        <p:grpSp>
          <p:nvGrpSpPr>
            <p:cNvPr id="26" name="Group 25"/>
            <p:cNvGrpSpPr/>
            <p:nvPr/>
          </p:nvGrpSpPr>
          <p:grpSpPr>
            <a:xfrm>
              <a:off x="1143000" y="3745720"/>
              <a:ext cx="6629399" cy="2737630"/>
              <a:chOff x="1008186" y="3388533"/>
              <a:chExt cx="6629399" cy="2737630"/>
            </a:xfrm>
          </p:grpSpPr>
          <p:graphicFrame>
            <p:nvGraphicFramePr>
              <p:cNvPr id="6" name="Chart 5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656218797"/>
                  </p:ext>
                </p:extLst>
              </p:nvPr>
            </p:nvGraphicFramePr>
            <p:xfrm>
              <a:off x="1008186" y="3404683"/>
              <a:ext cx="6629399" cy="235661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sp>
            <p:nvSpPr>
              <p:cNvPr id="7" name="Rectangle 6"/>
              <p:cNvSpPr/>
              <p:nvPr/>
            </p:nvSpPr>
            <p:spPr>
              <a:xfrm>
                <a:off x="2261715" y="5609947"/>
                <a:ext cx="5163568" cy="4572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2702" y="5806855"/>
                <a:ext cx="88357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2 Tenants</a:t>
                </a:r>
                <a:endParaRPr lang="en-US" sz="14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354483" y="5622796"/>
                <a:ext cx="81144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Measured</a:t>
                </a:r>
                <a:endParaRPr lang="en-US" sz="11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035136" y="5622796"/>
                <a:ext cx="8130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Simulated</a:t>
                </a:r>
                <a:endParaRPr lang="en-US" sz="11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039309" y="5806855"/>
                <a:ext cx="88357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3 Tenants</a:t>
                </a:r>
                <a:endParaRPr lang="en-US" sz="14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726083" y="5622796"/>
                <a:ext cx="81144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Measured</a:t>
                </a:r>
                <a:endParaRPr lang="en-US" sz="11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393443" y="5622796"/>
                <a:ext cx="8130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Simulated</a:t>
                </a:r>
                <a:endParaRPr lang="en-US" sz="11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370820" y="5806855"/>
                <a:ext cx="88357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4 Tenants</a:t>
                </a:r>
                <a:endParaRPr lang="en-U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90539" y="5622796"/>
                <a:ext cx="81144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Measured</a:t>
                </a:r>
                <a:endParaRPr lang="en-US" sz="1100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753023" y="5622796"/>
                <a:ext cx="8130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Simulated</a:t>
                </a:r>
                <a:endParaRPr lang="en-US" sz="11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850941" y="3388533"/>
                <a:ext cx="119705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 smtClean="0"/>
                  <a:t>Message Size:</a:t>
                </a:r>
                <a:endParaRPr lang="en-US" sz="14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422103" y="3793995"/>
                <a:ext cx="1357781" cy="231920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794736" y="3793995"/>
                <a:ext cx="1327618" cy="231920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167457" y="3793995"/>
                <a:ext cx="1316347" cy="231920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998786" y="3794105"/>
                <a:ext cx="1395457" cy="231920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268695" y="5818386"/>
                <a:ext cx="8130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 smtClean="0"/>
                  <a:t>1 Tenant</a:t>
                </a:r>
                <a:endParaRPr lang="en-US" sz="14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1964216" y="5622796"/>
                <a:ext cx="81144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Measured</a:t>
                </a:r>
                <a:endParaRPr lang="en-US" sz="1100" dirty="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44869" y="5622796"/>
                <a:ext cx="813043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/>
                  <a:t>Simulated</a:t>
                </a:r>
                <a:endParaRPr lang="en-US" sz="1100" dirty="0"/>
              </a:p>
            </p:txBody>
          </p:sp>
        </p:grpSp>
        <p:cxnSp>
          <p:nvCxnSpPr>
            <p:cNvPr id="160" name="Straight Arrow Connector 159"/>
            <p:cNvCxnSpPr/>
            <p:nvPr/>
          </p:nvCxnSpPr>
          <p:spPr>
            <a:xfrm>
              <a:off x="6716136" y="4267200"/>
              <a:ext cx="0" cy="1447800"/>
            </a:xfrm>
            <a:prstGeom prst="straightConnector1">
              <a:avLst/>
            </a:prstGeom>
            <a:ln w="762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TextBox 160"/>
            <p:cNvSpPr txBox="1"/>
            <p:nvPr/>
          </p:nvSpPr>
          <p:spPr>
            <a:xfrm>
              <a:off x="6716136" y="4281510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25%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260225" y="4863821"/>
            <a:ext cx="1594559" cy="1047651"/>
            <a:chOff x="5029748" y="3212878"/>
            <a:chExt cx="2042857" cy="1167916"/>
          </a:xfrm>
        </p:grpSpPr>
        <p:cxnSp>
          <p:nvCxnSpPr>
            <p:cNvPr id="163" name="Straight Arrow Connector 162"/>
            <p:cNvCxnSpPr>
              <a:stCxn id="165" idx="4"/>
              <a:endCxn id="168" idx="0"/>
            </p:cNvCxnSpPr>
            <p:nvPr/>
          </p:nvCxnSpPr>
          <p:spPr>
            <a:xfrm>
              <a:off x="5258348" y="3618794"/>
              <a:ext cx="76200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4" name="Group 163"/>
            <p:cNvGrpSpPr/>
            <p:nvPr/>
          </p:nvGrpSpPr>
          <p:grpSpPr>
            <a:xfrm rot="5400000">
              <a:off x="6275312" y="3285840"/>
              <a:ext cx="54864" cy="259992"/>
              <a:chOff x="6934200" y="1606088"/>
              <a:chExt cx="54864" cy="259992"/>
            </a:xfrm>
          </p:grpSpPr>
          <p:sp>
            <p:nvSpPr>
              <p:cNvPr id="183" name="Oval 182"/>
              <p:cNvSpPr/>
              <p:nvPr/>
            </p:nvSpPr>
            <p:spPr>
              <a:xfrm>
                <a:off x="6934200" y="1606088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6934200" y="1811216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6934200" y="1708652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sp>
          <p:nvSpPr>
            <p:cNvPr id="165" name="Oval 164"/>
            <p:cNvSpPr/>
            <p:nvPr/>
          </p:nvSpPr>
          <p:spPr>
            <a:xfrm>
              <a:off x="5029748" y="3212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Map1,1</a:t>
              </a:r>
              <a:endParaRPr lang="en-US" sz="900" dirty="0"/>
            </a:p>
          </p:txBody>
        </p:sp>
        <p:sp>
          <p:nvSpPr>
            <p:cNvPr id="166" name="Oval 165"/>
            <p:cNvSpPr/>
            <p:nvPr/>
          </p:nvSpPr>
          <p:spPr>
            <a:xfrm>
              <a:off x="5554121" y="3212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Map1,2</a:t>
              </a:r>
              <a:endParaRPr lang="en-US" sz="900" dirty="0"/>
            </a:p>
          </p:txBody>
        </p:sp>
        <p:sp>
          <p:nvSpPr>
            <p:cNvPr id="167" name="Oval 166"/>
            <p:cNvSpPr/>
            <p:nvPr/>
          </p:nvSpPr>
          <p:spPr>
            <a:xfrm>
              <a:off x="6615405" y="3212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Map1,m</a:t>
              </a:r>
              <a:endParaRPr lang="en-US" sz="900" dirty="0"/>
            </a:p>
          </p:txBody>
        </p:sp>
        <p:sp>
          <p:nvSpPr>
            <p:cNvPr id="168" name="Oval 167"/>
            <p:cNvSpPr/>
            <p:nvPr/>
          </p:nvSpPr>
          <p:spPr>
            <a:xfrm>
              <a:off x="5105948" y="3974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red </a:t>
              </a:r>
              <a:br>
                <a:rPr lang="en-US" sz="900" dirty="0" smtClean="0"/>
              </a:br>
              <a:r>
                <a:rPr lang="en-US" sz="900" dirty="0" smtClean="0"/>
                <a:t>1,1</a:t>
              </a:r>
              <a:endParaRPr lang="en-US" sz="900" dirty="0"/>
            </a:p>
          </p:txBody>
        </p:sp>
        <p:sp>
          <p:nvSpPr>
            <p:cNvPr id="169" name="Oval 168"/>
            <p:cNvSpPr/>
            <p:nvPr/>
          </p:nvSpPr>
          <p:spPr>
            <a:xfrm>
              <a:off x="5639348" y="3974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red </a:t>
              </a:r>
              <a:br>
                <a:rPr lang="en-US" sz="900" dirty="0" smtClean="0"/>
              </a:br>
              <a:r>
                <a:rPr lang="en-US" sz="900" dirty="0" smtClean="0"/>
                <a:t>1,2</a:t>
              </a:r>
              <a:endParaRPr lang="en-US" sz="900" dirty="0"/>
            </a:p>
          </p:txBody>
        </p:sp>
        <p:sp>
          <p:nvSpPr>
            <p:cNvPr id="170" name="Oval 169"/>
            <p:cNvSpPr/>
            <p:nvPr/>
          </p:nvSpPr>
          <p:spPr>
            <a:xfrm>
              <a:off x="6477548" y="3974878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red </a:t>
              </a:r>
              <a:br>
                <a:rPr lang="en-US" sz="900" dirty="0" smtClean="0"/>
              </a:br>
              <a:r>
                <a:rPr lang="en-US" sz="900" dirty="0" smtClean="0"/>
                <a:t>1,r</a:t>
              </a:r>
              <a:endParaRPr lang="en-US" sz="900" dirty="0"/>
            </a:p>
          </p:txBody>
        </p:sp>
        <p:cxnSp>
          <p:nvCxnSpPr>
            <p:cNvPr id="171" name="Straight Arrow Connector 170"/>
            <p:cNvCxnSpPr>
              <a:stCxn id="165" idx="4"/>
              <a:endCxn id="169" idx="0"/>
            </p:cNvCxnSpPr>
            <p:nvPr/>
          </p:nvCxnSpPr>
          <p:spPr>
            <a:xfrm>
              <a:off x="5258348" y="3618794"/>
              <a:ext cx="609600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>
              <a:stCxn id="165" idx="4"/>
              <a:endCxn id="170" idx="0"/>
            </p:cNvCxnSpPr>
            <p:nvPr/>
          </p:nvCxnSpPr>
          <p:spPr>
            <a:xfrm>
              <a:off x="5258348" y="3618794"/>
              <a:ext cx="1447800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Arrow Connector 172"/>
            <p:cNvCxnSpPr>
              <a:stCxn id="166" idx="4"/>
              <a:endCxn id="168" idx="0"/>
            </p:cNvCxnSpPr>
            <p:nvPr/>
          </p:nvCxnSpPr>
          <p:spPr>
            <a:xfrm flipH="1">
              <a:off x="5334548" y="3618794"/>
              <a:ext cx="448173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>
              <a:stCxn id="166" idx="4"/>
              <a:endCxn id="169" idx="0"/>
            </p:cNvCxnSpPr>
            <p:nvPr/>
          </p:nvCxnSpPr>
          <p:spPr>
            <a:xfrm>
              <a:off x="5782721" y="3618794"/>
              <a:ext cx="85227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66" idx="4"/>
              <a:endCxn id="170" idx="0"/>
            </p:cNvCxnSpPr>
            <p:nvPr/>
          </p:nvCxnSpPr>
          <p:spPr>
            <a:xfrm>
              <a:off x="5782721" y="3618794"/>
              <a:ext cx="923427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67" idx="4"/>
              <a:endCxn id="168" idx="0"/>
            </p:cNvCxnSpPr>
            <p:nvPr/>
          </p:nvCxnSpPr>
          <p:spPr>
            <a:xfrm flipH="1">
              <a:off x="5334548" y="3618794"/>
              <a:ext cx="1509457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67" idx="4"/>
              <a:endCxn id="169" idx="0"/>
            </p:cNvCxnSpPr>
            <p:nvPr/>
          </p:nvCxnSpPr>
          <p:spPr>
            <a:xfrm flipH="1">
              <a:off x="5867948" y="3618794"/>
              <a:ext cx="976057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Arrow Connector 177"/>
            <p:cNvCxnSpPr>
              <a:stCxn id="167" idx="4"/>
              <a:endCxn id="170" idx="0"/>
            </p:cNvCxnSpPr>
            <p:nvPr/>
          </p:nvCxnSpPr>
          <p:spPr>
            <a:xfrm flipH="1">
              <a:off x="6706148" y="3618794"/>
              <a:ext cx="137857" cy="35608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9" name="Group 178"/>
            <p:cNvGrpSpPr/>
            <p:nvPr/>
          </p:nvGrpSpPr>
          <p:grpSpPr>
            <a:xfrm rot="5400000">
              <a:off x="6243073" y="4032093"/>
              <a:ext cx="54864" cy="259992"/>
              <a:chOff x="6934200" y="1606088"/>
              <a:chExt cx="54864" cy="259992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6934200" y="1606088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6934200" y="1811216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182" name="Oval 181"/>
              <p:cNvSpPr/>
              <p:nvPr/>
            </p:nvSpPr>
            <p:spPr>
              <a:xfrm>
                <a:off x="6934200" y="1708652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</p:grpSp>
      <p:grpSp>
        <p:nvGrpSpPr>
          <p:cNvPr id="186" name="Group 185"/>
          <p:cNvGrpSpPr/>
          <p:nvPr/>
        </p:nvGrpSpPr>
        <p:grpSpPr>
          <a:xfrm>
            <a:off x="117166" y="6060833"/>
            <a:ext cx="2073170" cy="619738"/>
            <a:chOff x="1219200" y="4951327"/>
            <a:chExt cx="3048250" cy="719554"/>
          </a:xfrm>
        </p:grpSpPr>
        <p:grpSp>
          <p:nvGrpSpPr>
            <p:cNvPr id="187" name="Group 186"/>
            <p:cNvGrpSpPr/>
            <p:nvPr/>
          </p:nvGrpSpPr>
          <p:grpSpPr>
            <a:xfrm>
              <a:off x="1219200" y="4985081"/>
              <a:ext cx="2980733" cy="685800"/>
              <a:chOff x="952500" y="838200"/>
              <a:chExt cx="2980733" cy="685800"/>
            </a:xfrm>
          </p:grpSpPr>
          <p:cxnSp>
            <p:nvCxnSpPr>
              <p:cNvPr id="227" name="Straight Connector 226"/>
              <p:cNvCxnSpPr/>
              <p:nvPr/>
            </p:nvCxnSpPr>
            <p:spPr>
              <a:xfrm flipV="1">
                <a:off x="1143000" y="838200"/>
                <a:ext cx="0" cy="6858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/>
              <p:nvPr/>
            </p:nvCxnSpPr>
            <p:spPr>
              <a:xfrm>
                <a:off x="952500" y="1333502"/>
                <a:ext cx="2980733" cy="516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8" name="Group 187"/>
            <p:cNvGrpSpPr/>
            <p:nvPr/>
          </p:nvGrpSpPr>
          <p:grpSpPr>
            <a:xfrm>
              <a:off x="1597016" y="5218120"/>
              <a:ext cx="2354770" cy="306265"/>
              <a:chOff x="1291668" y="3666440"/>
              <a:chExt cx="2354770" cy="306265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>
                <a:off x="1295997" y="3666440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>
                <a:off x="3646438" y="3666440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Arrow Connector 196"/>
              <p:cNvCxnSpPr/>
              <p:nvPr/>
            </p:nvCxnSpPr>
            <p:spPr>
              <a:xfrm>
                <a:off x="1291668" y="3817375"/>
                <a:ext cx="561073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Arrow Connector 197"/>
              <p:cNvCxnSpPr/>
              <p:nvPr/>
            </p:nvCxnSpPr>
            <p:spPr>
              <a:xfrm>
                <a:off x="3087068" y="3817375"/>
                <a:ext cx="535426" cy="1466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>
              <a:xfrm>
                <a:off x="29124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>
                <a:off x="28235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>
                <a:off x="27346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>
                <a:off x="26457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>
              <a:xfrm>
                <a:off x="26203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>
              <a:xfrm>
                <a:off x="27092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>
              <a:xfrm>
                <a:off x="30648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>
                <a:off x="29759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>
                <a:off x="28870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>
                <a:off x="27981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/>
              <p:cNvCxnSpPr/>
              <p:nvPr/>
            </p:nvCxnSpPr>
            <p:spPr>
              <a:xfrm>
                <a:off x="25186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/>
              <p:cNvCxnSpPr/>
              <p:nvPr/>
            </p:nvCxnSpPr>
            <p:spPr>
              <a:xfrm>
                <a:off x="24297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/>
              <p:cNvCxnSpPr/>
              <p:nvPr/>
            </p:nvCxnSpPr>
            <p:spPr>
              <a:xfrm>
                <a:off x="23408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>
                <a:off x="22519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>
                <a:off x="22265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>
                <a:off x="23154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/>
              <p:cNvCxnSpPr/>
              <p:nvPr/>
            </p:nvCxnSpPr>
            <p:spPr>
              <a:xfrm>
                <a:off x="26710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/>
              <p:cNvCxnSpPr/>
              <p:nvPr/>
            </p:nvCxnSpPr>
            <p:spPr>
              <a:xfrm>
                <a:off x="25821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/>
              <p:cNvCxnSpPr/>
              <p:nvPr/>
            </p:nvCxnSpPr>
            <p:spPr>
              <a:xfrm>
                <a:off x="24932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>
                <a:off x="24043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>
                <a:off x="21971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>
                <a:off x="21082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/>
              <p:cNvCxnSpPr/>
              <p:nvPr/>
            </p:nvCxnSpPr>
            <p:spPr>
              <a:xfrm>
                <a:off x="20193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/>
              <p:cNvCxnSpPr/>
              <p:nvPr/>
            </p:nvCxnSpPr>
            <p:spPr>
              <a:xfrm>
                <a:off x="19304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/>
              <p:cNvCxnSpPr/>
              <p:nvPr/>
            </p:nvCxnSpPr>
            <p:spPr>
              <a:xfrm>
                <a:off x="19050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>
                <a:off x="19939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>
                <a:off x="21717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>
                <a:off x="20828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9" name="Group 188"/>
            <p:cNvGrpSpPr/>
            <p:nvPr/>
          </p:nvGrpSpPr>
          <p:grpSpPr>
            <a:xfrm>
              <a:off x="1453387" y="4951327"/>
              <a:ext cx="2814063" cy="322250"/>
              <a:chOff x="1148039" y="3399647"/>
              <a:chExt cx="2814063" cy="322250"/>
            </a:xfrm>
          </p:grpSpPr>
          <p:sp>
            <p:nvSpPr>
              <p:cNvPr id="190" name="TextBox 189"/>
              <p:cNvSpPr txBox="1"/>
              <p:nvPr/>
            </p:nvSpPr>
            <p:spPr>
              <a:xfrm>
                <a:off x="1148039" y="3399647"/>
                <a:ext cx="399911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i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91" name="TextBox 190"/>
              <p:cNvSpPr txBox="1"/>
              <p:nvPr/>
            </p:nvSpPr>
            <p:spPr>
              <a:xfrm>
                <a:off x="1381356" y="3399647"/>
                <a:ext cx="735621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map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92" name="TextBox 191"/>
              <p:cNvSpPr txBox="1"/>
              <p:nvPr/>
            </p:nvSpPr>
            <p:spPr>
              <a:xfrm>
                <a:off x="3498480" y="3399647"/>
                <a:ext cx="463622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o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2058985" y="3399647"/>
                <a:ext cx="929205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shuffle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94" name="TextBox 193"/>
              <p:cNvSpPr txBox="1"/>
              <p:nvPr/>
            </p:nvSpPr>
            <p:spPr>
              <a:xfrm>
                <a:off x="3124200" y="3399647"/>
                <a:ext cx="637604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red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633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382432" y="3500885"/>
            <a:ext cx="6076950" cy="2702703"/>
            <a:chOff x="1533525" y="1793097"/>
            <a:chExt cx="6076950" cy="2702703"/>
          </a:xfrm>
        </p:grpSpPr>
        <p:sp>
          <p:nvSpPr>
            <p:cNvPr id="6" name="TextBox 5"/>
            <p:cNvSpPr txBox="1"/>
            <p:nvPr/>
          </p:nvSpPr>
          <p:spPr>
            <a:xfrm>
              <a:off x="1629512" y="1793097"/>
              <a:ext cx="11970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Message Size:</a:t>
              </a:r>
              <a:endParaRPr lang="en-US" sz="1400" dirty="0"/>
            </a:p>
          </p:txBody>
        </p:sp>
        <p:graphicFrame>
          <p:nvGraphicFramePr>
            <p:cNvPr id="7" name="Chart 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21487220"/>
                </p:ext>
              </p:extLst>
            </p:nvPr>
          </p:nvGraphicFramePr>
          <p:xfrm>
            <a:off x="1533525" y="1804987"/>
            <a:ext cx="6076950" cy="269081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Larger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Simulated larger 3 level fat tree network of </a:t>
            </a:r>
            <a:r>
              <a:rPr lang="en-US" sz="2000" dirty="0"/>
              <a:t>1728 </a:t>
            </a:r>
            <a:r>
              <a:rPr lang="en-US" sz="2000" dirty="0" smtClean="0"/>
              <a:t>hosts</a:t>
            </a:r>
          </a:p>
          <a:p>
            <a:r>
              <a:rPr lang="en-US" sz="2000" dirty="0" smtClean="0"/>
              <a:t>Either </a:t>
            </a:r>
            <a:r>
              <a:rPr lang="en-US" sz="2000" dirty="0" err="1" smtClean="0"/>
              <a:t>MapReduce</a:t>
            </a:r>
            <a:r>
              <a:rPr lang="en-US" sz="2000" dirty="0" smtClean="0"/>
              <a:t> or Stencil applications (traffic is +/-x,+/-y,+/-z)</a:t>
            </a:r>
          </a:p>
          <a:p>
            <a:r>
              <a:rPr lang="en-US" sz="2000" dirty="0" smtClean="0"/>
              <a:t>Stencil application performance degrades by 60% @ </a:t>
            </a:r>
            <a:r>
              <a:rPr lang="en-US" dirty="0" err="1" smtClean="0"/>
              <a:t>128</a:t>
            </a:r>
            <a:r>
              <a:rPr lang="en-US" sz="2000" dirty="0" err="1" smtClean="0"/>
              <a:t>KB</a:t>
            </a:r>
            <a:r>
              <a:rPr lang="en-US" sz="2000" dirty="0" smtClean="0"/>
              <a:t> messages when run with 31 others tenants</a:t>
            </a:r>
          </a:p>
          <a:p>
            <a:r>
              <a:rPr lang="en-US" sz="2000" dirty="0" smtClean="0"/>
              <a:t>MapReduce shows smaller change as tenant suffers intra contention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725832" y="4030211"/>
            <a:ext cx="0" cy="95702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25832" y="39740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60%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3671535" y="6101015"/>
            <a:ext cx="2321557" cy="695439"/>
            <a:chOff x="1227812" y="4935932"/>
            <a:chExt cx="2970179" cy="719554"/>
          </a:xfrm>
        </p:grpSpPr>
        <p:grpSp>
          <p:nvGrpSpPr>
            <p:cNvPr id="100" name="Group 99"/>
            <p:cNvGrpSpPr/>
            <p:nvPr/>
          </p:nvGrpSpPr>
          <p:grpSpPr>
            <a:xfrm>
              <a:off x="1227812" y="4969686"/>
              <a:ext cx="2970179" cy="685800"/>
              <a:chOff x="952500" y="838200"/>
              <a:chExt cx="2970179" cy="685800"/>
            </a:xfrm>
          </p:grpSpPr>
          <p:cxnSp>
            <p:nvCxnSpPr>
              <p:cNvPr id="140" name="Straight Connector 139"/>
              <p:cNvCxnSpPr/>
              <p:nvPr/>
            </p:nvCxnSpPr>
            <p:spPr>
              <a:xfrm flipV="1">
                <a:off x="1143000" y="838200"/>
                <a:ext cx="0" cy="6858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>
                <a:off x="952500" y="1333502"/>
                <a:ext cx="2970179" cy="3963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1" name="Straight Connector 100"/>
            <p:cNvCxnSpPr/>
            <p:nvPr/>
          </p:nvCxnSpPr>
          <p:spPr>
            <a:xfrm>
              <a:off x="1609957" y="5204190"/>
              <a:ext cx="0" cy="304800"/>
            </a:xfrm>
            <a:prstGeom prst="line">
              <a:avLst/>
            </a:prstGeom>
            <a:ln w="38100">
              <a:solidFill>
                <a:srgbClr val="4A7EBB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960398" y="5202725"/>
              <a:ext cx="0" cy="304800"/>
            </a:xfrm>
            <a:prstGeom prst="line">
              <a:avLst/>
            </a:prstGeom>
            <a:ln w="38100">
              <a:solidFill>
                <a:srgbClr val="4A7EBB">
                  <a:alpha val="69804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1605628" y="5350734"/>
              <a:ext cx="265993" cy="0"/>
            </a:xfrm>
            <a:prstGeom prst="straightConnector1">
              <a:avLst/>
            </a:prstGeom>
            <a:ln w="12700">
              <a:solidFill>
                <a:srgbClr val="4A7EBB">
                  <a:alpha val="69804"/>
                </a:srgb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>
              <a:off x="3401028" y="5353660"/>
              <a:ext cx="535426" cy="1466"/>
            </a:xfrm>
            <a:prstGeom prst="straightConnector1">
              <a:avLst/>
            </a:prstGeom>
            <a:ln w="12700">
              <a:solidFill>
                <a:srgbClr val="4A7EBB">
                  <a:alpha val="69804"/>
                </a:srgb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5" name="Group 104"/>
            <p:cNvGrpSpPr/>
            <p:nvPr/>
          </p:nvGrpSpPr>
          <p:grpSpPr>
            <a:xfrm>
              <a:off x="1899617" y="5204190"/>
              <a:ext cx="152400" cy="304800"/>
              <a:chOff x="1600200" y="5372459"/>
              <a:chExt cx="152400" cy="304800"/>
            </a:xfrm>
          </p:grpSpPr>
          <p:cxnSp>
            <p:nvCxnSpPr>
              <p:cNvPr id="133" name="Straight Connector 132"/>
              <p:cNvCxnSpPr/>
              <p:nvPr/>
            </p:nvCxnSpPr>
            <p:spPr>
              <a:xfrm>
                <a:off x="17018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16002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6510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6256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7272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>
                <a:off x="17526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>
                <a:off x="1676400" y="5372459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TextBox 105"/>
            <p:cNvSpPr txBox="1"/>
            <p:nvPr/>
          </p:nvSpPr>
          <p:spPr>
            <a:xfrm>
              <a:off x="1461999" y="4935932"/>
              <a:ext cx="269626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i</a:t>
              </a:r>
              <a:r>
                <a:rPr lang="en-US" sz="1100" baseline="-25000" dirty="0" smtClean="0"/>
                <a:t>1</a:t>
              </a:r>
              <a:endParaRPr lang="en-US" sz="1100" baseline="-25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695316" y="4935932"/>
              <a:ext cx="5822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com</a:t>
              </a:r>
              <a:r>
                <a:rPr lang="en-US" sz="1100" baseline="-25000" dirty="0" smtClean="0"/>
                <a:t>1,1</a:t>
              </a:r>
              <a:endParaRPr lang="en-US" sz="1100" baseline="-25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812440" y="4935932"/>
              <a:ext cx="31611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/>
                <a:t>o</a:t>
              </a:r>
              <a:r>
                <a:rPr lang="en-US" sz="1100" baseline="-25000" dirty="0" smtClean="0"/>
                <a:t>1</a:t>
              </a:r>
              <a:endParaRPr lang="en-US" sz="1100" baseline="-25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204417" y="4935932"/>
              <a:ext cx="58221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com</a:t>
              </a:r>
              <a:r>
                <a:rPr lang="en-US" sz="1100" baseline="-25000" dirty="0" smtClean="0"/>
                <a:t>1,2</a:t>
              </a:r>
              <a:endParaRPr lang="en-US" sz="1100" baseline="-25000" dirty="0"/>
            </a:p>
          </p:txBody>
        </p:sp>
        <p:grpSp>
          <p:nvGrpSpPr>
            <p:cNvPr id="110" name="Group 109"/>
            <p:cNvGrpSpPr/>
            <p:nvPr/>
          </p:nvGrpSpPr>
          <p:grpSpPr>
            <a:xfrm>
              <a:off x="2078393" y="5204190"/>
              <a:ext cx="446389" cy="304800"/>
              <a:chOff x="4827753" y="5974992"/>
              <a:chExt cx="446389" cy="304800"/>
            </a:xfrm>
          </p:grpSpPr>
          <p:cxnSp>
            <p:nvCxnSpPr>
              <p:cNvPr id="125" name="Straight Arrow Connector 124"/>
              <p:cNvCxnSpPr/>
              <p:nvPr/>
            </p:nvCxnSpPr>
            <p:spPr>
              <a:xfrm>
                <a:off x="4827753" y="6124462"/>
                <a:ext cx="265993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52233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51217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51725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>
                <a:off x="51471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>
                <a:off x="52487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/>
              <p:nvPr/>
            </p:nvCxnSpPr>
            <p:spPr>
              <a:xfrm>
                <a:off x="52741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>
              <a:xfrm>
                <a:off x="51979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/>
            <p:cNvGrpSpPr/>
            <p:nvPr/>
          </p:nvGrpSpPr>
          <p:grpSpPr>
            <a:xfrm>
              <a:off x="3006876" y="5204190"/>
              <a:ext cx="446389" cy="304800"/>
              <a:chOff x="4827753" y="5974992"/>
              <a:chExt cx="446389" cy="304800"/>
            </a:xfrm>
          </p:grpSpPr>
          <p:cxnSp>
            <p:nvCxnSpPr>
              <p:cNvPr id="117" name="Straight Arrow Connector 116"/>
              <p:cNvCxnSpPr/>
              <p:nvPr/>
            </p:nvCxnSpPr>
            <p:spPr>
              <a:xfrm>
                <a:off x="4827753" y="6124462"/>
                <a:ext cx="265993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>
                <a:off x="52233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>
              <a:xfrm>
                <a:off x="51217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/>
              <p:nvPr/>
            </p:nvCxnSpPr>
            <p:spPr>
              <a:xfrm>
                <a:off x="51725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51471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52487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>
                <a:off x="52741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5197942" y="597499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2" name="Group 111"/>
            <p:cNvGrpSpPr/>
            <p:nvPr/>
          </p:nvGrpSpPr>
          <p:grpSpPr>
            <a:xfrm rot="5400000">
              <a:off x="2736134" y="5214872"/>
              <a:ext cx="54864" cy="259992"/>
              <a:chOff x="6934200" y="1606088"/>
              <a:chExt cx="54864" cy="259992"/>
            </a:xfrm>
          </p:grpSpPr>
          <p:sp>
            <p:nvSpPr>
              <p:cNvPr id="114" name="Oval 113"/>
              <p:cNvSpPr/>
              <p:nvPr/>
            </p:nvSpPr>
            <p:spPr>
              <a:xfrm>
                <a:off x="6934200" y="1606088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6934200" y="1811216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116" name="Oval 115"/>
              <p:cNvSpPr/>
              <p:nvPr/>
            </p:nvSpPr>
            <p:spPr>
              <a:xfrm>
                <a:off x="6934200" y="1708652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113" name="TextBox 112"/>
            <p:cNvSpPr txBox="1"/>
            <p:nvPr/>
          </p:nvSpPr>
          <p:spPr>
            <a:xfrm>
              <a:off x="3104346" y="4937131"/>
              <a:ext cx="57579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com</a:t>
              </a:r>
              <a:r>
                <a:rPr lang="en-US" sz="1100" baseline="-25000" dirty="0" smtClean="0"/>
                <a:t>1,k</a:t>
              </a:r>
              <a:endParaRPr lang="en-US" sz="1100" baseline="-25000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6058832" y="6162062"/>
            <a:ext cx="2223071" cy="619738"/>
            <a:chOff x="1219200" y="4951327"/>
            <a:chExt cx="3268654" cy="719554"/>
          </a:xfrm>
        </p:grpSpPr>
        <p:grpSp>
          <p:nvGrpSpPr>
            <p:cNvPr id="143" name="Group 142"/>
            <p:cNvGrpSpPr/>
            <p:nvPr/>
          </p:nvGrpSpPr>
          <p:grpSpPr>
            <a:xfrm>
              <a:off x="1219200" y="4985081"/>
              <a:ext cx="3268654" cy="685800"/>
              <a:chOff x="952500" y="838200"/>
              <a:chExt cx="3268654" cy="685800"/>
            </a:xfrm>
          </p:grpSpPr>
          <p:cxnSp>
            <p:nvCxnSpPr>
              <p:cNvPr id="183" name="Straight Connector 182"/>
              <p:cNvCxnSpPr/>
              <p:nvPr/>
            </p:nvCxnSpPr>
            <p:spPr>
              <a:xfrm flipV="1">
                <a:off x="1143000" y="838200"/>
                <a:ext cx="0" cy="6858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952500" y="1333502"/>
                <a:ext cx="3268654" cy="144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4" name="Group 143"/>
            <p:cNvGrpSpPr/>
            <p:nvPr/>
          </p:nvGrpSpPr>
          <p:grpSpPr>
            <a:xfrm>
              <a:off x="1597016" y="5218120"/>
              <a:ext cx="2354770" cy="306265"/>
              <a:chOff x="1291668" y="3666440"/>
              <a:chExt cx="2354770" cy="306265"/>
            </a:xfrm>
          </p:grpSpPr>
          <p:cxnSp>
            <p:nvCxnSpPr>
              <p:cNvPr id="151" name="Straight Connector 150"/>
              <p:cNvCxnSpPr/>
              <p:nvPr/>
            </p:nvCxnSpPr>
            <p:spPr>
              <a:xfrm>
                <a:off x="1295997" y="3666440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>
                <a:off x="3646438" y="3666440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>
                <a:off x="1291668" y="3817375"/>
                <a:ext cx="561073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>
                <a:off x="3087068" y="3817375"/>
                <a:ext cx="535426" cy="1466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29124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28235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27346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26457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26203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>
                <a:off x="27092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>
                <a:off x="30648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>
                <a:off x="29759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/>
              <p:cNvCxnSpPr/>
              <p:nvPr/>
            </p:nvCxnSpPr>
            <p:spPr>
              <a:xfrm>
                <a:off x="28870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2798110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>
                <a:off x="25186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>
                <a:off x="24297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>
                <a:off x="23408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Connector 167"/>
              <p:cNvCxnSpPr/>
              <p:nvPr/>
            </p:nvCxnSpPr>
            <p:spPr>
              <a:xfrm>
                <a:off x="22519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22265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>
                <a:off x="23154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26710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25821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24932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2404331" y="3666440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21971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21082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20193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9304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9050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19939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21717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2082800" y="3667905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Group 144"/>
            <p:cNvGrpSpPr/>
            <p:nvPr/>
          </p:nvGrpSpPr>
          <p:grpSpPr>
            <a:xfrm>
              <a:off x="1453387" y="4951327"/>
              <a:ext cx="2814063" cy="322250"/>
              <a:chOff x="1148039" y="3399647"/>
              <a:chExt cx="2814063" cy="322250"/>
            </a:xfrm>
          </p:grpSpPr>
          <p:sp>
            <p:nvSpPr>
              <p:cNvPr id="146" name="TextBox 145"/>
              <p:cNvSpPr txBox="1"/>
              <p:nvPr/>
            </p:nvSpPr>
            <p:spPr>
              <a:xfrm>
                <a:off x="1148039" y="3399647"/>
                <a:ext cx="399911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i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381356" y="3399647"/>
                <a:ext cx="735621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map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3498480" y="3399647"/>
                <a:ext cx="463622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/>
                  <a:t>o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2058985" y="3399647"/>
                <a:ext cx="929205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shuffle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3124200" y="3399647"/>
                <a:ext cx="637604" cy="3222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/>
                  <a:t>red</a:t>
                </a:r>
                <a:r>
                  <a:rPr lang="en-US" sz="1000" baseline="-25000" dirty="0" smtClean="0"/>
                  <a:t>1</a:t>
                </a:r>
                <a:endParaRPr lang="en-US" sz="1000" baseline="-2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572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Distributed </a:t>
            </a:r>
            <a:r>
              <a:rPr lang="en-US" sz="4000" dirty="0" smtClean="0"/>
              <a:t>Database Queries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32 concurrent tenants performing distributed DB queries</a:t>
            </a:r>
          </a:p>
          <a:p>
            <a:pPr lvl="1"/>
            <a:r>
              <a:rPr lang="en-US" sz="1800" dirty="0" smtClean="0"/>
              <a:t>Half of the tenant hosts are servers and half clients</a:t>
            </a:r>
          </a:p>
          <a:p>
            <a:r>
              <a:rPr lang="en-US" sz="2000" dirty="0" smtClean="0"/>
              <a:t>DB responses congest near the client </a:t>
            </a:r>
          </a:p>
          <a:p>
            <a:r>
              <a:rPr lang="en-US" sz="2000" dirty="0" smtClean="0"/>
              <a:t>Measure query response time (last responses)</a:t>
            </a:r>
          </a:p>
          <a:p>
            <a:r>
              <a:rPr lang="en-US" sz="2000" dirty="0" smtClean="0"/>
              <a:t>Inter-tenant interference reduces allowed query rate by ~30% </a:t>
            </a:r>
            <a:br>
              <a:rPr lang="en-US" sz="2000" dirty="0" smtClean="0"/>
            </a:br>
            <a:r>
              <a:rPr lang="en-US" sz="2000" dirty="0" smtClean="0"/>
              <a:t>to maintain 10 </a:t>
            </a:r>
            <a:r>
              <a:rPr lang="en-US" sz="2000" dirty="0" err="1" smtClean="0"/>
              <a:t>msec</a:t>
            </a:r>
            <a:r>
              <a:rPr lang="en-US" sz="2000" dirty="0" smtClean="0"/>
              <a:t> response time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107" y="3863181"/>
            <a:ext cx="5084333" cy="286181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5638107" y="5486400"/>
            <a:ext cx="11430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19107" y="51170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</a:t>
            </a:r>
            <a:r>
              <a:rPr lang="en-US" dirty="0" smtClean="0">
                <a:solidFill>
                  <a:srgbClr val="FF0000"/>
                </a:solidFill>
              </a:rPr>
              <a:t>0%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76552" y="4978426"/>
            <a:ext cx="1909358" cy="1181100"/>
            <a:chOff x="3840154" y="5618901"/>
            <a:chExt cx="2033658" cy="1190574"/>
          </a:xfrm>
        </p:grpSpPr>
        <p:sp>
          <p:nvSpPr>
            <p:cNvPr id="10" name="Oval 9"/>
            <p:cNvSpPr/>
            <p:nvPr/>
          </p:nvSpPr>
          <p:spPr>
            <a:xfrm>
              <a:off x="4168459" y="5981555"/>
              <a:ext cx="457200" cy="40591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smtClean="0"/>
                <a:t>web</a:t>
              </a:r>
              <a:endParaRPr lang="en-US" sz="900" dirty="0"/>
            </a:p>
          </p:txBody>
        </p:sp>
        <p:cxnSp>
          <p:nvCxnSpPr>
            <p:cNvPr id="11" name="Straight Arrow Connector 10"/>
            <p:cNvCxnSpPr>
              <a:endCxn id="10" idx="1"/>
            </p:cNvCxnSpPr>
            <p:nvPr/>
          </p:nvCxnSpPr>
          <p:spPr>
            <a:xfrm>
              <a:off x="3880379" y="6041000"/>
              <a:ext cx="35503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40154" y="5739771"/>
              <a:ext cx="375288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i</a:t>
              </a:r>
              <a:r>
                <a:rPr lang="en-US" sz="1000" baseline="-25000" dirty="0" smtClean="0"/>
                <a:t>n</a:t>
              </a:r>
              <a:endParaRPr lang="en-US" sz="1000" baseline="-25000" dirty="0"/>
            </a:p>
          </p:txBody>
        </p:sp>
        <p:cxnSp>
          <p:nvCxnSpPr>
            <p:cNvPr id="13" name="Straight Arrow Connector 12"/>
            <p:cNvCxnSpPr>
              <a:stCxn id="10" idx="7"/>
            </p:cNvCxnSpPr>
            <p:nvPr/>
          </p:nvCxnSpPr>
          <p:spPr>
            <a:xfrm flipV="1">
              <a:off x="4558704" y="5821859"/>
              <a:ext cx="447315" cy="21914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3879926" y="6322946"/>
              <a:ext cx="355035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0" idx="5"/>
            </p:cNvCxnSpPr>
            <p:nvPr/>
          </p:nvCxnSpPr>
          <p:spPr>
            <a:xfrm flipH="1" flipV="1">
              <a:off x="4558704" y="6328026"/>
              <a:ext cx="501907" cy="306391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4599488" y="5931429"/>
              <a:ext cx="436124" cy="168867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887016" y="6223348"/>
              <a:ext cx="435076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o</a:t>
              </a:r>
              <a:r>
                <a:rPr lang="en-US" sz="1000" baseline="-25000" dirty="0" smtClean="0"/>
                <a:t>n</a:t>
              </a:r>
              <a:endParaRPr lang="en-US" sz="1000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72756" y="6352275"/>
              <a:ext cx="492567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r</a:t>
              </a:r>
              <a:r>
                <a:rPr lang="en-US" sz="1000" baseline="-25000" dirty="0" err="1" smtClean="0"/>
                <a:t>n,k</a:t>
              </a:r>
              <a:endParaRPr lang="en-US" sz="1000" baseline="-25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73570" y="5685502"/>
              <a:ext cx="538558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q</a:t>
              </a:r>
              <a:r>
                <a:rPr lang="en-US" sz="1000" baseline="-25000" dirty="0" smtClean="0"/>
                <a:t>n,1</a:t>
              </a:r>
              <a:endParaRPr lang="en-US" sz="1000" baseline="-25000" dirty="0"/>
            </a:p>
          </p:txBody>
        </p:sp>
        <p:sp>
          <p:nvSpPr>
            <p:cNvPr id="20" name="Can 19"/>
            <p:cNvSpPr/>
            <p:nvPr/>
          </p:nvSpPr>
          <p:spPr>
            <a:xfrm>
              <a:off x="5006019" y="5618901"/>
              <a:ext cx="838200" cy="405916"/>
            </a:xfrm>
            <a:prstGeom prst="can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err="1"/>
                <a:t>d</a:t>
              </a:r>
              <a:r>
                <a:rPr lang="en-US" sz="900" dirty="0" err="1" smtClean="0"/>
                <a:t>b</a:t>
              </a:r>
              <a:r>
                <a:rPr lang="en-US" sz="900" dirty="0" smtClean="0"/>
                <a:t> 1</a:t>
              </a:r>
              <a:endParaRPr lang="en-US" sz="900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5035612" y="6403559"/>
              <a:ext cx="838200" cy="405916"/>
            </a:xfrm>
            <a:prstGeom prst="can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900" dirty="0" err="1"/>
                <a:t>d</a:t>
              </a:r>
              <a:r>
                <a:rPr lang="en-US" sz="900" dirty="0" err="1" smtClean="0"/>
                <a:t>b</a:t>
              </a:r>
              <a:r>
                <a:rPr lang="en-US" sz="900" dirty="0" smtClean="0"/>
                <a:t> k=~1000</a:t>
              </a:r>
              <a:endParaRPr lang="en-US" sz="900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5424063" y="6081655"/>
              <a:ext cx="54864" cy="259992"/>
              <a:chOff x="6934200" y="1606088"/>
              <a:chExt cx="54864" cy="259992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6934200" y="1606088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934200" y="1811216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6934200" y="1708652"/>
                <a:ext cx="54864" cy="5486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/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>
            <a:xfrm>
              <a:off x="4625019" y="6272605"/>
              <a:ext cx="410593" cy="20861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673263" y="5935776"/>
              <a:ext cx="499464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r</a:t>
              </a:r>
              <a:r>
                <a:rPr lang="en-US" sz="1000" baseline="-25000" dirty="0" smtClean="0"/>
                <a:t>n,1</a:t>
              </a:r>
              <a:endParaRPr lang="en-US" sz="1000" baseline="-25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646795" y="6111906"/>
              <a:ext cx="531657" cy="338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q</a:t>
              </a:r>
              <a:r>
                <a:rPr lang="en-US" sz="1000" baseline="-25000" dirty="0" err="1" smtClean="0"/>
                <a:t>n,k</a:t>
              </a:r>
              <a:endParaRPr lang="en-US" sz="1000" baseline="-250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80205" y="6171099"/>
            <a:ext cx="2438400" cy="623557"/>
            <a:chOff x="76200" y="5870731"/>
            <a:chExt cx="3268654" cy="747373"/>
          </a:xfrm>
        </p:grpSpPr>
        <p:grpSp>
          <p:nvGrpSpPr>
            <p:cNvPr id="40" name="Group 39"/>
            <p:cNvGrpSpPr/>
            <p:nvPr/>
          </p:nvGrpSpPr>
          <p:grpSpPr>
            <a:xfrm>
              <a:off x="76200" y="5932304"/>
              <a:ext cx="3268654" cy="685800"/>
              <a:chOff x="952500" y="838200"/>
              <a:chExt cx="3268654" cy="685800"/>
            </a:xfrm>
          </p:grpSpPr>
          <p:cxnSp>
            <p:nvCxnSpPr>
              <p:cNvPr id="89" name="Straight Connector 88"/>
              <p:cNvCxnSpPr/>
              <p:nvPr/>
            </p:nvCxnSpPr>
            <p:spPr>
              <a:xfrm flipV="1">
                <a:off x="1143000" y="838200"/>
                <a:ext cx="0" cy="68580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952500" y="1333502"/>
                <a:ext cx="3268654" cy="1440"/>
              </a:xfrm>
              <a:prstGeom prst="line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>
              <a:off x="310387" y="5870731"/>
              <a:ext cx="2774186" cy="599412"/>
              <a:chOff x="1319306" y="3657600"/>
              <a:chExt cx="2774186" cy="599412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>
                <a:off x="1467264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TextBox 48"/>
              <p:cNvSpPr txBox="1"/>
              <p:nvPr/>
            </p:nvSpPr>
            <p:spPr>
              <a:xfrm>
                <a:off x="1319306" y="3660584"/>
                <a:ext cx="361431" cy="313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i</a:t>
                </a:r>
                <a:r>
                  <a:rPr lang="en-US" sz="1050" baseline="-25000" dirty="0" smtClean="0"/>
                  <a:t>1</a:t>
                </a:r>
                <a:endParaRPr lang="en-US" sz="1050" baseline="-25000" dirty="0"/>
              </a:p>
            </p:txBody>
          </p:sp>
          <p:cxnSp>
            <p:nvCxnSpPr>
              <p:cNvPr id="50" name="Straight Connector 49"/>
              <p:cNvCxnSpPr/>
              <p:nvPr/>
            </p:nvCxnSpPr>
            <p:spPr>
              <a:xfrm>
                <a:off x="1860702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TextBox 50"/>
              <p:cNvSpPr txBox="1"/>
              <p:nvPr/>
            </p:nvSpPr>
            <p:spPr>
              <a:xfrm>
                <a:off x="1712744" y="3660584"/>
                <a:ext cx="718133" cy="313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q</a:t>
                </a:r>
                <a:r>
                  <a:rPr lang="en-US" sz="1050" baseline="-25000" dirty="0" smtClean="0"/>
                  <a:t>1,1…k</a:t>
                </a:r>
                <a:endParaRPr lang="en-US" sz="1050" baseline="-25000" dirty="0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1900246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817705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3669747" y="3660584"/>
                <a:ext cx="423745" cy="313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/>
                  <a:t>o</a:t>
                </a:r>
                <a:r>
                  <a:rPr lang="en-US" sz="1050" baseline="-25000" dirty="0" smtClean="0"/>
                  <a:t>1</a:t>
                </a:r>
                <a:endParaRPr lang="en-US" sz="1050" baseline="-25000" dirty="0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>
                <a:off x="1632764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Box 55"/>
              <p:cNvSpPr txBox="1"/>
              <p:nvPr/>
            </p:nvSpPr>
            <p:spPr>
              <a:xfrm>
                <a:off x="1484806" y="3660584"/>
                <a:ext cx="247630" cy="245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050" baseline="-25000" dirty="0"/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667996" y="3660584"/>
                <a:ext cx="675157" cy="3135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/>
                  <a:t>r</a:t>
                </a:r>
                <a:r>
                  <a:rPr lang="en-US" sz="1050" baseline="-25000" dirty="0" smtClean="0"/>
                  <a:t>1,1…k</a:t>
                </a:r>
                <a:endParaRPr lang="en-US" sz="1050" baseline="-25000" dirty="0"/>
              </a:p>
            </p:txBody>
          </p:sp>
          <p:cxnSp>
            <p:nvCxnSpPr>
              <p:cNvPr id="58" name="Straight Arrow Connector 57"/>
              <p:cNvCxnSpPr/>
              <p:nvPr/>
            </p:nvCxnSpPr>
            <p:spPr>
              <a:xfrm>
                <a:off x="1483335" y="4104612"/>
                <a:ext cx="132021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Arrow Connector 58"/>
              <p:cNvCxnSpPr/>
              <p:nvPr/>
            </p:nvCxnSpPr>
            <p:spPr>
              <a:xfrm>
                <a:off x="1632764" y="4103147"/>
                <a:ext cx="225862" cy="293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Arrow Connector 59"/>
              <p:cNvCxnSpPr/>
              <p:nvPr/>
            </p:nvCxnSpPr>
            <p:spPr>
              <a:xfrm flipV="1">
                <a:off x="1987960" y="4104612"/>
                <a:ext cx="556214" cy="1465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Arrow Connector 60"/>
              <p:cNvCxnSpPr/>
              <p:nvPr/>
            </p:nvCxnSpPr>
            <p:spPr>
              <a:xfrm>
                <a:off x="3134573" y="4104612"/>
                <a:ext cx="659188" cy="0"/>
              </a:xfrm>
              <a:prstGeom prst="straightConnector1">
                <a:avLst/>
              </a:prstGeom>
              <a:ln w="12700">
                <a:solidFill>
                  <a:srgbClr val="4A7EBB">
                    <a:alpha val="69804"/>
                  </a:srgbClr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922679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/>
              <p:cNvSpPr txBox="1"/>
              <p:nvPr/>
            </p:nvSpPr>
            <p:spPr>
              <a:xfrm>
                <a:off x="1799185" y="3657600"/>
                <a:ext cx="247630" cy="245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050" baseline="-25000" dirty="0"/>
              </a:p>
            </p:txBody>
          </p:sp>
          <p:cxnSp>
            <p:nvCxnSpPr>
              <p:cNvPr id="64" name="Straight Connector 63"/>
              <p:cNvCxnSpPr/>
              <p:nvPr/>
            </p:nvCxnSpPr>
            <p:spPr>
              <a:xfrm>
                <a:off x="1960783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>
                <a:off x="1940263" y="3952212"/>
                <a:ext cx="0" cy="304800"/>
              </a:xfrm>
              <a:prstGeom prst="line">
                <a:avLst/>
              </a:prstGeom>
              <a:ln w="381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2573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>
                <a:off x="31684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>
                <a:off x="30795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29906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>
                <a:off x="29652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0541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34097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3208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2319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3143024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8635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>
                <a:off x="27746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26857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25968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25714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26603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0159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29270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28381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2749245" y="3952212"/>
                <a:ext cx="0" cy="304800"/>
              </a:xfrm>
              <a:prstGeom prst="line">
                <a:avLst/>
              </a:prstGeom>
              <a:ln w="76200">
                <a:solidFill>
                  <a:srgbClr val="4A7EBB">
                    <a:alpha val="69804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Cloud Network performance of </a:t>
            </a:r>
            <a:r>
              <a:rPr lang="en-US" sz="1800" dirty="0" err="1" smtClean="0"/>
              <a:t>HPC</a:t>
            </a:r>
            <a:r>
              <a:rPr lang="en-US" sz="1800" dirty="0" smtClean="0"/>
              <a:t> and </a:t>
            </a:r>
            <a:r>
              <a:rPr lang="en-US" sz="1800" dirty="0" err="1" smtClean="0"/>
              <a:t>DCN</a:t>
            </a:r>
            <a:r>
              <a:rPr lang="en-US" sz="1800" dirty="0" smtClean="0"/>
              <a:t> was extensively studied</a:t>
            </a:r>
          </a:p>
          <a:p>
            <a:r>
              <a:rPr lang="en-US" sz="1800" dirty="0" smtClean="0"/>
              <a:t>But only a few of the works deal directly with </a:t>
            </a:r>
            <a:r>
              <a:rPr lang="en-US" sz="1800" b="1" i="1" dirty="0" smtClean="0"/>
              <a:t>performance predictability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Some are:</a:t>
            </a:r>
          </a:p>
          <a:p>
            <a:pPr lvl="1"/>
            <a:r>
              <a:rPr lang="en-US" sz="1600" dirty="0"/>
              <a:t>Isolation on </a:t>
            </a:r>
            <a:r>
              <a:rPr lang="en-US" sz="1600" dirty="0" err="1"/>
              <a:t>5D</a:t>
            </a:r>
            <a:r>
              <a:rPr lang="en-US" sz="1600" dirty="0"/>
              <a:t>/</a:t>
            </a:r>
            <a:r>
              <a:rPr lang="en-US" sz="1600" dirty="0" err="1"/>
              <a:t>6D</a:t>
            </a:r>
            <a:r>
              <a:rPr lang="en-US" sz="1600" dirty="0"/>
              <a:t> Tori: On BG, TOFU – rely on extra D’s, low </a:t>
            </a:r>
            <a:r>
              <a:rPr lang="en-US" sz="1600" dirty="0" smtClean="0"/>
              <a:t>utilization</a:t>
            </a:r>
          </a:p>
          <a:p>
            <a:pPr marL="457200" lvl="1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[1] Y</a:t>
            </a:r>
            <a:r>
              <a:rPr lang="en-US" sz="1200" dirty="0">
                <a:solidFill>
                  <a:schemeClr val="tx1"/>
                </a:solidFill>
              </a:rPr>
              <a:t>. </a:t>
            </a:r>
            <a:r>
              <a:rPr lang="en-US" sz="1200" dirty="0" err="1">
                <a:solidFill>
                  <a:schemeClr val="tx1"/>
                </a:solidFill>
              </a:rPr>
              <a:t>Aridor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…, </a:t>
            </a:r>
            <a:r>
              <a:rPr lang="en-US" sz="1200" dirty="0">
                <a:solidFill>
                  <a:schemeClr val="tx1"/>
                </a:solidFill>
              </a:rPr>
              <a:t>and E. Shmueli, “Resource allocation and utilization in the Blue Gene/L supercomputer</a:t>
            </a:r>
            <a:r>
              <a:rPr lang="en-US" sz="1200" dirty="0" smtClean="0">
                <a:solidFill>
                  <a:schemeClr val="tx1"/>
                </a:solidFill>
              </a:rPr>
              <a:t>,”</a:t>
            </a:r>
            <a:br>
              <a:rPr lang="en-US" sz="1200" dirty="0" smtClean="0">
                <a:solidFill>
                  <a:schemeClr val="tx1"/>
                </a:solidFill>
              </a:rPr>
            </a:br>
            <a:r>
              <a:rPr lang="en-US" sz="1200" dirty="0" smtClean="0">
                <a:solidFill>
                  <a:schemeClr val="tx1"/>
                </a:solidFill>
              </a:rPr>
              <a:t>[2] </a:t>
            </a:r>
            <a:r>
              <a:rPr lang="en-US" sz="1200" dirty="0">
                <a:solidFill>
                  <a:schemeClr val="tx1"/>
                </a:solidFill>
              </a:rPr>
              <a:t>Y. </a:t>
            </a:r>
            <a:r>
              <a:rPr lang="en-US" sz="1200" dirty="0" err="1">
                <a:solidFill>
                  <a:schemeClr val="tx1"/>
                </a:solidFill>
              </a:rPr>
              <a:t>Ajima</a:t>
            </a:r>
            <a:r>
              <a:rPr lang="en-US" sz="1200" dirty="0">
                <a:solidFill>
                  <a:schemeClr val="tx1"/>
                </a:solidFill>
              </a:rPr>
              <a:t>, S. </a:t>
            </a:r>
            <a:r>
              <a:rPr lang="en-US" sz="1200" dirty="0" err="1">
                <a:solidFill>
                  <a:schemeClr val="tx1"/>
                </a:solidFill>
              </a:rPr>
              <a:t>Sumimoto</a:t>
            </a:r>
            <a:r>
              <a:rPr lang="en-US" sz="1200" dirty="0">
                <a:solidFill>
                  <a:schemeClr val="tx1"/>
                </a:solidFill>
              </a:rPr>
              <a:t>, and T. Shimizu, “Tofu: A </a:t>
            </a:r>
            <a:r>
              <a:rPr lang="en-US" sz="1200" dirty="0" err="1">
                <a:solidFill>
                  <a:schemeClr val="tx1"/>
                </a:solidFill>
              </a:rPr>
              <a:t>6D</a:t>
            </a:r>
            <a:r>
              <a:rPr lang="en-US" sz="1200" dirty="0">
                <a:solidFill>
                  <a:schemeClr val="tx1"/>
                </a:solidFill>
              </a:rPr>
              <a:t> Mesh/Torus Interconnect for </a:t>
            </a:r>
            <a:r>
              <a:rPr lang="en-US" sz="1200" dirty="0" err="1">
                <a:solidFill>
                  <a:schemeClr val="tx1"/>
                </a:solidFill>
              </a:rPr>
              <a:t>Exascale</a:t>
            </a:r>
            <a:r>
              <a:rPr lang="en-US" sz="1200" dirty="0">
                <a:solidFill>
                  <a:schemeClr val="tx1"/>
                </a:solidFill>
              </a:rPr>
              <a:t> Computers</a:t>
            </a:r>
            <a:r>
              <a:rPr lang="en-US" sz="1200" dirty="0" smtClean="0">
                <a:solidFill>
                  <a:schemeClr val="tx1"/>
                </a:solidFill>
              </a:rPr>
              <a:t>,”</a:t>
            </a:r>
            <a:endParaRPr lang="en-US" sz="1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600" dirty="0" smtClean="0"/>
          </a:p>
          <a:p>
            <a:pPr lvl="1"/>
            <a:r>
              <a:rPr lang="en-US" sz="1600" dirty="0" smtClean="0"/>
              <a:t>Apply </a:t>
            </a:r>
            <a:r>
              <a:rPr lang="en-US" sz="1600" dirty="0"/>
              <a:t>placement constraints: </a:t>
            </a:r>
            <a:r>
              <a:rPr lang="en-US" sz="1600" dirty="0" smtClean="0"/>
              <a:t>Quiet </a:t>
            </a:r>
            <a:r>
              <a:rPr lang="en-US" sz="1600" dirty="0"/>
              <a:t>neighborhoods – </a:t>
            </a:r>
            <a:r>
              <a:rPr lang="en-US" sz="1600" dirty="0" smtClean="0"/>
              <a:t>partial</a:t>
            </a:r>
          </a:p>
          <a:p>
            <a:pPr marL="457200" lvl="1" indent="0">
              <a:buNone/>
            </a:pPr>
            <a:r>
              <a:rPr lang="en-US" sz="1200" dirty="0">
                <a:solidFill>
                  <a:schemeClr val="tx1"/>
                </a:solidFill>
              </a:rPr>
              <a:t>[3] A. </a:t>
            </a:r>
            <a:r>
              <a:rPr lang="en-US" sz="1200" dirty="0" err="1">
                <a:solidFill>
                  <a:schemeClr val="tx1"/>
                </a:solidFill>
              </a:rPr>
              <a:t>Jokanovic</a:t>
            </a:r>
            <a:r>
              <a:rPr lang="en-US" sz="1200" dirty="0">
                <a:solidFill>
                  <a:schemeClr val="tx1"/>
                </a:solidFill>
              </a:rPr>
              <a:t>, </a:t>
            </a:r>
            <a:r>
              <a:rPr lang="en-US" sz="1200" dirty="0" smtClean="0">
                <a:solidFill>
                  <a:schemeClr val="tx1"/>
                </a:solidFill>
              </a:rPr>
              <a:t>… </a:t>
            </a:r>
            <a:r>
              <a:rPr lang="en-US" sz="1200" dirty="0">
                <a:solidFill>
                  <a:schemeClr val="tx1"/>
                </a:solidFill>
              </a:rPr>
              <a:t>and J. </a:t>
            </a:r>
            <a:r>
              <a:rPr lang="en-US" sz="1200" dirty="0" err="1">
                <a:solidFill>
                  <a:schemeClr val="tx1"/>
                </a:solidFill>
              </a:rPr>
              <a:t>Labarta</a:t>
            </a:r>
            <a:r>
              <a:rPr lang="en-US" sz="1200" dirty="0">
                <a:solidFill>
                  <a:schemeClr val="tx1"/>
                </a:solidFill>
              </a:rPr>
              <a:t>, “Quiet Neighborhoods: Key to Protect Job Performance Predictability</a:t>
            </a:r>
            <a:r>
              <a:rPr lang="en-US" sz="1200" dirty="0" smtClean="0">
                <a:solidFill>
                  <a:schemeClr val="tx1"/>
                </a:solidFill>
              </a:rPr>
              <a:t>,”</a:t>
            </a:r>
            <a:endParaRPr lang="en-US" sz="1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 smtClean="0"/>
              <a:t>Virtual network embedding – specific traffic pattern, high computation time</a:t>
            </a:r>
          </a:p>
          <a:p>
            <a:pPr marL="457200" lvl="1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[4] M</a:t>
            </a:r>
            <a:r>
              <a:rPr lang="en-US" sz="1200" dirty="0">
                <a:solidFill>
                  <a:schemeClr val="tx1"/>
                </a:solidFill>
              </a:rPr>
              <a:t>. Chowdhury, </a:t>
            </a:r>
            <a:r>
              <a:rPr lang="en-US" sz="1200" dirty="0" smtClean="0">
                <a:solidFill>
                  <a:schemeClr val="tx1"/>
                </a:solidFill>
              </a:rPr>
              <a:t>… and R. </a:t>
            </a:r>
            <a:r>
              <a:rPr lang="en-US" sz="1200" dirty="0" err="1" smtClean="0">
                <a:solidFill>
                  <a:schemeClr val="tx1"/>
                </a:solidFill>
              </a:rPr>
              <a:t>Boutaba</a:t>
            </a:r>
            <a:r>
              <a:rPr lang="en-US" sz="1200" dirty="0" smtClean="0">
                <a:solidFill>
                  <a:schemeClr val="tx1"/>
                </a:solidFill>
              </a:rPr>
              <a:t>, “</a:t>
            </a:r>
            <a:r>
              <a:rPr lang="en-US" sz="1200" dirty="0" err="1">
                <a:solidFill>
                  <a:schemeClr val="tx1"/>
                </a:solidFill>
              </a:rPr>
              <a:t>ViNEYard</a:t>
            </a:r>
            <a:r>
              <a:rPr lang="en-US" sz="1200" dirty="0">
                <a:solidFill>
                  <a:schemeClr val="tx1"/>
                </a:solidFill>
              </a:rPr>
              <a:t>: Virtual Network Embedding Algorithms with Coordinated Node and Link Mapping</a:t>
            </a:r>
            <a:r>
              <a:rPr lang="en-US" sz="1200" dirty="0" smtClean="0">
                <a:solidFill>
                  <a:schemeClr val="tx1"/>
                </a:solidFill>
              </a:rPr>
              <a:t>,”</a:t>
            </a:r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/>
            <a:r>
              <a:rPr lang="en-US" sz="1600" dirty="0" smtClean="0"/>
              <a:t>BW </a:t>
            </a:r>
            <a:r>
              <a:rPr lang="en-US" sz="1600" dirty="0"/>
              <a:t>and burst allocation:  </a:t>
            </a:r>
            <a:r>
              <a:rPr lang="en-US" sz="1600" b="1" dirty="0" smtClean="0"/>
              <a:t>Silo </a:t>
            </a:r>
            <a:r>
              <a:rPr lang="en-US" sz="1600" dirty="0" smtClean="0"/>
              <a:t>– </a:t>
            </a:r>
            <a:r>
              <a:rPr lang="en-US" sz="1600" dirty="0"/>
              <a:t>worst case result in very low </a:t>
            </a:r>
            <a:r>
              <a:rPr lang="en-US" sz="1600" dirty="0" smtClean="0"/>
              <a:t>allocation</a:t>
            </a:r>
            <a:endParaRPr lang="en-US" sz="1600" dirty="0"/>
          </a:p>
          <a:p>
            <a:pPr marL="457200" lvl="1" indent="0"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[4] K. Jang, J. Sherry, H. </a:t>
            </a:r>
            <a:r>
              <a:rPr lang="en-US" sz="1200" dirty="0" err="1" smtClean="0">
                <a:solidFill>
                  <a:schemeClr val="tx1"/>
                </a:solidFill>
              </a:rPr>
              <a:t>Ballani</a:t>
            </a:r>
            <a:r>
              <a:rPr lang="en-US" sz="1200" dirty="0" smtClean="0">
                <a:solidFill>
                  <a:schemeClr val="tx1"/>
                </a:solidFill>
              </a:rPr>
              <a:t>, and T. </a:t>
            </a:r>
            <a:r>
              <a:rPr lang="en-US" sz="1200" dirty="0" err="1" smtClean="0">
                <a:solidFill>
                  <a:schemeClr val="tx1"/>
                </a:solidFill>
              </a:rPr>
              <a:t>Moncaster</a:t>
            </a:r>
            <a:r>
              <a:rPr lang="en-US" sz="1200" dirty="0" smtClean="0">
                <a:solidFill>
                  <a:schemeClr val="tx1"/>
                </a:solidFill>
              </a:rPr>
              <a:t>, “Silo: Predictable Message Latency in the Cloud,” </a:t>
            </a:r>
            <a:endParaRPr lang="en-US" sz="12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8500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Silo: Predictable message latency in the Cloud</a:t>
            </a:r>
          </a:p>
          <a:p>
            <a:pPr lvl="1"/>
            <a:r>
              <a:rPr lang="en-US" sz="1600" dirty="0" smtClean="0">
                <a:solidFill>
                  <a:srgbClr val="009900"/>
                </a:solidFill>
              </a:rPr>
              <a:t>Proves that burst and bandwidth allocation are required to guarantee predictability when tenants utilize the same link</a:t>
            </a:r>
          </a:p>
          <a:p>
            <a:pPr lvl="1"/>
            <a:r>
              <a:rPr lang="en-US" sz="1600" dirty="0" smtClean="0"/>
              <a:t>But </a:t>
            </a:r>
            <a:r>
              <a:rPr lang="en-US" sz="1600" dirty="0" smtClean="0">
                <a:solidFill>
                  <a:srgbClr val="FF0000"/>
                </a:solidFill>
              </a:rPr>
              <a:t>does not restrict tenant forwarding, </a:t>
            </a:r>
            <a:r>
              <a:rPr lang="en-US" sz="1600" dirty="0" smtClean="0"/>
              <a:t>so on the worst case all the hosts in a sub-tree may send traffic through one link. </a:t>
            </a:r>
            <a:br>
              <a:rPr lang="en-US" sz="1600" dirty="0" smtClean="0"/>
            </a:br>
            <a:r>
              <a:rPr lang="en-US" sz="1600" dirty="0" smtClean="0"/>
              <a:t>This leads to </a:t>
            </a:r>
            <a:r>
              <a:rPr lang="en-US" sz="1600" dirty="0" smtClean="0">
                <a:solidFill>
                  <a:srgbClr val="FF0000"/>
                </a:solidFill>
              </a:rPr>
              <a:t>very low bandwidth and burst allocations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Virtual Network Embedding</a:t>
            </a:r>
          </a:p>
          <a:p>
            <a:pPr lvl="1"/>
            <a:r>
              <a:rPr lang="en-US" sz="1600" dirty="0" smtClean="0"/>
              <a:t>Satisfies a traffic matrix: thus </a:t>
            </a:r>
            <a:r>
              <a:rPr lang="en-US" sz="1600" dirty="0" smtClean="0">
                <a:solidFill>
                  <a:srgbClr val="FF0000"/>
                </a:solidFill>
              </a:rPr>
              <a:t>ignores application temporal behavior</a:t>
            </a:r>
            <a:r>
              <a:rPr lang="en-US" sz="1600" dirty="0" smtClean="0"/>
              <a:t>;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Or a Hose Model: Thus result in </a:t>
            </a:r>
            <a:r>
              <a:rPr lang="en-US" sz="1600" dirty="0" smtClean="0">
                <a:solidFill>
                  <a:srgbClr val="FF0000"/>
                </a:solidFill>
              </a:rPr>
              <a:t>very low bandwidth allocation</a:t>
            </a:r>
          </a:p>
          <a:p>
            <a:pPr lvl="1"/>
            <a:r>
              <a:rPr lang="en-US" sz="1600" dirty="0" smtClean="0"/>
              <a:t>Is </a:t>
            </a:r>
            <a:r>
              <a:rPr lang="en-US" sz="1600" dirty="0" smtClean="0">
                <a:solidFill>
                  <a:srgbClr val="009900"/>
                </a:solidFill>
              </a:rPr>
              <a:t>topology agnostic</a:t>
            </a:r>
            <a:r>
              <a:rPr lang="en-US" sz="1600" dirty="0" smtClean="0"/>
              <a:t>, thus very </a:t>
            </a:r>
            <a:r>
              <a:rPr lang="en-US" sz="1600" dirty="0" smtClean="0">
                <a:solidFill>
                  <a:srgbClr val="FF0000"/>
                </a:solidFill>
              </a:rPr>
              <a:t>complex to compute</a:t>
            </a:r>
          </a:p>
          <a:p>
            <a:pPr marL="457200" lvl="1" indent="0">
              <a:buNone/>
            </a:pPr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5/</a:t>
            </a:r>
            <a:r>
              <a:rPr lang="en-US" sz="1800" dirty="0" err="1" smtClean="0"/>
              <a:t>6D</a:t>
            </a:r>
            <a:r>
              <a:rPr lang="en-US" sz="1800" dirty="0" smtClean="0"/>
              <a:t> Tori Tenant Isolation</a:t>
            </a:r>
          </a:p>
          <a:p>
            <a:pPr lvl="1"/>
            <a:r>
              <a:rPr lang="en-US" sz="1600" dirty="0" smtClean="0">
                <a:solidFill>
                  <a:srgbClr val="009900"/>
                </a:solidFill>
              </a:rPr>
              <a:t>Allocates 3D non-intersecting sub-tori to tenants, provides full </a:t>
            </a:r>
            <a:r>
              <a:rPr lang="en-US" sz="1600" smtClean="0">
                <a:solidFill>
                  <a:srgbClr val="009900"/>
                </a:solidFill>
              </a:rPr>
              <a:t>links </a:t>
            </a:r>
          </a:p>
          <a:p>
            <a:pPr lvl="1"/>
            <a:r>
              <a:rPr lang="en-US" sz="1600" smtClean="0">
                <a:solidFill>
                  <a:srgbClr val="009900"/>
                </a:solidFill>
              </a:rPr>
              <a:t>Allows </a:t>
            </a:r>
            <a:r>
              <a:rPr lang="en-US" sz="1600" dirty="0" smtClean="0">
                <a:solidFill>
                  <a:srgbClr val="009900"/>
                </a:solidFill>
              </a:rPr>
              <a:t>tenant specific optimization of the network usage</a:t>
            </a:r>
          </a:p>
          <a:p>
            <a:pPr lvl="1"/>
            <a:r>
              <a:rPr lang="en-US" sz="1600" dirty="0" smtClean="0">
                <a:solidFill>
                  <a:srgbClr val="FF0000"/>
                </a:solidFill>
              </a:rPr>
              <a:t>Topology specific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0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as a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Key idea: tenants get private links – no shared links!</a:t>
            </a:r>
          </a:p>
          <a:p>
            <a:pPr lvl="1"/>
            <a:r>
              <a:rPr lang="en-US" dirty="0" smtClean="0"/>
              <a:t>Requires switches to reserve resources per port</a:t>
            </a:r>
            <a:endParaRPr lang="en-US" sz="1800" dirty="0" smtClean="0"/>
          </a:p>
        </p:txBody>
      </p:sp>
      <p:grpSp>
        <p:nvGrpSpPr>
          <p:cNvPr id="77" name="Group 76"/>
          <p:cNvGrpSpPr/>
          <p:nvPr/>
        </p:nvGrpSpPr>
        <p:grpSpPr>
          <a:xfrm>
            <a:off x="312463" y="3581400"/>
            <a:ext cx="4097015" cy="2301842"/>
            <a:chOff x="4698572" y="1828800"/>
            <a:chExt cx="4097015" cy="2301842"/>
          </a:xfrm>
        </p:grpSpPr>
        <p:grpSp>
          <p:nvGrpSpPr>
            <p:cNvPr id="83" name="Group 82"/>
            <p:cNvGrpSpPr/>
            <p:nvPr/>
          </p:nvGrpSpPr>
          <p:grpSpPr>
            <a:xfrm>
              <a:off x="5019974" y="2137503"/>
              <a:ext cx="3449143" cy="696367"/>
              <a:chOff x="931289" y="5451175"/>
              <a:chExt cx="4075252" cy="798019"/>
            </a:xfrm>
          </p:grpSpPr>
          <p:sp>
            <p:nvSpPr>
              <p:cNvPr id="161" name="Straight Connector 26882"/>
              <p:cNvSpPr>
                <a:spLocks noChangeShapeType="1"/>
              </p:cNvSpPr>
              <p:nvPr/>
            </p:nvSpPr>
            <p:spPr bwMode="auto">
              <a:xfrm>
                <a:off x="2312051" y="5519872"/>
                <a:ext cx="0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2" name="Straight Connector 26877"/>
              <p:cNvSpPr>
                <a:spLocks noChangeShapeType="1"/>
              </p:cNvSpPr>
              <p:nvPr/>
            </p:nvSpPr>
            <p:spPr bwMode="auto">
              <a:xfrm>
                <a:off x="931289" y="5485382"/>
                <a:ext cx="0" cy="73473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3" name="Straight Connector 26878"/>
              <p:cNvSpPr>
                <a:spLocks noChangeShapeType="1"/>
              </p:cNvSpPr>
              <p:nvPr/>
            </p:nvSpPr>
            <p:spPr bwMode="auto">
              <a:xfrm>
                <a:off x="972522" y="5451175"/>
                <a:ext cx="1206787" cy="75762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4" name="Straight Connector 26881"/>
              <p:cNvSpPr>
                <a:spLocks noChangeShapeType="1"/>
              </p:cNvSpPr>
              <p:nvPr/>
            </p:nvSpPr>
            <p:spPr bwMode="auto">
              <a:xfrm flipH="1">
                <a:off x="1098369" y="5485382"/>
                <a:ext cx="1177661" cy="72571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5" name="Straight Connector 26885"/>
              <p:cNvSpPr>
                <a:spLocks noChangeShapeType="1"/>
              </p:cNvSpPr>
              <p:nvPr/>
            </p:nvSpPr>
            <p:spPr bwMode="auto">
              <a:xfrm flipH="1">
                <a:off x="1197291" y="5485382"/>
                <a:ext cx="2327058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6" name="Straight Connector 26889"/>
              <p:cNvSpPr>
                <a:spLocks noChangeShapeType="1"/>
              </p:cNvSpPr>
              <p:nvPr/>
            </p:nvSpPr>
            <p:spPr bwMode="auto">
              <a:xfrm flipH="1">
                <a:off x="1445909" y="5454854"/>
                <a:ext cx="3241921" cy="794340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7" name="Straight Connector 26890"/>
              <p:cNvSpPr>
                <a:spLocks noChangeShapeType="1"/>
              </p:cNvSpPr>
              <p:nvPr/>
            </p:nvSpPr>
            <p:spPr bwMode="auto">
              <a:xfrm flipH="1">
                <a:off x="2632787" y="5485382"/>
                <a:ext cx="2238809" cy="746944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8" name="Straight Connector 26879"/>
              <p:cNvSpPr>
                <a:spLocks noChangeShapeType="1"/>
              </p:cNvSpPr>
              <p:nvPr/>
            </p:nvSpPr>
            <p:spPr bwMode="auto">
              <a:xfrm>
                <a:off x="1204751" y="5493193"/>
                <a:ext cx="2098741" cy="739039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69" name="Straight Connector 26883"/>
              <p:cNvSpPr>
                <a:spLocks noChangeShapeType="1"/>
              </p:cNvSpPr>
              <p:nvPr/>
            </p:nvSpPr>
            <p:spPr bwMode="auto">
              <a:xfrm>
                <a:off x="2467501" y="5497068"/>
                <a:ext cx="1168239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70" name="Straight Connector 26886"/>
              <p:cNvSpPr>
                <a:spLocks noChangeShapeType="1"/>
              </p:cNvSpPr>
              <p:nvPr/>
            </p:nvSpPr>
            <p:spPr bwMode="auto">
              <a:xfrm flipH="1">
                <a:off x="2448661" y="5491652"/>
                <a:ext cx="1187081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71" name="Straight Connector 26887"/>
              <p:cNvSpPr>
                <a:spLocks noChangeShapeType="1"/>
              </p:cNvSpPr>
              <p:nvPr/>
            </p:nvSpPr>
            <p:spPr bwMode="auto">
              <a:xfrm flipH="1">
                <a:off x="3724890" y="5497068"/>
                <a:ext cx="0" cy="720296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72" name="Straight Connector 26891"/>
              <p:cNvSpPr>
                <a:spLocks noChangeShapeType="1"/>
              </p:cNvSpPr>
              <p:nvPr/>
            </p:nvSpPr>
            <p:spPr bwMode="auto">
              <a:xfrm flipH="1">
                <a:off x="3810038" y="5491652"/>
                <a:ext cx="1196503" cy="72932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84" name="Group 83"/>
            <p:cNvGrpSpPr/>
            <p:nvPr/>
          </p:nvGrpSpPr>
          <p:grpSpPr>
            <a:xfrm>
              <a:off x="5055703" y="2161268"/>
              <a:ext cx="3413414" cy="677328"/>
              <a:chOff x="3106744" y="2638736"/>
              <a:chExt cx="4033038" cy="776200"/>
            </a:xfrm>
          </p:grpSpPr>
          <p:sp>
            <p:nvSpPr>
              <p:cNvPr id="148" name="Straight Connector 26880"/>
              <p:cNvSpPr>
                <a:spLocks noChangeShapeType="1"/>
              </p:cNvSpPr>
              <p:nvPr/>
            </p:nvSpPr>
            <p:spPr bwMode="auto">
              <a:xfrm>
                <a:off x="3366555" y="2644151"/>
                <a:ext cx="3368111" cy="7505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9" name="Straight Connector 26884"/>
              <p:cNvSpPr>
                <a:spLocks noChangeShapeType="1"/>
              </p:cNvSpPr>
              <p:nvPr/>
            </p:nvSpPr>
            <p:spPr bwMode="auto">
              <a:xfrm>
                <a:off x="4619585" y="2644151"/>
                <a:ext cx="2307817" cy="73461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0" name="Straight Connector 26888"/>
              <p:cNvSpPr>
                <a:spLocks noChangeShapeType="1"/>
              </p:cNvSpPr>
              <p:nvPr/>
            </p:nvSpPr>
            <p:spPr bwMode="auto">
              <a:xfrm>
                <a:off x="5863196" y="2644151"/>
                <a:ext cx="1182372" cy="734738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51" name="Straight Connector 26892"/>
              <p:cNvSpPr>
                <a:spLocks noChangeShapeType="1"/>
              </p:cNvSpPr>
              <p:nvPr/>
            </p:nvSpPr>
            <p:spPr bwMode="auto">
              <a:xfrm>
                <a:off x="7139782" y="2649567"/>
                <a:ext cx="0" cy="718490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152" name="Group 151"/>
              <p:cNvGrpSpPr/>
              <p:nvPr/>
            </p:nvGrpSpPr>
            <p:grpSpPr>
              <a:xfrm>
                <a:off x="3106744" y="2638736"/>
                <a:ext cx="3946962" cy="776200"/>
                <a:chOff x="3106744" y="2638736"/>
                <a:chExt cx="3946962" cy="776200"/>
              </a:xfrm>
            </p:grpSpPr>
            <p:sp>
              <p:nvSpPr>
                <p:cNvPr id="153" name="Straight Connector 26879"/>
                <p:cNvSpPr>
                  <a:spLocks noChangeShapeType="1"/>
                </p:cNvSpPr>
                <p:nvPr/>
              </p:nvSpPr>
              <p:spPr bwMode="auto">
                <a:xfrm flipV="1">
                  <a:off x="4679950" y="2638736"/>
                  <a:ext cx="2196033" cy="74005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4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654437"/>
                  <a:ext cx="1168239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5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4395242" y="2638736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6" name="Straight Connector 26879"/>
                <p:cNvSpPr>
                  <a:spLocks noChangeShapeType="1"/>
                </p:cNvSpPr>
                <p:nvPr/>
              </p:nvSpPr>
              <p:spPr bwMode="auto">
                <a:xfrm>
                  <a:off x="3190854" y="2648589"/>
                  <a:ext cx="2153307" cy="766347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7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4493891" y="2648589"/>
                  <a:ext cx="1168239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8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5802609" y="2648589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59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5857203" y="2643172"/>
                  <a:ext cx="1196503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160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4488953" y="2638736"/>
                  <a:ext cx="1196503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88" name="Straight Connector 26932"/>
            <p:cNvSpPr>
              <a:spLocks noChangeShapeType="1"/>
            </p:cNvSpPr>
            <p:nvPr/>
          </p:nvSpPr>
          <p:spPr bwMode="auto">
            <a:xfrm flipH="1">
              <a:off x="5945398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9" name="Straight Connector 26933"/>
            <p:cNvSpPr>
              <a:spLocks noChangeShapeType="1"/>
            </p:cNvSpPr>
            <p:nvPr/>
          </p:nvSpPr>
          <p:spPr bwMode="auto">
            <a:xfrm flipV="1">
              <a:off x="6132785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4" name="Straight Connector 26934"/>
            <p:cNvSpPr>
              <a:spLocks noChangeShapeType="1"/>
            </p:cNvSpPr>
            <p:nvPr/>
          </p:nvSpPr>
          <p:spPr bwMode="auto">
            <a:xfrm flipH="1" flipV="1">
              <a:off x="6264353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5" name="Straight Connector 26924"/>
            <p:cNvSpPr>
              <a:spLocks noChangeShapeType="1"/>
            </p:cNvSpPr>
            <p:nvPr/>
          </p:nvSpPr>
          <p:spPr bwMode="auto">
            <a:xfrm flipH="1">
              <a:off x="6926181" y="3070010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6" name="Straight Connector 26925"/>
            <p:cNvSpPr>
              <a:spLocks noChangeShapeType="1"/>
            </p:cNvSpPr>
            <p:nvPr/>
          </p:nvSpPr>
          <p:spPr bwMode="auto">
            <a:xfrm flipV="1">
              <a:off x="7117554" y="3070010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7" name="Straight Connector 26926"/>
            <p:cNvSpPr>
              <a:spLocks noChangeShapeType="1"/>
            </p:cNvSpPr>
            <p:nvPr/>
          </p:nvSpPr>
          <p:spPr bwMode="auto">
            <a:xfrm flipH="1" flipV="1">
              <a:off x="7245135" y="3066802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8" name="Straight Connector 26904"/>
            <p:cNvSpPr>
              <a:spLocks noChangeShapeType="1"/>
            </p:cNvSpPr>
            <p:nvPr/>
          </p:nvSpPr>
          <p:spPr bwMode="auto">
            <a:xfrm flipH="1">
              <a:off x="4940697" y="3068407"/>
              <a:ext cx="183398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99" name="Straight Connector 26905"/>
            <p:cNvSpPr>
              <a:spLocks noChangeShapeType="1"/>
            </p:cNvSpPr>
            <p:nvPr/>
          </p:nvSpPr>
          <p:spPr bwMode="auto">
            <a:xfrm flipV="1">
              <a:off x="5128083" y="3068407"/>
              <a:ext cx="47843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0" name="Straight Connector 26906"/>
            <p:cNvSpPr>
              <a:spLocks noChangeShapeType="1"/>
            </p:cNvSpPr>
            <p:nvPr/>
          </p:nvSpPr>
          <p:spPr bwMode="auto">
            <a:xfrm flipH="1" flipV="1">
              <a:off x="5259651" y="3065199"/>
              <a:ext cx="63790" cy="272681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1" name="Straight Connector 26907"/>
            <p:cNvSpPr>
              <a:spLocks noChangeShapeType="1"/>
            </p:cNvSpPr>
            <p:nvPr/>
          </p:nvSpPr>
          <p:spPr bwMode="auto">
            <a:xfrm flipH="1" flipV="1">
              <a:off x="5323442" y="3065199"/>
              <a:ext cx="187385" cy="275888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02" name="Rectangle 1"/>
            <p:cNvSpPr>
              <a:spLocks noChangeArrowheads="1"/>
            </p:cNvSpPr>
            <p:nvPr/>
          </p:nvSpPr>
          <p:spPr bwMode="auto">
            <a:xfrm>
              <a:off x="4698572" y="1828800"/>
              <a:ext cx="4097015" cy="2274128"/>
            </a:xfrm>
            <a:prstGeom prst="rect">
              <a:avLst/>
            </a:prstGeom>
            <a:noFill/>
            <a:ln w="1905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/>
              <a:endParaRPr lang="en-US" dirty="0"/>
            </a:p>
          </p:txBody>
        </p:sp>
        <p:pic>
          <p:nvPicPr>
            <p:cNvPr id="103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2738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11213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5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9687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6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8163" y="1828800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7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0444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8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8918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9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57393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0" name="Picture 2" descr="http://www.bsccl.com.bd/internet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5868" y="2717354"/>
              <a:ext cx="804871" cy="423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1" name="Rectangle 110"/>
            <p:cNvSpPr/>
            <p:nvPr/>
          </p:nvSpPr>
          <p:spPr>
            <a:xfrm>
              <a:off x="4844824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5039928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235032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430136" y="3333885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862171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6057275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6252379" y="3335423"/>
              <a:ext cx="151019" cy="95751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6807106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7010600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7214093" y="3336143"/>
              <a:ext cx="151019" cy="95751"/>
            </a:xfrm>
            <a:prstGeom prst="rect">
              <a:avLst/>
            </a:prstGeom>
            <a:solidFill>
              <a:srgbClr val="FF0000"/>
            </a:solidFill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1" name="TextBox 3"/>
            <p:cNvSpPr txBox="1">
              <a:spLocks noChangeArrowheads="1"/>
            </p:cNvSpPr>
            <p:nvPr/>
          </p:nvSpPr>
          <p:spPr bwMode="auto">
            <a:xfrm>
              <a:off x="5235032" y="3761310"/>
              <a:ext cx="11447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1</a:t>
              </a:r>
              <a:endParaRPr lang="en-US" baseline="-25000" dirty="0"/>
            </a:p>
          </p:txBody>
        </p:sp>
        <p:sp>
          <p:nvSpPr>
            <p:cNvPr id="122" name="TextBox 344"/>
            <p:cNvSpPr txBox="1">
              <a:spLocks noChangeArrowheads="1"/>
            </p:cNvSpPr>
            <p:nvPr/>
          </p:nvSpPr>
          <p:spPr bwMode="auto">
            <a:xfrm>
              <a:off x="7075309" y="3753783"/>
              <a:ext cx="11118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dirty="0"/>
                <a:t>t</a:t>
              </a:r>
              <a:r>
                <a:rPr lang="en-US" dirty="0" smtClean="0"/>
                <a:t>enant T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23" name="Left Brace 122"/>
            <p:cNvSpPr/>
            <p:nvPr/>
          </p:nvSpPr>
          <p:spPr>
            <a:xfrm rot="16200000">
              <a:off x="5090720" y="3223871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4" name="Left Brace 123"/>
            <p:cNvSpPr/>
            <p:nvPr/>
          </p:nvSpPr>
          <p:spPr>
            <a:xfrm rot="16200000">
              <a:off x="6035012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5" name="Left Brace 124"/>
            <p:cNvSpPr/>
            <p:nvPr/>
          </p:nvSpPr>
          <p:spPr>
            <a:xfrm rot="16200000">
              <a:off x="6977560" y="3310772"/>
              <a:ext cx="201157" cy="535620"/>
            </a:xfrm>
            <a:prstGeom prst="leftBrac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6" name="Left Brace 125"/>
            <p:cNvSpPr/>
            <p:nvPr/>
          </p:nvSpPr>
          <p:spPr>
            <a:xfrm rot="16200000">
              <a:off x="6437239" y="3503072"/>
              <a:ext cx="201157" cy="151020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7" name="Left Brace 126"/>
            <p:cNvSpPr/>
            <p:nvPr/>
          </p:nvSpPr>
          <p:spPr>
            <a:xfrm rot="16200000">
              <a:off x="7403706" y="3505759"/>
              <a:ext cx="201157" cy="151020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8" name="Left Brace 127"/>
            <p:cNvSpPr/>
            <p:nvPr/>
          </p:nvSpPr>
          <p:spPr>
            <a:xfrm rot="16200000">
              <a:off x="8136364" y="3218177"/>
              <a:ext cx="201157" cy="709422"/>
            </a:xfrm>
            <a:prstGeom prst="leftBrac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9" name="Straight Connector 26935"/>
            <p:cNvSpPr>
              <a:spLocks noChangeShapeType="1"/>
            </p:cNvSpPr>
            <p:nvPr/>
          </p:nvSpPr>
          <p:spPr bwMode="auto">
            <a:xfrm flipH="1" flipV="1">
              <a:off x="6543398" y="3707445"/>
              <a:ext cx="701737" cy="154089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0" name="Straight Connector 26935"/>
            <p:cNvSpPr>
              <a:spLocks noChangeShapeType="1"/>
            </p:cNvSpPr>
            <p:nvPr/>
          </p:nvSpPr>
          <p:spPr bwMode="auto">
            <a:xfrm flipV="1">
              <a:off x="8050915" y="3715083"/>
              <a:ext cx="171869" cy="146451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1" name="Straight Connector 26935"/>
            <p:cNvSpPr>
              <a:spLocks noChangeShapeType="1"/>
            </p:cNvSpPr>
            <p:nvPr/>
          </p:nvSpPr>
          <p:spPr bwMode="auto">
            <a:xfrm flipH="1" flipV="1">
              <a:off x="7514525" y="3715082"/>
              <a:ext cx="65268" cy="84327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2" name="Straight Connector 26935"/>
            <p:cNvSpPr>
              <a:spLocks noChangeShapeType="1"/>
            </p:cNvSpPr>
            <p:nvPr/>
          </p:nvSpPr>
          <p:spPr bwMode="auto">
            <a:xfrm flipV="1">
              <a:off x="6247998" y="3695610"/>
              <a:ext cx="809483" cy="180432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3" name="Straight Connector 26935"/>
            <p:cNvSpPr>
              <a:spLocks noChangeShapeType="1"/>
            </p:cNvSpPr>
            <p:nvPr/>
          </p:nvSpPr>
          <p:spPr bwMode="auto">
            <a:xfrm flipV="1">
              <a:off x="6057275" y="3704228"/>
              <a:ext cx="80294" cy="97627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34" name="Straight Connector 26935"/>
            <p:cNvSpPr>
              <a:spLocks noChangeShapeType="1"/>
            </p:cNvSpPr>
            <p:nvPr/>
          </p:nvSpPr>
          <p:spPr bwMode="auto">
            <a:xfrm flipH="1" flipV="1">
              <a:off x="5190947" y="3704228"/>
              <a:ext cx="293525" cy="157306"/>
            </a:xfrm>
            <a:prstGeom prst="line">
              <a:avLst/>
            </a:prstGeom>
            <a:noFill/>
            <a:ln w="38100" algn="ctr">
              <a:solidFill>
                <a:srgbClr val="FF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135" name="Group 134"/>
            <p:cNvGrpSpPr/>
            <p:nvPr/>
          </p:nvGrpSpPr>
          <p:grpSpPr>
            <a:xfrm>
              <a:off x="6328143" y="3065199"/>
              <a:ext cx="2268646" cy="374042"/>
              <a:chOff x="4610166" y="3674619"/>
              <a:chExt cx="2680464" cy="428643"/>
            </a:xfrm>
          </p:grpSpPr>
          <p:sp>
            <p:nvSpPr>
              <p:cNvPr id="136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4610166" y="3674619"/>
                <a:ext cx="221400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7" name="Straight Connector 26927"/>
              <p:cNvSpPr>
                <a:spLocks noChangeShapeType="1"/>
              </p:cNvSpPr>
              <p:nvPr/>
            </p:nvSpPr>
            <p:spPr bwMode="auto">
              <a:xfrm flipH="1" flipV="1">
                <a:off x="5768986" y="3676456"/>
                <a:ext cx="226111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8" name="Straight Connector 26916"/>
              <p:cNvSpPr>
                <a:spLocks noChangeShapeType="1"/>
              </p:cNvSpPr>
              <p:nvPr/>
            </p:nvSpPr>
            <p:spPr bwMode="auto">
              <a:xfrm flipH="1">
                <a:off x="6517976" y="3678295"/>
                <a:ext cx="216689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39" name="Straight Connector 26917"/>
              <p:cNvSpPr>
                <a:spLocks noChangeShapeType="1"/>
              </p:cNvSpPr>
              <p:nvPr/>
            </p:nvSpPr>
            <p:spPr bwMode="auto">
              <a:xfrm flipV="1">
                <a:off x="6744087" y="3678295"/>
                <a:ext cx="56528" cy="3124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0" name="Straight Connector 26918"/>
              <p:cNvSpPr>
                <a:spLocks noChangeShapeType="1"/>
              </p:cNvSpPr>
              <p:nvPr/>
            </p:nvSpPr>
            <p:spPr bwMode="auto">
              <a:xfrm flipH="1" flipV="1">
                <a:off x="6894827" y="3674619"/>
                <a:ext cx="75370" cy="312485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1" name="Straight Connector 26919"/>
              <p:cNvSpPr>
                <a:spLocks noChangeShapeType="1"/>
              </p:cNvSpPr>
              <p:nvPr/>
            </p:nvSpPr>
            <p:spPr bwMode="auto">
              <a:xfrm flipH="1" flipV="1">
                <a:off x="6970198" y="3674619"/>
                <a:ext cx="226111" cy="31616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420635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6651156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6881677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7112197" y="399353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5910590" y="3987104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4752682" y="3982427"/>
                <a:ext cx="178433" cy="109728"/>
              </a:xfrm>
              <a:prstGeom prst="rect">
                <a:avLst/>
              </a:prstGeom>
              <a:solidFill>
                <a:srgbClr val="0033CC"/>
              </a:solidFill>
              <a:ln w="28575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923900" y="5925807"/>
            <a:ext cx="29931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Many shared </a:t>
            </a:r>
            <a:r>
              <a:rPr lang="en-US" dirty="0" smtClean="0">
                <a:solidFill>
                  <a:srgbClr val="FF0000"/>
                </a:solidFill>
              </a:rPr>
              <a:t>links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Unpredictable Performance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5410129" y="5932026"/>
            <a:ext cx="26981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No shared links</a:t>
            </a:r>
          </a:p>
          <a:p>
            <a:pPr algn="ctr"/>
            <a:r>
              <a:rPr lang="en-US" dirty="0" smtClean="0">
                <a:solidFill>
                  <a:srgbClr val="009900"/>
                </a:solidFill>
              </a:rPr>
              <a:t>Applications are Isolated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8173" y="3108624"/>
            <a:ext cx="800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174" name="TextBox 173"/>
          <p:cNvSpPr txBox="1"/>
          <p:nvPr/>
        </p:nvSpPr>
        <p:spPr>
          <a:xfrm>
            <a:off x="6193859" y="314372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LaaS</a:t>
            </a:r>
            <a:endParaRPr lang="en-US" dirty="0"/>
          </a:p>
        </p:txBody>
      </p:sp>
      <p:grpSp>
        <p:nvGrpSpPr>
          <p:cNvPr id="175" name="Group 174"/>
          <p:cNvGrpSpPr/>
          <p:nvPr/>
        </p:nvGrpSpPr>
        <p:grpSpPr>
          <a:xfrm>
            <a:off x="4589785" y="3581400"/>
            <a:ext cx="4097015" cy="2301842"/>
            <a:chOff x="2453040" y="4114800"/>
            <a:chExt cx="4097015" cy="2301842"/>
          </a:xfrm>
        </p:grpSpPr>
        <p:sp>
          <p:nvSpPr>
            <p:cNvPr id="176" name="Straight Connector 26879"/>
            <p:cNvSpPr>
              <a:spLocks noChangeShapeType="1"/>
            </p:cNvSpPr>
            <p:nvPr/>
          </p:nvSpPr>
          <p:spPr bwMode="auto">
            <a:xfrm>
              <a:off x="2949837" y="4469038"/>
              <a:ext cx="1822479" cy="668730"/>
            </a:xfrm>
            <a:prstGeom prst="line">
              <a:avLst/>
            </a:prstGeom>
            <a:noFill/>
            <a:ln w="38100" algn="ctr">
              <a:solidFill>
                <a:srgbClr val="0000C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grpSp>
          <p:nvGrpSpPr>
            <p:cNvPr id="177" name="Group 176"/>
            <p:cNvGrpSpPr/>
            <p:nvPr/>
          </p:nvGrpSpPr>
          <p:grpSpPr>
            <a:xfrm>
              <a:off x="2453040" y="4114800"/>
              <a:ext cx="4097015" cy="2301842"/>
              <a:chOff x="4698572" y="1828800"/>
              <a:chExt cx="4097015" cy="2301842"/>
            </a:xfrm>
          </p:grpSpPr>
          <p:grpSp>
            <p:nvGrpSpPr>
              <p:cNvPr id="180" name="Group 179"/>
              <p:cNvGrpSpPr/>
              <p:nvPr/>
            </p:nvGrpSpPr>
            <p:grpSpPr>
              <a:xfrm>
                <a:off x="5161384" y="2140716"/>
                <a:ext cx="3307733" cy="693157"/>
                <a:chOff x="1098369" y="5454854"/>
                <a:chExt cx="3908172" cy="794340"/>
              </a:xfrm>
            </p:grpSpPr>
            <p:sp>
              <p:nvSpPr>
                <p:cNvPr id="240" name="Straight Connector 26882"/>
                <p:cNvSpPr>
                  <a:spLocks noChangeShapeType="1"/>
                </p:cNvSpPr>
                <p:nvPr/>
              </p:nvSpPr>
              <p:spPr bwMode="auto">
                <a:xfrm>
                  <a:off x="2312051" y="5519872"/>
                  <a:ext cx="0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1" name="Straight Connector 26881"/>
                <p:cNvSpPr>
                  <a:spLocks noChangeShapeType="1"/>
                </p:cNvSpPr>
                <p:nvPr/>
              </p:nvSpPr>
              <p:spPr bwMode="auto">
                <a:xfrm flipH="1">
                  <a:off x="1098369" y="5485382"/>
                  <a:ext cx="1177661" cy="725711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2" name="Straight Connector 26885"/>
                <p:cNvSpPr>
                  <a:spLocks noChangeShapeType="1"/>
                </p:cNvSpPr>
                <p:nvPr/>
              </p:nvSpPr>
              <p:spPr bwMode="auto">
                <a:xfrm flipH="1">
                  <a:off x="1197291" y="5485382"/>
                  <a:ext cx="2327058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3" name="Straight Connector 26889"/>
                <p:cNvSpPr>
                  <a:spLocks noChangeShapeType="1"/>
                </p:cNvSpPr>
                <p:nvPr/>
              </p:nvSpPr>
              <p:spPr bwMode="auto">
                <a:xfrm flipH="1">
                  <a:off x="1445909" y="5454854"/>
                  <a:ext cx="3241921" cy="794340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4" name="Straight Connector 26890"/>
                <p:cNvSpPr>
                  <a:spLocks noChangeShapeType="1"/>
                </p:cNvSpPr>
                <p:nvPr/>
              </p:nvSpPr>
              <p:spPr bwMode="auto">
                <a:xfrm flipH="1">
                  <a:off x="2632787" y="5485382"/>
                  <a:ext cx="2238809" cy="746944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5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2467501" y="5497068"/>
                  <a:ext cx="1168239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6" name="Straight Connector 26886"/>
                <p:cNvSpPr>
                  <a:spLocks noChangeShapeType="1"/>
                </p:cNvSpPr>
                <p:nvPr/>
              </p:nvSpPr>
              <p:spPr bwMode="auto">
                <a:xfrm flipH="1">
                  <a:off x="2448661" y="5491652"/>
                  <a:ext cx="1187081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7" name="Straight Connector 26887"/>
                <p:cNvSpPr>
                  <a:spLocks noChangeShapeType="1"/>
                </p:cNvSpPr>
                <p:nvPr/>
              </p:nvSpPr>
              <p:spPr bwMode="auto">
                <a:xfrm flipH="1">
                  <a:off x="3724890" y="5497068"/>
                  <a:ext cx="0" cy="720296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48" name="Straight Connector 26891"/>
                <p:cNvSpPr>
                  <a:spLocks noChangeShapeType="1"/>
                </p:cNvSpPr>
                <p:nvPr/>
              </p:nvSpPr>
              <p:spPr bwMode="auto">
                <a:xfrm flipH="1">
                  <a:off x="3810038" y="5491652"/>
                  <a:ext cx="1196503" cy="729322"/>
                </a:xfrm>
                <a:prstGeom prst="line">
                  <a:avLst/>
                </a:prstGeom>
                <a:noFill/>
                <a:ln w="38100" algn="ctr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5055703" y="2165994"/>
                <a:ext cx="3070539" cy="654976"/>
                <a:chOff x="3106744" y="2644151"/>
                <a:chExt cx="3627922" cy="750585"/>
              </a:xfrm>
            </p:grpSpPr>
            <p:sp>
              <p:nvSpPr>
                <p:cNvPr id="238" name="Straight Connector 26880"/>
                <p:cNvSpPr>
                  <a:spLocks noChangeShapeType="1"/>
                </p:cNvSpPr>
                <p:nvPr/>
              </p:nvSpPr>
              <p:spPr bwMode="auto">
                <a:xfrm>
                  <a:off x="3366555" y="2644151"/>
                  <a:ext cx="3368111" cy="7505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9" name="Straight Connector 26883"/>
                <p:cNvSpPr>
                  <a:spLocks noChangeShapeType="1"/>
                </p:cNvSpPr>
                <p:nvPr/>
              </p:nvSpPr>
              <p:spPr bwMode="auto">
                <a:xfrm>
                  <a:off x="3106744" y="2654437"/>
                  <a:ext cx="1168239" cy="72932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  <p:sp>
            <p:nvSpPr>
              <p:cNvPr id="182" name="Straight Connector 26932"/>
              <p:cNvSpPr>
                <a:spLocks noChangeShapeType="1"/>
              </p:cNvSpPr>
              <p:nvPr/>
            </p:nvSpPr>
            <p:spPr bwMode="auto">
              <a:xfrm flipH="1">
                <a:off x="5945398" y="3068407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3" name="Straight Connector 26933"/>
              <p:cNvSpPr>
                <a:spLocks noChangeShapeType="1"/>
              </p:cNvSpPr>
              <p:nvPr/>
            </p:nvSpPr>
            <p:spPr bwMode="auto">
              <a:xfrm flipV="1">
                <a:off x="6132785" y="3068407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4" name="Straight Connector 26934"/>
              <p:cNvSpPr>
                <a:spLocks noChangeShapeType="1"/>
              </p:cNvSpPr>
              <p:nvPr/>
            </p:nvSpPr>
            <p:spPr bwMode="auto">
              <a:xfrm flipH="1" flipV="1">
                <a:off x="6264353" y="3065199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5" name="Straight Connector 26924"/>
              <p:cNvSpPr>
                <a:spLocks noChangeShapeType="1"/>
              </p:cNvSpPr>
              <p:nvPr/>
            </p:nvSpPr>
            <p:spPr bwMode="auto">
              <a:xfrm flipH="1">
                <a:off x="6926181" y="3070010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6" name="Straight Connector 26925"/>
              <p:cNvSpPr>
                <a:spLocks noChangeShapeType="1"/>
              </p:cNvSpPr>
              <p:nvPr/>
            </p:nvSpPr>
            <p:spPr bwMode="auto">
              <a:xfrm flipV="1">
                <a:off x="7117554" y="3070010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7" name="Straight Connector 26926"/>
              <p:cNvSpPr>
                <a:spLocks noChangeShapeType="1"/>
              </p:cNvSpPr>
              <p:nvPr/>
            </p:nvSpPr>
            <p:spPr bwMode="auto">
              <a:xfrm flipH="1" flipV="1">
                <a:off x="7245135" y="3066802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8" name="Straight Connector 26904"/>
              <p:cNvSpPr>
                <a:spLocks noChangeShapeType="1"/>
              </p:cNvSpPr>
              <p:nvPr/>
            </p:nvSpPr>
            <p:spPr bwMode="auto">
              <a:xfrm flipH="1">
                <a:off x="4940697" y="3068407"/>
                <a:ext cx="183398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89" name="Straight Connector 26905"/>
              <p:cNvSpPr>
                <a:spLocks noChangeShapeType="1"/>
              </p:cNvSpPr>
              <p:nvPr/>
            </p:nvSpPr>
            <p:spPr bwMode="auto">
              <a:xfrm flipV="1">
                <a:off x="5128083" y="3068407"/>
                <a:ext cx="47843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90" name="Straight Connector 26906"/>
              <p:cNvSpPr>
                <a:spLocks noChangeShapeType="1"/>
              </p:cNvSpPr>
              <p:nvPr/>
            </p:nvSpPr>
            <p:spPr bwMode="auto">
              <a:xfrm flipH="1" flipV="1">
                <a:off x="5259651" y="3065199"/>
                <a:ext cx="63790" cy="272681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91" name="Straight Connector 26907"/>
              <p:cNvSpPr>
                <a:spLocks noChangeShapeType="1"/>
              </p:cNvSpPr>
              <p:nvPr/>
            </p:nvSpPr>
            <p:spPr bwMode="auto">
              <a:xfrm flipH="1" flipV="1">
                <a:off x="5323442" y="3065199"/>
                <a:ext cx="187385" cy="275888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192" name="Rectangle 1"/>
              <p:cNvSpPr>
                <a:spLocks noChangeArrowheads="1"/>
              </p:cNvSpPr>
              <p:nvPr/>
            </p:nvSpPr>
            <p:spPr bwMode="auto">
              <a:xfrm>
                <a:off x="4698572" y="1828800"/>
                <a:ext cx="4097015" cy="2274128"/>
              </a:xfrm>
              <a:prstGeom prst="rect">
                <a:avLst/>
              </a:prstGeom>
              <a:noFill/>
              <a:ln w="19050" algn="ctr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algn="ctr"/>
                <a:endParaRPr lang="en-US" dirty="0"/>
              </a:p>
            </p:txBody>
          </p:sp>
          <p:pic>
            <p:nvPicPr>
              <p:cNvPr id="193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2738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4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11213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5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9687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6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08163" y="1828800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7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60444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8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808918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9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57393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0" name="Picture 2" descr="http://www.bsccl.com.bd/internet.jpg"/>
              <p:cNvPicPr>
                <a:picLocks noChangeAspect="1" noChangeArrowheads="1"/>
              </p:cNvPicPr>
              <p:nvPr/>
            </p:nvPicPr>
            <p:blipFill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905868" y="2717354"/>
                <a:ext cx="804871" cy="4236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01" name="Rectangle 200"/>
              <p:cNvSpPr/>
              <p:nvPr/>
            </p:nvSpPr>
            <p:spPr>
              <a:xfrm>
                <a:off x="4844824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2" name="Rectangle 201"/>
              <p:cNvSpPr/>
              <p:nvPr/>
            </p:nvSpPr>
            <p:spPr>
              <a:xfrm>
                <a:off x="5039928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3" name="Rectangle 202"/>
              <p:cNvSpPr/>
              <p:nvPr/>
            </p:nvSpPr>
            <p:spPr>
              <a:xfrm>
                <a:off x="5235032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5430136" y="3333885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5862171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6057275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6252379" y="333542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6807106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7018989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7214093" y="3336143"/>
                <a:ext cx="151019" cy="95751"/>
              </a:xfrm>
              <a:prstGeom prst="rect">
                <a:avLst/>
              </a:prstGeom>
              <a:solidFill>
                <a:srgbClr val="FF0000"/>
              </a:solidFill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1" name="TextBox 3"/>
              <p:cNvSpPr txBox="1">
                <a:spLocks noChangeArrowheads="1"/>
              </p:cNvSpPr>
              <p:nvPr/>
            </p:nvSpPr>
            <p:spPr bwMode="auto">
              <a:xfrm>
                <a:off x="5235032" y="3761310"/>
                <a:ext cx="114471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/>
                <a:r>
                  <a:rPr lang="en-US" dirty="0"/>
                  <a:t>t</a:t>
                </a:r>
                <a:r>
                  <a:rPr lang="en-US" dirty="0" smtClean="0"/>
                  <a:t>enant T</a:t>
                </a:r>
                <a:r>
                  <a:rPr lang="en-US" baseline="-25000" dirty="0" smtClean="0"/>
                  <a:t>1</a:t>
                </a:r>
                <a:endParaRPr lang="en-US" baseline="-25000" dirty="0"/>
              </a:p>
            </p:txBody>
          </p:sp>
          <p:sp>
            <p:nvSpPr>
              <p:cNvPr id="212" name="TextBox 344"/>
              <p:cNvSpPr txBox="1">
                <a:spLocks noChangeArrowheads="1"/>
              </p:cNvSpPr>
              <p:nvPr/>
            </p:nvSpPr>
            <p:spPr bwMode="auto">
              <a:xfrm>
                <a:off x="7075309" y="3753783"/>
                <a:ext cx="111184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r" eaLnBrk="1" hangingPunct="1"/>
                <a:r>
                  <a:rPr lang="en-US" dirty="0"/>
                  <a:t>t</a:t>
                </a:r>
                <a:r>
                  <a:rPr lang="en-US" dirty="0" smtClean="0"/>
                  <a:t>enant T</a:t>
                </a:r>
                <a:r>
                  <a:rPr lang="en-US" baseline="-25000" dirty="0" smtClean="0"/>
                  <a:t>2</a:t>
                </a:r>
                <a:endParaRPr lang="en-US" baseline="-25000" dirty="0"/>
              </a:p>
            </p:txBody>
          </p:sp>
          <p:sp>
            <p:nvSpPr>
              <p:cNvPr id="213" name="Left Brace 212"/>
              <p:cNvSpPr/>
              <p:nvPr/>
            </p:nvSpPr>
            <p:spPr>
              <a:xfrm rot="16200000">
                <a:off x="5090720" y="3223871"/>
                <a:ext cx="201157" cy="709422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4" name="Left Brace 213"/>
              <p:cNvSpPr/>
              <p:nvPr/>
            </p:nvSpPr>
            <p:spPr>
              <a:xfrm rot="16200000">
                <a:off x="6035012" y="3310772"/>
                <a:ext cx="201157" cy="535620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5" name="Left Brace 214"/>
              <p:cNvSpPr/>
              <p:nvPr/>
            </p:nvSpPr>
            <p:spPr>
              <a:xfrm rot="16200000">
                <a:off x="6977560" y="3310772"/>
                <a:ext cx="201157" cy="535620"/>
              </a:xfrm>
              <a:prstGeom prst="leftBrac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6" name="Left Brace 215"/>
              <p:cNvSpPr/>
              <p:nvPr/>
            </p:nvSpPr>
            <p:spPr>
              <a:xfrm rot="16200000">
                <a:off x="6437239" y="3503072"/>
                <a:ext cx="201157" cy="151020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7" name="Left Brace 216"/>
              <p:cNvSpPr/>
              <p:nvPr/>
            </p:nvSpPr>
            <p:spPr>
              <a:xfrm rot="16200000">
                <a:off x="7403706" y="3505759"/>
                <a:ext cx="201157" cy="151020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8" name="Left Brace 217"/>
              <p:cNvSpPr/>
              <p:nvPr/>
            </p:nvSpPr>
            <p:spPr>
              <a:xfrm rot="16200000">
                <a:off x="8136364" y="3218177"/>
                <a:ext cx="201157" cy="709422"/>
              </a:xfrm>
              <a:prstGeom prst="leftBrac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19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6543398" y="3707445"/>
                <a:ext cx="701737" cy="154089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0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8050915" y="3715083"/>
                <a:ext cx="171869" cy="146451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1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7514525" y="3715082"/>
                <a:ext cx="65268" cy="84327"/>
              </a:xfrm>
              <a:prstGeom prst="line">
                <a:avLst/>
              </a:prstGeom>
              <a:noFill/>
              <a:ln w="38100" algn="ctr">
                <a:solidFill>
                  <a:srgbClr val="0000CC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2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6247998" y="3695610"/>
                <a:ext cx="809483" cy="180432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3" name="Straight Connector 26935"/>
              <p:cNvSpPr>
                <a:spLocks noChangeShapeType="1"/>
              </p:cNvSpPr>
              <p:nvPr/>
            </p:nvSpPr>
            <p:spPr bwMode="auto">
              <a:xfrm flipV="1">
                <a:off x="6057275" y="3704228"/>
                <a:ext cx="80294" cy="97627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sp>
            <p:nvSpPr>
              <p:cNvPr id="224" name="Straight Connector 26935"/>
              <p:cNvSpPr>
                <a:spLocks noChangeShapeType="1"/>
              </p:cNvSpPr>
              <p:nvPr/>
            </p:nvSpPr>
            <p:spPr bwMode="auto">
              <a:xfrm flipH="1" flipV="1">
                <a:off x="5190947" y="3704228"/>
                <a:ext cx="293525" cy="157306"/>
              </a:xfrm>
              <a:prstGeom prst="line">
                <a:avLst/>
              </a:prstGeom>
              <a:noFill/>
              <a:ln w="38100" algn="ctr">
                <a:solidFill>
                  <a:srgbClr val="FF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000"/>
              </a:p>
            </p:txBody>
          </p:sp>
          <p:grpSp>
            <p:nvGrpSpPr>
              <p:cNvPr id="225" name="Group 224"/>
              <p:cNvGrpSpPr/>
              <p:nvPr/>
            </p:nvGrpSpPr>
            <p:grpSpPr>
              <a:xfrm>
                <a:off x="6328143" y="3065199"/>
                <a:ext cx="2268646" cy="374042"/>
                <a:chOff x="4610166" y="3674619"/>
                <a:chExt cx="2680464" cy="428643"/>
              </a:xfrm>
            </p:grpSpPr>
            <p:sp>
              <p:nvSpPr>
                <p:cNvPr id="226" name="Straight Connector 26935"/>
                <p:cNvSpPr>
                  <a:spLocks noChangeShapeType="1"/>
                </p:cNvSpPr>
                <p:nvPr/>
              </p:nvSpPr>
              <p:spPr bwMode="auto">
                <a:xfrm flipH="1" flipV="1">
                  <a:off x="4610166" y="3674619"/>
                  <a:ext cx="221400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 dirty="0"/>
                </a:p>
              </p:txBody>
            </p:sp>
            <p:sp>
              <p:nvSpPr>
                <p:cNvPr id="227" name="Straight Connector 26927"/>
                <p:cNvSpPr>
                  <a:spLocks noChangeShapeType="1"/>
                </p:cNvSpPr>
                <p:nvPr/>
              </p:nvSpPr>
              <p:spPr bwMode="auto">
                <a:xfrm flipH="1" flipV="1">
                  <a:off x="5768986" y="3676456"/>
                  <a:ext cx="226111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28" name="Straight Connector 26916"/>
                <p:cNvSpPr>
                  <a:spLocks noChangeShapeType="1"/>
                </p:cNvSpPr>
                <p:nvPr/>
              </p:nvSpPr>
              <p:spPr bwMode="auto">
                <a:xfrm flipH="1">
                  <a:off x="6517976" y="3678295"/>
                  <a:ext cx="216689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29" name="Straight Connector 26917"/>
                <p:cNvSpPr>
                  <a:spLocks noChangeShapeType="1"/>
                </p:cNvSpPr>
                <p:nvPr/>
              </p:nvSpPr>
              <p:spPr bwMode="auto">
                <a:xfrm flipV="1">
                  <a:off x="6744087" y="3678295"/>
                  <a:ext cx="56528" cy="3124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0" name="Straight Connector 26918"/>
                <p:cNvSpPr>
                  <a:spLocks noChangeShapeType="1"/>
                </p:cNvSpPr>
                <p:nvPr/>
              </p:nvSpPr>
              <p:spPr bwMode="auto">
                <a:xfrm flipH="1" flipV="1">
                  <a:off x="6894827" y="3674619"/>
                  <a:ext cx="75370" cy="312485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1" name="Straight Connector 26919"/>
                <p:cNvSpPr>
                  <a:spLocks noChangeShapeType="1"/>
                </p:cNvSpPr>
                <p:nvPr/>
              </p:nvSpPr>
              <p:spPr bwMode="auto">
                <a:xfrm flipH="1" flipV="1">
                  <a:off x="6970198" y="3674619"/>
                  <a:ext cx="226111" cy="316161"/>
                </a:xfrm>
                <a:prstGeom prst="line">
                  <a:avLst/>
                </a:prstGeom>
                <a:noFill/>
                <a:ln w="38100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2" name="Rectangle 231"/>
                <p:cNvSpPr/>
                <p:nvPr/>
              </p:nvSpPr>
              <p:spPr>
                <a:xfrm>
                  <a:off x="6420635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3" name="Rectangle 232"/>
                <p:cNvSpPr/>
                <p:nvPr/>
              </p:nvSpPr>
              <p:spPr>
                <a:xfrm>
                  <a:off x="6651156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4" name="Rectangle 233"/>
                <p:cNvSpPr/>
                <p:nvPr/>
              </p:nvSpPr>
              <p:spPr>
                <a:xfrm>
                  <a:off x="6881677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  <a:extLst/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5" name="Rectangle 234"/>
                <p:cNvSpPr/>
                <p:nvPr/>
              </p:nvSpPr>
              <p:spPr>
                <a:xfrm>
                  <a:off x="7112197" y="399353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6" name="Rectangle 235"/>
                <p:cNvSpPr/>
                <p:nvPr/>
              </p:nvSpPr>
              <p:spPr>
                <a:xfrm>
                  <a:off x="5910590" y="3987104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  <p:sp>
              <p:nvSpPr>
                <p:cNvPr id="237" name="Rectangle 236"/>
                <p:cNvSpPr/>
                <p:nvPr/>
              </p:nvSpPr>
              <p:spPr>
                <a:xfrm>
                  <a:off x="4752682" y="3982427"/>
                  <a:ext cx="178433" cy="109728"/>
                </a:xfrm>
                <a:prstGeom prst="rect">
                  <a:avLst/>
                </a:prstGeom>
                <a:solidFill>
                  <a:srgbClr val="0033CC"/>
                </a:solidFill>
                <a:ln w="28575" algn="ctr">
                  <a:solidFill>
                    <a:srgbClr val="0000CC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2000"/>
                </a:p>
              </p:txBody>
            </p:sp>
          </p:grpSp>
        </p:grpSp>
        <p:sp>
          <p:nvSpPr>
            <p:cNvPr id="178" name="TextBox 177"/>
            <p:cNvSpPr txBox="1"/>
            <p:nvPr/>
          </p:nvSpPr>
          <p:spPr>
            <a:xfrm>
              <a:off x="4182498" y="5359326"/>
              <a:ext cx="381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</a:t>
              </a:r>
              <a:r>
                <a:rPr lang="en-US" sz="1400" baseline="-25000" dirty="0" smtClean="0"/>
                <a:t>0</a:t>
              </a:r>
              <a:endParaRPr lang="en-US" sz="1400" baseline="-25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174887" y="5379842"/>
              <a:ext cx="381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H</a:t>
              </a:r>
              <a:r>
                <a:rPr lang="en-US" sz="1400" baseline="-25000" dirty="0" smtClean="0"/>
                <a:t>1</a:t>
              </a:r>
              <a:endParaRPr lang="en-US" sz="14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36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USER@3DIERONRDC9YY577" val="3807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15569</TotalTime>
  <Words>1337</Words>
  <Application>Microsoft Office PowerPoint</Application>
  <PresentationFormat>On-screen Show (4:3)</PresentationFormat>
  <Paragraphs>368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Aparajita</vt:lpstr>
      <vt:lpstr>Arial</vt:lpstr>
      <vt:lpstr>Cambria Math</vt:lpstr>
      <vt:lpstr>Symbol</vt:lpstr>
      <vt:lpstr>Wingdings</vt:lpstr>
      <vt:lpstr>Default Design</vt:lpstr>
      <vt:lpstr>Links as a Service: Guaranteed Tenant Isolation in the Shared Cloud</vt:lpstr>
      <vt:lpstr>Losing Predictability in the Cloud</vt:lpstr>
      <vt:lpstr>Sensitive Applications</vt:lpstr>
      <vt:lpstr>Multi Tenant Experiment</vt:lpstr>
      <vt:lpstr>Larger Networks</vt:lpstr>
      <vt:lpstr>Distributed Database Queries</vt:lpstr>
      <vt:lpstr>Main Related Work</vt:lpstr>
      <vt:lpstr>Related Work Analysis</vt:lpstr>
      <vt:lpstr>Links as a Service</vt:lpstr>
      <vt:lpstr>Support for Any Admissible Traffic = Hose Model = Fat Tree RNB</vt:lpstr>
      <vt:lpstr>Dedicated Link Allocation  Is Not Enough!</vt:lpstr>
      <vt:lpstr>Supporting Admissible Traffic  Require Placement Constraints</vt:lpstr>
      <vt:lpstr>Conditions for  LaaS with Hose Model</vt:lpstr>
      <vt:lpstr>Analysis: how to get LaaS?</vt:lpstr>
      <vt:lpstr>Analysis: how to get LaaS?</vt:lpstr>
      <vt:lpstr>How does LaaS work?</vt:lpstr>
      <vt:lpstr>Simulating Cluster Utilization</vt:lpstr>
      <vt:lpstr>~10% Cluster Utilization Cost</vt:lpstr>
      <vt:lpstr>~10% Cluster Utilization Cost</vt:lpstr>
      <vt:lpstr>Implementation</vt:lpstr>
      <vt:lpstr>LaaS Removes any Variation</vt:lpstr>
      <vt:lpstr>Enhancements</vt:lpstr>
      <vt:lpstr>LaaS Concluding Remarks</vt:lpstr>
      <vt:lpstr>Questions</vt:lpstr>
    </vt:vector>
  </TitlesOfParts>
  <Company>Laptop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Compressing Forwarding Tables</dc:title>
  <dc:creator>Ori</dc:creator>
  <cp:lastModifiedBy>Isaac Keslassy</cp:lastModifiedBy>
  <cp:revision>2679</cp:revision>
  <dcterms:created xsi:type="dcterms:W3CDTF">2009-04-15T16:49:04Z</dcterms:created>
  <dcterms:modified xsi:type="dcterms:W3CDTF">2016-07-22T00:01:29Z</dcterms:modified>
</cp:coreProperties>
</file>