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62" r:id="rId3"/>
    <p:sldId id="402" r:id="rId4"/>
    <p:sldId id="440" r:id="rId5"/>
    <p:sldId id="432" r:id="rId6"/>
    <p:sldId id="455" r:id="rId7"/>
    <p:sldId id="433" r:id="rId8"/>
    <p:sldId id="456" r:id="rId9"/>
    <p:sldId id="463" r:id="rId10"/>
    <p:sldId id="273" r:id="rId11"/>
    <p:sldId id="466" r:id="rId12"/>
    <p:sldId id="405" r:id="rId13"/>
    <p:sldId id="416" r:id="rId14"/>
    <p:sldId id="417" r:id="rId15"/>
    <p:sldId id="438" r:id="rId1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37"/>
    <a:srgbClr val="C23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3501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ac Keslassy" userId="e8e167e1-e6e0-4e1e-9ee7-c9627e9917be" providerId="ADAL" clId="{80CF637D-2577-41FD-9404-0645645A561F}"/>
    <pc:docChg chg="undo custSel modSld">
      <pc:chgData name="Isaac Keslassy" userId="e8e167e1-e6e0-4e1e-9ee7-c9627e9917be" providerId="ADAL" clId="{80CF637D-2577-41FD-9404-0645645A561F}" dt="2024-10-28T09:38:27.962" v="41" actId="1076"/>
      <pc:docMkLst>
        <pc:docMk/>
      </pc:docMkLst>
      <pc:sldChg chg="delSp mod">
        <pc:chgData name="Isaac Keslassy" userId="e8e167e1-e6e0-4e1e-9ee7-c9627e9917be" providerId="ADAL" clId="{80CF637D-2577-41FD-9404-0645645A561F}" dt="2024-10-28T09:37:35.626" v="39" actId="478"/>
        <pc:sldMkLst>
          <pc:docMk/>
          <pc:sldMk cId="2551369656" sldId="456"/>
        </pc:sldMkLst>
        <pc:grpChg chg="del">
          <ac:chgData name="Isaac Keslassy" userId="e8e167e1-e6e0-4e1e-9ee7-c9627e9917be" providerId="ADAL" clId="{80CF637D-2577-41FD-9404-0645645A561F}" dt="2024-10-28T09:37:35.626" v="39" actId="478"/>
          <ac:grpSpMkLst>
            <pc:docMk/>
            <pc:sldMk cId="2551369656" sldId="456"/>
            <ac:grpSpMk id="12" creationId="{45D85486-17B8-89F9-158E-18CEACE89457}"/>
          </ac:grpSpMkLst>
        </pc:grpChg>
      </pc:sldChg>
      <pc:sldChg chg="modSp">
        <pc:chgData name="Isaac Keslassy" userId="e8e167e1-e6e0-4e1e-9ee7-c9627e9917be" providerId="ADAL" clId="{80CF637D-2577-41FD-9404-0645645A561F}" dt="2024-10-28T09:35:52.098" v="38" actId="20577"/>
        <pc:sldMkLst>
          <pc:docMk/>
          <pc:sldMk cId="474128542" sldId="462"/>
        </pc:sldMkLst>
        <pc:spChg chg="mod">
          <ac:chgData name="Isaac Keslassy" userId="e8e167e1-e6e0-4e1e-9ee7-c9627e9917be" providerId="ADAL" clId="{80CF637D-2577-41FD-9404-0645645A561F}" dt="2024-10-28T09:34:25.211" v="23" actId="20577"/>
          <ac:spMkLst>
            <pc:docMk/>
            <pc:sldMk cId="474128542" sldId="462"/>
            <ac:spMk id="2" creationId="{12AF3BA6-B171-17ED-9EBA-012683D799AF}"/>
          </ac:spMkLst>
        </pc:spChg>
        <pc:spChg chg="mod">
          <ac:chgData name="Isaac Keslassy" userId="e8e167e1-e6e0-4e1e-9ee7-c9627e9917be" providerId="ADAL" clId="{80CF637D-2577-41FD-9404-0645645A561F}" dt="2024-10-28T09:35:52.098" v="38" actId="20577"/>
          <ac:spMkLst>
            <pc:docMk/>
            <pc:sldMk cId="474128542" sldId="462"/>
            <ac:spMk id="3" creationId="{BDFDDF29-BEB4-A393-117F-818083A1A363}"/>
          </ac:spMkLst>
        </pc:spChg>
      </pc:sldChg>
      <pc:sldChg chg="modSp mod">
        <pc:chgData name="Isaac Keslassy" userId="e8e167e1-e6e0-4e1e-9ee7-c9627e9917be" providerId="ADAL" clId="{80CF637D-2577-41FD-9404-0645645A561F}" dt="2024-10-28T09:38:27.962" v="41" actId="1076"/>
        <pc:sldMkLst>
          <pc:docMk/>
          <pc:sldMk cId="3785062408" sldId="463"/>
        </pc:sldMkLst>
        <pc:picChg chg="mod">
          <ac:chgData name="Isaac Keslassy" userId="e8e167e1-e6e0-4e1e-9ee7-c9627e9917be" providerId="ADAL" clId="{80CF637D-2577-41FD-9404-0645645A561F}" dt="2024-10-28T09:38:27.962" v="41" actId="1076"/>
          <ac:picMkLst>
            <pc:docMk/>
            <pc:sldMk cId="3785062408" sldId="463"/>
            <ac:picMk id="15" creationId="{9A4A3A89-D4A0-25EC-2AB6-DFEAB26BDBDE}"/>
          </ac:picMkLst>
        </pc:picChg>
      </pc:sldChg>
    </pc:docChg>
  </pc:docChgLst>
  <pc:docChgLst>
    <pc:chgData name="Isaac Keslassy" userId="e8e167e1-e6e0-4e1e-9ee7-c9627e9917be" providerId="ADAL" clId="{38E79845-18AE-4542-8063-3183F040C3F3}"/>
    <pc:docChg chg="delSld">
      <pc:chgData name="Isaac Keslassy" userId="e8e167e1-e6e0-4e1e-9ee7-c9627e9917be" providerId="ADAL" clId="{38E79845-18AE-4542-8063-3183F040C3F3}" dt="2024-11-11T08:45:58.023" v="3" actId="47"/>
      <pc:docMkLst>
        <pc:docMk/>
      </pc:docMkLst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519537276" sldId="407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4125574335" sldId="408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604379689" sldId="409"/>
        </pc:sldMkLst>
      </pc:sldChg>
      <pc:sldChg chg="del">
        <pc:chgData name="Isaac Keslassy" userId="e8e167e1-e6e0-4e1e-9ee7-c9627e9917be" providerId="ADAL" clId="{38E79845-18AE-4542-8063-3183F040C3F3}" dt="2024-11-11T08:45:53.236" v="2" actId="47"/>
        <pc:sldMkLst>
          <pc:docMk/>
          <pc:sldMk cId="4176835960" sldId="412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3059703031" sldId="413"/>
        </pc:sldMkLst>
      </pc:sldChg>
      <pc:sldChg chg="del">
        <pc:chgData name="Isaac Keslassy" userId="e8e167e1-e6e0-4e1e-9ee7-c9627e9917be" providerId="ADAL" clId="{38E79845-18AE-4542-8063-3183F040C3F3}" dt="2024-11-11T08:45:48.548" v="1" actId="47"/>
        <pc:sldMkLst>
          <pc:docMk/>
          <pc:sldMk cId="2227455295" sldId="414"/>
        </pc:sldMkLst>
      </pc:sldChg>
      <pc:sldChg chg="del">
        <pc:chgData name="Isaac Keslassy" userId="e8e167e1-e6e0-4e1e-9ee7-c9627e9917be" providerId="ADAL" clId="{38E79845-18AE-4542-8063-3183F040C3F3}" dt="2024-11-11T08:45:48.548" v="1" actId="47"/>
        <pc:sldMkLst>
          <pc:docMk/>
          <pc:sldMk cId="2749533463" sldId="415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563996550" sldId="418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429335658" sldId="419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1078856444" sldId="420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673905515" sldId="421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497198165" sldId="422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3842965012" sldId="423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852700496" sldId="424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400294779" sldId="428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754608701" sldId="431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122042658" sldId="435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22129215" sldId="436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72017886" sldId="437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147007374" sldId="439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1469886031" sldId="444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508119418" sldId="449"/>
        </pc:sldMkLst>
      </pc:sldChg>
      <pc:sldChg chg="del">
        <pc:chgData name="Isaac Keslassy" userId="e8e167e1-e6e0-4e1e-9ee7-c9627e9917be" providerId="ADAL" clId="{38E79845-18AE-4542-8063-3183F040C3F3}" dt="2024-11-11T08:45:53.236" v="2" actId="47"/>
        <pc:sldMkLst>
          <pc:docMk/>
          <pc:sldMk cId="19948769" sldId="450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831006371" sldId="452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322199982" sldId="453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3151955179" sldId="458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2816579617" sldId="459"/>
        </pc:sldMkLst>
      </pc:sldChg>
      <pc:sldChg chg="del">
        <pc:chgData name="Isaac Keslassy" userId="e8e167e1-e6e0-4e1e-9ee7-c9627e9917be" providerId="ADAL" clId="{38E79845-18AE-4542-8063-3183F040C3F3}" dt="2024-11-11T08:45:58.023" v="3" actId="47"/>
        <pc:sldMkLst>
          <pc:docMk/>
          <pc:sldMk cId="1602038514" sldId="460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174531011" sldId="464"/>
        </pc:sldMkLst>
      </pc:sldChg>
      <pc:sldChg chg="del">
        <pc:chgData name="Isaac Keslassy" userId="e8e167e1-e6e0-4e1e-9ee7-c9627e9917be" providerId="ADAL" clId="{38E79845-18AE-4542-8063-3183F040C3F3}" dt="2024-11-11T08:45:40.246" v="0" actId="47"/>
        <pc:sldMkLst>
          <pc:docMk/>
          <pc:sldMk cId="80059542" sldId="46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C0E46A-B4D9-4536-A2EE-A33798E9437A}" type="doc">
      <dgm:prSet loTypeId="urn:microsoft.com/office/officeart/2005/8/layout/process1" loCatId="process" qsTypeId="urn:microsoft.com/office/officeart/2005/8/quickstyle/simple1" qsCatId="simple" csTypeId="urn:microsoft.com/office/officeart/2005/8/colors/accent2_3" csCatId="accent2" phldr="1"/>
      <dgm:spPr/>
    </dgm:pt>
    <dgm:pt modelId="{FE846207-FC66-4ECC-B1CD-38855E4C90B5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2400" dirty="0">
              <a:solidFill>
                <a:schemeClr val="tx1"/>
              </a:solidFill>
            </a:rPr>
            <a:t>Packet distribution </a:t>
          </a:r>
          <a:endParaRPr lang="LID4096" sz="2400" dirty="0">
            <a:solidFill>
              <a:schemeClr val="tx1"/>
            </a:solidFill>
          </a:endParaRPr>
        </a:p>
      </dgm:t>
    </dgm:pt>
    <dgm:pt modelId="{5E1AB0B2-79B7-4E2C-81E4-50312C6FA6EB}" type="parTrans" cxnId="{7F6FD77F-9CFC-423C-AEE8-0EE68B0B5BA0}">
      <dgm:prSet/>
      <dgm:spPr/>
      <dgm:t>
        <a:bodyPr/>
        <a:lstStyle/>
        <a:p>
          <a:endParaRPr lang="LID4096"/>
        </a:p>
      </dgm:t>
    </dgm:pt>
    <dgm:pt modelId="{AFB08C6D-0052-4A75-A230-978FCD67B114}" type="sibTrans" cxnId="{7F6FD77F-9CFC-423C-AEE8-0EE68B0B5BA0}">
      <dgm:prSet/>
      <dgm:spPr/>
      <dgm:t>
        <a:bodyPr/>
        <a:lstStyle/>
        <a:p>
          <a:endParaRPr lang="LID4096"/>
        </a:p>
      </dgm:t>
    </dgm:pt>
    <dgm:pt modelId="{925E8842-D3C8-4BF1-9C7F-DC283B62CE78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2400" dirty="0">
              <a:solidFill>
                <a:schemeClr val="tx1"/>
              </a:solidFill>
            </a:rPr>
            <a:t>Flow distribution </a:t>
          </a:r>
          <a:endParaRPr lang="LID4096" sz="2400" dirty="0">
            <a:solidFill>
              <a:schemeClr val="tx1"/>
            </a:solidFill>
          </a:endParaRPr>
        </a:p>
      </dgm:t>
    </dgm:pt>
    <dgm:pt modelId="{DDBDCD20-9C99-4D99-93E8-F7E5C0C13F81}" type="sibTrans" cxnId="{914FBF61-F5CA-4B51-9E9A-D4456993BD55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LID4096"/>
        </a:p>
      </dgm:t>
    </dgm:pt>
    <dgm:pt modelId="{9AE92D68-BFBF-4492-A590-CE99EE04FAB6}" type="parTrans" cxnId="{914FBF61-F5CA-4B51-9E9A-D4456993BD55}">
      <dgm:prSet/>
      <dgm:spPr/>
      <dgm:t>
        <a:bodyPr/>
        <a:lstStyle/>
        <a:p>
          <a:endParaRPr lang="LID4096"/>
        </a:p>
      </dgm:t>
    </dgm:pt>
    <dgm:pt modelId="{97A95C29-39C3-43A4-97D0-C96DA14F3E31}" type="pres">
      <dgm:prSet presAssocID="{EBC0E46A-B4D9-4536-A2EE-A33798E9437A}" presName="Name0" presStyleCnt="0">
        <dgm:presLayoutVars>
          <dgm:dir/>
          <dgm:resizeHandles val="exact"/>
        </dgm:presLayoutVars>
      </dgm:prSet>
      <dgm:spPr/>
    </dgm:pt>
    <dgm:pt modelId="{0A0A01B7-4FE6-4ECD-AD63-6F4209DD65CE}" type="pres">
      <dgm:prSet presAssocID="{925E8842-D3C8-4BF1-9C7F-DC283B62CE78}" presName="node" presStyleLbl="node1" presStyleIdx="0" presStyleCnt="2">
        <dgm:presLayoutVars>
          <dgm:bulletEnabled val="1"/>
        </dgm:presLayoutVars>
      </dgm:prSet>
      <dgm:spPr/>
    </dgm:pt>
    <dgm:pt modelId="{93730A3F-1D36-41E7-BE4B-325D76F8BA3C}" type="pres">
      <dgm:prSet presAssocID="{DDBDCD20-9C99-4D99-93E8-F7E5C0C13F81}" presName="sibTrans" presStyleLbl="sibTrans2D1" presStyleIdx="0" presStyleCnt="1" custScaleY="32226"/>
      <dgm:spPr/>
    </dgm:pt>
    <dgm:pt modelId="{5EB6F166-3783-4E1A-A5EF-1B88EC465919}" type="pres">
      <dgm:prSet presAssocID="{DDBDCD20-9C99-4D99-93E8-F7E5C0C13F81}" presName="connectorText" presStyleLbl="sibTrans2D1" presStyleIdx="0" presStyleCnt="1"/>
      <dgm:spPr/>
    </dgm:pt>
    <dgm:pt modelId="{17C22B18-A60D-44EB-A843-E7D2AD84E4F7}" type="pres">
      <dgm:prSet presAssocID="{FE846207-FC66-4ECC-B1CD-38855E4C90B5}" presName="node" presStyleLbl="node1" presStyleIdx="1" presStyleCnt="2">
        <dgm:presLayoutVars>
          <dgm:bulletEnabled val="1"/>
        </dgm:presLayoutVars>
      </dgm:prSet>
      <dgm:spPr/>
    </dgm:pt>
  </dgm:ptLst>
  <dgm:cxnLst>
    <dgm:cxn modelId="{914FBF61-F5CA-4B51-9E9A-D4456993BD55}" srcId="{EBC0E46A-B4D9-4536-A2EE-A33798E9437A}" destId="{925E8842-D3C8-4BF1-9C7F-DC283B62CE78}" srcOrd="0" destOrd="0" parTransId="{9AE92D68-BFBF-4492-A590-CE99EE04FAB6}" sibTransId="{DDBDCD20-9C99-4D99-93E8-F7E5C0C13F81}"/>
    <dgm:cxn modelId="{F825D04A-64EC-494A-B37B-7CAF4C58BF3C}" type="presOf" srcId="{FE846207-FC66-4ECC-B1CD-38855E4C90B5}" destId="{17C22B18-A60D-44EB-A843-E7D2AD84E4F7}" srcOrd="0" destOrd="0" presId="urn:microsoft.com/office/officeart/2005/8/layout/process1"/>
    <dgm:cxn modelId="{10A31970-9D54-46D5-B991-276252DAC8AA}" type="presOf" srcId="{DDBDCD20-9C99-4D99-93E8-F7E5C0C13F81}" destId="{5EB6F166-3783-4E1A-A5EF-1B88EC465919}" srcOrd="1" destOrd="0" presId="urn:microsoft.com/office/officeart/2005/8/layout/process1"/>
    <dgm:cxn modelId="{7F6FD77F-9CFC-423C-AEE8-0EE68B0B5BA0}" srcId="{EBC0E46A-B4D9-4536-A2EE-A33798E9437A}" destId="{FE846207-FC66-4ECC-B1CD-38855E4C90B5}" srcOrd="1" destOrd="0" parTransId="{5E1AB0B2-79B7-4E2C-81E4-50312C6FA6EB}" sibTransId="{AFB08C6D-0052-4A75-A230-978FCD67B114}"/>
    <dgm:cxn modelId="{D5D784AD-1FCF-4A89-81D7-6AD793E76B90}" type="presOf" srcId="{DDBDCD20-9C99-4D99-93E8-F7E5C0C13F81}" destId="{93730A3F-1D36-41E7-BE4B-325D76F8BA3C}" srcOrd="0" destOrd="0" presId="urn:microsoft.com/office/officeart/2005/8/layout/process1"/>
    <dgm:cxn modelId="{C68219C8-6325-406F-A0D1-9F8802B55A61}" type="presOf" srcId="{925E8842-D3C8-4BF1-9C7F-DC283B62CE78}" destId="{0A0A01B7-4FE6-4ECD-AD63-6F4209DD65CE}" srcOrd="0" destOrd="0" presId="urn:microsoft.com/office/officeart/2005/8/layout/process1"/>
    <dgm:cxn modelId="{CF956CE4-169C-4744-8C17-BC1199F6CC4F}" type="presOf" srcId="{EBC0E46A-B4D9-4536-A2EE-A33798E9437A}" destId="{97A95C29-39C3-43A4-97D0-C96DA14F3E31}" srcOrd="0" destOrd="0" presId="urn:microsoft.com/office/officeart/2005/8/layout/process1"/>
    <dgm:cxn modelId="{EAF84FB5-3232-4C44-8D39-B58E59D8A88A}" type="presParOf" srcId="{97A95C29-39C3-43A4-97D0-C96DA14F3E31}" destId="{0A0A01B7-4FE6-4ECD-AD63-6F4209DD65CE}" srcOrd="0" destOrd="0" presId="urn:microsoft.com/office/officeart/2005/8/layout/process1"/>
    <dgm:cxn modelId="{011BCD43-C768-4FF6-B3AA-6CE57EB3CF22}" type="presParOf" srcId="{97A95C29-39C3-43A4-97D0-C96DA14F3E31}" destId="{93730A3F-1D36-41E7-BE4B-325D76F8BA3C}" srcOrd="1" destOrd="0" presId="urn:microsoft.com/office/officeart/2005/8/layout/process1"/>
    <dgm:cxn modelId="{B63E74F7-4E64-45F5-BB2F-E2A932BC1EE4}" type="presParOf" srcId="{93730A3F-1D36-41E7-BE4B-325D76F8BA3C}" destId="{5EB6F166-3783-4E1A-A5EF-1B88EC465919}" srcOrd="0" destOrd="0" presId="urn:microsoft.com/office/officeart/2005/8/layout/process1"/>
    <dgm:cxn modelId="{AE1817EC-738F-4C26-9131-4FDF83E78F14}" type="presParOf" srcId="{97A95C29-39C3-43A4-97D0-C96DA14F3E31}" destId="{17C22B18-A60D-44EB-A843-E7D2AD84E4F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0E46A-B4D9-4536-A2EE-A33798E9437A}" type="doc">
      <dgm:prSet loTypeId="urn:microsoft.com/office/officeart/2005/8/layout/process1" loCatId="process" qsTypeId="urn:microsoft.com/office/officeart/2005/8/quickstyle/simple1" qsCatId="simple" csTypeId="urn:microsoft.com/office/officeart/2005/8/colors/accent2_3" csCatId="accent2" phldr="1"/>
      <dgm:spPr/>
    </dgm:pt>
    <dgm:pt modelId="{FE846207-FC66-4ECC-B1CD-38855E4C90B5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2400" dirty="0">
              <a:solidFill>
                <a:schemeClr val="tx1"/>
              </a:solidFill>
            </a:rPr>
            <a:t>Packet distribution </a:t>
          </a:r>
          <a:endParaRPr lang="LID4096" sz="2400" dirty="0">
            <a:solidFill>
              <a:schemeClr val="tx1"/>
            </a:solidFill>
          </a:endParaRPr>
        </a:p>
      </dgm:t>
    </dgm:pt>
    <dgm:pt modelId="{5E1AB0B2-79B7-4E2C-81E4-50312C6FA6EB}" type="parTrans" cxnId="{7F6FD77F-9CFC-423C-AEE8-0EE68B0B5BA0}">
      <dgm:prSet/>
      <dgm:spPr/>
      <dgm:t>
        <a:bodyPr/>
        <a:lstStyle/>
        <a:p>
          <a:endParaRPr lang="LID4096"/>
        </a:p>
      </dgm:t>
    </dgm:pt>
    <dgm:pt modelId="{AFB08C6D-0052-4A75-A230-978FCD67B114}" type="sibTrans" cxnId="{7F6FD77F-9CFC-423C-AEE8-0EE68B0B5BA0}">
      <dgm:prSet/>
      <dgm:spPr>
        <a:solidFill>
          <a:schemeClr val="bg2">
            <a:lumMod val="10000"/>
          </a:schemeClr>
        </a:solidFill>
      </dgm:spPr>
      <dgm:t>
        <a:bodyPr/>
        <a:lstStyle/>
        <a:p>
          <a:endParaRPr lang="LID4096"/>
        </a:p>
      </dgm:t>
    </dgm:pt>
    <dgm:pt modelId="{8CB72876-4783-42C8-B88E-B39947EE64D3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en-US" sz="2400" dirty="0">
              <a:solidFill>
                <a:schemeClr val="bg1"/>
              </a:solidFill>
            </a:rPr>
            <a:t>Performance</a:t>
          </a:r>
        </a:p>
        <a:p>
          <a:r>
            <a:rPr lang="en-US" sz="1800" dirty="0">
              <a:solidFill>
                <a:schemeClr val="bg1"/>
              </a:solidFill>
            </a:rPr>
            <a:t>Throughput of each CCA</a:t>
          </a:r>
          <a:r>
            <a:rPr lang="en-US" sz="2400" dirty="0">
              <a:solidFill>
                <a:schemeClr val="bg1"/>
              </a:solidFill>
            </a:rPr>
            <a:t>  </a:t>
          </a:r>
          <a:endParaRPr lang="LID4096" sz="2400" dirty="0">
            <a:solidFill>
              <a:schemeClr val="bg1"/>
            </a:solidFill>
          </a:endParaRPr>
        </a:p>
      </dgm:t>
    </dgm:pt>
    <dgm:pt modelId="{0CC93011-FCC4-4E99-8321-6389414B0DBA}" type="parTrans" cxnId="{C6142676-CE89-4F67-BFD8-7E61510618D1}">
      <dgm:prSet/>
      <dgm:spPr/>
      <dgm:t>
        <a:bodyPr/>
        <a:lstStyle/>
        <a:p>
          <a:endParaRPr lang="LID4096"/>
        </a:p>
      </dgm:t>
    </dgm:pt>
    <dgm:pt modelId="{03FAB080-3814-4DBE-952D-023BDC85683F}" type="sibTrans" cxnId="{C6142676-CE89-4F67-BFD8-7E61510618D1}">
      <dgm:prSet/>
      <dgm:spPr/>
      <dgm:t>
        <a:bodyPr/>
        <a:lstStyle/>
        <a:p>
          <a:endParaRPr lang="LID4096"/>
        </a:p>
      </dgm:t>
    </dgm:pt>
    <dgm:pt modelId="{97A95C29-39C3-43A4-97D0-C96DA14F3E31}" type="pres">
      <dgm:prSet presAssocID="{EBC0E46A-B4D9-4536-A2EE-A33798E9437A}" presName="Name0" presStyleCnt="0">
        <dgm:presLayoutVars>
          <dgm:dir/>
          <dgm:resizeHandles val="exact"/>
        </dgm:presLayoutVars>
      </dgm:prSet>
      <dgm:spPr/>
    </dgm:pt>
    <dgm:pt modelId="{17C22B18-A60D-44EB-A843-E7D2AD84E4F7}" type="pres">
      <dgm:prSet presAssocID="{FE846207-FC66-4ECC-B1CD-38855E4C90B5}" presName="node" presStyleLbl="node1" presStyleIdx="0" presStyleCnt="2">
        <dgm:presLayoutVars>
          <dgm:bulletEnabled val="1"/>
        </dgm:presLayoutVars>
      </dgm:prSet>
      <dgm:spPr/>
    </dgm:pt>
    <dgm:pt modelId="{98522AD9-515A-4EF2-B787-4B7A6E9A8BF3}" type="pres">
      <dgm:prSet presAssocID="{AFB08C6D-0052-4A75-A230-978FCD67B114}" presName="sibTrans" presStyleLbl="sibTrans2D1" presStyleIdx="0" presStyleCnt="1" custScaleY="30690"/>
      <dgm:spPr/>
    </dgm:pt>
    <dgm:pt modelId="{5EA76105-724C-4C25-A77C-3C3B3C33040B}" type="pres">
      <dgm:prSet presAssocID="{AFB08C6D-0052-4A75-A230-978FCD67B114}" presName="connectorText" presStyleLbl="sibTrans2D1" presStyleIdx="0" presStyleCnt="1"/>
      <dgm:spPr/>
    </dgm:pt>
    <dgm:pt modelId="{D8FA067C-B783-4BFF-BBCA-D0C381204253}" type="pres">
      <dgm:prSet presAssocID="{8CB72876-4783-42C8-B88E-B39947EE64D3}" presName="node" presStyleLbl="node1" presStyleIdx="1" presStyleCnt="2">
        <dgm:presLayoutVars>
          <dgm:bulletEnabled val="1"/>
        </dgm:presLayoutVars>
      </dgm:prSet>
      <dgm:spPr/>
    </dgm:pt>
  </dgm:ptLst>
  <dgm:cxnLst>
    <dgm:cxn modelId="{5FFCA963-9A05-4147-B60B-CCA0E49BD631}" type="presOf" srcId="{AFB08C6D-0052-4A75-A230-978FCD67B114}" destId="{5EA76105-724C-4C25-A77C-3C3B3C33040B}" srcOrd="1" destOrd="0" presId="urn:microsoft.com/office/officeart/2005/8/layout/process1"/>
    <dgm:cxn modelId="{F825D04A-64EC-494A-B37B-7CAF4C58BF3C}" type="presOf" srcId="{FE846207-FC66-4ECC-B1CD-38855E4C90B5}" destId="{17C22B18-A60D-44EB-A843-E7D2AD84E4F7}" srcOrd="0" destOrd="0" presId="urn:microsoft.com/office/officeart/2005/8/layout/process1"/>
    <dgm:cxn modelId="{C6142676-CE89-4F67-BFD8-7E61510618D1}" srcId="{EBC0E46A-B4D9-4536-A2EE-A33798E9437A}" destId="{8CB72876-4783-42C8-B88E-B39947EE64D3}" srcOrd="1" destOrd="0" parTransId="{0CC93011-FCC4-4E99-8321-6389414B0DBA}" sibTransId="{03FAB080-3814-4DBE-952D-023BDC85683F}"/>
    <dgm:cxn modelId="{7F6FD77F-9CFC-423C-AEE8-0EE68B0B5BA0}" srcId="{EBC0E46A-B4D9-4536-A2EE-A33798E9437A}" destId="{FE846207-FC66-4ECC-B1CD-38855E4C90B5}" srcOrd="0" destOrd="0" parTransId="{5E1AB0B2-79B7-4E2C-81E4-50312C6FA6EB}" sibTransId="{AFB08C6D-0052-4A75-A230-978FCD67B114}"/>
    <dgm:cxn modelId="{406BFFCF-57C0-467C-AC6D-E106C8837401}" type="presOf" srcId="{8CB72876-4783-42C8-B88E-B39947EE64D3}" destId="{D8FA067C-B783-4BFF-BBCA-D0C381204253}" srcOrd="0" destOrd="0" presId="urn:microsoft.com/office/officeart/2005/8/layout/process1"/>
    <dgm:cxn modelId="{CF956CE4-169C-4744-8C17-BC1199F6CC4F}" type="presOf" srcId="{EBC0E46A-B4D9-4536-A2EE-A33798E9437A}" destId="{97A95C29-39C3-43A4-97D0-C96DA14F3E31}" srcOrd="0" destOrd="0" presId="urn:microsoft.com/office/officeart/2005/8/layout/process1"/>
    <dgm:cxn modelId="{542097E6-9DB4-4668-8EE9-41B1B0415E90}" type="presOf" srcId="{AFB08C6D-0052-4A75-A230-978FCD67B114}" destId="{98522AD9-515A-4EF2-B787-4B7A6E9A8BF3}" srcOrd="0" destOrd="0" presId="urn:microsoft.com/office/officeart/2005/8/layout/process1"/>
    <dgm:cxn modelId="{AE1817EC-738F-4C26-9131-4FDF83E78F14}" type="presParOf" srcId="{97A95C29-39C3-43A4-97D0-C96DA14F3E31}" destId="{17C22B18-A60D-44EB-A843-E7D2AD84E4F7}" srcOrd="0" destOrd="0" presId="urn:microsoft.com/office/officeart/2005/8/layout/process1"/>
    <dgm:cxn modelId="{AA97B264-933F-4C58-B6B6-B248687B90E5}" type="presParOf" srcId="{97A95C29-39C3-43A4-97D0-C96DA14F3E31}" destId="{98522AD9-515A-4EF2-B787-4B7A6E9A8BF3}" srcOrd="1" destOrd="0" presId="urn:microsoft.com/office/officeart/2005/8/layout/process1"/>
    <dgm:cxn modelId="{1F6E819F-5ADF-452C-B204-FA73D544EA6C}" type="presParOf" srcId="{98522AD9-515A-4EF2-B787-4B7A6E9A8BF3}" destId="{5EA76105-724C-4C25-A77C-3C3B3C33040B}" srcOrd="0" destOrd="0" presId="urn:microsoft.com/office/officeart/2005/8/layout/process1"/>
    <dgm:cxn modelId="{4F14EE1A-3259-4CDC-BFD1-1C8E591EB58B}" type="presParOf" srcId="{97A95C29-39C3-43A4-97D0-C96DA14F3E31}" destId="{D8FA067C-B783-4BFF-BBCA-D0C38120425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C0E46A-B4D9-4536-A2EE-A33798E9437A}" type="doc">
      <dgm:prSet loTypeId="urn:microsoft.com/office/officeart/2005/8/layout/process1" loCatId="process" qsTypeId="urn:microsoft.com/office/officeart/2005/8/quickstyle/simple1" qsCatId="simple" csTypeId="urn:microsoft.com/office/officeart/2005/8/colors/accent2_3" csCatId="accent2" phldr="1"/>
      <dgm:spPr/>
    </dgm:pt>
    <dgm:pt modelId="{FE846207-FC66-4ECC-B1CD-38855E4C90B5}">
      <dgm:prSet phldrT="[Text]" custT="1"/>
      <dgm:spPr>
        <a:solidFill>
          <a:schemeClr val="bg1">
            <a:lumMod val="85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Flow distribution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How many flows from each CCA in each queue </a:t>
          </a: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LID4096" sz="18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gm:t>
    </dgm:pt>
    <dgm:pt modelId="{5E1AB0B2-79B7-4E2C-81E4-50312C6FA6EB}" type="parTrans" cxnId="{7F6FD77F-9CFC-423C-AEE8-0EE68B0B5BA0}">
      <dgm:prSet/>
      <dgm:spPr/>
      <dgm:t>
        <a:bodyPr/>
        <a:lstStyle/>
        <a:p>
          <a:endParaRPr lang="LID4096"/>
        </a:p>
      </dgm:t>
    </dgm:pt>
    <dgm:pt modelId="{AFB08C6D-0052-4A75-A230-978FCD67B114}" type="sibTrans" cxnId="{7F6FD77F-9CFC-423C-AEE8-0EE68B0B5BA0}">
      <dgm:prSet/>
      <dgm:spPr/>
      <dgm:t>
        <a:bodyPr/>
        <a:lstStyle/>
        <a:p>
          <a:endParaRPr lang="LID4096"/>
        </a:p>
      </dgm:t>
    </dgm:pt>
    <dgm:pt modelId="{925E8842-D3C8-4BF1-9C7F-DC283B62CE78}">
      <dgm:prSet phldrT="[Text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n-US" sz="2400" dirty="0">
              <a:solidFill>
                <a:schemeClr val="tx1"/>
              </a:solidFill>
            </a:rPr>
            <a:t>Classifier accuracy</a:t>
          </a:r>
          <a:endParaRPr lang="LID4096" sz="2400" dirty="0">
            <a:solidFill>
              <a:schemeClr val="tx1"/>
            </a:solidFill>
          </a:endParaRPr>
        </a:p>
      </dgm:t>
    </dgm:pt>
    <dgm:pt modelId="{DDBDCD20-9C99-4D99-93E8-F7E5C0C13F81}" type="sibTrans" cxnId="{914FBF61-F5CA-4B51-9E9A-D4456993BD55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LID4096"/>
        </a:p>
      </dgm:t>
    </dgm:pt>
    <dgm:pt modelId="{9AE92D68-BFBF-4492-A590-CE99EE04FAB6}" type="parTrans" cxnId="{914FBF61-F5CA-4B51-9E9A-D4456993BD55}">
      <dgm:prSet/>
      <dgm:spPr/>
      <dgm:t>
        <a:bodyPr/>
        <a:lstStyle/>
        <a:p>
          <a:endParaRPr lang="LID4096"/>
        </a:p>
      </dgm:t>
    </dgm:pt>
    <dgm:pt modelId="{97A95C29-39C3-43A4-97D0-C96DA14F3E31}" type="pres">
      <dgm:prSet presAssocID="{EBC0E46A-B4D9-4536-A2EE-A33798E9437A}" presName="Name0" presStyleCnt="0">
        <dgm:presLayoutVars>
          <dgm:dir/>
          <dgm:resizeHandles val="exact"/>
        </dgm:presLayoutVars>
      </dgm:prSet>
      <dgm:spPr/>
    </dgm:pt>
    <dgm:pt modelId="{0A0A01B7-4FE6-4ECD-AD63-6F4209DD65CE}" type="pres">
      <dgm:prSet presAssocID="{925E8842-D3C8-4BF1-9C7F-DC283B62CE78}" presName="node" presStyleLbl="node1" presStyleIdx="0" presStyleCnt="2" custLinFactNeighborX="-18036" custLinFactNeighborY="-77437">
        <dgm:presLayoutVars>
          <dgm:bulletEnabled val="1"/>
        </dgm:presLayoutVars>
      </dgm:prSet>
      <dgm:spPr/>
    </dgm:pt>
    <dgm:pt modelId="{93730A3F-1D36-41E7-BE4B-325D76F8BA3C}" type="pres">
      <dgm:prSet presAssocID="{DDBDCD20-9C99-4D99-93E8-F7E5C0C13F81}" presName="sibTrans" presStyleLbl="sibTrans2D1" presStyleIdx="0" presStyleCnt="1" custScaleY="32226"/>
      <dgm:spPr/>
    </dgm:pt>
    <dgm:pt modelId="{5EB6F166-3783-4E1A-A5EF-1B88EC465919}" type="pres">
      <dgm:prSet presAssocID="{DDBDCD20-9C99-4D99-93E8-F7E5C0C13F81}" presName="connectorText" presStyleLbl="sibTrans2D1" presStyleIdx="0" presStyleCnt="1"/>
      <dgm:spPr/>
    </dgm:pt>
    <dgm:pt modelId="{17C22B18-A60D-44EB-A843-E7D2AD84E4F7}" type="pres">
      <dgm:prSet presAssocID="{FE846207-FC66-4ECC-B1CD-38855E4C90B5}" presName="node" presStyleLbl="node1" presStyleIdx="1" presStyleCnt="2" custScaleX="171860">
        <dgm:presLayoutVars>
          <dgm:bulletEnabled val="1"/>
        </dgm:presLayoutVars>
      </dgm:prSet>
      <dgm:spPr>
        <a:xfrm>
          <a:off x="4270791" y="0"/>
          <a:ext cx="3049544" cy="918667"/>
        </a:xfrm>
        <a:prstGeom prst="roundRect">
          <a:avLst>
            <a:gd name="adj" fmla="val 10000"/>
          </a:avLst>
        </a:prstGeom>
      </dgm:spPr>
    </dgm:pt>
  </dgm:ptLst>
  <dgm:cxnLst>
    <dgm:cxn modelId="{914FBF61-F5CA-4B51-9E9A-D4456993BD55}" srcId="{EBC0E46A-B4D9-4536-A2EE-A33798E9437A}" destId="{925E8842-D3C8-4BF1-9C7F-DC283B62CE78}" srcOrd="0" destOrd="0" parTransId="{9AE92D68-BFBF-4492-A590-CE99EE04FAB6}" sibTransId="{DDBDCD20-9C99-4D99-93E8-F7E5C0C13F81}"/>
    <dgm:cxn modelId="{F825D04A-64EC-494A-B37B-7CAF4C58BF3C}" type="presOf" srcId="{FE846207-FC66-4ECC-B1CD-38855E4C90B5}" destId="{17C22B18-A60D-44EB-A843-E7D2AD84E4F7}" srcOrd="0" destOrd="0" presId="urn:microsoft.com/office/officeart/2005/8/layout/process1"/>
    <dgm:cxn modelId="{10A31970-9D54-46D5-B991-276252DAC8AA}" type="presOf" srcId="{DDBDCD20-9C99-4D99-93E8-F7E5C0C13F81}" destId="{5EB6F166-3783-4E1A-A5EF-1B88EC465919}" srcOrd="1" destOrd="0" presId="urn:microsoft.com/office/officeart/2005/8/layout/process1"/>
    <dgm:cxn modelId="{7F6FD77F-9CFC-423C-AEE8-0EE68B0B5BA0}" srcId="{EBC0E46A-B4D9-4536-A2EE-A33798E9437A}" destId="{FE846207-FC66-4ECC-B1CD-38855E4C90B5}" srcOrd="1" destOrd="0" parTransId="{5E1AB0B2-79B7-4E2C-81E4-50312C6FA6EB}" sibTransId="{AFB08C6D-0052-4A75-A230-978FCD67B114}"/>
    <dgm:cxn modelId="{D5D784AD-1FCF-4A89-81D7-6AD793E76B90}" type="presOf" srcId="{DDBDCD20-9C99-4D99-93E8-F7E5C0C13F81}" destId="{93730A3F-1D36-41E7-BE4B-325D76F8BA3C}" srcOrd="0" destOrd="0" presId="urn:microsoft.com/office/officeart/2005/8/layout/process1"/>
    <dgm:cxn modelId="{C68219C8-6325-406F-A0D1-9F8802B55A61}" type="presOf" srcId="{925E8842-D3C8-4BF1-9C7F-DC283B62CE78}" destId="{0A0A01B7-4FE6-4ECD-AD63-6F4209DD65CE}" srcOrd="0" destOrd="0" presId="urn:microsoft.com/office/officeart/2005/8/layout/process1"/>
    <dgm:cxn modelId="{CF956CE4-169C-4744-8C17-BC1199F6CC4F}" type="presOf" srcId="{EBC0E46A-B4D9-4536-A2EE-A33798E9437A}" destId="{97A95C29-39C3-43A4-97D0-C96DA14F3E31}" srcOrd="0" destOrd="0" presId="urn:microsoft.com/office/officeart/2005/8/layout/process1"/>
    <dgm:cxn modelId="{EAF84FB5-3232-4C44-8D39-B58E59D8A88A}" type="presParOf" srcId="{97A95C29-39C3-43A4-97D0-C96DA14F3E31}" destId="{0A0A01B7-4FE6-4ECD-AD63-6F4209DD65CE}" srcOrd="0" destOrd="0" presId="urn:microsoft.com/office/officeart/2005/8/layout/process1"/>
    <dgm:cxn modelId="{011BCD43-C768-4FF6-B3AA-6CE57EB3CF22}" type="presParOf" srcId="{97A95C29-39C3-43A4-97D0-C96DA14F3E31}" destId="{93730A3F-1D36-41E7-BE4B-325D76F8BA3C}" srcOrd="1" destOrd="0" presId="urn:microsoft.com/office/officeart/2005/8/layout/process1"/>
    <dgm:cxn modelId="{B63E74F7-4E64-45F5-BB2F-E2A932BC1EE4}" type="presParOf" srcId="{93730A3F-1D36-41E7-BE4B-325D76F8BA3C}" destId="{5EB6F166-3783-4E1A-A5EF-1B88EC465919}" srcOrd="0" destOrd="0" presId="urn:microsoft.com/office/officeart/2005/8/layout/process1"/>
    <dgm:cxn modelId="{AE1817EC-738F-4C26-9131-4FDF83E78F14}" type="presParOf" srcId="{97A95C29-39C3-43A4-97D0-C96DA14F3E31}" destId="{17C22B18-A60D-44EB-A843-E7D2AD84E4F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A01B7-4FE6-4ECD-AD63-6F4209DD65CE}">
      <dsp:nvSpPr>
        <dsp:cNvPr id="0" name=""/>
        <dsp:cNvSpPr/>
      </dsp:nvSpPr>
      <dsp:spPr>
        <a:xfrm>
          <a:off x="1430" y="0"/>
          <a:ext cx="3049544" cy="91866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Flow distribution </a:t>
          </a:r>
          <a:endParaRPr lang="LID4096" sz="2400" kern="1200" dirty="0">
            <a:solidFill>
              <a:schemeClr val="tx1"/>
            </a:solidFill>
          </a:endParaRPr>
        </a:p>
      </dsp:txBody>
      <dsp:txXfrm>
        <a:off x="28337" y="26907"/>
        <a:ext cx="2995730" cy="864853"/>
      </dsp:txXfrm>
    </dsp:sp>
    <dsp:sp modelId="{93730A3F-1D36-41E7-BE4B-325D76F8BA3C}">
      <dsp:nvSpPr>
        <dsp:cNvPr id="0" name=""/>
        <dsp:cNvSpPr/>
      </dsp:nvSpPr>
      <dsp:spPr>
        <a:xfrm>
          <a:off x="3355928" y="337472"/>
          <a:ext cx="646503" cy="243721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ID4096" sz="1000" kern="1200"/>
        </a:p>
      </dsp:txBody>
      <dsp:txXfrm>
        <a:off x="3355928" y="386216"/>
        <a:ext cx="573387" cy="146233"/>
      </dsp:txXfrm>
    </dsp:sp>
    <dsp:sp modelId="{17C22B18-A60D-44EB-A843-E7D2AD84E4F7}">
      <dsp:nvSpPr>
        <dsp:cNvPr id="0" name=""/>
        <dsp:cNvSpPr/>
      </dsp:nvSpPr>
      <dsp:spPr>
        <a:xfrm>
          <a:off x="4270791" y="0"/>
          <a:ext cx="3049544" cy="91866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Packet distribution </a:t>
          </a:r>
          <a:endParaRPr lang="LID4096" sz="2400" kern="1200" dirty="0">
            <a:solidFill>
              <a:schemeClr val="tx1"/>
            </a:solidFill>
          </a:endParaRPr>
        </a:p>
      </dsp:txBody>
      <dsp:txXfrm>
        <a:off x="4297698" y="26907"/>
        <a:ext cx="2995730" cy="8648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C22B18-A60D-44EB-A843-E7D2AD84E4F7}">
      <dsp:nvSpPr>
        <dsp:cNvPr id="0" name=""/>
        <dsp:cNvSpPr/>
      </dsp:nvSpPr>
      <dsp:spPr>
        <a:xfrm>
          <a:off x="5003" y="0"/>
          <a:ext cx="3046566" cy="91866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Packet distribution </a:t>
          </a:r>
          <a:endParaRPr lang="LID4096" sz="2400" kern="1200" dirty="0">
            <a:solidFill>
              <a:schemeClr val="tx1"/>
            </a:solidFill>
          </a:endParaRPr>
        </a:p>
      </dsp:txBody>
      <dsp:txXfrm>
        <a:off x="31910" y="26907"/>
        <a:ext cx="2992752" cy="864853"/>
      </dsp:txXfrm>
    </dsp:sp>
    <dsp:sp modelId="{98522AD9-515A-4EF2-B787-4B7A6E9A8BF3}">
      <dsp:nvSpPr>
        <dsp:cNvPr id="0" name=""/>
        <dsp:cNvSpPr/>
      </dsp:nvSpPr>
      <dsp:spPr>
        <a:xfrm>
          <a:off x="3356226" y="343394"/>
          <a:ext cx="645872" cy="231877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1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ID4096" sz="900" kern="1200"/>
        </a:p>
      </dsp:txBody>
      <dsp:txXfrm>
        <a:off x="3356226" y="389769"/>
        <a:ext cx="576309" cy="139127"/>
      </dsp:txXfrm>
    </dsp:sp>
    <dsp:sp modelId="{D8FA067C-B783-4BFF-BBCA-D0C381204253}">
      <dsp:nvSpPr>
        <dsp:cNvPr id="0" name=""/>
        <dsp:cNvSpPr/>
      </dsp:nvSpPr>
      <dsp:spPr>
        <a:xfrm>
          <a:off x="4270196" y="0"/>
          <a:ext cx="3046566" cy="918667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Performance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Throughput of each CCA</a:t>
          </a:r>
          <a:r>
            <a:rPr lang="en-US" sz="2400" kern="1200" dirty="0">
              <a:solidFill>
                <a:schemeClr val="bg1"/>
              </a:solidFill>
            </a:rPr>
            <a:t>  </a:t>
          </a:r>
          <a:endParaRPr lang="LID4096" sz="2400" kern="1200" dirty="0">
            <a:solidFill>
              <a:schemeClr val="bg1"/>
            </a:solidFill>
          </a:endParaRPr>
        </a:p>
      </dsp:txBody>
      <dsp:txXfrm>
        <a:off x="4297103" y="26907"/>
        <a:ext cx="2992752" cy="8648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0A01B7-4FE6-4ECD-AD63-6F4209DD65CE}">
      <dsp:nvSpPr>
        <dsp:cNvPr id="0" name=""/>
        <dsp:cNvSpPr/>
      </dsp:nvSpPr>
      <dsp:spPr>
        <a:xfrm>
          <a:off x="0" y="0"/>
          <a:ext cx="2733870" cy="918667"/>
        </a:xfrm>
        <a:prstGeom prst="roundRect">
          <a:avLst>
            <a:gd name="adj" fmla="val 10000"/>
          </a:avLst>
        </a:prstGeom>
        <a:solidFill>
          <a:schemeClr val="bg1">
            <a:lumMod val="9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Classifier accuracy</a:t>
          </a:r>
          <a:endParaRPr lang="LID4096" sz="2400" kern="1200" dirty="0">
            <a:solidFill>
              <a:schemeClr val="tx1"/>
            </a:solidFill>
          </a:endParaRPr>
        </a:p>
      </dsp:txBody>
      <dsp:txXfrm>
        <a:off x="26907" y="26907"/>
        <a:ext cx="2680056" cy="864853"/>
      </dsp:txXfrm>
    </dsp:sp>
    <dsp:sp modelId="{93730A3F-1D36-41E7-BE4B-325D76F8BA3C}">
      <dsp:nvSpPr>
        <dsp:cNvPr id="0" name=""/>
        <dsp:cNvSpPr/>
      </dsp:nvSpPr>
      <dsp:spPr>
        <a:xfrm>
          <a:off x="3009445" y="350087"/>
          <a:ext cx="584219" cy="218492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ID4096" sz="900" kern="1200"/>
        </a:p>
      </dsp:txBody>
      <dsp:txXfrm>
        <a:off x="3009445" y="393785"/>
        <a:ext cx="518671" cy="131096"/>
      </dsp:txXfrm>
    </dsp:sp>
    <dsp:sp modelId="{17C22B18-A60D-44EB-A843-E7D2AD84E4F7}">
      <dsp:nvSpPr>
        <dsp:cNvPr id="0" name=""/>
        <dsp:cNvSpPr/>
      </dsp:nvSpPr>
      <dsp:spPr>
        <a:xfrm>
          <a:off x="3836170" y="0"/>
          <a:ext cx="4698429" cy="918667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Flow distribution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How many flows from each CCA in each queue </a:t>
          </a:r>
          <a:r>
            <a: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 </a:t>
          </a:r>
          <a:endParaRPr lang="LID4096" sz="1800" kern="1200" dirty="0">
            <a:solidFill>
              <a:prstClr val="black"/>
            </a:solidFill>
            <a:latin typeface="Calibri" panose="020F0502020204030204"/>
            <a:ea typeface="+mn-ea"/>
            <a:cs typeface="+mn-cs"/>
          </a:endParaRPr>
        </a:p>
      </dsp:txBody>
      <dsp:txXfrm>
        <a:off x="3863077" y="26907"/>
        <a:ext cx="4644615" cy="864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A5E3A8-00D6-BED9-9CB7-8F24A13DDA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5F9E33-418F-3C6B-D804-34EB855F41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43979-6751-484E-8CA6-F4B905407C74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C9F5C0-DA42-8F8A-FCAF-434D92E5EB7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0EA74-41B9-5A94-6D2A-14BC42BFE8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3EA06-1D96-4AD4-8605-09A23E444F2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80288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0477B-4F8F-4C8B-BCCE-5A9E31419C51}" type="datetimeFigureOut">
              <a:rPr lang="LID4096" smtClean="0"/>
              <a:t>11/11/2024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903F5-9467-402C-97A9-20C3A4D3E19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563278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903F5-9467-402C-97A9-20C3A4D3E197}" type="slidenum">
              <a:rPr lang="LID4096" smtClean="0"/>
              <a:t>1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AA865-31FC-6CF7-7BED-1E239307E6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55186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903F5-9467-402C-97A9-20C3A4D3E197}" type="slidenum">
              <a:rPr lang="LID4096" smtClean="0"/>
              <a:t>10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9B56D-ACAC-3FC8-8BC6-91BE1CD85F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59153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0F02A-FD02-7B56-39D6-89761B848A9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044906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r" rtl="1"/>
                <a:endParaRPr lang="LID4096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algn="r" rtl="1"/>
                <a:r>
                  <a:rPr lang="he-IL" dirty="0"/>
                  <a:t>אז בוא נגדיר קודם את השגיאה של מול הסיווג </a:t>
                </a:r>
              </a:p>
              <a:p>
                <a:pPr algn="r" rtl="1"/>
                <a:r>
                  <a:rPr lang="he-IL" dirty="0"/>
                  <a:t>כשאנחנו מדברים על מודלי סיווג, מדד האיכות שלו נמדד בעזרת </a:t>
                </a:r>
                <a:r>
                  <a:rPr lang="en-US" dirty="0"/>
                  <a:t>F</a:t>
                </a:r>
                <a:r>
                  <a:rPr lang="he-IL" dirty="0"/>
                  <a:t>1, שזה פרמטר בין אפס לאחד, ככל שאנחנו קרובים לאחד כך איכות המודל עולה וזה אומר שאנחנו טועים פחות בסיווג </a:t>
                </a:r>
                <a:r>
                  <a:rPr lang="he-IL" dirty="0" err="1"/>
                  <a:t>הפלויים</a:t>
                </a:r>
                <a:r>
                  <a:rPr lang="he-IL" dirty="0"/>
                  <a:t>. </a:t>
                </a:r>
              </a:p>
              <a:p>
                <a:pPr algn="r" rtl="1"/>
                <a:r>
                  <a:rPr lang="he-IL" dirty="0"/>
                  <a:t>אני לא אכנס לנוסחה </a:t>
                </a:r>
                <a:r>
                  <a:rPr lang="he-IL" dirty="0" err="1"/>
                  <a:t>המדוייקת</a:t>
                </a:r>
                <a:r>
                  <a:rPr lang="he-IL" dirty="0"/>
                  <a:t> אבל כן חשוב לי שנדע לקרוא את הטבלה </a:t>
                </a:r>
              </a:p>
              <a:p>
                <a:pPr algn="r" rtl="1"/>
                <a:r>
                  <a:rPr lang="he-IL" dirty="0"/>
                  <a:t>אז מה יש לנו פה? העמודה זה מה הסוג האמיתי של הפלו, והשורה זה מה הניחוש של המערכת, ולאין היא תסווג אותו </a:t>
                </a:r>
              </a:p>
              <a:p>
                <a:pPr algn="r" rtl="1"/>
                <a:r>
                  <a:rPr lang="he-IL" dirty="0"/>
                  <a:t>מכאן האלכסון שלו הינו הניחושים הנכונים, צבעתי אותם בירוק </a:t>
                </a:r>
              </a:p>
              <a:p>
                <a:pPr algn="r" rtl="1"/>
                <a:r>
                  <a:rPr lang="he-IL" dirty="0"/>
                  <a:t>אם למשל </a:t>
                </a:r>
                <a:r>
                  <a:rPr lang="he-IL" dirty="0" err="1"/>
                  <a:t>נקח</a:t>
                </a:r>
                <a:r>
                  <a:rPr lang="he-IL" dirty="0"/>
                  <a:t> שורה ראשונה עמודה שניה, זה הסיכוי שפלו מסוג </a:t>
                </a:r>
                <a:r>
                  <a:rPr lang="he-IL" dirty="0" err="1"/>
                  <a:t>רינו</a:t>
                </a:r>
                <a:r>
                  <a:rPr lang="he-IL" dirty="0"/>
                  <a:t> שהמערכת תחשוב שהוא </a:t>
                </a:r>
                <a:r>
                  <a:rPr lang="he-IL" dirty="0" err="1"/>
                  <a:t>קיובק</a:t>
                </a:r>
                <a:r>
                  <a:rPr lang="he-IL" dirty="0"/>
                  <a:t> ולכן תכניס אותו לטור של </a:t>
                </a:r>
                <a:r>
                  <a:rPr lang="he-IL" dirty="0" err="1"/>
                  <a:t>קיובק</a:t>
                </a:r>
                <a:r>
                  <a:rPr lang="he-IL" dirty="0"/>
                  <a:t> </a:t>
                </a: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he-IL" dirty="0"/>
                  <a:t>במקרה של סיווג קבוצה ובגלל שאנו מניחים שמספר </a:t>
                </a:r>
                <a:r>
                  <a:rPr lang="he-IL" dirty="0" err="1"/>
                  <a:t>הפלויים</a:t>
                </a:r>
                <a:r>
                  <a:rPr lang="he-IL" dirty="0"/>
                  <a:t> מכל סוג הוא זהה בלמידה אזי במקרה זה מתקיים ש: </a:t>
                </a:r>
                <a:r>
                  <a:rPr lang="en-US" b="1" i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𝑭_𝟏</a:t>
                </a:r>
                <a:r>
                  <a:rPr lang="en-US" b="1" dirty="0">
                    <a:solidFill>
                      <a:schemeClr val="bg1"/>
                    </a:solidFill>
                  </a:rPr>
                  <a:t> = Accuracy</a:t>
                </a:r>
                <a:endParaRPr lang="he-IL" b="1" dirty="0">
                  <a:solidFill>
                    <a:schemeClr val="bg1"/>
                  </a:solidFill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he-IL" b="1" dirty="0">
                    <a:solidFill>
                      <a:schemeClr val="bg1"/>
                    </a:solidFill>
                  </a:rPr>
                  <a:t>וזה אומר ש</a:t>
                </a:r>
                <a:r>
                  <a:rPr lang="en-US" b="1" dirty="0">
                    <a:solidFill>
                      <a:schemeClr val="bg1"/>
                    </a:solidFill>
                  </a:rPr>
                  <a:t>F</a:t>
                </a:r>
                <a:r>
                  <a:rPr lang="he-IL" b="1" dirty="0">
                    <a:solidFill>
                      <a:schemeClr val="bg1"/>
                    </a:solidFill>
                  </a:rPr>
                  <a:t>1 = סכום האלכסון שלנו </a:t>
                </a:r>
                <a:endParaRPr lang="LID4096" b="1" dirty="0">
                  <a:solidFill>
                    <a:schemeClr val="bg1"/>
                  </a:solidFill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F3730-171B-7755-59AA-6F5B7C7B4C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81601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54955-A0CC-0DD8-65C4-0F58516F133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81220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DC9B9-3C6E-9451-5196-CE498A26C6F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97482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4E08A-F3D4-3C37-C0A7-F9933246FA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96998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592A7-DD26-C238-0B9D-722C48353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DFD31C-002B-2FE1-97DA-E38079379C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63AE85-9C59-C69F-1AA0-CD07901927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6AF5CF-4B43-4503-4D94-EC397410B2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D020D-9B6E-7F95-7D62-090A83924E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3295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2B203-1F0D-640A-0C72-F130982BCD7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664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0405-8344-9727-D8A5-C7716336E9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37404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B0EF9-0AFA-DDF3-2CAE-172A34F8C7D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9185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903F5-9467-402C-97A9-20C3A4D3E197}" type="slidenum">
              <a:rPr lang="LID4096" smtClean="0"/>
              <a:t>6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646BC-6E03-4AB4-E31E-5718DAC2BDF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60692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F316A-A02D-1279-06EE-EDDB5F717FC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6204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903F5-9467-402C-97A9-20C3A4D3E197}" type="slidenum">
              <a:rPr lang="LID4096" smtClean="0"/>
              <a:t>8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86A0F-B718-459B-33BB-7EC6900D26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75310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05DB46-4A54-4ED8-93CD-B55228381244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7DE05-B1D5-8C4E-63C1-B9227DC188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552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C0FED-50FB-1B70-17F9-536780F90E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17DE3-4647-0732-8475-9E966DAE2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DF271-28EF-92FD-8168-70ED8818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98149-85A2-CDBD-761C-FF4AF9CD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EDF4D-D34E-9826-845E-574424F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0545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D492-32B6-06E8-B411-01D3358B2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62BF25-85D4-4DCB-900A-DCE1FA34E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E250B-F311-8A9A-A93C-00943A49E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0E09E-B7BA-B539-FCF3-A5ABEE3A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01345-8AF9-E792-58C6-D1FCEAFEC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3582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5FA29B-BAE1-A2AF-7E5B-79A44C8E8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D1F7F2-4190-F9A6-FC0E-60992C2D4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CB489-5093-BF6C-28C9-F741901A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79404B-901F-A9A1-2D1C-D58370FDD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1A2C9-133F-D31E-19D9-E139A19ED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29963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9D1B0CE-EBB8-4A23-B64C-2CB77DB1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algn="ctr">
              <a:def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B6EF88-EA0B-9649-06F8-D05A0492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5CDE7-56B7-0B40-5327-7E142D88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80610-1440-62BA-3460-491B31AF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925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AE93-4B35-D7AF-8274-5F6B2CAF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ECBB4-F42F-7734-C6AD-B5FE70E26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1693D-F242-B730-C9DC-9BD7C3DC1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172CB-B450-3514-CF26-84F049BFE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781D3E-E2FA-938D-9818-317CED73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9252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0A6D-D229-C014-DBA7-4A525283E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4636E-E1DD-BF3D-9986-C517B8651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5C449-57E5-2CC4-4089-3A789106F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1C096-5C13-9065-D969-59747D60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F0EEC-C557-7103-07C7-B8B118AE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9615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929DC-8FC9-241F-9D15-CC118E88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0942-18D4-8CEB-4859-00EB858874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0CFC8-B00B-48C6-F942-CB641D231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19EFE-D21D-2855-79C3-ECF92CA9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08DD8-EC85-FBA2-8D31-A038F5A60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A3230-7767-6D0E-5AA9-2813F419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6825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A0702-D0A3-2A7B-92E8-5E6DBC83B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107CA3-D57E-CA4B-FB05-0FE9F6960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F83A94-96E3-5793-801B-09121A26C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0030B-E444-77CC-18CE-290A40E12C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2CCE89-5A80-62FD-ED8F-51C4C7055E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D93691-EA8D-216A-46E6-D2BE74574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475FDE-11BF-4A07-9443-78BD4EFB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05A0FA-3A22-0EB7-90F4-C38B228A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2351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A98D-4D59-272A-2D9E-2A7E5B16F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7CE023-283E-4CC6-941C-C81FFB93A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BA5297-A539-F929-76ED-A3AE04445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886204-A789-566A-2860-178FB07BF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65605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7BF994-08A4-4FD8-4F2B-2A0427778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C3F759-9A6B-4044-439C-3196ED57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45366-559C-1DE8-0D65-0FFC41D81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0009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A1A5-764F-D51A-1CA0-702275081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5C07-3762-78D8-0B1E-C086C0A44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EF498-B691-E869-6868-87245AB74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03960-EB0F-1A3B-7451-BF1C90AC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29DCD-A63E-F1FD-047C-890CE211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72ACD-5031-94D5-C459-B2C0F0A6B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8517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D4BF4-D8B3-1847-1D7E-4D36A5AC1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F20D8A-615F-754A-4167-5AEDC6F1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433AB-3127-A6AE-E577-3C7A54DC5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4B6C8-868D-CB56-1000-7B68B4501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6F102-20AC-BBDB-97C6-D57E08022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8EC1B-5005-5A74-7EE1-1402D91D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05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FE0FBA-1600-C4C5-75D8-57450976A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8D053-EBE1-BB62-BCD2-12C254B50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2D62B-B9A6-028F-37AA-D7E88B6F4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4C7D3-8F1C-8AEF-9B32-74597AFC4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B7B64-8D1A-B231-45ED-AA1A2B67E6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9A31-53B2-4D06-A2A5-3D4DC67B4A8D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9441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sv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3" Type="http://schemas.openxmlformats.org/officeDocument/2006/relationships/image" Target="../media/image38.png"/><Relationship Id="rId7" Type="http://schemas.openxmlformats.org/officeDocument/2006/relationships/image" Target="../media/image8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9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2.png"/><Relationship Id="rId4" Type="http://schemas.openxmlformats.org/officeDocument/2006/relationships/image" Target="../media/image5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sv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emf"/><Relationship Id="rId11" Type="http://schemas.openxmlformats.org/officeDocument/2006/relationships/image" Target="../media/image8.png"/><Relationship Id="rId5" Type="http://schemas.openxmlformats.org/officeDocument/2006/relationships/image" Target="../media/image10.emf"/><Relationship Id="rId10" Type="http://schemas.openxmlformats.org/officeDocument/2006/relationships/image" Target="../media/image7.sv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emf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7.svg"/><Relationship Id="rId4" Type="http://schemas.openxmlformats.org/officeDocument/2006/relationships/image" Target="../media/image10.emf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9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QuickStyle" Target="../diagrams/quickStyle2.xml"/><Relationship Id="rId5" Type="http://schemas.openxmlformats.org/officeDocument/2006/relationships/diagramQuickStyle" Target="../diagrams/quickStyle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19" Type="http://schemas.openxmlformats.org/officeDocument/2006/relationships/image" Target="../media/image13.png"/><Relationship Id="rId4" Type="http://schemas.openxmlformats.org/officeDocument/2006/relationships/diagramLayout" Target="../diagrams/layout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3C48B49-6135-48B6-AC0F-97E5D8D1F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71EEA9-4590-8C48-183A-232F3A4D2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1842" y="1716651"/>
            <a:ext cx="11540970" cy="1712349"/>
          </a:xfrm>
        </p:spPr>
        <p:txBody>
          <a:bodyPr anchor="b">
            <a:normAutofit/>
          </a:bodyPr>
          <a:lstStyle/>
          <a:p>
            <a:r>
              <a:rPr lang="en-US" sz="4400" b="0" i="0" dirty="0">
                <a:effectLst/>
                <a:latin typeface="Arial" panose="020B0604020202020204" pitchFamily="34" charset="0"/>
              </a:rPr>
              <a:t>Per-CCA Queueing</a:t>
            </a:r>
            <a:endParaRPr lang="LID4096" sz="4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256AC18-FB41-4977-8B0C-F5082335A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FE169-72FE-8B35-5DED-C752048F5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9765" y="4702337"/>
            <a:ext cx="9625280" cy="1953929"/>
          </a:xfrm>
        </p:spPr>
        <p:txBody>
          <a:bodyPr anchor="ctr">
            <a:normAutofit/>
          </a:bodyPr>
          <a:lstStyle/>
          <a:p>
            <a:r>
              <a:rPr lang="en-US" sz="5200" dirty="0">
                <a:solidFill>
                  <a:schemeClr val="bg1"/>
                </a:solidFill>
              </a:rPr>
              <a:t>Yara Mulla, </a:t>
            </a:r>
            <a:r>
              <a:rPr lang="en-US" sz="5200" b="1" dirty="0">
                <a:solidFill>
                  <a:schemeClr val="bg1"/>
                </a:solidFill>
              </a:rPr>
              <a:t>Isaac Keslassy</a:t>
            </a:r>
          </a:p>
        </p:txBody>
      </p:sp>
      <p:pic>
        <p:nvPicPr>
          <p:cNvPr id="1026" name="Picture 2" descr="Technion – Israel Institute of Technology - Wikipedia">
            <a:extLst>
              <a:ext uri="{FF2B5EF4-FFF2-40B4-BE49-F238E27FC236}">
                <a16:creationId xmlns:a16="http://schemas.microsoft.com/office/drawing/2014/main" id="{9409B6DA-0EE5-9133-92D1-F05CD93CB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1927" y="311136"/>
            <a:ext cx="2216727" cy="101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47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E464B45-5EC1-19A4-EFE4-2B732AC5C7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US" sz="8000" b="1" dirty="0"/>
              <a:t>Evaluations</a:t>
            </a:r>
            <a:endParaRPr lang="LID4096" b="1" dirty="0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Exponential Graph with solid fill">
            <a:extLst>
              <a:ext uri="{FF2B5EF4-FFF2-40B4-BE49-F238E27FC236}">
                <a16:creationId xmlns:a16="http://schemas.microsoft.com/office/drawing/2014/main" id="{EC52B7F3-91D3-0DBC-2EF4-E6892A3AD0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2460" y="3943893"/>
            <a:ext cx="1367080" cy="136708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601412-2D48-522A-0B31-BEF3A1EB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8153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065"/>
            <a:ext cx="12192000" cy="13255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Parameters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endParaRPr lang="LID4096" sz="48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365ADB7C-8525-94A6-0397-E9B6F9578E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1853" y="1367867"/>
                <a:ext cx="10407907" cy="2387513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sz="2400" b="1" dirty="0">
                    <a:ea typeface="Cambria Math" panose="02040503050406030204" pitchFamily="18" charset="0"/>
                  </a:rPr>
                  <a:t>Mininet emulation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sz="2400" b="1" dirty="0"/>
                  <a:t>150 flows </a:t>
                </a:r>
                <a:r>
                  <a:rPr lang="en-US" sz="2400" dirty="0"/>
                  <a:t>(3 CCAs, 50 hosts per CCA, 1 flow per host)</a:t>
                </a:r>
                <a:endParaRPr lang="he-IL" sz="2400" dirty="0"/>
              </a:p>
              <a:p>
                <a:pPr>
                  <a:lnSpc>
                    <a:spcPct val="120000"/>
                  </a:lnSpc>
                </a:pPr>
                <a:r>
                  <a:rPr lang="en-US" sz="2400" dirty="0">
                    <a:ea typeface="Cambria Math" panose="02040503050406030204" pitchFamily="18" charset="0"/>
                  </a:rPr>
                  <a:t>Link delay: 	</a:t>
                </a:r>
                <a14:m>
                  <m:oMath xmlns:m="http://schemas.openxmlformats.org/officeDocument/2006/math">
                    <m:r>
                      <a:rPr lang="en-A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=0.01[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𝑠𝑒𝑐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2400" b="0" dirty="0"/>
                  <a:t>Link capacity: 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5[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Gbps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]</m:t>
                    </m:r>
                  </m:oMath>
                </a14:m>
                <a:endParaRPr lang="en-US" sz="24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2400" b="0" dirty="0"/>
                  <a:t>Buffer size: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𝑅𝑇𝑇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460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𝑃𝑎𝑐𝑘𝑒𝑡𝑠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sz="2400" b="0" i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1[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Packet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]=1.414[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KBytes</m:t>
                    </m:r>
                    <m:r>
                      <m:rPr>
                        <m:nor/>
                      </m:rPr>
                      <a:rPr lang="en-US" sz="2400" dirty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],  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N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=150</m:t>
                    </m:r>
                    <m:r>
                      <m:rPr>
                        <m:nor/>
                      </m:rPr>
                      <a:rPr lang="en-US" sz="2400" b="0" i="0" dirty="0" smtClean="0">
                        <a:latin typeface="Cambria" panose="02040503050406030204" pitchFamily="18" charset="0"/>
                        <a:ea typeface="Cambria" panose="02040503050406030204" pitchFamily="18" charset="0"/>
                      </a:rPr>
                      <m:t>flows</m:t>
                    </m:r>
                  </m:oMath>
                </a14:m>
                <a:endParaRPr lang="en-US" sz="2400" b="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365ADB7C-8525-94A6-0397-E9B6F9578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853" y="1367867"/>
                <a:ext cx="10407907" cy="2387513"/>
              </a:xfrm>
              <a:blipFill>
                <a:blip r:embed="rId3"/>
                <a:stretch>
                  <a:fillRect l="-527" t="-1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975361" y="3220720"/>
            <a:ext cx="8961120" cy="2672079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84BE-0FE5-E42B-10AD-DC1F107ED840}"/>
              </a:ext>
            </a:extLst>
          </p:cNvPr>
          <p:cNvSpPr txBox="1">
            <a:spLocks/>
          </p:cNvSpPr>
          <p:nvPr/>
        </p:nvSpPr>
        <p:spPr>
          <a:xfrm>
            <a:off x="861087" y="168263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ID4096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66F7469-503C-37D1-E005-21347230FD6B}"/>
              </a:ext>
            </a:extLst>
          </p:cNvPr>
          <p:cNvCxnSpPr>
            <a:cxnSpLocks/>
            <a:stCxn id="23" idx="6"/>
            <a:endCxn id="18" idx="2"/>
          </p:cNvCxnSpPr>
          <p:nvPr/>
        </p:nvCxnSpPr>
        <p:spPr>
          <a:xfrm flipV="1">
            <a:off x="9426503" y="5026278"/>
            <a:ext cx="212675" cy="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DDF5AF11-82E2-BCED-CCE6-D63A5A6A2AC9}"/>
              </a:ext>
            </a:extLst>
          </p:cNvPr>
          <p:cNvSpPr/>
          <p:nvPr/>
        </p:nvSpPr>
        <p:spPr>
          <a:xfrm>
            <a:off x="2136697" y="3922456"/>
            <a:ext cx="1478626" cy="782232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Reno</a:t>
            </a:r>
          </a:p>
          <a:p>
            <a:pPr algn="ctr"/>
            <a:r>
              <a:rPr lang="en-US" sz="2000" b="1" dirty="0"/>
              <a:t>hosts</a:t>
            </a:r>
          </a:p>
          <a:p>
            <a:pPr algn="ctr"/>
            <a:r>
              <a:rPr lang="en-US" sz="1000" dirty="0"/>
              <a:t> </a:t>
            </a:r>
            <a:endParaRPr lang="en-UM" sz="10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D410B57-9C8B-8F13-2039-2FAA433CFA23}"/>
              </a:ext>
            </a:extLst>
          </p:cNvPr>
          <p:cNvSpPr/>
          <p:nvPr/>
        </p:nvSpPr>
        <p:spPr>
          <a:xfrm>
            <a:off x="9639178" y="4629636"/>
            <a:ext cx="1461004" cy="793283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/>
              <a:t>server</a:t>
            </a:r>
            <a:r>
              <a:rPr lang="en-US" sz="1000"/>
              <a:t> </a:t>
            </a:r>
            <a:endParaRPr lang="en-UM" sz="100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FCC45C3-1115-19B8-F82A-DF3B4DC72C5E}"/>
              </a:ext>
            </a:extLst>
          </p:cNvPr>
          <p:cNvSpPr/>
          <p:nvPr/>
        </p:nvSpPr>
        <p:spPr>
          <a:xfrm>
            <a:off x="3562955" y="4015378"/>
            <a:ext cx="4133397" cy="2038757"/>
          </a:xfrm>
          <a:prstGeom prst="ellipse">
            <a:avLst/>
          </a:prstGeom>
          <a:solidFill>
            <a:schemeClr val="bg2"/>
          </a:solidFill>
          <a:ln>
            <a:solidFill>
              <a:schemeClr val="accent3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M" sz="10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ECF08F4-B692-B05A-B686-15B146188D09}"/>
              </a:ext>
            </a:extLst>
          </p:cNvPr>
          <p:cNvSpPr/>
          <p:nvPr/>
        </p:nvSpPr>
        <p:spPr>
          <a:xfrm>
            <a:off x="6755216" y="4837402"/>
            <a:ext cx="938773" cy="3751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00" dirty="0"/>
              <a:t>ARBITER</a:t>
            </a:r>
            <a:endParaRPr lang="en-UM" sz="10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27CA3CD-7569-658A-F01A-127FA731DD98}"/>
              </a:ext>
            </a:extLst>
          </p:cNvPr>
          <p:cNvSpPr/>
          <p:nvPr/>
        </p:nvSpPr>
        <p:spPr>
          <a:xfrm>
            <a:off x="8172535" y="4770856"/>
            <a:ext cx="1253968" cy="510845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switch</a:t>
            </a:r>
            <a:endParaRPr lang="en-UM" sz="1000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2B0F7F-199B-7C4A-8919-4A10B7ED1A24}"/>
              </a:ext>
            </a:extLst>
          </p:cNvPr>
          <p:cNvSpPr/>
          <p:nvPr/>
        </p:nvSpPr>
        <p:spPr>
          <a:xfrm>
            <a:off x="709047" y="4600223"/>
            <a:ext cx="1641612" cy="875559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CUBIC</a:t>
            </a:r>
          </a:p>
          <a:p>
            <a:pPr algn="ctr"/>
            <a:r>
              <a:rPr lang="en-US" sz="2000" b="1" dirty="0"/>
              <a:t>hosts</a:t>
            </a:r>
            <a:endParaRPr lang="en-UM" sz="1000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67020F5-082C-8FCF-F7FA-0ABA2F528C85}"/>
              </a:ext>
            </a:extLst>
          </p:cNvPr>
          <p:cNvSpPr/>
          <p:nvPr/>
        </p:nvSpPr>
        <p:spPr>
          <a:xfrm>
            <a:off x="2220370" y="5322674"/>
            <a:ext cx="1596093" cy="876786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/>
              <a:t>BBR</a:t>
            </a:r>
          </a:p>
          <a:p>
            <a:pPr algn="ctr"/>
            <a:r>
              <a:rPr lang="en-US" sz="2000" b="1" dirty="0"/>
              <a:t>hosts</a:t>
            </a:r>
          </a:p>
          <a:p>
            <a:pPr algn="ctr"/>
            <a:r>
              <a:rPr lang="en-US" sz="1000" dirty="0"/>
              <a:t> </a:t>
            </a:r>
            <a:endParaRPr lang="en-UM" sz="10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76AF10F-03ED-4A82-A1DA-D6F0EB284AA5}"/>
              </a:ext>
            </a:extLst>
          </p:cNvPr>
          <p:cNvCxnSpPr>
            <a:cxnSpLocks/>
            <a:stCxn id="24" idx="6"/>
            <a:endCxn id="19" idx="2"/>
          </p:cNvCxnSpPr>
          <p:nvPr/>
        </p:nvCxnSpPr>
        <p:spPr>
          <a:xfrm flipV="1">
            <a:off x="2350659" y="5034757"/>
            <a:ext cx="1212296" cy="324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16A1FED-3FFD-3402-9AE4-CC5E12720CB9}"/>
              </a:ext>
            </a:extLst>
          </p:cNvPr>
          <p:cNvCxnSpPr>
            <a:cxnSpLocks/>
            <a:stCxn id="25" idx="6"/>
            <a:endCxn id="19" idx="3"/>
          </p:cNvCxnSpPr>
          <p:nvPr/>
        </p:nvCxnSpPr>
        <p:spPr>
          <a:xfrm flipV="1">
            <a:off x="3816463" y="5755566"/>
            <a:ext cx="351814" cy="550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795BDEF-E797-E83B-A022-6EF894B3B9FD}"/>
                  </a:ext>
                </a:extLst>
              </p:cNvPr>
              <p:cNvSpPr/>
              <p:nvPr/>
            </p:nvSpPr>
            <p:spPr>
              <a:xfrm>
                <a:off x="5905286" y="4371504"/>
                <a:ext cx="529906" cy="32314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𝑅𝑒𝑛𝑜</m:t>
                          </m:r>
                        </m:sub>
                      </m:sSub>
                    </m:oMath>
                  </m:oMathPara>
                </a14:m>
                <a:endParaRPr lang="en-UM" sz="1000" dirty="0"/>
              </a:p>
            </p:txBody>
          </p:sp>
        </mc:Choice>
        <mc:Fallback xmlns=""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E795BDEF-E797-E83B-A022-6EF894B3B9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286" y="4371504"/>
                <a:ext cx="529906" cy="323143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B0516B84-8100-81A9-66B9-5FBD1EF32F41}"/>
                  </a:ext>
                </a:extLst>
              </p:cNvPr>
              <p:cNvSpPr/>
              <p:nvPr/>
            </p:nvSpPr>
            <p:spPr>
              <a:xfrm>
                <a:off x="5934916" y="4853010"/>
                <a:ext cx="529906" cy="32314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𝐶𝑈𝐵𝐼𝐶</m:t>
                          </m:r>
                        </m:sub>
                      </m:sSub>
                    </m:oMath>
                  </m:oMathPara>
                </a14:m>
                <a:endParaRPr lang="en-UM" sz="1000" dirty="0"/>
              </a:p>
            </p:txBody>
          </p:sp>
        </mc:Choice>
        <mc:Fallback xmlns=""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B0516B84-8100-81A9-66B9-5FBD1EF32F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916" y="4853010"/>
                <a:ext cx="529906" cy="323143"/>
              </a:xfrm>
              <a:prstGeom prst="ellipse">
                <a:avLst/>
              </a:prstGeom>
              <a:blipFill>
                <a:blip r:embed="rId5"/>
                <a:stretch>
                  <a:fillRect r="-2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61858B3-227E-3426-6C25-97F9EF2C64AC}"/>
                  </a:ext>
                </a:extLst>
              </p:cNvPr>
              <p:cNvSpPr/>
              <p:nvPr/>
            </p:nvSpPr>
            <p:spPr>
              <a:xfrm>
                <a:off x="5934916" y="5337538"/>
                <a:ext cx="529906" cy="32314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𝐵𝐵𝑅</m:t>
                          </m:r>
                        </m:sub>
                      </m:sSub>
                    </m:oMath>
                  </m:oMathPara>
                </a14:m>
                <a:endParaRPr lang="en-UM" sz="1000" dirty="0"/>
              </a:p>
            </p:txBody>
          </p:sp>
        </mc:Choice>
        <mc:Fallback xmlns=""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761858B3-227E-3426-6C25-97F9EF2C64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916" y="5337538"/>
                <a:ext cx="529906" cy="323143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9DF56A1-CB51-F6FA-B699-8179A5CA8A5B}"/>
              </a:ext>
            </a:extLst>
          </p:cNvPr>
          <p:cNvCxnSpPr>
            <a:cxnSpLocks/>
            <a:stCxn id="31" idx="6"/>
            <a:endCxn id="22" idx="1"/>
          </p:cNvCxnSpPr>
          <p:nvPr/>
        </p:nvCxnSpPr>
        <p:spPr>
          <a:xfrm>
            <a:off x="6435192" y="4533076"/>
            <a:ext cx="457504" cy="3592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563B23A-BA68-5D37-D0A3-F682B7C8D2D2}"/>
              </a:ext>
            </a:extLst>
          </p:cNvPr>
          <p:cNvCxnSpPr>
            <a:cxnSpLocks/>
            <a:stCxn id="32" idx="6"/>
            <a:endCxn id="22" idx="2"/>
          </p:cNvCxnSpPr>
          <p:nvPr/>
        </p:nvCxnSpPr>
        <p:spPr>
          <a:xfrm>
            <a:off x="6464822" y="5014582"/>
            <a:ext cx="290394" cy="10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220BF20-92ED-6280-EBA8-2E795A16DA5D}"/>
              </a:ext>
            </a:extLst>
          </p:cNvPr>
          <p:cNvCxnSpPr>
            <a:cxnSpLocks/>
            <a:stCxn id="33" idx="6"/>
            <a:endCxn id="22" idx="3"/>
          </p:cNvCxnSpPr>
          <p:nvPr/>
        </p:nvCxnSpPr>
        <p:spPr>
          <a:xfrm flipV="1">
            <a:off x="6464822" y="5157615"/>
            <a:ext cx="427874" cy="341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A0C566C-FC9F-2D45-8A71-FEFDC1F5E2C8}"/>
              </a:ext>
            </a:extLst>
          </p:cNvPr>
          <p:cNvCxnSpPr>
            <a:stCxn id="17" idx="6"/>
            <a:endCxn id="19" idx="1"/>
          </p:cNvCxnSpPr>
          <p:nvPr/>
        </p:nvCxnSpPr>
        <p:spPr>
          <a:xfrm>
            <a:off x="3615323" y="4313572"/>
            <a:ext cx="552954" cy="37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D35ED463-1494-E917-1197-98215B3C50AF}"/>
              </a:ext>
            </a:extLst>
          </p:cNvPr>
          <p:cNvSpPr txBox="1"/>
          <p:nvPr/>
        </p:nvSpPr>
        <p:spPr>
          <a:xfrm>
            <a:off x="2682373" y="492708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LID4096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341B891-AB18-6048-2A3F-616A31BD8D58}"/>
              </a:ext>
            </a:extLst>
          </p:cNvPr>
          <p:cNvSpPr txBox="1"/>
          <p:nvPr/>
        </p:nvSpPr>
        <p:spPr>
          <a:xfrm>
            <a:off x="9376400" y="5065916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LID4096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7B0B57-3192-B069-DD58-21586ACB93CD}"/>
              </a:ext>
            </a:extLst>
          </p:cNvPr>
          <p:cNvSpPr txBox="1"/>
          <p:nvPr/>
        </p:nvSpPr>
        <p:spPr>
          <a:xfrm>
            <a:off x="3879821" y="5765666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LID4096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46E9373-E2A4-2DF7-D6E4-4C936F1F1B48}"/>
              </a:ext>
            </a:extLst>
          </p:cNvPr>
          <p:cNvSpPr txBox="1"/>
          <p:nvPr/>
        </p:nvSpPr>
        <p:spPr>
          <a:xfrm>
            <a:off x="3645735" y="4206345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τ</a:t>
            </a:r>
            <a:endParaRPr lang="LID40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F2C7D4-A91C-8856-848B-9CA2082CB5F1}"/>
                  </a:ext>
                </a:extLst>
              </p:cNvPr>
              <p:cNvSpPr txBox="1"/>
              <p:nvPr/>
            </p:nvSpPr>
            <p:spPr>
              <a:xfrm>
                <a:off x="7783083" y="4557990"/>
                <a:ext cx="200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LID4096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F2C7D4-A91C-8856-848B-9CA2082CB5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083" y="4557990"/>
                <a:ext cx="200888" cy="276999"/>
              </a:xfrm>
              <a:prstGeom prst="rect">
                <a:avLst/>
              </a:prstGeom>
              <a:blipFill>
                <a:blip r:embed="rId7"/>
                <a:stretch>
                  <a:fillRect l="-30303" r="-2121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Left Brace 46">
            <a:extLst>
              <a:ext uri="{FF2B5EF4-FFF2-40B4-BE49-F238E27FC236}">
                <a16:creationId xmlns:a16="http://schemas.microsoft.com/office/drawing/2014/main" id="{E4AA5592-596E-A939-87EA-297ED844E553}"/>
              </a:ext>
            </a:extLst>
          </p:cNvPr>
          <p:cNvSpPr/>
          <p:nvPr/>
        </p:nvSpPr>
        <p:spPr>
          <a:xfrm>
            <a:off x="4127454" y="4483138"/>
            <a:ext cx="199095" cy="11453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FD6C9E0-8798-F1EA-5F6C-58754C0E056B}"/>
                  </a:ext>
                </a:extLst>
              </p:cNvPr>
              <p:cNvSpPr txBox="1"/>
              <p:nvPr/>
            </p:nvSpPr>
            <p:spPr>
              <a:xfrm>
                <a:off x="3879821" y="4930462"/>
                <a:ext cx="211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LID4096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FD6C9E0-8798-F1EA-5F6C-58754C0E05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821" y="4930462"/>
                <a:ext cx="211405" cy="276999"/>
              </a:xfrm>
              <a:prstGeom prst="rect">
                <a:avLst/>
              </a:prstGeom>
              <a:blipFill>
                <a:blip r:embed="rId8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2D160D-9C80-64A9-3B63-61F353C9EFA0}"/>
              </a:ext>
            </a:extLst>
          </p:cNvPr>
          <p:cNvCxnSpPr>
            <a:cxnSpLocks/>
            <a:stCxn id="19" idx="6"/>
            <a:endCxn id="23" idx="2"/>
          </p:cNvCxnSpPr>
          <p:nvPr/>
        </p:nvCxnSpPr>
        <p:spPr>
          <a:xfrm flipV="1">
            <a:off x="7696352" y="5026279"/>
            <a:ext cx="476183" cy="84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7F3BDE30-7354-FF18-DF02-B4779B2E6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37171" y="6207265"/>
            <a:ext cx="2743200" cy="365125"/>
          </a:xfrm>
        </p:spPr>
        <p:txBody>
          <a:bodyPr/>
          <a:lstStyle/>
          <a:p>
            <a:fld id="{DC779A31-53B2-4D06-A2A5-3D4DC67B4A8D}" type="slidenum">
              <a:rPr lang="LID4096" smtClean="0"/>
              <a:t>11</a:t>
            </a:fld>
            <a:endParaRPr lang="LID4096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18AEE8-5AAA-6DC4-23EA-238CC9EA68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54501" y="4534425"/>
            <a:ext cx="1638233" cy="100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75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309CB1B-CFAE-453F-A6AE-FD33BE9A3D0B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0"/>
                <a:ext cx="12192000" cy="961380"/>
              </a:xfrm>
              <a:solidFill>
                <a:schemeClr val="accent2"/>
              </a:solidFill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n-US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800" dirty="0">
                    <a:solidFill>
                      <a:schemeClr val="bg1"/>
                    </a:solidFill>
                  </a:rPr>
                  <a:t> score </a:t>
                </a:r>
                <a:endParaRPr lang="LID4096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309CB1B-CFAE-453F-A6AE-FD33BE9A3D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0"/>
                <a:ext cx="12192000" cy="961380"/>
              </a:xfrm>
              <a:blipFill>
                <a:blip r:embed="rId3"/>
                <a:stretch>
                  <a:fillRect t="-11392" b="-27848"/>
                </a:stretch>
              </a:blipFill>
            </p:spPr>
            <p:txBody>
              <a:bodyPr/>
              <a:lstStyle/>
              <a:p>
                <a:r>
                  <a:rPr lang="LID4096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1136397" y="2418409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E63B2-4B4D-6F54-10CE-D4B66C159C13}"/>
                  </a:ext>
                </a:extLst>
              </p:cNvPr>
              <p:cNvSpPr txBox="1"/>
              <p:nvPr/>
            </p:nvSpPr>
            <p:spPr>
              <a:xfrm>
                <a:off x="298240" y="1495761"/>
                <a:ext cx="6753480" cy="2246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800" kern="1200" dirty="0">
                    <a:latin typeface="+mn-lt"/>
                    <a:ea typeface="+mn-ea"/>
                    <a:cs typeface="+mn-cs"/>
                  </a:rPr>
                  <a:t>Classifier’s </a:t>
                </a:r>
                <a:r>
                  <a:rPr lang="en-US" sz="2800" b="1" kern="1200" dirty="0">
                    <a:latin typeface="+mn-lt"/>
                    <a:ea typeface="+mn-ea"/>
                    <a:cs typeface="+mn-cs"/>
                  </a:rPr>
                  <a:t>accuracy</a:t>
                </a:r>
                <a:r>
                  <a:rPr lang="en-US" sz="2800" kern="1200" dirty="0">
                    <a:latin typeface="+mn-lt"/>
                    <a:ea typeface="+mn-ea"/>
                    <a:cs typeface="+mn-cs"/>
                  </a:rPr>
                  <a:t> measured by </a:t>
                </a:r>
                <a:r>
                  <a:rPr lang="en-US" sz="2800" b="1" kern="1200" dirty="0">
                    <a:latin typeface="+mn-lt"/>
                    <a:ea typeface="+mn-ea"/>
                    <a:cs typeface="+mn-cs"/>
                  </a:rPr>
                  <a:t>F</a:t>
                </a:r>
                <a:r>
                  <a:rPr lang="en-US" sz="2800" b="1" kern="1200" baseline="-25000" dirty="0">
                    <a:latin typeface="+mn-lt"/>
                    <a:ea typeface="+mn-ea"/>
                    <a:cs typeface="+mn-cs"/>
                  </a:rPr>
                  <a:t>1</a:t>
                </a:r>
                <a:r>
                  <a:rPr lang="en-US" sz="2800" b="1" kern="1200" dirty="0">
                    <a:latin typeface="+mn-lt"/>
                    <a:ea typeface="+mn-ea"/>
                    <a:cs typeface="+mn-cs"/>
                  </a:rPr>
                  <a:t> score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800" b="0" i="1" kern="1200" dirty="0">
                  <a:latin typeface="Cambria Math" panose="02040503050406030204" pitchFamily="18" charset="0"/>
                  <a:ea typeface="+mn-ea"/>
                  <a:cs typeface="+mn-cs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kern="120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0</m:t>
                    </m:r>
                    <m:r>
                      <a:rPr lang="en-US" sz="2800" b="0" i="1" kern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sz="2800" b="0" i="1" kern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kern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kern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kern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800" b="0" i="1" kern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2800" b="0" i="1" kern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,</m:t>
                    </m:r>
                  </m:oMath>
                </a14:m>
                <a:r>
                  <a:rPr lang="en-US" sz="2800" kern="1200" dirty="0">
                    <a:latin typeface="+mn-lt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kern="120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2800" b="0" i="1" kern="120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𝐹</m:t>
                        </m:r>
                      </m:e>
                      <m:sub>
                        <m:r>
                          <a:rPr lang="en-US" sz="2800" b="0" i="1" kern="1200"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sub>
                    </m:sSub>
                    <m:r>
                      <a:rPr lang="en-US" sz="2800" b="0" i="1" kern="120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lang="en-US" sz="2800" b="0" i="1" kern="120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1</m:t>
                    </m:r>
                    <m:r>
                      <a:rPr lang="en-US" sz="2800" b="0" i="1" kern="1200"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lang="en-US" sz="2800" kern="1200" dirty="0">
                    <a:latin typeface="+mn-lt"/>
                    <a:ea typeface="+mn-ea"/>
                    <a:cs typeface="+mn-cs"/>
                  </a:rPr>
                  <a:t>for a perfect classifier </a:t>
                </a:r>
              </a:p>
              <a:p>
                <a:endParaRPr lang="en-US" sz="2800" dirty="0"/>
              </a:p>
              <a:p>
                <a:endParaRPr lang="LID4096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A4E63B2-4B4D-6F54-10CE-D4B66C159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40" y="1495761"/>
                <a:ext cx="6753480" cy="2246769"/>
              </a:xfrm>
              <a:prstGeom prst="rect">
                <a:avLst/>
              </a:prstGeom>
              <a:blipFill>
                <a:blip r:embed="rId4"/>
                <a:stretch>
                  <a:fillRect l="-1625" t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40C859-2C79-653A-3E5A-358B599F610B}"/>
                  </a:ext>
                </a:extLst>
              </p:cNvPr>
              <p:cNvSpPr txBox="1"/>
              <p:nvPr/>
            </p:nvSpPr>
            <p:spPr>
              <a:xfrm>
                <a:off x="7971243" y="3395773"/>
                <a:ext cx="4063292" cy="23800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𝑃𝑟𝑒𝑐𝑖𝑠𝑖𝑜𝑛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</m:den>
                      </m:f>
                    </m:oMath>
                  </m:oMathPara>
                </a14:m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US" sz="1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𝑅𝑒𝑐𝑎𝑙𝑙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𝐹𝑁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den>
                      </m:f>
                    </m:oMath>
                  </m:oMathPara>
                </a14:m>
                <a:endParaRPr lang="LID4096" sz="1400" dirty="0"/>
              </a:p>
              <a:p>
                <a:pPr algn="ctr"/>
                <a:endParaRPr lang="en-US" sz="14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𝑃𝑟𝑒𝑐𝑖𝑠𝑖𝑜𝑛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𝑅𝑒𝑐𝑎𝑙𝑙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𝑃𝑟𝑒𝑐𝑖𝑠𝑖𝑜𝑛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𝑅𝑒𝑐𝑎𝑙𝑙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𝑇𝑃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𝐹𝑁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br>
                  <a:rPr lang="en-US" dirty="0"/>
                </a:br>
                <a:br>
                  <a:rPr lang="en-US" i="1" dirty="0">
                    <a:latin typeface="Cambria Math" panose="02040503050406030204" pitchFamily="18" charset="0"/>
                  </a:rPr>
                </a:br>
                <a:endParaRPr lang="LID4096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A40C859-2C79-653A-3E5A-358B599F6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243" y="3395773"/>
                <a:ext cx="4063292" cy="23800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AA3C46CD-01CF-0F77-2B13-0B1F1313BC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2180535"/>
                  </p:ext>
                </p:extLst>
              </p:nvPr>
            </p:nvGraphicFramePr>
            <p:xfrm>
              <a:off x="8362336" y="1046061"/>
              <a:ext cx="3531424" cy="22349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31529">
                      <a:extLst>
                        <a:ext uri="{9D8B030D-6E8A-4147-A177-3AD203B41FA5}">
                          <a16:colId xmlns:a16="http://schemas.microsoft.com/office/drawing/2014/main" val="3341365400"/>
                        </a:ext>
                      </a:extLst>
                    </a:gridCol>
                    <a:gridCol w="581040">
                      <a:extLst>
                        <a:ext uri="{9D8B030D-6E8A-4147-A177-3AD203B41FA5}">
                          <a16:colId xmlns:a16="http://schemas.microsoft.com/office/drawing/2014/main" val="844339300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4184796184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2771456568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4046018522"/>
                        </a:ext>
                      </a:extLst>
                    </a:gridCol>
                  </a:tblGrid>
                  <a:tr h="434542">
                    <a:tc rowSpan="2" gridSpan="2"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LID4096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Prediction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rgbClr val="FFCF37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8677819"/>
                      </a:ext>
                    </a:extLst>
                  </a:tr>
                  <a:tr h="434542">
                    <a:tc gridSpan="2"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Reno</a:t>
                          </a:r>
                          <a:endParaRPr lang="LID4096" sz="1200" b="1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CUBIC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BBR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3167249"/>
                      </a:ext>
                    </a:extLst>
                  </a:tr>
                  <a:tr h="434542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TRUE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rgbClr val="FFCF37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Reno</a:t>
                          </a:r>
                          <a:endParaRPr lang="LID4096" sz="1200" b="1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𝑅𝑒𝑛𝑜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LID4096" sz="1200" dirty="0"/>
                        </a:p>
                      </a:txBody>
                      <a:tcPr anchor="ctr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6978044"/>
                      </a:ext>
                    </a:extLst>
                  </a:tr>
                  <a:tr h="496808">
                    <a:tc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CUBIC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FP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𝐶𝑈𝐵𝐼𝐶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LID4096" sz="1200" dirty="0"/>
                        </a:p>
                      </a:txBody>
                      <a:tcPr anchor="ctr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63546"/>
                      </a:ext>
                    </a:extLst>
                  </a:tr>
                  <a:tr h="434542">
                    <a:tc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BBR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FP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𝐵𝑅𝑅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LID4096" sz="1200" dirty="0"/>
                        </a:p>
                      </a:txBody>
                      <a:tcPr anchor="ctr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85986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AA3C46CD-01CF-0F77-2B13-0B1F1313BC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2180535"/>
                  </p:ext>
                </p:extLst>
              </p:nvPr>
            </p:nvGraphicFramePr>
            <p:xfrm>
              <a:off x="8362336" y="1046061"/>
              <a:ext cx="3531424" cy="223497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31529">
                      <a:extLst>
                        <a:ext uri="{9D8B030D-6E8A-4147-A177-3AD203B41FA5}">
                          <a16:colId xmlns:a16="http://schemas.microsoft.com/office/drawing/2014/main" val="3341365400"/>
                        </a:ext>
                      </a:extLst>
                    </a:gridCol>
                    <a:gridCol w="581040">
                      <a:extLst>
                        <a:ext uri="{9D8B030D-6E8A-4147-A177-3AD203B41FA5}">
                          <a16:colId xmlns:a16="http://schemas.microsoft.com/office/drawing/2014/main" val="844339300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4184796184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2771456568"/>
                        </a:ext>
                      </a:extLst>
                    </a:gridCol>
                    <a:gridCol w="706285">
                      <a:extLst>
                        <a:ext uri="{9D8B030D-6E8A-4147-A177-3AD203B41FA5}">
                          <a16:colId xmlns:a16="http://schemas.microsoft.com/office/drawing/2014/main" val="4046018522"/>
                        </a:ext>
                      </a:extLst>
                    </a:gridCol>
                  </a:tblGrid>
                  <a:tr h="434542">
                    <a:tc rowSpan="2" gridSpan="2"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LID4096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Prediction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rgbClr val="FFCF37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68677819"/>
                      </a:ext>
                    </a:extLst>
                  </a:tr>
                  <a:tr h="434542">
                    <a:tc gridSpan="2"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Reno</a:t>
                          </a:r>
                          <a:endParaRPr lang="LID4096" sz="1200" b="1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CUBIC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BBR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3167249"/>
                      </a:ext>
                    </a:extLst>
                  </a:tr>
                  <a:tr h="434542">
                    <a:tc rowSpan="3"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TRUE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rgbClr val="FFCF37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b="1" dirty="0"/>
                            <a:t>Reno</a:t>
                          </a:r>
                          <a:endParaRPr lang="LID4096" sz="1200" b="1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199145" t="-200000" r="-200000" b="-215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FN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56978044"/>
                      </a:ext>
                    </a:extLst>
                  </a:tr>
                  <a:tr h="496808">
                    <a:tc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CUBIC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FP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301724" t="-266667" r="-101724" b="-9135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3063546"/>
                      </a:ext>
                    </a:extLst>
                  </a:tr>
                  <a:tr h="434542">
                    <a:tc vMerge="1">
                      <a:txBody>
                        <a:bodyPr/>
                        <a:lstStyle/>
                        <a:p>
                          <a:endParaRPr lang="LID4096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BBR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FP</a:t>
                          </a:r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LID4096" sz="1200" dirty="0"/>
                        </a:p>
                      </a:txBody>
                      <a:tcPr anchor="ctr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6"/>
                          <a:stretch>
                            <a:fillRect l="-401724" t="-412500" r="-1724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85986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5E785F-1FC9-DCE9-728F-E289A56D525F}"/>
                  </a:ext>
                </a:extLst>
              </p:cNvPr>
              <p:cNvSpPr txBox="1"/>
              <p:nvPr/>
            </p:nvSpPr>
            <p:spPr>
              <a:xfrm>
                <a:off x="7898627" y="5537246"/>
                <a:ext cx="4208524" cy="757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𝑀𝑖𝑐𝑟𝑜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𝑠𝑐𝑜𝑟𝑒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𝑇𝑃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𝑇𝑃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𝐹𝑃</m:t>
                                  </m:r>
                                </m:e>
                              </m:nary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𝐹𝑁</m:t>
                                  </m:r>
                                </m:e>
                              </m:nary>
                            </m:e>
                          </m:d>
                        </m:den>
                      </m:f>
                    </m:oMath>
                  </m:oMathPara>
                </a14:m>
                <a:endParaRPr lang="LID4096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75E785F-1FC9-DCE9-728F-E289A56D5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8627" y="5537246"/>
                <a:ext cx="4208524" cy="7571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F484DFE3-FABE-A0C0-F481-25F3AD15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66960"/>
            <a:ext cx="2743200" cy="365125"/>
          </a:xfrm>
        </p:spPr>
        <p:txBody>
          <a:bodyPr/>
          <a:lstStyle/>
          <a:p>
            <a:fld id="{DC779A31-53B2-4D06-A2A5-3D4DC67B4A8D}" type="slidenum">
              <a:rPr lang="LID4096" smtClean="0"/>
              <a:t>12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98623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graph of a number of different colored lines&#10;&#10;Description automatically generated">
            <a:extLst>
              <a:ext uri="{FF2B5EF4-FFF2-40B4-BE49-F238E27FC236}">
                <a16:creationId xmlns:a16="http://schemas.microsoft.com/office/drawing/2014/main" id="{221B1BF9-7883-FF78-6AB4-55E5B375AC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353" y="1176963"/>
            <a:ext cx="6380568" cy="478542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Throughput share of the most vulnerable CCA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endParaRPr lang="LID4096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1136397" y="2418409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84BE-0FE5-E42B-10AD-DC1F107ED84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ID4096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8">
                <a:extLst>
                  <a:ext uri="{FF2B5EF4-FFF2-40B4-BE49-F238E27FC236}">
                    <a16:creationId xmlns:a16="http://schemas.microsoft.com/office/drawing/2014/main" id="{A8452E56-5A90-689F-821D-F183C6342A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5361" y="1122765"/>
                <a:ext cx="6380568" cy="5390843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sz="2400" dirty="0"/>
                  <a:t>We look at the </a:t>
                </a:r>
                <a:r>
                  <a:rPr lang="en-US" sz="2400" b="1" dirty="0"/>
                  <a:t>throughput share of the most vulnerable CCA</a:t>
                </a:r>
                <a:r>
                  <a:rPr lang="en-US" sz="2400" dirty="0"/>
                  <a:t> as a function of classifier accuracy: 	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400" b="1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𝑪𝑪</m:t>
                            </m:r>
                            <m:sSub>
                              <m:sSubPr>
                                <m:ctrlP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b>
                                <m:r>
                                  <a:rPr lang="en-US" sz="2400" b="1" i="1"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𝒕𝒉𝒓𝒐𝒖𝒈𝒉𝒑𝒖𝒕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𝒑𝒆𝒓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</a:rPr>
                              <m:t>𝒇𝒍𝒐𝒘</m:t>
                            </m:r>
                          </m:num>
                          <m:den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𝒇𝒂𝒊𝒓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  <m:t>𝒔𝒉𝒂𝒓𝒆</m:t>
                            </m:r>
                          </m:den>
                        </m:f>
                      </m:e>
                    </m:func>
                  </m:oMath>
                </a14:m>
                <a:endParaRPr lang="en-US" sz="2400" dirty="0"/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In a shared buffer (blue line) we can see how the most vulnerable CCA is </a:t>
                </a:r>
                <a:r>
                  <a:rPr lang="en-US" sz="2400" b="1" dirty="0"/>
                  <a:t>starved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Per-CCA queueing </a:t>
                </a:r>
                <a:r>
                  <a:rPr lang="en-US" sz="2400" b="1" dirty="0"/>
                  <a:t>reduces this starvation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/>
                  <a:t>The advanced aggressiveness model is </a:t>
                </a:r>
                <a:r>
                  <a:rPr lang="en-US" sz="2400" b="1" dirty="0"/>
                  <a:t>accurate</a:t>
                </a:r>
              </a:p>
            </p:txBody>
          </p:sp>
        </mc:Choice>
        <mc:Fallback xmlns="">
          <p:sp>
            <p:nvSpPr>
              <p:cNvPr id="15" name="Content Placeholder 8">
                <a:extLst>
                  <a:ext uri="{FF2B5EF4-FFF2-40B4-BE49-F238E27FC236}">
                    <a16:creationId xmlns:a16="http://schemas.microsoft.com/office/drawing/2014/main" id="{A8452E56-5A90-689F-821D-F183C6342A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61" y="1122765"/>
                <a:ext cx="6380568" cy="5390843"/>
              </a:xfrm>
              <a:prstGeom prst="rect">
                <a:avLst/>
              </a:prstGeom>
              <a:blipFill>
                <a:blip r:embed="rId4"/>
                <a:stretch>
                  <a:fillRect l="-1338" r="-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3B3CBFB6-EB9C-E795-7736-11B976C929A1}"/>
              </a:ext>
            </a:extLst>
          </p:cNvPr>
          <p:cNvSpPr/>
          <p:nvPr/>
        </p:nvSpPr>
        <p:spPr>
          <a:xfrm>
            <a:off x="2104610" y="2418409"/>
            <a:ext cx="3606957" cy="757748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7" name="Arrow: Up 16">
            <a:extLst>
              <a:ext uri="{FF2B5EF4-FFF2-40B4-BE49-F238E27FC236}">
                <a16:creationId xmlns:a16="http://schemas.microsoft.com/office/drawing/2014/main" id="{95B82DB5-2DE5-4E7C-105D-10FE844F1EEA}"/>
              </a:ext>
            </a:extLst>
          </p:cNvPr>
          <p:cNvSpPr/>
          <p:nvPr/>
        </p:nvSpPr>
        <p:spPr>
          <a:xfrm>
            <a:off x="10261567" y="4975067"/>
            <a:ext cx="457609" cy="658216"/>
          </a:xfrm>
          <a:prstGeom prst="upArrow">
            <a:avLst>
              <a:gd name="adj1" fmla="val 22627"/>
              <a:gd name="adj2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8" name="Arrow: Left 17">
            <a:extLst>
              <a:ext uri="{FF2B5EF4-FFF2-40B4-BE49-F238E27FC236}">
                <a16:creationId xmlns:a16="http://schemas.microsoft.com/office/drawing/2014/main" id="{A3525661-A581-5BF3-343F-0F79E62381BB}"/>
              </a:ext>
            </a:extLst>
          </p:cNvPr>
          <p:cNvSpPr/>
          <p:nvPr/>
        </p:nvSpPr>
        <p:spPr>
          <a:xfrm rot="4104712">
            <a:off x="8516940" y="4311653"/>
            <a:ext cx="644362" cy="422474"/>
          </a:xfrm>
          <a:prstGeom prst="leftArrow">
            <a:avLst/>
          </a:prstGeom>
          <a:solidFill>
            <a:srgbClr val="7030A0"/>
          </a:solidFill>
          <a:ln>
            <a:prstDash val="dash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B539023-B5B6-E790-77F1-519C8FD84EB5}"/>
              </a:ext>
            </a:extLst>
          </p:cNvPr>
          <p:cNvSpPr/>
          <p:nvPr/>
        </p:nvSpPr>
        <p:spPr>
          <a:xfrm>
            <a:off x="11113581" y="2240242"/>
            <a:ext cx="383060" cy="3428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CE363F60-397A-FC15-7642-867FCCDD7B92}"/>
              </a:ext>
            </a:extLst>
          </p:cNvPr>
          <p:cNvSpPr/>
          <p:nvPr/>
        </p:nvSpPr>
        <p:spPr>
          <a:xfrm>
            <a:off x="9990236" y="2077637"/>
            <a:ext cx="508468" cy="505419"/>
          </a:xfrm>
          <a:prstGeom prst="downArrow">
            <a:avLst>
              <a:gd name="adj1" fmla="val 40279"/>
              <a:gd name="adj2" fmla="val 37776"/>
            </a:avLst>
          </a:prstGeom>
          <a:solidFill>
            <a:srgbClr val="FFFF00"/>
          </a:solidFill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9A95A27D-0470-6685-D203-3EBDD34A7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76068" y="6356350"/>
            <a:ext cx="2743200" cy="365125"/>
          </a:xfrm>
        </p:spPr>
        <p:txBody>
          <a:bodyPr/>
          <a:lstStyle/>
          <a:p>
            <a:fld id="{DC779A31-53B2-4D06-A2A5-3D4DC67B4A8D}" type="slidenum">
              <a:rPr lang="LID4096" smtClean="0"/>
              <a:t>13</a:t>
            </a:fld>
            <a:endParaRPr lang="LID4096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6CD215A-D504-ECE7-197F-A7F55C6CCE79}"/>
              </a:ext>
            </a:extLst>
          </p:cNvPr>
          <p:cNvSpPr/>
          <p:nvPr/>
        </p:nvSpPr>
        <p:spPr>
          <a:xfrm>
            <a:off x="11619268" y="1436107"/>
            <a:ext cx="383060" cy="3428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455ED4D3-1F4C-5575-2F17-49CC4E73E45F}"/>
              </a:ext>
            </a:extLst>
          </p:cNvPr>
          <p:cNvSpPr/>
          <p:nvPr/>
        </p:nvSpPr>
        <p:spPr>
          <a:xfrm>
            <a:off x="10261567" y="3245001"/>
            <a:ext cx="457609" cy="658216"/>
          </a:xfrm>
          <a:prstGeom prst="upArrow">
            <a:avLst>
              <a:gd name="adj1" fmla="val 2262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pic>
        <p:nvPicPr>
          <p:cNvPr id="23" name="Picture 22" descr="A screenshot of a computer&#10;&#10;Description automatically generated">
            <a:extLst>
              <a:ext uri="{FF2B5EF4-FFF2-40B4-BE49-F238E27FC236}">
                <a16:creationId xmlns:a16="http://schemas.microsoft.com/office/drawing/2014/main" id="{861DD7FB-B890-63EB-1324-3BCE01B799B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23" b="37362"/>
          <a:stretch/>
        </p:blipFill>
        <p:spPr>
          <a:xfrm>
            <a:off x="9264838" y="5899700"/>
            <a:ext cx="2417606" cy="7113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DF157FB-108A-FB41-28A1-A69C72EFF3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05450" y="3844232"/>
            <a:ext cx="1366108" cy="834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45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972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Classifiers from the literature</a:t>
            </a:r>
            <a:endParaRPr lang="LID4096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1136397" y="2010631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BFE8BA-9B48-87A9-87FD-54D439F93589}"/>
              </a:ext>
            </a:extLst>
          </p:cNvPr>
          <p:cNvSpPr txBox="1"/>
          <p:nvPr/>
        </p:nvSpPr>
        <p:spPr>
          <a:xfrm>
            <a:off x="7137449" y="1505058"/>
            <a:ext cx="3471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Dragonfly </a:t>
            </a:r>
            <a:r>
              <a:rPr lang="en-US" sz="2000" dirty="0"/>
              <a:t>CCA classifier[2]</a:t>
            </a:r>
            <a:endParaRPr lang="LID4096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C66F1A-87B7-3A61-E99A-D29B200589D2}"/>
              </a:ext>
            </a:extLst>
          </p:cNvPr>
          <p:cNvSpPr txBox="1"/>
          <p:nvPr/>
        </p:nvSpPr>
        <p:spPr>
          <a:xfrm>
            <a:off x="2306527" y="1465419"/>
            <a:ext cx="29088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DeePCCI</a:t>
            </a:r>
            <a:r>
              <a:rPr lang="en-US" sz="2000" b="1" dirty="0"/>
              <a:t> </a:t>
            </a:r>
            <a:r>
              <a:rPr lang="en-US" sz="2000" dirty="0"/>
              <a:t>CCA classifier[1]</a:t>
            </a:r>
            <a:endParaRPr lang="LID4096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65FC19-43E5-B4B1-2A6A-4C931D0868C3}"/>
              </a:ext>
            </a:extLst>
          </p:cNvPr>
          <p:cNvSpPr txBox="1"/>
          <p:nvPr/>
        </p:nvSpPr>
        <p:spPr>
          <a:xfrm>
            <a:off x="192175" y="5838825"/>
            <a:ext cx="115767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[1]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 C. Sander, J. </a:t>
            </a:r>
            <a:r>
              <a:rPr lang="en-US" sz="1100" b="0" i="0" dirty="0" err="1">
                <a:effectLst/>
                <a:latin typeface="Times New Roman" panose="02020603050405020304" pitchFamily="18" charset="0"/>
              </a:rPr>
              <a:t>Rüth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, O. </a:t>
            </a:r>
            <a:r>
              <a:rPr lang="en-US" sz="1100" b="0" i="0" dirty="0" err="1">
                <a:effectLst/>
                <a:latin typeface="Times New Roman" panose="02020603050405020304" pitchFamily="18" charset="0"/>
              </a:rPr>
              <a:t>Hohlfeld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, and K. </a:t>
            </a:r>
            <a:r>
              <a:rPr lang="en-US" sz="1100" b="0" i="0" dirty="0" err="1">
                <a:effectLst/>
                <a:latin typeface="Times New Roman" panose="02020603050405020304" pitchFamily="18" charset="0"/>
              </a:rPr>
              <a:t>Wehrle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, “</a:t>
            </a:r>
            <a:r>
              <a:rPr lang="en-US" sz="1100" b="0" i="0" dirty="0" err="1">
                <a:effectLst/>
                <a:latin typeface="Times New Roman" panose="02020603050405020304" pitchFamily="18" charset="0"/>
              </a:rPr>
              <a:t>DeePCCI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: Deep learning-based passive congestion control identification,” in Workshop on Network Meets AI &amp; ML, 2019</a:t>
            </a:r>
            <a:endParaRPr lang="en-US" sz="1100" dirty="0"/>
          </a:p>
          <a:p>
            <a:r>
              <a:rPr lang="en-US" sz="1100" dirty="0">
                <a:latin typeface="Times New Roman" panose="02020603050405020304" pitchFamily="18" charset="0"/>
              </a:rPr>
              <a:t>[2] </a:t>
            </a:r>
            <a:r>
              <a:rPr lang="en-US" sz="1100" b="0" i="0" dirty="0">
                <a:effectLst/>
                <a:latin typeface="Times New Roman" panose="02020603050405020304" pitchFamily="18" charset="0"/>
              </a:rPr>
              <a:t>D. Carmel and I. Keslassy, “Dragonfly: In-flight CCA identification,” in IFIP Networking, 2023</a:t>
            </a:r>
          </a:p>
          <a:p>
            <a:endParaRPr lang="LID4096" sz="11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F2CF92-E9AF-D49A-40B6-78C1393E7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14</a:t>
            </a:fld>
            <a:endParaRPr lang="LID4096"/>
          </a:p>
        </p:txBody>
      </p:sp>
      <p:pic>
        <p:nvPicPr>
          <p:cNvPr id="26" name="Picture 25" descr="A graph of a graph with different colored lines&#10;&#10;Description automatically generated">
            <a:extLst>
              <a:ext uri="{FF2B5EF4-FFF2-40B4-BE49-F238E27FC236}">
                <a16:creationId xmlns:a16="http://schemas.microsoft.com/office/drawing/2014/main" id="{A0607B67-063D-D45F-69D4-81D3B3C8C4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889" y="1912968"/>
            <a:ext cx="4985252" cy="3738939"/>
          </a:xfrm>
          <a:prstGeom prst="rect">
            <a:avLst/>
          </a:prstGeom>
        </p:spPr>
      </p:pic>
      <p:pic>
        <p:nvPicPr>
          <p:cNvPr id="28" name="Picture 27" descr="A graph of a graph with different colored lines&#10;&#10;Description automatically generated with medium confidence">
            <a:extLst>
              <a:ext uri="{FF2B5EF4-FFF2-40B4-BE49-F238E27FC236}">
                <a16:creationId xmlns:a16="http://schemas.microsoft.com/office/drawing/2014/main" id="{63748849-396D-5AD5-780F-7E139039A4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611" y="1902499"/>
            <a:ext cx="5013168" cy="375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242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</a:rPr>
              <a:t>Conclusion</a:t>
            </a:r>
            <a:endParaRPr lang="en-US" sz="4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4222F412-750C-F2CA-5CE0-B35124EE9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i="0" dirty="0">
                <a:effectLst/>
              </a:rPr>
              <a:t>Main idea: </a:t>
            </a:r>
            <a:r>
              <a:rPr lang="en-US" b="1" i="0" dirty="0">
                <a:solidFill>
                  <a:srgbClr val="FF0000"/>
                </a:solidFill>
                <a:effectLst/>
              </a:rPr>
              <a:t>per-CCA queueing</a:t>
            </a:r>
            <a:r>
              <a:rPr lang="en-US" b="0" i="0" dirty="0">
                <a:effectLst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With per-CCA queueing, w</a:t>
            </a:r>
            <a:r>
              <a:rPr lang="en-US" b="0" i="0" dirty="0">
                <a:effectLst/>
              </a:rPr>
              <a:t>e can design and use the </a:t>
            </a:r>
            <a:r>
              <a:rPr lang="en-US" b="1" i="0" dirty="0">
                <a:effectLst/>
              </a:rPr>
              <a:t>best CCA for each application</a:t>
            </a:r>
            <a:r>
              <a:rPr lang="en-US" b="0" i="0" dirty="0">
                <a:effectLst/>
              </a:rPr>
              <a:t>, without caring about CCAs of other users</a:t>
            </a:r>
          </a:p>
          <a:p>
            <a:pPr>
              <a:lnSpc>
                <a:spcPct val="150000"/>
              </a:lnSpc>
            </a:pPr>
            <a:r>
              <a:rPr lang="en-US" b="1" i="0" dirty="0">
                <a:effectLst/>
              </a:rPr>
              <a:t>Current CCA classifiers are already sufficiently accurate </a:t>
            </a:r>
            <a:r>
              <a:rPr lang="en-US" b="0" i="0" dirty="0">
                <a:effectLst/>
              </a:rPr>
              <a:t>to strongly reduce starvation</a:t>
            </a:r>
          </a:p>
          <a:p>
            <a:pPr>
              <a:lnSpc>
                <a:spcPct val="150000"/>
              </a:lnSpc>
            </a:pPr>
            <a:r>
              <a:rPr lang="en-US" dirty="0"/>
              <a:t>Per-CCA queueing still needs to solve several </a:t>
            </a:r>
            <a:r>
              <a:rPr lang="en-US" b="1" dirty="0"/>
              <a:t>implementation challenges </a:t>
            </a:r>
            <a:r>
              <a:rPr lang="en-US" dirty="0"/>
              <a:t>to be widely used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84BE-0FE5-E42B-10AD-DC1F107ED840}"/>
              </a:ext>
            </a:extLst>
          </p:cNvPr>
          <p:cNvSpPr txBox="1">
            <a:spLocks/>
          </p:cNvSpPr>
          <p:nvPr/>
        </p:nvSpPr>
        <p:spPr>
          <a:xfrm>
            <a:off x="1367307" y="1253331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ID4096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A6D23-3594-4F78-02BD-9B4833FD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15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489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6D6AA-C2A9-6A12-82DC-807D7E716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F3BA6-B171-17ED-9EBA-012683D7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Problem: increasing CCA starvation</a:t>
            </a:r>
            <a:endParaRPr lang="LID4096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DDF29-BEB4-A393-117F-818083A1A363}"/>
              </a:ext>
            </a:extLst>
          </p:cNvPr>
          <p:cNvSpPr txBox="1">
            <a:spLocks/>
          </p:cNvSpPr>
          <p:nvPr/>
        </p:nvSpPr>
        <p:spPr>
          <a:xfrm>
            <a:off x="290304" y="1426144"/>
            <a:ext cx="5321411" cy="521849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Cloud users can pick </a:t>
            </a:r>
            <a:r>
              <a:rPr lang="en-US" sz="3200" b="1" dirty="0"/>
              <a:t>any </a:t>
            </a:r>
            <a:r>
              <a:rPr lang="en-US" sz="3200" dirty="0"/>
              <a:t>Congestion Control Algorithm (CCA)</a:t>
            </a:r>
          </a:p>
          <a:p>
            <a:endParaRPr lang="en-US" sz="3200" dirty="0"/>
          </a:p>
          <a:p>
            <a:r>
              <a:rPr lang="en-US" sz="3200" dirty="0"/>
              <a:t>It is an </a:t>
            </a:r>
            <a:r>
              <a:rPr lang="en-US" sz="3200" b="1" dirty="0"/>
              <a:t>arms race</a:t>
            </a:r>
            <a:r>
              <a:rPr lang="en-US" sz="3200" dirty="0"/>
              <a:t>: they will tend to pick the most aggressive CCAs (like BBRv1) and can </a:t>
            </a:r>
            <a:r>
              <a:rPr lang="en-US" sz="3200" b="1" dirty="0"/>
              <a:t>starve</a:t>
            </a:r>
            <a:r>
              <a:rPr lang="en-US" sz="3200" dirty="0"/>
              <a:t> vanilla CCAs (like CUBIC) in their shared router buffers</a:t>
            </a:r>
          </a:p>
          <a:p>
            <a:endParaRPr lang="en-US" sz="3200" dirty="0"/>
          </a:p>
          <a:p>
            <a:r>
              <a:rPr lang="en-US" sz="3200" b="1" dirty="0"/>
              <a:t>How can cloud operators protect users with vanilla CCAs?</a:t>
            </a:r>
            <a:endParaRPr lang="LID4096" sz="4400" b="1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110CB55-173D-840D-C5D7-F70CA3C16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2</a:t>
            </a:fld>
            <a:endParaRPr lang="LID4096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9213F4-1E2C-AA60-D404-DB28A1DDE4A7}"/>
              </a:ext>
            </a:extLst>
          </p:cNvPr>
          <p:cNvGrpSpPr/>
          <p:nvPr/>
        </p:nvGrpSpPr>
        <p:grpSpPr>
          <a:xfrm>
            <a:off x="5611715" y="2338761"/>
            <a:ext cx="6301389" cy="2885883"/>
            <a:chOff x="817911" y="1050243"/>
            <a:chExt cx="11028649" cy="4822524"/>
          </a:xfrm>
        </p:grpSpPr>
        <p:sp>
          <p:nvSpPr>
            <p:cNvPr id="17" name="Content Placeholder 2">
              <a:extLst>
                <a:ext uri="{FF2B5EF4-FFF2-40B4-BE49-F238E27FC236}">
                  <a16:creationId xmlns:a16="http://schemas.microsoft.com/office/drawing/2014/main" id="{396AA05F-900C-E523-D747-190EFD2CCF17}"/>
                </a:ext>
              </a:extLst>
            </p:cNvPr>
            <p:cNvSpPr txBox="1">
              <a:spLocks/>
            </p:cNvSpPr>
            <p:nvPr/>
          </p:nvSpPr>
          <p:spPr>
            <a:xfrm>
              <a:off x="1136397" y="2418409"/>
              <a:ext cx="9688296" cy="3454358"/>
            </a:xfrm>
            <a:prstGeom prst="rect">
              <a:avLst/>
            </a:prstGeom>
          </p:spPr>
          <p:txBody>
            <a:bodyPr anchor="t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2000" dirty="0"/>
            </a:p>
            <a:p>
              <a:endParaRPr lang="en-US" sz="2000" dirty="0"/>
            </a:p>
          </p:txBody>
        </p:sp>
        <p:pic>
          <p:nvPicPr>
            <p:cNvPr id="18" name="Picture 17" descr="A screenshot of a computer&#10;&#10;Description automatically generated">
              <a:extLst>
                <a:ext uri="{FF2B5EF4-FFF2-40B4-BE49-F238E27FC236}">
                  <a16:creationId xmlns:a16="http://schemas.microsoft.com/office/drawing/2014/main" id="{7235DED0-7F2B-E48A-893D-E5F503ABE0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023" b="37362"/>
            <a:stretch/>
          </p:blipFill>
          <p:spPr>
            <a:xfrm>
              <a:off x="5155061" y="2834640"/>
              <a:ext cx="4231277" cy="118872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71145DA-12EE-175F-D9E8-0F63512335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7911" y="1050243"/>
              <a:ext cx="2717117" cy="551495"/>
            </a:xfrm>
            <a:prstGeom prst="rect">
              <a:avLst/>
            </a:prstGeom>
          </p:spPr>
        </p:pic>
        <p:pic>
          <p:nvPicPr>
            <p:cNvPr id="20" name="Graphic 19" descr="Laptop outline">
              <a:extLst>
                <a:ext uri="{FF2B5EF4-FFF2-40B4-BE49-F238E27FC236}">
                  <a16:creationId xmlns:a16="http://schemas.microsoft.com/office/drawing/2014/main" id="{501B2AA2-209F-76E1-640F-8F4DD3AE28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62056" y="2905555"/>
              <a:ext cx="914400" cy="914400"/>
            </a:xfrm>
            <a:prstGeom prst="rect">
              <a:avLst/>
            </a:prstGeom>
          </p:spPr>
        </p:pic>
        <p:pic>
          <p:nvPicPr>
            <p:cNvPr id="21" name="Graphic 20" descr="Laptop outline">
              <a:extLst>
                <a:ext uri="{FF2B5EF4-FFF2-40B4-BE49-F238E27FC236}">
                  <a16:creationId xmlns:a16="http://schemas.microsoft.com/office/drawing/2014/main" id="{89FA41BF-01D4-C98A-80EA-154DF6410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62056" y="1841218"/>
              <a:ext cx="914400" cy="914400"/>
            </a:xfrm>
            <a:prstGeom prst="rect">
              <a:avLst/>
            </a:prstGeom>
          </p:spPr>
        </p:pic>
        <p:pic>
          <p:nvPicPr>
            <p:cNvPr id="22" name="Graphic 21" descr="Laptop outline">
              <a:extLst>
                <a:ext uri="{FF2B5EF4-FFF2-40B4-BE49-F238E27FC236}">
                  <a16:creationId xmlns:a16="http://schemas.microsoft.com/office/drawing/2014/main" id="{8B001473-4628-45ED-FDBB-331E440B2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62056" y="3992007"/>
              <a:ext cx="914400" cy="914400"/>
            </a:xfrm>
            <a:prstGeom prst="rect">
              <a:avLst/>
            </a:prstGeom>
          </p:spPr>
        </p:pic>
        <p:sp>
          <p:nvSpPr>
            <p:cNvPr id="23" name="Cloud 22">
              <a:extLst>
                <a:ext uri="{FF2B5EF4-FFF2-40B4-BE49-F238E27FC236}">
                  <a16:creationId xmlns:a16="http://schemas.microsoft.com/office/drawing/2014/main" id="{76E6B377-E5F8-C263-D58D-EB54330E9E2D}"/>
                </a:ext>
              </a:extLst>
            </p:cNvPr>
            <p:cNvSpPr/>
            <p:nvPr/>
          </p:nvSpPr>
          <p:spPr>
            <a:xfrm>
              <a:off x="3954868" y="1773442"/>
              <a:ext cx="7891692" cy="3132966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B5139D51-0023-BEA7-A11C-E01F3ED9DB73}"/>
                </a:ext>
              </a:extLst>
            </p:cNvPr>
            <p:cNvCxnSpPr>
              <a:cxnSpLocks/>
            </p:cNvCxnSpPr>
            <p:nvPr/>
          </p:nvCxnSpPr>
          <p:spPr>
            <a:xfrm>
              <a:off x="1776456" y="2306320"/>
              <a:ext cx="2818471" cy="479864"/>
            </a:xfrm>
            <a:prstGeom prst="straightConnector1">
              <a:avLst/>
            </a:prstGeom>
            <a:ln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8ED7C2CD-6D0B-1397-CD4D-46CFE49FEC69}"/>
                </a:ext>
              </a:extLst>
            </p:cNvPr>
            <p:cNvCxnSpPr>
              <a:cxnSpLocks/>
              <a:stCxn id="22" idx="3"/>
            </p:cNvCxnSpPr>
            <p:nvPr/>
          </p:nvCxnSpPr>
          <p:spPr>
            <a:xfrm flipV="1">
              <a:off x="1776456" y="3700355"/>
              <a:ext cx="2429784" cy="74885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6369FDDD-E31F-1B0B-B0B2-238666EC4C2B}"/>
                </a:ext>
              </a:extLst>
            </p:cNvPr>
            <p:cNvCxnSpPr>
              <a:cxnSpLocks/>
              <a:stCxn id="20" idx="3"/>
              <a:endCxn id="23" idx="2"/>
            </p:cNvCxnSpPr>
            <p:nvPr/>
          </p:nvCxnSpPr>
          <p:spPr>
            <a:xfrm flipV="1">
              <a:off x="1776456" y="3339925"/>
              <a:ext cx="2202891" cy="228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48F2B81-2EAB-6817-36B1-290034D238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9585536" y="2685237"/>
              <a:ext cx="1295400" cy="1280160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B8BF9D6-B702-AACF-30EF-D6C3831802D7}"/>
                </a:ext>
              </a:extLst>
            </p:cNvPr>
            <p:cNvSpPr/>
            <p:nvPr/>
          </p:nvSpPr>
          <p:spPr>
            <a:xfrm>
              <a:off x="1937314" y="1939337"/>
              <a:ext cx="202837" cy="258219"/>
            </a:xfrm>
            <a:prstGeom prst="rect">
              <a:avLst/>
            </a:prstGeom>
            <a:solidFill>
              <a:srgbClr val="FFCF37"/>
            </a:solidFill>
            <a:ln>
              <a:solidFill>
                <a:srgbClr val="FFCF3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2309DC-4626-13DC-6AFB-88BD582FCCD3}"/>
                </a:ext>
              </a:extLst>
            </p:cNvPr>
            <p:cNvSpPr/>
            <p:nvPr/>
          </p:nvSpPr>
          <p:spPr>
            <a:xfrm>
              <a:off x="2176472" y="2091736"/>
              <a:ext cx="202837" cy="258219"/>
            </a:xfrm>
            <a:prstGeom prst="rect">
              <a:avLst/>
            </a:prstGeom>
            <a:solidFill>
              <a:srgbClr val="FFCF37"/>
            </a:solidFill>
            <a:ln>
              <a:solidFill>
                <a:srgbClr val="FFCF3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0AECF94-5351-1A49-F0E7-1FAB4BC6DB50}"/>
                </a:ext>
              </a:extLst>
            </p:cNvPr>
            <p:cNvSpPr/>
            <p:nvPr/>
          </p:nvSpPr>
          <p:spPr>
            <a:xfrm>
              <a:off x="1835895" y="3060843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F13DE4-F2CE-DAC2-38C9-123BF1A1F5AA}"/>
                </a:ext>
              </a:extLst>
            </p:cNvPr>
            <p:cNvSpPr/>
            <p:nvPr/>
          </p:nvSpPr>
          <p:spPr>
            <a:xfrm>
              <a:off x="2186839" y="3063808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5F32E4E-84A1-F2A9-3227-28011BB8FE43}"/>
                </a:ext>
              </a:extLst>
            </p:cNvPr>
            <p:cNvSpPr/>
            <p:nvPr/>
          </p:nvSpPr>
          <p:spPr>
            <a:xfrm>
              <a:off x="3628697" y="3063808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9956586-B765-1EE7-9B75-4DE155B1236F}"/>
                </a:ext>
              </a:extLst>
            </p:cNvPr>
            <p:cNvSpPr/>
            <p:nvPr/>
          </p:nvSpPr>
          <p:spPr>
            <a:xfrm>
              <a:off x="3471033" y="3599107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7FF4B31F-021F-C3DF-04C5-91DCEA485CDA}"/>
                </a:ext>
              </a:extLst>
            </p:cNvPr>
            <p:cNvSpPr/>
            <p:nvPr/>
          </p:nvSpPr>
          <p:spPr>
            <a:xfrm>
              <a:off x="2653649" y="3829204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D69E3BB-8ECF-C01F-9C7C-331B56C25D65}"/>
                </a:ext>
              </a:extLst>
            </p:cNvPr>
            <p:cNvSpPr/>
            <p:nvPr/>
          </p:nvSpPr>
          <p:spPr>
            <a:xfrm>
              <a:off x="2411701" y="3887369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6B2ACF0-7373-CF2C-62B7-DB9D7E3BD9ED}"/>
                </a:ext>
              </a:extLst>
            </p:cNvPr>
            <p:cNvSpPr/>
            <p:nvPr/>
          </p:nvSpPr>
          <p:spPr>
            <a:xfrm>
              <a:off x="2176471" y="3982478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5211C02-C897-1606-9DBC-4E1AC3FB9796}"/>
                </a:ext>
              </a:extLst>
            </p:cNvPr>
            <p:cNvSpPr/>
            <p:nvPr/>
          </p:nvSpPr>
          <p:spPr>
            <a:xfrm>
              <a:off x="1809642" y="4074781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2185F964-66FE-D7F5-FE35-430E6BEB4A4D}"/>
                </a:ext>
              </a:extLst>
            </p:cNvPr>
            <p:cNvSpPr/>
            <p:nvPr/>
          </p:nvSpPr>
          <p:spPr>
            <a:xfrm>
              <a:off x="3712950" y="3524415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14D316E-CBEF-5B55-C2FE-CF2EB348818C}"/>
                </a:ext>
              </a:extLst>
            </p:cNvPr>
            <p:cNvSpPr/>
            <p:nvPr/>
          </p:nvSpPr>
          <p:spPr>
            <a:xfrm>
              <a:off x="2868017" y="3765141"/>
              <a:ext cx="202837" cy="25821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ID4096"/>
            </a:p>
          </p:txBody>
        </p:sp>
      </p:grpSp>
    </p:spTree>
    <p:extLst>
      <p:ext uri="{BB962C8B-B14F-4D97-AF65-F5344CB8AC3E}">
        <p14:creationId xmlns:p14="http://schemas.microsoft.com/office/powerpoint/2010/main" val="47412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Related work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1136397" y="2418409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0E321C-A0F0-DF0B-2BEE-E89B44620DC5}"/>
              </a:ext>
            </a:extLst>
          </p:cNvPr>
          <p:cNvSpPr txBox="1"/>
          <p:nvPr/>
        </p:nvSpPr>
        <p:spPr>
          <a:xfrm>
            <a:off x="118887" y="5856009"/>
            <a:ext cx="108598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[1]</a:t>
            </a:r>
            <a:r>
              <a:rPr lang="en-US" sz="1400" b="0" i="0" dirty="0">
                <a:effectLst/>
              </a:rPr>
              <a:t> L. Yu et al., “</a:t>
            </a:r>
            <a:r>
              <a:rPr lang="en-US" sz="1400" b="0" i="0" dirty="0" err="1">
                <a:effectLst/>
              </a:rPr>
              <a:t>Cebinae</a:t>
            </a:r>
            <a:r>
              <a:rPr lang="en-US" sz="1400" b="0" i="0" dirty="0">
                <a:effectLst/>
              </a:rPr>
              <a:t>: scalable in-network fairness augmentation,” ACM SIGCOMM, 2022.</a:t>
            </a:r>
          </a:p>
          <a:p>
            <a:r>
              <a:rPr lang="en-US" sz="1400" dirty="0"/>
              <a:t>[2]</a:t>
            </a:r>
            <a:r>
              <a:rPr lang="en-US" sz="1400" b="0" i="0" dirty="0">
                <a:effectLst/>
              </a:rPr>
              <a:t> B. </a:t>
            </a:r>
            <a:r>
              <a:rPr lang="en-US" sz="1400" b="0" i="0" dirty="0" err="1">
                <a:effectLst/>
              </a:rPr>
              <a:t>Turkovic</a:t>
            </a:r>
            <a:r>
              <a:rPr lang="en-US" sz="1400" b="0" i="0" dirty="0">
                <a:effectLst/>
              </a:rPr>
              <a:t> and F. Kuipers, “P4air: Increasing fairness among competing congestion control algorithms,” IEEE ICNP, 2020.</a:t>
            </a:r>
          </a:p>
          <a:p>
            <a:r>
              <a:rPr lang="en-US" sz="1400" dirty="0"/>
              <a:t>[3] Z. Meng et al., “Confucius queue management: Be fair but not too fast,” </a:t>
            </a:r>
            <a:r>
              <a:rPr lang="en-US" sz="1400" dirty="0" err="1"/>
              <a:t>arXiv</a:t>
            </a:r>
            <a:r>
              <a:rPr lang="en-US" sz="1400" dirty="0"/>
              <a:t>, 2023.</a:t>
            </a:r>
          </a:p>
          <a:p>
            <a:r>
              <a:rPr lang="en-US" sz="1400" dirty="0"/>
              <a:t>[4] E. </a:t>
            </a:r>
            <a:r>
              <a:rPr lang="en-US" sz="1400" dirty="0" err="1"/>
              <a:t>Kfoury</a:t>
            </a:r>
            <a:r>
              <a:rPr lang="en-US" sz="1400" dirty="0"/>
              <a:t> et al., “P4CCI: P4-based online TCP congestion control algorithm identification for traffic separation,” IEEE ICC, 2023.</a:t>
            </a:r>
            <a:endParaRPr lang="LID4096" sz="1400" dirty="0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1E22C7FD-9CCC-324C-9726-2B06AEDA72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31871"/>
              </p:ext>
            </p:extLst>
          </p:nvPr>
        </p:nvGraphicFramePr>
        <p:xfrm>
          <a:off x="195800" y="1142382"/>
          <a:ext cx="8555094" cy="4321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1698">
                  <a:extLst>
                    <a:ext uri="{9D8B030D-6E8A-4147-A177-3AD203B41FA5}">
                      <a16:colId xmlns:a16="http://schemas.microsoft.com/office/drawing/2014/main" val="102780568"/>
                    </a:ext>
                  </a:extLst>
                </a:gridCol>
                <a:gridCol w="2851698">
                  <a:extLst>
                    <a:ext uri="{9D8B030D-6E8A-4147-A177-3AD203B41FA5}">
                      <a16:colId xmlns:a16="http://schemas.microsoft.com/office/drawing/2014/main" val="3163824391"/>
                    </a:ext>
                  </a:extLst>
                </a:gridCol>
                <a:gridCol w="2851698">
                  <a:extLst>
                    <a:ext uri="{9D8B030D-6E8A-4147-A177-3AD203B41FA5}">
                      <a16:colId xmlns:a16="http://schemas.microsoft.com/office/drawing/2014/main" val="4267438637"/>
                    </a:ext>
                  </a:extLst>
                </a:gridCol>
              </a:tblGrid>
              <a:tr h="7556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Fair queueing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</a:rPr>
                        <a:t>algorithms</a:t>
                      </a:r>
                      <a:endParaRPr lang="LID4096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Per-flow isolation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Hard to implement 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7402477"/>
                  </a:ext>
                </a:extLst>
              </a:tr>
              <a:tr h="1092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</a:rPr>
                        <a:t>Admission-control algorithms</a:t>
                      </a:r>
                      <a:endParaRPr lang="LID4096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Hits heavy hitters by d</a:t>
                      </a:r>
                      <a:r>
                        <a:rPr lang="en-US" dirty="0"/>
                        <a:t>ropping their packets  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Assumes all CCAs respond equally to losing packets </a:t>
                      </a:r>
                      <a:endParaRPr lang="LID4096" sz="1800" dirty="0"/>
                    </a:p>
                    <a:p>
                      <a:pPr algn="ctr"/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34995176"/>
                  </a:ext>
                </a:extLst>
              </a:tr>
              <a:tr h="1092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Times New Roman" panose="02020603050405020304" pitchFamily="18" charset="0"/>
                        </a:rPr>
                        <a:t>Cebinae</a:t>
                      </a:r>
                      <a:r>
                        <a:rPr lang="en-US" sz="1800" dirty="0">
                          <a:latin typeface="Times New Roman" panose="02020603050405020304" pitchFamily="18" charset="0"/>
                        </a:rPr>
                        <a:t> [1]</a:t>
                      </a:r>
                      <a:endParaRPr lang="LID4096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Hits heavy hitters in many ways 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Large oscillations and hurting performance </a:t>
                      </a:r>
                      <a:endParaRPr lang="LID4096" sz="1800" dirty="0"/>
                    </a:p>
                    <a:p>
                      <a:pPr algn="ctr"/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6336413"/>
                  </a:ext>
                </a:extLst>
              </a:tr>
              <a:tr h="10014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imes New Roman" panose="02020603050405020304" pitchFamily="18" charset="0"/>
                        </a:rPr>
                        <a:t>P4air</a:t>
                      </a:r>
                      <a:r>
                        <a:rPr lang="en-US" sz="1800" dirty="0">
                          <a:latin typeface="Times New Roman" panose="02020603050405020304" pitchFamily="18" charset="0"/>
                        </a:rPr>
                        <a:t> [2],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</a:rPr>
                        <a:t>Confucius</a:t>
                      </a:r>
                      <a:r>
                        <a:rPr lang="en-US" sz="1800" dirty="0">
                          <a:latin typeface="Times New Roman" panose="02020603050405020304" pitchFamily="18" charset="0"/>
                        </a:rPr>
                        <a:t> [3], </a:t>
                      </a:r>
                      <a:r>
                        <a:rPr lang="en-US" sz="1800" b="1" dirty="0">
                          <a:latin typeface="Times New Roman" panose="02020603050405020304" pitchFamily="18" charset="0"/>
                        </a:rPr>
                        <a:t>P4CCI</a:t>
                      </a:r>
                      <a:r>
                        <a:rPr lang="en-US" sz="1800" dirty="0">
                          <a:latin typeface="Times New Roman" panose="02020603050405020304" pitchFamily="18" charset="0"/>
                        </a:rPr>
                        <a:t> [4]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Isolation per CCA family (e.g. loss-based, delay-based, etc.) </a:t>
                      </a:r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Unfairness within a CCA family</a:t>
                      </a:r>
                      <a:endParaRPr lang="LID4096" sz="1800" dirty="0"/>
                    </a:p>
                    <a:p>
                      <a:pPr algn="ctr"/>
                      <a:endParaRPr lang="LID4096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534874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1ABC24-18A9-17A9-E85E-11261F0F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3</a:t>
            </a:fld>
            <a:endParaRPr lang="LID4096" dirty="0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45031CC3-6309-019B-76EC-79C46489A9CF}"/>
              </a:ext>
            </a:extLst>
          </p:cNvPr>
          <p:cNvSpPr/>
          <p:nvPr/>
        </p:nvSpPr>
        <p:spPr>
          <a:xfrm>
            <a:off x="9222658" y="2110811"/>
            <a:ext cx="2903824" cy="2973778"/>
          </a:xfrm>
          <a:prstGeom prst="wedgeRoundRectCallout">
            <a:avLst>
              <a:gd name="adj1" fmla="val -63162"/>
              <a:gd name="adj2" fmla="val -20004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Fundamental problems: </a:t>
            </a:r>
          </a:p>
          <a:p>
            <a:endParaRPr lang="en-US" dirty="0"/>
          </a:p>
          <a:p>
            <a:r>
              <a:rPr lang="en-US" dirty="0"/>
              <a:t>1) In a shared buffer, </a:t>
            </a:r>
            <a:r>
              <a:rPr lang="en-US" b="1" dirty="0"/>
              <a:t>each CCA impacts the others</a:t>
            </a: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r>
              <a:rPr lang="en-US" dirty="0"/>
              <a:t>2) </a:t>
            </a:r>
            <a:r>
              <a:rPr lang="en-US" b="1" dirty="0"/>
              <a:t>Routers don’t know flow CCAs </a:t>
            </a:r>
            <a:r>
              <a:rPr lang="en-US" dirty="0">
                <a:sym typeface="Symbol" panose="05050102010706020507" pitchFamily="18" charset="2"/>
              </a:rPr>
              <a:t></a:t>
            </a:r>
            <a:r>
              <a:rPr lang="en-US" dirty="0"/>
              <a:t> no per-CCA congestion feedback (ECN, delay, loss, etc.) </a:t>
            </a:r>
          </a:p>
        </p:txBody>
      </p:sp>
    </p:spTree>
    <p:extLst>
      <p:ext uri="{BB962C8B-B14F-4D97-AF65-F5344CB8AC3E}">
        <p14:creationId xmlns:p14="http://schemas.microsoft.com/office/powerpoint/2010/main" val="221563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ML-based CCA Classification</a:t>
            </a:r>
            <a:endParaRPr lang="LID4096" sz="3600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1136397" y="2418409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60E321C-A0F0-DF0B-2BEE-E89B44620DC5}"/>
              </a:ext>
            </a:extLst>
          </p:cNvPr>
          <p:cNvSpPr txBox="1"/>
          <p:nvPr/>
        </p:nvSpPr>
        <p:spPr>
          <a:xfrm>
            <a:off x="192175" y="5563760"/>
            <a:ext cx="115767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[1]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 C. Sander et al., “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DeePCCI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: Deep learning-based passive congestion control identification,” Workshop on Network Meets AI &amp; ML, pp. 37–43, 2019.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[2] 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K. A. Simpson, R. 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Cziva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, and D. P. 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Pezaros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, “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Seiðr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: 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Dataplane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 assisted flow classification using ML,” IEEE </a:t>
            </a:r>
            <a:r>
              <a:rPr lang="en-US" sz="1400" b="0" i="0" dirty="0" err="1">
                <a:effectLst/>
                <a:latin typeface="Times New Roman" panose="02020603050405020304" pitchFamily="18" charset="0"/>
              </a:rPr>
              <a:t>Globecom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, pp. 1–6, 2020.</a:t>
            </a:r>
          </a:p>
          <a:p>
            <a:r>
              <a:rPr lang="en-US" sz="1400" dirty="0">
                <a:latin typeface="Times New Roman" panose="02020603050405020304" pitchFamily="18" charset="0"/>
              </a:rPr>
              <a:t>[3] </a:t>
            </a:r>
            <a:r>
              <a:rPr lang="en-US" sz="1400" b="0" i="0" dirty="0">
                <a:effectLst/>
                <a:latin typeface="Times New Roman" panose="02020603050405020304" pitchFamily="18" charset="0"/>
              </a:rPr>
              <a:t>D. Carmel and I. Keslassy, “Dragonfly: In-flight CCA identification,” IFIP Networking, 2023.</a:t>
            </a:r>
          </a:p>
          <a:p>
            <a:endParaRPr lang="LID4096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DB23F-EACB-B25A-A35F-7B70245F674E}"/>
              </a:ext>
            </a:extLst>
          </p:cNvPr>
          <p:cNvSpPr txBox="1">
            <a:spLocks/>
          </p:cNvSpPr>
          <p:nvPr/>
        </p:nvSpPr>
        <p:spPr>
          <a:xfrm>
            <a:off x="842965" y="1746311"/>
            <a:ext cx="10212638" cy="327018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Independently: emergence of fast and accurate </a:t>
            </a:r>
            <a:r>
              <a:rPr lang="en-US" sz="3200" b="1" dirty="0"/>
              <a:t>ML-based CCA classification algorithms</a:t>
            </a:r>
            <a:r>
              <a:rPr lang="en-US" sz="3200" dirty="0"/>
              <a:t>, e.g.:</a:t>
            </a:r>
          </a:p>
          <a:p>
            <a:r>
              <a:rPr lang="en-US" sz="3200" dirty="0" err="1"/>
              <a:t>DeePCCI</a:t>
            </a:r>
            <a:r>
              <a:rPr lang="en-US" sz="3200" dirty="0"/>
              <a:t> [1]</a:t>
            </a:r>
          </a:p>
          <a:p>
            <a:r>
              <a:rPr lang="en-US" sz="3200" dirty="0" err="1"/>
              <a:t>Seiðr</a:t>
            </a:r>
            <a:r>
              <a:rPr lang="en-US" sz="3200" dirty="0"/>
              <a:t> [2]</a:t>
            </a:r>
          </a:p>
          <a:p>
            <a:r>
              <a:rPr lang="en-US" sz="3200" dirty="0"/>
              <a:t>Dragonfly [3] 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14CEE6A-206E-2F14-44AC-DB547C460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4651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n-US" sz="4800" kern="1200" dirty="0">
                <a:solidFill>
                  <a:schemeClr val="bg1"/>
                </a:solidFill>
              </a:rPr>
              <a:t>Per-CCA queueing</a:t>
            </a:r>
            <a:br>
              <a:rPr lang="en-US" sz="4800" kern="1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Naïve </a:t>
            </a:r>
            <a:r>
              <a:rPr lang="en-US" sz="3200" kern="1200" dirty="0">
                <a:solidFill>
                  <a:schemeClr val="bg1"/>
                </a:solidFill>
              </a:rPr>
              <a:t>ideal view</a:t>
            </a:r>
            <a:endParaRPr lang="LID4096" sz="3200" dirty="0">
              <a:solidFill>
                <a:schemeClr val="bg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8DC0D28-35BF-D959-1E51-B2DDB04F3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290" y="2534837"/>
            <a:ext cx="3586797" cy="1767993"/>
          </a:xfrm>
          <a:prstGeom prst="rect">
            <a:avLst/>
          </a:prstGeom>
        </p:spPr>
      </p:pic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9589A77D-4D0F-C61F-A49E-97417AE3317E}"/>
              </a:ext>
            </a:extLst>
          </p:cNvPr>
          <p:cNvSpPr txBox="1">
            <a:spLocks/>
          </p:cNvSpPr>
          <p:nvPr/>
        </p:nvSpPr>
        <p:spPr>
          <a:xfrm>
            <a:off x="1136397" y="2418409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56C09E20-396D-6405-E95F-1752385372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833" y="5628641"/>
            <a:ext cx="2717117" cy="551494"/>
          </a:xfrm>
          <a:prstGeom prst="rect">
            <a:avLst/>
          </a:prstGeom>
        </p:spPr>
      </p:pic>
      <p:sp>
        <p:nvSpPr>
          <p:cNvPr id="43" name="Cloud 42">
            <a:extLst>
              <a:ext uri="{FF2B5EF4-FFF2-40B4-BE49-F238E27FC236}">
                <a16:creationId xmlns:a16="http://schemas.microsoft.com/office/drawing/2014/main" id="{AA6BE9E4-3E0E-372C-E84D-2DBDDC2B823A}"/>
              </a:ext>
            </a:extLst>
          </p:cNvPr>
          <p:cNvSpPr/>
          <p:nvPr/>
        </p:nvSpPr>
        <p:spPr>
          <a:xfrm>
            <a:off x="3442258" y="1773441"/>
            <a:ext cx="8404302" cy="3210231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EE3779D-58FA-EB17-AB06-E09C8A8A1DB3}"/>
              </a:ext>
            </a:extLst>
          </p:cNvPr>
          <p:cNvCxnSpPr>
            <a:cxnSpLocks/>
          </p:cNvCxnSpPr>
          <p:nvPr/>
        </p:nvCxnSpPr>
        <p:spPr>
          <a:xfrm>
            <a:off x="1776456" y="2306320"/>
            <a:ext cx="2429784" cy="4570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34306DA-151B-1D16-1288-66CDDB123ACC}"/>
              </a:ext>
            </a:extLst>
          </p:cNvPr>
          <p:cNvCxnSpPr>
            <a:cxnSpLocks/>
          </p:cNvCxnSpPr>
          <p:nvPr/>
        </p:nvCxnSpPr>
        <p:spPr>
          <a:xfrm flipV="1">
            <a:off x="1776456" y="3897456"/>
            <a:ext cx="1779544" cy="55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30F440A-8B6C-ACE0-D640-542AB809B11B}"/>
              </a:ext>
            </a:extLst>
          </p:cNvPr>
          <p:cNvCxnSpPr>
            <a:cxnSpLocks/>
            <a:endCxn id="43" idx="2"/>
          </p:cNvCxnSpPr>
          <p:nvPr/>
        </p:nvCxnSpPr>
        <p:spPr>
          <a:xfrm>
            <a:off x="1776456" y="3362755"/>
            <a:ext cx="1691871" cy="1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402254FA-559D-6FA7-D962-158AD10B65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0689" y="2542950"/>
            <a:ext cx="1295400" cy="1280160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B168A386-25AD-4886-F390-80070147BB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1118" y="2707056"/>
            <a:ext cx="1219043" cy="1568691"/>
          </a:xfrm>
          <a:prstGeom prst="rect">
            <a:avLst/>
          </a:prstGeom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4A9DD15-583A-ED9E-59C1-897791CEA9AC}"/>
              </a:ext>
            </a:extLst>
          </p:cNvPr>
          <p:cNvCxnSpPr>
            <a:stCxn id="49" idx="3"/>
          </p:cNvCxnSpPr>
          <p:nvPr/>
        </p:nvCxnSpPr>
        <p:spPr>
          <a:xfrm flipV="1">
            <a:off x="5730161" y="2970377"/>
            <a:ext cx="554680" cy="52102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7C68A29-D12D-AE68-DD22-2E227F850BB9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5730161" y="3422794"/>
            <a:ext cx="671632" cy="68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250D29D-3706-A663-98B8-E6A2CAB1BFDB}"/>
              </a:ext>
            </a:extLst>
          </p:cNvPr>
          <p:cNvCxnSpPr>
            <a:stCxn id="49" idx="3"/>
          </p:cNvCxnSpPr>
          <p:nvPr/>
        </p:nvCxnSpPr>
        <p:spPr>
          <a:xfrm>
            <a:off x="5730161" y="3491402"/>
            <a:ext cx="554680" cy="435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Graphic 52" descr="Laptop outline">
            <a:extLst>
              <a:ext uri="{FF2B5EF4-FFF2-40B4-BE49-F238E27FC236}">
                <a16:creationId xmlns:a16="http://schemas.microsoft.com/office/drawing/2014/main" id="{E58D0E1B-AC55-6F86-9755-03479590E5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2056" y="2905555"/>
            <a:ext cx="914400" cy="914400"/>
          </a:xfrm>
          <a:prstGeom prst="rect">
            <a:avLst/>
          </a:prstGeom>
        </p:spPr>
      </p:pic>
      <p:pic>
        <p:nvPicPr>
          <p:cNvPr id="54" name="Graphic 53" descr="Laptop outline">
            <a:extLst>
              <a:ext uri="{FF2B5EF4-FFF2-40B4-BE49-F238E27FC236}">
                <a16:creationId xmlns:a16="http://schemas.microsoft.com/office/drawing/2014/main" id="{05A77733-6241-F722-8192-58B05A82143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62056" y="1841218"/>
            <a:ext cx="914400" cy="914400"/>
          </a:xfrm>
          <a:prstGeom prst="rect">
            <a:avLst/>
          </a:prstGeom>
        </p:spPr>
      </p:pic>
      <p:pic>
        <p:nvPicPr>
          <p:cNvPr id="55" name="Graphic 54" descr="Laptop outline">
            <a:extLst>
              <a:ext uri="{FF2B5EF4-FFF2-40B4-BE49-F238E27FC236}">
                <a16:creationId xmlns:a16="http://schemas.microsoft.com/office/drawing/2014/main" id="{A9916C05-A071-75FB-350B-31E1FEBF84C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62056" y="3992007"/>
            <a:ext cx="914400" cy="91440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F6CA1A4B-4B17-7B03-775D-8E10A5458EFC}"/>
              </a:ext>
            </a:extLst>
          </p:cNvPr>
          <p:cNvSpPr/>
          <p:nvPr/>
        </p:nvSpPr>
        <p:spPr>
          <a:xfrm>
            <a:off x="1937314" y="1939337"/>
            <a:ext cx="202837" cy="258219"/>
          </a:xfrm>
          <a:prstGeom prst="rect">
            <a:avLst/>
          </a:pr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36F2B55-E6C4-F831-8FAC-981C8A6C050F}"/>
              </a:ext>
            </a:extLst>
          </p:cNvPr>
          <p:cNvSpPr/>
          <p:nvPr/>
        </p:nvSpPr>
        <p:spPr>
          <a:xfrm>
            <a:off x="2176472" y="2091736"/>
            <a:ext cx="202837" cy="258219"/>
          </a:xfrm>
          <a:prstGeom prst="rect">
            <a:avLst/>
          </a:pr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265CF55-2962-96B4-15BB-B6785F79CEAD}"/>
              </a:ext>
            </a:extLst>
          </p:cNvPr>
          <p:cNvSpPr/>
          <p:nvPr/>
        </p:nvSpPr>
        <p:spPr>
          <a:xfrm>
            <a:off x="1835895" y="3060843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EEAD928-0028-9AF7-BDCD-9F029D32D5CC}"/>
              </a:ext>
            </a:extLst>
          </p:cNvPr>
          <p:cNvSpPr/>
          <p:nvPr/>
        </p:nvSpPr>
        <p:spPr>
          <a:xfrm>
            <a:off x="2186839" y="3063808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E2AA9EC-77C5-738C-3BE9-80A02870CF15}"/>
              </a:ext>
            </a:extLst>
          </p:cNvPr>
          <p:cNvSpPr/>
          <p:nvPr/>
        </p:nvSpPr>
        <p:spPr>
          <a:xfrm>
            <a:off x="3125505" y="3060843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F055DBE-AEE4-F635-3D79-729774B9D68F}"/>
              </a:ext>
            </a:extLst>
          </p:cNvPr>
          <p:cNvSpPr/>
          <p:nvPr/>
        </p:nvSpPr>
        <p:spPr>
          <a:xfrm>
            <a:off x="3378809" y="3600486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76F19DC-63F5-60E9-88AC-964B55CE730A}"/>
              </a:ext>
            </a:extLst>
          </p:cNvPr>
          <p:cNvSpPr/>
          <p:nvPr/>
        </p:nvSpPr>
        <p:spPr>
          <a:xfrm>
            <a:off x="2573282" y="3862897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13B2FE5-4E7A-7C8E-EF41-330407A94834}"/>
              </a:ext>
            </a:extLst>
          </p:cNvPr>
          <p:cNvSpPr/>
          <p:nvPr/>
        </p:nvSpPr>
        <p:spPr>
          <a:xfrm>
            <a:off x="2332920" y="3966995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D0054A-2905-2A18-E24E-8197C811C567}"/>
              </a:ext>
            </a:extLst>
          </p:cNvPr>
          <p:cNvSpPr/>
          <p:nvPr/>
        </p:nvSpPr>
        <p:spPr>
          <a:xfrm>
            <a:off x="1973253" y="4023360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6AADCA-6304-C1E0-A885-6A9C97FB1360}"/>
              </a:ext>
            </a:extLst>
          </p:cNvPr>
          <p:cNvSpPr/>
          <p:nvPr/>
        </p:nvSpPr>
        <p:spPr>
          <a:xfrm>
            <a:off x="1755023" y="4105865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4A5BDBF-2CAA-31A1-6ADC-32603D3C0DF0}"/>
              </a:ext>
            </a:extLst>
          </p:cNvPr>
          <p:cNvSpPr/>
          <p:nvPr/>
        </p:nvSpPr>
        <p:spPr>
          <a:xfrm>
            <a:off x="3169733" y="3660244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FAE9EA7-06A4-F0C0-F3C8-8263E3DBA725}"/>
              </a:ext>
            </a:extLst>
          </p:cNvPr>
          <p:cNvSpPr/>
          <p:nvPr/>
        </p:nvSpPr>
        <p:spPr>
          <a:xfrm>
            <a:off x="2807679" y="3765141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27012E-0101-901C-0D10-35872A8FF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5</a:t>
            </a:fld>
            <a:endParaRPr lang="LID4096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1E9FE14-1F0C-7B40-B569-003AD4D36F93}"/>
              </a:ext>
            </a:extLst>
          </p:cNvPr>
          <p:cNvSpPr txBox="1">
            <a:spLocks/>
          </p:cNvSpPr>
          <p:nvPr/>
        </p:nvSpPr>
        <p:spPr>
          <a:xfrm rot="10800000" flipV="1">
            <a:off x="9277008" y="4760460"/>
            <a:ext cx="2849791" cy="1280159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Each queue is served proportionally to its estimated number of flows, so each CCA gets its </a:t>
            </a:r>
            <a:r>
              <a:rPr lang="en-US" sz="3200" b="1" dirty="0"/>
              <a:t>fair share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01C5BF5-F398-7CDA-C117-0158AE6E931C}"/>
              </a:ext>
            </a:extLst>
          </p:cNvPr>
          <p:cNvSpPr txBox="1">
            <a:spLocks/>
          </p:cNvSpPr>
          <p:nvPr/>
        </p:nvSpPr>
        <p:spPr>
          <a:xfrm rot="10800000" flipV="1">
            <a:off x="4090132" y="5074313"/>
            <a:ext cx="2061014" cy="807217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/>
              <a:t>Ideal classification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90E1CA4-F564-5A9A-B015-A1BDBA0D6800}"/>
              </a:ext>
            </a:extLst>
          </p:cNvPr>
          <p:cNvSpPr txBox="1">
            <a:spLocks/>
          </p:cNvSpPr>
          <p:nvPr/>
        </p:nvSpPr>
        <p:spPr>
          <a:xfrm rot="10800000" flipV="1">
            <a:off x="6613902" y="5117302"/>
            <a:ext cx="2061014" cy="807217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/>
              <a:t>Ideal CCA isolation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9BBC46BB-46F5-1366-4987-CE2B7348D72E}"/>
              </a:ext>
            </a:extLst>
          </p:cNvPr>
          <p:cNvSpPr/>
          <p:nvPr/>
        </p:nvSpPr>
        <p:spPr>
          <a:xfrm>
            <a:off x="6143280" y="5277516"/>
            <a:ext cx="576078" cy="2807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CF72474-3320-AA9D-73EE-E1F05853271C}"/>
              </a:ext>
            </a:extLst>
          </p:cNvPr>
          <p:cNvSpPr/>
          <p:nvPr/>
        </p:nvSpPr>
        <p:spPr>
          <a:xfrm>
            <a:off x="8700776" y="5240180"/>
            <a:ext cx="576078" cy="28073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7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2B0A7148-2096-EDE6-1B93-6E5D13F2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</a:rPr>
              <a:t>Ideal per-CCA queueing</a:t>
            </a:r>
            <a:r>
              <a:rPr lang="en-US" sz="4800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: </a:t>
            </a: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benefits </a:t>
            </a:r>
            <a:endParaRPr lang="LID4096" sz="3200" dirty="0">
              <a:solidFill>
                <a:schemeClr val="bg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2A094A4-57F8-4C81-7993-00FBC8D10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9837" y="2685818"/>
            <a:ext cx="3586797" cy="1767993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5BC8861F-E1C0-729A-B3FD-78DEA68580E7}"/>
              </a:ext>
            </a:extLst>
          </p:cNvPr>
          <p:cNvSpPr txBox="1">
            <a:spLocks/>
          </p:cNvSpPr>
          <p:nvPr/>
        </p:nvSpPr>
        <p:spPr>
          <a:xfrm>
            <a:off x="414640" y="1164299"/>
            <a:ext cx="7347172" cy="5125888"/>
          </a:xfrm>
          <a:prstGeom prst="rect">
            <a:avLst/>
          </a:prstGeom>
        </p:spPr>
        <p:txBody>
          <a:bodyPr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en-US" sz="2800" dirty="0"/>
              <a:t>Cloud users can </a:t>
            </a:r>
            <a:r>
              <a:rPr lang="en-US" sz="2800" b="1" dirty="0"/>
              <a:t>use</a:t>
            </a:r>
            <a:r>
              <a:rPr lang="en-US" sz="2800" dirty="0"/>
              <a:t> </a:t>
            </a:r>
            <a:r>
              <a:rPr lang="en-US" sz="2800" b="1" dirty="0"/>
              <a:t>the CCA that best fits their application </a:t>
            </a:r>
            <a:r>
              <a:rPr lang="en-US" sz="2800" dirty="0"/>
              <a:t>without caring about other users.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CCA developers can </a:t>
            </a:r>
            <a:r>
              <a:rPr lang="en-US" sz="2800" b="1" dirty="0"/>
              <a:t>design CCAs that better fit applications</a:t>
            </a:r>
            <a:r>
              <a:rPr lang="en-US" sz="2800" dirty="0"/>
              <a:t> and that only need to be fair to themselves.</a:t>
            </a:r>
          </a:p>
          <a:p>
            <a:pPr lvl="1">
              <a:lnSpc>
                <a:spcPct val="150000"/>
              </a:lnSpc>
            </a:pPr>
            <a:r>
              <a:rPr lang="en-US" sz="2800" dirty="0"/>
              <a:t>Routers can apply the best feedback to each CCA (e.g. ECN or short buffer)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ED705F-38A9-B3E3-2CAC-5220349CD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5942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</a:rPr>
              <a:t>Per-CCA queueing with real-life classifiers</a:t>
            </a:r>
            <a:endParaRPr lang="LID4096" sz="3200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1D2A650-E102-6742-3E71-F6FA262C9B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790" y="1941964"/>
            <a:ext cx="2717117" cy="551494"/>
          </a:xfrm>
          <a:prstGeom prst="rect">
            <a:avLst/>
          </a:prstGeom>
        </p:spPr>
      </p:pic>
      <p:sp>
        <p:nvSpPr>
          <p:cNvPr id="24" name="Cloud 23">
            <a:extLst>
              <a:ext uri="{FF2B5EF4-FFF2-40B4-BE49-F238E27FC236}">
                <a16:creationId xmlns:a16="http://schemas.microsoft.com/office/drawing/2014/main" id="{6D67F4ED-B10A-F578-C361-9BF49C38B9F5}"/>
              </a:ext>
            </a:extLst>
          </p:cNvPr>
          <p:cNvSpPr/>
          <p:nvPr/>
        </p:nvSpPr>
        <p:spPr>
          <a:xfrm>
            <a:off x="3421938" y="2484645"/>
            <a:ext cx="8404302" cy="3210231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158518C-23C2-6B21-60FB-680AA5E5B515}"/>
              </a:ext>
            </a:extLst>
          </p:cNvPr>
          <p:cNvCxnSpPr>
            <a:cxnSpLocks/>
          </p:cNvCxnSpPr>
          <p:nvPr/>
        </p:nvCxnSpPr>
        <p:spPr>
          <a:xfrm>
            <a:off x="1756136" y="3017524"/>
            <a:ext cx="2429784" cy="4570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6F52AA7-6D81-CC2D-7E6D-91ADFB900A04}"/>
              </a:ext>
            </a:extLst>
          </p:cNvPr>
          <p:cNvCxnSpPr>
            <a:cxnSpLocks/>
          </p:cNvCxnSpPr>
          <p:nvPr/>
        </p:nvCxnSpPr>
        <p:spPr>
          <a:xfrm flipV="1">
            <a:off x="1756136" y="4608660"/>
            <a:ext cx="1779544" cy="551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233B383-B2BB-56DE-5623-6E4F1B0A3866}"/>
              </a:ext>
            </a:extLst>
          </p:cNvPr>
          <p:cNvCxnSpPr>
            <a:cxnSpLocks/>
            <a:endCxn id="24" idx="2"/>
          </p:cNvCxnSpPr>
          <p:nvPr/>
        </p:nvCxnSpPr>
        <p:spPr>
          <a:xfrm>
            <a:off x="1756136" y="4073959"/>
            <a:ext cx="1691871" cy="1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7A53E340-829C-B5E9-3BB2-D687EEFF1B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5216" y="3366134"/>
            <a:ext cx="1295400" cy="128016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193CCFA-BB01-F803-AF00-002CEF6066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1473" y="3230949"/>
            <a:ext cx="2956850" cy="18060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B6FB09F-9432-A8F1-2AD1-0776CD1A89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0798" y="3418260"/>
            <a:ext cx="1219043" cy="1568691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891DE87-5579-876D-9B6F-73B1AB0E8DAA}"/>
              </a:ext>
            </a:extLst>
          </p:cNvPr>
          <p:cNvCxnSpPr>
            <a:stCxn id="21" idx="3"/>
          </p:cNvCxnSpPr>
          <p:nvPr/>
        </p:nvCxnSpPr>
        <p:spPr>
          <a:xfrm flipV="1">
            <a:off x="5709841" y="3681581"/>
            <a:ext cx="554680" cy="52102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9F8E4B-7EE8-4F85-E775-4BC326627542}"/>
              </a:ext>
            </a:extLst>
          </p:cNvPr>
          <p:cNvCxnSpPr>
            <a:stCxn id="21" idx="3"/>
            <a:endCxn id="15" idx="1"/>
          </p:cNvCxnSpPr>
          <p:nvPr/>
        </p:nvCxnSpPr>
        <p:spPr>
          <a:xfrm flipV="1">
            <a:off x="5709841" y="4133998"/>
            <a:ext cx="671632" cy="68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C86A1E4-729D-563D-A068-DBE22607CBF5}"/>
              </a:ext>
            </a:extLst>
          </p:cNvPr>
          <p:cNvCxnSpPr>
            <a:stCxn id="21" idx="3"/>
          </p:cNvCxnSpPr>
          <p:nvPr/>
        </p:nvCxnSpPr>
        <p:spPr>
          <a:xfrm>
            <a:off x="5709841" y="4202606"/>
            <a:ext cx="554680" cy="435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phic 2" descr="Laptop outline">
            <a:extLst>
              <a:ext uri="{FF2B5EF4-FFF2-40B4-BE49-F238E27FC236}">
                <a16:creationId xmlns:a16="http://schemas.microsoft.com/office/drawing/2014/main" id="{5E46C3EB-3002-8E90-4F07-4B47B765620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1736" y="3616759"/>
            <a:ext cx="914400" cy="914400"/>
          </a:xfrm>
          <a:prstGeom prst="rect">
            <a:avLst/>
          </a:prstGeom>
        </p:spPr>
      </p:pic>
      <p:pic>
        <p:nvPicPr>
          <p:cNvPr id="13" name="Graphic 12" descr="Laptop outline">
            <a:extLst>
              <a:ext uri="{FF2B5EF4-FFF2-40B4-BE49-F238E27FC236}">
                <a16:creationId xmlns:a16="http://schemas.microsoft.com/office/drawing/2014/main" id="{7C3470F6-D997-E881-4E60-787F212E316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1736" y="2552422"/>
            <a:ext cx="914400" cy="914400"/>
          </a:xfrm>
          <a:prstGeom prst="rect">
            <a:avLst/>
          </a:prstGeom>
        </p:spPr>
      </p:pic>
      <p:pic>
        <p:nvPicPr>
          <p:cNvPr id="16" name="Graphic 15" descr="Laptop outline">
            <a:extLst>
              <a:ext uri="{FF2B5EF4-FFF2-40B4-BE49-F238E27FC236}">
                <a16:creationId xmlns:a16="http://schemas.microsoft.com/office/drawing/2014/main" id="{4580C5D2-078D-1D39-31EE-0788AE0ED73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41736" y="4703211"/>
            <a:ext cx="914400" cy="9144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D659745-AC2F-F914-0E6C-2400A3512A49}"/>
              </a:ext>
            </a:extLst>
          </p:cNvPr>
          <p:cNvSpPr/>
          <p:nvPr/>
        </p:nvSpPr>
        <p:spPr>
          <a:xfrm>
            <a:off x="1916994" y="2650541"/>
            <a:ext cx="202837" cy="258219"/>
          </a:xfrm>
          <a:prstGeom prst="rect">
            <a:avLst/>
          </a:pr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8E16B7-43BE-0525-C5FE-668AA6E09FE6}"/>
              </a:ext>
            </a:extLst>
          </p:cNvPr>
          <p:cNvSpPr/>
          <p:nvPr/>
        </p:nvSpPr>
        <p:spPr>
          <a:xfrm>
            <a:off x="2156152" y="2802940"/>
            <a:ext cx="202837" cy="258219"/>
          </a:xfrm>
          <a:prstGeom prst="rect">
            <a:avLst/>
          </a:pr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1ED403-5BC9-1882-7630-408BEE82F107}"/>
              </a:ext>
            </a:extLst>
          </p:cNvPr>
          <p:cNvSpPr/>
          <p:nvPr/>
        </p:nvSpPr>
        <p:spPr>
          <a:xfrm>
            <a:off x="1815575" y="3772047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55428-35E2-A32B-2A67-9205376718AC}"/>
              </a:ext>
            </a:extLst>
          </p:cNvPr>
          <p:cNvSpPr/>
          <p:nvPr/>
        </p:nvSpPr>
        <p:spPr>
          <a:xfrm>
            <a:off x="2166519" y="3775012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7ECF7FB-25A6-0DF7-AC02-B29C3C9A5B39}"/>
              </a:ext>
            </a:extLst>
          </p:cNvPr>
          <p:cNvSpPr/>
          <p:nvPr/>
        </p:nvSpPr>
        <p:spPr>
          <a:xfrm>
            <a:off x="3105185" y="3772047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25C4CB2-BDF6-D089-45CF-52C1ED49009D}"/>
              </a:ext>
            </a:extLst>
          </p:cNvPr>
          <p:cNvSpPr/>
          <p:nvPr/>
        </p:nvSpPr>
        <p:spPr>
          <a:xfrm>
            <a:off x="3358489" y="4311690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18AECA-6F95-219D-A451-C0284F52F08C}"/>
              </a:ext>
            </a:extLst>
          </p:cNvPr>
          <p:cNvSpPr/>
          <p:nvPr/>
        </p:nvSpPr>
        <p:spPr>
          <a:xfrm>
            <a:off x="2552962" y="4574101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EA00357-88A4-2E80-3EA1-5CD708B36561}"/>
              </a:ext>
            </a:extLst>
          </p:cNvPr>
          <p:cNvSpPr/>
          <p:nvPr/>
        </p:nvSpPr>
        <p:spPr>
          <a:xfrm>
            <a:off x="2312600" y="4678199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157EE74-5522-495D-349C-70644F5E2F3D}"/>
              </a:ext>
            </a:extLst>
          </p:cNvPr>
          <p:cNvSpPr/>
          <p:nvPr/>
        </p:nvSpPr>
        <p:spPr>
          <a:xfrm>
            <a:off x="1952933" y="4734564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ED7B067-C893-6790-F2F5-F4B6004356C9}"/>
              </a:ext>
            </a:extLst>
          </p:cNvPr>
          <p:cNvSpPr/>
          <p:nvPr/>
        </p:nvSpPr>
        <p:spPr>
          <a:xfrm>
            <a:off x="1734703" y="4817069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94D6161-000B-A22C-1836-B49472B0D2BB}"/>
              </a:ext>
            </a:extLst>
          </p:cNvPr>
          <p:cNvSpPr/>
          <p:nvPr/>
        </p:nvSpPr>
        <p:spPr>
          <a:xfrm>
            <a:off x="3149413" y="4371448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23E7B7-80D8-54D9-E6A1-E55C8C5A5C86}"/>
              </a:ext>
            </a:extLst>
          </p:cNvPr>
          <p:cNvSpPr/>
          <p:nvPr/>
        </p:nvSpPr>
        <p:spPr>
          <a:xfrm>
            <a:off x="2787359" y="4476345"/>
            <a:ext cx="202837" cy="25821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F3A5A08-7B6D-3D8F-5986-61F7A28E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27470"/>
            <a:ext cx="2743200" cy="365125"/>
          </a:xfrm>
        </p:spPr>
        <p:txBody>
          <a:bodyPr/>
          <a:lstStyle/>
          <a:p>
            <a:fld id="{DC779A31-53B2-4D06-A2A5-3D4DC67B4A8D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418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C89B9-803C-C4EC-FE46-F9F7362FA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A1FDF70D-A834-E10F-1310-E77AD192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</a:t>
            </a:r>
            <a:r>
              <a:rPr lang="en-US" kern="1200" dirty="0">
                <a:solidFill>
                  <a:schemeClr val="bg1"/>
                </a:solidFill>
              </a:rPr>
              <a:t>er-CCA queueing</a:t>
            </a:r>
            <a:r>
              <a:rPr lang="en-US" dirty="0">
                <a:solidFill>
                  <a:schemeClr val="bg1"/>
                </a:solidFill>
                <a:ea typeface="Aptos" panose="020B0004020202020204" pitchFamily="34" charset="0"/>
                <a:cs typeface="Arial" panose="020B0604020202020204" pitchFamily="34" charset="0"/>
              </a:rPr>
              <a:t>: i</a:t>
            </a:r>
            <a:r>
              <a:rPr lang="en-US" kern="12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mplementation challenges </a:t>
            </a:r>
            <a:endParaRPr lang="LID4096" sz="2800" dirty="0">
              <a:solidFill>
                <a:schemeClr val="bg1"/>
              </a:solidFill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A65105D-AF24-B524-D6B2-618D4C1603B5}"/>
              </a:ext>
            </a:extLst>
          </p:cNvPr>
          <p:cNvSpPr txBox="1">
            <a:spLocks/>
          </p:cNvSpPr>
          <p:nvPr/>
        </p:nvSpPr>
        <p:spPr>
          <a:xfrm>
            <a:off x="501428" y="1305098"/>
            <a:ext cx="10551858" cy="5047124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The CCA classifier should provide a classification after a few RTTs.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automatically learn to classify CCAs without a need to define CCA protocols manually.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do so while only locally examining the packets at the router buffer.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be accurate enough to get a good queue isolation.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classify dozens of CCAs.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be able to separate elephants to classify urgently and mice that can stay in some unclassified queue.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deal with re-classifications.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deal with unknown CCAs.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deal with different RTTs.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be able to approximate the number of flows per queue for a fair service rate.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It should remember classifier decisions.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94700F6-A33E-6A40-F16A-D452F453A444}"/>
              </a:ext>
            </a:extLst>
          </p:cNvPr>
          <p:cNvSpPr/>
          <p:nvPr/>
        </p:nvSpPr>
        <p:spPr>
          <a:xfrm>
            <a:off x="873693" y="2471427"/>
            <a:ext cx="6136707" cy="42395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43115-BB0F-F7D5-8229-134674878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9A31-53B2-4D06-A2A5-3D4DC67B4A8D}" type="slidenum">
              <a:rPr lang="LID4096" smtClean="0"/>
              <a:t>8</a:t>
            </a:fld>
            <a:endParaRPr lang="LID4096"/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C947CAC1-0023-65AF-C7FD-B918773CB0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06887" y="1242781"/>
            <a:ext cx="651164" cy="464694"/>
          </a:xfrm>
          <a:prstGeom prst="rect">
            <a:avLst/>
          </a:prstGeom>
        </p:spPr>
      </p:pic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E537B6EB-5483-EAD6-85CF-B0D7428A67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36727" y="1644563"/>
            <a:ext cx="651164" cy="464694"/>
          </a:xfrm>
          <a:prstGeom prst="rect">
            <a:avLst/>
          </a:prstGeom>
        </p:spPr>
      </p:pic>
      <p:pic>
        <p:nvPicPr>
          <p:cNvPr id="8" name="Graphic 7" descr="Checkmark with solid fill">
            <a:extLst>
              <a:ext uri="{FF2B5EF4-FFF2-40B4-BE49-F238E27FC236}">
                <a16:creationId xmlns:a16="http://schemas.microsoft.com/office/drawing/2014/main" id="{6E140C89-3CCD-4557-464F-8A12629732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9496" y="2026876"/>
            <a:ext cx="651164" cy="464694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4A875C7B-8242-0FCD-A3E6-B5A4428F0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25563" y="5552902"/>
            <a:ext cx="651164" cy="464694"/>
          </a:xfrm>
          <a:prstGeom prst="rect">
            <a:avLst/>
          </a:prstGeom>
        </p:spPr>
      </p:pic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ABACC2C7-DE32-3147-627D-48EC212BA7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0660" y="5167887"/>
            <a:ext cx="651164" cy="464694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A930420B-F58F-3122-5A35-781A62844BE2}"/>
              </a:ext>
            </a:extLst>
          </p:cNvPr>
          <p:cNvSpPr/>
          <p:nvPr/>
        </p:nvSpPr>
        <p:spPr>
          <a:xfrm>
            <a:off x="8108080" y="2539893"/>
            <a:ext cx="2516324" cy="622548"/>
          </a:xfrm>
          <a:prstGeom prst="wedgeRoundRectCallout">
            <a:avLst>
              <a:gd name="adj1" fmla="val -90482"/>
              <a:gd name="adj2" fmla="val -27260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 is the needed accuracy? </a:t>
            </a:r>
          </a:p>
        </p:txBody>
      </p:sp>
    </p:spTree>
    <p:extLst>
      <p:ext uri="{BB962C8B-B14F-4D97-AF65-F5344CB8AC3E}">
        <p14:creationId xmlns:p14="http://schemas.microsoft.com/office/powerpoint/2010/main" val="255136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9CB1B-CFAE-453F-A6AE-FD33BE9A3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380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How classifier accuracy impacts performance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200" i="1" dirty="0">
                <a:solidFill>
                  <a:schemeClr val="bg1"/>
                </a:solidFill>
              </a:rPr>
              <a:t>Model outline</a:t>
            </a:r>
            <a:endParaRPr lang="LID4096" sz="3600" i="1" dirty="0">
              <a:solidFill>
                <a:schemeClr val="bg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E053669-B7DB-9318-B471-82C49287DCA6}"/>
              </a:ext>
            </a:extLst>
          </p:cNvPr>
          <p:cNvSpPr txBox="1">
            <a:spLocks/>
          </p:cNvSpPr>
          <p:nvPr/>
        </p:nvSpPr>
        <p:spPr>
          <a:xfrm>
            <a:off x="632092" y="2876626"/>
            <a:ext cx="9688296" cy="3454358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84BE-0FE5-E42B-10AD-DC1F107ED840}"/>
              </a:ext>
            </a:extLst>
          </p:cNvPr>
          <p:cNvSpPr txBox="1">
            <a:spLocks/>
          </p:cNvSpPr>
          <p:nvPr/>
        </p:nvSpPr>
        <p:spPr>
          <a:xfrm>
            <a:off x="-401991" y="1818646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ID4096" dirty="0"/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9962D409-442B-0CD0-07E9-A2B55B291C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79307"/>
              </p:ext>
            </p:extLst>
          </p:nvPr>
        </p:nvGraphicFramePr>
        <p:xfrm>
          <a:off x="1915971" y="3391664"/>
          <a:ext cx="7321766" cy="9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1B624AF8-B4F8-CD7B-AB02-08609A4B96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6580" y="1233957"/>
            <a:ext cx="1297178" cy="1702683"/>
          </a:xfrm>
          <a:prstGeom prst="rect">
            <a:avLst/>
          </a:prstGeom>
        </p:spPr>
      </p:pic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67C9FFA4-F136-355E-A996-C09CEA61C5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100933"/>
              </p:ext>
            </p:extLst>
          </p:nvPr>
        </p:nvGraphicFramePr>
        <p:xfrm>
          <a:off x="1915971" y="5326738"/>
          <a:ext cx="7321767" cy="9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6FED48A-5874-774E-1F7B-024D0CB0A0B6}"/>
              </a:ext>
            </a:extLst>
          </p:cNvPr>
          <p:cNvSpPr txBox="1"/>
          <p:nvPr/>
        </p:nvSpPr>
        <p:spPr>
          <a:xfrm>
            <a:off x="194650" y="1746625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(1)</a:t>
            </a:r>
            <a:endParaRPr lang="LID4096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B1F0C2-7A40-565F-95E8-9C9869C82850}"/>
              </a:ext>
            </a:extLst>
          </p:cNvPr>
          <p:cNvSpPr txBox="1"/>
          <p:nvPr/>
        </p:nvSpPr>
        <p:spPr>
          <a:xfrm>
            <a:off x="199822" y="3610506"/>
            <a:ext cx="6702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(2)</a:t>
            </a:r>
            <a:endParaRPr lang="LID4096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743EFC-0E75-202D-6C58-109BFA2E82CC}"/>
              </a:ext>
            </a:extLst>
          </p:cNvPr>
          <p:cNvSpPr txBox="1"/>
          <p:nvPr/>
        </p:nvSpPr>
        <p:spPr>
          <a:xfrm>
            <a:off x="199823" y="5595643"/>
            <a:ext cx="6702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(3)</a:t>
            </a:r>
            <a:endParaRPr lang="LID4096" sz="2400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AC8A53-DE6D-95AE-858D-EEDD85C8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90840" y="6356350"/>
            <a:ext cx="2743200" cy="365125"/>
          </a:xfrm>
        </p:spPr>
        <p:txBody>
          <a:bodyPr/>
          <a:lstStyle/>
          <a:p>
            <a:fld id="{DC779A31-53B2-4D06-A2A5-3D4DC67B4A8D}" type="slidenum">
              <a:rPr lang="LID4096" smtClean="0"/>
              <a:t>9</a:t>
            </a:fld>
            <a:endParaRPr lang="LID4096"/>
          </a:p>
        </p:txBody>
      </p:sp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ED4E185B-A3CF-249A-E29A-F0AD04D745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8959609"/>
              </p:ext>
            </p:extLst>
          </p:nvPr>
        </p:nvGraphicFramePr>
        <p:xfrm>
          <a:off x="2303757" y="1529326"/>
          <a:ext cx="8543353" cy="9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CC6FDF14-BA6B-15AD-2C95-A3D802C08CEF}"/>
              </a:ext>
            </a:extLst>
          </p:cNvPr>
          <p:cNvSpPr/>
          <p:nvPr/>
        </p:nvSpPr>
        <p:spPr>
          <a:xfrm>
            <a:off x="3582485" y="2648481"/>
            <a:ext cx="5459915" cy="652129"/>
          </a:xfrm>
          <a:prstGeom prst="wedgeRoundRectCallout">
            <a:avLst>
              <a:gd name="adj1" fmla="val -16489"/>
              <a:gd name="adj2" fmla="val -11093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Model uses fundamental results in classification theory 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68AE7519-865A-C0AB-F991-ABF3822FA7A2}"/>
              </a:ext>
            </a:extLst>
          </p:cNvPr>
          <p:cNvSpPr/>
          <p:nvPr/>
        </p:nvSpPr>
        <p:spPr>
          <a:xfrm>
            <a:off x="1915972" y="4401385"/>
            <a:ext cx="9438500" cy="787035"/>
          </a:xfrm>
          <a:prstGeom prst="wedgeRoundRectCallout">
            <a:avLst>
              <a:gd name="adj1" fmla="val -12556"/>
              <a:gd name="adj2" fmla="val -85408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AutoNum type="arabicParenR"/>
            </a:pPr>
            <a:r>
              <a:rPr lang="en-US" b="1" dirty="0"/>
              <a:t>Simple aggressiveness model:</a:t>
            </a:r>
            <a:r>
              <a:rPr lang="en-US" dirty="0"/>
              <a:t> the throughput ratio of a BBR flow to a CUBIC flow is constant</a:t>
            </a:r>
          </a:p>
          <a:p>
            <a:pPr marL="342900" indent="-342900">
              <a:buAutoNum type="arabicParenR"/>
            </a:pPr>
            <a:r>
              <a:rPr lang="en-US" b="1" dirty="0"/>
              <a:t>Advanced aggressiveness model: </a:t>
            </a:r>
            <a:r>
              <a:rPr lang="en-US" dirty="0"/>
              <a:t>this ratio depends on the percentage of BBR and CUBIC flows </a:t>
            </a:r>
          </a:p>
          <a:p>
            <a:pPr marL="342900" indent="-342900">
              <a:buAutoNum type="arabicParenR"/>
            </a:pP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A4A3A89-D4A0-25EC-2AB6-DFEAB26BDBD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911938" y="5450828"/>
            <a:ext cx="2080239" cy="1270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06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21" grpId="0">
        <p:bldAsOne/>
      </p:bldGraphic>
      <p:bldP spid="7" grpId="0"/>
      <p:bldP spid="8" grpId="0"/>
      <p:bldP spid="5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7A0000"/>
      </a:accent2>
      <a:accent3>
        <a:srgbClr val="A5A5A5"/>
      </a:accent3>
      <a:accent4>
        <a:srgbClr val="7A0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3083d15-7273-40c1-b7db-39efd9ccc17a}" enabled="0" method="" siteId="{43083d15-7273-40c1-b7db-39efd9ccc17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99291</TotalTime>
  <Words>1077</Words>
  <Application>Microsoft Office PowerPoint</Application>
  <PresentationFormat>Widescreen</PresentationFormat>
  <Paragraphs>173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Cambria</vt:lpstr>
      <vt:lpstr>Cambria Math</vt:lpstr>
      <vt:lpstr>Symbol</vt:lpstr>
      <vt:lpstr>Times New Roman</vt:lpstr>
      <vt:lpstr>Office Theme</vt:lpstr>
      <vt:lpstr>Per-CCA Queueing</vt:lpstr>
      <vt:lpstr>Problem: increasing CCA starvation</vt:lpstr>
      <vt:lpstr>Related work</vt:lpstr>
      <vt:lpstr>ML-based CCA Classification</vt:lpstr>
      <vt:lpstr>Per-CCA queueing Naïve ideal view</vt:lpstr>
      <vt:lpstr>Ideal per-CCA queueing: benefits </vt:lpstr>
      <vt:lpstr>Per-CCA queueing with real-life classifiers</vt:lpstr>
      <vt:lpstr>Per-CCA queueing: implementation challenges </vt:lpstr>
      <vt:lpstr>How classifier accuracy impacts performance Model outline</vt:lpstr>
      <vt:lpstr>Evaluations</vt:lpstr>
      <vt:lpstr>Parameters </vt:lpstr>
      <vt:lpstr>F_1 score </vt:lpstr>
      <vt:lpstr>Throughput share of the most vulnerable CCA </vt:lpstr>
      <vt:lpstr>Classifiers from the literature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Buffer isolation with imperfect congestion control classification</dc:title>
  <dc:creator>Yara Mulla;Isaac Keslassy</dc:creator>
  <cp:lastModifiedBy>Isaac Keslassy</cp:lastModifiedBy>
  <cp:revision>9</cp:revision>
  <dcterms:created xsi:type="dcterms:W3CDTF">2023-09-23T08:19:27Z</dcterms:created>
  <dcterms:modified xsi:type="dcterms:W3CDTF">2024-11-11T08:46:00Z</dcterms:modified>
</cp:coreProperties>
</file>