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776" r:id="rId3"/>
    <p:sldId id="716" r:id="rId4"/>
    <p:sldId id="717" r:id="rId5"/>
    <p:sldId id="718" r:id="rId6"/>
    <p:sldId id="719" r:id="rId7"/>
    <p:sldId id="875" r:id="rId8"/>
    <p:sldId id="809" r:id="rId9"/>
    <p:sldId id="778" r:id="rId10"/>
    <p:sldId id="784" r:id="rId11"/>
    <p:sldId id="878" r:id="rId12"/>
    <p:sldId id="852" r:id="rId13"/>
    <p:sldId id="851" r:id="rId14"/>
    <p:sldId id="850" r:id="rId15"/>
    <p:sldId id="876" r:id="rId16"/>
    <p:sldId id="753" r:id="rId17"/>
    <p:sldId id="779" r:id="rId18"/>
    <p:sldId id="797" r:id="rId19"/>
    <p:sldId id="786" r:id="rId20"/>
    <p:sldId id="844" r:id="rId21"/>
    <p:sldId id="877" r:id="rId22"/>
    <p:sldId id="872" r:id="rId23"/>
    <p:sldId id="856" r:id="rId24"/>
    <p:sldId id="819" r:id="rId25"/>
    <p:sldId id="820" r:id="rId26"/>
    <p:sldId id="821" r:id="rId27"/>
    <p:sldId id="822" r:id="rId28"/>
    <p:sldId id="866" r:id="rId29"/>
    <p:sldId id="873" r:id="rId30"/>
    <p:sldId id="754" r:id="rId31"/>
    <p:sldId id="798" r:id="rId32"/>
    <p:sldId id="853" r:id="rId33"/>
    <p:sldId id="758" r:id="rId34"/>
    <p:sldId id="817" r:id="rId35"/>
    <p:sldId id="759" r:id="rId36"/>
    <p:sldId id="760" r:id="rId37"/>
    <p:sldId id="761" r:id="rId38"/>
    <p:sldId id="835" r:id="rId39"/>
    <p:sldId id="860" r:id="rId40"/>
    <p:sldId id="874" r:id="rId41"/>
    <p:sldId id="750" r:id="rId42"/>
    <p:sldId id="767" r:id="rId43"/>
    <p:sldId id="768" r:id="rId44"/>
    <p:sldId id="802" r:id="rId45"/>
    <p:sldId id="771" r:id="rId46"/>
    <p:sldId id="780" r:id="rId47"/>
    <p:sldId id="773" r:id="rId48"/>
    <p:sldId id="830" r:id="rId49"/>
    <p:sldId id="831" r:id="rId50"/>
    <p:sldId id="832" r:id="rId51"/>
    <p:sldId id="825" r:id="rId52"/>
    <p:sldId id="861" r:id="rId53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E7E7"/>
    <a:srgbClr val="FFCBCC"/>
    <a:srgbClr val="C9C9C9"/>
    <a:srgbClr val="E7E7E7"/>
    <a:srgbClr val="CBCBCB"/>
    <a:srgbClr val="800000"/>
    <a:srgbClr val="FF9933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08" autoAdjust="0"/>
    <p:restoredTop sz="87651" autoAdjust="0"/>
  </p:normalViewPr>
  <p:slideViewPr>
    <p:cSldViewPr>
      <p:cViewPr>
        <p:scale>
          <a:sx n="105" d="100"/>
          <a:sy n="105" d="100"/>
        </p:scale>
        <p:origin x="584" y="-584"/>
      </p:cViewPr>
      <p:guideLst>
        <p:guide orient="horz" pos="39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24" y="-12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B8D42B-3B21-4AF2-9803-4B25499B3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49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l" defTabSz="97631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 defTabSz="97631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l" defTabSz="97631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 defTabSz="976313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775551AE-3E02-4099-85DF-1113665DF0B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3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1863">
              <a:defRPr/>
            </a:pPr>
            <a:fld id="{039E4CC6-B330-492B-9762-ED09430FAD2F}" type="slidenum">
              <a:rPr lang="he-IL" smtClean="0">
                <a:solidFill>
                  <a:prstClr val="black"/>
                </a:solidFill>
              </a:rPr>
              <a:pPr defTabSz="931863"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752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22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9311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9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57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90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741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49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37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476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45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251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GO SLOWLY</a:t>
            </a:r>
          </a:p>
          <a:p>
            <a:pPr lvl="0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Before – motivation RKEY, next research, network arch.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to create the keys to avoid intra-contention.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 main components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Infiniband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 SDN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 manager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 placement time, traffic pattern information.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Inside the scheduler, we compute the routing keys, app aware.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“routing metadata” - only once!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Later, our suggestion.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Next, the scheduler requests the network controller according to keys.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Finally prepares the network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Controlling the route not trivial - LMC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leverage on LMC to implement the routing key.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398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4694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12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440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7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2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79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454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917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3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0982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he-IL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45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205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031840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87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319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38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665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58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1228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0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3606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65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319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115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344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8625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520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4757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770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2378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6354428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545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963"/>
            <a:endParaRPr lang="en-US" smtClean="0">
              <a:cs typeface="Arial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59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560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29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4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rt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6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A5365E-24C9-4ADC-92FF-43A7D7F5CC2B}" type="datetime1">
              <a:rPr lang="en-US"/>
              <a:pPr>
                <a:defRPr/>
              </a:pPr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3851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7D7AF1-82D5-458E-88D8-91669AB62723}" type="datetime1">
              <a:rPr lang="en-US" smtClean="0">
                <a:solidFill>
                  <a:srgbClr val="000000"/>
                </a:solidFill>
              </a:rPr>
              <a:t>9/7/17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0953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352800"/>
          </a:xfrm>
        </p:spPr>
        <p:txBody>
          <a:bodyPr rIns="457200" bIns="457200"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1EDECF-AAB0-49F0-8C0D-C44B92916A61}" type="datetime1">
              <a:rPr lang="en-US" smtClean="0">
                <a:solidFill>
                  <a:srgbClr val="000000"/>
                </a:solidFill>
              </a:rPr>
              <a:t>9/7/17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4801B3-92EF-4731-975F-5281034EBD1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143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3817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298A-F9EB-40A7-B97D-71CD6D0A288B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4987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9FB0-63AC-4F60-8CE0-41F88524FF4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9411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1F5E-6D87-4CDB-82E5-60A37E9DD2D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370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94AA-BC4B-4C84-8D21-E320CE052AD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9440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70A5-2D9E-407C-BB1B-2C15902C3281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795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150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7E59-E774-45DF-BDE4-9699703AA4E6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0120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811C2-B128-4481-A934-3D68D809864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016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9A7C-FEBD-48BD-89D8-03E1E05E4B5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6007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C768-9DB2-4EFD-A3D2-2F6500334B06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8268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3C4C-C623-4753-A778-D19E4E33995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520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E199-2288-4E03-B3BD-09F8EF7A692C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8437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3817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7524-9A45-497B-83C7-67FA3F8B5BF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9295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9DC83EE8-644E-40B6-A929-788C4E611FB6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89B1D6-A03D-40A7-B502-45B859001F97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DCE7AF-5F25-4EBA-A85B-B9D9925531C2}" type="datetime1">
              <a:rPr lang="en-US" smtClean="0">
                <a:solidFill>
                  <a:srgbClr val="000000"/>
                </a:solidFill>
              </a:rPr>
              <a:t>9/7/17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34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1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3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76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739701-4C83-46F7-84FF-719C4A7E5096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0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8.emf"/><Relationship Id="rId5" Type="http://schemas.openxmlformats.org/officeDocument/2006/relationships/image" Target="../media/image17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8.emf"/><Relationship Id="rId5" Type="http://schemas.openxmlformats.org/officeDocument/2006/relationships/image" Target="../media/image17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6.emf"/><Relationship Id="rId5" Type="http://schemas.openxmlformats.org/officeDocument/2006/relationships/image" Target="../media/image18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8.emf"/><Relationship Id="rId5" Type="http://schemas.openxmlformats.org/officeDocument/2006/relationships/image" Target="../media/image17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7" y="13648"/>
            <a:ext cx="9144000" cy="2653352"/>
          </a:xfrm>
        </p:spPr>
        <p:txBody>
          <a:bodyPr anchor="b" anchorCtr="0"/>
          <a:lstStyle/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mtClean="0"/>
              <a:t>Routing Keys</a:t>
            </a:r>
            <a:br>
              <a:rPr lang="en-US" sz="5400" smtClean="0"/>
            </a:br>
            <a:r>
              <a:rPr lang="en-US" sz="1200" smtClean="0"/>
              <a:t/>
            </a:r>
            <a:br>
              <a:rPr lang="en-US" sz="1200" smtClean="0"/>
            </a:br>
            <a:r>
              <a:rPr lang="en-US" sz="3200" smtClean="0"/>
              <a:t>25</a:t>
            </a:r>
            <a:r>
              <a:rPr lang="en-US" sz="3200" baseline="30000" smtClean="0"/>
              <a:t>th</a:t>
            </a:r>
            <a:r>
              <a:rPr lang="en-US" sz="3200" smtClean="0"/>
              <a:t> Annual Symposium of High-Performance Interconnects</a:t>
            </a:r>
            <a:r>
              <a:rPr lang="en-US" sz="4000" smtClean="0"/>
              <a:t> </a:t>
            </a:r>
            <a:endParaRPr lang="en-US" sz="5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6553200" cy="914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Asaf Samuel,</a:t>
            </a:r>
            <a:r>
              <a:rPr lang="en-US" sz="2800" dirty="0" smtClean="0"/>
              <a:t> </a:t>
            </a:r>
            <a:r>
              <a:rPr lang="en-US" sz="2800" dirty="0" err="1" smtClean="0"/>
              <a:t>Eitan</a:t>
            </a:r>
            <a:r>
              <a:rPr lang="en-US" sz="2800" dirty="0" smtClean="0"/>
              <a:t> </a:t>
            </a:r>
            <a:r>
              <a:rPr lang="en-US" sz="2800" dirty="0" err="1" smtClean="0"/>
              <a:t>Zahavi</a:t>
            </a:r>
            <a:r>
              <a:rPr lang="en-US" sz="2800" dirty="0" smtClean="0"/>
              <a:t>, </a:t>
            </a:r>
          </a:p>
          <a:p>
            <a:pPr eaLnBrk="1" hangingPunct="1"/>
            <a:r>
              <a:rPr lang="en-US" sz="2800" dirty="0" smtClean="0"/>
              <a:t>Isaac </a:t>
            </a:r>
            <a:r>
              <a:rPr lang="en-US" sz="2800" dirty="0" err="1" smtClean="0"/>
              <a:t>Keslassy</a:t>
            </a:r>
            <a:endParaRPr lang="en-US" sz="2800" dirty="0" smtClean="0"/>
          </a:p>
          <a:p>
            <a:pPr eaLnBrk="1" hangingPunct="1"/>
            <a:endParaRPr lang="en-US" sz="2000" b="1" dirty="0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5711825"/>
            <a:ext cx="6019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Technion EE, </a:t>
            </a:r>
            <a:r>
              <a:rPr lang="en-US" altLang="zh-CN" sz="240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Mellanox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</a:p>
          <a:p>
            <a:pPr algn="l"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VMware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25" y="3511550"/>
            <a:ext cx="18446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633" r="655" b="724"/>
          <a:stretch/>
        </p:blipFill>
        <p:spPr>
          <a:xfrm>
            <a:off x="5342400" y="3729600"/>
            <a:ext cx="1720800" cy="132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66" y="5172075"/>
            <a:ext cx="2256665" cy="79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952" y="2173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39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 bwMode="auto">
          <a:xfrm>
            <a:off x="4024868" y="4133712"/>
            <a:ext cx="2048183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50089" y="1973712"/>
            <a:ext cx="138859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566808" y="2556912"/>
            <a:ext cx="1382561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6670" y="0"/>
            <a:ext cx="9144000" cy="1143000"/>
          </a:xfrm>
        </p:spPr>
        <p:txBody>
          <a:bodyPr/>
          <a:lstStyle/>
          <a:p>
            <a:r>
              <a:rPr lang="en-US" smtClean="0"/>
              <a:t>Inter Vs. Intra communication</a:t>
            </a:r>
            <a:br>
              <a:rPr lang="en-US" smtClean="0"/>
            </a:br>
            <a:r>
              <a:rPr lang="en-US" smtClean="0"/>
              <a:t> Synchronization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430258" y="1973712"/>
            <a:ext cx="138859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818856" y="1973712"/>
            <a:ext cx="735290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773778" y="1973712"/>
            <a:ext cx="138859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428592" y="2556912"/>
            <a:ext cx="1445954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831107" y="2556912"/>
            <a:ext cx="736561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676013" y="2556912"/>
            <a:ext cx="1396855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418828" y="3125712"/>
            <a:ext cx="1370071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788898" y="3125712"/>
            <a:ext cx="951971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740870" y="3125712"/>
            <a:ext cx="1342913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069796" y="3125712"/>
            <a:ext cx="806732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53668" y="3125712"/>
            <a:ext cx="1344930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198598" y="3125712"/>
            <a:ext cx="776038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428592" y="4133712"/>
            <a:ext cx="2107047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491468" y="4133712"/>
            <a:ext cx="550911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418828" y="4787878"/>
            <a:ext cx="2164402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567668" y="4788912"/>
            <a:ext cx="430164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000147" y="4788912"/>
            <a:ext cx="2005921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006068" y="4788912"/>
            <a:ext cx="482991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422565" y="5436612"/>
            <a:ext cx="2037617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18100" y="5436912"/>
            <a:ext cx="735393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139739" y="5436912"/>
            <a:ext cx="1942529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082268" y="5436912"/>
            <a:ext cx="514687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6463268" y="4133712"/>
            <a:ext cx="2009956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6463267" y="4787878"/>
            <a:ext cx="2009957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570995" y="5436912"/>
            <a:ext cx="1902229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/>
              <a:t>APP A</a:t>
            </a:r>
          </a:p>
          <a:p>
            <a:pPr marL="0" indent="0">
              <a:buNone/>
            </a:pPr>
            <a:endParaRPr lang="en-US" b="1" smtClean="0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sz="2000" b="1" smtClean="0"/>
          </a:p>
          <a:p>
            <a:pPr marL="0" indent="0">
              <a:buNone/>
            </a:pPr>
            <a:r>
              <a:rPr lang="en-US" b="1" smtClean="0"/>
              <a:t>APP B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2376457" y="6196793"/>
            <a:ext cx="5284064" cy="369332"/>
            <a:chOff x="2209033" y="5979881"/>
            <a:chExt cx="5284064" cy="369332"/>
          </a:xfrm>
        </p:grpSpPr>
        <p:sp>
          <p:nvSpPr>
            <p:cNvPr id="98" name="Rectangle 97"/>
            <p:cNvSpPr/>
            <p:nvPr/>
          </p:nvSpPr>
          <p:spPr bwMode="auto">
            <a:xfrm>
              <a:off x="2209033" y="6012000"/>
              <a:ext cx="306000" cy="3048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flipH="1">
              <a:off x="4313417" y="6012000"/>
              <a:ext cx="306000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494029" y="5979881"/>
              <a:ext cx="4999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Computation      	     Communication</a:t>
              </a:r>
              <a:endParaRPr lang="en-US" dirty="0"/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7911068" y="1973712"/>
            <a:ext cx="54236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906826" y="2556912"/>
            <a:ext cx="546610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974636" y="3125712"/>
            <a:ext cx="478800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-226770" y="1945137"/>
            <a:ext cx="183334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600" b="1" kern="0" dirty="0" smtClean="0"/>
              <a:t>Flow 1:</a:t>
            </a:r>
          </a:p>
          <a:p>
            <a:pPr lvl="1"/>
            <a:endParaRPr lang="en-US" sz="1600" b="1" kern="0" dirty="0" smtClean="0"/>
          </a:p>
          <a:p>
            <a:pPr lvl="1"/>
            <a:r>
              <a:rPr lang="en-US" sz="1600" kern="0" dirty="0" smtClean="0"/>
              <a:t>Flow 2:</a:t>
            </a:r>
          </a:p>
          <a:p>
            <a:pPr lvl="1"/>
            <a:endParaRPr lang="en-US" sz="1600" kern="0" dirty="0" smtClean="0"/>
          </a:p>
          <a:p>
            <a:pPr lvl="1"/>
            <a:r>
              <a:rPr lang="en-US" sz="1600" b="1" kern="0" dirty="0" smtClean="0"/>
              <a:t>Flow 3:</a:t>
            </a:r>
          </a:p>
          <a:p>
            <a:endParaRPr lang="en-US" sz="1600" kern="0" dirty="0" smtClean="0"/>
          </a:p>
          <a:p>
            <a:endParaRPr lang="en-US" sz="2000" kern="0" dirty="0"/>
          </a:p>
          <a:p>
            <a:pPr lvl="1"/>
            <a:r>
              <a:rPr lang="en-US" sz="1600" b="1" kern="0" dirty="0" smtClean="0"/>
              <a:t>Flow 1:</a:t>
            </a:r>
          </a:p>
          <a:p>
            <a:pPr lvl="1"/>
            <a:endParaRPr lang="en-US" sz="2400" b="1" kern="0" dirty="0" smtClean="0"/>
          </a:p>
          <a:p>
            <a:pPr lvl="1"/>
            <a:r>
              <a:rPr lang="en-US" sz="1600" kern="0" dirty="0" smtClean="0"/>
              <a:t>Flow 2:</a:t>
            </a:r>
          </a:p>
          <a:p>
            <a:pPr lvl="1"/>
            <a:endParaRPr lang="en-US" sz="2000" kern="0" dirty="0"/>
          </a:p>
          <a:p>
            <a:pPr lvl="1"/>
            <a:r>
              <a:rPr lang="en-US" sz="1600" b="1" kern="0" dirty="0" smtClean="0"/>
              <a:t>Flow 3: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940173" y="1973712"/>
            <a:ext cx="845234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149068" y="1973712"/>
            <a:ext cx="784860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948508" y="2556912"/>
            <a:ext cx="727505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72868" y="2556912"/>
            <a:ext cx="833958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030086" y="4133712"/>
            <a:ext cx="433182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4950000" y="2559600"/>
            <a:ext cx="727505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074000" y="2559600"/>
            <a:ext cx="833958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2829600" y="2559600"/>
            <a:ext cx="736561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68" y="1590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3736800" y="1620000"/>
            <a:ext cx="0" cy="450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3355200" y="1620000"/>
            <a:ext cx="0" cy="450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718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9" grpId="1" animBg="1"/>
      <p:bldP spid="46" grpId="0" animBg="1"/>
      <p:bldP spid="50" grpId="0" animBg="1"/>
      <p:bldP spid="71" grpId="1" animBg="1"/>
      <p:bldP spid="95" grpId="0" animBg="1"/>
      <p:bldP spid="96" grpId="0" animBg="1"/>
      <p:bldP spid="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54430" y="3048000"/>
            <a:ext cx="6781800" cy="723599"/>
            <a:chOff x="990600" y="3124200"/>
            <a:chExt cx="6781800" cy="723599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990600" y="3124200"/>
              <a:ext cx="2743200" cy="723599"/>
            </a:xfrm>
            <a:prstGeom prst="roundRect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 bwMode="auto">
            <a:xfrm>
              <a:off x="5029200" y="3124200"/>
              <a:ext cx="2743200" cy="722863"/>
            </a:xfrm>
            <a:prstGeom prst="roundRect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421630" y="31014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Inter</a:t>
            </a:r>
            <a:endParaRPr lang="en-US" sz="3200" dirty="0"/>
          </a:p>
        </p:txBody>
      </p:sp>
      <p:sp>
        <p:nvSpPr>
          <p:cNvPr id="86" name="TextBox 85"/>
          <p:cNvSpPr txBox="1"/>
          <p:nvPr/>
        </p:nvSpPr>
        <p:spPr>
          <a:xfrm>
            <a:off x="1328745" y="311063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Intra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6670" y="0"/>
            <a:ext cx="9144000" cy="1143000"/>
          </a:xfrm>
        </p:spPr>
        <p:txBody>
          <a:bodyPr/>
          <a:lstStyle/>
          <a:p>
            <a:r>
              <a:rPr lang="en-US" dirty="0" smtClean="0"/>
              <a:t>Inter-Intra Contention Decoupling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168000" y="1295400"/>
            <a:ext cx="2743200" cy="1219200"/>
          </a:xfrm>
          <a:prstGeom prst="roundRect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6600" y="1366388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Routing </a:t>
            </a:r>
          </a:p>
          <a:p>
            <a:r>
              <a:rPr lang="en-US" sz="3200" dirty="0" smtClean="0"/>
              <a:t>Problem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92230" y="4359349"/>
            <a:ext cx="2693970" cy="375214"/>
            <a:chOff x="1180800" y="3892200"/>
            <a:chExt cx="2693970" cy="375214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180800" y="3892200"/>
              <a:ext cx="598170" cy="375213"/>
            </a:xfrm>
            <a:prstGeom prst="roundRect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 </a:t>
              </a: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1879200" y="3892200"/>
              <a:ext cx="598170" cy="375213"/>
            </a:xfrm>
            <a:prstGeom prst="roundRect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2577600" y="3892200"/>
              <a:ext cx="598170" cy="375214"/>
            </a:xfrm>
            <a:prstGeom prst="roundRect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 bwMode="auto">
            <a:xfrm>
              <a:off x="3276600" y="3892200"/>
              <a:ext cx="598170" cy="375213"/>
            </a:xfrm>
            <a:prstGeom prst="roundRect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26030" y="2514600"/>
            <a:ext cx="4038600" cy="533400"/>
            <a:chOff x="2526030" y="2514600"/>
            <a:chExt cx="4038600" cy="533400"/>
          </a:xfrm>
        </p:grpSpPr>
        <p:cxnSp>
          <p:nvCxnSpPr>
            <p:cNvPr id="104" name="Straight Arrow Connector 103"/>
            <p:cNvCxnSpPr>
              <a:stCxn id="4" idx="2"/>
              <a:endCxn id="66" idx="0"/>
            </p:cNvCxnSpPr>
            <p:nvPr/>
          </p:nvCxnSpPr>
          <p:spPr bwMode="auto">
            <a:xfrm>
              <a:off x="4539600" y="2514600"/>
              <a:ext cx="2025030" cy="5334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Straight Arrow Connector 9"/>
            <p:cNvCxnSpPr>
              <a:stCxn id="4" idx="2"/>
              <a:endCxn id="65" idx="0"/>
            </p:cNvCxnSpPr>
            <p:nvPr/>
          </p:nvCxnSpPr>
          <p:spPr bwMode="auto">
            <a:xfrm flipH="1">
              <a:off x="2526030" y="2514600"/>
              <a:ext cx="2013570" cy="5334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88" name="Rounded Rectangle 87"/>
          <p:cNvSpPr/>
          <p:nvPr/>
        </p:nvSpPr>
        <p:spPr bwMode="auto">
          <a:xfrm>
            <a:off x="1154430" y="5328207"/>
            <a:ext cx="2743200" cy="801548"/>
          </a:xfrm>
          <a:prstGeom prst="roundRect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54430" y="5436593"/>
            <a:ext cx="271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ARK</a:t>
            </a:r>
            <a:endParaRPr lang="en-US" sz="3200" dirty="0"/>
          </a:p>
        </p:txBody>
      </p:sp>
      <p:cxnSp>
        <p:nvCxnSpPr>
          <p:cNvPr id="108" name="Straight Arrow Connector 107"/>
          <p:cNvCxnSpPr>
            <a:stCxn id="67" idx="2"/>
            <a:endCxn id="88" idx="0"/>
          </p:cNvCxnSpPr>
          <p:nvPr/>
        </p:nvCxnSpPr>
        <p:spPr bwMode="auto">
          <a:xfrm>
            <a:off x="1491315" y="4734562"/>
            <a:ext cx="1034715" cy="59364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4" name="Rounded Rectangle 93"/>
          <p:cNvSpPr/>
          <p:nvPr/>
        </p:nvSpPr>
        <p:spPr bwMode="auto">
          <a:xfrm>
            <a:off x="5193030" y="5328207"/>
            <a:ext cx="2743200" cy="801548"/>
          </a:xfrm>
          <a:prstGeom prst="roundRect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193029" y="5436593"/>
            <a:ext cx="277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NRK</a:t>
            </a:r>
            <a:endParaRPr lang="en-US" sz="3200" dirty="0"/>
          </a:p>
        </p:txBody>
      </p:sp>
      <p:cxnSp>
        <p:nvCxnSpPr>
          <p:cNvPr id="109" name="Straight Arrow Connector 108"/>
          <p:cNvCxnSpPr>
            <a:stCxn id="66" idx="2"/>
            <a:endCxn id="94" idx="0"/>
          </p:cNvCxnSpPr>
          <p:nvPr/>
        </p:nvCxnSpPr>
        <p:spPr bwMode="auto">
          <a:xfrm>
            <a:off x="6564630" y="3770863"/>
            <a:ext cx="0" cy="155734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0" name="Straight Arrow Connector 109"/>
          <p:cNvCxnSpPr>
            <a:stCxn id="88" idx="3"/>
            <a:endCxn id="94" idx="1"/>
          </p:cNvCxnSpPr>
          <p:nvPr/>
        </p:nvCxnSpPr>
        <p:spPr bwMode="auto">
          <a:xfrm>
            <a:off x="3897630" y="5728981"/>
            <a:ext cx="12954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2575845" y="4862977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Optimal</a:t>
            </a:r>
            <a:endParaRPr lang="en-US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396600" y="264789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Decouple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324600" y="418033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Greedy Optimization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289685" y="6248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5"/>
                </a:solidFill>
              </a:rPr>
              <a:t>At placement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4445" y="6147312"/>
            <a:ext cx="296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5"/>
                </a:solidFill>
              </a:rPr>
              <a:t>At each communication phase</a:t>
            </a:r>
            <a:endParaRPr lang="en-US" sz="2000" dirty="0">
              <a:solidFill>
                <a:schemeClr val="accent5"/>
              </a:solidFill>
            </a:endParaRPr>
          </a:p>
        </p:txBody>
      </p:sp>
      <p:cxnSp>
        <p:nvCxnSpPr>
          <p:cNvPr id="44" name="Straight Arrow Connector 43"/>
          <p:cNvCxnSpPr>
            <a:stCxn id="78" idx="2"/>
            <a:endCxn id="88" idx="0"/>
          </p:cNvCxnSpPr>
          <p:nvPr/>
        </p:nvCxnSpPr>
        <p:spPr bwMode="auto">
          <a:xfrm>
            <a:off x="2189715" y="4734562"/>
            <a:ext cx="336315" cy="59364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>
            <a:stCxn id="79" idx="2"/>
            <a:endCxn id="88" idx="0"/>
          </p:cNvCxnSpPr>
          <p:nvPr/>
        </p:nvCxnSpPr>
        <p:spPr bwMode="auto">
          <a:xfrm flipH="1">
            <a:off x="2526030" y="4734563"/>
            <a:ext cx="362085" cy="59364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84" idx="2"/>
            <a:endCxn id="88" idx="0"/>
          </p:cNvCxnSpPr>
          <p:nvPr/>
        </p:nvCxnSpPr>
        <p:spPr bwMode="auto">
          <a:xfrm flipH="1">
            <a:off x="2526030" y="4734562"/>
            <a:ext cx="1061085" cy="59364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stCxn id="65" idx="2"/>
            <a:endCxn id="84" idx="0"/>
          </p:cNvCxnSpPr>
          <p:nvPr/>
        </p:nvCxnSpPr>
        <p:spPr bwMode="auto">
          <a:xfrm>
            <a:off x="2526030" y="3771599"/>
            <a:ext cx="1061085" cy="58775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5" idx="2"/>
            <a:endCxn id="79" idx="0"/>
          </p:cNvCxnSpPr>
          <p:nvPr/>
        </p:nvCxnSpPr>
        <p:spPr bwMode="auto">
          <a:xfrm>
            <a:off x="2526030" y="3771599"/>
            <a:ext cx="362085" cy="58775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>
            <a:stCxn id="65" idx="2"/>
            <a:endCxn id="78" idx="0"/>
          </p:cNvCxnSpPr>
          <p:nvPr/>
        </p:nvCxnSpPr>
        <p:spPr bwMode="auto">
          <a:xfrm flipH="1">
            <a:off x="2189715" y="3771599"/>
            <a:ext cx="336315" cy="58775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9" name="Straight Arrow Connector 68"/>
          <p:cNvCxnSpPr>
            <a:stCxn id="65" idx="2"/>
            <a:endCxn id="67" idx="0"/>
          </p:cNvCxnSpPr>
          <p:nvPr/>
        </p:nvCxnSpPr>
        <p:spPr bwMode="auto">
          <a:xfrm flipH="1">
            <a:off x="1491315" y="3771599"/>
            <a:ext cx="1034715" cy="58775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3040515" y="378908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Per Application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441662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 1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39195" y="440398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 </a:t>
            </a:r>
            <a:r>
              <a:rPr lang="en-US" sz="1400" i="1" dirty="0" smtClean="0"/>
              <a:t>n</a:t>
            </a:r>
            <a:endParaRPr lang="en-US" sz="1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852612" y="44196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 2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706014" y="440398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06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8" grpId="0" animBg="1"/>
      <p:bldP spid="93" grpId="0"/>
      <p:bldP spid="94" grpId="0" animBg="1"/>
      <p:bldP spid="103" grpId="0"/>
      <p:bldP spid="111" grpId="0"/>
      <p:bldP spid="112" grpId="0"/>
      <p:bldP spid="114" grpId="0"/>
      <p:bldP spid="28" grpId="0"/>
      <p:bldP spid="30" grpId="0"/>
      <p:bldP spid="71" grpId="0"/>
      <p:bldP spid="2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Intra-Application Contention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2" y="1829500"/>
            <a:ext cx="7684074" cy="50768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634302" y="4801300"/>
            <a:ext cx="22860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2015302" y="3124900"/>
            <a:ext cx="0" cy="838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3172589" y="4801300"/>
            <a:ext cx="276225" cy="609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2396302" y="3048700"/>
            <a:ext cx="914400" cy="990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2015302" y="4801300"/>
            <a:ext cx="5715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2091502" y="3124900"/>
            <a:ext cx="0" cy="838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4748976" y="4854481"/>
            <a:ext cx="238126" cy="5183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2472502" y="2896300"/>
            <a:ext cx="2286000" cy="1295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246502" y="4801300"/>
            <a:ext cx="111700" cy="57150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2189352" y="3124900"/>
            <a:ext cx="0" cy="83820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>
            <a:off x="6287264" y="4902106"/>
            <a:ext cx="203488" cy="432594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2494152" y="2820100"/>
            <a:ext cx="3712150" cy="144780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2424877" y="3048700"/>
            <a:ext cx="885825" cy="990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3920302" y="3048700"/>
            <a:ext cx="990600" cy="1066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7162800" y="1258724"/>
            <a:ext cx="1948955" cy="1443303"/>
            <a:chOff x="5709154" y="1249392"/>
            <a:chExt cx="2253755" cy="1669024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5709154" y="1875522"/>
              <a:ext cx="908015" cy="239516"/>
            </a:xfrm>
            <a:prstGeom prst="round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7045955" y="1875522"/>
              <a:ext cx="908015" cy="239272"/>
            </a:xfrm>
            <a:prstGeom prst="roundRect">
              <a:avLst/>
            </a:prstGeom>
            <a:ln w="25400">
              <a:solidFill>
                <a:schemeClr val="accent5">
                  <a:alpha val="1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17828" y="1847681"/>
              <a:ext cx="756680" cy="28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alpha val="15000"/>
                    </a:schemeClr>
                  </a:solidFill>
                </a:rPr>
                <a:t>Inter</a:t>
              </a:r>
              <a:endParaRPr lang="en-US" sz="1000" dirty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72498" y="1851583"/>
              <a:ext cx="756680" cy="8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Intra</a:t>
              </a:r>
              <a:endParaRPr lang="en-US" sz="1000" dirty="0"/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6375658" y="1295401"/>
              <a:ext cx="908015" cy="403562"/>
            </a:xfrm>
            <a:prstGeom prst="round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64797" y="1249392"/>
              <a:ext cx="882890" cy="501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Routing </a:t>
              </a:r>
            </a:p>
            <a:p>
              <a:r>
                <a:rPr lang="en-US" sz="1000" dirty="0" smtClean="0"/>
                <a:t>Problem</a:t>
              </a:r>
              <a:endParaRPr lang="en-US" sz="10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721666" y="2309586"/>
              <a:ext cx="891720" cy="124198"/>
              <a:chOff x="1180800" y="3892200"/>
              <a:chExt cx="2693970" cy="375214"/>
            </a:xfrm>
          </p:grpSpPr>
          <p:sp>
            <p:nvSpPr>
              <p:cNvPr id="79" name="Rounded Rectangle 78"/>
              <p:cNvSpPr/>
              <p:nvPr/>
            </p:nvSpPr>
            <p:spPr bwMode="auto">
              <a:xfrm>
                <a:off x="1180800" y="3892200"/>
                <a:ext cx="598170" cy="375213"/>
              </a:xfrm>
              <a:prstGeom prst="roundRect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 </a:t>
                </a:r>
              </a:p>
            </p:txBody>
          </p:sp>
          <p:sp>
            <p:nvSpPr>
              <p:cNvPr id="80" name="Rounded Rectangle 79"/>
              <p:cNvSpPr/>
              <p:nvPr/>
            </p:nvSpPr>
            <p:spPr bwMode="auto">
              <a:xfrm>
                <a:off x="1879200" y="3892200"/>
                <a:ext cx="598170" cy="375213"/>
              </a:xfrm>
              <a:prstGeom prst="roundRect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 bwMode="auto">
              <a:xfrm>
                <a:off x="2577600" y="3892200"/>
                <a:ext cx="598170" cy="375214"/>
              </a:xfrm>
              <a:prstGeom prst="roundRect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 bwMode="auto">
              <a:xfrm>
                <a:off x="3276600" y="3892200"/>
                <a:ext cx="598170" cy="375213"/>
              </a:xfrm>
              <a:prstGeom prst="roundRect">
                <a:avLst/>
              </a:prstGeom>
              <a:ln w="25400"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163162" y="1698963"/>
              <a:ext cx="1336800" cy="176562"/>
              <a:chOff x="2526030" y="2514596"/>
              <a:chExt cx="4038599" cy="533408"/>
            </a:xfrm>
          </p:grpSpPr>
          <p:cxnSp>
            <p:nvCxnSpPr>
              <p:cNvPr id="77" name="Straight Arrow Connector 76"/>
              <p:cNvCxnSpPr>
                <a:stCxn id="56" idx="2"/>
              </p:cNvCxnSpPr>
              <p:nvPr/>
            </p:nvCxnSpPr>
            <p:spPr bwMode="auto">
              <a:xfrm>
                <a:off x="4539601" y="2514596"/>
                <a:ext cx="2025028" cy="533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>
                    <a:alpha val="1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8" name="Straight Arrow Connector 77"/>
              <p:cNvCxnSpPr>
                <a:stCxn id="56" idx="2"/>
              </p:cNvCxnSpPr>
              <p:nvPr/>
            </p:nvCxnSpPr>
            <p:spPr bwMode="auto">
              <a:xfrm flipH="1">
                <a:off x="2526030" y="2514604"/>
                <a:ext cx="2013572" cy="533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63" name="Rounded Rectangle 62"/>
            <p:cNvSpPr/>
            <p:nvPr/>
          </p:nvSpPr>
          <p:spPr bwMode="auto">
            <a:xfrm>
              <a:off x="5709154" y="2630285"/>
              <a:ext cx="908015" cy="265316"/>
            </a:xfrm>
            <a:prstGeom prst="round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09154" y="2633688"/>
              <a:ext cx="899076" cy="8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ARK</a:t>
              </a:r>
              <a:endParaRPr lang="en-US" sz="1000" dirty="0"/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>
              <a:off x="5820665" y="2433784"/>
              <a:ext cx="342497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6" name="Rounded Rectangle 65"/>
            <p:cNvSpPr/>
            <p:nvPr/>
          </p:nvSpPr>
          <p:spPr bwMode="auto">
            <a:xfrm>
              <a:off x="7045954" y="2630284"/>
              <a:ext cx="908015" cy="265317"/>
            </a:xfrm>
            <a:prstGeom prst="roundRect">
              <a:avLst/>
            </a:prstGeom>
            <a:ln w="25400">
              <a:solidFill>
                <a:schemeClr val="accent5">
                  <a:alpha val="1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45954" y="2633688"/>
              <a:ext cx="916955" cy="28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alpha val="15000"/>
                    </a:schemeClr>
                  </a:solidFill>
                </a:rPr>
                <a:t>NRK</a:t>
              </a:r>
              <a:endParaRPr lang="en-US" sz="1000" dirty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>
              <a:off x="7499962" y="2114794"/>
              <a:ext cx="0" cy="51549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617169" y="2762942"/>
              <a:ext cx="42878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6051839" y="2433784"/>
              <a:ext cx="111322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>
              <a:off x="6163162" y="2433784"/>
              <a:ext cx="119852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H="1">
              <a:off x="6163162" y="2433784"/>
              <a:ext cx="351225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6163162" y="2115037"/>
              <a:ext cx="351225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6163162" y="2115037"/>
              <a:ext cx="119852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6051839" y="2115037"/>
              <a:ext cx="111322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H="1">
              <a:off x="5820665" y="2115037"/>
              <a:ext cx="342497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7099200" y="2142000"/>
            <a:ext cx="922936" cy="153888"/>
            <a:chOff x="7099200" y="2142000"/>
            <a:chExt cx="922936" cy="153888"/>
          </a:xfrm>
        </p:grpSpPr>
        <p:sp>
          <p:nvSpPr>
            <p:cNvPr id="2" name="TextBox 1"/>
            <p:cNvSpPr txBox="1"/>
            <p:nvPr/>
          </p:nvSpPr>
          <p:spPr>
            <a:xfrm>
              <a:off x="7099200" y="2142000"/>
              <a:ext cx="32893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/>
                <a:t>App 1</a:t>
              </a:r>
              <a:endParaRPr lang="en-US" sz="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93200" y="2142000"/>
              <a:ext cx="32893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/>
                <a:t>App </a:t>
              </a:r>
              <a:r>
                <a:rPr lang="en-US" sz="400" i="1" dirty="0" smtClean="0"/>
                <a:t>n</a:t>
              </a:r>
              <a:endParaRPr lang="en-US" sz="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Inter-Application Contention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2" y="1828800"/>
            <a:ext cx="7684074" cy="50768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641762" y="4800600"/>
            <a:ext cx="22860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3180049" y="4800600"/>
            <a:ext cx="276225" cy="609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2022762" y="4800600"/>
            <a:ext cx="5715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4756436" y="4853781"/>
            <a:ext cx="238126" cy="5183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253962" y="4800600"/>
            <a:ext cx="111700" cy="5715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2196812" y="3124200"/>
            <a:ext cx="0" cy="838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>
            <a:off x="6294724" y="4901406"/>
            <a:ext cx="203488" cy="4325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2501612" y="2819400"/>
            <a:ext cx="3712150" cy="1447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022762" y="3124200"/>
            <a:ext cx="0" cy="1662143"/>
            <a:chOff x="2362200" y="3124200"/>
            <a:chExt cx="0" cy="1662143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2362200" y="3124200"/>
              <a:ext cx="0" cy="838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2362200" y="3948143"/>
              <a:ext cx="0" cy="838200"/>
            </a:xfrm>
            <a:prstGeom prst="straightConnector1">
              <a:avLst/>
            </a:prstGeom>
            <a:ln>
              <a:solidFill>
                <a:schemeClr val="accent5">
                  <a:alpha val="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 bwMode="auto">
          <a:xfrm>
            <a:off x="1489362" y="2050272"/>
            <a:ext cx="914400" cy="990600"/>
          </a:xfrm>
          <a:prstGeom prst="straightConnector1">
            <a:avLst/>
          </a:prstGeom>
          <a:ln>
            <a:solidFill>
              <a:schemeClr val="accent5">
                <a:alpha val="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403762" y="3048000"/>
            <a:ext cx="1860019" cy="2010833"/>
            <a:chOff x="2743200" y="3048000"/>
            <a:chExt cx="1860019" cy="2010833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2743200" y="3048000"/>
              <a:ext cx="914400" cy="990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657599" y="4038600"/>
              <a:ext cx="945620" cy="1020233"/>
            </a:xfrm>
            <a:prstGeom prst="straightConnector1">
              <a:avLst/>
            </a:prstGeom>
            <a:ln>
              <a:solidFill>
                <a:schemeClr val="accent5">
                  <a:alpha val="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937162" y="1981200"/>
            <a:ext cx="1981200" cy="2133600"/>
            <a:chOff x="3276600" y="1981200"/>
            <a:chExt cx="1981200" cy="213360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4267200" y="3048000"/>
              <a:ext cx="990600" cy="10668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3276600" y="1981200"/>
              <a:ext cx="990600" cy="1066800"/>
            </a:xfrm>
            <a:prstGeom prst="straightConnector1">
              <a:avLst/>
            </a:prstGeom>
            <a:ln>
              <a:solidFill>
                <a:schemeClr val="accent5">
                  <a:alpha val="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7162800" y="1258724"/>
            <a:ext cx="1948955" cy="1443303"/>
            <a:chOff x="5709154" y="1249392"/>
            <a:chExt cx="2253755" cy="1669024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5709154" y="1875522"/>
              <a:ext cx="908015" cy="239516"/>
            </a:xfrm>
            <a:prstGeom prst="roundRect">
              <a:avLst/>
            </a:prstGeom>
            <a:solidFill>
              <a:schemeClr val="lt1"/>
            </a:solidFill>
            <a:ln w="25400">
              <a:solidFill>
                <a:schemeClr val="accent5">
                  <a:alpha val="1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7045955" y="1875522"/>
              <a:ext cx="908015" cy="239272"/>
            </a:xfrm>
            <a:prstGeom prst="round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17829" y="1847681"/>
              <a:ext cx="756680" cy="8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Inter</a:t>
              </a:r>
              <a:endParaRPr lang="en-US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72498" y="1851583"/>
              <a:ext cx="756680" cy="28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alpha val="15000"/>
                    </a:schemeClr>
                  </a:solidFill>
                </a:rPr>
                <a:t>Intra</a:t>
              </a:r>
              <a:endParaRPr lang="en-US" sz="1000" dirty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6375658" y="1295401"/>
              <a:ext cx="908015" cy="403562"/>
            </a:xfrm>
            <a:prstGeom prst="round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64797" y="1249392"/>
              <a:ext cx="882890" cy="501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Routing </a:t>
              </a:r>
            </a:p>
            <a:p>
              <a:r>
                <a:rPr lang="en-US" sz="1000" dirty="0" smtClean="0"/>
                <a:t>Problem</a:t>
              </a:r>
              <a:endParaRPr lang="en-US" sz="1000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721666" y="2309586"/>
              <a:ext cx="891720" cy="124198"/>
              <a:chOff x="1180800" y="3892200"/>
              <a:chExt cx="2693970" cy="375214"/>
            </a:xfrm>
          </p:grpSpPr>
          <p:sp>
            <p:nvSpPr>
              <p:cNvPr id="100" name="Rounded Rectangle 99"/>
              <p:cNvSpPr/>
              <p:nvPr/>
            </p:nvSpPr>
            <p:spPr bwMode="auto">
              <a:xfrm>
                <a:off x="1180800" y="3892200"/>
                <a:ext cx="598170" cy="375213"/>
              </a:xfrm>
              <a:prstGeom prst="roundRect">
                <a:avLst/>
              </a:prstGeom>
              <a:solidFill>
                <a:schemeClr val="lt1"/>
              </a:solidFill>
              <a:ln w="25400">
                <a:solidFill>
                  <a:schemeClr val="accent5">
                    <a:alpha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 </a:t>
                </a:r>
              </a:p>
            </p:txBody>
          </p:sp>
          <p:sp>
            <p:nvSpPr>
              <p:cNvPr id="101" name="Rounded Rectangle 100"/>
              <p:cNvSpPr/>
              <p:nvPr/>
            </p:nvSpPr>
            <p:spPr bwMode="auto">
              <a:xfrm>
                <a:off x="1879200" y="3892200"/>
                <a:ext cx="598170" cy="375213"/>
              </a:xfrm>
              <a:prstGeom prst="roundRect">
                <a:avLst/>
              </a:prstGeom>
              <a:solidFill>
                <a:schemeClr val="lt1"/>
              </a:solidFill>
              <a:ln w="25400">
                <a:solidFill>
                  <a:schemeClr val="accent5">
                    <a:alpha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 bwMode="auto">
              <a:xfrm>
                <a:off x="2577600" y="3892200"/>
                <a:ext cx="598170" cy="375214"/>
              </a:xfrm>
              <a:prstGeom prst="roundRect">
                <a:avLst/>
              </a:prstGeom>
              <a:solidFill>
                <a:schemeClr val="lt1"/>
              </a:solidFill>
              <a:ln w="25400">
                <a:solidFill>
                  <a:schemeClr val="accent5">
                    <a:alpha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auto">
              <a:xfrm>
                <a:off x="3276600" y="3892200"/>
                <a:ext cx="598170" cy="375213"/>
              </a:xfrm>
              <a:prstGeom prst="roundRect">
                <a:avLst/>
              </a:prstGeom>
              <a:solidFill>
                <a:schemeClr val="lt1"/>
              </a:solidFill>
              <a:ln w="25400">
                <a:solidFill>
                  <a:schemeClr val="accent5">
                    <a:alpha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6163162" y="1698963"/>
              <a:ext cx="1336800" cy="176562"/>
              <a:chOff x="2526030" y="2514596"/>
              <a:chExt cx="4038599" cy="533408"/>
            </a:xfrm>
          </p:grpSpPr>
          <p:cxnSp>
            <p:nvCxnSpPr>
              <p:cNvPr id="98" name="Straight Arrow Connector 97"/>
              <p:cNvCxnSpPr/>
              <p:nvPr/>
            </p:nvCxnSpPr>
            <p:spPr bwMode="auto">
              <a:xfrm>
                <a:off x="4539601" y="2514596"/>
                <a:ext cx="2025028" cy="533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9" name="Straight Arrow Connector 98"/>
              <p:cNvCxnSpPr/>
              <p:nvPr/>
            </p:nvCxnSpPr>
            <p:spPr bwMode="auto">
              <a:xfrm flipH="1">
                <a:off x="2526030" y="2514604"/>
                <a:ext cx="2013572" cy="533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>
                    <a:alpha val="1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84" name="Rounded Rectangle 83"/>
            <p:cNvSpPr/>
            <p:nvPr/>
          </p:nvSpPr>
          <p:spPr bwMode="auto">
            <a:xfrm>
              <a:off x="5709154" y="2630285"/>
              <a:ext cx="908015" cy="265316"/>
            </a:xfrm>
            <a:prstGeom prst="roundRect">
              <a:avLst/>
            </a:prstGeom>
            <a:ln w="25400">
              <a:solidFill>
                <a:schemeClr val="accent5">
                  <a:alpha val="1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09154" y="2633688"/>
              <a:ext cx="899076" cy="28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alpha val="15000"/>
                    </a:schemeClr>
                  </a:solidFill>
                </a:rPr>
                <a:t>ARK</a:t>
              </a:r>
              <a:endParaRPr lang="en-US" sz="1000" dirty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5820665" y="2433784"/>
              <a:ext cx="342497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7" name="Rounded Rectangle 86"/>
            <p:cNvSpPr/>
            <p:nvPr/>
          </p:nvSpPr>
          <p:spPr bwMode="auto">
            <a:xfrm>
              <a:off x="7045954" y="2630284"/>
              <a:ext cx="908015" cy="265317"/>
            </a:xfrm>
            <a:prstGeom prst="round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045954" y="2633688"/>
              <a:ext cx="916955" cy="8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NRK</a:t>
              </a:r>
              <a:endParaRPr lang="en-US" sz="1000" dirty="0"/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7499962" y="2114794"/>
              <a:ext cx="0" cy="51549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6617169" y="2762942"/>
              <a:ext cx="42878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6051839" y="2433784"/>
              <a:ext cx="111322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6163162" y="2433784"/>
              <a:ext cx="119852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H="1">
              <a:off x="6163162" y="2433784"/>
              <a:ext cx="351225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6163162" y="2115037"/>
              <a:ext cx="351225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6163162" y="2115037"/>
              <a:ext cx="119852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>
              <a:off x="6051839" y="2115037"/>
              <a:ext cx="111322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H="1">
              <a:off x="5820665" y="2115037"/>
              <a:ext cx="342497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7099200" y="2142000"/>
            <a:ext cx="922936" cy="153888"/>
            <a:chOff x="7099200" y="2142000"/>
            <a:chExt cx="922936" cy="153888"/>
          </a:xfrm>
        </p:grpSpPr>
        <p:sp>
          <p:nvSpPr>
            <p:cNvPr id="62" name="TextBox 61"/>
            <p:cNvSpPr txBox="1"/>
            <p:nvPr/>
          </p:nvSpPr>
          <p:spPr>
            <a:xfrm>
              <a:off x="7099200" y="2142000"/>
              <a:ext cx="32893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>
                  <a:solidFill>
                    <a:schemeClr val="bg1">
                      <a:lumMod val="75000"/>
                    </a:schemeClr>
                  </a:solidFill>
                </a:rPr>
                <a:t>App 1</a:t>
              </a:r>
              <a:endParaRPr lang="en-US" sz="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93200" y="2142000"/>
              <a:ext cx="32893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>
                  <a:solidFill>
                    <a:schemeClr val="bg1">
                      <a:lumMod val="75000"/>
                    </a:schemeClr>
                  </a:solidFill>
                </a:rPr>
                <a:t>App </a:t>
              </a:r>
              <a:r>
                <a:rPr lang="en-US" sz="400" i="1" dirty="0" smtClean="0">
                  <a:solidFill>
                    <a:schemeClr val="bg1">
                      <a:lumMod val="75000"/>
                    </a:schemeClr>
                  </a:solidFill>
                </a:rPr>
                <a:t>n</a:t>
              </a:r>
              <a:endParaRPr lang="en-US" sz="4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 bwMode="auto">
          <a:xfrm flipV="1">
            <a:off x="2432337" y="3048000"/>
            <a:ext cx="885825" cy="990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Inter-Application Contention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2" y="1828800"/>
            <a:ext cx="7684074" cy="50768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641762" y="4800600"/>
            <a:ext cx="22860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3180049" y="4800600"/>
            <a:ext cx="276225" cy="609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2022762" y="4800600"/>
            <a:ext cx="5715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4756436" y="4853781"/>
            <a:ext cx="238126" cy="5183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253962" y="4800600"/>
            <a:ext cx="111700" cy="5715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2196812" y="3124200"/>
            <a:ext cx="0" cy="838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>
            <a:off x="6294724" y="4901406"/>
            <a:ext cx="203488" cy="4325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2501612" y="2819400"/>
            <a:ext cx="3712150" cy="1447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>
            <a:off x="1489362" y="2050272"/>
            <a:ext cx="914400" cy="990600"/>
          </a:xfrm>
          <a:prstGeom prst="straightConnector1">
            <a:avLst/>
          </a:prstGeom>
          <a:ln>
            <a:solidFill>
              <a:schemeClr val="accent5">
                <a:alpha val="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52400" y="1057745"/>
            <a:ext cx="5146962" cy="5988988"/>
            <a:chOff x="187038" y="1057745"/>
            <a:chExt cx="5146962" cy="5988988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V="1">
              <a:off x="3657600" y="1057745"/>
              <a:ext cx="1676400" cy="1972144"/>
            </a:xfrm>
            <a:prstGeom prst="straightConnector1">
              <a:avLst/>
            </a:prstGeom>
            <a:ln>
              <a:solidFill>
                <a:schemeClr val="accent5">
                  <a:alpha val="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187038" y="4019550"/>
              <a:ext cx="2584737" cy="3027183"/>
            </a:xfrm>
            <a:prstGeom prst="straightConnector1">
              <a:avLst/>
            </a:prstGeom>
            <a:ln>
              <a:solidFill>
                <a:schemeClr val="accent5">
                  <a:alpha val="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5" name="Curved Up Arrow 34"/>
          <p:cNvSpPr/>
          <p:nvPr/>
        </p:nvSpPr>
        <p:spPr bwMode="auto">
          <a:xfrm flipV="1">
            <a:off x="2003712" y="1534689"/>
            <a:ext cx="3371850" cy="712386"/>
          </a:xfrm>
          <a:prstGeom prst="curvedUpArrow">
            <a:avLst>
              <a:gd name="adj1" fmla="val 17296"/>
              <a:gd name="adj2" fmla="val 74981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urved Up Arrow 35"/>
          <p:cNvSpPr/>
          <p:nvPr/>
        </p:nvSpPr>
        <p:spPr bwMode="auto">
          <a:xfrm flipV="1">
            <a:off x="3575336" y="1514414"/>
            <a:ext cx="3400425" cy="718404"/>
          </a:xfrm>
          <a:prstGeom prst="curvedUpArrow">
            <a:avLst>
              <a:gd name="adj1" fmla="val 17296"/>
              <a:gd name="adj2" fmla="val 74981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7162800" y="1258724"/>
            <a:ext cx="1948955" cy="1443303"/>
            <a:chOff x="5709154" y="1249392"/>
            <a:chExt cx="2253755" cy="1669024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5709154" y="1875522"/>
              <a:ext cx="908015" cy="239516"/>
            </a:xfrm>
            <a:prstGeom prst="roundRect">
              <a:avLst/>
            </a:prstGeom>
            <a:solidFill>
              <a:schemeClr val="lt1"/>
            </a:solidFill>
            <a:ln w="25400">
              <a:solidFill>
                <a:schemeClr val="accent5">
                  <a:alpha val="1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7045955" y="1875522"/>
              <a:ext cx="908015" cy="239272"/>
            </a:xfrm>
            <a:prstGeom prst="round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17829" y="1847681"/>
              <a:ext cx="756680" cy="8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Inter</a:t>
              </a:r>
              <a:endParaRPr lang="en-US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72498" y="1851583"/>
              <a:ext cx="756680" cy="28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alpha val="15000"/>
                    </a:schemeClr>
                  </a:solidFill>
                </a:rPr>
                <a:t>Intra</a:t>
              </a:r>
              <a:endParaRPr lang="en-US" sz="1000" dirty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6375658" y="1295401"/>
              <a:ext cx="908015" cy="403562"/>
            </a:xfrm>
            <a:prstGeom prst="round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64797" y="1249392"/>
              <a:ext cx="882890" cy="501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Routing </a:t>
              </a:r>
            </a:p>
            <a:p>
              <a:r>
                <a:rPr lang="en-US" sz="1000" dirty="0" smtClean="0"/>
                <a:t>Problem</a:t>
              </a:r>
              <a:endParaRPr lang="en-US" sz="1000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721666" y="2309586"/>
              <a:ext cx="891720" cy="124198"/>
              <a:chOff x="1180800" y="3892200"/>
              <a:chExt cx="2693970" cy="375214"/>
            </a:xfrm>
          </p:grpSpPr>
          <p:sp>
            <p:nvSpPr>
              <p:cNvPr id="100" name="Rounded Rectangle 99"/>
              <p:cNvSpPr/>
              <p:nvPr/>
            </p:nvSpPr>
            <p:spPr bwMode="auto">
              <a:xfrm>
                <a:off x="1180800" y="3892200"/>
                <a:ext cx="598170" cy="375213"/>
              </a:xfrm>
              <a:prstGeom prst="roundRect">
                <a:avLst/>
              </a:prstGeom>
              <a:solidFill>
                <a:schemeClr val="lt1"/>
              </a:solidFill>
              <a:ln w="25400">
                <a:solidFill>
                  <a:schemeClr val="accent5">
                    <a:alpha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 </a:t>
                </a:r>
              </a:p>
            </p:txBody>
          </p:sp>
          <p:sp>
            <p:nvSpPr>
              <p:cNvPr id="101" name="Rounded Rectangle 100"/>
              <p:cNvSpPr/>
              <p:nvPr/>
            </p:nvSpPr>
            <p:spPr bwMode="auto">
              <a:xfrm>
                <a:off x="1879200" y="3892200"/>
                <a:ext cx="598170" cy="375213"/>
              </a:xfrm>
              <a:prstGeom prst="roundRect">
                <a:avLst/>
              </a:prstGeom>
              <a:solidFill>
                <a:schemeClr val="lt1"/>
              </a:solidFill>
              <a:ln w="25400">
                <a:solidFill>
                  <a:schemeClr val="accent5">
                    <a:alpha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 bwMode="auto">
              <a:xfrm>
                <a:off x="2577600" y="3892200"/>
                <a:ext cx="598170" cy="375214"/>
              </a:xfrm>
              <a:prstGeom prst="roundRect">
                <a:avLst/>
              </a:prstGeom>
              <a:solidFill>
                <a:schemeClr val="lt1"/>
              </a:solidFill>
              <a:ln w="25400">
                <a:solidFill>
                  <a:schemeClr val="accent5">
                    <a:alpha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auto">
              <a:xfrm>
                <a:off x="3276600" y="3892200"/>
                <a:ext cx="598170" cy="375213"/>
              </a:xfrm>
              <a:prstGeom prst="roundRect">
                <a:avLst/>
              </a:prstGeom>
              <a:solidFill>
                <a:schemeClr val="lt1"/>
              </a:solidFill>
              <a:ln w="25400">
                <a:solidFill>
                  <a:schemeClr val="accent5">
                    <a:alpha val="1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6163162" y="1698963"/>
              <a:ext cx="1336800" cy="176562"/>
              <a:chOff x="2526030" y="2514596"/>
              <a:chExt cx="4038599" cy="533408"/>
            </a:xfrm>
          </p:grpSpPr>
          <p:cxnSp>
            <p:nvCxnSpPr>
              <p:cNvPr id="98" name="Straight Arrow Connector 97"/>
              <p:cNvCxnSpPr/>
              <p:nvPr/>
            </p:nvCxnSpPr>
            <p:spPr bwMode="auto">
              <a:xfrm>
                <a:off x="4539601" y="2514596"/>
                <a:ext cx="2025028" cy="533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9" name="Straight Arrow Connector 98"/>
              <p:cNvCxnSpPr/>
              <p:nvPr/>
            </p:nvCxnSpPr>
            <p:spPr bwMode="auto">
              <a:xfrm flipH="1">
                <a:off x="2526030" y="2514604"/>
                <a:ext cx="2013572" cy="533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>
                    <a:alpha val="1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84" name="Rounded Rectangle 83"/>
            <p:cNvSpPr/>
            <p:nvPr/>
          </p:nvSpPr>
          <p:spPr bwMode="auto">
            <a:xfrm>
              <a:off x="5709154" y="2630285"/>
              <a:ext cx="908015" cy="265316"/>
            </a:xfrm>
            <a:prstGeom prst="roundRect">
              <a:avLst/>
            </a:prstGeom>
            <a:ln w="25400">
              <a:solidFill>
                <a:schemeClr val="accent5">
                  <a:alpha val="1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09154" y="2633688"/>
              <a:ext cx="899076" cy="28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alpha val="15000"/>
                    </a:schemeClr>
                  </a:solidFill>
                </a:rPr>
                <a:t>ARK</a:t>
              </a:r>
              <a:endParaRPr lang="en-US" sz="1000" dirty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5820665" y="2433784"/>
              <a:ext cx="342497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7" name="Rounded Rectangle 86"/>
            <p:cNvSpPr/>
            <p:nvPr/>
          </p:nvSpPr>
          <p:spPr bwMode="auto">
            <a:xfrm>
              <a:off x="7045954" y="2630284"/>
              <a:ext cx="908015" cy="265317"/>
            </a:xfrm>
            <a:prstGeom prst="round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045954" y="2633688"/>
              <a:ext cx="916955" cy="8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NRK</a:t>
              </a:r>
              <a:endParaRPr lang="en-US" sz="1000" dirty="0"/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7499962" y="2114794"/>
              <a:ext cx="0" cy="51549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6617169" y="2762942"/>
              <a:ext cx="42878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6051839" y="2433784"/>
              <a:ext cx="111322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6163162" y="2433784"/>
              <a:ext cx="119852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H="1">
              <a:off x="6163162" y="2433784"/>
              <a:ext cx="351225" cy="1965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6163162" y="2115037"/>
              <a:ext cx="351225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6163162" y="2115037"/>
              <a:ext cx="119852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>
              <a:off x="6051839" y="2115037"/>
              <a:ext cx="111322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H="1">
              <a:off x="5820665" y="2115037"/>
              <a:ext cx="342497" cy="1945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5">
                  <a:alpha val="1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7099200" y="2142000"/>
            <a:ext cx="922936" cy="153888"/>
            <a:chOff x="7099200" y="2142000"/>
            <a:chExt cx="922936" cy="153888"/>
          </a:xfrm>
        </p:grpSpPr>
        <p:sp>
          <p:nvSpPr>
            <p:cNvPr id="62" name="TextBox 61"/>
            <p:cNvSpPr txBox="1"/>
            <p:nvPr/>
          </p:nvSpPr>
          <p:spPr>
            <a:xfrm>
              <a:off x="7099200" y="2142000"/>
              <a:ext cx="32893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>
                  <a:solidFill>
                    <a:schemeClr val="bg1">
                      <a:lumMod val="75000"/>
                    </a:schemeClr>
                  </a:solidFill>
                </a:rPr>
                <a:t>App 1</a:t>
              </a:r>
              <a:endParaRPr lang="en-US" sz="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93200" y="2142000"/>
              <a:ext cx="32893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dirty="0" smtClean="0">
                  <a:solidFill>
                    <a:schemeClr val="bg1">
                      <a:lumMod val="75000"/>
                    </a:schemeClr>
                  </a:solidFill>
                </a:rPr>
                <a:t>App </a:t>
              </a:r>
              <a:r>
                <a:rPr lang="en-US" sz="400" i="1" dirty="0" smtClean="0">
                  <a:solidFill>
                    <a:schemeClr val="bg1">
                      <a:lumMod val="75000"/>
                    </a:schemeClr>
                  </a:solidFill>
                </a:rPr>
                <a:t>n</a:t>
              </a:r>
              <a:endParaRPr lang="en-US" sz="4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 bwMode="auto">
          <a:xfrm flipV="1">
            <a:off x="2524096" y="2895600"/>
            <a:ext cx="3689666" cy="1371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H="1">
            <a:off x="4038600" y="3040872"/>
            <a:ext cx="838200" cy="9984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2520474" y="2895600"/>
            <a:ext cx="2235962" cy="1295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>
            <a:off x="5486400" y="3124200"/>
            <a:ext cx="808324" cy="9151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 smtClean="0"/>
              <a:t>New Concepts</a:t>
            </a:r>
          </a:p>
          <a:p>
            <a:pPr lvl="1"/>
            <a:r>
              <a:rPr lang="en-US" sz="2400" b="1" dirty="0" smtClean="0"/>
              <a:t>Routing Keys: a new routing paradigm</a:t>
            </a:r>
          </a:p>
          <a:p>
            <a:pPr lvl="1"/>
            <a:r>
              <a:rPr lang="en-US" sz="2400" b="1" dirty="0" smtClean="0"/>
              <a:t>Inter/intra contention decoupling </a:t>
            </a:r>
          </a:p>
          <a:p>
            <a:r>
              <a:rPr lang="en-US" sz="2800" b="1" u="sng" dirty="0" smtClean="0"/>
              <a:t>ARK </a:t>
            </a:r>
            <a:r>
              <a:rPr lang="en-US" sz="2800" b="1" u="sng" dirty="0"/>
              <a:t>(</a:t>
            </a:r>
            <a:r>
              <a:rPr lang="en-US" sz="2800" b="1" u="sng" dirty="0" smtClean="0"/>
              <a:t>Application Routing Key)</a:t>
            </a:r>
            <a:r>
              <a:rPr lang="en-US" sz="2800" b="1" dirty="0" smtClean="0"/>
              <a:t> </a:t>
            </a:r>
          </a:p>
          <a:p>
            <a:pPr lvl="1"/>
            <a:r>
              <a:rPr lang="en-US" sz="2400" b="1" dirty="0"/>
              <a:t>Intra-application contention free </a:t>
            </a:r>
            <a:r>
              <a:rPr lang="en-US" sz="2400" b="1" dirty="0" smtClean="0"/>
              <a:t>routing</a:t>
            </a:r>
            <a:endParaRPr lang="he-IL" sz="2400" b="1" dirty="0" smtClean="0"/>
          </a:p>
          <a:p>
            <a:pPr lvl="1"/>
            <a:r>
              <a:rPr lang="en-US" sz="2400" b="1" dirty="0" smtClean="0"/>
              <a:t>Proactive</a:t>
            </a:r>
          </a:p>
          <a:p>
            <a:pPr lvl="1"/>
            <a:r>
              <a:rPr lang="en-US" sz="2400" b="1" dirty="0"/>
              <a:t>Scalable</a:t>
            </a:r>
            <a:endParaRPr lang="en-US" sz="2400" b="1" dirty="0" smtClean="0"/>
          </a:p>
          <a:p>
            <a:r>
              <a:rPr lang="en-US" sz="2800" b="1" u="sng" dirty="0" smtClean="0"/>
              <a:t>NRK (Network Routing Keys)</a:t>
            </a:r>
          </a:p>
          <a:p>
            <a:pPr lvl="1"/>
            <a:r>
              <a:rPr lang="en-US" sz="2400" b="1" dirty="0" smtClean="0"/>
              <a:t>Enhanced ARK</a:t>
            </a:r>
            <a:r>
              <a:rPr lang="en-US" sz="2400" b="1" dirty="0"/>
              <a:t>: keeps </a:t>
            </a:r>
            <a:r>
              <a:rPr lang="en-US" sz="2400" b="1" dirty="0" smtClean="0"/>
              <a:t>intra-application </a:t>
            </a:r>
            <a:r>
              <a:rPr lang="en-US" sz="2400" b="1" dirty="0"/>
              <a:t>contention free </a:t>
            </a:r>
            <a:r>
              <a:rPr lang="en-US" sz="2400" b="1" dirty="0" smtClean="0"/>
              <a:t>routing</a:t>
            </a:r>
          </a:p>
          <a:p>
            <a:pPr lvl="1"/>
            <a:r>
              <a:rPr lang="en-US" sz="2400" b="1" dirty="0" smtClean="0"/>
              <a:t>Inter-application contention reduction</a:t>
            </a:r>
          </a:p>
          <a:p>
            <a:pPr lvl="1"/>
            <a:r>
              <a:rPr lang="en-US" sz="2400" b="1" dirty="0" smtClean="0"/>
              <a:t>Scalable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74" y="9906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Related Work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Oblivious routing</a:t>
            </a:r>
            <a:endParaRPr lang="en-US" sz="2400" dirty="0" smtClean="0"/>
          </a:p>
          <a:p>
            <a:pPr lvl="1"/>
            <a:r>
              <a:rPr lang="en-US" dirty="0" smtClean="0"/>
              <a:t>D-mod-K, Presto</a:t>
            </a:r>
            <a:r>
              <a:rPr lang="en-US" dirty="0"/>
              <a:t>[’15</a:t>
            </a:r>
            <a:r>
              <a:rPr lang="en-US" dirty="0" smtClean="0"/>
              <a:t>] </a:t>
            </a:r>
          </a:p>
          <a:p>
            <a:pPr lvl="2"/>
            <a:r>
              <a:rPr lang="en-US" sz="2000" dirty="0" smtClean="0">
                <a:solidFill>
                  <a:schemeClr val="accent6"/>
                </a:solidFill>
              </a:rPr>
              <a:t>Easy implementation</a:t>
            </a:r>
          </a:p>
          <a:p>
            <a:pPr lvl="2"/>
            <a:r>
              <a:rPr lang="en-US" sz="2000" dirty="0" smtClean="0">
                <a:solidFill>
                  <a:schemeClr val="accent6"/>
                </a:solidFill>
              </a:rPr>
              <a:t>Scalable</a:t>
            </a: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Poor load balancing for certain traffic patterns</a:t>
            </a:r>
          </a:p>
          <a:p>
            <a:r>
              <a:rPr lang="en-US" dirty="0" smtClean="0"/>
              <a:t>Congestion-aware </a:t>
            </a:r>
            <a:r>
              <a:rPr lang="en-US" dirty="0"/>
              <a:t>r</a:t>
            </a:r>
            <a:r>
              <a:rPr lang="en-US" dirty="0" smtClean="0"/>
              <a:t>outing </a:t>
            </a:r>
          </a:p>
          <a:p>
            <a:pPr lvl="1"/>
            <a:r>
              <a:rPr lang="en-US" dirty="0" smtClean="0"/>
              <a:t>Conga[’14], </a:t>
            </a:r>
            <a:r>
              <a:rPr lang="en-US" dirty="0"/>
              <a:t>Hula[’16</a:t>
            </a:r>
            <a:r>
              <a:rPr lang="en-US" dirty="0" smtClean="0"/>
              <a:t>]</a:t>
            </a:r>
          </a:p>
          <a:p>
            <a:pPr lvl="2"/>
            <a:r>
              <a:rPr lang="en-US" sz="2000" dirty="0" smtClean="0">
                <a:solidFill>
                  <a:schemeClr val="accent6"/>
                </a:solidFill>
              </a:rPr>
              <a:t>High performance at steady state</a:t>
            </a: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Out-of-order arrivals</a:t>
            </a: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High complexity</a:t>
            </a: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Scalability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71600"/>
            <a:ext cx="219238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Related Work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14999"/>
          </a:xfrm>
        </p:spPr>
        <p:txBody>
          <a:bodyPr>
            <a:normAutofit/>
          </a:bodyPr>
          <a:lstStyle/>
          <a:p>
            <a:r>
              <a:rPr lang="en-US" dirty="0" smtClean="0"/>
              <a:t>Centralized routing </a:t>
            </a:r>
          </a:p>
          <a:p>
            <a:pPr lvl="1"/>
            <a:r>
              <a:rPr lang="en-US" dirty="0" err="1" smtClean="0"/>
              <a:t>Hedera</a:t>
            </a:r>
            <a:r>
              <a:rPr lang="en-US" dirty="0"/>
              <a:t>[’10</a:t>
            </a:r>
            <a:r>
              <a:rPr lang="en-US" dirty="0" smtClean="0"/>
              <a:t>], </a:t>
            </a:r>
            <a:r>
              <a:rPr lang="en-US" dirty="0" err="1" smtClean="0"/>
              <a:t>MicroTE</a:t>
            </a:r>
            <a:r>
              <a:rPr lang="en-US" dirty="0"/>
              <a:t>[’11</a:t>
            </a:r>
            <a:r>
              <a:rPr lang="en-US" dirty="0" smtClean="0"/>
              <a:t>],                SWAN</a:t>
            </a:r>
            <a:r>
              <a:rPr lang="en-US" dirty="0"/>
              <a:t>[’13</a:t>
            </a:r>
            <a:r>
              <a:rPr lang="en-US" dirty="0" smtClean="0"/>
              <a:t>], </a:t>
            </a:r>
            <a:r>
              <a:rPr lang="en-US" dirty="0" err="1" smtClean="0"/>
              <a:t>Fastpass</a:t>
            </a:r>
            <a:r>
              <a:rPr lang="en-US" dirty="0"/>
              <a:t>[’14</a:t>
            </a:r>
            <a:r>
              <a:rPr lang="en-US" dirty="0" smtClean="0"/>
              <a:t>].</a:t>
            </a:r>
          </a:p>
          <a:p>
            <a:pPr lvl="2"/>
            <a:r>
              <a:rPr lang="en-US" sz="2000" dirty="0" smtClean="0">
                <a:solidFill>
                  <a:schemeClr val="accent6"/>
                </a:solidFill>
              </a:rPr>
              <a:t>High performance at small network</a:t>
            </a:r>
            <a:endParaRPr lang="he-IL" sz="2000" dirty="0" smtClean="0">
              <a:solidFill>
                <a:schemeClr val="accent6"/>
              </a:solidFill>
            </a:endParaRP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Requires tracking global network state</a:t>
            </a:r>
          </a:p>
          <a:p>
            <a:pPr lvl="2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High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complexity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Scalability issues</a:t>
            </a:r>
            <a:endParaRPr lang="en-US" sz="2000" dirty="0" smtClean="0"/>
          </a:p>
          <a:p>
            <a:r>
              <a:rPr lang="en-US" dirty="0" smtClean="0"/>
              <a:t>Application-aware </a:t>
            </a:r>
            <a:r>
              <a:rPr lang="en-US" dirty="0"/>
              <a:t>r</a:t>
            </a:r>
            <a:r>
              <a:rPr lang="en-US" dirty="0" smtClean="0"/>
              <a:t>outing</a:t>
            </a:r>
            <a:endParaRPr lang="en-US" sz="2400" dirty="0" smtClean="0"/>
          </a:p>
          <a:p>
            <a:pPr lvl="1"/>
            <a:r>
              <a:rPr lang="en-US" dirty="0" smtClean="0"/>
              <a:t>BSOR</a:t>
            </a:r>
            <a:r>
              <a:rPr lang="en-US" dirty="0"/>
              <a:t>[</a:t>
            </a:r>
            <a:r>
              <a:rPr lang="uk-UA" dirty="0"/>
              <a:t>’</a:t>
            </a:r>
            <a:r>
              <a:rPr lang="en-US" dirty="0"/>
              <a:t>09], </a:t>
            </a:r>
            <a:r>
              <a:rPr lang="en-US" dirty="0" err="1"/>
              <a:t>Transcom</a:t>
            </a:r>
            <a:r>
              <a:rPr lang="en-US" dirty="0"/>
              <a:t>[’11], Rapier[’15]</a:t>
            </a:r>
          </a:p>
          <a:p>
            <a:pPr lvl="2"/>
            <a:r>
              <a:rPr lang="en-US" sz="2000" dirty="0" smtClean="0">
                <a:solidFill>
                  <a:schemeClr val="accent6"/>
                </a:solidFill>
              </a:rPr>
              <a:t>Exploit application information</a:t>
            </a: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Complex (solving MILP/LP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problems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2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Hard to scale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71600"/>
            <a:ext cx="219238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381000" y="1318418"/>
            <a:ext cx="8229600" cy="4525963"/>
          </a:xfrm>
        </p:spPr>
        <p:txBody>
          <a:bodyPr/>
          <a:lstStyle/>
          <a:p>
            <a:r>
              <a:rPr lang="en-US" dirty="0" smtClean="0"/>
              <a:t>Routing key</a:t>
            </a:r>
          </a:p>
          <a:p>
            <a:pPr lvl="1"/>
            <a:r>
              <a:rPr lang="en-US" dirty="0" smtClean="0"/>
              <a:t>A key defines the routing                                                   of all flows across the network                            for </a:t>
            </a:r>
            <a:r>
              <a:rPr lang="en-US" dirty="0"/>
              <a:t>a given application </a:t>
            </a:r>
            <a:endParaRPr lang="en-US" dirty="0" smtClean="0"/>
          </a:p>
          <a:p>
            <a:r>
              <a:rPr lang="en-US" dirty="0" smtClean="0"/>
              <a:t>Example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a Routing Key?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52401" y="4038600"/>
            <a:ext cx="3608588" cy="2384203"/>
            <a:chOff x="381000" y="1828800"/>
            <a:chExt cx="7684074" cy="50768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828800"/>
              <a:ext cx="7684074" cy="5076886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 bwMode="auto">
            <a:xfrm flipV="1">
              <a:off x="1981200" y="4800600"/>
              <a:ext cx="228600" cy="533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2362200" y="3124200"/>
              <a:ext cx="0" cy="838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3519487" y="4800600"/>
              <a:ext cx="276225" cy="609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2743200" y="3048000"/>
              <a:ext cx="914400" cy="990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2362200" y="4800600"/>
              <a:ext cx="57150" cy="533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5095874" y="4853781"/>
              <a:ext cx="238126" cy="51831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2771775" y="3048000"/>
              <a:ext cx="885825" cy="990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267200" y="3048000"/>
              <a:ext cx="990600" cy="10668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656848" y="4503003"/>
                <a:ext cx="4563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0" u="sng" dirty="0" smtClean="0">
                    <a:solidFill>
                      <a:schemeClr val="accent5"/>
                    </a:solidFill>
                  </a:rPr>
                  <a:t>App A Routing Key</a:t>
                </a:r>
              </a:p>
              <a:p>
                <a:pPr algn="l"/>
                <a:r>
                  <a:rPr lang="en-US" sz="1600" dirty="0" smtClean="0">
                    <a:solidFill>
                      <a:schemeClr val="accent5"/>
                    </a:solidFill>
                  </a:rPr>
                  <a:t>Flow (A1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5"/>
                        </a:solidFill>
                        <a:latin typeface="Cambria Math" charset="0"/>
                        <a:sym typeface="Wingdings"/>
                      </a:rPr>
                      <m:t></m:t>
                    </m:r>
                  </m:oMath>
                </a14:m>
                <a:r>
                  <a:rPr lang="en-US" sz="1600" dirty="0" smtClean="0">
                    <a:solidFill>
                      <a:schemeClr val="accent5"/>
                    </a:solidFill>
                    <a:sym typeface="Wingdings"/>
                  </a:rPr>
                  <a:t>A3)</a:t>
                </a:r>
                <a:r>
                  <a:rPr lang="en-US" sz="1600" dirty="0" smtClean="0">
                    <a:solidFill>
                      <a:schemeClr val="accent5"/>
                    </a:solidFill>
                  </a:rPr>
                  <a:t>:</a:t>
                </a:r>
                <a:r>
                  <a:rPr lang="en-US" sz="1600" b="0" dirty="0" smtClean="0">
                    <a:solidFill>
                      <a:schemeClr val="accent5"/>
                    </a:solidFill>
                  </a:rPr>
                  <a:t> SW0</a:t>
                </a:r>
                <a:r>
                  <a:rPr lang="en-US" sz="1600" b="0" dirty="0" smtClean="0">
                    <a:solidFill>
                      <a:schemeClr val="accent5"/>
                    </a:solidFill>
                    <a:sym typeface="Wingdings"/>
                  </a:rPr>
                  <a:t>SW4SW1Host4 </a:t>
                </a:r>
                <a:r>
                  <a:rPr lang="en-US" sz="1600" b="0" dirty="0" smtClean="0">
                    <a:solidFill>
                      <a:schemeClr val="accent5"/>
                    </a:solidFill>
                  </a:rPr>
                  <a:t> </a:t>
                </a:r>
              </a:p>
              <a:p>
                <a:pPr algn="l"/>
                <a:r>
                  <a:rPr lang="en-US" sz="1600" dirty="0">
                    <a:solidFill>
                      <a:schemeClr val="accent5"/>
                    </a:solidFill>
                  </a:rPr>
                  <a:t>Flow </a:t>
                </a:r>
                <a:r>
                  <a:rPr lang="en-US" sz="1600" dirty="0" smtClean="0">
                    <a:solidFill>
                      <a:schemeClr val="accent5"/>
                    </a:solidFill>
                  </a:rPr>
                  <a:t>(A2</a:t>
                </a:r>
                <a:r>
                  <a:rPr lang="en-US" sz="1600" dirty="0" smtClean="0">
                    <a:solidFill>
                      <a:schemeClr val="accent5"/>
                    </a:solidFill>
                    <a:sym typeface="Wingdings"/>
                  </a:rPr>
                  <a:t>A4)</a:t>
                </a:r>
                <a:r>
                  <a:rPr lang="en-US" sz="1600" dirty="0" smtClean="0">
                    <a:solidFill>
                      <a:schemeClr val="accent5"/>
                    </a:solidFill>
                  </a:rPr>
                  <a:t>:</a:t>
                </a:r>
                <a:r>
                  <a:rPr lang="en-US" sz="1600" b="0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sz="1600" b="0" dirty="0">
                    <a:solidFill>
                      <a:schemeClr val="accent5"/>
                    </a:solidFill>
                  </a:rPr>
                  <a:t>SW0</a:t>
                </a:r>
                <a:r>
                  <a:rPr lang="en-US" sz="1600" b="0" dirty="0">
                    <a:solidFill>
                      <a:schemeClr val="accent5"/>
                    </a:solidFill>
                    <a:sym typeface="Wingdings"/>
                  </a:rPr>
                  <a:t></a:t>
                </a:r>
                <a:r>
                  <a:rPr lang="en-US" sz="1600" b="0" dirty="0" smtClean="0">
                    <a:solidFill>
                      <a:schemeClr val="accent5"/>
                    </a:solidFill>
                    <a:sym typeface="Wingdings"/>
                  </a:rPr>
                  <a:t>SW5SW2Host8 </a:t>
                </a:r>
                <a:r>
                  <a:rPr lang="en-US" sz="1600" b="0" dirty="0" smtClean="0">
                    <a:solidFill>
                      <a:schemeClr val="accent5"/>
                    </a:solidFill>
                  </a:rPr>
                  <a:t> </a:t>
                </a:r>
                <a:endParaRPr lang="en-US" sz="1600" b="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48" y="4503003"/>
                <a:ext cx="456335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801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Arrow 52"/>
          <p:cNvSpPr/>
          <p:nvPr/>
        </p:nvSpPr>
        <p:spPr bwMode="auto">
          <a:xfrm>
            <a:off x="3832558" y="3832003"/>
            <a:ext cx="656766" cy="2263997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i="0" u="none" strike="noStrike" normalizeH="0" baseline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60894" y="4370611"/>
            <a:ext cx="4536828" cy="106360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6" y="762000"/>
            <a:ext cx="32554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52" grpId="0"/>
      <p:bldP spid="53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ARK (</a:t>
            </a:r>
            <a:r>
              <a:rPr lang="en-US" dirty="0" smtClean="0"/>
              <a:t>Application </a:t>
            </a:r>
            <a:r>
              <a:rPr lang="en-US" dirty="0"/>
              <a:t>Routing </a:t>
            </a:r>
            <a:r>
              <a:rPr lang="en-US" dirty="0" smtClean="0"/>
              <a:t>Key)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07382"/>
            <a:ext cx="8229600" cy="5398218"/>
          </a:xfrm>
        </p:spPr>
        <p:txBody>
          <a:bodyPr>
            <a:normAutofit/>
          </a:bodyPr>
          <a:lstStyle/>
          <a:p>
            <a:r>
              <a:rPr lang="en-US" dirty="0" smtClean="0"/>
              <a:t>Intra-application contention free</a:t>
            </a:r>
          </a:p>
          <a:p>
            <a:endParaRPr lang="en-US" dirty="0" smtClean="0"/>
          </a:p>
          <a:p>
            <a:r>
              <a:rPr lang="en-US" dirty="0" smtClean="0"/>
              <a:t>Application-aware routing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Each application on its own</a:t>
            </a:r>
          </a:p>
          <a:p>
            <a:endParaRPr lang="en-US" dirty="0"/>
          </a:p>
          <a:p>
            <a:r>
              <a:rPr lang="en-US" dirty="0"/>
              <a:t>Proactive </a:t>
            </a:r>
            <a:r>
              <a:rPr lang="en-US" dirty="0" smtClean="0"/>
              <a:t>approach: can be calculated offline at placement time (or during computation phase)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6" y="762000"/>
            <a:ext cx="32554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HPC and Datacenter Networks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Today’s datacenters and HPC                        networks consist of tens of                                     </a:t>
            </a:r>
            <a:r>
              <a:rPr lang="en-US" sz="2600" dirty="0"/>
              <a:t>thousands of nodes</a:t>
            </a:r>
          </a:p>
          <a:p>
            <a:r>
              <a:rPr lang="en-US" sz="2600" dirty="0"/>
              <a:t>Enable communication between                                each pair of nodes in the network</a:t>
            </a:r>
          </a:p>
          <a:p>
            <a:r>
              <a:rPr lang="en-US" sz="2600" dirty="0"/>
              <a:t>Network congestion can significantly impact application’s performance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" y="5105400"/>
            <a:ext cx="8763000" cy="13716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Our Goal: </a:t>
            </a:r>
            <a:r>
              <a:rPr lang="en-US" sz="2800" dirty="0" smtClean="0">
                <a:solidFill>
                  <a:srgbClr val="FF0000"/>
                </a:solidFill>
              </a:rPr>
              <a:t>Reduce completion time by reducing communication time</a:t>
            </a:r>
            <a:endParaRPr lang="he-IL" sz="28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cdn.slashgear.com/wp-content/uploads/2012/10/google-datacenter-tech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53" y="1143000"/>
            <a:ext cx="3326147" cy="22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23520" y="3200400"/>
            <a:ext cx="1152880" cy="1290295"/>
            <a:chOff x="523520" y="3200400"/>
            <a:chExt cx="1152880" cy="1290295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V="1">
              <a:off x="533400" y="3200400"/>
              <a:ext cx="0" cy="1290295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523520" y="3360003"/>
              <a:ext cx="1152880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/>
                <a:t>Configure</a:t>
              </a:r>
            </a:p>
            <a:p>
              <a:r>
                <a:rPr lang="en-US" sz="1600" dirty="0" smtClean="0"/>
                <a:t>routing</a:t>
              </a:r>
            </a:p>
            <a:p>
              <a:r>
                <a:rPr lang="en-US" sz="1600" dirty="0"/>
                <a:t>r</a:t>
              </a:r>
              <a:r>
                <a:rPr lang="en-US" sz="1600" dirty="0" smtClean="0"/>
                <a:t>equest</a:t>
              </a:r>
              <a:endParaRPr lang="he-IL" sz="1600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" y="1522800"/>
            <a:ext cx="9001107" cy="487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ARK Implementation Design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62200" y="4114800"/>
            <a:ext cx="1447800" cy="1143000"/>
            <a:chOff x="2362200" y="4114800"/>
            <a:chExt cx="14478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2362200" y="4114800"/>
              <a:ext cx="14478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1600" dirty="0" smtClean="0"/>
                <a:t>Application manager</a:t>
              </a:r>
              <a:endParaRPr lang="he-IL" sz="1600" dirty="0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3476625" y="4699575"/>
              <a:ext cx="180975" cy="5582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1295400" y="4797233"/>
            <a:ext cx="2139492" cy="584775"/>
            <a:chOff x="1295400" y="4797233"/>
            <a:chExt cx="2139492" cy="584775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1295400" y="5334000"/>
              <a:ext cx="2139492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579572" y="4797233"/>
              <a:ext cx="1612877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/>
                <a:t>Traffic patter</a:t>
              </a:r>
              <a:r>
                <a:rPr lang="en-US" sz="1600" dirty="0"/>
                <a:t>n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smtClean="0"/>
                <a:t>information</a:t>
              </a:r>
              <a:endParaRPr lang="he-IL" sz="1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95399" y="5546742"/>
            <a:ext cx="2181225" cy="584775"/>
            <a:chOff x="1295400" y="5628589"/>
            <a:chExt cx="2181225" cy="584775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>
              <a:off x="1295400" y="5638800"/>
              <a:ext cx="2181225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409697" y="5628589"/>
              <a:ext cx="1917513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/>
                <a:t>Routing metadata</a:t>
              </a:r>
            </a:p>
            <a:p>
              <a:r>
                <a:rPr lang="en-US" sz="1600" dirty="0" smtClean="0"/>
                <a:t>(e.g. LMC)</a:t>
              </a:r>
              <a:endParaRPr lang="he-IL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28998" y="1794302"/>
            <a:ext cx="115288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/>
              <a:t>Configure</a:t>
            </a:r>
          </a:p>
          <a:p>
            <a:r>
              <a:rPr lang="en-US" sz="1600" dirty="0" smtClean="0"/>
              <a:t>routing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" y="1522800"/>
            <a:ext cx="8565243" cy="48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" y="1522800"/>
            <a:ext cx="9001107" cy="48780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23520" y="3200400"/>
            <a:ext cx="1152880" cy="1290295"/>
            <a:chOff x="523520" y="3200400"/>
            <a:chExt cx="1152880" cy="1290295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 flipV="1">
              <a:off x="533400" y="3200400"/>
              <a:ext cx="0" cy="1290295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523520" y="3360003"/>
              <a:ext cx="1152880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/>
                <a:t>Configure</a:t>
              </a:r>
            </a:p>
            <a:p>
              <a:r>
                <a:rPr lang="en-US" sz="1600" dirty="0" smtClean="0"/>
                <a:t>routing</a:t>
              </a:r>
            </a:p>
            <a:p>
              <a:r>
                <a:rPr lang="en-US" sz="1600" dirty="0"/>
                <a:t>r</a:t>
              </a:r>
              <a:r>
                <a:rPr lang="en-US" sz="1600" dirty="0" smtClean="0"/>
                <a:t>equest</a:t>
              </a:r>
              <a:endParaRPr lang="he-IL" sz="16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200" y="4114800"/>
            <a:ext cx="1447800" cy="1143000"/>
            <a:chOff x="2362200" y="4114800"/>
            <a:chExt cx="1447800" cy="1143000"/>
          </a:xfrm>
        </p:grpSpPr>
        <p:sp>
          <p:nvSpPr>
            <p:cNvPr id="43" name="TextBox 42"/>
            <p:cNvSpPr txBox="1"/>
            <p:nvPr/>
          </p:nvSpPr>
          <p:spPr>
            <a:xfrm>
              <a:off x="2362200" y="4114800"/>
              <a:ext cx="14478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1600" dirty="0" smtClean="0"/>
                <a:t>Application manager</a:t>
              </a:r>
              <a:endParaRPr lang="he-IL" sz="1600" dirty="0"/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3476625" y="4699575"/>
              <a:ext cx="180975" cy="5582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Controlling the Route in </a:t>
            </a:r>
            <a:r>
              <a:rPr lang="en-US" dirty="0" err="1"/>
              <a:t>Infiniband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LMC: LID (Local Identifier) Mask Control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295400" y="4797233"/>
            <a:ext cx="2139492" cy="584775"/>
            <a:chOff x="1295400" y="4797233"/>
            <a:chExt cx="2139492" cy="584775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 flipH="1">
              <a:off x="1295400" y="5334000"/>
              <a:ext cx="2139492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1579572" y="4797233"/>
              <a:ext cx="1612877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/>
                <a:t>Traffic patter</a:t>
              </a:r>
              <a:r>
                <a:rPr lang="en-US" sz="1600" dirty="0"/>
                <a:t>n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smtClean="0"/>
                <a:t>information</a:t>
              </a:r>
              <a:endParaRPr lang="he-IL" sz="1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95399" y="5546742"/>
            <a:ext cx="2181225" cy="830997"/>
            <a:chOff x="1295400" y="5628589"/>
            <a:chExt cx="2181225" cy="830997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flipH="1">
              <a:off x="1295400" y="5638800"/>
              <a:ext cx="2181225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1409697" y="5628589"/>
              <a:ext cx="1917512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/>
                <a:t>Placement +</a:t>
              </a:r>
              <a:endParaRPr lang="he-IL" sz="1600" dirty="0" smtClean="0"/>
            </a:p>
            <a:p>
              <a:r>
                <a:rPr lang="en-US" sz="1600" dirty="0" smtClean="0"/>
                <a:t>Routing metadata</a:t>
              </a:r>
            </a:p>
            <a:p>
              <a:r>
                <a:rPr lang="en-US" sz="1600" dirty="0" smtClean="0"/>
                <a:t>(e.g. LMC)</a:t>
              </a:r>
              <a:endParaRPr lang="he-IL" sz="1600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" y="1522800"/>
            <a:ext cx="8565243" cy="4878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928998" y="1794302"/>
            <a:ext cx="115288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/>
              <a:t>Configure</a:t>
            </a:r>
          </a:p>
          <a:p>
            <a:r>
              <a:rPr lang="en-US" sz="1600" dirty="0" smtClean="0"/>
              <a:t>routing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90224" y="3071507"/>
            <a:ext cx="1286175" cy="1342325"/>
          </a:xfrm>
          <a:prstGeom prst="ellipse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53694" y="1679767"/>
            <a:ext cx="1286175" cy="834833"/>
          </a:xfrm>
          <a:prstGeom prst="ellipse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059192" y="5385136"/>
            <a:ext cx="2598408" cy="1091864"/>
          </a:xfrm>
          <a:prstGeom prst="ellipse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93930" y="1522800"/>
            <a:ext cx="1215766" cy="1031261"/>
          </a:xfrm>
          <a:prstGeom prst="ellipse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</a:t>
            </a:r>
            <a:r>
              <a:rPr lang="en-US" dirty="0" smtClean="0"/>
              <a:t>Route in </a:t>
            </a:r>
            <a:r>
              <a:rPr lang="en-US" dirty="0" err="1" smtClean="0"/>
              <a:t>Infiniband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LMC: LID (Local Identifier) Mask Control</a:t>
            </a:r>
            <a:endParaRPr lang="en-US" sz="28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07382"/>
            <a:ext cx="8229600" cy="4818781"/>
          </a:xfrm>
        </p:spPr>
        <p:txBody>
          <a:bodyPr/>
          <a:lstStyle/>
          <a:p>
            <a:r>
              <a:rPr lang="en-US" dirty="0" smtClean="0"/>
              <a:t>No LMC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2937372"/>
            <a:ext cx="2565980" cy="304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57200" y="2498863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1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858000" y="2498863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1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7200" y="4689972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848422" y="4689972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Port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>
            <a:off x="1447800" y="2632572"/>
            <a:ext cx="1371601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390170" y="2632572"/>
            <a:ext cx="1458253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5380592" y="4689972"/>
            <a:ext cx="1477409" cy="1337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440616" y="4689972"/>
            <a:ext cx="1378785" cy="1226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95600" y="5585518"/>
            <a:ext cx="25098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5"/>
                </a:solidFill>
              </a:rPr>
              <a:t>X                       Y</a:t>
            </a:r>
            <a:endParaRPr lang="he-IL" dirty="0">
              <a:solidFill>
                <a:schemeClr val="accent5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105400" y="1656310"/>
          <a:ext cx="3733801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742951"/>
                <a:gridCol w="2057400"/>
              </a:tblGrid>
              <a:tr h="191880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26745" y="195452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DLID 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dest</a:t>
            </a:r>
            <a:r>
              <a:rPr lang="en-US" sz="1600" dirty="0" smtClean="0"/>
              <a:t>. LID)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322" y="117951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Layer Header: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65970" y="5907404"/>
            <a:ext cx="329663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LID:     (10)       (20)                  (</a:t>
            </a:r>
            <a:r>
              <a:rPr lang="en-US" sz="1200" dirty="0"/>
              <a:t>3</a:t>
            </a:r>
            <a:r>
              <a:rPr lang="en-US" sz="1200" dirty="0" smtClean="0"/>
              <a:t>0)       (</a:t>
            </a:r>
            <a:r>
              <a:rPr lang="en-US" sz="1200" dirty="0"/>
              <a:t>4</a:t>
            </a:r>
            <a:r>
              <a:rPr lang="en-US" sz="1200" dirty="0" smtClean="0"/>
              <a:t>0)  </a:t>
            </a:r>
            <a:endParaRPr lang="he-IL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002309" y="2608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33306" y="4360753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1         0</a:t>
            </a:r>
            <a:endParaRPr lang="he-IL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052765" y="38100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633306" y="3577091"/>
            <a:ext cx="2413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5"/>
                </a:solidFill>
              </a:rPr>
              <a:t>1</a:t>
            </a:r>
            <a:endParaRPr lang="he-IL" sz="16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6910" y="5178334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2       3                 2       3</a:t>
            </a:r>
            <a:endParaRPr lang="he-IL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41148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186925" y="4537144"/>
            <a:ext cx="223835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28433"/>
              </p:ext>
            </p:extLst>
          </p:nvPr>
        </p:nvGraphicFramePr>
        <p:xfrm>
          <a:off x="6032312" y="1652802"/>
          <a:ext cx="742951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2951"/>
              </a:tblGrid>
              <a:tr h="19188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dirty="0" smtClean="0">
                          <a:solidFill>
                            <a:schemeClr val="accent5"/>
                          </a:solidFill>
                        </a:rPr>
                        <a:t>40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61516"/>
              </p:ext>
            </p:extLst>
          </p:nvPr>
        </p:nvGraphicFramePr>
        <p:xfrm>
          <a:off x="462224" y="3625405"/>
          <a:ext cx="978392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196"/>
                <a:gridCol w="489196"/>
              </a:tblGrid>
              <a:tr h="28555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dirty="0" smtClean="0">
                          <a:solidFill>
                            <a:schemeClr val="accent5"/>
                          </a:solidFill>
                        </a:rPr>
                        <a:t>40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229845" y="3577091"/>
            <a:ext cx="12144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600" dirty="0" smtClean="0"/>
              <a:t>0</a:t>
            </a:r>
            <a:endParaRPr lang="he-IL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633305" y="3580123"/>
            <a:ext cx="2413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13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00157 -0.210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57 -0.21065 L 0.17223 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4" grpId="0" animBg="1"/>
      <p:bldP spid="4" grpId="1" animBg="1"/>
      <p:bldP spid="4" grpId="2" animBg="1"/>
      <p:bldP spid="40" grpId="0"/>
      <p:bldP spid="4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Route in </a:t>
            </a:r>
            <a:r>
              <a:rPr lang="en-US" dirty="0" err="1"/>
              <a:t>Infiniband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LMC: LID (Local Identifier) Mask Control</a:t>
            </a:r>
            <a:endParaRPr lang="en-US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07382"/>
            <a:ext cx="8229600" cy="4818781"/>
          </a:xfrm>
        </p:spPr>
        <p:txBody>
          <a:bodyPr/>
          <a:lstStyle/>
          <a:p>
            <a:r>
              <a:rPr lang="en-US" dirty="0" smtClean="0"/>
              <a:t>No LMC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2937372"/>
            <a:ext cx="2565980" cy="304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20067"/>
              </p:ext>
            </p:extLst>
          </p:nvPr>
        </p:nvGraphicFramePr>
        <p:xfrm>
          <a:off x="457200" y="2498863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1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51715"/>
              </p:ext>
            </p:extLst>
          </p:nvPr>
        </p:nvGraphicFramePr>
        <p:xfrm>
          <a:off x="6858000" y="2498863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1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80367"/>
              </p:ext>
            </p:extLst>
          </p:nvPr>
        </p:nvGraphicFramePr>
        <p:xfrm>
          <a:off x="457200" y="4689972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07530"/>
              </p:ext>
            </p:extLst>
          </p:nvPr>
        </p:nvGraphicFramePr>
        <p:xfrm>
          <a:off x="6848422" y="4689972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Port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>
            <a:off x="1447800" y="2632572"/>
            <a:ext cx="1371601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390170" y="2632572"/>
            <a:ext cx="1458253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5380592" y="4689972"/>
            <a:ext cx="1477409" cy="1337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440616" y="4689972"/>
            <a:ext cx="1378785" cy="1226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urved Up Arrow 24"/>
          <p:cNvSpPr/>
          <p:nvPr/>
        </p:nvSpPr>
        <p:spPr bwMode="auto">
          <a:xfrm>
            <a:off x="2895600" y="6146303"/>
            <a:ext cx="1752600" cy="202482"/>
          </a:xfrm>
          <a:prstGeom prst="curvedUpArrow">
            <a:avLst>
              <a:gd name="adj1" fmla="val 17296"/>
              <a:gd name="adj2" fmla="val 74981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07226" y="6321202"/>
            <a:ext cx="29293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Sending </a:t>
            </a:r>
            <a:r>
              <a:rPr lang="en-US" sz="1400" smtClean="0">
                <a:solidFill>
                  <a:schemeClr val="accent5"/>
                </a:solidFill>
              </a:rPr>
              <a:t>to destination LID(30</a:t>
            </a:r>
            <a:r>
              <a:rPr lang="en-US" sz="1400" dirty="0" smtClean="0">
                <a:solidFill>
                  <a:schemeClr val="accent5"/>
                </a:solidFill>
              </a:rPr>
              <a:t>)</a:t>
            </a:r>
            <a:endParaRPr lang="he-IL" sz="1400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5585518"/>
            <a:ext cx="25098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5"/>
                </a:solidFill>
              </a:rPr>
              <a:t>X                       Y</a:t>
            </a:r>
            <a:endParaRPr lang="he-IL" dirty="0">
              <a:solidFill>
                <a:schemeClr val="accent5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12116"/>
              </p:ext>
            </p:extLst>
          </p:nvPr>
        </p:nvGraphicFramePr>
        <p:xfrm>
          <a:off x="5105400" y="1656310"/>
          <a:ext cx="3733801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742951"/>
                <a:gridCol w="2057400"/>
              </a:tblGrid>
              <a:tr h="191880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26745" y="195452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DLID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dest</a:t>
            </a:r>
            <a:r>
              <a:rPr lang="en-US" sz="1600" dirty="0"/>
              <a:t>. LID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67322" y="117951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Layer Header: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65970" y="5907404"/>
            <a:ext cx="329663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LID:     (10)       (20)                  (</a:t>
            </a:r>
            <a:r>
              <a:rPr lang="en-US" sz="1200" dirty="0"/>
              <a:t>3</a:t>
            </a:r>
            <a:r>
              <a:rPr lang="en-US" sz="1200" dirty="0" smtClean="0"/>
              <a:t>0)       (</a:t>
            </a:r>
            <a:r>
              <a:rPr lang="en-US" sz="1200" dirty="0"/>
              <a:t>4</a:t>
            </a:r>
            <a:r>
              <a:rPr lang="en-US" sz="1200" dirty="0" smtClean="0"/>
              <a:t>0)  </a:t>
            </a:r>
            <a:endParaRPr lang="he-IL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002309" y="2608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33306" y="4360753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1         0</a:t>
            </a:r>
            <a:endParaRPr lang="he-IL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052765" y="38100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0" y="41148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229845" y="3577091"/>
            <a:ext cx="12144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600" dirty="0" smtClean="0"/>
              <a:t>0</a:t>
            </a:r>
            <a:endParaRPr lang="he-IL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633305" y="3580123"/>
            <a:ext cx="2413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16910" y="5178334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2       3                 2       3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1355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Route in </a:t>
            </a:r>
            <a:r>
              <a:rPr lang="en-US" dirty="0" err="1"/>
              <a:t>Infiniband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LMC: LID (Local Identifier) Mask Control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07382"/>
            <a:ext cx="8229600" cy="4818781"/>
          </a:xfrm>
        </p:spPr>
        <p:txBody>
          <a:bodyPr/>
          <a:lstStyle/>
          <a:p>
            <a:r>
              <a:rPr lang="en-US" dirty="0" smtClean="0"/>
              <a:t>No LMC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2937372"/>
            <a:ext cx="2565980" cy="304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86023"/>
              </p:ext>
            </p:extLst>
          </p:nvPr>
        </p:nvGraphicFramePr>
        <p:xfrm>
          <a:off x="457200" y="2498863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001340"/>
              </p:ext>
            </p:extLst>
          </p:nvPr>
        </p:nvGraphicFramePr>
        <p:xfrm>
          <a:off x="6858000" y="2498863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1</a:t>
                      </a:r>
                      <a:endParaRPr lang="he-IL" sz="12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92654"/>
              </p:ext>
            </p:extLst>
          </p:nvPr>
        </p:nvGraphicFramePr>
        <p:xfrm>
          <a:off x="457200" y="4689972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91922"/>
              </p:ext>
            </p:extLst>
          </p:nvPr>
        </p:nvGraphicFramePr>
        <p:xfrm>
          <a:off x="6848422" y="4689972"/>
          <a:ext cx="990600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>
            <a:off x="1447800" y="2632572"/>
            <a:ext cx="1371601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390170" y="2632572"/>
            <a:ext cx="1458253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5380592" y="4689972"/>
            <a:ext cx="1477409" cy="1337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440616" y="4689972"/>
            <a:ext cx="1378785" cy="1226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urved Up Arrow 24"/>
          <p:cNvSpPr/>
          <p:nvPr/>
        </p:nvSpPr>
        <p:spPr bwMode="auto">
          <a:xfrm>
            <a:off x="2895600" y="6146303"/>
            <a:ext cx="1752600" cy="202482"/>
          </a:xfrm>
          <a:prstGeom prst="curvedUpArrow">
            <a:avLst>
              <a:gd name="adj1" fmla="val 17296"/>
              <a:gd name="adj2" fmla="val 74981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048000" y="4935600"/>
            <a:ext cx="228600" cy="616306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3276600" y="3337200"/>
            <a:ext cx="0" cy="16764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3299896" y="3412800"/>
            <a:ext cx="1653104" cy="14478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H="1">
            <a:off x="4655386" y="4838400"/>
            <a:ext cx="262780" cy="77381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40951"/>
              </p:ext>
            </p:extLst>
          </p:nvPr>
        </p:nvGraphicFramePr>
        <p:xfrm>
          <a:off x="5105400" y="1656310"/>
          <a:ext cx="3733801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742951"/>
                <a:gridCol w="2057400"/>
              </a:tblGrid>
              <a:tr h="191880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30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26745" y="195452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DLID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dest</a:t>
            </a:r>
            <a:r>
              <a:rPr lang="en-US" sz="1600" dirty="0"/>
              <a:t>. LID)</a:t>
            </a:r>
          </a:p>
          <a:p>
            <a:endParaRPr lang="en-US" sz="16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5667322" y="117951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Layer Header: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65970" y="5907404"/>
            <a:ext cx="329663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LID:     (10)       (20)                  (</a:t>
            </a:r>
            <a:r>
              <a:rPr lang="en-US" sz="1200" dirty="0"/>
              <a:t>3</a:t>
            </a:r>
            <a:r>
              <a:rPr lang="en-US" sz="1200" dirty="0" smtClean="0"/>
              <a:t>0)       (</a:t>
            </a:r>
            <a:r>
              <a:rPr lang="en-US" sz="1200" dirty="0"/>
              <a:t>4</a:t>
            </a:r>
            <a:r>
              <a:rPr lang="en-US" sz="1200" dirty="0" smtClean="0"/>
              <a:t>0)  </a:t>
            </a:r>
            <a:endParaRPr lang="he-IL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895600" y="5585518"/>
            <a:ext cx="25098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chemeClr val="accent5"/>
                </a:solidFill>
              </a:rPr>
              <a:t>X</a:t>
            </a:r>
            <a:r>
              <a:rPr lang="en-US" dirty="0" smtClean="0">
                <a:solidFill>
                  <a:schemeClr val="accent5"/>
                </a:solidFill>
              </a:rPr>
              <a:t>                       Y</a:t>
            </a:r>
            <a:endParaRPr lang="he-IL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3306" y="4360753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1         0</a:t>
            </a:r>
            <a:endParaRPr lang="he-IL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052765" y="38100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0" y="41148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229845" y="3577091"/>
            <a:ext cx="12144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600" dirty="0" smtClean="0"/>
              <a:t>0</a:t>
            </a:r>
            <a:endParaRPr lang="he-IL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633305" y="3580123"/>
            <a:ext cx="2413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16910" y="5178334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2       3                 2       3</a:t>
            </a:r>
            <a:endParaRPr lang="he-IL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307226" y="6321202"/>
            <a:ext cx="29293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Sending to destination LID(30)</a:t>
            </a:r>
            <a:endParaRPr lang="he-IL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60109"/>
              </p:ext>
            </p:extLst>
          </p:nvPr>
        </p:nvGraphicFramePr>
        <p:xfrm>
          <a:off x="5105400" y="1656310"/>
          <a:ext cx="3733801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742951"/>
                <a:gridCol w="2057400"/>
              </a:tblGrid>
              <a:tr h="191880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30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Route in </a:t>
            </a:r>
            <a:r>
              <a:rPr lang="en-US" dirty="0" err="1"/>
              <a:t>Infiniband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LMC: LID (Local Identifier) Mask Control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07382"/>
            <a:ext cx="8229600" cy="4818781"/>
          </a:xfrm>
        </p:spPr>
        <p:txBody>
          <a:bodyPr/>
          <a:lstStyle/>
          <a:p>
            <a:r>
              <a:rPr lang="en-US" dirty="0" smtClean="0"/>
              <a:t>With LMC (1 bit)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2937600"/>
            <a:ext cx="2565980" cy="304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40317"/>
              </p:ext>
            </p:extLst>
          </p:nvPr>
        </p:nvGraphicFramePr>
        <p:xfrm>
          <a:off x="304800" y="2516820"/>
          <a:ext cx="1961172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293"/>
                <a:gridCol w="490293"/>
                <a:gridCol w="490293"/>
                <a:gridCol w="490293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1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20434"/>
              </p:ext>
            </p:extLst>
          </p:nvPr>
        </p:nvGraphicFramePr>
        <p:xfrm>
          <a:off x="6045490" y="2522811"/>
          <a:ext cx="1981200" cy="141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1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63341"/>
              </p:ext>
            </p:extLst>
          </p:nvPr>
        </p:nvGraphicFramePr>
        <p:xfrm>
          <a:off x="304800" y="4707929"/>
          <a:ext cx="1956380" cy="142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9095"/>
                <a:gridCol w="489095"/>
                <a:gridCol w="489095"/>
                <a:gridCol w="489095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2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2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3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0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70010"/>
              </p:ext>
            </p:extLst>
          </p:nvPr>
        </p:nvGraphicFramePr>
        <p:xfrm>
          <a:off x="6010220" y="4707929"/>
          <a:ext cx="1990780" cy="142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7695"/>
                <a:gridCol w="497695"/>
                <a:gridCol w="497695"/>
                <a:gridCol w="497695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0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>
            <a:off x="2270761" y="2802929"/>
            <a:ext cx="54864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390171" y="2955329"/>
            <a:ext cx="655319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5380593" y="4707930"/>
            <a:ext cx="664897" cy="61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261180" y="4707929"/>
            <a:ext cx="558221" cy="61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urved Up Arrow 18"/>
          <p:cNvSpPr/>
          <p:nvPr/>
        </p:nvSpPr>
        <p:spPr bwMode="auto">
          <a:xfrm>
            <a:off x="2895600" y="6164260"/>
            <a:ext cx="1752600" cy="202482"/>
          </a:xfrm>
          <a:prstGeom prst="curvedUpArrow">
            <a:avLst>
              <a:gd name="adj1" fmla="val 17296"/>
              <a:gd name="adj2" fmla="val 74981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9149" y="6550223"/>
            <a:ext cx="2765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Sending to destination LID(31)</a:t>
            </a:r>
            <a:endParaRPr lang="he-IL" sz="1400" dirty="0">
              <a:solidFill>
                <a:schemeClr val="accent2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48000" y="4936529"/>
            <a:ext cx="228600" cy="616306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V="1">
            <a:off x="3276600" y="3336329"/>
            <a:ext cx="0" cy="16764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3299896" y="3412529"/>
            <a:ext cx="1653104" cy="14478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H="1">
            <a:off x="4655386" y="4841638"/>
            <a:ext cx="262780" cy="77381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26745" y="195452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DLID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dest</a:t>
            </a:r>
            <a:r>
              <a:rPr lang="en-US" sz="1600" dirty="0"/>
              <a:t>. LID)</a:t>
            </a:r>
          </a:p>
          <a:p>
            <a:endParaRPr lang="en-US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67322" y="117951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Layer Header: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65970" y="5907404"/>
            <a:ext cx="329663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LID:  (10,11)   (20,21)            (30,31)   (40,41) </a:t>
            </a:r>
            <a:endParaRPr lang="he-IL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895600" y="5585518"/>
            <a:ext cx="25098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chemeClr val="accent5"/>
                </a:solidFill>
              </a:rPr>
              <a:t>X</a:t>
            </a:r>
            <a:r>
              <a:rPr lang="en-US" dirty="0" smtClean="0">
                <a:solidFill>
                  <a:schemeClr val="accent5"/>
                </a:solidFill>
              </a:rPr>
              <a:t>                       Y</a:t>
            </a:r>
            <a:endParaRPr lang="he-IL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3306" y="4360753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1         0</a:t>
            </a:r>
            <a:endParaRPr lang="he-IL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052765" y="38100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00" y="41148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229845" y="3577091"/>
            <a:ext cx="12144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600" dirty="0" smtClean="0"/>
              <a:t>0</a:t>
            </a:r>
            <a:endParaRPr lang="he-IL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633305" y="3580123"/>
            <a:ext cx="2413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16910" y="5178334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2       3                 2       3</a:t>
            </a:r>
            <a:endParaRPr lang="he-IL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307226" y="6321202"/>
            <a:ext cx="29293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Sending to destination LID(30)</a:t>
            </a:r>
            <a:endParaRPr lang="he-IL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Route in </a:t>
            </a:r>
            <a:r>
              <a:rPr lang="en-US" dirty="0" err="1"/>
              <a:t>Infiniband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LMC: LID (Local Identifier) Mask Control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07382"/>
            <a:ext cx="8229600" cy="4818781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LMC </a:t>
            </a:r>
            <a:r>
              <a:rPr lang="en-US" dirty="0" smtClean="0"/>
              <a:t>(1 bit)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2937600"/>
            <a:ext cx="2565980" cy="304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59778"/>
              </p:ext>
            </p:extLst>
          </p:nvPr>
        </p:nvGraphicFramePr>
        <p:xfrm>
          <a:off x="304800" y="2516820"/>
          <a:ext cx="1961172" cy="142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293"/>
                <a:gridCol w="490293"/>
                <a:gridCol w="490293"/>
                <a:gridCol w="490293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0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sz="12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1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1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66937"/>
              </p:ext>
            </p:extLst>
          </p:nvPr>
        </p:nvGraphicFramePr>
        <p:xfrm>
          <a:off x="6045490" y="2522811"/>
          <a:ext cx="1981200" cy="141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"/>
                <a:gridCol w="495300"/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964"/>
              </p:ext>
            </p:extLst>
          </p:nvPr>
        </p:nvGraphicFramePr>
        <p:xfrm>
          <a:off x="304800" y="4707929"/>
          <a:ext cx="1956380" cy="142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9095"/>
                <a:gridCol w="489095"/>
                <a:gridCol w="489095"/>
                <a:gridCol w="489095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2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2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3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3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he-I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e-I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93235"/>
              </p:ext>
            </p:extLst>
          </p:nvPr>
        </p:nvGraphicFramePr>
        <p:xfrm>
          <a:off x="6010220" y="4707929"/>
          <a:ext cx="1990780" cy="142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7695"/>
                <a:gridCol w="497695"/>
                <a:gridCol w="497695"/>
                <a:gridCol w="497695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LID</a:t>
                      </a:r>
                      <a:endParaRPr lang="he-IL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0" dirty="0" smtClean="0"/>
                        <a:t>0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>
            <a:off x="2270761" y="2802929"/>
            <a:ext cx="54864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390171" y="2955329"/>
            <a:ext cx="655319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5380593" y="4707930"/>
            <a:ext cx="664897" cy="61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261180" y="4707929"/>
            <a:ext cx="558221" cy="61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urved Up Arrow 18"/>
          <p:cNvSpPr/>
          <p:nvPr/>
        </p:nvSpPr>
        <p:spPr bwMode="auto">
          <a:xfrm>
            <a:off x="2895600" y="6164260"/>
            <a:ext cx="1752600" cy="202482"/>
          </a:xfrm>
          <a:prstGeom prst="curvedUpArrow">
            <a:avLst>
              <a:gd name="adj1" fmla="val 17296"/>
              <a:gd name="adj2" fmla="val 74981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48000" y="4936529"/>
            <a:ext cx="228600" cy="616306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V="1">
            <a:off x="3276600" y="3336329"/>
            <a:ext cx="0" cy="16764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3299896" y="3412529"/>
            <a:ext cx="1653104" cy="14478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H="1">
            <a:off x="4655386" y="4841638"/>
            <a:ext cx="262780" cy="77381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flipV="1">
            <a:off x="3114620" y="4707929"/>
            <a:ext cx="310463" cy="8534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flipV="1">
            <a:off x="3425083" y="3400898"/>
            <a:ext cx="1526394" cy="13201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>
            <a:off x="4903200" y="3412529"/>
            <a:ext cx="1524" cy="14151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H="1">
            <a:off x="4722007" y="4827639"/>
            <a:ext cx="196159" cy="7963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70932"/>
              </p:ext>
            </p:extLst>
          </p:nvPr>
        </p:nvGraphicFramePr>
        <p:xfrm>
          <a:off x="5105400" y="1656310"/>
          <a:ext cx="3733801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742951"/>
                <a:gridCol w="2057400"/>
              </a:tblGrid>
              <a:tr h="191880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30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426745" y="195452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DLID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67322" y="117951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Layer Header: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65970" y="5907404"/>
            <a:ext cx="329663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LID:  (10,11)   (20,21)            (30,31)   (40,41) </a:t>
            </a:r>
            <a:endParaRPr lang="he-IL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895600" y="5585518"/>
            <a:ext cx="25098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chemeClr val="accent5"/>
                </a:solidFill>
              </a:rPr>
              <a:t>X</a:t>
            </a:r>
            <a:r>
              <a:rPr lang="en-US" dirty="0" smtClean="0">
                <a:solidFill>
                  <a:schemeClr val="accent5"/>
                </a:solidFill>
              </a:rPr>
              <a:t>                       Y</a:t>
            </a:r>
            <a:endParaRPr lang="he-IL" dirty="0">
              <a:solidFill>
                <a:schemeClr val="accent5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4359"/>
              </p:ext>
            </p:extLst>
          </p:nvPr>
        </p:nvGraphicFramePr>
        <p:xfrm>
          <a:off x="5105399" y="1963663"/>
          <a:ext cx="3733801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742951"/>
                <a:gridCol w="2057400"/>
              </a:tblGrid>
              <a:tr h="191880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31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92061" y="2207562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DLID (</a:t>
            </a:r>
            <a:r>
              <a:rPr lang="en-US" sz="1600" dirty="0" err="1"/>
              <a:t>dest</a:t>
            </a:r>
            <a:r>
              <a:rPr lang="en-US" sz="1600" dirty="0"/>
              <a:t>. LID)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3633306" y="4360753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1         0</a:t>
            </a:r>
            <a:endParaRPr lang="he-IL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2765" y="38100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0" y="41148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9845" y="3577091"/>
            <a:ext cx="12144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600" dirty="0" smtClean="0"/>
              <a:t>0</a:t>
            </a:r>
            <a:endParaRPr lang="he-IL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633305" y="3580123"/>
            <a:ext cx="2413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6910" y="5178334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2       3                 2       3</a:t>
            </a:r>
            <a:endParaRPr lang="he-IL" sz="1600" dirty="0"/>
          </a:p>
        </p:txBody>
      </p:sp>
      <p:sp>
        <p:nvSpPr>
          <p:cNvPr id="39" name="Rectangle 38"/>
          <p:cNvSpPr/>
          <p:nvPr/>
        </p:nvSpPr>
        <p:spPr>
          <a:xfrm>
            <a:off x="2389149" y="6550223"/>
            <a:ext cx="2765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Sending to destination LID(31)</a:t>
            </a:r>
            <a:endParaRPr lang="he-IL" sz="14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07226" y="6321202"/>
            <a:ext cx="29293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Sending to destination LID(30)</a:t>
            </a:r>
            <a:endParaRPr lang="he-IL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Keys with LMC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07382"/>
            <a:ext cx="8229600" cy="481878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KEY 1 – path bit 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KEY 2 </a:t>
            </a:r>
            <a:r>
              <a:rPr lang="en-US" dirty="0">
                <a:solidFill>
                  <a:schemeClr val="accent2"/>
                </a:solidFill>
              </a:rPr>
              <a:t>– path bit 1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2937600"/>
            <a:ext cx="2565980" cy="304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40847"/>
              </p:ext>
            </p:extLst>
          </p:nvPr>
        </p:nvGraphicFramePr>
        <p:xfrm>
          <a:off x="304800" y="2516820"/>
          <a:ext cx="1961172" cy="142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0293"/>
                <a:gridCol w="490293"/>
                <a:gridCol w="490293"/>
                <a:gridCol w="490293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LID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Port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LID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Port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B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BCC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7E7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B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BCC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30420"/>
              </p:ext>
            </p:extLst>
          </p:nvPr>
        </p:nvGraphicFramePr>
        <p:xfrm>
          <a:off x="6045490" y="2522811"/>
          <a:ext cx="1981200" cy="141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300"/>
                <a:gridCol w="495300"/>
                <a:gridCol w="495300"/>
                <a:gridCol w="495300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LID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LID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Port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B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BCC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7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B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BCC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72592"/>
              </p:ext>
            </p:extLst>
          </p:nvPr>
        </p:nvGraphicFramePr>
        <p:xfrm>
          <a:off x="304800" y="4707929"/>
          <a:ext cx="1956380" cy="142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095"/>
                <a:gridCol w="489095"/>
                <a:gridCol w="489095"/>
                <a:gridCol w="489095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LID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Port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LID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Port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B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BCC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7E7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dirty="0" smtClean="0"/>
                        <a:t>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B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BCC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80228"/>
              </p:ext>
            </p:extLst>
          </p:nvPr>
        </p:nvGraphicFramePr>
        <p:xfrm>
          <a:off x="6010220" y="4707929"/>
          <a:ext cx="1990780" cy="142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7695"/>
                <a:gridCol w="497695"/>
                <a:gridCol w="497695"/>
                <a:gridCol w="497695"/>
              </a:tblGrid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LID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smtClean="0"/>
                        <a:t>Port</a:t>
                      </a:r>
                      <a:endParaRPr lang="he-IL" sz="12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LID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Port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B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BCC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1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0</a:t>
                      </a:r>
                      <a:endParaRPr lang="he-IL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7E7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30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31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B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2</a:t>
                      </a:r>
                      <a:endParaRPr lang="he-I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BCC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40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41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dirty="0" smtClean="0"/>
                        <a:t>3</a:t>
                      </a:r>
                      <a:endParaRPr lang="he-IL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>
            <a:off x="2270761" y="2802929"/>
            <a:ext cx="54864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390171" y="2955329"/>
            <a:ext cx="655319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5380593" y="4707930"/>
            <a:ext cx="664897" cy="61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261180" y="4707929"/>
            <a:ext cx="558221" cy="61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048000" y="4936529"/>
            <a:ext cx="228600" cy="616306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V="1">
            <a:off x="3276600" y="3336329"/>
            <a:ext cx="0" cy="16764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3299896" y="3412529"/>
            <a:ext cx="1653104" cy="14478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H="1">
            <a:off x="4655386" y="4841638"/>
            <a:ext cx="262780" cy="77381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65970" y="5907404"/>
            <a:ext cx="329663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LID:  (10,11)   (20,21)            (30,31)   (40,41) </a:t>
            </a:r>
            <a:endParaRPr lang="he-IL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895600" y="5585518"/>
            <a:ext cx="25098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chemeClr val="accent5"/>
                </a:solidFill>
              </a:rPr>
              <a:t>X</a:t>
            </a:r>
            <a:r>
              <a:rPr lang="en-US" dirty="0" smtClean="0">
                <a:solidFill>
                  <a:schemeClr val="accent5"/>
                </a:solidFill>
              </a:rPr>
              <a:t>                       Y</a:t>
            </a:r>
            <a:endParaRPr lang="he-IL" dirty="0">
              <a:solidFill>
                <a:schemeClr val="accent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3306" y="4360753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1         0</a:t>
            </a:r>
            <a:endParaRPr lang="he-IL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052765" y="38100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0" y="4114800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0                             1</a:t>
            </a:r>
            <a:endParaRPr lang="he-IL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9845" y="3577091"/>
            <a:ext cx="12144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600" dirty="0" smtClean="0"/>
              <a:t>0</a:t>
            </a:r>
            <a:endParaRPr lang="he-IL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633305" y="3580123"/>
            <a:ext cx="2413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6910" y="5178334"/>
            <a:ext cx="25098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2       3                 2       3</a:t>
            </a:r>
            <a:endParaRPr lang="he-IL" sz="1600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5105400" y="1524000"/>
          <a:ext cx="3733801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742951"/>
                <a:gridCol w="2057400"/>
              </a:tblGrid>
              <a:tr h="191880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dirty="0" smtClean="0">
                          <a:solidFill>
                            <a:schemeClr val="accent5"/>
                          </a:solidFill>
                        </a:rPr>
                        <a:t>30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67322" y="117951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Layer Header:</a:t>
            </a:r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05927"/>
              </p:ext>
            </p:extLst>
          </p:nvPr>
        </p:nvGraphicFramePr>
        <p:xfrm>
          <a:off x="5105399" y="1828800"/>
          <a:ext cx="3733801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742951"/>
                <a:gridCol w="2057400"/>
              </a:tblGrid>
              <a:tr h="191880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31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2"/>
                          </a:solidFill>
                        </a:rPr>
                        <a:t>...….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492061" y="207269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DLID </a:t>
            </a:r>
            <a:r>
              <a:rPr lang="en-US" sz="1600" dirty="0" smtClean="0"/>
              <a:t>(</a:t>
            </a:r>
            <a:r>
              <a:rPr lang="en-US" sz="1600" dirty="0" err="1"/>
              <a:t>dest</a:t>
            </a:r>
            <a:r>
              <a:rPr lang="en-US" sz="1600" dirty="0"/>
              <a:t>. LID)</a:t>
            </a:r>
          </a:p>
          <a:p>
            <a:endParaRPr lang="en-US" sz="1600" dirty="0" smtClean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4722007" y="4841638"/>
            <a:ext cx="196159" cy="78234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3114620" y="4707929"/>
            <a:ext cx="310463" cy="8534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3425083" y="3400898"/>
            <a:ext cx="1526394" cy="13201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4903200" y="3412529"/>
            <a:ext cx="1524" cy="14151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" y="1522800"/>
            <a:ext cx="9001107" cy="48780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23520" y="3200400"/>
            <a:ext cx="1152880" cy="1290295"/>
            <a:chOff x="523520" y="3200400"/>
            <a:chExt cx="1152880" cy="1290295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 flipV="1">
              <a:off x="533400" y="3200400"/>
              <a:ext cx="0" cy="1290295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523520" y="3360003"/>
              <a:ext cx="1152880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/>
                <a:t>Configure</a:t>
              </a:r>
            </a:p>
            <a:p>
              <a:r>
                <a:rPr lang="en-US" sz="1600" dirty="0" smtClean="0"/>
                <a:t>routing</a:t>
              </a:r>
            </a:p>
            <a:p>
              <a:r>
                <a:rPr lang="en-US" sz="1600" dirty="0"/>
                <a:t>r</a:t>
              </a:r>
              <a:r>
                <a:rPr lang="en-US" sz="1600" dirty="0" smtClean="0"/>
                <a:t>equest</a:t>
              </a:r>
              <a:endParaRPr lang="he-IL" sz="16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200" y="4114800"/>
            <a:ext cx="1447800" cy="1143000"/>
            <a:chOff x="2362200" y="4114800"/>
            <a:chExt cx="1447800" cy="1143000"/>
          </a:xfrm>
        </p:grpSpPr>
        <p:sp>
          <p:nvSpPr>
            <p:cNvPr id="43" name="TextBox 42"/>
            <p:cNvSpPr txBox="1"/>
            <p:nvPr/>
          </p:nvSpPr>
          <p:spPr>
            <a:xfrm>
              <a:off x="2362200" y="4114800"/>
              <a:ext cx="14478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1600" dirty="0" smtClean="0"/>
                <a:t>Application manager</a:t>
              </a:r>
              <a:endParaRPr lang="he-IL" sz="1600" dirty="0"/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3476625" y="4699575"/>
              <a:ext cx="180975" cy="5582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ARK Creation Algorithm</a:t>
            </a:r>
            <a:br>
              <a:rPr lang="en-US" sz="4800" dirty="0"/>
            </a:br>
            <a:r>
              <a:rPr lang="en-US" sz="2400" dirty="0"/>
              <a:t>How to produce an intra-app contention-free routing key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295400" y="4797233"/>
            <a:ext cx="2139492" cy="584775"/>
            <a:chOff x="1295400" y="4797233"/>
            <a:chExt cx="2139492" cy="584775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 flipH="1">
              <a:off x="1295400" y="5334000"/>
              <a:ext cx="2139492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1579572" y="4797233"/>
              <a:ext cx="1612877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/>
                <a:t>Traffic patter</a:t>
              </a:r>
              <a:r>
                <a:rPr lang="en-US" sz="1600" dirty="0"/>
                <a:t>n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smtClean="0"/>
                <a:t>information</a:t>
              </a:r>
              <a:endParaRPr lang="he-IL" sz="1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95399" y="5546742"/>
            <a:ext cx="2181225" cy="830997"/>
            <a:chOff x="1295400" y="5628589"/>
            <a:chExt cx="2181225" cy="830997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flipH="1">
              <a:off x="1295400" y="5638800"/>
              <a:ext cx="2181225" cy="0"/>
            </a:xfrm>
            <a:prstGeom prst="straightConnector1">
              <a:avLst/>
            </a:prstGeom>
            <a:solidFill>
              <a:schemeClr val="accent1"/>
            </a:solidFill>
            <a:ln w="539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1409697" y="5628589"/>
              <a:ext cx="1917512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/>
                <a:t>Placement +</a:t>
              </a:r>
              <a:endParaRPr lang="he-IL" sz="1600" dirty="0" smtClean="0"/>
            </a:p>
            <a:p>
              <a:r>
                <a:rPr lang="en-US" sz="1600" dirty="0" smtClean="0"/>
                <a:t>Routing metadata</a:t>
              </a:r>
            </a:p>
            <a:p>
              <a:r>
                <a:rPr lang="en-US" sz="1600" dirty="0" smtClean="0"/>
                <a:t>(e.g. LMC)</a:t>
              </a:r>
              <a:endParaRPr lang="he-IL" sz="1600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" y="1522800"/>
            <a:ext cx="8565243" cy="4878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928998" y="1794302"/>
            <a:ext cx="115288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/>
              <a:t>Configure</a:t>
            </a:r>
          </a:p>
          <a:p>
            <a:r>
              <a:rPr lang="en-US" sz="1600" dirty="0" smtClean="0"/>
              <a:t>routing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95882" y="4490153"/>
            <a:ext cx="1286175" cy="620895"/>
          </a:xfrm>
          <a:prstGeom prst="ellipse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362158" y="4699574"/>
            <a:ext cx="1962067" cy="817291"/>
          </a:xfrm>
          <a:prstGeom prst="ellipse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62527"/>
            <a:ext cx="3819192" cy="5495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ARK Creation Algorithm</a:t>
            </a:r>
            <a:br>
              <a:rPr lang="en-US" sz="3200" dirty="0"/>
            </a:br>
            <a:r>
              <a:rPr lang="en-US" sz="2400" dirty="0"/>
              <a:t>How to produce </a:t>
            </a:r>
            <a:r>
              <a:rPr lang="en-US" sz="2400" dirty="0" smtClean="0"/>
              <a:t>an intra-app contention-free </a:t>
            </a:r>
            <a:r>
              <a:rPr lang="en-US" sz="2400" dirty="0"/>
              <a:t>routing key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4343400" y="2590800"/>
            <a:ext cx="838200" cy="2590800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i="0" u="none" strike="noStrike" normalizeH="0" baseline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400" y="1600200"/>
            <a:ext cx="888216" cy="5029200"/>
            <a:chOff x="5313507" y="1555750"/>
            <a:chExt cx="888216" cy="5029200"/>
          </a:xfrm>
        </p:grpSpPr>
        <p:sp>
          <p:nvSpPr>
            <p:cNvPr id="10" name="Oval 9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45584" y="1600200"/>
            <a:ext cx="888216" cy="5029200"/>
            <a:chOff x="5313507" y="1555750"/>
            <a:chExt cx="888216" cy="5029200"/>
          </a:xfrm>
        </p:grpSpPr>
        <p:sp>
          <p:nvSpPr>
            <p:cNvPr id="17" name="Oval 16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400" y="1600200"/>
            <a:ext cx="888216" cy="5029200"/>
            <a:chOff x="5313507" y="1555750"/>
            <a:chExt cx="888216" cy="5029200"/>
          </a:xfrm>
        </p:grpSpPr>
        <p:sp>
          <p:nvSpPr>
            <p:cNvPr id="50" name="Oval 49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45584" y="1600200"/>
            <a:ext cx="888216" cy="5029200"/>
            <a:chOff x="5313507" y="1555750"/>
            <a:chExt cx="888216" cy="5029200"/>
          </a:xfrm>
        </p:grpSpPr>
        <p:sp>
          <p:nvSpPr>
            <p:cNvPr id="55" name="Oval 54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6947" y="1143000"/>
            <a:ext cx="36340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 smtClean="0"/>
              <a:t> </a:t>
            </a:r>
            <a:r>
              <a:rPr lang="en-US" sz="1400" dirty="0" err="1" smtClean="0"/>
              <a:t>ToR</a:t>
            </a:r>
            <a:r>
              <a:rPr lang="en-US" sz="1400" dirty="0"/>
              <a:t> </a:t>
            </a:r>
            <a:r>
              <a:rPr lang="en-US" sz="1400" dirty="0" err="1" smtClean="0"/>
              <a:t>src</a:t>
            </a:r>
            <a:r>
              <a:rPr lang="en-US" sz="1400" dirty="0" smtClean="0"/>
              <a:t>          Middle             </a:t>
            </a:r>
            <a:r>
              <a:rPr lang="en-US" sz="1400" dirty="0" err="1" smtClean="0"/>
              <a:t>ToR</a:t>
            </a:r>
            <a:r>
              <a:rPr lang="en-US" sz="1400" dirty="0" smtClean="0"/>
              <a:t> </a:t>
            </a:r>
            <a:r>
              <a:rPr lang="en-US" sz="1400" dirty="0" err="1" smtClean="0"/>
              <a:t>dst</a:t>
            </a:r>
            <a:endParaRPr lang="en-US" sz="1400" dirty="0" smtClean="0"/>
          </a:p>
          <a:p>
            <a:pPr algn="l"/>
            <a:r>
              <a:rPr lang="en-US" sz="1400" dirty="0" smtClean="0"/>
              <a:t>switches      switches          switches</a:t>
            </a:r>
            <a:endParaRPr lang="he-IL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802825" y="2007948"/>
            <a:ext cx="416375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 smtClean="0"/>
              <a:t>0</a:t>
            </a:r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2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1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200" dirty="0" smtClean="0"/>
          </a:p>
          <a:p>
            <a:pPr algn="l"/>
            <a:r>
              <a:rPr lang="en-US" sz="1400" dirty="0" smtClean="0"/>
              <a:t>2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dirty="0" smtClean="0"/>
          </a:p>
          <a:p>
            <a:pPr algn="l"/>
            <a:r>
              <a:rPr lang="en-US" sz="1400" dirty="0" smtClean="0"/>
              <a:t> 3</a:t>
            </a:r>
          </a:p>
          <a:p>
            <a:pPr algn="l"/>
            <a:endParaRPr lang="he-IL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92410" y="2025908"/>
            <a:ext cx="416375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/>
              <a:t>4</a:t>
            </a:r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2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5</a:t>
            </a:r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200" dirty="0" smtClean="0"/>
          </a:p>
          <a:p>
            <a:pPr algn="l"/>
            <a:r>
              <a:rPr lang="en-US" sz="1400" dirty="0"/>
              <a:t>6</a:t>
            </a:r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dirty="0" smtClean="0"/>
          </a:p>
          <a:p>
            <a:pPr algn="l"/>
            <a:r>
              <a:rPr lang="en-US" sz="1400" dirty="0" smtClean="0"/>
              <a:t>7</a:t>
            </a:r>
          </a:p>
          <a:p>
            <a:pPr algn="l"/>
            <a:endParaRPr lang="he-IL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106512" y="2025908"/>
            <a:ext cx="577272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 smtClean="0"/>
              <a:t> 8</a:t>
            </a:r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2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 </a:t>
            </a:r>
            <a:r>
              <a:rPr lang="en-US" sz="1400" dirty="0" smtClean="0"/>
              <a:t>9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200" dirty="0" smtClean="0"/>
          </a:p>
          <a:p>
            <a:pPr algn="l"/>
            <a:r>
              <a:rPr lang="en-US" sz="1400" dirty="0" smtClean="0"/>
              <a:t>10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dirty="0" smtClean="0"/>
          </a:p>
          <a:p>
            <a:pPr algn="l"/>
            <a:r>
              <a:rPr lang="en-US" sz="1400" dirty="0" smtClean="0"/>
              <a:t>11</a:t>
            </a:r>
          </a:p>
          <a:p>
            <a:pPr algn="l"/>
            <a:endParaRPr lang="he-IL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49629" y="1414760"/>
            <a:ext cx="416375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00" dirty="0" smtClean="0"/>
              <a:t>0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1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2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3</a:t>
            </a:r>
          </a:p>
          <a:p>
            <a:pPr algn="l"/>
            <a:endParaRPr lang="en-US" sz="1000" dirty="0"/>
          </a:p>
          <a:p>
            <a:pPr algn="l"/>
            <a:endParaRPr lang="en-US" sz="1200" dirty="0" smtClean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4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5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6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7</a:t>
            </a:r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 8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 9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10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11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 smtClean="0"/>
              <a:t>12</a:t>
            </a:r>
          </a:p>
          <a:p>
            <a:pPr algn="l"/>
            <a:endParaRPr lang="en-US" sz="1100" dirty="0" smtClean="0"/>
          </a:p>
          <a:p>
            <a:pPr algn="l"/>
            <a:r>
              <a:rPr lang="en-US" sz="1000" dirty="0" smtClean="0"/>
              <a:t>13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14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000" dirty="0" smtClean="0"/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44000" y="1476000"/>
            <a:ext cx="416375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00" dirty="0" smtClean="0"/>
              <a:t>  0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  1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2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  3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 4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 5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6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7</a:t>
            </a:r>
          </a:p>
          <a:p>
            <a:pPr algn="l"/>
            <a:endParaRPr lang="en-US" dirty="0"/>
          </a:p>
          <a:p>
            <a:pPr algn="l"/>
            <a:r>
              <a:rPr lang="en-US" sz="1000" dirty="0" smtClean="0"/>
              <a:t> 8 </a:t>
            </a:r>
          </a:p>
          <a:p>
            <a:pPr algn="l"/>
            <a:endParaRPr lang="en-US" sz="900" dirty="0" smtClean="0"/>
          </a:p>
          <a:p>
            <a:pPr algn="l"/>
            <a:r>
              <a:rPr lang="en-US" sz="1000" dirty="0" smtClean="0"/>
              <a:t> 9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10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11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 smtClean="0"/>
              <a:t>12</a:t>
            </a:r>
          </a:p>
          <a:p>
            <a:pPr algn="l"/>
            <a:endParaRPr lang="en-US" sz="1100" dirty="0" smtClean="0"/>
          </a:p>
          <a:p>
            <a:pPr algn="l"/>
            <a:r>
              <a:rPr lang="en-US" sz="1000" dirty="0" smtClean="0"/>
              <a:t>13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14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0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543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0.55973 -0.01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-55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0.55972 -0.01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Introduction- Clos Topology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18781"/>
          </a:xfrm>
        </p:spPr>
        <p:txBody>
          <a:bodyPr/>
          <a:lstStyle/>
          <a:p>
            <a:r>
              <a:rPr lang="en-US" dirty="0" smtClean="0"/>
              <a:t>2- level Folded Clos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88218"/>
            <a:ext cx="7684074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1362526"/>
            <a:ext cx="3819353" cy="5495474"/>
            <a:chOff x="228600" y="1362526"/>
            <a:chExt cx="3819353" cy="54954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alphaModFix amt="15000"/>
            </a:blip>
            <a:stretch>
              <a:fillRect/>
            </a:stretch>
          </p:blipFill>
          <p:spPr>
            <a:xfrm>
              <a:off x="228600" y="1362527"/>
              <a:ext cx="3819192" cy="54954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362526"/>
              <a:ext cx="3819353" cy="54954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ARK Creation 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How to produce an intra-app contention-free routing key</a:t>
            </a:r>
            <a:endParaRPr lang="en-US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343400" y="1524000"/>
            <a:ext cx="4495800" cy="5029200"/>
            <a:chOff x="4343400" y="1524000"/>
            <a:chExt cx="4495800" cy="5029200"/>
          </a:xfrm>
        </p:grpSpPr>
        <p:sp>
          <p:nvSpPr>
            <p:cNvPr id="4" name="Right Arrow 3"/>
            <p:cNvSpPr/>
            <p:nvPr/>
          </p:nvSpPr>
          <p:spPr bwMode="auto">
            <a:xfrm>
              <a:off x="4343400" y="2590800"/>
              <a:ext cx="838200" cy="2590800"/>
            </a:xfrm>
            <a:prstGeom prst="rightArrow">
              <a:avLst/>
            </a:prstGeom>
            <a:solidFill>
              <a:schemeClr val="accent5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i="0" u="none" strike="noStrike" normalizeH="0" baseline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950984" y="1524000"/>
              <a:ext cx="888216" cy="5029200"/>
              <a:chOff x="5313507" y="1555750"/>
              <a:chExt cx="888216" cy="5029200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5339690" y="2994479"/>
                <a:ext cx="838200" cy="771071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5339690" y="1555750"/>
                <a:ext cx="838200" cy="771071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313507" y="4518479"/>
                <a:ext cx="838200" cy="771071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5363523" y="5813879"/>
                <a:ext cx="838200" cy="771071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664984" y="1524000"/>
              <a:ext cx="888216" cy="5029200"/>
              <a:chOff x="5313507" y="1555750"/>
              <a:chExt cx="888216" cy="5029200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5339690" y="2994479"/>
                <a:ext cx="838200" cy="771071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5339690" y="1555750"/>
                <a:ext cx="838200" cy="771071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5313507" y="4518479"/>
                <a:ext cx="838200" cy="771071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5363523" y="5813879"/>
                <a:ext cx="838200" cy="771071"/>
              </a:xfrm>
              <a:prstGeom prst="ellipse">
                <a:avLst/>
              </a:prstGeom>
              <a:noFill/>
              <a:ln w="508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37" name="Straight Arrow Connector 36"/>
          <p:cNvCxnSpPr/>
          <p:nvPr/>
        </p:nvCxnSpPr>
        <p:spPr bwMode="auto">
          <a:xfrm>
            <a:off x="457200" y="1600200"/>
            <a:ext cx="3351770" cy="3581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8" idx="5"/>
            <a:endCxn id="24" idx="1"/>
          </p:cNvCxnSpPr>
          <p:nvPr/>
        </p:nvCxnSpPr>
        <p:spPr bwMode="auto">
          <a:xfrm>
            <a:off x="6406615" y="2182150"/>
            <a:ext cx="1667121" cy="241750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33400" y="1600200"/>
            <a:ext cx="888216" cy="5029200"/>
            <a:chOff x="5313507" y="1555750"/>
            <a:chExt cx="888216" cy="5029200"/>
          </a:xfrm>
        </p:grpSpPr>
        <p:sp>
          <p:nvSpPr>
            <p:cNvPr id="44" name="Oval 43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845584" y="1600200"/>
            <a:ext cx="888216" cy="5029200"/>
            <a:chOff x="5313507" y="1555750"/>
            <a:chExt cx="888216" cy="5029200"/>
          </a:xfrm>
        </p:grpSpPr>
        <p:sp>
          <p:nvSpPr>
            <p:cNvPr id="49" name="Oval 48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 flipV="1">
            <a:off x="457200" y="3019052"/>
            <a:ext cx="3352800" cy="17064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V="1">
            <a:off x="6380432" y="3629952"/>
            <a:ext cx="1719487" cy="97877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02825" y="2007948"/>
            <a:ext cx="2880959" cy="4850052"/>
            <a:chOff x="802825" y="2007948"/>
            <a:chExt cx="2880959" cy="4850052"/>
          </a:xfrm>
        </p:grpSpPr>
        <p:sp>
          <p:nvSpPr>
            <p:cNvPr id="35" name="TextBox 34"/>
            <p:cNvSpPr txBox="1"/>
            <p:nvPr/>
          </p:nvSpPr>
          <p:spPr>
            <a:xfrm>
              <a:off x="802825" y="2007948"/>
              <a:ext cx="416375" cy="48320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tx1">
                      <a:alpha val="15000"/>
                    </a:schemeClr>
                  </a:solidFill>
                </a:rPr>
                <a:t>0</a:t>
              </a: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2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r>
                <a:rPr lang="en-US" sz="1400" dirty="0" smtClean="0">
                  <a:solidFill>
                    <a:schemeClr val="tx1">
                      <a:alpha val="15000"/>
                    </a:schemeClr>
                  </a:solidFill>
                </a:rPr>
                <a:t>1</a:t>
              </a: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2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r>
                <a:rPr lang="en-US" sz="1400" dirty="0" smtClean="0">
                  <a:solidFill>
                    <a:schemeClr val="tx1">
                      <a:alpha val="15000"/>
                    </a:schemeClr>
                  </a:solidFill>
                </a:rPr>
                <a:t>2</a:t>
              </a: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r>
                <a:rPr lang="en-US" sz="1400" dirty="0" smtClean="0">
                  <a:solidFill>
                    <a:schemeClr val="tx1">
                      <a:alpha val="15000"/>
                    </a:schemeClr>
                  </a:solidFill>
                </a:rPr>
                <a:t> 3</a:t>
              </a:r>
            </a:p>
            <a:p>
              <a:pPr algn="l"/>
              <a:endParaRPr lang="he-IL" sz="1400" dirty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92410" y="2025908"/>
              <a:ext cx="416375" cy="48320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>
                      <a:alpha val="15000"/>
                    </a:schemeClr>
                  </a:solidFill>
                </a:rPr>
                <a:t>4</a:t>
              </a:r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2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r>
                <a:rPr lang="en-US" sz="1400" dirty="0">
                  <a:solidFill>
                    <a:schemeClr val="tx1">
                      <a:alpha val="15000"/>
                    </a:schemeClr>
                  </a:solidFill>
                </a:rPr>
                <a:t>5</a:t>
              </a:r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2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r>
                <a:rPr lang="en-US" sz="1400" dirty="0">
                  <a:solidFill>
                    <a:schemeClr val="tx1">
                      <a:alpha val="15000"/>
                    </a:schemeClr>
                  </a:solidFill>
                </a:rPr>
                <a:t>6</a:t>
              </a:r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r>
                <a:rPr lang="en-US" sz="1400" dirty="0" smtClean="0">
                  <a:solidFill>
                    <a:schemeClr val="tx1">
                      <a:alpha val="15000"/>
                    </a:schemeClr>
                  </a:solidFill>
                </a:rPr>
                <a:t>7</a:t>
              </a:r>
            </a:p>
            <a:p>
              <a:pPr algn="l"/>
              <a:endParaRPr lang="he-IL" sz="1400" dirty="0">
                <a:solidFill>
                  <a:schemeClr val="tx1">
                    <a:alpha val="1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06512" y="2025908"/>
              <a:ext cx="577272" cy="48320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tx1">
                      <a:alpha val="15000"/>
                    </a:schemeClr>
                  </a:solidFill>
                </a:rPr>
                <a:t> 8</a:t>
              </a: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2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r>
                <a:rPr lang="en-US" sz="1400" dirty="0">
                  <a:solidFill>
                    <a:schemeClr val="tx1">
                      <a:alpha val="15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alpha val="15000"/>
                    </a:schemeClr>
                  </a:solidFill>
                </a:rPr>
                <a:t>9</a:t>
              </a: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2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r>
                <a:rPr lang="en-US" sz="1400" dirty="0" smtClean="0">
                  <a:solidFill>
                    <a:schemeClr val="tx1">
                      <a:alpha val="15000"/>
                    </a:schemeClr>
                  </a:solidFill>
                </a:rPr>
                <a:t>10</a:t>
              </a: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sz="1400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endParaRPr lang="en-US" dirty="0" smtClean="0">
                <a:solidFill>
                  <a:schemeClr val="tx1">
                    <a:alpha val="15000"/>
                  </a:schemeClr>
                </a:solidFill>
              </a:endParaRPr>
            </a:p>
            <a:p>
              <a:pPr algn="l"/>
              <a:r>
                <a:rPr lang="en-US" sz="1400" dirty="0" smtClean="0">
                  <a:solidFill>
                    <a:schemeClr val="tx1">
                      <a:alpha val="15000"/>
                    </a:schemeClr>
                  </a:solidFill>
                </a:rPr>
                <a:t>11</a:t>
              </a:r>
            </a:p>
            <a:p>
              <a:pPr algn="l"/>
              <a:endParaRPr lang="he-IL" sz="1400" dirty="0">
                <a:solidFill>
                  <a:schemeClr val="tx1">
                    <a:alpha val="15000"/>
                  </a:schemeClr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49629" y="1414760"/>
            <a:ext cx="416375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00" dirty="0" smtClean="0"/>
              <a:t>0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1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2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3</a:t>
            </a:r>
          </a:p>
          <a:p>
            <a:pPr algn="l"/>
            <a:endParaRPr lang="en-US" sz="1000" dirty="0"/>
          </a:p>
          <a:p>
            <a:pPr algn="l"/>
            <a:endParaRPr lang="en-US" sz="1200" dirty="0" smtClean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4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5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6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7</a:t>
            </a:r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 8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 9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10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11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 smtClean="0"/>
              <a:t>12</a:t>
            </a:r>
          </a:p>
          <a:p>
            <a:pPr algn="l"/>
            <a:endParaRPr lang="en-US" sz="1100" dirty="0" smtClean="0"/>
          </a:p>
          <a:p>
            <a:pPr algn="l"/>
            <a:r>
              <a:rPr lang="en-US" sz="1000" dirty="0" smtClean="0"/>
              <a:t>13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14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000" dirty="0" smtClean="0"/>
              <a:t>15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44000" y="1476000"/>
            <a:ext cx="416375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00" dirty="0" smtClean="0"/>
              <a:t>  0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  1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2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  3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 4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 5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6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7</a:t>
            </a:r>
          </a:p>
          <a:p>
            <a:pPr algn="l"/>
            <a:endParaRPr lang="en-US" dirty="0"/>
          </a:p>
          <a:p>
            <a:pPr algn="l"/>
            <a:r>
              <a:rPr lang="en-US" sz="1000" dirty="0" smtClean="0"/>
              <a:t> 8 </a:t>
            </a:r>
          </a:p>
          <a:p>
            <a:pPr algn="l"/>
            <a:endParaRPr lang="en-US" sz="900" dirty="0" smtClean="0"/>
          </a:p>
          <a:p>
            <a:pPr algn="l"/>
            <a:r>
              <a:rPr lang="en-US" sz="1000" dirty="0" smtClean="0"/>
              <a:t> 9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10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11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 smtClean="0"/>
              <a:t>12</a:t>
            </a:r>
          </a:p>
          <a:p>
            <a:pPr algn="l"/>
            <a:endParaRPr lang="en-US" sz="1100" dirty="0" smtClean="0"/>
          </a:p>
          <a:p>
            <a:pPr algn="l"/>
            <a:r>
              <a:rPr lang="en-US" sz="1000" dirty="0" smtClean="0"/>
              <a:t>13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14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000" dirty="0" smtClean="0"/>
              <a:t>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6947" y="1143000"/>
            <a:ext cx="36340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 smtClean="0"/>
              <a:t> </a:t>
            </a:r>
            <a:r>
              <a:rPr lang="en-US" sz="1400" dirty="0" err="1" smtClean="0"/>
              <a:t>ToR</a:t>
            </a:r>
            <a:r>
              <a:rPr lang="en-US" sz="1400" dirty="0"/>
              <a:t> </a:t>
            </a:r>
            <a:r>
              <a:rPr lang="en-US" sz="1400" dirty="0" err="1" smtClean="0"/>
              <a:t>src</a:t>
            </a:r>
            <a:r>
              <a:rPr lang="en-US" sz="1400" dirty="0" smtClean="0"/>
              <a:t>          Middle             </a:t>
            </a:r>
            <a:r>
              <a:rPr lang="en-US" sz="1400" dirty="0" err="1" smtClean="0"/>
              <a:t>ToR</a:t>
            </a:r>
            <a:r>
              <a:rPr lang="en-US" sz="1400" dirty="0" smtClean="0"/>
              <a:t> </a:t>
            </a:r>
            <a:r>
              <a:rPr lang="en-US" sz="1400" dirty="0" err="1" smtClean="0"/>
              <a:t>dst</a:t>
            </a:r>
            <a:endParaRPr lang="en-US" sz="1400" dirty="0" smtClean="0"/>
          </a:p>
          <a:p>
            <a:pPr algn="l"/>
            <a:r>
              <a:rPr lang="en-US" sz="1400" dirty="0" smtClean="0"/>
              <a:t>switches      switches          switches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1334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28600" y="1362526"/>
            <a:ext cx="3819353" cy="5495474"/>
            <a:chOff x="228600" y="1362526"/>
            <a:chExt cx="3819353" cy="549547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alphaModFix amt="15000"/>
            </a:blip>
            <a:stretch>
              <a:fillRect/>
            </a:stretch>
          </p:blipFill>
          <p:spPr>
            <a:xfrm>
              <a:off x="228600" y="1362527"/>
              <a:ext cx="3819192" cy="549547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362526"/>
              <a:ext cx="3819353" cy="54954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ARK Creation Algorithm</a:t>
            </a:r>
            <a:br>
              <a:rPr lang="en-US" sz="3200" dirty="0"/>
            </a:br>
            <a:r>
              <a:rPr lang="en-US" sz="2400" dirty="0"/>
              <a:t>How to produce an intra-app contention-free routing key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744000" y="1476000"/>
            <a:ext cx="416375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00" dirty="0" smtClean="0"/>
              <a:t>  0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  1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2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  3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 4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 5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6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7</a:t>
            </a:r>
          </a:p>
          <a:p>
            <a:pPr algn="l"/>
            <a:endParaRPr lang="en-US" dirty="0"/>
          </a:p>
          <a:p>
            <a:pPr algn="l"/>
            <a:r>
              <a:rPr lang="en-US" sz="1000" dirty="0" smtClean="0"/>
              <a:t> 8 </a:t>
            </a:r>
          </a:p>
          <a:p>
            <a:pPr algn="l"/>
            <a:endParaRPr lang="en-US" sz="900" dirty="0" smtClean="0"/>
          </a:p>
          <a:p>
            <a:pPr algn="l"/>
            <a:r>
              <a:rPr lang="en-US" sz="1000" dirty="0" smtClean="0"/>
              <a:t> 9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10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11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 smtClean="0"/>
              <a:t>12</a:t>
            </a:r>
          </a:p>
          <a:p>
            <a:pPr algn="l"/>
            <a:endParaRPr lang="en-US" sz="1100" dirty="0" smtClean="0"/>
          </a:p>
          <a:p>
            <a:pPr algn="l"/>
            <a:r>
              <a:rPr lang="en-US" sz="1000" dirty="0" smtClean="0"/>
              <a:t>13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14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000" dirty="0" smtClean="0"/>
              <a:t>15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947" y="1143000"/>
            <a:ext cx="36340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 smtClean="0"/>
              <a:t> </a:t>
            </a:r>
            <a:r>
              <a:rPr lang="en-US" sz="1400" dirty="0" err="1" smtClean="0"/>
              <a:t>ToR</a:t>
            </a:r>
            <a:r>
              <a:rPr lang="en-US" sz="1400" dirty="0"/>
              <a:t> </a:t>
            </a:r>
            <a:r>
              <a:rPr lang="en-US" sz="1400" dirty="0" err="1" smtClean="0"/>
              <a:t>src</a:t>
            </a:r>
            <a:r>
              <a:rPr lang="en-US" sz="1400" dirty="0" smtClean="0"/>
              <a:t>          Middle             </a:t>
            </a:r>
            <a:r>
              <a:rPr lang="en-US" sz="1400" dirty="0" err="1" smtClean="0"/>
              <a:t>ToR</a:t>
            </a:r>
            <a:r>
              <a:rPr lang="en-US" sz="1400" dirty="0" smtClean="0"/>
              <a:t> </a:t>
            </a:r>
            <a:r>
              <a:rPr lang="en-US" sz="1400" dirty="0" err="1" smtClean="0"/>
              <a:t>dst</a:t>
            </a:r>
            <a:endParaRPr lang="en-US" sz="1400" dirty="0" smtClean="0"/>
          </a:p>
          <a:p>
            <a:pPr algn="l"/>
            <a:r>
              <a:rPr lang="en-US" sz="1400" dirty="0" smtClean="0"/>
              <a:t>switches      switches          switches</a:t>
            </a:r>
            <a:endParaRPr lang="he-IL" sz="1400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2845584" y="1600200"/>
            <a:ext cx="888216" cy="5029200"/>
            <a:chOff x="5313507" y="1555750"/>
            <a:chExt cx="888216" cy="5029200"/>
          </a:xfrm>
        </p:grpSpPr>
        <p:sp>
          <p:nvSpPr>
            <p:cNvPr id="124" name="Oval 123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33400" y="1600200"/>
            <a:ext cx="888216" cy="5029200"/>
            <a:chOff x="5313507" y="1555750"/>
            <a:chExt cx="888216" cy="5029200"/>
          </a:xfrm>
        </p:grpSpPr>
        <p:sp>
          <p:nvSpPr>
            <p:cNvPr id="129" name="Oval 128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33" name="Straight Arrow Connector 132"/>
          <p:cNvCxnSpPr/>
          <p:nvPr/>
        </p:nvCxnSpPr>
        <p:spPr bwMode="auto">
          <a:xfrm>
            <a:off x="1275031" y="2258350"/>
            <a:ext cx="1667121" cy="241750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 bwMode="auto">
          <a:xfrm>
            <a:off x="978683" y="2371271"/>
            <a:ext cx="2013485" cy="3599979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 bwMode="auto">
          <a:xfrm>
            <a:off x="1275031" y="3697079"/>
            <a:ext cx="1544369" cy="1251386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 bwMode="auto">
          <a:xfrm>
            <a:off x="978683" y="3810000"/>
            <a:ext cx="1890733" cy="2433865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 bwMode="auto">
          <a:xfrm>
            <a:off x="1248848" y="5221079"/>
            <a:ext cx="1743320" cy="129540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 bwMode="auto">
          <a:xfrm flipV="1">
            <a:off x="1421616" y="5334000"/>
            <a:ext cx="1816884" cy="909865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44" idx="3"/>
          </p:cNvCxnSpPr>
          <p:nvPr/>
        </p:nvCxnSpPr>
        <p:spPr bwMode="auto">
          <a:xfrm flipV="1">
            <a:off x="1298864" y="2258350"/>
            <a:ext cx="1669471" cy="371290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43" idx="3"/>
          </p:cNvCxnSpPr>
          <p:nvPr/>
        </p:nvCxnSpPr>
        <p:spPr bwMode="auto">
          <a:xfrm flipV="1">
            <a:off x="1248848" y="3697079"/>
            <a:ext cx="1719487" cy="97877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 bwMode="auto">
          <a:xfrm flipV="1">
            <a:off x="1309256" y="2258350"/>
            <a:ext cx="1669471" cy="37129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 bwMode="auto">
          <a:xfrm>
            <a:off x="1275031" y="2258350"/>
            <a:ext cx="1667121" cy="24175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 bwMode="auto">
          <a:xfrm flipV="1">
            <a:off x="1248848" y="3697080"/>
            <a:ext cx="1719487" cy="97877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 bwMode="auto">
          <a:xfrm>
            <a:off x="978683" y="3810000"/>
            <a:ext cx="1890733" cy="243386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0" name="Content Placeholder 3"/>
          <p:cNvSpPr txBox="1">
            <a:spLocks/>
          </p:cNvSpPr>
          <p:nvPr/>
        </p:nvSpPr>
        <p:spPr bwMode="auto">
          <a:xfrm>
            <a:off x="4191000" y="1650998"/>
            <a:ext cx="50361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0" kern="0" smtClean="0"/>
              <a:t>Repeat until all flows mapped: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kern="0" smtClean="0"/>
              <a:t>Solve Max Cardinality Matching (Hopcroft-Karp)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b="0" kern="0" smtClean="0"/>
              <a:t>Map flows to middle switch</a:t>
            </a:r>
            <a:endParaRPr lang="en-US" sz="2800" b="0" kern="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249629" y="1414760"/>
            <a:ext cx="416375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00" dirty="0" smtClean="0"/>
              <a:t>0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1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2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3</a:t>
            </a:r>
          </a:p>
          <a:p>
            <a:pPr algn="l"/>
            <a:endParaRPr lang="en-US" sz="1000" dirty="0"/>
          </a:p>
          <a:p>
            <a:pPr algn="l"/>
            <a:endParaRPr lang="en-US" sz="1200" dirty="0" smtClean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4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5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6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7</a:t>
            </a:r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 8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 9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10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11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 smtClean="0"/>
              <a:t>12</a:t>
            </a:r>
          </a:p>
          <a:p>
            <a:pPr algn="l"/>
            <a:endParaRPr lang="en-US" sz="1100" dirty="0" smtClean="0"/>
          </a:p>
          <a:p>
            <a:pPr algn="l"/>
            <a:r>
              <a:rPr lang="en-US" sz="1000" dirty="0" smtClean="0"/>
              <a:t>13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14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000" dirty="0" smtClean="0"/>
              <a:t>15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2825" y="2007948"/>
            <a:ext cx="416375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 smtClean="0">
                <a:solidFill>
                  <a:schemeClr val="tx1">
                    <a:alpha val="15000"/>
                  </a:schemeClr>
                </a:solidFill>
              </a:rPr>
              <a:t>0</a:t>
            </a: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2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r>
              <a:rPr lang="en-US" sz="1400" dirty="0" smtClean="0">
                <a:solidFill>
                  <a:schemeClr val="tx1">
                    <a:alpha val="15000"/>
                  </a:schemeClr>
                </a:solidFill>
              </a:rPr>
              <a:t>1</a:t>
            </a: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2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r>
              <a:rPr lang="en-US" sz="1400" dirty="0" smtClean="0">
                <a:solidFill>
                  <a:schemeClr val="tx1">
                    <a:alpha val="15000"/>
                  </a:schemeClr>
                </a:solidFill>
              </a:rPr>
              <a:t>2</a:t>
            </a: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r>
              <a:rPr lang="en-US" sz="1400" dirty="0" smtClean="0">
                <a:solidFill>
                  <a:schemeClr val="tx1">
                    <a:alpha val="15000"/>
                  </a:schemeClr>
                </a:solidFill>
              </a:rPr>
              <a:t> 3</a:t>
            </a:r>
          </a:p>
          <a:p>
            <a:pPr algn="l"/>
            <a:endParaRPr lang="he-IL" sz="1400" dirty="0">
              <a:solidFill>
                <a:schemeClr val="tx1">
                  <a:alpha val="1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92410" y="2025908"/>
            <a:ext cx="416375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alpha val="15000"/>
                  </a:schemeClr>
                </a:solidFill>
              </a:rPr>
              <a:t>4</a:t>
            </a:r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2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chemeClr val="tx1">
                    <a:alpha val="15000"/>
                  </a:schemeClr>
                </a:solidFill>
              </a:rPr>
              <a:t>5</a:t>
            </a:r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2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chemeClr val="tx1">
                    <a:alpha val="15000"/>
                  </a:schemeClr>
                </a:solidFill>
              </a:rPr>
              <a:t>6</a:t>
            </a:r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r>
              <a:rPr lang="en-US" sz="1400" dirty="0" smtClean="0">
                <a:solidFill>
                  <a:schemeClr val="tx1">
                    <a:alpha val="15000"/>
                  </a:schemeClr>
                </a:solidFill>
              </a:rPr>
              <a:t>7</a:t>
            </a:r>
          </a:p>
          <a:p>
            <a:pPr algn="l"/>
            <a:endParaRPr lang="he-IL" sz="1400" dirty="0">
              <a:solidFill>
                <a:schemeClr val="tx1">
                  <a:alpha val="1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06512" y="2025908"/>
            <a:ext cx="577272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 smtClean="0">
                <a:solidFill>
                  <a:schemeClr val="tx1">
                    <a:alpha val="15000"/>
                  </a:schemeClr>
                </a:solidFill>
              </a:rPr>
              <a:t> 8</a:t>
            </a: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2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r>
              <a:rPr lang="en-US" sz="1400" dirty="0">
                <a:solidFill>
                  <a:schemeClr val="tx1">
                    <a:alpha val="1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alpha val="15000"/>
                  </a:schemeClr>
                </a:solidFill>
              </a:rPr>
              <a:t>9</a:t>
            </a: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2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r>
              <a:rPr lang="en-US" sz="1400" dirty="0" smtClean="0">
                <a:solidFill>
                  <a:schemeClr val="tx1">
                    <a:alpha val="15000"/>
                  </a:schemeClr>
                </a:solidFill>
              </a:rPr>
              <a:t>10</a:t>
            </a: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sz="1400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tx1">
                  <a:alpha val="15000"/>
                </a:schemeClr>
              </a:solidFill>
            </a:endParaRPr>
          </a:p>
          <a:p>
            <a:pPr algn="l"/>
            <a:r>
              <a:rPr lang="en-US" sz="1400" dirty="0" smtClean="0">
                <a:solidFill>
                  <a:schemeClr val="tx1">
                    <a:alpha val="15000"/>
                  </a:schemeClr>
                </a:solidFill>
              </a:rPr>
              <a:t>11</a:t>
            </a:r>
          </a:p>
          <a:p>
            <a:pPr algn="l"/>
            <a:endParaRPr lang="he-IL" sz="14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80" grpId="0" uiExpand="1" build="p"/>
      <p:bldP spid="52" grpId="0"/>
      <p:bldP spid="53" grpId="0"/>
      <p:bldP spid="54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16265"/>
            <a:ext cx="3819192" cy="5495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ARK Creation Algorithm</a:t>
            </a:r>
            <a:br>
              <a:rPr lang="en-US" sz="4400" dirty="0"/>
            </a:br>
            <a:r>
              <a:rPr lang="en-US" sz="2400" dirty="0"/>
              <a:t>How to produce an intra-app contention-free routing key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45584" y="1600200"/>
            <a:ext cx="888216" cy="5029200"/>
            <a:chOff x="5313507" y="1555750"/>
            <a:chExt cx="888216" cy="5029200"/>
          </a:xfrm>
        </p:grpSpPr>
        <p:sp>
          <p:nvSpPr>
            <p:cNvPr id="22" name="Oval 21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1600200"/>
            <a:ext cx="888216" cy="5029200"/>
            <a:chOff x="5313507" y="1555750"/>
            <a:chExt cx="888216" cy="5029200"/>
          </a:xfrm>
        </p:grpSpPr>
        <p:sp>
          <p:nvSpPr>
            <p:cNvPr id="27" name="Oval 26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0" name="Straight Arrow Connector 49"/>
          <p:cNvCxnSpPr>
            <a:stCxn id="28" idx="5"/>
            <a:endCxn id="24" idx="1"/>
          </p:cNvCxnSpPr>
          <p:nvPr/>
        </p:nvCxnSpPr>
        <p:spPr bwMode="auto">
          <a:xfrm>
            <a:off x="1275031" y="2258350"/>
            <a:ext cx="1693305" cy="2417500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4"/>
            <a:endCxn id="25" idx="1"/>
          </p:cNvCxnSpPr>
          <p:nvPr/>
        </p:nvCxnSpPr>
        <p:spPr bwMode="auto">
          <a:xfrm>
            <a:off x="978683" y="2371271"/>
            <a:ext cx="2039669" cy="3599979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24" idx="2"/>
          </p:cNvCxnSpPr>
          <p:nvPr/>
        </p:nvCxnSpPr>
        <p:spPr bwMode="auto">
          <a:xfrm>
            <a:off x="1275031" y="3697079"/>
            <a:ext cx="1570553" cy="1251386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4"/>
            <a:endCxn id="25" idx="2"/>
          </p:cNvCxnSpPr>
          <p:nvPr/>
        </p:nvCxnSpPr>
        <p:spPr bwMode="auto">
          <a:xfrm>
            <a:off x="978683" y="3810000"/>
            <a:ext cx="1916917" cy="2433865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5"/>
            <a:endCxn id="25" idx="3"/>
          </p:cNvCxnSpPr>
          <p:nvPr/>
        </p:nvCxnSpPr>
        <p:spPr bwMode="auto">
          <a:xfrm>
            <a:off x="1248848" y="5221079"/>
            <a:ext cx="1769504" cy="1295400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6"/>
            <a:endCxn id="24" idx="4"/>
          </p:cNvCxnSpPr>
          <p:nvPr/>
        </p:nvCxnSpPr>
        <p:spPr bwMode="auto">
          <a:xfrm flipV="1">
            <a:off x="1421616" y="5334000"/>
            <a:ext cx="1843068" cy="909865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0" idx="7"/>
            <a:endCxn id="23" idx="3"/>
          </p:cNvCxnSpPr>
          <p:nvPr/>
        </p:nvCxnSpPr>
        <p:spPr bwMode="auto">
          <a:xfrm flipV="1">
            <a:off x="1298864" y="2258350"/>
            <a:ext cx="1695655" cy="3712900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9" idx="7"/>
            <a:endCxn id="22" idx="3"/>
          </p:cNvCxnSpPr>
          <p:nvPr/>
        </p:nvCxnSpPr>
        <p:spPr bwMode="auto">
          <a:xfrm flipV="1">
            <a:off x="1248848" y="3697079"/>
            <a:ext cx="1745671" cy="978771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1309256" y="2258350"/>
            <a:ext cx="1669471" cy="3712900"/>
          </a:xfrm>
          <a:prstGeom prst="straightConnector1">
            <a:avLst/>
          </a:prstGeom>
          <a:ln w="57150">
            <a:solidFill>
              <a:schemeClr val="accent5"/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8" idx="5"/>
            <a:endCxn id="24" idx="1"/>
          </p:cNvCxnSpPr>
          <p:nvPr/>
        </p:nvCxnSpPr>
        <p:spPr bwMode="auto">
          <a:xfrm>
            <a:off x="1275031" y="2258350"/>
            <a:ext cx="1693305" cy="2417500"/>
          </a:xfrm>
          <a:prstGeom prst="straightConnector1">
            <a:avLst/>
          </a:prstGeom>
          <a:ln w="57150">
            <a:solidFill>
              <a:schemeClr val="accent5"/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7"/>
          </p:cNvCxnSpPr>
          <p:nvPr/>
        </p:nvCxnSpPr>
        <p:spPr bwMode="auto">
          <a:xfrm flipV="1">
            <a:off x="1248848" y="3697080"/>
            <a:ext cx="1719487" cy="978770"/>
          </a:xfrm>
          <a:prstGeom prst="straightConnector1">
            <a:avLst/>
          </a:prstGeom>
          <a:ln w="57150">
            <a:solidFill>
              <a:schemeClr val="accent5"/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7" idx="4"/>
            <a:endCxn id="25" idx="2"/>
          </p:cNvCxnSpPr>
          <p:nvPr/>
        </p:nvCxnSpPr>
        <p:spPr bwMode="auto">
          <a:xfrm>
            <a:off x="978683" y="3810000"/>
            <a:ext cx="1916917" cy="2433865"/>
          </a:xfrm>
          <a:prstGeom prst="straightConnector1">
            <a:avLst/>
          </a:prstGeom>
          <a:ln w="57150">
            <a:solidFill>
              <a:schemeClr val="accent5"/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 bwMode="auto">
          <a:xfrm>
            <a:off x="3837708" y="2579481"/>
            <a:ext cx="838200" cy="2590800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i="0" u="none" strike="noStrike" normalizeH="0" baseline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5486400" y="1981200"/>
            <a:ext cx="914400" cy="110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V="1">
            <a:off x="5574516" y="2207552"/>
            <a:ext cx="902484" cy="11071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5486400" y="2207552"/>
            <a:ext cx="1066800" cy="25930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V="1">
            <a:off x="5592040" y="2207552"/>
            <a:ext cx="1037360" cy="38884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>
            <a:off x="7893628" y="4800600"/>
            <a:ext cx="509480" cy="36968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>
            <a:off x="6858000" y="2207552"/>
            <a:ext cx="997527" cy="11833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>
            <a:off x="6781800" y="2207552"/>
            <a:ext cx="1073727" cy="25930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6745224" y="2207552"/>
            <a:ext cx="1110303" cy="38884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>
            <a:off x="5029200" y="1549402"/>
            <a:ext cx="457200" cy="44284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 bwMode="auto">
          <a:xfrm flipV="1">
            <a:off x="6934200" y="1981200"/>
            <a:ext cx="959428" cy="110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 bwMode="auto">
          <a:xfrm flipV="1">
            <a:off x="5098473" y="3314701"/>
            <a:ext cx="502226" cy="44450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 bwMode="auto">
          <a:xfrm flipV="1">
            <a:off x="7919811" y="5943600"/>
            <a:ext cx="483297" cy="152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>
            <a:off x="5029200" y="4724400"/>
            <a:ext cx="457200" cy="76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 bwMode="auto">
          <a:xfrm flipV="1">
            <a:off x="7868763" y="2982235"/>
            <a:ext cx="518999" cy="4086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 bwMode="auto">
          <a:xfrm flipV="1">
            <a:off x="5063466" y="6134100"/>
            <a:ext cx="575334" cy="1905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 flipV="1">
            <a:off x="7881196" y="1572535"/>
            <a:ext cx="518999" cy="4086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000" y="1656000"/>
            <a:ext cx="608101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ARK Creation Algorithm</a:t>
            </a:r>
            <a:br>
              <a:rPr lang="en-US" sz="4400" dirty="0"/>
            </a:br>
            <a:r>
              <a:rPr lang="en-US" sz="2400" dirty="0"/>
              <a:t>How to produce an intra-app contention-free routing key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45584" y="1600200"/>
            <a:ext cx="888216" cy="5029200"/>
            <a:chOff x="5313507" y="1555750"/>
            <a:chExt cx="888216" cy="5029200"/>
          </a:xfrm>
        </p:grpSpPr>
        <p:sp>
          <p:nvSpPr>
            <p:cNvPr id="22" name="Oval 21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1600200"/>
            <a:ext cx="888216" cy="5029200"/>
            <a:chOff x="5313507" y="1555750"/>
            <a:chExt cx="888216" cy="5029200"/>
          </a:xfrm>
        </p:grpSpPr>
        <p:sp>
          <p:nvSpPr>
            <p:cNvPr id="27" name="Oval 26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3" name="Straight Arrow Connector 32"/>
          <p:cNvCxnSpPr>
            <a:stCxn id="28" idx="4"/>
            <a:endCxn id="25" idx="1"/>
          </p:cNvCxnSpPr>
          <p:nvPr/>
        </p:nvCxnSpPr>
        <p:spPr bwMode="auto">
          <a:xfrm>
            <a:off x="978683" y="2371271"/>
            <a:ext cx="2039669" cy="3599979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24" idx="2"/>
          </p:cNvCxnSpPr>
          <p:nvPr/>
        </p:nvCxnSpPr>
        <p:spPr bwMode="auto">
          <a:xfrm>
            <a:off x="1275031" y="3697079"/>
            <a:ext cx="1570553" cy="1251386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5"/>
            <a:endCxn id="25" idx="3"/>
          </p:cNvCxnSpPr>
          <p:nvPr/>
        </p:nvCxnSpPr>
        <p:spPr bwMode="auto">
          <a:xfrm>
            <a:off x="1248848" y="5221079"/>
            <a:ext cx="1769504" cy="129540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6"/>
            <a:endCxn id="24" idx="4"/>
          </p:cNvCxnSpPr>
          <p:nvPr/>
        </p:nvCxnSpPr>
        <p:spPr bwMode="auto">
          <a:xfrm flipV="1">
            <a:off x="1421616" y="5334000"/>
            <a:ext cx="1843068" cy="909865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Content Placeholder 3"/>
          <p:cNvSpPr>
            <a:spLocks noGrp="1"/>
          </p:cNvSpPr>
          <p:nvPr>
            <p:ph idx="1"/>
          </p:nvPr>
        </p:nvSpPr>
        <p:spPr>
          <a:xfrm>
            <a:off x="4217184" y="1652400"/>
            <a:ext cx="50103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Repeat until all flows mapped: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Solve Max Cardinality Matching (Hopcroft-Karp)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Map flows to middle switch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Remove edges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1309256" y="2258350"/>
            <a:ext cx="1669471" cy="37129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>
            <a:off x="1275031" y="2258350"/>
            <a:ext cx="1667121" cy="24175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1248848" y="3697080"/>
            <a:ext cx="1719487" cy="97877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>
            <a:off x="978683" y="3810000"/>
            <a:ext cx="1890733" cy="243386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16265"/>
            <a:ext cx="3819192" cy="5495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9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ARK Creation Algorithm</a:t>
            </a:r>
            <a:br>
              <a:rPr lang="en-US" sz="4400" dirty="0"/>
            </a:br>
            <a:r>
              <a:rPr lang="en-US" sz="2400" dirty="0"/>
              <a:t>How to produce an intra-app contention-free routing key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45584" y="1600200"/>
            <a:ext cx="888216" cy="5029200"/>
            <a:chOff x="5313507" y="1555750"/>
            <a:chExt cx="888216" cy="5029200"/>
          </a:xfrm>
        </p:grpSpPr>
        <p:sp>
          <p:nvSpPr>
            <p:cNvPr id="22" name="Oval 21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1600200"/>
            <a:ext cx="888216" cy="5029200"/>
            <a:chOff x="5313507" y="1555750"/>
            <a:chExt cx="888216" cy="5029200"/>
          </a:xfrm>
        </p:grpSpPr>
        <p:sp>
          <p:nvSpPr>
            <p:cNvPr id="27" name="Oval 26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3" name="Straight Arrow Connector 32"/>
          <p:cNvCxnSpPr>
            <a:stCxn id="28" idx="4"/>
            <a:endCxn id="25" idx="1"/>
          </p:cNvCxnSpPr>
          <p:nvPr/>
        </p:nvCxnSpPr>
        <p:spPr bwMode="auto">
          <a:xfrm>
            <a:off x="978683" y="2371271"/>
            <a:ext cx="2039669" cy="3599979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24" idx="2"/>
          </p:cNvCxnSpPr>
          <p:nvPr/>
        </p:nvCxnSpPr>
        <p:spPr bwMode="auto">
          <a:xfrm>
            <a:off x="1275031" y="3697079"/>
            <a:ext cx="1570553" cy="1251386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5"/>
            <a:endCxn id="25" idx="3"/>
          </p:cNvCxnSpPr>
          <p:nvPr/>
        </p:nvCxnSpPr>
        <p:spPr bwMode="auto">
          <a:xfrm>
            <a:off x="1248848" y="5221079"/>
            <a:ext cx="1769504" cy="1295400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6"/>
            <a:endCxn id="24" idx="4"/>
          </p:cNvCxnSpPr>
          <p:nvPr/>
        </p:nvCxnSpPr>
        <p:spPr bwMode="auto">
          <a:xfrm flipV="1">
            <a:off x="1421616" y="5334000"/>
            <a:ext cx="1843068" cy="909865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 bwMode="auto">
          <a:xfrm>
            <a:off x="3837708" y="2579481"/>
            <a:ext cx="838200" cy="2590800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i="0" u="none" strike="noStrike" normalizeH="0" baseline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5486400" y="1981200"/>
            <a:ext cx="990600" cy="1143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V="1">
            <a:off x="5592040" y="3646281"/>
            <a:ext cx="1037360" cy="24497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7893628" y="4343400"/>
            <a:ext cx="509480" cy="457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>
            <a:off x="6858000" y="3646281"/>
            <a:ext cx="997527" cy="11543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6781800" y="3646281"/>
            <a:ext cx="1073727" cy="24497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 flipV="1">
            <a:off x="4953000" y="1992245"/>
            <a:ext cx="533400" cy="3459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 bwMode="auto">
          <a:xfrm flipV="1">
            <a:off x="7919811" y="5638800"/>
            <a:ext cx="483297" cy="457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 bwMode="auto">
          <a:xfrm flipV="1">
            <a:off x="5105400" y="6134100"/>
            <a:ext cx="533400" cy="44450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5" idx="1"/>
          </p:cNvCxnSpPr>
          <p:nvPr/>
        </p:nvCxnSpPr>
        <p:spPr bwMode="auto">
          <a:xfrm>
            <a:off x="1005870" y="2388951"/>
            <a:ext cx="2012482" cy="35822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" idx="6"/>
            <a:endCxn id="24" idx="4"/>
          </p:cNvCxnSpPr>
          <p:nvPr/>
        </p:nvCxnSpPr>
        <p:spPr bwMode="auto">
          <a:xfrm flipV="1">
            <a:off x="1421616" y="5334000"/>
            <a:ext cx="1843068" cy="9098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000" y="3106800"/>
            <a:ext cx="608101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16265"/>
            <a:ext cx="3819192" cy="5495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ARK Creation Algorithm</a:t>
            </a:r>
            <a:br>
              <a:rPr lang="en-US" sz="4400" dirty="0"/>
            </a:br>
            <a:r>
              <a:rPr lang="en-US" sz="2400" dirty="0"/>
              <a:t>How to produce an intra-app contention-free routing key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45584" y="1600200"/>
            <a:ext cx="888216" cy="5029200"/>
            <a:chOff x="5313507" y="1555750"/>
            <a:chExt cx="888216" cy="5029200"/>
          </a:xfrm>
        </p:grpSpPr>
        <p:sp>
          <p:nvSpPr>
            <p:cNvPr id="22" name="Oval 21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1600200"/>
            <a:ext cx="888216" cy="5029200"/>
            <a:chOff x="5313507" y="1555750"/>
            <a:chExt cx="888216" cy="5029200"/>
          </a:xfrm>
        </p:grpSpPr>
        <p:sp>
          <p:nvSpPr>
            <p:cNvPr id="27" name="Oval 26"/>
            <p:cNvSpPr/>
            <p:nvPr/>
          </p:nvSpPr>
          <p:spPr bwMode="auto">
            <a:xfrm>
              <a:off x="5339690" y="2994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339690" y="1555750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313507" y="45184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363523" y="5813879"/>
              <a:ext cx="838200" cy="771071"/>
            </a:xfrm>
            <a:prstGeom prst="ellipse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4" name="Straight Arrow Connector 33"/>
          <p:cNvCxnSpPr>
            <a:stCxn id="27" idx="5"/>
            <a:endCxn id="24" idx="2"/>
          </p:cNvCxnSpPr>
          <p:nvPr/>
        </p:nvCxnSpPr>
        <p:spPr bwMode="auto">
          <a:xfrm>
            <a:off x="1275031" y="3697079"/>
            <a:ext cx="1570553" cy="1251386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5"/>
            <a:endCxn id="25" idx="3"/>
          </p:cNvCxnSpPr>
          <p:nvPr/>
        </p:nvCxnSpPr>
        <p:spPr bwMode="auto">
          <a:xfrm>
            <a:off x="1248848" y="5221079"/>
            <a:ext cx="1769504" cy="1295400"/>
          </a:xfrm>
          <a:prstGeom prst="straightConnector1">
            <a:avLst/>
          </a:prstGeom>
          <a:ln w="19050"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 bwMode="auto">
          <a:xfrm>
            <a:off x="3837708" y="2579481"/>
            <a:ext cx="838200" cy="2590800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i="0" u="none" strike="noStrike" normalizeH="0" baseline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5486400" y="3373666"/>
            <a:ext cx="990600" cy="12745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5562600" y="4876800"/>
            <a:ext cx="9144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7779327" y="4648200"/>
            <a:ext cx="623781" cy="2279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>
            <a:off x="6979679" y="4876113"/>
            <a:ext cx="875848" cy="1096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6934200" y="5120369"/>
            <a:ext cx="921327" cy="10518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 flipV="1">
            <a:off x="5029200" y="4876113"/>
            <a:ext cx="533400" cy="9744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 bwMode="auto">
          <a:xfrm>
            <a:off x="7855527" y="6172200"/>
            <a:ext cx="547581" cy="76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 bwMode="auto">
          <a:xfrm flipV="1">
            <a:off x="5029200" y="3373666"/>
            <a:ext cx="457200" cy="1315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5"/>
            <a:endCxn id="25" idx="3"/>
          </p:cNvCxnSpPr>
          <p:nvPr/>
        </p:nvCxnSpPr>
        <p:spPr bwMode="auto">
          <a:xfrm>
            <a:off x="1248848" y="5221079"/>
            <a:ext cx="1769504" cy="1295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5"/>
            <a:endCxn id="24" idx="2"/>
          </p:cNvCxnSpPr>
          <p:nvPr/>
        </p:nvCxnSpPr>
        <p:spPr bwMode="auto">
          <a:xfrm>
            <a:off x="1275031" y="3697079"/>
            <a:ext cx="1570553" cy="125138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951" y="4579200"/>
            <a:ext cx="608101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79342"/>
            <a:ext cx="3819192" cy="5495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ARK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1066800" y="1833232"/>
            <a:ext cx="914400" cy="110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V="1">
            <a:off x="1154916" y="2057400"/>
            <a:ext cx="902484" cy="11203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1066800" y="2057400"/>
            <a:ext cx="1066800" cy="26062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V="1">
            <a:off x="1172440" y="2057400"/>
            <a:ext cx="1058119" cy="39016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>
            <a:off x="3474028" y="4663677"/>
            <a:ext cx="509480" cy="36968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>
            <a:off x="2438400" y="2057400"/>
            <a:ext cx="997527" cy="11965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>
            <a:off x="2362200" y="2057400"/>
            <a:ext cx="1073727" cy="26062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2362200" y="2133600"/>
            <a:ext cx="1073727" cy="38254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>
            <a:off x="609600" y="1412479"/>
            <a:ext cx="457200" cy="44284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 bwMode="auto">
          <a:xfrm>
            <a:off x="2590800" y="1833232"/>
            <a:ext cx="883228" cy="110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 bwMode="auto">
          <a:xfrm flipV="1">
            <a:off x="678873" y="3177778"/>
            <a:ext cx="502226" cy="44450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 bwMode="auto">
          <a:xfrm flipV="1">
            <a:off x="3500211" y="5806677"/>
            <a:ext cx="483297" cy="152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>
            <a:off x="609600" y="4587477"/>
            <a:ext cx="457200" cy="76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 bwMode="auto">
          <a:xfrm flipV="1">
            <a:off x="3449163" y="2845312"/>
            <a:ext cx="518999" cy="4086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 bwMode="auto">
          <a:xfrm flipV="1">
            <a:off x="643866" y="5997177"/>
            <a:ext cx="575334" cy="1905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 flipV="1">
            <a:off x="3461596" y="1435612"/>
            <a:ext cx="518999" cy="4086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1066800" y="3236743"/>
            <a:ext cx="997527" cy="12745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>
            <a:off x="1078935" y="4732878"/>
            <a:ext cx="902265" cy="69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V="1">
            <a:off x="3435927" y="4511277"/>
            <a:ext cx="547581" cy="228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2590800" y="4739877"/>
            <a:ext cx="882405" cy="36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>
            <a:off x="2514600" y="4968477"/>
            <a:ext cx="921327" cy="1066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V="1">
            <a:off x="609600" y="4722641"/>
            <a:ext cx="545316" cy="1139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>
            <a:off x="3435927" y="6035277"/>
            <a:ext cx="547581" cy="76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V="1">
            <a:off x="609600" y="3236743"/>
            <a:ext cx="457200" cy="1315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>
            <a:off x="1066800" y="1844277"/>
            <a:ext cx="1066800" cy="12037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1219200" y="3505200"/>
            <a:ext cx="914400" cy="24919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3474028" y="4206477"/>
            <a:ext cx="509480" cy="457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>
            <a:off x="2438400" y="3505200"/>
            <a:ext cx="997527" cy="11584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2362200" y="3505200"/>
            <a:ext cx="1073727" cy="24538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 flipV="1">
            <a:off x="533400" y="1855322"/>
            <a:ext cx="533400" cy="3459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 bwMode="auto">
          <a:xfrm flipV="1">
            <a:off x="3500211" y="5501877"/>
            <a:ext cx="483297" cy="457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 bwMode="auto">
          <a:xfrm flipV="1">
            <a:off x="685800" y="5997177"/>
            <a:ext cx="533400" cy="44450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85992" y="2363212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solidFill>
                  <a:schemeClr val="accent5"/>
                </a:solidFill>
              </a:rPr>
              <a:t>0: SW0</a:t>
            </a:r>
            <a:r>
              <a:rPr lang="en-US" b="0" dirty="0" smtClean="0">
                <a:solidFill>
                  <a:schemeClr val="accent5"/>
                </a:solidFill>
                <a:sym typeface="Wingdings"/>
              </a:rPr>
              <a:t> </a:t>
            </a:r>
            <a:r>
              <a:rPr lang="en-US" b="0" dirty="0">
                <a:solidFill>
                  <a:schemeClr val="accent5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SW4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 </a:t>
            </a:r>
            <a:r>
              <a:rPr lang="en-US" b="0" dirty="0" smtClean="0">
                <a:solidFill>
                  <a:schemeClr val="accent5"/>
                </a:solidFill>
                <a:sym typeface="Wingdings"/>
              </a:rPr>
              <a:t> SW10 Host11 </a:t>
            </a:r>
            <a:r>
              <a:rPr lang="en-US" b="0" dirty="0" smtClean="0">
                <a:solidFill>
                  <a:schemeClr val="accent5"/>
                </a:solidFill>
              </a:rPr>
              <a:t> </a:t>
            </a:r>
          </a:p>
          <a:p>
            <a:pPr algn="l"/>
            <a:r>
              <a:rPr lang="en-US" b="0" dirty="0" smtClean="0">
                <a:solidFill>
                  <a:srgbClr val="FF0000"/>
                </a:solidFill>
              </a:rPr>
              <a:t>1: </a:t>
            </a:r>
            <a:r>
              <a:rPr lang="en-US" b="0" dirty="0">
                <a:solidFill>
                  <a:srgbClr val="FF0000"/>
                </a:solidFill>
              </a:rPr>
              <a:t>SW0</a:t>
            </a:r>
            <a:r>
              <a:rPr lang="en-US" b="0" dirty="0">
                <a:solidFill>
                  <a:srgbClr val="FF0000"/>
                </a:solidFill>
                <a:sym typeface="Wingdings"/>
              </a:rPr>
              <a:t>  </a:t>
            </a:r>
            <a:r>
              <a:rPr lang="en-US" sz="2400" dirty="0" smtClean="0">
                <a:solidFill>
                  <a:schemeClr val="accent2"/>
                </a:solidFill>
                <a:sym typeface="Wingdings"/>
              </a:rPr>
              <a:t>SW5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 </a:t>
            </a:r>
            <a:r>
              <a:rPr lang="en-US" b="0" dirty="0" smtClean="0">
                <a:solidFill>
                  <a:srgbClr val="FF0000"/>
                </a:solidFill>
                <a:sym typeface="Wingdings"/>
              </a:rPr>
              <a:t> SW11 </a:t>
            </a:r>
            <a:r>
              <a:rPr lang="en-US" b="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0" dirty="0" smtClean="0">
                <a:solidFill>
                  <a:srgbClr val="FF0000"/>
                </a:solidFill>
                <a:sym typeface="Wingdings"/>
              </a:rPr>
              <a:t>Host12</a:t>
            </a:r>
            <a:endParaRPr lang="en-US" b="0" dirty="0" smtClean="0">
              <a:solidFill>
                <a:srgbClr val="FF0000"/>
              </a:solidFill>
            </a:endParaRPr>
          </a:p>
          <a:p>
            <a:pPr algn="l"/>
            <a:r>
              <a:rPr lang="en-US" b="0" dirty="0" smtClean="0">
                <a:solidFill>
                  <a:schemeClr val="accent6"/>
                </a:solidFill>
              </a:rPr>
              <a:t>2:</a:t>
            </a:r>
            <a:r>
              <a:rPr lang="en-US" b="0" dirty="0">
                <a:solidFill>
                  <a:schemeClr val="accent6"/>
                </a:solidFill>
              </a:rPr>
              <a:t> </a:t>
            </a:r>
            <a:r>
              <a:rPr lang="en-US" b="0" dirty="0" smtClean="0">
                <a:solidFill>
                  <a:schemeClr val="accent6"/>
                </a:solidFill>
              </a:rPr>
              <a:t>SW1</a:t>
            </a:r>
            <a:r>
              <a:rPr lang="en-US" b="0" dirty="0" smtClean="0">
                <a:solidFill>
                  <a:schemeClr val="accent6"/>
                </a:solidFill>
                <a:sym typeface="Wingdings"/>
              </a:rPr>
              <a:t> </a:t>
            </a:r>
            <a:r>
              <a:rPr lang="en-US" b="0" dirty="0">
                <a:solidFill>
                  <a:schemeClr val="accent6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chemeClr val="accent6"/>
                </a:solidFill>
                <a:sym typeface="Wingdings"/>
              </a:rPr>
              <a:t>SW6</a:t>
            </a:r>
            <a:r>
              <a:rPr lang="en-US" dirty="0" smtClean="0">
                <a:solidFill>
                  <a:schemeClr val="accent6"/>
                </a:solidFill>
                <a:sym typeface="Wingdings"/>
              </a:rPr>
              <a:t> </a:t>
            </a:r>
            <a:r>
              <a:rPr lang="en-US" b="0" dirty="0" smtClean="0">
                <a:solidFill>
                  <a:schemeClr val="accent6"/>
                </a:solidFill>
                <a:sym typeface="Wingdings"/>
              </a:rPr>
              <a:t> SW10 </a:t>
            </a:r>
            <a:r>
              <a:rPr lang="en-US" b="0" dirty="0">
                <a:solidFill>
                  <a:schemeClr val="accent6"/>
                </a:solidFill>
                <a:sym typeface="Wingdings"/>
              </a:rPr>
              <a:t></a:t>
            </a:r>
            <a:r>
              <a:rPr lang="en-US" b="0" dirty="0" smtClean="0">
                <a:solidFill>
                  <a:schemeClr val="accent6"/>
                </a:solidFill>
                <a:sym typeface="Wingdings"/>
              </a:rPr>
              <a:t>Host9</a:t>
            </a:r>
            <a:endParaRPr lang="en-US" b="0" dirty="0" smtClean="0">
              <a:solidFill>
                <a:schemeClr val="accent6"/>
              </a:solidFill>
            </a:endParaRPr>
          </a:p>
          <a:p>
            <a:pPr algn="l"/>
            <a:r>
              <a:rPr lang="en-US" b="0" dirty="0" smtClean="0">
                <a:solidFill>
                  <a:schemeClr val="accent5"/>
                </a:solidFill>
              </a:rPr>
              <a:t>3: SW1</a:t>
            </a:r>
            <a:r>
              <a:rPr lang="en-US" b="0" dirty="0" smtClean="0">
                <a:solidFill>
                  <a:schemeClr val="accent5"/>
                </a:solidFill>
                <a:sym typeface="Wingdings"/>
              </a:rPr>
              <a:t>  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SW4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 </a:t>
            </a:r>
            <a:r>
              <a:rPr lang="en-US" b="0" dirty="0" smtClean="0">
                <a:solidFill>
                  <a:schemeClr val="accent5"/>
                </a:solidFill>
                <a:sym typeface="Wingdings"/>
              </a:rPr>
              <a:t> SW11 Host13</a:t>
            </a:r>
            <a:endParaRPr lang="en-US" b="0" dirty="0" smtClean="0">
              <a:solidFill>
                <a:schemeClr val="accent5"/>
              </a:solidFill>
            </a:endParaRPr>
          </a:p>
          <a:p>
            <a:pPr algn="l"/>
            <a:r>
              <a:rPr lang="en-US" b="0" dirty="0" smtClean="0">
                <a:solidFill>
                  <a:schemeClr val="accent5"/>
                </a:solidFill>
              </a:rPr>
              <a:t>4: SW2</a:t>
            </a:r>
            <a:r>
              <a:rPr lang="en-US" b="0" dirty="0" smtClean="0">
                <a:solidFill>
                  <a:schemeClr val="accent5"/>
                </a:solidFill>
                <a:sym typeface="Wingdings"/>
              </a:rPr>
              <a:t>  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SW4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 </a:t>
            </a:r>
            <a:r>
              <a:rPr lang="en-US" b="0" dirty="0" smtClean="0">
                <a:solidFill>
                  <a:schemeClr val="accent5"/>
                </a:solidFill>
                <a:sym typeface="Wingdings"/>
              </a:rPr>
              <a:t> SW9   Host4</a:t>
            </a:r>
            <a:endParaRPr lang="en-US" b="0" dirty="0" smtClean="0">
              <a:solidFill>
                <a:schemeClr val="accent5"/>
              </a:solidFill>
            </a:endParaRPr>
          </a:p>
          <a:p>
            <a:pPr algn="l"/>
            <a:r>
              <a:rPr lang="en-US" b="0" dirty="0" smtClean="0">
                <a:solidFill>
                  <a:schemeClr val="accent6"/>
                </a:solidFill>
              </a:rPr>
              <a:t>5:</a:t>
            </a:r>
            <a:r>
              <a:rPr lang="en-US" b="0" dirty="0">
                <a:solidFill>
                  <a:schemeClr val="accent6"/>
                </a:solidFill>
              </a:rPr>
              <a:t> </a:t>
            </a:r>
            <a:r>
              <a:rPr lang="en-US" b="0" dirty="0" smtClean="0">
                <a:solidFill>
                  <a:schemeClr val="accent6"/>
                </a:solidFill>
              </a:rPr>
              <a:t>SW2</a:t>
            </a:r>
            <a:r>
              <a:rPr lang="en-US" b="0" dirty="0" smtClean="0">
                <a:solidFill>
                  <a:schemeClr val="accent6"/>
                </a:solidFill>
                <a:sym typeface="Wingdings"/>
              </a:rPr>
              <a:t> </a:t>
            </a:r>
            <a:r>
              <a:rPr lang="en-US" b="0" dirty="0">
                <a:solidFill>
                  <a:schemeClr val="accent6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chemeClr val="accent6"/>
                </a:solidFill>
                <a:sym typeface="Wingdings"/>
              </a:rPr>
              <a:t>SW6</a:t>
            </a:r>
            <a:r>
              <a:rPr lang="en-US" dirty="0" smtClean="0">
                <a:solidFill>
                  <a:schemeClr val="accent6"/>
                </a:solidFill>
                <a:sym typeface="Wingdings"/>
              </a:rPr>
              <a:t> </a:t>
            </a:r>
            <a:r>
              <a:rPr lang="en-US" b="0" dirty="0" smtClean="0">
                <a:solidFill>
                  <a:schemeClr val="accent6"/>
                </a:solidFill>
                <a:sym typeface="Wingdings"/>
              </a:rPr>
              <a:t> SW11 </a:t>
            </a:r>
            <a:r>
              <a:rPr lang="en-US" b="0" dirty="0">
                <a:solidFill>
                  <a:schemeClr val="accent6"/>
                </a:solidFill>
                <a:sym typeface="Wingdings"/>
              </a:rPr>
              <a:t></a:t>
            </a:r>
            <a:r>
              <a:rPr lang="en-US" b="0" dirty="0" smtClean="0">
                <a:solidFill>
                  <a:schemeClr val="accent6"/>
                </a:solidFill>
                <a:sym typeface="Wingdings"/>
              </a:rPr>
              <a:t>Host14</a:t>
            </a:r>
            <a:endParaRPr lang="en-US" b="0" dirty="0" smtClean="0">
              <a:solidFill>
                <a:schemeClr val="accent6"/>
              </a:solidFill>
            </a:endParaRPr>
          </a:p>
          <a:p>
            <a:pPr algn="l"/>
            <a:r>
              <a:rPr lang="en-US" b="0" dirty="0" smtClean="0">
                <a:solidFill>
                  <a:schemeClr val="accent5"/>
                </a:solidFill>
              </a:rPr>
              <a:t>6:</a:t>
            </a:r>
            <a:r>
              <a:rPr lang="en-US" b="0" dirty="0">
                <a:solidFill>
                  <a:schemeClr val="accent5"/>
                </a:solidFill>
              </a:rPr>
              <a:t> </a:t>
            </a:r>
            <a:r>
              <a:rPr lang="en-US" b="0" dirty="0" smtClean="0">
                <a:solidFill>
                  <a:schemeClr val="accent5"/>
                </a:solidFill>
              </a:rPr>
              <a:t>SW3</a:t>
            </a:r>
            <a:r>
              <a:rPr lang="en-US" b="0" dirty="0" smtClean="0">
                <a:solidFill>
                  <a:schemeClr val="accent5"/>
                </a:solidFill>
                <a:sym typeface="Wingdings"/>
              </a:rPr>
              <a:t> </a:t>
            </a:r>
            <a:r>
              <a:rPr lang="en-US" b="0" dirty="0">
                <a:solidFill>
                  <a:schemeClr val="accent5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SW4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 </a:t>
            </a:r>
            <a:r>
              <a:rPr lang="en-US" b="0" dirty="0" smtClean="0">
                <a:solidFill>
                  <a:schemeClr val="accent5"/>
                </a:solidFill>
                <a:sym typeface="Wingdings"/>
              </a:rPr>
              <a:t> SW8   </a:t>
            </a:r>
            <a:r>
              <a:rPr lang="en-US" b="0" dirty="0">
                <a:solidFill>
                  <a:schemeClr val="accent5"/>
                </a:solidFill>
                <a:sym typeface="Wingdings"/>
              </a:rPr>
              <a:t></a:t>
            </a:r>
            <a:r>
              <a:rPr lang="en-US" b="0" dirty="0" smtClean="0">
                <a:solidFill>
                  <a:schemeClr val="accent5"/>
                </a:solidFill>
                <a:sym typeface="Wingdings"/>
              </a:rPr>
              <a:t>Host0</a:t>
            </a:r>
            <a:endParaRPr lang="en-US" b="0" dirty="0" smtClean="0">
              <a:solidFill>
                <a:schemeClr val="accent5"/>
              </a:solidFill>
            </a:endParaRPr>
          </a:p>
          <a:p>
            <a:pPr algn="l"/>
            <a:r>
              <a:rPr lang="en-US" b="0" dirty="0" smtClean="0">
                <a:solidFill>
                  <a:srgbClr val="FF0000"/>
                </a:solidFill>
              </a:rPr>
              <a:t>7: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SW3</a:t>
            </a:r>
            <a:r>
              <a:rPr lang="en-US" b="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b="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SW5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b="0" dirty="0" smtClean="0">
                <a:solidFill>
                  <a:srgbClr val="FF0000"/>
                </a:solidFill>
                <a:sym typeface="Wingdings"/>
              </a:rPr>
              <a:t> SW10 </a:t>
            </a:r>
            <a:r>
              <a:rPr lang="en-US" b="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0" dirty="0" smtClean="0">
                <a:solidFill>
                  <a:srgbClr val="FF0000"/>
                </a:solidFill>
                <a:sym typeface="Wingdings"/>
              </a:rPr>
              <a:t>Host8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00" y="4438800"/>
            <a:ext cx="608101" cy="608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200" y="2966400"/>
            <a:ext cx="608101" cy="6084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200" y="1515600"/>
            <a:ext cx="608101" cy="60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4556" y="2915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59964" y="1833232"/>
            <a:ext cx="416375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 smtClean="0"/>
              <a:t>0</a:t>
            </a:r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2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1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200" dirty="0" smtClean="0"/>
          </a:p>
          <a:p>
            <a:pPr algn="l"/>
            <a:r>
              <a:rPr lang="en-US" sz="1400" dirty="0" smtClean="0"/>
              <a:t>2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dirty="0" smtClean="0"/>
          </a:p>
          <a:p>
            <a:pPr algn="l"/>
            <a:r>
              <a:rPr lang="en-US" sz="1400" dirty="0" smtClean="0"/>
              <a:t> 3</a:t>
            </a:r>
          </a:p>
          <a:p>
            <a:pPr algn="l"/>
            <a:endParaRPr lang="he-IL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149549" y="1851192"/>
            <a:ext cx="416375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/>
              <a:t>4</a:t>
            </a:r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2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5</a:t>
            </a:r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200" dirty="0" smtClean="0"/>
          </a:p>
          <a:p>
            <a:pPr algn="l"/>
            <a:r>
              <a:rPr lang="en-US" sz="1400" dirty="0"/>
              <a:t>6</a:t>
            </a:r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dirty="0" smtClean="0"/>
          </a:p>
          <a:p>
            <a:pPr algn="l"/>
            <a:r>
              <a:rPr lang="en-US" sz="1400" dirty="0" smtClean="0"/>
              <a:t>7</a:t>
            </a:r>
          </a:p>
          <a:p>
            <a:pPr algn="l"/>
            <a:endParaRPr lang="he-IL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63651" y="1851192"/>
            <a:ext cx="577272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 smtClean="0"/>
              <a:t> 8</a:t>
            </a:r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2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 </a:t>
            </a:r>
            <a:r>
              <a:rPr lang="en-US" sz="1400" dirty="0" smtClean="0"/>
              <a:t>9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200" dirty="0" smtClean="0"/>
          </a:p>
          <a:p>
            <a:pPr algn="l"/>
            <a:r>
              <a:rPr lang="en-US" sz="1400" dirty="0" smtClean="0"/>
              <a:t>10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dirty="0" smtClean="0"/>
          </a:p>
          <a:p>
            <a:pPr algn="l"/>
            <a:r>
              <a:rPr lang="en-US" sz="1400" dirty="0" smtClean="0"/>
              <a:t>11</a:t>
            </a:r>
          </a:p>
          <a:p>
            <a:pPr algn="l"/>
            <a:endParaRPr lang="he-IL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01412" y="1235639"/>
            <a:ext cx="416375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00" dirty="0" smtClean="0"/>
              <a:t>0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1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2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3</a:t>
            </a:r>
          </a:p>
          <a:p>
            <a:pPr algn="l"/>
            <a:endParaRPr lang="en-US" sz="1000" dirty="0"/>
          </a:p>
          <a:p>
            <a:pPr algn="l"/>
            <a:endParaRPr lang="en-US" sz="1200" dirty="0" smtClean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4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5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6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7</a:t>
            </a:r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 8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 9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10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11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 smtClean="0"/>
              <a:t>12</a:t>
            </a:r>
          </a:p>
          <a:p>
            <a:pPr algn="l"/>
            <a:endParaRPr lang="en-US" sz="1100" dirty="0" smtClean="0"/>
          </a:p>
          <a:p>
            <a:pPr algn="l"/>
            <a:r>
              <a:rPr lang="en-US" sz="1000" dirty="0" smtClean="0"/>
              <a:t>13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14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000" dirty="0" smtClean="0"/>
              <a:t>15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95783" y="1296879"/>
            <a:ext cx="416375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00" dirty="0" smtClean="0"/>
              <a:t>  0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 smtClean="0"/>
              <a:t>  1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2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  3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 4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/>
              <a:t> </a:t>
            </a:r>
            <a:r>
              <a:rPr lang="en-US" sz="1000" dirty="0" smtClean="0"/>
              <a:t> 5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6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  7</a:t>
            </a:r>
          </a:p>
          <a:p>
            <a:pPr algn="l"/>
            <a:endParaRPr lang="en-US" dirty="0"/>
          </a:p>
          <a:p>
            <a:pPr algn="l"/>
            <a:r>
              <a:rPr lang="en-US" sz="1000" dirty="0" smtClean="0"/>
              <a:t> 8 </a:t>
            </a:r>
          </a:p>
          <a:p>
            <a:pPr algn="l"/>
            <a:endParaRPr lang="en-US" sz="900" dirty="0" smtClean="0"/>
          </a:p>
          <a:p>
            <a:pPr algn="l"/>
            <a:r>
              <a:rPr lang="en-US" sz="1000" dirty="0" smtClean="0"/>
              <a:t> 9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 smtClean="0"/>
              <a:t>10</a:t>
            </a:r>
          </a:p>
          <a:p>
            <a:pPr algn="l"/>
            <a:endParaRPr lang="en-US" sz="1100" dirty="0"/>
          </a:p>
          <a:p>
            <a:pPr algn="l"/>
            <a:r>
              <a:rPr lang="en-US" sz="1000" dirty="0" smtClean="0"/>
              <a:t>11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000" dirty="0" smtClean="0"/>
              <a:t>12</a:t>
            </a:r>
          </a:p>
          <a:p>
            <a:pPr algn="l"/>
            <a:endParaRPr lang="en-US" sz="1100" dirty="0" smtClean="0"/>
          </a:p>
          <a:p>
            <a:pPr algn="l"/>
            <a:r>
              <a:rPr lang="en-US" sz="1000" dirty="0" smtClean="0"/>
              <a:t>13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14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0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06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NRK (</a:t>
            </a:r>
            <a:r>
              <a:rPr lang="en-US" dirty="0" smtClean="0"/>
              <a:t>Network </a:t>
            </a:r>
            <a:r>
              <a:rPr lang="en-US" dirty="0"/>
              <a:t>Routing </a:t>
            </a:r>
            <a:r>
              <a:rPr lang="en-US" dirty="0" smtClean="0"/>
              <a:t>Keys)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07382"/>
            <a:ext cx="8229600" cy="4818781"/>
          </a:xfrm>
        </p:spPr>
        <p:txBody>
          <a:bodyPr/>
          <a:lstStyle/>
          <a:p>
            <a:r>
              <a:rPr lang="en-US" dirty="0"/>
              <a:t>ARK e</a:t>
            </a:r>
            <a:r>
              <a:rPr lang="en-US" dirty="0" smtClean="0"/>
              <a:t>nhancement</a:t>
            </a:r>
          </a:p>
          <a:p>
            <a:pPr marL="0" indent="0">
              <a:buNone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</a:t>
            </a:r>
            <a:r>
              <a:rPr lang="en-US" dirty="0" smtClean="0"/>
              <a:t>No intra-application contention</a:t>
            </a:r>
          </a:p>
          <a:p>
            <a:endParaRPr lang="en-US" dirty="0" smtClean="0"/>
          </a:p>
          <a:p>
            <a:r>
              <a:rPr lang="en-US" dirty="0" smtClean="0"/>
              <a:t>Reduction </a:t>
            </a:r>
            <a:r>
              <a:rPr lang="en-US" dirty="0"/>
              <a:t>of </a:t>
            </a:r>
            <a:r>
              <a:rPr lang="en-US" dirty="0" smtClean="0"/>
              <a:t>inter-application       contention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Run-time optimization with low complexity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906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NRK </a:t>
            </a:r>
            <a:r>
              <a:rPr lang="en-US" dirty="0"/>
              <a:t>(</a:t>
            </a:r>
            <a:r>
              <a:rPr lang="en-US" dirty="0" smtClean="0"/>
              <a:t>Network Routing Keys)</a:t>
            </a:r>
            <a:endParaRPr lang="en-US" dirty="0"/>
          </a:p>
        </p:txBody>
      </p:sp>
      <p:cxnSp>
        <p:nvCxnSpPr>
          <p:cNvPr id="260" name="Straight Arrow Connector 259"/>
          <p:cNvCxnSpPr/>
          <p:nvPr/>
        </p:nvCxnSpPr>
        <p:spPr bwMode="auto">
          <a:xfrm>
            <a:off x="1219200" y="1900203"/>
            <a:ext cx="944627" cy="7129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 bwMode="auto">
          <a:xfrm>
            <a:off x="2248484" y="3301736"/>
            <a:ext cx="1178251" cy="6816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 bwMode="auto">
          <a:xfrm>
            <a:off x="1057608" y="3300921"/>
            <a:ext cx="1243469" cy="1524001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 bwMode="auto">
          <a:xfrm>
            <a:off x="2300640" y="1886364"/>
            <a:ext cx="1126095" cy="1431791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 bwMode="auto">
          <a:xfrm flipV="1">
            <a:off x="1197220" y="1908455"/>
            <a:ext cx="1043012" cy="4095503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 bwMode="auto">
          <a:xfrm>
            <a:off x="2281404" y="1886365"/>
            <a:ext cx="1183432" cy="2209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 bwMode="auto">
          <a:xfrm>
            <a:off x="1038372" y="3300865"/>
            <a:ext cx="1271460" cy="56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 bwMode="auto">
          <a:xfrm>
            <a:off x="2301077" y="4804055"/>
            <a:ext cx="1125658" cy="1295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52593"/>
            <a:ext cx="3819192" cy="5495473"/>
          </a:xfrm>
          <a:prstGeom prst="rect">
            <a:avLst/>
          </a:prstGeom>
        </p:spPr>
      </p:pic>
      <p:cxnSp>
        <p:nvCxnSpPr>
          <p:cNvPr id="154" name="Straight Arrow Connector 153"/>
          <p:cNvCxnSpPr/>
          <p:nvPr/>
        </p:nvCxnSpPr>
        <p:spPr bwMode="auto">
          <a:xfrm>
            <a:off x="7363484" y="5846400"/>
            <a:ext cx="1152838" cy="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7267335" y="5849403"/>
            <a:ext cx="154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Used link by another application</a:t>
            </a:r>
            <a:endParaRPr lang="en-US" dirty="0"/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7162800" y="1510650"/>
            <a:ext cx="1891510" cy="2721712"/>
            <a:chOff x="381000" y="1179342"/>
            <a:chExt cx="3819192" cy="549547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179342"/>
              <a:ext cx="3819192" cy="5495473"/>
            </a:xfrm>
            <a:prstGeom prst="rect">
              <a:avLst/>
            </a:prstGeom>
          </p:spPr>
        </p:pic>
        <p:cxnSp>
          <p:nvCxnSpPr>
            <p:cNvPr id="68" name="Straight Arrow Connector 67"/>
            <p:cNvCxnSpPr/>
            <p:nvPr/>
          </p:nvCxnSpPr>
          <p:spPr bwMode="auto">
            <a:xfrm flipV="1">
              <a:off x="1066800" y="1833232"/>
              <a:ext cx="914400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1154916" y="2057400"/>
              <a:ext cx="902484" cy="112037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1066800" y="2057400"/>
              <a:ext cx="1066800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172440" y="2057400"/>
              <a:ext cx="1058119" cy="39016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3474028" y="4663677"/>
              <a:ext cx="509480" cy="3696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2438400" y="2057400"/>
              <a:ext cx="997527" cy="11965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2362200" y="2057400"/>
              <a:ext cx="1073727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2362200" y="2133600"/>
              <a:ext cx="1073727" cy="3825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609600" y="1412479"/>
              <a:ext cx="457200" cy="4428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2590800" y="1833232"/>
              <a:ext cx="883228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678873" y="3177778"/>
              <a:ext cx="502226" cy="444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3500211" y="5806677"/>
              <a:ext cx="483297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609600" y="4587477"/>
              <a:ext cx="457200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 bwMode="auto">
            <a:xfrm flipV="1">
              <a:off x="3449163" y="28453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643866" y="5997177"/>
              <a:ext cx="575334" cy="1905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3461596" y="14356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1066800" y="3236743"/>
              <a:ext cx="997527" cy="1274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1078935" y="4732878"/>
              <a:ext cx="902265" cy="69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3435927" y="4511277"/>
              <a:ext cx="547581" cy="228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2590800" y="4739877"/>
              <a:ext cx="882405" cy="36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 bwMode="auto">
            <a:xfrm>
              <a:off x="2514600" y="4968477"/>
              <a:ext cx="921327" cy="10668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V="1">
              <a:off x="609600" y="4722641"/>
              <a:ext cx="545316" cy="1139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3435927" y="6035277"/>
              <a:ext cx="547581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609600" y="3236743"/>
              <a:ext cx="457200" cy="13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 bwMode="auto">
            <a:xfrm>
              <a:off x="1066800" y="1844277"/>
              <a:ext cx="1066800" cy="120372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1219200" y="3505200"/>
              <a:ext cx="914400" cy="24919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3474028" y="4206477"/>
              <a:ext cx="509480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2438400" y="3505200"/>
              <a:ext cx="997527" cy="1158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 bwMode="auto">
            <a:xfrm>
              <a:off x="2362200" y="3505200"/>
              <a:ext cx="1073727" cy="24538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533400" y="1855322"/>
              <a:ext cx="533400" cy="3459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3500211" y="5501877"/>
              <a:ext cx="483297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 bwMode="auto">
            <a:xfrm flipV="1">
              <a:off x="685800" y="5997177"/>
              <a:ext cx="533400" cy="4445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9200" y="4438800"/>
              <a:ext cx="608101" cy="60840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9200" y="2966400"/>
              <a:ext cx="608101" cy="60840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9200" y="1515600"/>
              <a:ext cx="608101" cy="608400"/>
            </a:xfrm>
            <a:prstGeom prst="rect">
              <a:avLst/>
            </a:prstGeom>
          </p:spPr>
        </p:pic>
      </p:grpSp>
      <p:sp>
        <p:nvSpPr>
          <p:cNvPr id="103" name="TextBox 102"/>
          <p:cNvSpPr txBox="1"/>
          <p:nvPr/>
        </p:nvSpPr>
        <p:spPr>
          <a:xfrm>
            <a:off x="7321533" y="1213928"/>
            <a:ext cx="187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Original 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NRK </a:t>
            </a:r>
            <a:r>
              <a:rPr lang="en-US" dirty="0"/>
              <a:t>(</a:t>
            </a:r>
            <a:r>
              <a:rPr lang="en-US" dirty="0" smtClean="0"/>
              <a:t>Network Routing Keys)</a:t>
            </a:r>
            <a:endParaRPr lang="en-US" dirty="0"/>
          </a:p>
        </p:txBody>
      </p:sp>
      <p:cxnSp>
        <p:nvCxnSpPr>
          <p:cNvPr id="260" name="Straight Arrow Connector 259"/>
          <p:cNvCxnSpPr/>
          <p:nvPr/>
        </p:nvCxnSpPr>
        <p:spPr bwMode="auto">
          <a:xfrm>
            <a:off x="1219200" y="1900203"/>
            <a:ext cx="944627" cy="7129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 bwMode="auto">
          <a:xfrm>
            <a:off x="2248484" y="3301736"/>
            <a:ext cx="1178251" cy="6816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 bwMode="auto">
          <a:xfrm>
            <a:off x="1057608" y="3300921"/>
            <a:ext cx="1243469" cy="1524001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 bwMode="auto">
          <a:xfrm>
            <a:off x="2300640" y="1886364"/>
            <a:ext cx="1126095" cy="1431791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 bwMode="auto">
          <a:xfrm flipV="1">
            <a:off x="1197220" y="1908455"/>
            <a:ext cx="1043012" cy="4095503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 bwMode="auto">
          <a:xfrm>
            <a:off x="2281404" y="1886365"/>
            <a:ext cx="1183432" cy="2209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 bwMode="auto">
          <a:xfrm>
            <a:off x="1038372" y="3300865"/>
            <a:ext cx="1271460" cy="56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 bwMode="auto">
          <a:xfrm>
            <a:off x="2301077" y="4804055"/>
            <a:ext cx="1125658" cy="1295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52593"/>
            <a:ext cx="3819192" cy="549547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00" y="1584000"/>
            <a:ext cx="608101" cy="608400"/>
          </a:xfrm>
          <a:prstGeom prst="rect">
            <a:avLst/>
          </a:prstGeom>
        </p:spPr>
      </p:pic>
      <p:grpSp>
        <p:nvGrpSpPr>
          <p:cNvPr id="195" name="Group 194"/>
          <p:cNvGrpSpPr/>
          <p:nvPr/>
        </p:nvGrpSpPr>
        <p:grpSpPr>
          <a:xfrm>
            <a:off x="609600" y="1485730"/>
            <a:ext cx="3373908" cy="4775198"/>
            <a:chOff x="2743200" y="1452337"/>
            <a:chExt cx="3373908" cy="4775198"/>
          </a:xfrm>
        </p:grpSpPr>
        <p:cxnSp>
          <p:nvCxnSpPr>
            <p:cNvPr id="196" name="Straight Arrow Connector 195"/>
            <p:cNvCxnSpPr/>
            <p:nvPr/>
          </p:nvCxnSpPr>
          <p:spPr bwMode="auto">
            <a:xfrm>
              <a:off x="5607628" y="4703535"/>
              <a:ext cx="509480" cy="3696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 bwMode="auto">
            <a:xfrm>
              <a:off x="2743200" y="1452337"/>
              <a:ext cx="457200" cy="4428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 bwMode="auto">
            <a:xfrm flipV="1">
              <a:off x="2812473" y="3217636"/>
              <a:ext cx="502226" cy="444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 bwMode="auto">
            <a:xfrm flipV="1">
              <a:off x="5633811" y="5846535"/>
              <a:ext cx="483297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743200" y="4627335"/>
              <a:ext cx="457200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 bwMode="auto">
            <a:xfrm flipV="1">
              <a:off x="5582763" y="2885170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 bwMode="auto">
            <a:xfrm flipV="1">
              <a:off x="2777466" y="6037035"/>
              <a:ext cx="575334" cy="1905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 bwMode="auto">
            <a:xfrm flipV="1">
              <a:off x="5595196" y="1475470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205" name="Straight Arrow Connector 204"/>
          <p:cNvCxnSpPr/>
          <p:nvPr/>
        </p:nvCxnSpPr>
        <p:spPr bwMode="auto">
          <a:xfrm>
            <a:off x="1066800" y="1917528"/>
            <a:ext cx="914400" cy="110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 bwMode="auto">
          <a:xfrm flipV="1">
            <a:off x="1154916" y="2147390"/>
            <a:ext cx="902484" cy="11036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 bwMode="auto">
          <a:xfrm flipV="1">
            <a:off x="1066800" y="2209533"/>
            <a:ext cx="1097027" cy="252739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 bwMode="auto">
          <a:xfrm flipV="1">
            <a:off x="1172440" y="2161710"/>
            <a:ext cx="991387" cy="387061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 bwMode="auto">
          <a:xfrm>
            <a:off x="7363484" y="5846400"/>
            <a:ext cx="1152838" cy="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7267335" y="5849403"/>
            <a:ext cx="154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Used link by another application</a:t>
            </a:r>
            <a:endParaRPr lang="en-US" dirty="0"/>
          </a:p>
        </p:txBody>
      </p:sp>
      <p:cxnSp>
        <p:nvCxnSpPr>
          <p:cNvPr id="209" name="Straight Arrow Connector 208"/>
          <p:cNvCxnSpPr/>
          <p:nvPr/>
        </p:nvCxnSpPr>
        <p:spPr bwMode="auto">
          <a:xfrm>
            <a:off x="2493568" y="2121369"/>
            <a:ext cx="942359" cy="120585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 bwMode="auto">
          <a:xfrm>
            <a:off x="2400277" y="2147390"/>
            <a:ext cx="1035650" cy="25895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 bwMode="auto">
          <a:xfrm>
            <a:off x="2362440" y="2166368"/>
            <a:ext cx="1073487" cy="38659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 bwMode="auto">
          <a:xfrm>
            <a:off x="2575859" y="1895908"/>
            <a:ext cx="898169" cy="2162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7162800" y="1510650"/>
            <a:ext cx="1891510" cy="2721712"/>
            <a:chOff x="381000" y="1179342"/>
            <a:chExt cx="3819192" cy="549547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179342"/>
              <a:ext cx="3819192" cy="5495473"/>
            </a:xfrm>
            <a:prstGeom prst="rect">
              <a:avLst/>
            </a:prstGeom>
          </p:spPr>
        </p:pic>
        <p:cxnSp>
          <p:nvCxnSpPr>
            <p:cNvPr id="68" name="Straight Arrow Connector 67"/>
            <p:cNvCxnSpPr/>
            <p:nvPr/>
          </p:nvCxnSpPr>
          <p:spPr bwMode="auto">
            <a:xfrm flipV="1">
              <a:off x="1066800" y="1833232"/>
              <a:ext cx="914400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1154916" y="2057400"/>
              <a:ext cx="902484" cy="112037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1066800" y="2057400"/>
              <a:ext cx="1066800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172440" y="2057400"/>
              <a:ext cx="1058119" cy="39016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3474028" y="4663677"/>
              <a:ext cx="509480" cy="3696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2438400" y="2057400"/>
              <a:ext cx="997527" cy="11965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2362200" y="2057400"/>
              <a:ext cx="1073727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2362200" y="2133600"/>
              <a:ext cx="1073727" cy="3825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609600" y="1412479"/>
              <a:ext cx="457200" cy="4428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2590800" y="1833232"/>
              <a:ext cx="883228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678873" y="3177778"/>
              <a:ext cx="502226" cy="444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3500211" y="5806677"/>
              <a:ext cx="483297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609600" y="4587477"/>
              <a:ext cx="457200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 bwMode="auto">
            <a:xfrm flipV="1">
              <a:off x="3449163" y="28453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643866" y="5997177"/>
              <a:ext cx="575334" cy="1905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3461596" y="14356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1066800" y="3236743"/>
              <a:ext cx="997527" cy="1274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1078935" y="4732878"/>
              <a:ext cx="902265" cy="69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3435927" y="4511277"/>
              <a:ext cx="547581" cy="228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2590800" y="4739877"/>
              <a:ext cx="882405" cy="36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 bwMode="auto">
            <a:xfrm>
              <a:off x="2514600" y="4968477"/>
              <a:ext cx="921327" cy="10668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V="1">
              <a:off x="609600" y="4722641"/>
              <a:ext cx="545316" cy="1139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3435927" y="6035277"/>
              <a:ext cx="547581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609600" y="3236743"/>
              <a:ext cx="457200" cy="13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 bwMode="auto">
            <a:xfrm>
              <a:off x="1066800" y="1844277"/>
              <a:ext cx="1066800" cy="120372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1219200" y="3505200"/>
              <a:ext cx="914400" cy="24919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3474028" y="4206477"/>
              <a:ext cx="509480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2438400" y="3505200"/>
              <a:ext cx="997527" cy="1158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 bwMode="auto">
            <a:xfrm>
              <a:off x="2362200" y="3505200"/>
              <a:ext cx="1073727" cy="24538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533400" y="1855322"/>
              <a:ext cx="533400" cy="3459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3500211" y="5501877"/>
              <a:ext cx="483297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 bwMode="auto">
            <a:xfrm flipV="1">
              <a:off x="685800" y="5997177"/>
              <a:ext cx="533400" cy="4445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9200" y="4438800"/>
              <a:ext cx="608101" cy="60840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9200" y="2966400"/>
              <a:ext cx="608101" cy="60840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9200" y="1515600"/>
              <a:ext cx="608101" cy="608400"/>
            </a:xfrm>
            <a:prstGeom prst="rect">
              <a:avLst/>
            </a:prstGeom>
          </p:spPr>
        </p:pic>
      </p:grpSp>
      <p:sp>
        <p:nvSpPr>
          <p:cNvPr id="103" name="TextBox 102"/>
          <p:cNvSpPr txBox="1"/>
          <p:nvPr/>
        </p:nvSpPr>
        <p:spPr>
          <a:xfrm>
            <a:off x="7321533" y="1213928"/>
            <a:ext cx="187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Original 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6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6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25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26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0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1372 0.02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7 0.00069 L -0.02587 -0.0219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13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1788 -0.0210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06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2378 0.0215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06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0087 0.0282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1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02848 0.0173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85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02952 0.0562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28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1753 0.01968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97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1" dur="indefinite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4" dur="indefinite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7" dur="indefinite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0" dur="indefinite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3" dur="indefinite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6" dur="indefinit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9" dur="indefinite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2" dur="indefinite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5" dur="indefinite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8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1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Introduction- Clos Topology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18781"/>
          </a:xfrm>
        </p:spPr>
        <p:txBody>
          <a:bodyPr/>
          <a:lstStyle/>
          <a:p>
            <a:r>
              <a:rPr lang="en-US" smtClean="0"/>
              <a:t>2- level Folded Clos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88218"/>
            <a:ext cx="7684074" cy="5076886"/>
          </a:xfrm>
          <a:prstGeom prst="rect">
            <a:avLst/>
          </a:prstGeom>
        </p:spPr>
      </p:pic>
      <p:sp>
        <p:nvSpPr>
          <p:cNvPr id="13" name="Curved Up Arrow 12"/>
          <p:cNvSpPr/>
          <p:nvPr/>
        </p:nvSpPr>
        <p:spPr bwMode="auto">
          <a:xfrm>
            <a:off x="2362200" y="6172200"/>
            <a:ext cx="2819400" cy="533400"/>
          </a:xfrm>
          <a:prstGeom prst="curvedUpArrow">
            <a:avLst>
              <a:gd name="adj1" fmla="val 17296"/>
              <a:gd name="adj2" fmla="val 74981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urved Up Arrow 15"/>
          <p:cNvSpPr/>
          <p:nvPr/>
        </p:nvSpPr>
        <p:spPr bwMode="auto">
          <a:xfrm>
            <a:off x="1905000" y="6172200"/>
            <a:ext cx="1676400" cy="533400"/>
          </a:xfrm>
          <a:prstGeom prst="curvedUpArrow">
            <a:avLst>
              <a:gd name="adj1" fmla="val 17296"/>
              <a:gd name="adj2" fmla="val 74981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urved Up Arrow 16"/>
          <p:cNvSpPr/>
          <p:nvPr/>
        </p:nvSpPr>
        <p:spPr bwMode="auto">
          <a:xfrm>
            <a:off x="2667000" y="6172200"/>
            <a:ext cx="4191000" cy="533400"/>
          </a:xfrm>
          <a:prstGeom prst="curvedUpArrow">
            <a:avLst>
              <a:gd name="adj1" fmla="val 17296"/>
              <a:gd name="adj2" fmla="val 74981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1038372" y="1886364"/>
            <a:ext cx="2426464" cy="4213091"/>
            <a:chOff x="3171972" y="1852971"/>
            <a:chExt cx="2426464" cy="4213091"/>
          </a:xfrm>
        </p:grpSpPr>
        <p:cxnSp>
          <p:nvCxnSpPr>
            <p:cNvPr id="259" name="Straight Arrow Connector 258"/>
            <p:cNvCxnSpPr/>
            <p:nvPr/>
          </p:nvCxnSpPr>
          <p:spPr bwMode="auto">
            <a:xfrm>
              <a:off x="4434240" y="1852971"/>
              <a:ext cx="1126095" cy="143179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 bwMode="auto">
            <a:xfrm>
              <a:off x="3352800" y="1866810"/>
              <a:ext cx="944627" cy="712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 bwMode="auto">
            <a:xfrm>
              <a:off x="4415004" y="1852972"/>
              <a:ext cx="1183432" cy="220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 bwMode="auto">
            <a:xfrm>
              <a:off x="3191208" y="3267528"/>
              <a:ext cx="1243469" cy="15240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 bwMode="auto">
            <a:xfrm>
              <a:off x="4434677" y="4770662"/>
              <a:ext cx="1125658" cy="1295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 bwMode="auto">
            <a:xfrm flipV="1">
              <a:off x="3330820" y="1875062"/>
              <a:ext cx="1043012" cy="409550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 bwMode="auto">
            <a:xfrm>
              <a:off x="3171972" y="3267472"/>
              <a:ext cx="1271460" cy="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 bwMode="auto">
            <a:xfrm>
              <a:off x="4382084" y="3268343"/>
              <a:ext cx="1178251" cy="681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85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52593"/>
            <a:ext cx="3819192" cy="5495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NRK (Network Routing Keys)</a:t>
            </a:r>
            <a:endParaRPr lang="en-US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1066800" y="1917528"/>
            <a:ext cx="2407228" cy="4114804"/>
            <a:chOff x="1066800" y="1844277"/>
            <a:chExt cx="2407228" cy="4114804"/>
          </a:xfrm>
        </p:grpSpPr>
        <p:cxnSp>
          <p:nvCxnSpPr>
            <p:cNvPr id="187" name="Straight Arrow Connector 186"/>
            <p:cNvCxnSpPr/>
            <p:nvPr/>
          </p:nvCxnSpPr>
          <p:spPr bwMode="auto">
            <a:xfrm>
              <a:off x="1066800" y="1844277"/>
              <a:ext cx="990600" cy="118054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 bwMode="auto">
            <a:xfrm>
              <a:off x="1154916" y="3177780"/>
              <a:ext cx="841560" cy="6052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 bwMode="auto">
            <a:xfrm flipV="1">
              <a:off x="1066800" y="3504581"/>
              <a:ext cx="990600" cy="115909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 bwMode="auto">
            <a:xfrm flipV="1">
              <a:off x="1172440" y="3541069"/>
              <a:ext cx="1011153" cy="24180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 bwMode="auto">
            <a:xfrm>
              <a:off x="2568285" y="3244904"/>
              <a:ext cx="867642" cy="907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 bwMode="auto">
            <a:xfrm>
              <a:off x="2480334" y="3510430"/>
              <a:ext cx="946401" cy="115324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 bwMode="auto">
            <a:xfrm>
              <a:off x="2396899" y="3550620"/>
              <a:ext cx="1039028" cy="240845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 bwMode="auto">
            <a:xfrm flipV="1">
              <a:off x="2472020" y="1844279"/>
              <a:ext cx="1002008" cy="117794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95" name="Group 194"/>
          <p:cNvGrpSpPr/>
          <p:nvPr/>
        </p:nvGrpSpPr>
        <p:grpSpPr>
          <a:xfrm>
            <a:off x="609600" y="1485730"/>
            <a:ext cx="3373908" cy="4775198"/>
            <a:chOff x="2743200" y="1452337"/>
            <a:chExt cx="3373908" cy="4775198"/>
          </a:xfrm>
        </p:grpSpPr>
        <p:cxnSp>
          <p:nvCxnSpPr>
            <p:cNvPr id="196" name="Straight Arrow Connector 195"/>
            <p:cNvCxnSpPr/>
            <p:nvPr/>
          </p:nvCxnSpPr>
          <p:spPr bwMode="auto">
            <a:xfrm>
              <a:off x="5607628" y="4703535"/>
              <a:ext cx="509480" cy="3696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 bwMode="auto">
            <a:xfrm>
              <a:off x="2743200" y="1452337"/>
              <a:ext cx="457200" cy="4428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 bwMode="auto">
            <a:xfrm flipV="1">
              <a:off x="2812473" y="3217636"/>
              <a:ext cx="502226" cy="444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 bwMode="auto">
            <a:xfrm flipV="1">
              <a:off x="5633811" y="5846535"/>
              <a:ext cx="483297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743200" y="4627335"/>
              <a:ext cx="457200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 bwMode="auto">
            <a:xfrm flipV="1">
              <a:off x="5582763" y="2885170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 bwMode="auto">
            <a:xfrm flipV="1">
              <a:off x="2777466" y="6037035"/>
              <a:ext cx="575334" cy="1905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 bwMode="auto">
            <a:xfrm flipV="1">
              <a:off x="5595196" y="1475470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1066800" y="1895908"/>
            <a:ext cx="2407228" cy="4136420"/>
            <a:chOff x="1066800" y="1822657"/>
            <a:chExt cx="2407228" cy="4136420"/>
          </a:xfrm>
        </p:grpSpPr>
        <p:cxnSp>
          <p:nvCxnSpPr>
            <p:cNvPr id="205" name="Straight Arrow Connector 204"/>
            <p:cNvCxnSpPr/>
            <p:nvPr/>
          </p:nvCxnSpPr>
          <p:spPr bwMode="auto">
            <a:xfrm>
              <a:off x="1066800" y="1844277"/>
              <a:ext cx="914400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 bwMode="auto">
            <a:xfrm flipV="1">
              <a:off x="1154916" y="2074139"/>
              <a:ext cx="902484" cy="110364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 bwMode="auto">
            <a:xfrm flipV="1">
              <a:off x="1066800" y="2136282"/>
              <a:ext cx="1097027" cy="252739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 bwMode="auto">
            <a:xfrm flipV="1">
              <a:off x="1172440" y="2088459"/>
              <a:ext cx="991387" cy="387061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 bwMode="auto">
            <a:xfrm>
              <a:off x="2493568" y="2048118"/>
              <a:ext cx="942359" cy="120585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 bwMode="auto">
            <a:xfrm>
              <a:off x="2400277" y="2074139"/>
              <a:ext cx="1035650" cy="258953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 bwMode="auto">
            <a:xfrm>
              <a:off x="2362440" y="2093117"/>
              <a:ext cx="1073487" cy="386596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 bwMode="auto">
            <a:xfrm>
              <a:off x="2575859" y="1822657"/>
              <a:ext cx="898169" cy="2162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1052915" y="1886364"/>
            <a:ext cx="2421113" cy="4199071"/>
            <a:chOff x="1097943" y="1711341"/>
            <a:chExt cx="2421113" cy="4199071"/>
          </a:xfrm>
        </p:grpSpPr>
        <p:cxnSp>
          <p:nvCxnSpPr>
            <p:cNvPr id="214" name="Straight Arrow Connector 213"/>
            <p:cNvCxnSpPr/>
            <p:nvPr/>
          </p:nvCxnSpPr>
          <p:spPr bwMode="auto">
            <a:xfrm>
              <a:off x="1131142" y="1748027"/>
              <a:ext cx="1082406" cy="26321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 bwMode="auto">
            <a:xfrm>
              <a:off x="1210541" y="3084794"/>
              <a:ext cx="923370" cy="132170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 bwMode="auto">
            <a:xfrm>
              <a:off x="1097943" y="4583265"/>
              <a:ext cx="927915" cy="7542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 bwMode="auto">
            <a:xfrm flipV="1">
              <a:off x="1185985" y="4873232"/>
              <a:ext cx="943436" cy="103718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 bwMode="auto">
            <a:xfrm flipV="1">
              <a:off x="2525362" y="3253977"/>
              <a:ext cx="910565" cy="115252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 bwMode="auto">
            <a:xfrm>
              <a:off x="2613313" y="4648303"/>
              <a:ext cx="822614" cy="1537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 bwMode="auto">
            <a:xfrm>
              <a:off x="2535532" y="4879059"/>
              <a:ext cx="936231" cy="100426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 bwMode="auto">
            <a:xfrm flipV="1">
              <a:off x="2433430" y="1711341"/>
              <a:ext cx="1085626" cy="266885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>
            <a:off x="1066800" y="1917528"/>
            <a:ext cx="2407228" cy="4248142"/>
            <a:chOff x="1066800" y="1844277"/>
            <a:chExt cx="2407228" cy="4248142"/>
          </a:xfrm>
        </p:grpSpPr>
        <p:cxnSp>
          <p:nvCxnSpPr>
            <p:cNvPr id="223" name="Straight Arrow Connector 222"/>
            <p:cNvCxnSpPr/>
            <p:nvPr/>
          </p:nvCxnSpPr>
          <p:spPr bwMode="auto">
            <a:xfrm>
              <a:off x="1066800" y="1844277"/>
              <a:ext cx="1130082" cy="396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 bwMode="auto">
            <a:xfrm>
              <a:off x="1126012" y="3215317"/>
              <a:ext cx="1054383" cy="260702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 bwMode="auto">
            <a:xfrm>
              <a:off x="1066800" y="4663677"/>
              <a:ext cx="1013730" cy="117809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 bwMode="auto">
            <a:xfrm>
              <a:off x="1165513" y="6026204"/>
              <a:ext cx="815317" cy="45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 bwMode="auto">
            <a:xfrm flipV="1">
              <a:off x="2399790" y="3253977"/>
              <a:ext cx="1036137" cy="254885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 bwMode="auto">
            <a:xfrm flipV="1">
              <a:off x="2477921" y="4663678"/>
              <a:ext cx="958006" cy="11780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 bwMode="auto">
            <a:xfrm flipV="1">
              <a:off x="2568285" y="5997177"/>
              <a:ext cx="893311" cy="9524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 bwMode="auto">
            <a:xfrm flipV="1">
              <a:off x="2362834" y="1844278"/>
              <a:ext cx="1111194" cy="39623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00" y="1584000"/>
            <a:ext cx="608101" cy="6084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00" y="3042000"/>
            <a:ext cx="608101" cy="6084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00" y="4516498"/>
            <a:ext cx="608101" cy="6084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00" y="5846400"/>
            <a:ext cx="608101" cy="608400"/>
          </a:xfrm>
          <a:prstGeom prst="rect">
            <a:avLst/>
          </a:prstGeom>
        </p:spPr>
      </p:pic>
      <p:cxnSp>
        <p:nvCxnSpPr>
          <p:cNvPr id="154" name="Straight Arrow Connector 153"/>
          <p:cNvCxnSpPr/>
          <p:nvPr/>
        </p:nvCxnSpPr>
        <p:spPr bwMode="auto">
          <a:xfrm>
            <a:off x="7363484" y="5846400"/>
            <a:ext cx="1152838" cy="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7267335" y="5849403"/>
            <a:ext cx="154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Used link by another application</a:t>
            </a:r>
            <a:endParaRPr lang="en-US" dirty="0"/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7162800" y="1510650"/>
            <a:ext cx="1891510" cy="2721712"/>
            <a:chOff x="381000" y="1179342"/>
            <a:chExt cx="3819192" cy="5495473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179342"/>
              <a:ext cx="3819192" cy="5495473"/>
            </a:xfrm>
            <a:prstGeom prst="rect">
              <a:avLst/>
            </a:prstGeom>
          </p:spPr>
        </p:pic>
        <p:cxnSp>
          <p:nvCxnSpPr>
            <p:cNvPr id="100" name="Straight Arrow Connector 99"/>
            <p:cNvCxnSpPr/>
            <p:nvPr/>
          </p:nvCxnSpPr>
          <p:spPr bwMode="auto">
            <a:xfrm flipV="1">
              <a:off x="1066800" y="1833232"/>
              <a:ext cx="914400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1154916" y="2057400"/>
              <a:ext cx="902484" cy="112037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1066800" y="2057400"/>
              <a:ext cx="1066800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1172440" y="2057400"/>
              <a:ext cx="1058119" cy="39016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 bwMode="auto">
            <a:xfrm>
              <a:off x="3474028" y="4663677"/>
              <a:ext cx="509480" cy="3696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auto">
            <a:xfrm>
              <a:off x="2438400" y="2057400"/>
              <a:ext cx="997527" cy="11965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 bwMode="auto">
            <a:xfrm>
              <a:off x="2362200" y="2057400"/>
              <a:ext cx="1073727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2362200" y="2133600"/>
              <a:ext cx="1073727" cy="3825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 bwMode="auto">
            <a:xfrm>
              <a:off x="609600" y="1412479"/>
              <a:ext cx="457200" cy="4428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2590800" y="1833232"/>
              <a:ext cx="883228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 bwMode="auto">
            <a:xfrm flipV="1">
              <a:off x="678873" y="3177778"/>
              <a:ext cx="502226" cy="444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 bwMode="auto">
            <a:xfrm flipV="1">
              <a:off x="3500211" y="5806677"/>
              <a:ext cx="483297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 bwMode="auto">
            <a:xfrm>
              <a:off x="609600" y="4587477"/>
              <a:ext cx="457200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 bwMode="auto">
            <a:xfrm flipV="1">
              <a:off x="3449163" y="28453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 bwMode="auto">
            <a:xfrm flipV="1">
              <a:off x="643866" y="5997177"/>
              <a:ext cx="575334" cy="1905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 bwMode="auto">
            <a:xfrm flipV="1">
              <a:off x="3461596" y="14356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 bwMode="auto">
            <a:xfrm>
              <a:off x="1066800" y="3236743"/>
              <a:ext cx="997527" cy="1274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 bwMode="auto">
            <a:xfrm>
              <a:off x="1078935" y="4732878"/>
              <a:ext cx="902265" cy="69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 bwMode="auto">
            <a:xfrm flipV="1">
              <a:off x="3435927" y="4511277"/>
              <a:ext cx="547581" cy="228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 bwMode="auto">
            <a:xfrm>
              <a:off x="2590800" y="4739877"/>
              <a:ext cx="882405" cy="36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 bwMode="auto">
            <a:xfrm>
              <a:off x="2514600" y="4968477"/>
              <a:ext cx="921327" cy="10668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 bwMode="auto">
            <a:xfrm flipV="1">
              <a:off x="609600" y="4722641"/>
              <a:ext cx="545316" cy="1139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 bwMode="auto">
            <a:xfrm>
              <a:off x="3435927" y="6035277"/>
              <a:ext cx="547581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 flipV="1">
              <a:off x="609600" y="3236743"/>
              <a:ext cx="457200" cy="13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1066800" y="1844277"/>
              <a:ext cx="1066800" cy="120372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1219200" y="3505200"/>
              <a:ext cx="914400" cy="24919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auto">
            <a:xfrm flipV="1">
              <a:off x="3474028" y="4206477"/>
              <a:ext cx="509480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 bwMode="auto">
            <a:xfrm>
              <a:off x="2438400" y="3505200"/>
              <a:ext cx="997527" cy="1158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 bwMode="auto">
            <a:xfrm>
              <a:off x="2362200" y="3505200"/>
              <a:ext cx="1073727" cy="24538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 bwMode="auto">
            <a:xfrm flipV="1">
              <a:off x="533400" y="1855322"/>
              <a:ext cx="533400" cy="3459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auto">
            <a:xfrm flipV="1">
              <a:off x="3500211" y="5501877"/>
              <a:ext cx="483297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 bwMode="auto">
            <a:xfrm flipV="1">
              <a:off x="685800" y="5997177"/>
              <a:ext cx="533400" cy="4445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9200" y="4438800"/>
              <a:ext cx="608101" cy="60840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9200" y="2966400"/>
              <a:ext cx="608101" cy="60840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9200" y="1515600"/>
              <a:ext cx="608101" cy="608400"/>
            </a:xfrm>
            <a:prstGeom prst="rect">
              <a:avLst/>
            </a:prstGeom>
          </p:spPr>
        </p:pic>
      </p:grpSp>
      <p:sp>
        <p:nvSpPr>
          <p:cNvPr id="135" name="TextBox 134"/>
          <p:cNvSpPr txBox="1"/>
          <p:nvPr/>
        </p:nvSpPr>
        <p:spPr>
          <a:xfrm>
            <a:off x="7321533" y="1213928"/>
            <a:ext cx="187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Original 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1038372" y="1886364"/>
            <a:ext cx="2426464" cy="4213091"/>
            <a:chOff x="3171972" y="1852971"/>
            <a:chExt cx="2426464" cy="4213091"/>
          </a:xfrm>
        </p:grpSpPr>
        <p:cxnSp>
          <p:nvCxnSpPr>
            <p:cNvPr id="142" name="Straight Arrow Connector 141"/>
            <p:cNvCxnSpPr/>
            <p:nvPr/>
          </p:nvCxnSpPr>
          <p:spPr bwMode="auto">
            <a:xfrm>
              <a:off x="4434240" y="1852971"/>
              <a:ext cx="1126095" cy="143179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 bwMode="auto">
            <a:xfrm>
              <a:off x="3352800" y="1866810"/>
              <a:ext cx="944627" cy="712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 bwMode="auto">
            <a:xfrm>
              <a:off x="4415004" y="1852972"/>
              <a:ext cx="1183432" cy="220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 bwMode="auto">
            <a:xfrm>
              <a:off x="3191208" y="3267528"/>
              <a:ext cx="1243469" cy="15240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 bwMode="auto">
            <a:xfrm>
              <a:off x="4434677" y="4770662"/>
              <a:ext cx="1125658" cy="1295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 bwMode="auto">
            <a:xfrm flipV="1">
              <a:off x="3330820" y="1875062"/>
              <a:ext cx="1043012" cy="409550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 bwMode="auto">
            <a:xfrm>
              <a:off x="3171972" y="3267472"/>
              <a:ext cx="1271460" cy="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 bwMode="auto">
            <a:xfrm>
              <a:off x="4382084" y="3268343"/>
              <a:ext cx="1178251" cy="681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85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52593"/>
            <a:ext cx="3819192" cy="5495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NRK </a:t>
            </a:r>
            <a:r>
              <a:rPr lang="en-US" dirty="0" smtClean="0"/>
              <a:t>(Network Routing Keys)</a:t>
            </a:r>
            <a:endParaRPr lang="en-US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609600" y="1485730"/>
            <a:ext cx="3373908" cy="4775198"/>
            <a:chOff x="2743200" y="1452337"/>
            <a:chExt cx="3373908" cy="4775198"/>
          </a:xfrm>
        </p:grpSpPr>
        <p:cxnSp>
          <p:nvCxnSpPr>
            <p:cNvPr id="196" name="Straight Arrow Connector 195"/>
            <p:cNvCxnSpPr/>
            <p:nvPr/>
          </p:nvCxnSpPr>
          <p:spPr bwMode="auto">
            <a:xfrm>
              <a:off x="5607628" y="4703535"/>
              <a:ext cx="509480" cy="369681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 bwMode="auto">
            <a:xfrm>
              <a:off x="2743200" y="1452337"/>
              <a:ext cx="457200" cy="442843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 bwMode="auto">
            <a:xfrm flipV="1">
              <a:off x="2812473" y="3217636"/>
              <a:ext cx="502226" cy="444501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 bwMode="auto">
            <a:xfrm flipV="1">
              <a:off x="5633811" y="5846535"/>
              <a:ext cx="483297" cy="152400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743200" y="4627335"/>
              <a:ext cx="457200" cy="76200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 bwMode="auto">
            <a:xfrm flipV="1">
              <a:off x="5582763" y="2885170"/>
              <a:ext cx="518999" cy="408665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 bwMode="auto">
            <a:xfrm flipV="1">
              <a:off x="2777466" y="6037035"/>
              <a:ext cx="575334" cy="190500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 bwMode="auto">
            <a:xfrm flipV="1">
              <a:off x="5595196" y="1475470"/>
              <a:ext cx="518999" cy="408665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 bwMode="auto">
          <a:xfrm>
            <a:off x="1066800" y="1917528"/>
            <a:ext cx="1130082" cy="3962400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 bwMode="auto">
          <a:xfrm>
            <a:off x="1126012" y="3288568"/>
            <a:ext cx="1054383" cy="2607029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>
            <a:off x="1066800" y="4736928"/>
            <a:ext cx="1013730" cy="1178094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 bwMode="auto">
          <a:xfrm>
            <a:off x="1165513" y="6099455"/>
            <a:ext cx="815317" cy="45665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 bwMode="auto">
          <a:xfrm flipV="1">
            <a:off x="2399790" y="3327228"/>
            <a:ext cx="1036137" cy="2548855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 bwMode="auto">
          <a:xfrm flipV="1">
            <a:off x="2477921" y="4736929"/>
            <a:ext cx="958006" cy="1178093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 bwMode="auto">
          <a:xfrm flipV="1">
            <a:off x="2568285" y="6070428"/>
            <a:ext cx="893311" cy="95242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 bwMode="auto">
          <a:xfrm flipV="1">
            <a:off x="2362834" y="1917529"/>
            <a:ext cx="1111194" cy="3962399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1972800" y="5846400"/>
            <a:ext cx="608101" cy="6084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800" y="3038400"/>
            <a:ext cx="608101" cy="608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4338" y="1889158"/>
            <a:ext cx="3437190" cy="4597402"/>
            <a:chOff x="524338" y="1889158"/>
            <a:chExt cx="3437190" cy="4597402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 flipV="1">
              <a:off x="3452048" y="4251358"/>
              <a:ext cx="509480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1044820" y="1889158"/>
              <a:ext cx="1012580" cy="120891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 bwMode="auto">
            <a:xfrm flipV="1">
              <a:off x="524338" y="1900203"/>
              <a:ext cx="520482" cy="43105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 bwMode="auto">
            <a:xfrm flipV="1">
              <a:off x="3478231" y="5546758"/>
              <a:ext cx="483297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 bwMode="auto">
            <a:xfrm flipV="1">
              <a:off x="663820" y="6042058"/>
              <a:ext cx="533400" cy="4445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2362200" y="3614320"/>
              <a:ext cx="1051747" cy="238963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1150460" y="3614320"/>
              <a:ext cx="1013367" cy="238963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2438400" y="3577832"/>
              <a:ext cx="975547" cy="113072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 bwMode="auto">
          <a:xfrm>
            <a:off x="7363484" y="5846400"/>
            <a:ext cx="1152838" cy="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267335" y="5849403"/>
            <a:ext cx="154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Used link by another application</a:t>
            </a:r>
            <a:endParaRPr lang="en-US" dirty="0"/>
          </a:p>
        </p:txBody>
      </p: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7162800" y="1510650"/>
            <a:ext cx="1891510" cy="2721712"/>
            <a:chOff x="381000" y="1179342"/>
            <a:chExt cx="3819192" cy="549547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179342"/>
              <a:ext cx="3819192" cy="5495473"/>
            </a:xfrm>
            <a:prstGeom prst="rect">
              <a:avLst/>
            </a:prstGeom>
          </p:spPr>
        </p:pic>
        <p:cxnSp>
          <p:nvCxnSpPr>
            <p:cNvPr id="92" name="Straight Arrow Connector 91"/>
            <p:cNvCxnSpPr/>
            <p:nvPr/>
          </p:nvCxnSpPr>
          <p:spPr bwMode="auto">
            <a:xfrm flipV="1">
              <a:off x="1066800" y="1833232"/>
              <a:ext cx="914400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1154916" y="2057400"/>
              <a:ext cx="902484" cy="112037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1066800" y="2057400"/>
              <a:ext cx="1066800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 bwMode="auto">
            <a:xfrm flipV="1">
              <a:off x="1172440" y="2057400"/>
              <a:ext cx="1058119" cy="39016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 bwMode="auto">
            <a:xfrm>
              <a:off x="3474028" y="4663677"/>
              <a:ext cx="509480" cy="3696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 bwMode="auto">
            <a:xfrm>
              <a:off x="2438400" y="2057400"/>
              <a:ext cx="997527" cy="11965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 bwMode="auto">
            <a:xfrm>
              <a:off x="2362200" y="2057400"/>
              <a:ext cx="1073727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2362200" y="2133600"/>
              <a:ext cx="1073727" cy="3825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609600" y="1412479"/>
              <a:ext cx="457200" cy="4428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auto">
            <a:xfrm>
              <a:off x="2590800" y="1833232"/>
              <a:ext cx="883228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678873" y="3177778"/>
              <a:ext cx="502226" cy="444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3500211" y="5806677"/>
              <a:ext cx="483297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 bwMode="auto">
            <a:xfrm>
              <a:off x="609600" y="4587477"/>
              <a:ext cx="457200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3449163" y="28453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 bwMode="auto">
            <a:xfrm flipV="1">
              <a:off x="643866" y="5997177"/>
              <a:ext cx="575334" cy="1905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 bwMode="auto">
            <a:xfrm flipV="1">
              <a:off x="3461596" y="14356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 bwMode="auto">
            <a:xfrm>
              <a:off x="1066800" y="3236743"/>
              <a:ext cx="997527" cy="1274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 bwMode="auto">
            <a:xfrm>
              <a:off x="1078935" y="4732878"/>
              <a:ext cx="902265" cy="69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 bwMode="auto">
            <a:xfrm flipV="1">
              <a:off x="3435927" y="4511277"/>
              <a:ext cx="547581" cy="228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 bwMode="auto">
            <a:xfrm>
              <a:off x="2590800" y="4739877"/>
              <a:ext cx="882405" cy="36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 bwMode="auto">
            <a:xfrm>
              <a:off x="2514600" y="4968477"/>
              <a:ext cx="921327" cy="10668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 bwMode="auto">
            <a:xfrm flipV="1">
              <a:off x="609600" y="4722641"/>
              <a:ext cx="545316" cy="1139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 bwMode="auto">
            <a:xfrm>
              <a:off x="3435927" y="6035277"/>
              <a:ext cx="547581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 bwMode="auto">
            <a:xfrm flipV="1">
              <a:off x="609600" y="3236743"/>
              <a:ext cx="457200" cy="13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 bwMode="auto">
            <a:xfrm>
              <a:off x="1066800" y="1844277"/>
              <a:ext cx="1066800" cy="120372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 bwMode="auto">
            <a:xfrm flipV="1">
              <a:off x="1219200" y="3505200"/>
              <a:ext cx="914400" cy="24919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 flipV="1">
              <a:off x="3474028" y="4206477"/>
              <a:ext cx="509480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2438400" y="3505200"/>
              <a:ext cx="997527" cy="1158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 bwMode="auto">
            <a:xfrm>
              <a:off x="2362200" y="3505200"/>
              <a:ext cx="1073727" cy="24538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auto">
            <a:xfrm flipV="1">
              <a:off x="533400" y="1855322"/>
              <a:ext cx="533400" cy="3459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 bwMode="auto">
            <a:xfrm flipV="1">
              <a:off x="3500211" y="5501877"/>
              <a:ext cx="483297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 bwMode="auto">
            <a:xfrm flipV="1">
              <a:off x="685800" y="5997177"/>
              <a:ext cx="533400" cy="4445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9200" y="4438800"/>
              <a:ext cx="608101" cy="60840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9200" y="2966400"/>
              <a:ext cx="608101" cy="60840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9200" y="1515600"/>
              <a:ext cx="608101" cy="608400"/>
            </a:xfrm>
            <a:prstGeom prst="rect">
              <a:avLst/>
            </a:prstGeom>
          </p:spPr>
        </p:pic>
      </p:grpSp>
      <p:sp>
        <p:nvSpPr>
          <p:cNvPr id="132" name="TextBox 131"/>
          <p:cNvSpPr txBox="1"/>
          <p:nvPr/>
        </p:nvSpPr>
        <p:spPr>
          <a:xfrm>
            <a:off x="7321533" y="1213928"/>
            <a:ext cx="187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Original 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1038372" y="1886364"/>
            <a:ext cx="2426464" cy="4213091"/>
            <a:chOff x="3171972" y="1852971"/>
            <a:chExt cx="2426464" cy="4213091"/>
          </a:xfrm>
        </p:grpSpPr>
        <p:cxnSp>
          <p:nvCxnSpPr>
            <p:cNvPr id="98" name="Straight Arrow Connector 97"/>
            <p:cNvCxnSpPr/>
            <p:nvPr/>
          </p:nvCxnSpPr>
          <p:spPr bwMode="auto">
            <a:xfrm>
              <a:off x="4434240" y="1852971"/>
              <a:ext cx="1126095" cy="143179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3352800" y="1866810"/>
              <a:ext cx="944627" cy="712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4415004" y="1852972"/>
              <a:ext cx="1183432" cy="220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auto">
            <a:xfrm>
              <a:off x="3191208" y="3267528"/>
              <a:ext cx="1243469" cy="15240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 bwMode="auto">
            <a:xfrm>
              <a:off x="4434677" y="4770662"/>
              <a:ext cx="1125658" cy="1295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3330820" y="1875062"/>
              <a:ext cx="1043012" cy="409550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 bwMode="auto">
            <a:xfrm>
              <a:off x="3171972" y="3267472"/>
              <a:ext cx="1271460" cy="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auto">
            <a:xfrm>
              <a:off x="4382084" y="3268343"/>
              <a:ext cx="1178251" cy="681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85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52593"/>
            <a:ext cx="3819192" cy="5495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NRK (</a:t>
            </a:r>
            <a:r>
              <a:rPr lang="en-US" dirty="0" smtClean="0"/>
              <a:t>Network Routing Keys)</a:t>
            </a:r>
            <a:endParaRPr lang="en-US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609600" y="1485730"/>
            <a:ext cx="3373908" cy="4775198"/>
            <a:chOff x="2743200" y="1452337"/>
            <a:chExt cx="3373908" cy="4775198"/>
          </a:xfrm>
        </p:grpSpPr>
        <p:cxnSp>
          <p:nvCxnSpPr>
            <p:cNvPr id="196" name="Straight Arrow Connector 195"/>
            <p:cNvCxnSpPr/>
            <p:nvPr/>
          </p:nvCxnSpPr>
          <p:spPr bwMode="auto">
            <a:xfrm>
              <a:off x="5607628" y="4703535"/>
              <a:ext cx="509480" cy="369681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 bwMode="auto">
            <a:xfrm>
              <a:off x="2743200" y="1452337"/>
              <a:ext cx="457200" cy="442843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 bwMode="auto">
            <a:xfrm flipV="1">
              <a:off x="2812473" y="3217636"/>
              <a:ext cx="502226" cy="444501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 bwMode="auto">
            <a:xfrm flipV="1">
              <a:off x="5633811" y="5846535"/>
              <a:ext cx="483297" cy="152400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743200" y="4627335"/>
              <a:ext cx="457200" cy="76200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 bwMode="auto">
            <a:xfrm flipV="1">
              <a:off x="5582763" y="2885170"/>
              <a:ext cx="518999" cy="408665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 bwMode="auto">
            <a:xfrm flipV="1">
              <a:off x="2777466" y="6037035"/>
              <a:ext cx="575334" cy="190500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 bwMode="auto">
            <a:xfrm flipV="1">
              <a:off x="5595196" y="1475470"/>
              <a:ext cx="518999" cy="408665"/>
            </a:xfrm>
            <a:prstGeom prst="straightConnector1">
              <a:avLst/>
            </a:prstGeom>
            <a:ln>
              <a:solidFill>
                <a:schemeClr val="accent5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24338" y="1900203"/>
            <a:ext cx="3437190" cy="4586357"/>
            <a:chOff x="2670726" y="1886107"/>
            <a:chExt cx="3437190" cy="4586357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 flipV="1">
              <a:off x="5598436" y="4237262"/>
              <a:ext cx="509480" cy="457200"/>
            </a:xfrm>
            <a:prstGeom prst="straightConnector1">
              <a:avLst/>
            </a:prstGeom>
            <a:ln>
              <a:solidFill>
                <a:schemeClr val="accent2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 bwMode="auto">
            <a:xfrm flipV="1">
              <a:off x="2670726" y="1886107"/>
              <a:ext cx="520482" cy="431052"/>
            </a:xfrm>
            <a:prstGeom prst="straightConnector1">
              <a:avLst/>
            </a:prstGeom>
            <a:ln>
              <a:solidFill>
                <a:schemeClr val="accent2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 bwMode="auto">
            <a:xfrm flipV="1">
              <a:off x="5624619" y="5532662"/>
              <a:ext cx="483297" cy="457200"/>
            </a:xfrm>
            <a:prstGeom prst="straightConnector1">
              <a:avLst/>
            </a:prstGeom>
            <a:ln>
              <a:solidFill>
                <a:schemeClr val="accent2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 bwMode="auto">
            <a:xfrm flipV="1">
              <a:off x="2810208" y="6027962"/>
              <a:ext cx="533400" cy="444502"/>
            </a:xfrm>
            <a:prstGeom prst="straightConnector1">
              <a:avLst/>
            </a:prstGeom>
            <a:ln>
              <a:solidFill>
                <a:schemeClr val="accent2">
                  <a:alpha val="25000"/>
                </a:schemeClr>
              </a:solidFill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94450" y="3322863"/>
            <a:ext cx="3373908" cy="2874734"/>
            <a:chOff x="594450" y="3322863"/>
            <a:chExt cx="3373908" cy="2874734"/>
          </a:xfrm>
        </p:grpSpPr>
        <p:cxnSp>
          <p:nvCxnSpPr>
            <p:cNvPr id="129" name="Straight Arrow Connector 128"/>
            <p:cNvCxnSpPr/>
            <p:nvPr/>
          </p:nvCxnSpPr>
          <p:spPr bwMode="auto">
            <a:xfrm flipV="1">
              <a:off x="3420777" y="4597397"/>
              <a:ext cx="547581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auto">
            <a:xfrm flipV="1">
              <a:off x="594450" y="4749797"/>
              <a:ext cx="469335" cy="17295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3420777" y="6121397"/>
              <a:ext cx="547581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 bwMode="auto">
            <a:xfrm flipV="1">
              <a:off x="594450" y="3322863"/>
              <a:ext cx="457200" cy="13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/>
          <p:cNvCxnSpPr/>
          <p:nvPr/>
        </p:nvCxnSpPr>
        <p:spPr bwMode="auto">
          <a:xfrm>
            <a:off x="1066800" y="1917528"/>
            <a:ext cx="1130082" cy="3962400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 bwMode="auto">
          <a:xfrm>
            <a:off x="1126012" y="3288568"/>
            <a:ext cx="1054383" cy="2607029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 bwMode="auto">
          <a:xfrm>
            <a:off x="1066800" y="4736928"/>
            <a:ext cx="1013730" cy="1178094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 bwMode="auto">
          <a:xfrm>
            <a:off x="1165513" y="6099455"/>
            <a:ext cx="815317" cy="45665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 bwMode="auto">
          <a:xfrm flipV="1">
            <a:off x="2399790" y="3327228"/>
            <a:ext cx="1036137" cy="2548855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 bwMode="auto">
          <a:xfrm flipV="1">
            <a:off x="2477921" y="4736929"/>
            <a:ext cx="958006" cy="1178093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 flipV="1">
            <a:off x="2568285" y="6070428"/>
            <a:ext cx="893311" cy="95242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 bwMode="auto">
          <a:xfrm flipV="1">
            <a:off x="2362834" y="1917529"/>
            <a:ext cx="1111194" cy="3962399"/>
          </a:xfrm>
          <a:prstGeom prst="straightConnector1">
            <a:avLst/>
          </a:prstGeom>
          <a:ln>
            <a:solidFill>
              <a:schemeClr val="accent5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1972800" y="5846400"/>
            <a:ext cx="608101" cy="6084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972800" y="3038400"/>
            <a:ext cx="608101" cy="60840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 bwMode="auto">
          <a:xfrm>
            <a:off x="1044820" y="1889158"/>
            <a:ext cx="1012580" cy="1208910"/>
          </a:xfrm>
          <a:prstGeom prst="straightConnector1">
            <a:avLst/>
          </a:prstGeom>
          <a:ln>
            <a:solidFill>
              <a:schemeClr val="accent2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 bwMode="auto">
          <a:xfrm>
            <a:off x="2362200" y="3614320"/>
            <a:ext cx="1051747" cy="2389638"/>
          </a:xfrm>
          <a:prstGeom prst="straightConnector1">
            <a:avLst/>
          </a:prstGeom>
          <a:ln>
            <a:solidFill>
              <a:schemeClr val="accent2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 bwMode="auto">
          <a:xfrm flipV="1">
            <a:off x="1150460" y="3614320"/>
            <a:ext cx="1013367" cy="2389638"/>
          </a:xfrm>
          <a:prstGeom prst="straightConnector1">
            <a:avLst/>
          </a:prstGeom>
          <a:ln>
            <a:solidFill>
              <a:schemeClr val="accent2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 bwMode="auto">
          <a:xfrm>
            <a:off x="2438400" y="3577832"/>
            <a:ext cx="975547" cy="1130726"/>
          </a:xfrm>
          <a:prstGeom prst="straightConnector1">
            <a:avLst/>
          </a:prstGeom>
          <a:ln>
            <a:solidFill>
              <a:schemeClr val="accent2">
                <a:alpha val="2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1066800" y="2147390"/>
            <a:ext cx="2409830" cy="4003945"/>
            <a:chOff x="3214789" y="2138317"/>
            <a:chExt cx="2409830" cy="4003945"/>
          </a:xfrm>
        </p:grpSpPr>
        <p:cxnSp>
          <p:nvCxnSpPr>
            <p:cNvPr id="128" name="Straight Arrow Connector 127"/>
            <p:cNvCxnSpPr/>
            <p:nvPr/>
          </p:nvCxnSpPr>
          <p:spPr bwMode="auto">
            <a:xfrm flipV="1">
              <a:off x="3228478" y="2138317"/>
              <a:ext cx="1083338" cy="257247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 bwMode="auto">
            <a:xfrm flipV="1">
              <a:off x="3214789" y="2138317"/>
              <a:ext cx="990600" cy="112921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 bwMode="auto">
            <a:xfrm>
              <a:off x="4510189" y="2138317"/>
              <a:ext cx="1114430" cy="40039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 bwMode="auto">
            <a:xfrm>
              <a:off x="4510189" y="2138317"/>
              <a:ext cx="1114430" cy="264867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1051650" y="3322863"/>
            <a:ext cx="2369127" cy="2798534"/>
            <a:chOff x="1051650" y="3322863"/>
            <a:chExt cx="2369127" cy="2798534"/>
          </a:xfrm>
        </p:grpSpPr>
        <p:cxnSp>
          <p:nvCxnSpPr>
            <p:cNvPr id="141" name="Straight Arrow Connector 140"/>
            <p:cNvCxnSpPr/>
            <p:nvPr/>
          </p:nvCxnSpPr>
          <p:spPr bwMode="auto">
            <a:xfrm>
              <a:off x="1051650" y="3322863"/>
              <a:ext cx="1005750" cy="124913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 bwMode="auto">
            <a:xfrm>
              <a:off x="1051650" y="4749797"/>
              <a:ext cx="929550" cy="7512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 bwMode="auto">
            <a:xfrm flipV="1">
              <a:off x="2590800" y="4749798"/>
              <a:ext cx="829977" cy="7512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 bwMode="auto">
            <a:xfrm>
              <a:off x="2514600" y="5029200"/>
              <a:ext cx="906177" cy="109219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45" name="Picture 1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200" y="4514400"/>
            <a:ext cx="608101" cy="6084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200" y="1584000"/>
            <a:ext cx="608101" cy="608400"/>
          </a:xfrm>
          <a:prstGeom prst="rect">
            <a:avLst/>
          </a:prstGeom>
        </p:spPr>
      </p:pic>
      <p:cxnSp>
        <p:nvCxnSpPr>
          <p:cNvPr id="112" name="Straight Arrow Connector 111"/>
          <p:cNvCxnSpPr/>
          <p:nvPr/>
        </p:nvCxnSpPr>
        <p:spPr bwMode="auto">
          <a:xfrm>
            <a:off x="7363484" y="5846400"/>
            <a:ext cx="1152838" cy="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267335" y="5849403"/>
            <a:ext cx="154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Used link by another application</a:t>
            </a:r>
            <a:endParaRPr lang="en-US" dirty="0"/>
          </a:p>
        </p:txBody>
      </p: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7162800" y="1510650"/>
            <a:ext cx="1891510" cy="2721712"/>
            <a:chOff x="381000" y="1179342"/>
            <a:chExt cx="3819192" cy="5495473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179342"/>
              <a:ext cx="3819192" cy="5495473"/>
            </a:xfrm>
            <a:prstGeom prst="rect">
              <a:avLst/>
            </a:prstGeom>
          </p:spPr>
        </p:pic>
        <p:cxnSp>
          <p:nvCxnSpPr>
            <p:cNvPr id="118" name="Straight Arrow Connector 117"/>
            <p:cNvCxnSpPr/>
            <p:nvPr/>
          </p:nvCxnSpPr>
          <p:spPr bwMode="auto">
            <a:xfrm flipV="1">
              <a:off x="1066800" y="1833232"/>
              <a:ext cx="914400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 bwMode="auto">
            <a:xfrm flipV="1">
              <a:off x="1154916" y="2057400"/>
              <a:ext cx="902484" cy="112037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 bwMode="auto">
            <a:xfrm flipV="1">
              <a:off x="1066800" y="2057400"/>
              <a:ext cx="1066800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 bwMode="auto">
            <a:xfrm flipV="1">
              <a:off x="1172440" y="2057400"/>
              <a:ext cx="1058119" cy="39016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 bwMode="auto">
            <a:xfrm>
              <a:off x="3474028" y="4663677"/>
              <a:ext cx="509480" cy="3696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438400" y="2057400"/>
              <a:ext cx="997527" cy="11965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 bwMode="auto">
            <a:xfrm>
              <a:off x="2362200" y="2057400"/>
              <a:ext cx="1073727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 bwMode="auto">
            <a:xfrm>
              <a:off x="2362200" y="2133600"/>
              <a:ext cx="1073727" cy="3825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 bwMode="auto">
            <a:xfrm>
              <a:off x="609600" y="1412479"/>
              <a:ext cx="457200" cy="4428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 bwMode="auto">
            <a:xfrm>
              <a:off x="2590800" y="1833232"/>
              <a:ext cx="883228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 bwMode="auto">
            <a:xfrm flipV="1">
              <a:off x="678873" y="3177778"/>
              <a:ext cx="502226" cy="444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 bwMode="auto">
            <a:xfrm flipV="1">
              <a:off x="3500211" y="5806677"/>
              <a:ext cx="483297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 bwMode="auto">
            <a:xfrm>
              <a:off x="609600" y="4587477"/>
              <a:ext cx="457200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 bwMode="auto">
            <a:xfrm flipV="1">
              <a:off x="3449163" y="28453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 bwMode="auto">
            <a:xfrm flipV="1">
              <a:off x="643866" y="5997177"/>
              <a:ext cx="575334" cy="1905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 bwMode="auto">
            <a:xfrm flipV="1">
              <a:off x="3461596" y="1435612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 bwMode="auto">
            <a:xfrm>
              <a:off x="1066800" y="3236743"/>
              <a:ext cx="997527" cy="1274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 bwMode="auto">
            <a:xfrm>
              <a:off x="1078935" y="4732878"/>
              <a:ext cx="902265" cy="69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 bwMode="auto">
            <a:xfrm flipV="1">
              <a:off x="3435927" y="4511277"/>
              <a:ext cx="547581" cy="228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 bwMode="auto">
            <a:xfrm>
              <a:off x="2590800" y="4739877"/>
              <a:ext cx="882405" cy="36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 bwMode="auto">
            <a:xfrm>
              <a:off x="2514600" y="4968477"/>
              <a:ext cx="921327" cy="10668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 bwMode="auto">
            <a:xfrm flipV="1">
              <a:off x="609600" y="4722641"/>
              <a:ext cx="545316" cy="1139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 bwMode="auto">
            <a:xfrm>
              <a:off x="3435927" y="6035277"/>
              <a:ext cx="547581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 bwMode="auto">
            <a:xfrm flipV="1">
              <a:off x="609600" y="3236743"/>
              <a:ext cx="457200" cy="13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 bwMode="auto">
            <a:xfrm>
              <a:off x="1066800" y="1844277"/>
              <a:ext cx="1066800" cy="120372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 bwMode="auto">
            <a:xfrm flipV="1">
              <a:off x="1219200" y="3505200"/>
              <a:ext cx="914400" cy="24919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 bwMode="auto">
            <a:xfrm flipV="1">
              <a:off x="3474028" y="4206477"/>
              <a:ext cx="509480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2438400" y="3505200"/>
              <a:ext cx="997527" cy="1158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 bwMode="auto">
            <a:xfrm>
              <a:off x="2362200" y="3505200"/>
              <a:ext cx="1073727" cy="24538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 bwMode="auto">
            <a:xfrm flipV="1">
              <a:off x="533400" y="1855322"/>
              <a:ext cx="533400" cy="3459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 bwMode="auto">
            <a:xfrm flipV="1">
              <a:off x="3500211" y="5501877"/>
              <a:ext cx="483297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 bwMode="auto">
            <a:xfrm flipV="1">
              <a:off x="685800" y="5997177"/>
              <a:ext cx="533400" cy="4445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9200" y="4438800"/>
              <a:ext cx="608101" cy="608400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9200" y="2966400"/>
              <a:ext cx="608101" cy="608400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9200" y="1515600"/>
              <a:ext cx="608101" cy="608400"/>
            </a:xfrm>
            <a:prstGeom prst="rect">
              <a:avLst/>
            </a:prstGeom>
          </p:spPr>
        </p:pic>
      </p:grpSp>
      <p:sp>
        <p:nvSpPr>
          <p:cNvPr id="173" name="TextBox 172"/>
          <p:cNvSpPr txBox="1"/>
          <p:nvPr/>
        </p:nvSpPr>
        <p:spPr>
          <a:xfrm>
            <a:off x="7321533" y="1213928"/>
            <a:ext cx="187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Original 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NRK </a:t>
            </a:r>
            <a:r>
              <a:rPr lang="en-US" dirty="0" smtClean="0"/>
              <a:t>Final Permutation</a:t>
            </a:r>
            <a:endParaRPr lang="en-US" dirty="0"/>
          </a:p>
        </p:txBody>
      </p:sp>
      <p:sp>
        <p:nvSpPr>
          <p:cNvPr id="232" name="Right Arrow 231"/>
          <p:cNvSpPr/>
          <p:nvPr/>
        </p:nvSpPr>
        <p:spPr bwMode="auto">
          <a:xfrm>
            <a:off x="4261037" y="2590800"/>
            <a:ext cx="784675" cy="2590800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i="0" u="none" strike="noStrike" normalizeH="0" baseline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charset="0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381000" y="1252800"/>
            <a:ext cx="3819192" cy="5495473"/>
            <a:chOff x="381000" y="1219200"/>
            <a:chExt cx="3819192" cy="5495473"/>
          </a:xfrm>
        </p:grpSpPr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219200"/>
              <a:ext cx="3819192" cy="5495473"/>
            </a:xfrm>
            <a:prstGeom prst="rect">
              <a:avLst/>
            </a:prstGeom>
          </p:spPr>
        </p:pic>
        <p:cxnSp>
          <p:nvCxnSpPr>
            <p:cNvPr id="235" name="Straight Arrow Connector 234"/>
            <p:cNvCxnSpPr/>
            <p:nvPr/>
          </p:nvCxnSpPr>
          <p:spPr bwMode="auto">
            <a:xfrm flipV="1">
              <a:off x="1066800" y="1873090"/>
              <a:ext cx="914400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 bwMode="auto">
            <a:xfrm flipV="1">
              <a:off x="1154916" y="2097258"/>
              <a:ext cx="902484" cy="112037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 bwMode="auto">
            <a:xfrm flipV="1">
              <a:off x="1066800" y="2097258"/>
              <a:ext cx="1066800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 bwMode="auto">
            <a:xfrm flipV="1">
              <a:off x="1172440" y="2097258"/>
              <a:ext cx="1058119" cy="39016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 bwMode="auto">
            <a:xfrm>
              <a:off x="3474028" y="4703535"/>
              <a:ext cx="509480" cy="3696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 bwMode="auto">
            <a:xfrm>
              <a:off x="2438400" y="2097258"/>
              <a:ext cx="997527" cy="11965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 bwMode="auto">
            <a:xfrm>
              <a:off x="2362200" y="2097258"/>
              <a:ext cx="1073727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 bwMode="auto">
            <a:xfrm>
              <a:off x="2362200" y="2173458"/>
              <a:ext cx="1073727" cy="3825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 bwMode="auto">
            <a:xfrm>
              <a:off x="609600" y="1452337"/>
              <a:ext cx="457200" cy="4428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 bwMode="auto">
            <a:xfrm>
              <a:off x="2590800" y="1873090"/>
              <a:ext cx="883228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 bwMode="auto">
            <a:xfrm flipV="1">
              <a:off x="678873" y="3217636"/>
              <a:ext cx="502226" cy="444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 bwMode="auto">
            <a:xfrm flipV="1">
              <a:off x="3500211" y="5846535"/>
              <a:ext cx="483297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 bwMode="auto">
            <a:xfrm>
              <a:off x="609600" y="4627335"/>
              <a:ext cx="457200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 bwMode="auto">
            <a:xfrm flipV="1">
              <a:off x="3449163" y="2885170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/>
            <p:nvPr/>
          </p:nvCxnSpPr>
          <p:spPr bwMode="auto">
            <a:xfrm flipV="1">
              <a:off x="643866" y="6037035"/>
              <a:ext cx="575334" cy="1905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 bwMode="auto">
            <a:xfrm flipV="1">
              <a:off x="3461596" y="1475470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 bwMode="auto">
            <a:xfrm>
              <a:off x="1066800" y="3276601"/>
              <a:ext cx="997527" cy="1274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 bwMode="auto">
            <a:xfrm>
              <a:off x="1078935" y="4772736"/>
              <a:ext cx="902265" cy="69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 bwMode="auto">
            <a:xfrm flipV="1">
              <a:off x="3435927" y="4551135"/>
              <a:ext cx="547581" cy="228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 bwMode="auto">
            <a:xfrm>
              <a:off x="2590800" y="4779735"/>
              <a:ext cx="882405" cy="36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 bwMode="auto">
            <a:xfrm>
              <a:off x="2514600" y="5008335"/>
              <a:ext cx="921327" cy="10668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 bwMode="auto">
            <a:xfrm flipV="1">
              <a:off x="609600" y="4762499"/>
              <a:ext cx="545316" cy="1139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 bwMode="auto">
            <a:xfrm>
              <a:off x="3435927" y="6075135"/>
              <a:ext cx="547581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 bwMode="auto">
            <a:xfrm flipV="1">
              <a:off x="609600" y="3276601"/>
              <a:ext cx="457200" cy="13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 bwMode="auto">
            <a:xfrm>
              <a:off x="1066800" y="1884135"/>
              <a:ext cx="1066800" cy="120372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 bwMode="auto">
            <a:xfrm flipV="1">
              <a:off x="1219200" y="3545058"/>
              <a:ext cx="914400" cy="24919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 bwMode="auto">
            <a:xfrm flipV="1">
              <a:off x="3474028" y="4246335"/>
              <a:ext cx="509480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 bwMode="auto">
            <a:xfrm>
              <a:off x="2438400" y="3545058"/>
              <a:ext cx="997527" cy="1158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 bwMode="auto">
            <a:xfrm>
              <a:off x="2362200" y="3545058"/>
              <a:ext cx="1073727" cy="24538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 bwMode="auto">
            <a:xfrm flipV="1">
              <a:off x="533400" y="1895180"/>
              <a:ext cx="533400" cy="3459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 bwMode="auto">
            <a:xfrm flipV="1">
              <a:off x="3500211" y="5541735"/>
              <a:ext cx="483297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 bwMode="auto">
            <a:xfrm flipV="1">
              <a:off x="685800" y="6037035"/>
              <a:ext cx="533400" cy="4445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9200" y="4482000"/>
              <a:ext cx="608101" cy="608400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9200" y="3002400"/>
              <a:ext cx="608101" cy="608400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9200" y="1555200"/>
              <a:ext cx="608101" cy="608400"/>
            </a:xfrm>
            <a:prstGeom prst="rect">
              <a:avLst/>
            </a:prstGeom>
          </p:spPr>
        </p:pic>
      </p:grpSp>
      <p:grpSp>
        <p:nvGrpSpPr>
          <p:cNvPr id="270" name="Group 269"/>
          <p:cNvGrpSpPr/>
          <p:nvPr/>
        </p:nvGrpSpPr>
        <p:grpSpPr>
          <a:xfrm>
            <a:off x="5020008" y="1252593"/>
            <a:ext cx="3819192" cy="5495473"/>
            <a:chOff x="5020008" y="1252593"/>
            <a:chExt cx="3819192" cy="5495473"/>
          </a:xfrm>
        </p:grpSpPr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0008" y="1252593"/>
              <a:ext cx="3819192" cy="5495473"/>
            </a:xfrm>
            <a:prstGeom prst="rect">
              <a:avLst/>
            </a:prstGeom>
          </p:spPr>
        </p:pic>
        <p:grpSp>
          <p:nvGrpSpPr>
            <p:cNvPr id="272" name="Group 271"/>
            <p:cNvGrpSpPr/>
            <p:nvPr/>
          </p:nvGrpSpPr>
          <p:grpSpPr>
            <a:xfrm>
              <a:off x="5248608" y="1485730"/>
              <a:ext cx="3373908" cy="4775198"/>
              <a:chOff x="2743200" y="1452337"/>
              <a:chExt cx="3373908" cy="4775198"/>
            </a:xfrm>
          </p:grpSpPr>
          <p:cxnSp>
            <p:nvCxnSpPr>
              <p:cNvPr id="303" name="Straight Arrow Connector 302"/>
              <p:cNvCxnSpPr/>
              <p:nvPr/>
            </p:nvCxnSpPr>
            <p:spPr bwMode="auto">
              <a:xfrm>
                <a:off x="5607628" y="4703535"/>
                <a:ext cx="509480" cy="369681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4" name="Straight Arrow Connector 303"/>
              <p:cNvCxnSpPr/>
              <p:nvPr/>
            </p:nvCxnSpPr>
            <p:spPr bwMode="auto">
              <a:xfrm>
                <a:off x="2743200" y="1452337"/>
                <a:ext cx="457200" cy="44284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/>
              <p:nvPr/>
            </p:nvCxnSpPr>
            <p:spPr bwMode="auto">
              <a:xfrm flipV="1">
                <a:off x="2812473" y="3217636"/>
                <a:ext cx="502226" cy="444501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/>
              <p:nvPr/>
            </p:nvCxnSpPr>
            <p:spPr bwMode="auto">
              <a:xfrm flipV="1">
                <a:off x="5633811" y="5846535"/>
                <a:ext cx="483297" cy="1524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/>
              <p:nvPr/>
            </p:nvCxnSpPr>
            <p:spPr bwMode="auto">
              <a:xfrm>
                <a:off x="2743200" y="4627335"/>
                <a:ext cx="457200" cy="762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/>
              <p:nvPr/>
            </p:nvCxnSpPr>
            <p:spPr bwMode="auto">
              <a:xfrm flipV="1">
                <a:off x="5582763" y="2885170"/>
                <a:ext cx="518999" cy="40866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9" name="Straight Arrow Connector 308"/>
              <p:cNvCxnSpPr/>
              <p:nvPr/>
            </p:nvCxnSpPr>
            <p:spPr bwMode="auto">
              <a:xfrm flipV="1">
                <a:off x="2777466" y="6037035"/>
                <a:ext cx="575334" cy="1905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/>
              <p:nvPr/>
            </p:nvCxnSpPr>
            <p:spPr bwMode="auto">
              <a:xfrm flipV="1">
                <a:off x="5595196" y="1475470"/>
                <a:ext cx="518999" cy="40866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5163346" y="1889158"/>
              <a:ext cx="3437190" cy="4597402"/>
              <a:chOff x="2670726" y="1875062"/>
              <a:chExt cx="3437190" cy="4597402"/>
            </a:xfrm>
          </p:grpSpPr>
          <p:cxnSp>
            <p:nvCxnSpPr>
              <p:cNvPr id="295" name="Straight Arrow Connector 294"/>
              <p:cNvCxnSpPr/>
              <p:nvPr/>
            </p:nvCxnSpPr>
            <p:spPr bwMode="auto">
              <a:xfrm flipV="1">
                <a:off x="5598436" y="4237262"/>
                <a:ext cx="509480" cy="4572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/>
              <p:cNvCxnSpPr/>
              <p:nvPr/>
            </p:nvCxnSpPr>
            <p:spPr bwMode="auto">
              <a:xfrm>
                <a:off x="3191208" y="1875062"/>
                <a:ext cx="1012580" cy="120891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/>
              <p:cNvCxnSpPr/>
              <p:nvPr/>
            </p:nvCxnSpPr>
            <p:spPr bwMode="auto">
              <a:xfrm flipV="1">
                <a:off x="3296848" y="3600224"/>
                <a:ext cx="1013367" cy="238963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/>
              <p:nvPr/>
            </p:nvCxnSpPr>
            <p:spPr bwMode="auto">
              <a:xfrm>
                <a:off x="4584788" y="3563736"/>
                <a:ext cx="975547" cy="1130726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/>
              <p:nvPr/>
            </p:nvCxnSpPr>
            <p:spPr bwMode="auto">
              <a:xfrm>
                <a:off x="4508588" y="3600224"/>
                <a:ext cx="1051747" cy="238963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/>
              <p:nvPr/>
            </p:nvCxnSpPr>
            <p:spPr bwMode="auto">
              <a:xfrm flipV="1">
                <a:off x="2670726" y="1886107"/>
                <a:ext cx="520482" cy="431052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/>
              <p:nvPr/>
            </p:nvCxnSpPr>
            <p:spPr bwMode="auto">
              <a:xfrm flipV="1">
                <a:off x="5624619" y="5532662"/>
                <a:ext cx="483297" cy="4572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/>
              <p:nvPr/>
            </p:nvCxnSpPr>
            <p:spPr bwMode="auto">
              <a:xfrm flipV="1">
                <a:off x="2810208" y="6027962"/>
                <a:ext cx="533400" cy="444502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/>
            <p:cNvGrpSpPr/>
            <p:nvPr/>
          </p:nvGrpSpPr>
          <p:grpSpPr>
            <a:xfrm>
              <a:off x="5233458" y="3322863"/>
              <a:ext cx="3373908" cy="2874734"/>
              <a:chOff x="594450" y="3322863"/>
              <a:chExt cx="3373908" cy="2874734"/>
            </a:xfrm>
          </p:grpSpPr>
          <p:cxnSp>
            <p:nvCxnSpPr>
              <p:cNvPr id="291" name="Straight Arrow Connector 290"/>
              <p:cNvCxnSpPr/>
              <p:nvPr/>
            </p:nvCxnSpPr>
            <p:spPr bwMode="auto">
              <a:xfrm flipV="1">
                <a:off x="3420777" y="4597397"/>
                <a:ext cx="547581" cy="1524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/>
              <p:cNvCxnSpPr/>
              <p:nvPr/>
            </p:nvCxnSpPr>
            <p:spPr bwMode="auto">
              <a:xfrm flipV="1">
                <a:off x="594450" y="4749797"/>
                <a:ext cx="469335" cy="172954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/>
              <p:cNvCxnSpPr/>
              <p:nvPr/>
            </p:nvCxnSpPr>
            <p:spPr bwMode="auto">
              <a:xfrm>
                <a:off x="3420777" y="6121397"/>
                <a:ext cx="547581" cy="762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/>
              <p:cNvCxnSpPr/>
              <p:nvPr/>
            </p:nvCxnSpPr>
            <p:spPr bwMode="auto">
              <a:xfrm flipV="1">
                <a:off x="594450" y="3322863"/>
                <a:ext cx="457200" cy="131534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/>
            <p:cNvGrpSpPr/>
            <p:nvPr/>
          </p:nvGrpSpPr>
          <p:grpSpPr>
            <a:xfrm>
              <a:off x="5705808" y="2147390"/>
              <a:ext cx="2409830" cy="4003945"/>
              <a:chOff x="3214789" y="2138317"/>
              <a:chExt cx="2409830" cy="4003945"/>
            </a:xfrm>
          </p:grpSpPr>
          <p:cxnSp>
            <p:nvCxnSpPr>
              <p:cNvPr id="287" name="Straight Arrow Connector 286"/>
              <p:cNvCxnSpPr/>
              <p:nvPr/>
            </p:nvCxnSpPr>
            <p:spPr bwMode="auto">
              <a:xfrm flipV="1">
                <a:off x="3228478" y="2138317"/>
                <a:ext cx="1083338" cy="257247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/>
              <p:cNvCxnSpPr/>
              <p:nvPr/>
            </p:nvCxnSpPr>
            <p:spPr bwMode="auto">
              <a:xfrm flipV="1">
                <a:off x="3214789" y="2138317"/>
                <a:ext cx="990600" cy="1129212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/>
              <p:cNvCxnSpPr/>
              <p:nvPr/>
            </p:nvCxnSpPr>
            <p:spPr bwMode="auto">
              <a:xfrm>
                <a:off x="4510189" y="2138317"/>
                <a:ext cx="1114430" cy="400394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0" name="Straight Arrow Connector 289"/>
              <p:cNvCxnSpPr/>
              <p:nvPr/>
            </p:nvCxnSpPr>
            <p:spPr bwMode="auto">
              <a:xfrm>
                <a:off x="4510189" y="2138317"/>
                <a:ext cx="1114430" cy="264867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76" name="Straight Arrow Connector 275"/>
            <p:cNvCxnSpPr/>
            <p:nvPr/>
          </p:nvCxnSpPr>
          <p:spPr bwMode="auto">
            <a:xfrm>
              <a:off x="5715000" y="1924062"/>
              <a:ext cx="1130082" cy="396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 bwMode="auto">
            <a:xfrm>
              <a:off x="5774212" y="3295102"/>
              <a:ext cx="1054383" cy="260702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 bwMode="auto">
            <a:xfrm>
              <a:off x="5715000" y="4743462"/>
              <a:ext cx="1013730" cy="117809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 bwMode="auto">
            <a:xfrm>
              <a:off x="5813713" y="6105989"/>
              <a:ext cx="815317" cy="45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 bwMode="auto">
            <a:xfrm flipV="1">
              <a:off x="7047990" y="3333762"/>
              <a:ext cx="1036137" cy="254885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 bwMode="auto">
            <a:xfrm flipV="1">
              <a:off x="7126121" y="4743463"/>
              <a:ext cx="958006" cy="11780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 bwMode="auto">
            <a:xfrm flipV="1">
              <a:off x="7216485" y="6076962"/>
              <a:ext cx="893311" cy="9524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 bwMode="auto">
            <a:xfrm flipV="1">
              <a:off x="7011034" y="1924063"/>
              <a:ext cx="1111194" cy="39623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3200" y="5847135"/>
              <a:ext cx="608101" cy="608400"/>
            </a:xfrm>
            <a:prstGeom prst="rect">
              <a:avLst/>
            </a:prstGeom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3200" y="3039135"/>
              <a:ext cx="608101" cy="608400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9600" y="1584735"/>
              <a:ext cx="608101" cy="608400"/>
            </a:xfrm>
            <a:prstGeom prst="rect">
              <a:avLst/>
            </a:prstGeom>
          </p:spPr>
        </p:pic>
      </p:grpSp>
      <p:sp>
        <p:nvSpPr>
          <p:cNvPr id="311" name="TextBox 310"/>
          <p:cNvSpPr txBox="1"/>
          <p:nvPr/>
        </p:nvSpPr>
        <p:spPr>
          <a:xfrm>
            <a:off x="1845357" y="1125290"/>
            <a:ext cx="897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ARK</a:t>
            </a:r>
            <a:endParaRPr lang="he-IL" sz="2400" dirty="0"/>
          </a:p>
        </p:txBody>
      </p:sp>
      <p:sp>
        <p:nvSpPr>
          <p:cNvPr id="312" name="TextBox 311"/>
          <p:cNvSpPr txBox="1"/>
          <p:nvPr/>
        </p:nvSpPr>
        <p:spPr>
          <a:xfrm>
            <a:off x="6480682" y="1106489"/>
            <a:ext cx="897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NRK</a:t>
            </a:r>
            <a:endParaRPr lang="he-IL" sz="2400" dirty="0"/>
          </a:p>
        </p:txBody>
      </p:sp>
      <p:grpSp>
        <p:nvGrpSpPr>
          <p:cNvPr id="319" name="Group 318"/>
          <p:cNvGrpSpPr/>
          <p:nvPr/>
        </p:nvGrpSpPr>
        <p:grpSpPr>
          <a:xfrm>
            <a:off x="381600" y="1252800"/>
            <a:ext cx="3819192" cy="5495473"/>
            <a:chOff x="381000" y="1219200"/>
            <a:chExt cx="3819192" cy="5495473"/>
          </a:xfrm>
        </p:grpSpPr>
        <p:pic>
          <p:nvPicPr>
            <p:cNvPr id="320" name="Picture 3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219200"/>
              <a:ext cx="3819192" cy="5495473"/>
            </a:xfrm>
            <a:prstGeom prst="rect">
              <a:avLst/>
            </a:prstGeom>
          </p:spPr>
        </p:pic>
        <p:cxnSp>
          <p:nvCxnSpPr>
            <p:cNvPr id="321" name="Straight Arrow Connector 320"/>
            <p:cNvCxnSpPr/>
            <p:nvPr/>
          </p:nvCxnSpPr>
          <p:spPr bwMode="auto">
            <a:xfrm flipV="1">
              <a:off x="1066800" y="1873090"/>
              <a:ext cx="914400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 bwMode="auto">
            <a:xfrm flipV="1">
              <a:off x="1154916" y="2097258"/>
              <a:ext cx="902484" cy="112037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 bwMode="auto">
            <a:xfrm flipV="1">
              <a:off x="1066800" y="2097258"/>
              <a:ext cx="1066800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 bwMode="auto">
            <a:xfrm flipV="1">
              <a:off x="1172440" y="2097258"/>
              <a:ext cx="1058119" cy="39016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 bwMode="auto">
            <a:xfrm>
              <a:off x="3474028" y="4703535"/>
              <a:ext cx="509480" cy="3696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 bwMode="auto">
            <a:xfrm>
              <a:off x="2438400" y="2097258"/>
              <a:ext cx="997527" cy="11965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/>
            <p:nvPr/>
          </p:nvCxnSpPr>
          <p:spPr bwMode="auto">
            <a:xfrm>
              <a:off x="2362200" y="2097258"/>
              <a:ext cx="1073727" cy="26062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/>
            <p:nvPr/>
          </p:nvCxnSpPr>
          <p:spPr bwMode="auto">
            <a:xfrm>
              <a:off x="2362200" y="2173458"/>
              <a:ext cx="1073727" cy="3825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 bwMode="auto">
            <a:xfrm>
              <a:off x="609600" y="1452337"/>
              <a:ext cx="457200" cy="4428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 bwMode="auto">
            <a:xfrm>
              <a:off x="2590800" y="1873090"/>
              <a:ext cx="883228" cy="1104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 bwMode="auto">
            <a:xfrm flipV="1">
              <a:off x="678873" y="3217636"/>
              <a:ext cx="502226" cy="4445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 bwMode="auto">
            <a:xfrm flipV="1">
              <a:off x="3500211" y="5846535"/>
              <a:ext cx="483297" cy="1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 bwMode="auto">
            <a:xfrm>
              <a:off x="609600" y="4627335"/>
              <a:ext cx="457200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 bwMode="auto">
            <a:xfrm flipV="1">
              <a:off x="3449163" y="2885170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 bwMode="auto">
            <a:xfrm flipV="1">
              <a:off x="643866" y="6037035"/>
              <a:ext cx="575334" cy="1905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 bwMode="auto">
            <a:xfrm flipV="1">
              <a:off x="3461596" y="1475470"/>
              <a:ext cx="518999" cy="408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 bwMode="auto">
            <a:xfrm>
              <a:off x="1066800" y="3276601"/>
              <a:ext cx="997527" cy="1274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 bwMode="auto">
            <a:xfrm>
              <a:off x="1078935" y="4772736"/>
              <a:ext cx="902265" cy="69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 bwMode="auto">
            <a:xfrm flipV="1">
              <a:off x="3435927" y="4551135"/>
              <a:ext cx="547581" cy="2286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 bwMode="auto">
            <a:xfrm>
              <a:off x="2590800" y="4779735"/>
              <a:ext cx="882405" cy="365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 bwMode="auto">
            <a:xfrm>
              <a:off x="2514600" y="5008335"/>
              <a:ext cx="921327" cy="10668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 bwMode="auto">
            <a:xfrm flipV="1">
              <a:off x="609600" y="4762499"/>
              <a:ext cx="545316" cy="1139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435927" y="6075135"/>
              <a:ext cx="547581" cy="76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 bwMode="auto">
            <a:xfrm flipV="1">
              <a:off x="609600" y="3276601"/>
              <a:ext cx="457200" cy="13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 bwMode="auto">
            <a:xfrm>
              <a:off x="1066800" y="1884135"/>
              <a:ext cx="1066800" cy="120372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 bwMode="auto">
            <a:xfrm flipV="1">
              <a:off x="1219200" y="3545058"/>
              <a:ext cx="914400" cy="24919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 flipV="1">
              <a:off x="3474028" y="4246335"/>
              <a:ext cx="509480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2438400" y="3545058"/>
              <a:ext cx="997527" cy="11584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2362200" y="3545058"/>
              <a:ext cx="1073727" cy="245387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 bwMode="auto">
            <a:xfrm flipV="1">
              <a:off x="533400" y="1895180"/>
              <a:ext cx="533400" cy="34590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/>
            <p:nvPr/>
          </p:nvCxnSpPr>
          <p:spPr bwMode="auto">
            <a:xfrm flipV="1">
              <a:off x="3500211" y="5541735"/>
              <a:ext cx="483297" cy="4572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/>
            <p:nvPr/>
          </p:nvCxnSpPr>
          <p:spPr bwMode="auto">
            <a:xfrm flipV="1">
              <a:off x="685800" y="6037035"/>
              <a:ext cx="533400" cy="4445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53" name="Picture 3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9200" y="4482000"/>
              <a:ext cx="608101" cy="608400"/>
            </a:xfrm>
            <a:prstGeom prst="rect">
              <a:avLst/>
            </a:prstGeom>
          </p:spPr>
        </p:pic>
        <p:pic>
          <p:nvPicPr>
            <p:cNvPr id="354" name="Picture 3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9200" y="3002400"/>
              <a:ext cx="608101" cy="608400"/>
            </a:xfrm>
            <a:prstGeom prst="rect">
              <a:avLst/>
            </a:prstGeom>
          </p:spPr>
        </p:pic>
        <p:pic>
          <p:nvPicPr>
            <p:cNvPr id="355" name="Picture 3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9200" y="1555200"/>
              <a:ext cx="608101" cy="608400"/>
            </a:xfrm>
            <a:prstGeom prst="rect">
              <a:avLst/>
            </a:prstGeom>
          </p:spPr>
        </p:pic>
      </p:grpSp>
      <p:grpSp>
        <p:nvGrpSpPr>
          <p:cNvPr id="356" name="Group 355"/>
          <p:cNvGrpSpPr/>
          <p:nvPr/>
        </p:nvGrpSpPr>
        <p:grpSpPr>
          <a:xfrm>
            <a:off x="5018400" y="1252800"/>
            <a:ext cx="3819192" cy="5495473"/>
            <a:chOff x="5020008" y="1252593"/>
            <a:chExt cx="3819192" cy="5495473"/>
          </a:xfrm>
        </p:grpSpPr>
        <p:pic>
          <p:nvPicPr>
            <p:cNvPr id="357" name="Picture 3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0008" y="1252593"/>
              <a:ext cx="3819192" cy="5495473"/>
            </a:xfrm>
            <a:prstGeom prst="rect">
              <a:avLst/>
            </a:prstGeom>
          </p:spPr>
        </p:pic>
        <p:grpSp>
          <p:nvGrpSpPr>
            <p:cNvPr id="358" name="Group 357"/>
            <p:cNvGrpSpPr/>
            <p:nvPr/>
          </p:nvGrpSpPr>
          <p:grpSpPr>
            <a:xfrm>
              <a:off x="5248608" y="1485730"/>
              <a:ext cx="3373908" cy="4775198"/>
              <a:chOff x="2743200" y="1452337"/>
              <a:chExt cx="3373908" cy="4775198"/>
            </a:xfrm>
          </p:grpSpPr>
          <p:cxnSp>
            <p:nvCxnSpPr>
              <p:cNvPr id="389" name="Straight Arrow Connector 388"/>
              <p:cNvCxnSpPr/>
              <p:nvPr/>
            </p:nvCxnSpPr>
            <p:spPr bwMode="auto">
              <a:xfrm>
                <a:off x="5607628" y="4703535"/>
                <a:ext cx="509480" cy="369681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/>
              <p:nvPr/>
            </p:nvCxnSpPr>
            <p:spPr bwMode="auto">
              <a:xfrm>
                <a:off x="2743200" y="1452337"/>
                <a:ext cx="457200" cy="44284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/>
              <p:nvPr/>
            </p:nvCxnSpPr>
            <p:spPr bwMode="auto">
              <a:xfrm flipV="1">
                <a:off x="2812473" y="3217636"/>
                <a:ext cx="502226" cy="444501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/>
              <p:cNvCxnSpPr/>
              <p:nvPr/>
            </p:nvCxnSpPr>
            <p:spPr bwMode="auto">
              <a:xfrm flipV="1">
                <a:off x="5633811" y="5846535"/>
                <a:ext cx="483297" cy="1524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/>
              <p:nvPr/>
            </p:nvCxnSpPr>
            <p:spPr bwMode="auto">
              <a:xfrm>
                <a:off x="2743200" y="4627335"/>
                <a:ext cx="457200" cy="762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 bwMode="auto">
              <a:xfrm flipV="1">
                <a:off x="5582763" y="2885170"/>
                <a:ext cx="518999" cy="40866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 bwMode="auto">
              <a:xfrm flipV="1">
                <a:off x="2777466" y="6037035"/>
                <a:ext cx="575334" cy="1905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/>
              <p:nvPr/>
            </p:nvCxnSpPr>
            <p:spPr bwMode="auto">
              <a:xfrm flipV="1">
                <a:off x="5595196" y="1475470"/>
                <a:ext cx="518999" cy="40866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59" name="Group 358"/>
            <p:cNvGrpSpPr/>
            <p:nvPr/>
          </p:nvGrpSpPr>
          <p:grpSpPr>
            <a:xfrm>
              <a:off x="5163346" y="1889158"/>
              <a:ext cx="3437190" cy="4597402"/>
              <a:chOff x="2670726" y="1875062"/>
              <a:chExt cx="3437190" cy="4597402"/>
            </a:xfrm>
          </p:grpSpPr>
          <p:cxnSp>
            <p:nvCxnSpPr>
              <p:cNvPr id="381" name="Straight Arrow Connector 380"/>
              <p:cNvCxnSpPr/>
              <p:nvPr/>
            </p:nvCxnSpPr>
            <p:spPr bwMode="auto">
              <a:xfrm flipV="1">
                <a:off x="5598436" y="4237262"/>
                <a:ext cx="509480" cy="4572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2" name="Straight Arrow Connector 381"/>
              <p:cNvCxnSpPr/>
              <p:nvPr/>
            </p:nvCxnSpPr>
            <p:spPr bwMode="auto">
              <a:xfrm>
                <a:off x="3191208" y="1875062"/>
                <a:ext cx="1012580" cy="120891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3" name="Straight Arrow Connector 382"/>
              <p:cNvCxnSpPr/>
              <p:nvPr/>
            </p:nvCxnSpPr>
            <p:spPr bwMode="auto">
              <a:xfrm flipV="1">
                <a:off x="3296848" y="3600224"/>
                <a:ext cx="1013367" cy="238963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383"/>
              <p:cNvCxnSpPr/>
              <p:nvPr/>
            </p:nvCxnSpPr>
            <p:spPr bwMode="auto">
              <a:xfrm>
                <a:off x="4584788" y="3563736"/>
                <a:ext cx="975547" cy="1130726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/>
              <p:cNvCxnSpPr/>
              <p:nvPr/>
            </p:nvCxnSpPr>
            <p:spPr bwMode="auto">
              <a:xfrm>
                <a:off x="4508588" y="3600224"/>
                <a:ext cx="1051747" cy="238963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/>
              <p:nvPr/>
            </p:nvCxnSpPr>
            <p:spPr bwMode="auto">
              <a:xfrm flipV="1">
                <a:off x="2670726" y="1886107"/>
                <a:ext cx="520482" cy="431052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/>
              <p:cNvCxnSpPr/>
              <p:nvPr/>
            </p:nvCxnSpPr>
            <p:spPr bwMode="auto">
              <a:xfrm flipV="1">
                <a:off x="5624619" y="5532662"/>
                <a:ext cx="483297" cy="4572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/>
              <p:nvPr/>
            </p:nvCxnSpPr>
            <p:spPr bwMode="auto">
              <a:xfrm flipV="1">
                <a:off x="2810208" y="6027962"/>
                <a:ext cx="533400" cy="444502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60" name="Group 359"/>
            <p:cNvGrpSpPr/>
            <p:nvPr/>
          </p:nvGrpSpPr>
          <p:grpSpPr>
            <a:xfrm>
              <a:off x="5233458" y="3322863"/>
              <a:ext cx="3373908" cy="2874734"/>
              <a:chOff x="594450" y="3322863"/>
              <a:chExt cx="3373908" cy="2874734"/>
            </a:xfrm>
          </p:grpSpPr>
          <p:cxnSp>
            <p:nvCxnSpPr>
              <p:cNvPr id="377" name="Straight Arrow Connector 376"/>
              <p:cNvCxnSpPr/>
              <p:nvPr/>
            </p:nvCxnSpPr>
            <p:spPr bwMode="auto">
              <a:xfrm flipV="1">
                <a:off x="3420777" y="4597397"/>
                <a:ext cx="547581" cy="1524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/>
              <p:nvPr/>
            </p:nvCxnSpPr>
            <p:spPr bwMode="auto">
              <a:xfrm flipV="1">
                <a:off x="594450" y="4749797"/>
                <a:ext cx="469335" cy="172954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/>
              <p:nvPr/>
            </p:nvCxnSpPr>
            <p:spPr bwMode="auto">
              <a:xfrm>
                <a:off x="3420777" y="6121397"/>
                <a:ext cx="547581" cy="7620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/>
              <p:nvPr/>
            </p:nvCxnSpPr>
            <p:spPr bwMode="auto">
              <a:xfrm flipV="1">
                <a:off x="594450" y="3322863"/>
                <a:ext cx="457200" cy="131534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360"/>
            <p:cNvGrpSpPr/>
            <p:nvPr/>
          </p:nvGrpSpPr>
          <p:grpSpPr>
            <a:xfrm>
              <a:off x="5705808" y="2147390"/>
              <a:ext cx="2409830" cy="4003945"/>
              <a:chOff x="3214789" y="2138317"/>
              <a:chExt cx="2409830" cy="4003945"/>
            </a:xfrm>
          </p:grpSpPr>
          <p:cxnSp>
            <p:nvCxnSpPr>
              <p:cNvPr id="373" name="Straight Arrow Connector 372"/>
              <p:cNvCxnSpPr/>
              <p:nvPr/>
            </p:nvCxnSpPr>
            <p:spPr bwMode="auto">
              <a:xfrm flipV="1">
                <a:off x="3228478" y="2138317"/>
                <a:ext cx="1083338" cy="257247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/>
              <p:nvPr/>
            </p:nvCxnSpPr>
            <p:spPr bwMode="auto">
              <a:xfrm flipV="1">
                <a:off x="3214789" y="2138317"/>
                <a:ext cx="990600" cy="1129212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/>
              <p:nvPr/>
            </p:nvCxnSpPr>
            <p:spPr bwMode="auto">
              <a:xfrm>
                <a:off x="4510189" y="2138317"/>
                <a:ext cx="1114430" cy="400394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/>
              <p:nvPr/>
            </p:nvCxnSpPr>
            <p:spPr bwMode="auto">
              <a:xfrm>
                <a:off x="4510189" y="2138317"/>
                <a:ext cx="1114430" cy="264867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362" name="Straight Arrow Connector 361"/>
            <p:cNvCxnSpPr/>
            <p:nvPr/>
          </p:nvCxnSpPr>
          <p:spPr bwMode="auto">
            <a:xfrm>
              <a:off x="5715000" y="1924062"/>
              <a:ext cx="1130082" cy="396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 bwMode="auto">
            <a:xfrm>
              <a:off x="5774212" y="3295102"/>
              <a:ext cx="1054383" cy="260702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 bwMode="auto">
            <a:xfrm>
              <a:off x="5715000" y="4743462"/>
              <a:ext cx="1013730" cy="117809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 bwMode="auto">
            <a:xfrm>
              <a:off x="5813713" y="6105989"/>
              <a:ext cx="815317" cy="4566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 bwMode="auto">
            <a:xfrm flipV="1">
              <a:off x="7047990" y="3333762"/>
              <a:ext cx="1036137" cy="254885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 bwMode="auto">
            <a:xfrm flipV="1">
              <a:off x="7126121" y="4743463"/>
              <a:ext cx="958006" cy="11780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 bwMode="auto">
            <a:xfrm flipV="1">
              <a:off x="7216485" y="6076962"/>
              <a:ext cx="893311" cy="9524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 bwMode="auto">
            <a:xfrm flipV="1">
              <a:off x="7011034" y="1924063"/>
              <a:ext cx="1111194" cy="39623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370" name="Picture 3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3200" y="5847135"/>
              <a:ext cx="608101" cy="608400"/>
            </a:xfrm>
            <a:prstGeom prst="rect">
              <a:avLst/>
            </a:prstGeom>
          </p:spPr>
        </p:pic>
        <p:pic>
          <p:nvPicPr>
            <p:cNvPr id="371" name="Picture 3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3200" y="3039135"/>
              <a:ext cx="608101" cy="608400"/>
            </a:xfrm>
            <a:prstGeom prst="rect">
              <a:avLst/>
            </a:prstGeom>
          </p:spPr>
        </p:pic>
        <p:pic>
          <p:nvPicPr>
            <p:cNvPr id="372" name="Picture 3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9600" y="1584735"/>
              <a:ext cx="608101" cy="608400"/>
            </a:xfrm>
            <a:prstGeom prst="rect">
              <a:avLst/>
            </a:prstGeom>
          </p:spPr>
        </p:pic>
      </p:grpSp>
      <p:pic>
        <p:nvPicPr>
          <p:cNvPr id="397" name="Picture 3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00" y="4514400"/>
            <a:ext cx="608101" cy="608400"/>
          </a:xfrm>
          <a:prstGeom prst="rect">
            <a:avLst/>
          </a:prstGeom>
        </p:spPr>
      </p:pic>
      <p:pic>
        <p:nvPicPr>
          <p:cNvPr id="398" name="Picture 3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200" y="3034800"/>
            <a:ext cx="608101" cy="608400"/>
          </a:xfrm>
          <a:prstGeom prst="rect">
            <a:avLst/>
          </a:prstGeom>
        </p:spPr>
      </p:pic>
      <p:pic>
        <p:nvPicPr>
          <p:cNvPr id="399" name="Picture 3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200" y="1587600"/>
            <a:ext cx="608101" cy="608400"/>
          </a:xfrm>
          <a:prstGeom prst="rect">
            <a:avLst/>
          </a:prstGeom>
        </p:spPr>
      </p:pic>
      <p:pic>
        <p:nvPicPr>
          <p:cNvPr id="400" name="Picture 3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200" y="5846400"/>
            <a:ext cx="608101" cy="608400"/>
          </a:xfrm>
          <a:prstGeom prst="rect">
            <a:avLst/>
          </a:prstGeom>
        </p:spPr>
      </p:pic>
      <p:pic>
        <p:nvPicPr>
          <p:cNvPr id="401" name="Picture 4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200" y="3038400"/>
            <a:ext cx="608101" cy="608400"/>
          </a:xfrm>
          <a:prstGeom prst="rect">
            <a:avLst/>
          </a:prstGeom>
        </p:spPr>
      </p:pic>
      <p:pic>
        <p:nvPicPr>
          <p:cNvPr id="402" name="Picture 4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600" y="1584000"/>
            <a:ext cx="608101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Simulator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err="1" smtClean="0"/>
              <a:t>Mellanox</a:t>
            </a:r>
            <a:r>
              <a:rPr lang="en-US" dirty="0" smtClean="0"/>
              <a:t> InfiniBand flit-level            simulator based on </a:t>
            </a:r>
            <a:r>
              <a:rPr lang="en-US" dirty="0" err="1" smtClean="0"/>
              <a:t>OMNet</a:t>
            </a:r>
            <a:r>
              <a:rPr lang="en-US" dirty="0" smtClean="0"/>
              <a:t>++</a:t>
            </a:r>
          </a:p>
          <a:p>
            <a:pPr lvl="1"/>
            <a:r>
              <a:rPr lang="en-US" dirty="0" smtClean="0"/>
              <a:t>Credit </a:t>
            </a:r>
            <a:r>
              <a:rPr lang="en-US" dirty="0"/>
              <a:t>propagation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Virtual-output-queue </a:t>
            </a:r>
            <a:r>
              <a:rPr lang="en-US" dirty="0"/>
              <a:t>based </a:t>
            </a:r>
            <a:r>
              <a:rPr lang="en-US" dirty="0" smtClean="0"/>
              <a:t>switching</a:t>
            </a:r>
          </a:p>
          <a:p>
            <a:r>
              <a:rPr lang="en-US" dirty="0" smtClean="0"/>
              <a:t>Forwarding database generated by </a:t>
            </a:r>
            <a:r>
              <a:rPr lang="en-US" dirty="0" err="1" smtClean="0"/>
              <a:t>OpenSM</a:t>
            </a:r>
            <a:endParaRPr lang="en-US" dirty="0" smtClean="0"/>
          </a:p>
          <a:p>
            <a:r>
              <a:rPr lang="en-US" dirty="0" smtClean="0"/>
              <a:t>New syntax for MPI collective applications</a:t>
            </a:r>
          </a:p>
          <a:p>
            <a:r>
              <a:rPr lang="en-US" dirty="0" smtClean="0"/>
              <a:t>Support request for Routing Keys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1295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MPI </a:t>
            </a:r>
            <a:r>
              <a:rPr lang="en-US"/>
              <a:t>Support + </a:t>
            </a:r>
            <a:br>
              <a:rPr lang="en-US"/>
            </a:br>
            <a:r>
              <a:rPr lang="en-US"/>
              <a:t>Routing Key Support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524000"/>
            <a:ext cx="4524375" cy="25194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84" y="4255019"/>
            <a:ext cx="4459941" cy="1688581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200" y="1490756"/>
            <a:ext cx="3055284" cy="445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smtClean="0"/>
              <a:t>MPI Collective Syntax</a:t>
            </a:r>
          </a:p>
          <a:p>
            <a:endParaRPr lang="en-US" b="0" kern="0"/>
          </a:p>
          <a:p>
            <a:endParaRPr lang="en-US" b="0" kern="0" smtClean="0"/>
          </a:p>
          <a:p>
            <a:r>
              <a:rPr lang="en-US" b="0" kern="0" smtClean="0"/>
              <a:t>Route-on-Demand Request</a:t>
            </a:r>
            <a:endParaRPr lang="en-US" b="0" kern="0"/>
          </a:p>
        </p:txBody>
      </p:sp>
    </p:spTree>
    <p:extLst>
      <p:ext uri="{BB962C8B-B14F-4D97-AF65-F5344CB8AC3E}">
        <p14:creationId xmlns:p14="http://schemas.microsoft.com/office/powerpoint/2010/main" val="21427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009" y="1295400"/>
            <a:ext cx="4781723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1728 nodes</a:t>
            </a:r>
          </a:p>
          <a:p>
            <a:pPr lvl="1"/>
            <a:r>
              <a:rPr lang="en-US" dirty="0" smtClean="0"/>
              <a:t>3-level fat-tree</a:t>
            </a:r>
          </a:p>
          <a:p>
            <a:r>
              <a:rPr lang="en-US" dirty="0" smtClean="0"/>
              <a:t>Algorithms</a:t>
            </a:r>
            <a:endParaRPr lang="he-IL" dirty="0" smtClean="0"/>
          </a:p>
          <a:p>
            <a:pPr lvl="1"/>
            <a:r>
              <a:rPr lang="en-US" dirty="0" smtClean="0"/>
              <a:t>D-mod-K</a:t>
            </a:r>
          </a:p>
          <a:p>
            <a:pPr lvl="1"/>
            <a:r>
              <a:rPr lang="en-US" dirty="0" smtClean="0"/>
              <a:t>Conga</a:t>
            </a:r>
          </a:p>
          <a:p>
            <a:pPr lvl="1"/>
            <a:r>
              <a:rPr lang="en-US" dirty="0" smtClean="0"/>
              <a:t>ARK</a:t>
            </a:r>
          </a:p>
          <a:p>
            <a:pPr lvl="1"/>
            <a:r>
              <a:rPr lang="en-US" dirty="0" smtClean="0"/>
              <a:t>NRK</a:t>
            </a:r>
          </a:p>
          <a:p>
            <a:r>
              <a:rPr lang="en-US" dirty="0" smtClean="0"/>
              <a:t>Workload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=1728 hosts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stencil applications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i="1" dirty="0"/>
              <a:t>M</a:t>
            </a:r>
            <a:r>
              <a:rPr lang="en-US" dirty="0"/>
              <a:t> hosts </a:t>
            </a:r>
            <a:r>
              <a:rPr lang="en-US" dirty="0" smtClean="0"/>
              <a:t>per application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5811" y="1318419"/>
            <a:ext cx="4415790" cy="31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Mapping</a:t>
            </a:r>
          </a:p>
          <a:p>
            <a:pPr lvl="1"/>
            <a:r>
              <a:rPr lang="en-US" b="0" kern="0" dirty="0" smtClean="0"/>
              <a:t>Random: avoids mapping optimization</a:t>
            </a:r>
          </a:p>
          <a:p>
            <a:r>
              <a:rPr lang="en-US" b="0" kern="0" dirty="0" smtClean="0"/>
              <a:t>Measure</a:t>
            </a:r>
          </a:p>
          <a:p>
            <a:pPr lvl="1"/>
            <a:r>
              <a:rPr lang="en-US" b="0" kern="0" dirty="0" smtClean="0"/>
              <a:t>Max communication time</a:t>
            </a:r>
          </a:p>
          <a:p>
            <a:r>
              <a:rPr lang="en-US" b="0" kern="0" dirty="0" smtClean="0"/>
              <a:t>Utilization</a:t>
            </a:r>
          </a:p>
          <a:p>
            <a:pPr lvl="1"/>
            <a:r>
              <a:rPr lang="en-US" b="0" kern="0" dirty="0" smtClean="0"/>
              <a:t>Utilization =</a:t>
            </a:r>
            <a:endParaRPr lang="en-US" b="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733" y="4419600"/>
            <a:ext cx="339436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32710" y="6081918"/>
            <a:ext cx="3886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2 Applications – 864 hosts per </a:t>
            </a:r>
            <a:r>
              <a:rPr lang="en-US" dirty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accent5"/>
                </a:solidFill>
              </a:rPr>
              <a:t>pplication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6" y="1676401"/>
            <a:ext cx="7107855" cy="3872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5179185"/>
            <a:ext cx="19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is better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6249599" y="5293358"/>
            <a:ext cx="103611" cy="152400"/>
          </a:xfrm>
          <a:prstGeom prst="downArrow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9235" y="21545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75264" y="258184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D-mod-K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97572" y="379833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97572" y="34848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Simulations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24" y="1690484"/>
            <a:ext cx="7082001" cy="3858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710" y="6081918"/>
            <a:ext cx="3886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8</a:t>
            </a:r>
            <a:r>
              <a:rPr lang="en-US" dirty="0" smtClean="0">
                <a:solidFill>
                  <a:schemeClr val="accent5"/>
                </a:solidFill>
              </a:rPr>
              <a:t> Applications – 216 hosts per </a:t>
            </a:r>
            <a:r>
              <a:rPr lang="en-US" dirty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accent5"/>
                </a:solidFill>
              </a:rPr>
              <a:t>pplication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179185"/>
            <a:ext cx="19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is better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6249599" y="5293358"/>
            <a:ext cx="103611" cy="152400"/>
          </a:xfrm>
          <a:prstGeom prst="downArrow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9405" y="21234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39405" y="241747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D-mod-K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14605" y="299878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14605" y="269091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Simulations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24" y="1690484"/>
            <a:ext cx="7082001" cy="3858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710" y="6081918"/>
            <a:ext cx="3886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32 Applications – 54 hosts per </a:t>
            </a:r>
            <a:r>
              <a:rPr lang="en-US" dirty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accent5"/>
                </a:solidFill>
              </a:rPr>
              <a:t>pplication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179185"/>
            <a:ext cx="19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is better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6249599" y="5293358"/>
            <a:ext cx="103611" cy="152400"/>
          </a:xfrm>
          <a:prstGeom prst="downArrow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1992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297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D-mod-K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07913" y="281698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7913" y="251972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7684074" cy="50768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1200" y="4572000"/>
            <a:ext cx="22860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0" cy="838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3519487" y="4572000"/>
            <a:ext cx="276225" cy="609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2743200" y="2819400"/>
            <a:ext cx="914400" cy="990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2362200" y="4572000"/>
            <a:ext cx="5715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2438400" y="2895600"/>
            <a:ext cx="0" cy="838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5095874" y="4625181"/>
            <a:ext cx="238126" cy="5183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2819400" y="2667000"/>
            <a:ext cx="2286000" cy="1295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593400" y="4572000"/>
            <a:ext cx="111700" cy="5715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2536250" y="2895600"/>
            <a:ext cx="0" cy="838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>
            <a:off x="6634162" y="4672806"/>
            <a:ext cx="203488" cy="4325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2841050" y="2590800"/>
            <a:ext cx="3712150" cy="1447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 bwMode="auto">
          <a:xfrm>
            <a:off x="1981200" y="2667000"/>
            <a:ext cx="859850" cy="1295400"/>
          </a:xfrm>
          <a:prstGeom prst="ellipse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96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Routing keys</a:t>
            </a:r>
          </a:p>
          <a:p>
            <a:pPr lvl="1"/>
            <a:r>
              <a:rPr lang="en-US" b="1" dirty="0" smtClean="0"/>
              <a:t>A new routing paradigm</a:t>
            </a:r>
          </a:p>
          <a:p>
            <a:pPr lvl="1"/>
            <a:r>
              <a:rPr lang="en-US" b="1" dirty="0" smtClean="0"/>
              <a:t>Application-aware</a:t>
            </a:r>
          </a:p>
          <a:p>
            <a:pPr lvl="1"/>
            <a:r>
              <a:rPr lang="en-US" b="1" dirty="0" smtClean="0"/>
              <a:t>Scalable</a:t>
            </a:r>
          </a:p>
          <a:p>
            <a:r>
              <a:rPr lang="en-US" b="1" u="sng" dirty="0" smtClean="0"/>
              <a:t>Decouple </a:t>
            </a:r>
            <a:r>
              <a:rPr lang="en-US" b="1" u="sng" dirty="0"/>
              <a:t>i</a:t>
            </a:r>
            <a:r>
              <a:rPr lang="en-US" b="1" u="sng" dirty="0" smtClean="0"/>
              <a:t>ntra and </a:t>
            </a:r>
            <a:r>
              <a:rPr lang="en-US" b="1" u="sng" dirty="0"/>
              <a:t>i</a:t>
            </a:r>
            <a:r>
              <a:rPr lang="en-US" b="1" u="sng" dirty="0" smtClean="0"/>
              <a:t>nter contention</a:t>
            </a:r>
          </a:p>
          <a:p>
            <a:pPr lvl="1"/>
            <a:r>
              <a:rPr lang="en-US" b="1" dirty="0" smtClean="0"/>
              <a:t>Break the big routing problem into smaller problems</a:t>
            </a:r>
          </a:p>
          <a:p>
            <a:r>
              <a:rPr lang="en-US" b="1" u="sng" dirty="0" smtClean="0"/>
              <a:t>ARK (Application Routing Key)</a:t>
            </a:r>
            <a:endParaRPr lang="en-US" b="1" dirty="0" smtClean="0"/>
          </a:p>
          <a:p>
            <a:pPr lvl="1"/>
            <a:r>
              <a:rPr lang="en-US" b="1" dirty="0" smtClean="0"/>
              <a:t>No intra-application contention</a:t>
            </a:r>
            <a:endParaRPr lang="en-US" b="1" dirty="0"/>
          </a:p>
          <a:p>
            <a:r>
              <a:rPr lang="en-US" b="1" u="sng" dirty="0" smtClean="0"/>
              <a:t>NRK  (Network Routing Keys)</a:t>
            </a:r>
            <a:endParaRPr lang="en-US" b="1" dirty="0"/>
          </a:p>
          <a:p>
            <a:pPr lvl="1"/>
            <a:r>
              <a:rPr lang="en-US" b="1" dirty="0" smtClean="0"/>
              <a:t>Enhanced ARK</a:t>
            </a:r>
          </a:p>
          <a:p>
            <a:pPr lvl="2"/>
            <a:r>
              <a:rPr lang="en-US" b="1" dirty="0" smtClean="0"/>
              <a:t>No intra-application contention</a:t>
            </a:r>
          </a:p>
          <a:p>
            <a:pPr lvl="2"/>
            <a:r>
              <a:rPr lang="en-US" b="1" dirty="0" smtClean="0"/>
              <a:t>Inter-application contention reduction</a:t>
            </a:r>
          </a:p>
          <a:p>
            <a:pPr lvl="1"/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906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Thank </a:t>
            </a:r>
            <a:r>
              <a:rPr lang="en-US" sz="6000" dirty="0" smtClean="0"/>
              <a:t>You</a:t>
            </a:r>
            <a:r>
              <a:rPr lang="en-US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277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Intra-Application Contention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81000" y="1600200"/>
            <a:ext cx="7684074" cy="50768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1200" y="4572000"/>
            <a:ext cx="228600" cy="5334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2286000" y="2743200"/>
            <a:ext cx="0" cy="126000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3519487" y="4572000"/>
            <a:ext cx="276225" cy="6096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2743200" y="2819400"/>
            <a:ext cx="914400" cy="9906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2362200" y="4572000"/>
            <a:ext cx="57150" cy="5334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2438400" y="2743200"/>
            <a:ext cx="0" cy="1260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5095874" y="4625181"/>
            <a:ext cx="238126" cy="518319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2819400" y="2667000"/>
            <a:ext cx="2286000" cy="12954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593400" y="4572000"/>
            <a:ext cx="111700" cy="571500"/>
          </a:xfrm>
          <a:prstGeom prst="straightConnector1">
            <a:avLst/>
          </a:prstGeom>
          <a:ln>
            <a:solidFill>
              <a:schemeClr val="accent2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2536250" y="2895600"/>
            <a:ext cx="0" cy="838200"/>
          </a:xfrm>
          <a:prstGeom prst="straightConnector1">
            <a:avLst/>
          </a:prstGeom>
          <a:ln>
            <a:solidFill>
              <a:schemeClr val="accent2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>
            <a:off x="6634162" y="4672806"/>
            <a:ext cx="203488" cy="432594"/>
          </a:xfrm>
          <a:prstGeom prst="straightConnector1">
            <a:avLst/>
          </a:prstGeom>
          <a:ln>
            <a:solidFill>
              <a:schemeClr val="accent2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2841050" y="2590800"/>
            <a:ext cx="3712150" cy="1447800"/>
          </a:xfrm>
          <a:prstGeom prst="straightConnector1">
            <a:avLst/>
          </a:prstGeom>
          <a:ln>
            <a:solidFill>
              <a:schemeClr val="accent2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1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Inter-Application </a:t>
            </a:r>
            <a:r>
              <a:rPr lang="en-US" dirty="0" smtClean="0"/>
              <a:t>Contention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81000" y="1600200"/>
            <a:ext cx="7684074" cy="50768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1200" y="4572000"/>
            <a:ext cx="228600" cy="5334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0" cy="8382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3519487" y="4572000"/>
            <a:ext cx="276225" cy="6096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2743200" y="2819400"/>
            <a:ext cx="914400" cy="9906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2362200" y="4572000"/>
            <a:ext cx="57150" cy="5334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2438400" y="2743200"/>
            <a:ext cx="0" cy="1260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5095874" y="4625181"/>
            <a:ext cx="238126" cy="518319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2819400" y="2667000"/>
            <a:ext cx="2286000" cy="1295400"/>
          </a:xfrm>
          <a:prstGeom prst="straightConnector1">
            <a:avLst/>
          </a:prstGeom>
          <a:ln>
            <a:solidFill>
              <a:schemeClr val="accent5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593400" y="4572000"/>
            <a:ext cx="111700" cy="571500"/>
          </a:xfrm>
          <a:prstGeom prst="straightConnector1">
            <a:avLst/>
          </a:prstGeom>
          <a:ln>
            <a:solidFill>
              <a:schemeClr val="accent2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2536250" y="2743200"/>
            <a:ext cx="0" cy="1260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>
            <a:off x="6634162" y="4672806"/>
            <a:ext cx="203488" cy="432594"/>
          </a:xfrm>
          <a:prstGeom prst="straightConnector1">
            <a:avLst/>
          </a:prstGeom>
          <a:ln>
            <a:solidFill>
              <a:schemeClr val="accent2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2841050" y="2590800"/>
            <a:ext cx="3712150" cy="1447800"/>
          </a:xfrm>
          <a:prstGeom prst="straightConnector1">
            <a:avLst/>
          </a:prstGeom>
          <a:ln>
            <a:solidFill>
              <a:schemeClr val="accent2">
                <a:alpha val="1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6670" y="0"/>
            <a:ext cx="9144000" cy="1143000"/>
          </a:xfrm>
        </p:spPr>
        <p:txBody>
          <a:bodyPr/>
          <a:lstStyle/>
          <a:p>
            <a:r>
              <a:rPr lang="en-US" smtClean="0"/>
              <a:t>Application Lifetime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430258" y="1973712"/>
            <a:ext cx="702317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428592" y="2556912"/>
            <a:ext cx="7024844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418828" y="3125712"/>
            <a:ext cx="703460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2362200" cy="1152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/>
              <a:t>APP A</a:t>
            </a:r>
          </a:p>
          <a:p>
            <a:pPr marL="0" indent="0">
              <a:buNone/>
            </a:pPr>
            <a:endParaRPr lang="en-US" b="1" smtClean="0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sz="2000" b="1" smtClean="0"/>
          </a:p>
          <a:p>
            <a:pPr marL="0" indent="0">
              <a:buNone/>
            </a:pPr>
            <a:endParaRPr lang="en-US" b="1" smtClean="0"/>
          </a:p>
        </p:txBody>
      </p:sp>
      <p:grpSp>
        <p:nvGrpSpPr>
          <p:cNvPr id="101" name="Group 100"/>
          <p:cNvGrpSpPr/>
          <p:nvPr/>
        </p:nvGrpSpPr>
        <p:grpSpPr>
          <a:xfrm>
            <a:off x="2376457" y="6196793"/>
            <a:ext cx="5284064" cy="369332"/>
            <a:chOff x="2209033" y="5979881"/>
            <a:chExt cx="5284064" cy="369332"/>
          </a:xfrm>
        </p:grpSpPr>
        <p:sp>
          <p:nvSpPr>
            <p:cNvPr id="98" name="Rectangle 97"/>
            <p:cNvSpPr/>
            <p:nvPr/>
          </p:nvSpPr>
          <p:spPr bwMode="auto">
            <a:xfrm>
              <a:off x="2209033" y="6012000"/>
              <a:ext cx="306000" cy="3048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flipH="1">
              <a:off x="4313417" y="6012000"/>
              <a:ext cx="306000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494029" y="5979881"/>
              <a:ext cx="4999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mtClean="0"/>
                <a:t>Computation      	     Communication</a:t>
              </a: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88898" y="1973712"/>
            <a:ext cx="5185738" cy="1456800"/>
            <a:chOff x="2788898" y="1973712"/>
            <a:chExt cx="5185738" cy="14568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2818856" y="1973712"/>
              <a:ext cx="735290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940173" y="1973712"/>
              <a:ext cx="845234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149068" y="1973712"/>
              <a:ext cx="784860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831107" y="2556912"/>
              <a:ext cx="736561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48508" y="2556912"/>
              <a:ext cx="727505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072868" y="2556912"/>
              <a:ext cx="833958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788898" y="3125712"/>
              <a:ext cx="958827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5069796" y="3125712"/>
              <a:ext cx="806732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198598" y="3125712"/>
              <a:ext cx="776038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3962400"/>
            <a:ext cx="9959568" cy="1222224"/>
            <a:chOff x="381000" y="3962400"/>
            <a:chExt cx="9959568" cy="1222224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81000" y="3962400"/>
              <a:ext cx="81534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6" name="Content Placeholder 2"/>
            <p:cNvSpPr txBox="1">
              <a:spLocks/>
            </p:cNvSpPr>
            <p:nvPr/>
          </p:nvSpPr>
          <p:spPr bwMode="auto">
            <a:xfrm>
              <a:off x="7978368" y="4031725"/>
              <a:ext cx="2362200" cy="115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CC"/>
                </a:buClr>
                <a:buSzPct val="75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Ø"/>
                <a:defRPr sz="2800">
                  <a:solidFill>
                    <a:srgbClr val="0000CC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400" kern="0"/>
                <a:t>T</a:t>
              </a:r>
              <a:r>
                <a:rPr lang="en-US" sz="2400" kern="0" smtClean="0"/>
                <a:t>ime</a:t>
              </a:r>
              <a:endParaRPr lang="en-US" sz="2400" b="1" kern="0" smtClean="0"/>
            </a:p>
          </p:txBody>
        </p:sp>
      </p:grpSp>
      <p:sp>
        <p:nvSpPr>
          <p:cNvPr id="108" name="Content Placeholder 2"/>
          <p:cNvSpPr txBox="1">
            <a:spLocks/>
          </p:cNvSpPr>
          <p:nvPr/>
        </p:nvSpPr>
        <p:spPr bwMode="auto">
          <a:xfrm>
            <a:off x="-226770" y="1945137"/>
            <a:ext cx="1865429" cy="160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600" b="1" kern="0" smtClean="0"/>
              <a:t>Flow 1:</a:t>
            </a:r>
          </a:p>
          <a:p>
            <a:pPr lvl="1"/>
            <a:endParaRPr lang="en-US" sz="1600" b="1" kern="0" smtClean="0"/>
          </a:p>
          <a:p>
            <a:pPr lvl="1"/>
            <a:r>
              <a:rPr lang="en-US" sz="1600" kern="0" smtClean="0"/>
              <a:t>Flow 2:</a:t>
            </a:r>
          </a:p>
          <a:p>
            <a:pPr lvl="1"/>
            <a:endParaRPr lang="en-US" sz="1600" kern="0" smtClean="0"/>
          </a:p>
          <a:p>
            <a:pPr lvl="1"/>
            <a:r>
              <a:rPr lang="en-US" sz="1600" b="1" kern="0" smtClean="0"/>
              <a:t>Flow 3:</a:t>
            </a:r>
          </a:p>
          <a:p>
            <a:pPr marL="457200" lvl="1" indent="0">
              <a:buNone/>
            </a:pPr>
            <a:endParaRPr lang="en-US" sz="1600" kern="0" smtClean="0"/>
          </a:p>
          <a:p>
            <a:pPr lvl="1"/>
            <a:endParaRPr lang="en-US" sz="2000" kern="0"/>
          </a:p>
        </p:txBody>
      </p:sp>
      <p:grpSp>
        <p:nvGrpSpPr>
          <p:cNvPr id="14" name="Group 13"/>
          <p:cNvGrpSpPr/>
          <p:nvPr/>
        </p:nvGrpSpPr>
        <p:grpSpPr>
          <a:xfrm>
            <a:off x="3554146" y="1976400"/>
            <a:ext cx="4424512" cy="888000"/>
            <a:chOff x="3554146" y="1976400"/>
            <a:chExt cx="4424512" cy="8880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3565471" y="2559600"/>
              <a:ext cx="186755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3554146" y="1976400"/>
              <a:ext cx="195829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674537" y="2559600"/>
              <a:ext cx="19808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785407" y="1976400"/>
              <a:ext cx="84959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7906826" y="2559600"/>
              <a:ext cx="71832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930688" y="1976400"/>
              <a:ext cx="45719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5" name="Rectangle 114"/>
          <p:cNvSpPr/>
          <p:nvPr/>
        </p:nvSpPr>
        <p:spPr bwMode="auto">
          <a:xfrm>
            <a:off x="3462729" y="5668114"/>
            <a:ext cx="306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747725" y="5635995"/>
            <a:ext cx="49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Wasted Resources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58400" y="1371600"/>
            <a:ext cx="0" cy="2971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170582" y="4389163"/>
            <a:ext cx="49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>
                <a:solidFill>
                  <a:schemeClr val="accent2"/>
                </a:solidFill>
              </a:rPr>
              <a:t>Synchronization Barriers</a:t>
            </a: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867400" y="1371600"/>
            <a:ext cx="0" cy="2971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991201" y="1447800"/>
            <a:ext cx="0" cy="2971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80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 bwMode="auto">
          <a:xfrm>
            <a:off x="4024868" y="4133712"/>
            <a:ext cx="2048183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50089" y="1973712"/>
            <a:ext cx="138859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566808" y="2556912"/>
            <a:ext cx="1382561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6670" y="0"/>
            <a:ext cx="9144000" cy="1143000"/>
          </a:xfrm>
        </p:spPr>
        <p:txBody>
          <a:bodyPr/>
          <a:lstStyle/>
          <a:p>
            <a:r>
              <a:rPr lang="en-US" smtClean="0"/>
              <a:t>Inter Vs. Intra communication</a:t>
            </a:r>
            <a:br>
              <a:rPr lang="en-US" smtClean="0"/>
            </a:br>
            <a:r>
              <a:rPr lang="en-US" smtClean="0"/>
              <a:t> Synchronization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430258" y="1973712"/>
            <a:ext cx="138859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818856" y="1973712"/>
            <a:ext cx="735290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773778" y="1973712"/>
            <a:ext cx="138859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428592" y="2556912"/>
            <a:ext cx="1445954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831107" y="2556912"/>
            <a:ext cx="736561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676013" y="2556912"/>
            <a:ext cx="1396855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418828" y="3125712"/>
            <a:ext cx="1370071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788898" y="3125712"/>
            <a:ext cx="951971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740870" y="3125712"/>
            <a:ext cx="1342913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069796" y="3125712"/>
            <a:ext cx="806732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53668" y="3125712"/>
            <a:ext cx="1344930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198598" y="3125712"/>
            <a:ext cx="776038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428592" y="4133712"/>
            <a:ext cx="2107047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491468" y="4133712"/>
            <a:ext cx="550911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418828" y="4787878"/>
            <a:ext cx="2164402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567668" y="4788912"/>
            <a:ext cx="430164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000147" y="4788912"/>
            <a:ext cx="2005921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006068" y="4788912"/>
            <a:ext cx="482991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422565" y="5436612"/>
            <a:ext cx="2037617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18100" y="5436912"/>
            <a:ext cx="735393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139739" y="5436912"/>
            <a:ext cx="1942529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082268" y="5436912"/>
            <a:ext cx="514687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6463268" y="4133712"/>
            <a:ext cx="2009956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6463267" y="4787878"/>
            <a:ext cx="2009957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570995" y="5436912"/>
            <a:ext cx="1902229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/>
              <a:t>APP A</a:t>
            </a:r>
          </a:p>
          <a:p>
            <a:pPr marL="0" indent="0">
              <a:buNone/>
            </a:pPr>
            <a:endParaRPr lang="en-US" b="1" smtClean="0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sz="2000" b="1" smtClean="0"/>
          </a:p>
          <a:p>
            <a:pPr marL="0" indent="0">
              <a:buNone/>
            </a:pPr>
            <a:r>
              <a:rPr lang="en-US" b="1" smtClean="0"/>
              <a:t>APP B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2376457" y="6196793"/>
            <a:ext cx="5284064" cy="369332"/>
            <a:chOff x="2209033" y="5979881"/>
            <a:chExt cx="5284064" cy="369332"/>
          </a:xfrm>
        </p:grpSpPr>
        <p:sp>
          <p:nvSpPr>
            <p:cNvPr id="98" name="Rectangle 97"/>
            <p:cNvSpPr/>
            <p:nvPr/>
          </p:nvSpPr>
          <p:spPr bwMode="auto">
            <a:xfrm>
              <a:off x="2209033" y="6012000"/>
              <a:ext cx="306000" cy="3048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flipH="1">
              <a:off x="4313417" y="6012000"/>
              <a:ext cx="306000" cy="304800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494029" y="5979881"/>
              <a:ext cx="4999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Computation      	     Communication</a:t>
              </a:r>
              <a:endParaRPr lang="en-US" dirty="0"/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7911068" y="1973712"/>
            <a:ext cx="542368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906826" y="2556912"/>
            <a:ext cx="546610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974636" y="3125712"/>
            <a:ext cx="478800" cy="304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-226770" y="1945137"/>
            <a:ext cx="183334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600" b="1" kern="0" dirty="0" smtClean="0"/>
              <a:t>Flow 1:</a:t>
            </a:r>
          </a:p>
          <a:p>
            <a:pPr lvl="1"/>
            <a:endParaRPr lang="en-US" sz="1600" b="1" kern="0" dirty="0" smtClean="0"/>
          </a:p>
          <a:p>
            <a:pPr lvl="1"/>
            <a:r>
              <a:rPr lang="en-US" sz="1600" kern="0" dirty="0" smtClean="0"/>
              <a:t>Flow 2:</a:t>
            </a:r>
          </a:p>
          <a:p>
            <a:pPr lvl="1"/>
            <a:endParaRPr lang="en-US" sz="1600" kern="0" dirty="0" smtClean="0"/>
          </a:p>
          <a:p>
            <a:pPr lvl="1"/>
            <a:r>
              <a:rPr lang="en-US" sz="1600" b="1" kern="0" dirty="0" smtClean="0"/>
              <a:t>Flow 3:</a:t>
            </a:r>
          </a:p>
          <a:p>
            <a:endParaRPr lang="en-US" sz="1600" kern="0" dirty="0" smtClean="0"/>
          </a:p>
          <a:p>
            <a:endParaRPr lang="en-US" sz="2000" kern="0" dirty="0"/>
          </a:p>
          <a:p>
            <a:pPr lvl="1"/>
            <a:r>
              <a:rPr lang="en-US" sz="1600" b="1" kern="0" dirty="0" smtClean="0"/>
              <a:t>Flow 1:</a:t>
            </a:r>
          </a:p>
          <a:p>
            <a:pPr lvl="1"/>
            <a:endParaRPr lang="en-US" sz="2400" b="1" kern="0" dirty="0" smtClean="0"/>
          </a:p>
          <a:p>
            <a:pPr lvl="1"/>
            <a:r>
              <a:rPr lang="en-US" sz="1600" kern="0" dirty="0" smtClean="0"/>
              <a:t>Flow 2:</a:t>
            </a:r>
          </a:p>
          <a:p>
            <a:pPr lvl="1"/>
            <a:endParaRPr lang="en-US" sz="2000" kern="0" dirty="0"/>
          </a:p>
          <a:p>
            <a:pPr lvl="1"/>
            <a:r>
              <a:rPr lang="en-US" sz="1600" b="1" kern="0" dirty="0" smtClean="0"/>
              <a:t>Flow 3: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940173" y="1973712"/>
            <a:ext cx="845234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149068" y="1973712"/>
            <a:ext cx="784860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948508" y="2556912"/>
            <a:ext cx="727505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72868" y="2556912"/>
            <a:ext cx="833958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030086" y="4133712"/>
            <a:ext cx="433182" cy="3048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2646000" y="1620000"/>
            <a:ext cx="0" cy="216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3736800" y="1620000"/>
            <a:ext cx="0" cy="216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4770000" y="1620000"/>
            <a:ext cx="0" cy="216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5860800" y="1620000"/>
            <a:ext cx="0" cy="216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6948000" y="1620000"/>
            <a:ext cx="0" cy="216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8114400" y="1620000"/>
            <a:ext cx="0" cy="216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143568" y="1590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 animBg="1"/>
      <p:bldP spid="46" grpId="0" animBg="1"/>
      <p:bldP spid="50" grpId="0" animBg="1"/>
      <p:bldP spid="54" grpId="0" animBg="1"/>
      <p:bldP spid="56" grpId="0" animBg="1"/>
    </p:bldLst>
  </p:timing>
</p:sld>
</file>

<file path=ppt/theme/theme1.xml><?xml version="1.0" encoding="utf-8"?>
<a:theme xmlns:a="http://schemas.openxmlformats.org/drawingml/2006/main" name="Isaac Keslassy - Techn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0000"/>
      </a:accent2>
      <a:accent3>
        <a:srgbClr val="FFFFFF"/>
      </a:accent3>
      <a:accent4>
        <a:srgbClr val="000000"/>
      </a:accent4>
      <a:accent5>
        <a:srgbClr val="0070C0"/>
      </a:accent5>
      <a:accent6>
        <a:srgbClr val="009900"/>
      </a:accent6>
      <a:hlink>
        <a:srgbClr val="CC3300"/>
      </a:hlink>
      <a:folHlink>
        <a:srgbClr val="009900"/>
      </a:folHlink>
    </a:clrScheme>
    <a:fontScheme name="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s des classes">
  <a:themeElements>
    <a:clrScheme name="slides des class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009900"/>
      </a:folHlink>
    </a:clrScheme>
    <a:fontScheme name="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74624</TotalTime>
  <Words>1952</Words>
  <Application>Microsoft Macintosh PowerPoint</Application>
  <PresentationFormat>On-screen Show (4:3)</PresentationFormat>
  <Paragraphs>1318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Cambria Math</vt:lpstr>
      <vt:lpstr>SimSun</vt:lpstr>
      <vt:lpstr>Symbol</vt:lpstr>
      <vt:lpstr>Wingdings</vt:lpstr>
      <vt:lpstr>Isaac Keslassy - Technion</vt:lpstr>
      <vt:lpstr>slides des classes</vt:lpstr>
      <vt:lpstr>Routing Keys  25th Annual Symposium of High-Performance Interconnects </vt:lpstr>
      <vt:lpstr>HPC and Datacenter Networks</vt:lpstr>
      <vt:lpstr>Introduction- Clos Topology</vt:lpstr>
      <vt:lpstr>Introduction- Clos Topology</vt:lpstr>
      <vt:lpstr>Routing Example</vt:lpstr>
      <vt:lpstr>Intra-Application Contention</vt:lpstr>
      <vt:lpstr>Inter-Application Contention</vt:lpstr>
      <vt:lpstr>Application Lifetime</vt:lpstr>
      <vt:lpstr>Inter Vs. Intra communication  Synchronization</vt:lpstr>
      <vt:lpstr>Inter Vs. Intra communication  Synchronization</vt:lpstr>
      <vt:lpstr>Inter-Intra Contention Decoupling </vt:lpstr>
      <vt:lpstr>Eliminating Intra-Application Contention</vt:lpstr>
      <vt:lpstr>Reducing Inter-Application Contention</vt:lpstr>
      <vt:lpstr>Reducing Inter-Application Contention</vt:lpstr>
      <vt:lpstr>Contributions</vt:lpstr>
      <vt:lpstr>Related Work</vt:lpstr>
      <vt:lpstr>Related Work</vt:lpstr>
      <vt:lpstr>What is a Routing Key?</vt:lpstr>
      <vt:lpstr>ARK (Application Routing Key)</vt:lpstr>
      <vt:lpstr>ARK Implementation Design</vt:lpstr>
      <vt:lpstr>Controlling the Route in Infiniband LMC: LID (Local Identifier) Mask Control</vt:lpstr>
      <vt:lpstr>Controlling the Route in Infiniband LMC: LID (Local Identifier) Mask Control</vt:lpstr>
      <vt:lpstr>Controlling the Route in Infiniband LMC: LID (Local Identifier) Mask Control</vt:lpstr>
      <vt:lpstr>Controlling the Route in Infiniband LMC: LID (Local Identifier) Mask Control</vt:lpstr>
      <vt:lpstr>Controlling the Route in Infiniband LMC: LID (Local Identifier) Mask Control</vt:lpstr>
      <vt:lpstr>Controlling the Route in Infiniband LMC: LID (Local Identifier) Mask Control</vt:lpstr>
      <vt:lpstr>Routing Keys with LMC</vt:lpstr>
      <vt:lpstr>ARK Creation Algorithm How to produce an intra-app contention-free routing key</vt:lpstr>
      <vt:lpstr>ARK Creation Algorithm How to produce an intra-app contention-free routing key</vt:lpstr>
      <vt:lpstr>ARK Creation Algorithm How to produce an intra-app contention-free routing key</vt:lpstr>
      <vt:lpstr>ARK Creation Algorithm How to produce an intra-app contention-free routing key</vt:lpstr>
      <vt:lpstr>ARK Creation Algorithm How to produce an intra-app contention-free routing key</vt:lpstr>
      <vt:lpstr>ARK Creation Algorithm How to produce an intra-app contention-free routing key</vt:lpstr>
      <vt:lpstr>ARK Creation Algorithm How to produce an intra-app contention-free routing key</vt:lpstr>
      <vt:lpstr>ARK Creation Algorithm How to produce an intra-app contention-free routing key</vt:lpstr>
      <vt:lpstr>ARK</vt:lpstr>
      <vt:lpstr>NRK (Network Routing Keys)</vt:lpstr>
      <vt:lpstr>NRK (Network Routing Keys)</vt:lpstr>
      <vt:lpstr>NRK (Network Routing Keys)</vt:lpstr>
      <vt:lpstr>NRK (Network Routing Keys)</vt:lpstr>
      <vt:lpstr>NRK (Network Routing Keys)</vt:lpstr>
      <vt:lpstr>NRK (Network Routing Keys)</vt:lpstr>
      <vt:lpstr>NRK Final Permutation</vt:lpstr>
      <vt:lpstr>Simulator</vt:lpstr>
      <vt:lpstr>MPI Support +  Routing Key Support</vt:lpstr>
      <vt:lpstr>Simulation Setup</vt:lpstr>
      <vt:lpstr>Simulations</vt:lpstr>
      <vt:lpstr>Simulations</vt:lpstr>
      <vt:lpstr>Simulations</vt:lpstr>
      <vt:lpstr>Summary</vt:lpstr>
      <vt:lpstr>Thank You!</vt:lpstr>
    </vt:vector>
  </TitlesOfParts>
  <Company>Technion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046993 – Backbone Networks  Introduction: Backbone Networks vs. Edge Networks Circuit Switching vs. Packet Switching</dc:title>
  <dc:creator>Isaac Keslassy</dc:creator>
  <cp:lastModifiedBy>Asaf Samuel</cp:lastModifiedBy>
  <cp:revision>3816</cp:revision>
  <dcterms:created xsi:type="dcterms:W3CDTF">2003-08-17T20:18:11Z</dcterms:created>
  <dcterms:modified xsi:type="dcterms:W3CDTF">2017-09-07T21:25:54Z</dcterms:modified>
</cp:coreProperties>
</file>