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82" r:id="rId4"/>
    <p:sldId id="283" r:id="rId5"/>
    <p:sldId id="277" r:id="rId6"/>
    <p:sldId id="261" r:id="rId7"/>
    <p:sldId id="287" r:id="rId8"/>
    <p:sldId id="291" r:id="rId9"/>
    <p:sldId id="299" r:id="rId10"/>
    <p:sldId id="285" r:id="rId11"/>
    <p:sldId id="300" r:id="rId12"/>
    <p:sldId id="301" r:id="rId13"/>
    <p:sldId id="267" r:id="rId14"/>
    <p:sldId id="271" r:id="rId15"/>
    <p:sldId id="276" r:id="rId16"/>
    <p:sldId id="272" r:id="rId17"/>
    <p:sldId id="274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48"/>
    <p:restoredTop sz="84709"/>
  </p:normalViewPr>
  <p:slideViewPr>
    <p:cSldViewPr snapToGrid="0" snapToObjects="1">
      <p:cViewPr>
        <p:scale>
          <a:sx n="100" d="100"/>
          <a:sy n="100" d="100"/>
        </p:scale>
        <p:origin x="-204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D6EA8-3065-C242-8AC0-8D9862E2886A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4D5D8-4C93-3D45-815F-D7ADBCFE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3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9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3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5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D5D8-4C93-3D45-815F-D7ADBCFE3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3428-D897-EE49-904D-B2F747EE7822}" type="datetimeFigureOut">
              <a:rPr lang="en-US" smtClean="0"/>
              <a:t>03-Dec-16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1D12-670C-1A4F-86DF-0AA6B4E6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1028699"/>
            <a:ext cx="9385300" cy="1579563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How I Learned to Stop Worrying 		   About the Core and Love the Edge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530600"/>
            <a:ext cx="11188700" cy="24003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Aditi Ghag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endParaRPr lang="en-US" dirty="0"/>
          </a:p>
          <a:p>
            <a:r>
              <a:rPr lang="en-US" sz="2800" dirty="0" smtClean="0"/>
              <a:t>Naga Katta</a:t>
            </a:r>
            <a:r>
              <a:rPr lang="en-US" sz="2800" baseline="30000" dirty="0" smtClean="0"/>
              <a:t>1,2</a:t>
            </a:r>
            <a:r>
              <a:rPr lang="en-US" sz="2800" dirty="0" smtClean="0"/>
              <a:t>, </a:t>
            </a:r>
            <a:r>
              <a:rPr lang="en-US" sz="2800" dirty="0" err="1" smtClean="0"/>
              <a:t>Mukesh</a:t>
            </a:r>
            <a:r>
              <a:rPr lang="en-US" sz="2800" dirty="0" smtClean="0"/>
              <a:t> Hira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 </a:t>
            </a:r>
            <a:r>
              <a:rPr lang="en-US" sz="2800" dirty="0" err="1" smtClean="0"/>
              <a:t>Changhoon</a:t>
            </a:r>
            <a:r>
              <a:rPr lang="en-US" sz="2800" dirty="0" smtClean="0"/>
              <a:t> Kim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Isaac Keslassy</a:t>
            </a:r>
            <a:r>
              <a:rPr lang="en-US" sz="2800" baseline="30000" dirty="0" smtClean="0"/>
              <a:t>2,4</a:t>
            </a:r>
            <a:r>
              <a:rPr lang="en-US" sz="2800" dirty="0" smtClean="0"/>
              <a:t>, Jennifer Rexford</a:t>
            </a:r>
            <a:r>
              <a:rPr lang="en-US" sz="2800" baseline="30000" dirty="0" smtClean="0"/>
              <a:t>1       </a:t>
            </a:r>
          </a:p>
          <a:p>
            <a:endParaRPr lang="en-US" sz="2800" dirty="0" smtClean="0"/>
          </a:p>
          <a:p>
            <a:r>
              <a:rPr lang="en-US" sz="2200" baseline="30000" dirty="0" smtClean="0"/>
              <a:t>1</a:t>
            </a:r>
            <a:r>
              <a:rPr lang="en-US" sz="2200" dirty="0" smtClean="0"/>
              <a:t>Princeton University, 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VMware, 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Barefoot Networks, 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Technion</a:t>
            </a:r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883150" y="203200"/>
            <a:ext cx="3238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 smtClean="0"/>
              <a:t>CLOVE</a:t>
            </a:r>
            <a:endParaRPr lang="en-US" sz="5800" b="1" dirty="0"/>
          </a:p>
        </p:txBody>
      </p:sp>
    </p:spTree>
    <p:extLst>
      <p:ext uri="{BB962C8B-B14F-4D97-AF65-F5344CB8AC3E}">
        <p14:creationId xmlns:p14="http://schemas.microsoft.com/office/powerpoint/2010/main" val="6849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Edge-</a:t>
            </a:r>
            <a:r>
              <a:rPr lang="en-US" u="sng" dirty="0" err="1"/>
              <a:t>F</a:t>
            </a:r>
            <a:r>
              <a:rPr lang="en-US" u="sng" dirty="0" err="1" smtClean="0"/>
              <a:t>lowlet</a:t>
            </a:r>
            <a:endParaRPr lang="en-US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367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Font typeface="Wingdings" charset="2"/>
              <a:buChar char="§"/>
            </a:pPr>
            <a:r>
              <a:rPr lang="en-US" dirty="0" err="1" smtClean="0"/>
              <a:t>Flowlet</a:t>
            </a:r>
            <a:r>
              <a:rPr lang="en-US" dirty="0" smtClean="0"/>
              <a:t> splitting in </a:t>
            </a:r>
            <a:r>
              <a:rPr lang="en-US" dirty="0" err="1" smtClean="0"/>
              <a:t>vSwitch</a:t>
            </a:r>
            <a:endParaRPr lang="en-US" dirty="0" smtClean="0"/>
          </a:p>
          <a:p>
            <a:pPr>
              <a:lnSpc>
                <a:spcPct val="300000"/>
              </a:lnSpc>
              <a:buFont typeface="Wingdings" charset="2"/>
              <a:buChar char="§"/>
            </a:pPr>
            <a:r>
              <a:rPr lang="en-US" dirty="0" smtClean="0"/>
              <a:t>Select learnt source port for </a:t>
            </a:r>
            <a:r>
              <a:rPr lang="en-US" dirty="0" err="1" smtClean="0"/>
              <a:t>flowlets</a:t>
            </a:r>
            <a:r>
              <a:rPr lang="en-US" dirty="0" smtClean="0"/>
              <a:t> at random</a:t>
            </a:r>
          </a:p>
          <a:p>
            <a:pPr>
              <a:lnSpc>
                <a:spcPct val="300000"/>
              </a:lnSpc>
              <a:buFont typeface="Wingdings" charset="2"/>
              <a:buChar char="§"/>
            </a:pPr>
            <a:r>
              <a:rPr lang="en-US" dirty="0"/>
              <a:t>P</a:t>
            </a:r>
            <a:r>
              <a:rPr lang="en-US" dirty="0" smtClean="0"/>
              <a:t>hysical switches forward </a:t>
            </a:r>
            <a:r>
              <a:rPr lang="en-US" dirty="0" err="1" smtClean="0"/>
              <a:t>flowlets</a:t>
            </a:r>
            <a:r>
              <a:rPr lang="en-US" dirty="0" smtClean="0"/>
              <a:t> using ECMP</a:t>
            </a:r>
          </a:p>
          <a:p>
            <a:pPr>
              <a:lnSpc>
                <a:spcPct val="300000"/>
              </a:lnSpc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4"/>
          <p:cNvSpPr/>
          <p:nvPr/>
        </p:nvSpPr>
        <p:spPr>
          <a:xfrm>
            <a:off x="215900" y="63500"/>
            <a:ext cx="11785600" cy="6616700"/>
          </a:xfrm>
          <a:custGeom>
            <a:avLst/>
            <a:gdLst/>
            <a:ahLst/>
            <a:cxnLst/>
            <a:rect l="l" t="t" r="r" b="b"/>
            <a:pathLst>
              <a:path w="11887200" h="6616700">
                <a:moveTo>
                  <a:pt x="7287687" y="0"/>
                </a:moveTo>
                <a:lnTo>
                  <a:pt x="11698813" y="0"/>
                </a:lnTo>
                <a:cubicBezTo>
                  <a:pt x="11802856" y="0"/>
                  <a:pt x="11887200" y="84344"/>
                  <a:pt x="11887200" y="188387"/>
                </a:cubicBezTo>
                <a:lnTo>
                  <a:pt x="11887200" y="1016000"/>
                </a:lnTo>
                <a:lnTo>
                  <a:pt x="11887200" y="1130300"/>
                </a:lnTo>
                <a:lnTo>
                  <a:pt x="11887200" y="6616700"/>
                </a:lnTo>
                <a:lnTo>
                  <a:pt x="0" y="6616700"/>
                </a:lnTo>
                <a:lnTo>
                  <a:pt x="0" y="1016000"/>
                </a:lnTo>
                <a:lnTo>
                  <a:pt x="7099300" y="1016000"/>
                </a:lnTo>
                <a:lnTo>
                  <a:pt x="7099300" y="188387"/>
                </a:lnTo>
                <a:cubicBezTo>
                  <a:pt x="7099300" y="84344"/>
                  <a:pt x="7183644" y="0"/>
                  <a:pt x="7287687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8991"/>
              </p:ext>
            </p:extLst>
          </p:nvPr>
        </p:nvGraphicFramePr>
        <p:xfrm>
          <a:off x="479868" y="4685376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/>
                <a:gridCol w="609600"/>
                <a:gridCol w="457200"/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Dst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SPort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Wt</a:t>
                      </a:r>
                      <a:endParaRPr lang="en-US" sz="1100" b="1" i="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0.25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0.25</a:t>
                      </a: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0.25</a:t>
                      </a: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0.25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850" y="4337206"/>
            <a:ext cx="20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weight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45459" y="4191408"/>
            <a:ext cx="55951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Data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1452156">
            <a:off x="3275014" y="3524393"/>
            <a:ext cx="207255" cy="778431"/>
            <a:chOff x="2866286" y="3586970"/>
            <a:chExt cx="207255" cy="778431"/>
          </a:xfrm>
        </p:grpSpPr>
        <p:sp>
          <p:nvSpPr>
            <p:cNvPr id="14" name="Right Arrow 13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972131">
            <a:off x="3741566" y="3499594"/>
            <a:ext cx="378770" cy="690389"/>
            <a:chOff x="3168176" y="3509610"/>
            <a:chExt cx="378770" cy="690389"/>
          </a:xfrm>
        </p:grpSpPr>
        <p:grpSp>
          <p:nvGrpSpPr>
            <p:cNvPr id="20" name="Group 19"/>
            <p:cNvGrpSpPr/>
            <p:nvPr/>
          </p:nvGrpSpPr>
          <p:grpSpPr>
            <a:xfrm rot="18537117">
              <a:off x="3021383" y="3912807"/>
              <a:ext cx="433985" cy="140399"/>
              <a:chOff x="10958134" y="2172850"/>
              <a:chExt cx="433985" cy="14039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 rot="18538330">
              <a:off x="3329790" y="362713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604564">
            <a:off x="4101772" y="3657567"/>
            <a:ext cx="705730" cy="342698"/>
            <a:chOff x="3576284" y="3474323"/>
            <a:chExt cx="705730" cy="342698"/>
          </a:xfrm>
        </p:grpSpPr>
        <p:grpSp>
          <p:nvGrpSpPr>
            <p:cNvPr id="26" name="Group 25"/>
            <p:cNvGrpSpPr/>
            <p:nvPr/>
          </p:nvGrpSpPr>
          <p:grpSpPr>
            <a:xfrm rot="19392710">
              <a:off x="3576284" y="3676622"/>
              <a:ext cx="433985" cy="140399"/>
              <a:chOff x="10958134" y="2172850"/>
              <a:chExt cx="433985" cy="14039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 rot="19515680">
              <a:off x="3947333" y="3474323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291646">
            <a:off x="4371070" y="3993312"/>
            <a:ext cx="737359" cy="294770"/>
            <a:chOff x="3610035" y="3913291"/>
            <a:chExt cx="737359" cy="294770"/>
          </a:xfrm>
        </p:grpSpPr>
        <p:grpSp>
          <p:nvGrpSpPr>
            <p:cNvPr id="32" name="Group 31"/>
            <p:cNvGrpSpPr/>
            <p:nvPr/>
          </p:nvGrpSpPr>
          <p:grpSpPr>
            <a:xfrm rot="20145917">
              <a:off x="3610035" y="4067662"/>
              <a:ext cx="433985" cy="140399"/>
              <a:chOff x="10958134" y="2172850"/>
              <a:chExt cx="433985" cy="14039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9972589">
              <a:off x="4012713" y="3913291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396750">
            <a:off x="7320895" y="2599640"/>
            <a:ext cx="739388" cy="290562"/>
            <a:chOff x="6946206" y="2982406"/>
            <a:chExt cx="739388" cy="290562"/>
          </a:xfrm>
        </p:grpSpPr>
        <p:grpSp>
          <p:nvGrpSpPr>
            <p:cNvPr id="38" name="Group 37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69330" y="2730562"/>
            <a:ext cx="739388" cy="290562"/>
            <a:chOff x="6946206" y="2982406"/>
            <a:chExt cx="739388" cy="290562"/>
          </a:xfrm>
        </p:grpSpPr>
        <p:grpSp>
          <p:nvGrpSpPr>
            <p:cNvPr id="44" name="Group 43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ight Arrow 44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 rot="21027623">
            <a:off x="4748995" y="2828459"/>
            <a:ext cx="739388" cy="290562"/>
            <a:chOff x="6946206" y="2982406"/>
            <a:chExt cx="739388" cy="290562"/>
          </a:xfrm>
        </p:grpSpPr>
        <p:grpSp>
          <p:nvGrpSpPr>
            <p:cNvPr id="50" name="Group 49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ight Arrow 50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9910669">
            <a:off x="3578198" y="2949041"/>
            <a:ext cx="739388" cy="290562"/>
            <a:chOff x="6946206" y="2982406"/>
            <a:chExt cx="739388" cy="290562"/>
          </a:xfrm>
        </p:grpSpPr>
        <p:grpSp>
          <p:nvGrpSpPr>
            <p:cNvPr id="56" name="Group 55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ight Arrow 56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9E303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6038231">
            <a:off x="5491326" y="2908580"/>
            <a:ext cx="207255" cy="778431"/>
            <a:chOff x="2866286" y="3586970"/>
            <a:chExt cx="207255" cy="778431"/>
          </a:xfrm>
        </p:grpSpPr>
        <p:sp>
          <p:nvSpPr>
            <p:cNvPr id="62" name="Right Arrow 61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9E303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9E3039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 rot="6455435">
            <a:off x="6476979" y="2895856"/>
            <a:ext cx="207255" cy="778431"/>
            <a:chOff x="2866286" y="3586970"/>
            <a:chExt cx="207255" cy="778431"/>
          </a:xfrm>
        </p:grpSpPr>
        <p:sp>
          <p:nvSpPr>
            <p:cNvPr id="68" name="Right Arrow 67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 rot="7285340">
            <a:off x="7310736" y="2845715"/>
            <a:ext cx="207255" cy="778431"/>
            <a:chOff x="2866286" y="3586970"/>
            <a:chExt cx="207255" cy="778431"/>
          </a:xfrm>
        </p:grpSpPr>
        <p:sp>
          <p:nvSpPr>
            <p:cNvPr id="74" name="Right Arrow 73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 rot="9036819">
            <a:off x="8599125" y="2733315"/>
            <a:ext cx="207255" cy="778431"/>
            <a:chOff x="2866286" y="3586970"/>
            <a:chExt cx="207255" cy="778431"/>
          </a:xfrm>
        </p:grpSpPr>
        <p:sp>
          <p:nvSpPr>
            <p:cNvPr id="80" name="Right Arrow 79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 rot="3469908">
            <a:off x="7527793" y="3859507"/>
            <a:ext cx="739388" cy="290562"/>
            <a:chOff x="6946206" y="2982406"/>
            <a:chExt cx="739388" cy="290562"/>
          </a:xfrm>
        </p:grpSpPr>
        <p:grpSp>
          <p:nvGrpSpPr>
            <p:cNvPr id="86" name="Group 85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ight Arrow 86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 rot="4169127">
            <a:off x="8100705" y="3729197"/>
            <a:ext cx="739388" cy="290562"/>
            <a:chOff x="6946206" y="2982406"/>
            <a:chExt cx="739388" cy="290562"/>
          </a:xfrm>
        </p:grpSpPr>
        <p:grpSp>
          <p:nvGrpSpPr>
            <p:cNvPr id="92" name="Group 91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ight Arrow 92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rot="5859323">
            <a:off x="8718334" y="3937817"/>
            <a:ext cx="739388" cy="290562"/>
            <a:chOff x="6946206" y="2982406"/>
            <a:chExt cx="739388" cy="290562"/>
          </a:xfrm>
        </p:grpSpPr>
        <p:grpSp>
          <p:nvGrpSpPr>
            <p:cNvPr id="98" name="Group 97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ight Arrow 98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rot="2963110">
            <a:off x="7791223" y="4257321"/>
            <a:ext cx="739388" cy="290562"/>
            <a:chOff x="6946206" y="2982406"/>
            <a:chExt cx="739388" cy="290562"/>
          </a:xfrm>
        </p:grpSpPr>
        <p:grpSp>
          <p:nvGrpSpPr>
            <p:cNvPr id="104" name="Group 103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ight Arrow 104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rgbClr val="9E3039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45402" y="2109225"/>
            <a:ext cx="691822" cy="563844"/>
            <a:chOff x="10290959" y="2264149"/>
            <a:chExt cx="691822" cy="563844"/>
          </a:xfrm>
        </p:grpSpPr>
        <p:sp>
          <p:nvSpPr>
            <p:cNvPr id="110" name="Freeform 330"/>
            <p:cNvSpPr>
              <a:spLocks/>
            </p:cNvSpPr>
            <p:nvPr/>
          </p:nvSpPr>
          <p:spPr bwMode="auto">
            <a:xfrm>
              <a:off x="10290959" y="2264149"/>
              <a:ext cx="691822" cy="59165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31"/>
            <p:cNvSpPr>
              <a:spLocks/>
            </p:cNvSpPr>
            <p:nvPr/>
          </p:nvSpPr>
          <p:spPr bwMode="auto">
            <a:xfrm>
              <a:off x="10290959" y="2323314"/>
              <a:ext cx="623141" cy="504679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82002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32"/>
            <p:cNvSpPr>
              <a:spLocks/>
            </p:cNvSpPr>
            <p:nvPr/>
          </p:nvSpPr>
          <p:spPr bwMode="auto">
            <a:xfrm>
              <a:off x="10914100" y="2264149"/>
              <a:ext cx="68681" cy="563844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1421"/>
              </p:ext>
            </p:extLst>
          </p:nvPr>
        </p:nvGraphicFramePr>
        <p:xfrm>
          <a:off x="488314" y="4684414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/>
                <a:gridCol w="609600"/>
                <a:gridCol w="457200"/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Dst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SPort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Wt</a:t>
                      </a:r>
                      <a:endParaRPr lang="en-US" sz="1100" b="1" i="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0.1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0.3</a:t>
                      </a: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0.3</a:t>
                      </a: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" name="Oval Callout 113"/>
          <p:cNvSpPr/>
          <p:nvPr/>
        </p:nvSpPr>
        <p:spPr>
          <a:xfrm flipH="1">
            <a:off x="1682164" y="1923406"/>
            <a:ext cx="2022993" cy="735692"/>
          </a:xfrm>
          <a:prstGeom prst="wedgeEllipseCallout">
            <a:avLst>
              <a:gd name="adj1" fmla="val -65419"/>
              <a:gd name="adj2" fmla="val 12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Switches mark ECN on data packets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2233560" y="2082971"/>
            <a:ext cx="7448725" cy="3629468"/>
            <a:chOff x="3810994" y="1600200"/>
            <a:chExt cx="7988966" cy="3859673"/>
          </a:xfrm>
        </p:grpSpPr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080277" y="4248466"/>
              <a:ext cx="1122721" cy="241118"/>
              <a:chOff x="12968288" y="2754313"/>
              <a:chExt cx="11533187" cy="2981326"/>
            </a:xfrm>
          </p:grpSpPr>
          <p:sp>
            <p:nvSpPr>
              <p:cNvPr id="22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7227068" y="1600200"/>
              <a:ext cx="741998" cy="599607"/>
              <a:chOff x="12615863" y="2703513"/>
              <a:chExt cx="2846387" cy="2768601"/>
            </a:xfrm>
          </p:grpSpPr>
          <p:sp>
            <p:nvSpPr>
              <p:cNvPr id="21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8644734" y="1600200"/>
              <a:ext cx="741998" cy="599607"/>
              <a:chOff x="12615863" y="2703513"/>
              <a:chExt cx="2846387" cy="2768601"/>
            </a:xfrm>
          </p:grpSpPr>
          <p:sp>
            <p:nvSpPr>
              <p:cNvPr id="21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10116102" y="1600200"/>
              <a:ext cx="741998" cy="599607"/>
              <a:chOff x="12615863" y="2703513"/>
              <a:chExt cx="2846387" cy="2768601"/>
            </a:xfrm>
          </p:grpSpPr>
          <p:sp>
            <p:nvSpPr>
              <p:cNvPr id="20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10567180" y="4248466"/>
              <a:ext cx="1122721" cy="241118"/>
              <a:chOff x="12968288" y="2754313"/>
              <a:chExt cx="11533187" cy="2981326"/>
            </a:xfrm>
          </p:grpSpPr>
          <p:sp>
            <p:nvSpPr>
              <p:cNvPr id="191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1" name="Straight Connector 120"/>
            <p:cNvCxnSpPr/>
            <p:nvPr/>
          </p:nvCxnSpPr>
          <p:spPr>
            <a:xfrm flipV="1">
              <a:off x="4641637" y="2199807"/>
              <a:ext cx="144191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656203" y="2186238"/>
              <a:ext cx="2919676" cy="2048658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4638633" y="2199807"/>
              <a:ext cx="4277188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620005" y="2199807"/>
              <a:ext cx="5830266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95" idx="4"/>
            </p:cNvCxnSpPr>
            <p:nvPr/>
          </p:nvCxnSpPr>
          <p:spPr>
            <a:xfrm>
              <a:off x="7561236" y="2199807"/>
              <a:ext cx="3567227" cy="204866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95" idx="4"/>
            </p:cNvCxnSpPr>
            <p:nvPr/>
          </p:nvCxnSpPr>
          <p:spPr>
            <a:xfrm>
              <a:off x="8915822" y="2199807"/>
              <a:ext cx="2212641" cy="2048660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083554" y="2199807"/>
              <a:ext cx="5044909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0450271" y="2199807"/>
              <a:ext cx="678193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3810994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187" name="Freeform 186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87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88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189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183" name="Freeform 182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5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" name="TextBox 181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 err="1" smtClean="0"/>
                    <a:t>vSwitch</a:t>
                  </a:r>
                  <a:endParaRPr lang="en-US" sz="1400" b="1" dirty="0" smtClean="0"/>
                </a:p>
              </p:txBody>
            </p:sp>
          </p:grpSp>
          <p:grpSp>
            <p:nvGrpSpPr>
              <p:cNvPr id="165" name="Group 164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75" name="Freeform 174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177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78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79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69" name="Freeform 168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69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70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71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72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10144682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59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61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155" name="Freeform 154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55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6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7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" name="TextBox 153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 err="1" smtClean="0"/>
                    <a:t>vSwitch</a:t>
                  </a:r>
                  <a:endParaRPr lang="en-US" sz="1400" b="1" dirty="0" smtClean="0"/>
                </a:p>
              </p:txBody>
            </p:sp>
          </p:grpSp>
          <p:grpSp>
            <p:nvGrpSpPr>
              <p:cNvPr id="137" name="Group 136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137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45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>
              <a:off x="4599622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1017200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hape 670"/>
            <p:cNvSpPr/>
            <p:nvPr/>
          </p:nvSpPr>
          <p:spPr>
            <a:xfrm>
              <a:off x="5480053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H1</a:t>
              </a:r>
              <a:endParaRPr lang="en" sz="1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670"/>
            <p:cNvSpPr/>
            <p:nvPr/>
          </p:nvSpPr>
          <p:spPr>
            <a:xfrm>
              <a:off x="8777659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H2</a:t>
              </a:r>
              <a:endParaRPr lang="en" sz="1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Oval Callout 236"/>
          <p:cNvSpPr/>
          <p:nvPr/>
        </p:nvSpPr>
        <p:spPr>
          <a:xfrm flipH="1">
            <a:off x="3695960" y="4355661"/>
            <a:ext cx="2345808" cy="858472"/>
          </a:xfrm>
          <a:prstGeom prst="wedgeEllipseCallout">
            <a:avLst>
              <a:gd name="adj1" fmla="val 66418"/>
              <a:gd name="adj2" fmla="val 7212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1. </a:t>
            </a:r>
            <a:r>
              <a:rPr lang="en-US" sz="1400" dirty="0" err="1" smtClean="0"/>
              <a:t>Src</a:t>
            </a:r>
            <a:r>
              <a:rPr lang="en-US" sz="1400" dirty="0" smtClean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 smtClean="0"/>
              <a:t>detects and forwards </a:t>
            </a:r>
            <a:r>
              <a:rPr lang="en-US" sz="1400" dirty="0" err="1" smtClean="0"/>
              <a:t>flowlets</a:t>
            </a:r>
            <a:endParaRPr lang="en-US" sz="1400" dirty="0" smtClean="0"/>
          </a:p>
        </p:txBody>
      </p:sp>
      <p:sp>
        <p:nvSpPr>
          <p:cNvPr id="238" name="Oval Callout 237"/>
          <p:cNvSpPr/>
          <p:nvPr/>
        </p:nvSpPr>
        <p:spPr>
          <a:xfrm>
            <a:off x="9741782" y="4535983"/>
            <a:ext cx="2155585" cy="1176456"/>
          </a:xfrm>
          <a:prstGeom prst="wedgeEllipseCallout">
            <a:avLst>
              <a:gd name="adj1" fmla="val -65628"/>
              <a:gd name="adj2" fmla="val 9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</a:t>
            </a:r>
            <a:r>
              <a:rPr lang="en-US" sz="1400" dirty="0" err="1"/>
              <a:t>Dst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 smtClean="0"/>
              <a:t>relays </a:t>
            </a:r>
            <a:r>
              <a:rPr lang="en-US" sz="1400" dirty="0"/>
              <a:t>ECN </a:t>
            </a:r>
            <a:r>
              <a:rPr lang="en-US" sz="1400" dirty="0" smtClean="0"/>
              <a:t>and </a:t>
            </a:r>
            <a:r>
              <a:rPr lang="en-US" sz="1400" dirty="0" err="1" smtClean="0"/>
              <a:t>src</a:t>
            </a:r>
            <a:r>
              <a:rPr lang="en-US" sz="1400" dirty="0" smtClean="0"/>
              <a:t> port to </a:t>
            </a:r>
            <a:r>
              <a:rPr lang="en-US" sz="1400" dirty="0" err="1" smtClean="0"/>
              <a:t>src</a:t>
            </a:r>
            <a:r>
              <a:rPr lang="en-US" sz="1400" dirty="0" smtClean="0"/>
              <a:t> </a:t>
            </a:r>
            <a:r>
              <a:rPr lang="en-US" sz="1400" dirty="0" err="1" smtClean="0"/>
              <a:t>vSwitch</a:t>
            </a:r>
            <a:endParaRPr lang="en-US" sz="1400" dirty="0" smtClean="0"/>
          </a:p>
        </p:txBody>
      </p:sp>
      <p:sp>
        <p:nvSpPr>
          <p:cNvPr id="239" name="Oval Callout 238"/>
          <p:cNvSpPr/>
          <p:nvPr/>
        </p:nvSpPr>
        <p:spPr>
          <a:xfrm>
            <a:off x="4239152" y="5530191"/>
            <a:ext cx="2094378" cy="999353"/>
          </a:xfrm>
          <a:prstGeom prst="wedgeEllipseCallout">
            <a:avLst>
              <a:gd name="adj1" fmla="val -95170"/>
              <a:gd name="adj2" fmla="val -579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5.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 smtClean="0"/>
              <a:t>adjusts path weights for the </a:t>
            </a:r>
            <a:r>
              <a:rPr lang="en-US" sz="1400" dirty="0" err="1" smtClean="0"/>
              <a:t>src</a:t>
            </a:r>
            <a:r>
              <a:rPr lang="en-US" sz="1400" dirty="0" smtClean="0"/>
              <a:t> port</a:t>
            </a:r>
            <a:endParaRPr lang="en-US" sz="1400" dirty="0"/>
          </a:p>
        </p:txBody>
      </p:sp>
      <p:sp>
        <p:nvSpPr>
          <p:cNvPr id="240" name="Oval Callout 239"/>
          <p:cNvSpPr/>
          <p:nvPr/>
        </p:nvSpPr>
        <p:spPr>
          <a:xfrm>
            <a:off x="6229391" y="4365705"/>
            <a:ext cx="1961615" cy="848428"/>
          </a:xfrm>
          <a:prstGeom prst="wedgeEllipseCallout">
            <a:avLst>
              <a:gd name="adj1" fmla="val 46145"/>
              <a:gd name="adj2" fmla="val -505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Return packet  carries ECN </a:t>
            </a:r>
            <a:r>
              <a:rPr lang="en-US" sz="1400" dirty="0" smtClean="0"/>
              <a:t>and </a:t>
            </a:r>
            <a:r>
              <a:rPr lang="en-US" sz="1400" dirty="0" err="1" smtClean="0"/>
              <a:t>src</a:t>
            </a:r>
            <a:r>
              <a:rPr lang="en-US" sz="1400" dirty="0" smtClean="0"/>
              <a:t> port for </a:t>
            </a:r>
            <a:r>
              <a:rPr lang="en-US" sz="1400" dirty="0"/>
              <a:t>forward path</a:t>
            </a:r>
          </a:p>
        </p:txBody>
      </p:sp>
      <p:sp>
        <p:nvSpPr>
          <p:cNvPr id="241" name="Freeform 329"/>
          <p:cNvSpPr>
            <a:spLocks/>
          </p:cNvSpPr>
          <p:nvPr/>
        </p:nvSpPr>
        <p:spPr bwMode="auto">
          <a:xfrm>
            <a:off x="4045402" y="2109225"/>
            <a:ext cx="691822" cy="563844"/>
          </a:xfrm>
          <a:custGeom>
            <a:avLst/>
            <a:gdLst>
              <a:gd name="T0" fmla="*/ 180 w 1793"/>
              <a:gd name="T1" fmla="*/ 0 h 1744"/>
              <a:gd name="T2" fmla="*/ 0 w 1793"/>
              <a:gd name="T3" fmla="*/ 183 h 1744"/>
              <a:gd name="T4" fmla="*/ 0 w 1793"/>
              <a:gd name="T5" fmla="*/ 1744 h 1744"/>
              <a:gd name="T6" fmla="*/ 1615 w 1793"/>
              <a:gd name="T7" fmla="*/ 1744 h 1744"/>
              <a:gd name="T8" fmla="*/ 1793 w 1793"/>
              <a:gd name="T9" fmla="*/ 1564 h 1744"/>
              <a:gd name="T10" fmla="*/ 1793 w 1793"/>
              <a:gd name="T11" fmla="*/ 0 h 1744"/>
              <a:gd name="T12" fmla="*/ 180 w 1793"/>
              <a:gd name="T13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3" h="1744">
                <a:moveTo>
                  <a:pt x="180" y="0"/>
                </a:moveTo>
                <a:lnTo>
                  <a:pt x="0" y="183"/>
                </a:lnTo>
                <a:lnTo>
                  <a:pt x="0" y="1744"/>
                </a:lnTo>
                <a:lnTo>
                  <a:pt x="1615" y="1744"/>
                </a:lnTo>
                <a:lnTo>
                  <a:pt x="1793" y="1564"/>
                </a:lnTo>
                <a:lnTo>
                  <a:pt x="1793" y="0"/>
                </a:lnTo>
                <a:lnTo>
                  <a:pt x="180" y="0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330"/>
          <p:cNvSpPr>
            <a:spLocks/>
          </p:cNvSpPr>
          <p:nvPr/>
        </p:nvSpPr>
        <p:spPr bwMode="auto">
          <a:xfrm>
            <a:off x="4045402" y="2109225"/>
            <a:ext cx="691822" cy="59165"/>
          </a:xfrm>
          <a:custGeom>
            <a:avLst/>
            <a:gdLst>
              <a:gd name="T0" fmla="*/ 1793 w 1793"/>
              <a:gd name="T1" fmla="*/ 0 h 183"/>
              <a:gd name="T2" fmla="*/ 1615 w 1793"/>
              <a:gd name="T3" fmla="*/ 183 h 183"/>
              <a:gd name="T4" fmla="*/ 0 w 1793"/>
              <a:gd name="T5" fmla="*/ 183 h 183"/>
              <a:gd name="T6" fmla="*/ 180 w 1793"/>
              <a:gd name="T7" fmla="*/ 0 h 183"/>
              <a:gd name="T8" fmla="*/ 873 w 1793"/>
              <a:gd name="T9" fmla="*/ 0 h 183"/>
              <a:gd name="T10" fmla="*/ 1793 w 1793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3" h="183">
                <a:moveTo>
                  <a:pt x="1793" y="0"/>
                </a:moveTo>
                <a:lnTo>
                  <a:pt x="1615" y="183"/>
                </a:lnTo>
                <a:lnTo>
                  <a:pt x="0" y="183"/>
                </a:lnTo>
                <a:lnTo>
                  <a:pt x="180" y="0"/>
                </a:lnTo>
                <a:lnTo>
                  <a:pt x="873" y="0"/>
                </a:lnTo>
                <a:lnTo>
                  <a:pt x="1793" y="0"/>
                </a:lnTo>
                <a:close/>
              </a:path>
            </a:pathLst>
          </a:custGeom>
          <a:solidFill>
            <a:srgbClr val="4FB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331"/>
          <p:cNvSpPr>
            <a:spLocks/>
          </p:cNvSpPr>
          <p:nvPr/>
        </p:nvSpPr>
        <p:spPr bwMode="auto">
          <a:xfrm>
            <a:off x="4045402" y="2168390"/>
            <a:ext cx="623141" cy="504679"/>
          </a:xfrm>
          <a:custGeom>
            <a:avLst/>
            <a:gdLst>
              <a:gd name="T0" fmla="*/ 1615 w 1615"/>
              <a:gd name="T1" fmla="*/ 1561 h 1561"/>
              <a:gd name="T2" fmla="*/ 875 w 1615"/>
              <a:gd name="T3" fmla="*/ 1561 h 1561"/>
              <a:gd name="T4" fmla="*/ 0 w 1615"/>
              <a:gd name="T5" fmla="*/ 1561 h 1561"/>
              <a:gd name="T6" fmla="*/ 0 w 1615"/>
              <a:gd name="T7" fmla="*/ 766 h 1561"/>
              <a:gd name="T8" fmla="*/ 0 w 1615"/>
              <a:gd name="T9" fmla="*/ 0 h 1561"/>
              <a:gd name="T10" fmla="*/ 1615 w 1615"/>
              <a:gd name="T11" fmla="*/ 0 h 1561"/>
              <a:gd name="T12" fmla="*/ 1615 w 1615"/>
              <a:gd name="T13" fmla="*/ 1561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5" h="1561">
                <a:moveTo>
                  <a:pt x="1615" y="1561"/>
                </a:moveTo>
                <a:lnTo>
                  <a:pt x="875" y="1561"/>
                </a:lnTo>
                <a:lnTo>
                  <a:pt x="0" y="1561"/>
                </a:lnTo>
                <a:lnTo>
                  <a:pt x="0" y="766"/>
                </a:lnTo>
                <a:lnTo>
                  <a:pt x="0" y="0"/>
                </a:lnTo>
                <a:lnTo>
                  <a:pt x="1615" y="0"/>
                </a:lnTo>
                <a:lnTo>
                  <a:pt x="1615" y="1561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333"/>
          <p:cNvSpPr>
            <a:spLocks/>
          </p:cNvSpPr>
          <p:nvPr/>
        </p:nvSpPr>
        <p:spPr bwMode="auto">
          <a:xfrm>
            <a:off x="4131931" y="2218128"/>
            <a:ext cx="441022" cy="101841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335"/>
          <p:cNvSpPr>
            <a:spLocks/>
          </p:cNvSpPr>
          <p:nvPr/>
        </p:nvSpPr>
        <p:spPr bwMode="auto">
          <a:xfrm>
            <a:off x="4131931" y="2416637"/>
            <a:ext cx="441022" cy="102164"/>
          </a:xfrm>
          <a:custGeom>
            <a:avLst/>
            <a:gdLst>
              <a:gd name="T0" fmla="*/ 984 w 1143"/>
              <a:gd name="T1" fmla="*/ 211 h 316"/>
              <a:gd name="T2" fmla="*/ 0 w 1143"/>
              <a:gd name="T3" fmla="*/ 211 h 316"/>
              <a:gd name="T4" fmla="*/ 0 w 1143"/>
              <a:gd name="T5" fmla="*/ 105 h 316"/>
              <a:gd name="T6" fmla="*/ 984 w 1143"/>
              <a:gd name="T7" fmla="*/ 105 h 316"/>
              <a:gd name="T8" fmla="*/ 984 w 1143"/>
              <a:gd name="T9" fmla="*/ 0 h 316"/>
              <a:gd name="T10" fmla="*/ 1143 w 1143"/>
              <a:gd name="T11" fmla="*/ 159 h 316"/>
              <a:gd name="T12" fmla="*/ 984 w 1143"/>
              <a:gd name="T13" fmla="*/ 316 h 316"/>
              <a:gd name="T14" fmla="*/ 984 w 1143"/>
              <a:gd name="T15" fmla="*/ 21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6">
                <a:moveTo>
                  <a:pt x="984" y="211"/>
                </a:moveTo>
                <a:lnTo>
                  <a:pt x="0" y="211"/>
                </a:lnTo>
                <a:lnTo>
                  <a:pt x="0" y="105"/>
                </a:lnTo>
                <a:lnTo>
                  <a:pt x="984" y="105"/>
                </a:lnTo>
                <a:lnTo>
                  <a:pt x="984" y="0"/>
                </a:lnTo>
                <a:lnTo>
                  <a:pt x="1143" y="159"/>
                </a:lnTo>
                <a:lnTo>
                  <a:pt x="984" y="316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334"/>
          <p:cNvSpPr>
            <a:spLocks/>
          </p:cNvSpPr>
          <p:nvPr/>
        </p:nvSpPr>
        <p:spPr bwMode="auto">
          <a:xfrm>
            <a:off x="4118928" y="2317474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336"/>
          <p:cNvSpPr>
            <a:spLocks/>
          </p:cNvSpPr>
          <p:nvPr/>
        </p:nvSpPr>
        <p:spPr bwMode="auto">
          <a:xfrm>
            <a:off x="4118928" y="2516306"/>
            <a:ext cx="441022" cy="101195"/>
          </a:xfrm>
          <a:custGeom>
            <a:avLst/>
            <a:gdLst>
              <a:gd name="T0" fmla="*/ 156 w 1143"/>
              <a:gd name="T1" fmla="*/ 104 h 313"/>
              <a:gd name="T2" fmla="*/ 1143 w 1143"/>
              <a:gd name="T3" fmla="*/ 104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6 h 313"/>
              <a:gd name="T12" fmla="*/ 156 w 1143"/>
              <a:gd name="T13" fmla="*/ 0 h 313"/>
              <a:gd name="T14" fmla="*/ 156 w 1143"/>
              <a:gd name="T15" fmla="*/ 104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4"/>
                </a:moveTo>
                <a:lnTo>
                  <a:pt x="1143" y="104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6"/>
                </a:lnTo>
                <a:lnTo>
                  <a:pt x="156" y="0"/>
                </a:lnTo>
                <a:lnTo>
                  <a:pt x="156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7737" y="90122"/>
            <a:ext cx="4141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vSwitch</a:t>
            </a:r>
            <a:r>
              <a:rPr lang="en-US" sz="3200" dirty="0" smtClean="0"/>
              <a:t> Load balancing</a:t>
            </a:r>
          </a:p>
          <a:p>
            <a:pPr algn="ctr"/>
            <a:r>
              <a:rPr lang="en-US" sz="3200" dirty="0" smtClean="0"/>
              <a:t>CLOVE-ECN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779416" y="275987"/>
            <a:ext cx="2392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Path Discovery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3623898" y="264833"/>
            <a:ext cx="349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600" dirty="0" err="1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600" dirty="0" err="1" smtClean="0">
                <a:solidFill>
                  <a:schemeClr val="bg1">
                    <a:lumMod val="65000"/>
                  </a:schemeClr>
                </a:solidFill>
              </a:rPr>
              <a:t>lowlets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4045402" y="2109284"/>
            <a:ext cx="691822" cy="563844"/>
            <a:chOff x="10290959" y="2264149"/>
            <a:chExt cx="691822" cy="563844"/>
          </a:xfrm>
        </p:grpSpPr>
        <p:sp>
          <p:nvSpPr>
            <p:cNvPr id="252" name="Freeform 330"/>
            <p:cNvSpPr>
              <a:spLocks/>
            </p:cNvSpPr>
            <p:nvPr/>
          </p:nvSpPr>
          <p:spPr bwMode="auto">
            <a:xfrm>
              <a:off x="10290959" y="2264149"/>
              <a:ext cx="691822" cy="59165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31"/>
            <p:cNvSpPr>
              <a:spLocks/>
            </p:cNvSpPr>
            <p:nvPr/>
          </p:nvSpPr>
          <p:spPr bwMode="auto">
            <a:xfrm>
              <a:off x="10290959" y="2323314"/>
              <a:ext cx="623141" cy="504679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82002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32"/>
            <p:cNvSpPr>
              <a:spLocks/>
            </p:cNvSpPr>
            <p:nvPr/>
          </p:nvSpPr>
          <p:spPr bwMode="auto">
            <a:xfrm>
              <a:off x="10914100" y="2264149"/>
              <a:ext cx="68681" cy="563844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9E30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9416" y="1167340"/>
            <a:ext cx="978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600" dirty="0" smtClean="0"/>
              <a:t>Congestion-aware balancing based on ECN feedback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752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14" grpId="0" animBg="1"/>
      <p:bldP spid="237" grpId="0" animBg="1"/>
      <p:bldP spid="238" grpId="0" animBg="1"/>
      <p:bldP spid="239" grpId="0" animBg="1"/>
      <p:bldP spid="240" grpId="0" animBg="1"/>
      <p:bldP spid="2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Freeform 1425"/>
          <p:cNvSpPr/>
          <p:nvPr/>
        </p:nvSpPr>
        <p:spPr>
          <a:xfrm>
            <a:off x="155799" y="77370"/>
            <a:ext cx="11887200" cy="6691730"/>
          </a:xfrm>
          <a:custGeom>
            <a:avLst/>
            <a:gdLst/>
            <a:ahLst/>
            <a:cxnLst/>
            <a:rect l="l" t="t" r="r" b="b"/>
            <a:pathLst>
              <a:path w="11887200" h="6616700">
                <a:moveTo>
                  <a:pt x="7287687" y="0"/>
                </a:moveTo>
                <a:lnTo>
                  <a:pt x="11698813" y="0"/>
                </a:lnTo>
                <a:cubicBezTo>
                  <a:pt x="11802856" y="0"/>
                  <a:pt x="11887200" y="84344"/>
                  <a:pt x="11887200" y="188387"/>
                </a:cubicBezTo>
                <a:lnTo>
                  <a:pt x="11887200" y="1016000"/>
                </a:lnTo>
                <a:lnTo>
                  <a:pt x="11887200" y="1130300"/>
                </a:lnTo>
                <a:lnTo>
                  <a:pt x="11887200" y="6616700"/>
                </a:lnTo>
                <a:lnTo>
                  <a:pt x="0" y="6616700"/>
                </a:lnTo>
                <a:lnTo>
                  <a:pt x="0" y="1016000"/>
                </a:lnTo>
                <a:lnTo>
                  <a:pt x="7099300" y="1016000"/>
                </a:lnTo>
                <a:lnTo>
                  <a:pt x="7099300" y="188387"/>
                </a:lnTo>
                <a:cubicBezTo>
                  <a:pt x="7099300" y="84344"/>
                  <a:pt x="7183644" y="0"/>
                  <a:pt x="7287687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9301" y="115470"/>
            <a:ext cx="5065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vSwitch</a:t>
            </a:r>
            <a:r>
              <a:rPr lang="en-US" sz="3200" dirty="0" smtClean="0"/>
              <a:t> Load balancing</a:t>
            </a:r>
          </a:p>
          <a:p>
            <a:pPr algn="ctr"/>
            <a:r>
              <a:rPr lang="en-US" sz="3200" dirty="0" smtClean="0"/>
              <a:t>CLOVE-INT</a:t>
            </a:r>
            <a:endParaRPr lang="en-US" sz="3200" dirty="0"/>
          </a:p>
        </p:txBody>
      </p:sp>
      <p:sp>
        <p:nvSpPr>
          <p:cNvPr id="1662" name="TextBox 1661"/>
          <p:cNvSpPr txBox="1"/>
          <p:nvPr/>
        </p:nvSpPr>
        <p:spPr>
          <a:xfrm>
            <a:off x="3339631" y="332336"/>
            <a:ext cx="377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lowlets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63" name="TextBox 1662"/>
          <p:cNvSpPr txBox="1"/>
          <p:nvPr/>
        </p:nvSpPr>
        <p:spPr>
          <a:xfrm>
            <a:off x="477060" y="332336"/>
            <a:ext cx="239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Path Discovery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2280359" y="3835808"/>
            <a:ext cx="55951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Data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grpSp>
        <p:nvGrpSpPr>
          <p:cNvPr id="478" name="Group 477"/>
          <p:cNvGrpSpPr/>
          <p:nvPr/>
        </p:nvGrpSpPr>
        <p:grpSpPr>
          <a:xfrm rot="1452156">
            <a:off x="3109914" y="3168793"/>
            <a:ext cx="207255" cy="778431"/>
            <a:chOff x="2866286" y="3586970"/>
            <a:chExt cx="207255" cy="778431"/>
          </a:xfrm>
        </p:grpSpPr>
        <p:sp>
          <p:nvSpPr>
            <p:cNvPr id="479" name="Right Arrow 478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0" name="Group 479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481" name="Rounded Rectangle 48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4" name="Group 483"/>
          <p:cNvGrpSpPr/>
          <p:nvPr/>
        </p:nvGrpSpPr>
        <p:grpSpPr>
          <a:xfrm rot="972131">
            <a:off x="3576466" y="3143994"/>
            <a:ext cx="378770" cy="690389"/>
            <a:chOff x="3168176" y="3509610"/>
            <a:chExt cx="378770" cy="690389"/>
          </a:xfrm>
        </p:grpSpPr>
        <p:grpSp>
          <p:nvGrpSpPr>
            <p:cNvPr id="485" name="Group 484"/>
            <p:cNvGrpSpPr/>
            <p:nvPr/>
          </p:nvGrpSpPr>
          <p:grpSpPr>
            <a:xfrm rot="18537117">
              <a:off x="3021383" y="3912807"/>
              <a:ext cx="433985" cy="140399"/>
              <a:chOff x="10958134" y="2172850"/>
              <a:chExt cx="433985" cy="140399"/>
            </a:xfrm>
          </p:grpSpPr>
          <p:sp>
            <p:nvSpPr>
              <p:cNvPr id="487" name="Rounded Rectangle 48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6" name="Right Arrow 485"/>
            <p:cNvSpPr/>
            <p:nvPr/>
          </p:nvSpPr>
          <p:spPr>
            <a:xfrm rot="18538330">
              <a:off x="3329790" y="362713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Group 489"/>
          <p:cNvGrpSpPr/>
          <p:nvPr/>
        </p:nvGrpSpPr>
        <p:grpSpPr>
          <a:xfrm rot="604564">
            <a:off x="3936672" y="3301967"/>
            <a:ext cx="705730" cy="342698"/>
            <a:chOff x="3576284" y="3474323"/>
            <a:chExt cx="705730" cy="342698"/>
          </a:xfrm>
        </p:grpSpPr>
        <p:grpSp>
          <p:nvGrpSpPr>
            <p:cNvPr id="491" name="Group 490"/>
            <p:cNvGrpSpPr/>
            <p:nvPr/>
          </p:nvGrpSpPr>
          <p:grpSpPr>
            <a:xfrm rot="19392710">
              <a:off x="3576284" y="3676622"/>
              <a:ext cx="433985" cy="140399"/>
              <a:chOff x="10958134" y="2172850"/>
              <a:chExt cx="433985" cy="140399"/>
            </a:xfrm>
          </p:grpSpPr>
          <p:sp>
            <p:nvSpPr>
              <p:cNvPr id="493" name="Rounded Rectangle 49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2" name="Right Arrow 491"/>
            <p:cNvSpPr/>
            <p:nvPr/>
          </p:nvSpPr>
          <p:spPr>
            <a:xfrm rot="19515680">
              <a:off x="3947333" y="3474323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/>
          <p:cNvGrpSpPr/>
          <p:nvPr/>
        </p:nvGrpSpPr>
        <p:grpSpPr>
          <a:xfrm rot="291646">
            <a:off x="3875770" y="3739312"/>
            <a:ext cx="737359" cy="294770"/>
            <a:chOff x="3610035" y="3913291"/>
            <a:chExt cx="737359" cy="294770"/>
          </a:xfrm>
        </p:grpSpPr>
        <p:grpSp>
          <p:nvGrpSpPr>
            <p:cNvPr id="497" name="Group 496"/>
            <p:cNvGrpSpPr/>
            <p:nvPr/>
          </p:nvGrpSpPr>
          <p:grpSpPr>
            <a:xfrm rot="20145917">
              <a:off x="3610035" y="4067662"/>
              <a:ext cx="433985" cy="140399"/>
              <a:chOff x="10958134" y="2172850"/>
              <a:chExt cx="433985" cy="140399"/>
            </a:xfrm>
          </p:grpSpPr>
          <p:sp>
            <p:nvSpPr>
              <p:cNvPr id="499" name="Rounded Rectangle 49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8" name="Right Arrow 497"/>
            <p:cNvSpPr/>
            <p:nvPr/>
          </p:nvSpPr>
          <p:spPr>
            <a:xfrm rot="19972589">
              <a:off x="4012713" y="3913291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Group 501"/>
          <p:cNvGrpSpPr/>
          <p:nvPr/>
        </p:nvGrpSpPr>
        <p:grpSpPr>
          <a:xfrm rot="396750">
            <a:off x="7066895" y="2459940"/>
            <a:ext cx="739388" cy="290562"/>
            <a:chOff x="6946206" y="2982406"/>
            <a:chExt cx="739388" cy="290562"/>
          </a:xfrm>
        </p:grpSpPr>
        <p:grpSp>
          <p:nvGrpSpPr>
            <p:cNvPr id="503" name="Group 502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05" name="Rounded Rectangle 50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4" name="Right Arrow 503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5740730" y="2438462"/>
            <a:ext cx="739388" cy="290562"/>
            <a:chOff x="6946206" y="2982406"/>
            <a:chExt cx="739388" cy="290562"/>
          </a:xfrm>
        </p:grpSpPr>
        <p:grpSp>
          <p:nvGrpSpPr>
            <p:cNvPr id="509" name="Group 508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11" name="Rounded Rectangle 51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0" name="Right Arrow 509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4" name="Group 513"/>
          <p:cNvGrpSpPr/>
          <p:nvPr/>
        </p:nvGrpSpPr>
        <p:grpSpPr>
          <a:xfrm rot="21027623">
            <a:off x="4380695" y="2663359"/>
            <a:ext cx="739388" cy="290562"/>
            <a:chOff x="6946206" y="2982406"/>
            <a:chExt cx="739388" cy="290562"/>
          </a:xfrm>
        </p:grpSpPr>
        <p:grpSp>
          <p:nvGrpSpPr>
            <p:cNvPr id="515" name="Group 514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17" name="Rounded Rectangle 51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6" name="Right Arrow 515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Group 519"/>
          <p:cNvGrpSpPr/>
          <p:nvPr/>
        </p:nvGrpSpPr>
        <p:grpSpPr>
          <a:xfrm rot="19910669">
            <a:off x="3374998" y="2707741"/>
            <a:ext cx="739388" cy="290562"/>
            <a:chOff x="6946206" y="2982406"/>
            <a:chExt cx="739388" cy="290562"/>
          </a:xfrm>
        </p:grpSpPr>
        <p:grpSp>
          <p:nvGrpSpPr>
            <p:cNvPr id="521" name="Group 520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23" name="Rounded Rectangle 52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2" name="Right Arrow 521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 rot="6038231">
            <a:off x="5326226" y="2756180"/>
            <a:ext cx="207255" cy="778431"/>
            <a:chOff x="2866286" y="3586970"/>
            <a:chExt cx="207255" cy="778431"/>
          </a:xfrm>
        </p:grpSpPr>
        <p:sp>
          <p:nvSpPr>
            <p:cNvPr id="527" name="Right Arrow 526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8" name="Group 527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29" name="Rounded Rectangle 52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2" name="Group 531"/>
          <p:cNvGrpSpPr/>
          <p:nvPr/>
        </p:nvGrpSpPr>
        <p:grpSpPr>
          <a:xfrm rot="6455435">
            <a:off x="6311879" y="2705356"/>
            <a:ext cx="207255" cy="778431"/>
            <a:chOff x="2866286" y="3586970"/>
            <a:chExt cx="207255" cy="778431"/>
          </a:xfrm>
        </p:grpSpPr>
        <p:sp>
          <p:nvSpPr>
            <p:cNvPr id="533" name="Right Arrow 532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4" name="Group 533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35" name="Rounded Rectangle 53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8" name="Group 537"/>
          <p:cNvGrpSpPr/>
          <p:nvPr/>
        </p:nvGrpSpPr>
        <p:grpSpPr>
          <a:xfrm rot="7285340">
            <a:off x="7574483" y="2695384"/>
            <a:ext cx="199771" cy="698935"/>
            <a:chOff x="2866286" y="3666466"/>
            <a:chExt cx="199771" cy="698935"/>
          </a:xfrm>
        </p:grpSpPr>
        <p:sp>
          <p:nvSpPr>
            <p:cNvPr id="539" name="Right Arrow 538"/>
            <p:cNvSpPr/>
            <p:nvPr/>
          </p:nvSpPr>
          <p:spPr>
            <a:xfrm rot="16845218">
              <a:off x="2895655" y="3751927"/>
              <a:ext cx="255864" cy="84941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41" name="Rounded Rectangle 54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4" name="Group 543"/>
          <p:cNvGrpSpPr/>
          <p:nvPr/>
        </p:nvGrpSpPr>
        <p:grpSpPr>
          <a:xfrm rot="9036819">
            <a:off x="8472125" y="2517415"/>
            <a:ext cx="207255" cy="778431"/>
            <a:chOff x="2866286" y="3586970"/>
            <a:chExt cx="207255" cy="778431"/>
          </a:xfrm>
        </p:grpSpPr>
        <p:sp>
          <p:nvSpPr>
            <p:cNvPr id="545" name="Right Arrow 544"/>
            <p:cNvSpPr/>
            <p:nvPr/>
          </p:nvSpPr>
          <p:spPr>
            <a:xfrm rot="16845218">
              <a:off x="2856385" y="3704496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6" name="Group 545"/>
            <p:cNvGrpSpPr/>
            <p:nvPr/>
          </p:nvGrpSpPr>
          <p:grpSpPr>
            <a:xfrm rot="16894807">
              <a:off x="2719493" y="4078209"/>
              <a:ext cx="433985" cy="140399"/>
              <a:chOff x="10958134" y="2172850"/>
              <a:chExt cx="433985" cy="140399"/>
            </a:xfrm>
          </p:grpSpPr>
          <p:sp>
            <p:nvSpPr>
              <p:cNvPr id="547" name="Rounded Rectangle 546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0" name="Group 549"/>
          <p:cNvGrpSpPr/>
          <p:nvPr/>
        </p:nvGrpSpPr>
        <p:grpSpPr>
          <a:xfrm rot="3469908">
            <a:off x="7438625" y="3441057"/>
            <a:ext cx="739388" cy="290562"/>
            <a:chOff x="6946206" y="2982406"/>
            <a:chExt cx="739388" cy="290562"/>
          </a:xfrm>
        </p:grpSpPr>
        <p:grpSp>
          <p:nvGrpSpPr>
            <p:cNvPr id="551" name="Group 550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53" name="Rounded Rectangle 552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2" name="Right Arrow 551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Group 555"/>
          <p:cNvGrpSpPr/>
          <p:nvPr/>
        </p:nvGrpSpPr>
        <p:grpSpPr>
          <a:xfrm rot="4169127">
            <a:off x="7948507" y="3464203"/>
            <a:ext cx="739388" cy="290562"/>
            <a:chOff x="6946206" y="2982406"/>
            <a:chExt cx="739388" cy="290562"/>
          </a:xfrm>
        </p:grpSpPr>
        <p:grpSp>
          <p:nvGrpSpPr>
            <p:cNvPr id="557" name="Group 556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59" name="Rounded Rectangle 558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8" name="Right Arrow 557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 rot="5859323">
            <a:off x="8489734" y="3683817"/>
            <a:ext cx="739388" cy="290562"/>
            <a:chOff x="6946206" y="2982406"/>
            <a:chExt cx="739388" cy="290562"/>
          </a:xfrm>
        </p:grpSpPr>
        <p:grpSp>
          <p:nvGrpSpPr>
            <p:cNvPr id="563" name="Group 562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65" name="Rounded Rectangle 564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4" name="Right Arrow 563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 rot="2963110">
            <a:off x="6889645" y="3660195"/>
            <a:ext cx="739388" cy="290562"/>
            <a:chOff x="6946206" y="2982406"/>
            <a:chExt cx="739388" cy="290562"/>
          </a:xfrm>
        </p:grpSpPr>
        <p:grpSp>
          <p:nvGrpSpPr>
            <p:cNvPr id="569" name="Group 568"/>
            <p:cNvGrpSpPr/>
            <p:nvPr/>
          </p:nvGrpSpPr>
          <p:grpSpPr>
            <a:xfrm rot="20015516">
              <a:off x="7251609" y="2982406"/>
              <a:ext cx="433985" cy="140399"/>
              <a:chOff x="10958134" y="2172850"/>
              <a:chExt cx="433985" cy="140399"/>
            </a:xfrm>
          </p:grpSpPr>
          <p:sp>
            <p:nvSpPr>
              <p:cNvPr id="571" name="Rounded Rectangle 570"/>
              <p:cNvSpPr/>
              <p:nvPr/>
            </p:nvSpPr>
            <p:spPr>
              <a:xfrm>
                <a:off x="10958134" y="2172850"/>
                <a:ext cx="433985" cy="140399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11059159" y="2179232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11109447" y="2178464"/>
                <a:ext cx="45719" cy="12736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0" name="Right Arrow 569"/>
            <p:cNvSpPr/>
            <p:nvPr/>
          </p:nvSpPr>
          <p:spPr>
            <a:xfrm rot="9342690">
              <a:off x="6946206" y="3173338"/>
              <a:ext cx="334681" cy="9963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74" name="Table 5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2026"/>
              </p:ext>
            </p:extLst>
          </p:nvPr>
        </p:nvGraphicFramePr>
        <p:xfrm>
          <a:off x="471419" y="4873141"/>
          <a:ext cx="15328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/>
                <a:gridCol w="609600"/>
                <a:gridCol w="457200"/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Dst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SPort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>
                          <a:solidFill>
                            <a:srgbClr val="FF0000"/>
                          </a:solidFill>
                        </a:rPr>
                        <a:t>Util</a:t>
                      </a:r>
                      <a:endParaRPr lang="en-US" sz="11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5" name="Oval Callout 574"/>
          <p:cNvSpPr/>
          <p:nvPr/>
        </p:nvSpPr>
        <p:spPr>
          <a:xfrm flipH="1">
            <a:off x="1465359" y="1847695"/>
            <a:ext cx="2022993" cy="735692"/>
          </a:xfrm>
          <a:prstGeom prst="wedgeEllipseCallout">
            <a:avLst>
              <a:gd name="adj1" fmla="val -65419"/>
              <a:gd name="adj2" fmla="val 12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</a:t>
            </a:r>
            <a:r>
              <a:rPr lang="en-US" sz="1400" dirty="0" smtClean="0">
                <a:solidFill>
                  <a:srgbClr val="FF0000"/>
                </a:solidFill>
              </a:rPr>
              <a:t>Switches add </a:t>
            </a:r>
            <a:r>
              <a:rPr lang="en-US" sz="1400" dirty="0" smtClean="0"/>
              <a:t>requested </a:t>
            </a:r>
            <a:r>
              <a:rPr lang="en-US" sz="1400" dirty="0" smtClean="0">
                <a:solidFill>
                  <a:srgbClr val="FF0000"/>
                </a:solidFill>
              </a:rPr>
              <a:t>link utilization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576" name="Group 575"/>
          <p:cNvGrpSpPr/>
          <p:nvPr/>
        </p:nvGrpSpPr>
        <p:grpSpPr>
          <a:xfrm>
            <a:off x="2068460" y="1937871"/>
            <a:ext cx="7448725" cy="3418967"/>
            <a:chOff x="3810994" y="1600200"/>
            <a:chExt cx="7988966" cy="3859673"/>
          </a:xfrm>
        </p:grpSpPr>
        <p:grpSp>
          <p:nvGrpSpPr>
            <p:cNvPr id="577" name="Group 576"/>
            <p:cNvGrpSpPr>
              <a:grpSpLocks noChangeAspect="1"/>
            </p:cNvGrpSpPr>
            <p:nvPr/>
          </p:nvGrpSpPr>
          <p:grpSpPr>
            <a:xfrm>
              <a:off x="4080277" y="4248466"/>
              <a:ext cx="1122721" cy="241118"/>
              <a:chOff x="12968288" y="2754313"/>
              <a:chExt cx="11533187" cy="2981326"/>
            </a:xfrm>
          </p:grpSpPr>
          <p:sp>
            <p:nvSpPr>
              <p:cNvPr id="687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8" name="Group 577"/>
            <p:cNvGrpSpPr>
              <a:grpSpLocks noChangeAspect="1"/>
            </p:cNvGrpSpPr>
            <p:nvPr/>
          </p:nvGrpSpPr>
          <p:grpSpPr>
            <a:xfrm>
              <a:off x="7227068" y="1600200"/>
              <a:ext cx="741998" cy="599607"/>
              <a:chOff x="12615863" y="2703513"/>
              <a:chExt cx="2846387" cy="2768601"/>
            </a:xfrm>
          </p:grpSpPr>
          <p:sp>
            <p:nvSpPr>
              <p:cNvPr id="67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9" name="Group 578"/>
            <p:cNvGrpSpPr>
              <a:grpSpLocks noChangeAspect="1"/>
            </p:cNvGrpSpPr>
            <p:nvPr/>
          </p:nvGrpSpPr>
          <p:grpSpPr>
            <a:xfrm>
              <a:off x="8644734" y="1600200"/>
              <a:ext cx="741998" cy="599607"/>
              <a:chOff x="12615863" y="2703513"/>
              <a:chExt cx="2846387" cy="2768601"/>
            </a:xfrm>
          </p:grpSpPr>
          <p:sp>
            <p:nvSpPr>
              <p:cNvPr id="67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0" name="Group 579"/>
            <p:cNvGrpSpPr>
              <a:grpSpLocks noChangeAspect="1"/>
            </p:cNvGrpSpPr>
            <p:nvPr/>
          </p:nvGrpSpPr>
          <p:grpSpPr>
            <a:xfrm>
              <a:off x="10116102" y="1600200"/>
              <a:ext cx="741998" cy="599607"/>
              <a:chOff x="12615863" y="2703513"/>
              <a:chExt cx="2846387" cy="2768601"/>
            </a:xfrm>
          </p:grpSpPr>
          <p:sp>
            <p:nvSpPr>
              <p:cNvPr id="66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1" name="Group 580"/>
            <p:cNvGrpSpPr>
              <a:grpSpLocks noChangeAspect="1"/>
            </p:cNvGrpSpPr>
            <p:nvPr/>
          </p:nvGrpSpPr>
          <p:grpSpPr>
            <a:xfrm>
              <a:off x="10567180" y="4248466"/>
              <a:ext cx="1122721" cy="241118"/>
              <a:chOff x="12968288" y="2754313"/>
              <a:chExt cx="11533187" cy="2981326"/>
            </a:xfrm>
          </p:grpSpPr>
          <p:sp>
            <p:nvSpPr>
              <p:cNvPr id="65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82" name="Straight Connector 581"/>
            <p:cNvCxnSpPr/>
            <p:nvPr/>
          </p:nvCxnSpPr>
          <p:spPr>
            <a:xfrm flipV="1">
              <a:off x="4641637" y="2199807"/>
              <a:ext cx="144191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flipV="1">
              <a:off x="4628612" y="2200655"/>
              <a:ext cx="2919676" cy="2048658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4638633" y="2199807"/>
              <a:ext cx="4277188" cy="2038614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flipV="1">
              <a:off x="4633626" y="2199808"/>
              <a:ext cx="5830266" cy="2038615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7561236" y="2199807"/>
              <a:ext cx="3567227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>
              <a:off x="8915822" y="2199807"/>
              <a:ext cx="2212642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6083554" y="2214145"/>
              <a:ext cx="5044909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>
              <a:off x="10450271" y="2199807"/>
              <a:ext cx="678193" cy="2048659"/>
            </a:xfrm>
            <a:prstGeom prst="line">
              <a:avLst/>
            </a:prstGeom>
            <a:ln w="1905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0" name="Group 589"/>
            <p:cNvGrpSpPr/>
            <p:nvPr/>
          </p:nvGrpSpPr>
          <p:grpSpPr>
            <a:xfrm>
              <a:off x="3810994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624" name="Group 623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648" name="Freeform 647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5" name="Group 624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642" name="Group 641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644" name="Freeform 643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Freeform 644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Freeform 645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Freeform 646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3" name="TextBox 642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 err="1" smtClean="0"/>
                    <a:t>vSwitch</a:t>
                  </a:r>
                  <a:endParaRPr lang="en-US" sz="1400" b="1" dirty="0" smtClean="0"/>
                </a:p>
              </p:txBody>
            </p:sp>
          </p:grpSp>
          <p:grpSp>
            <p:nvGrpSpPr>
              <p:cNvPr id="626" name="Group 625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36" name="Freeform 635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7" name="Group 626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28" name="Straight Connector 627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1" name="Group 590"/>
            <p:cNvGrpSpPr/>
            <p:nvPr/>
          </p:nvGrpSpPr>
          <p:grpSpPr>
            <a:xfrm>
              <a:off x="10144682" y="4730004"/>
              <a:ext cx="1655278" cy="729869"/>
              <a:chOff x="3377733" y="4277151"/>
              <a:chExt cx="1655278" cy="729869"/>
            </a:xfrm>
          </p:grpSpPr>
          <p:grpSp>
            <p:nvGrpSpPr>
              <p:cNvPr id="596" name="Group 595"/>
              <p:cNvGrpSpPr/>
              <p:nvPr/>
            </p:nvGrpSpPr>
            <p:grpSpPr>
              <a:xfrm>
                <a:off x="3377733" y="4277151"/>
                <a:ext cx="1655278" cy="729869"/>
                <a:chOff x="4519371" y="3600936"/>
                <a:chExt cx="564324" cy="548640"/>
              </a:xfrm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7" name="Group 596"/>
              <p:cNvGrpSpPr/>
              <p:nvPr/>
            </p:nvGrpSpPr>
            <p:grpSpPr>
              <a:xfrm>
                <a:off x="3508559" y="4344842"/>
                <a:ext cx="1253384" cy="324539"/>
                <a:chOff x="8725233" y="1874652"/>
                <a:chExt cx="1179179" cy="335148"/>
              </a:xfrm>
            </p:grpSpPr>
            <p:grpSp>
              <p:nvGrpSpPr>
                <p:cNvPr id="614" name="Group 613"/>
                <p:cNvGrpSpPr/>
                <p:nvPr/>
              </p:nvGrpSpPr>
              <p:grpSpPr>
                <a:xfrm>
                  <a:off x="8725233" y="1874652"/>
                  <a:ext cx="1179179" cy="335148"/>
                  <a:chOff x="4519371" y="3600936"/>
                  <a:chExt cx="564324" cy="548640"/>
                </a:xfrm>
              </p:grpSpPr>
              <p:sp>
                <p:nvSpPr>
                  <p:cNvPr id="616" name="Freeform 615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48640"/>
                  </a:xfrm>
                  <a:custGeom>
                    <a:avLst/>
                    <a:gdLst>
                      <a:gd name="T0" fmla="*/ 3076 w 6153"/>
                      <a:gd name="T1" fmla="*/ 0 h 5982"/>
                      <a:gd name="T2" fmla="*/ 621 w 6153"/>
                      <a:gd name="T3" fmla="*/ 0 h 5982"/>
                      <a:gd name="T4" fmla="*/ 0 w 6153"/>
                      <a:gd name="T5" fmla="*/ 623 h 5982"/>
                      <a:gd name="T6" fmla="*/ 0 w 6153"/>
                      <a:gd name="T7" fmla="*/ 2993 h 5982"/>
                      <a:gd name="T8" fmla="*/ 0 w 6153"/>
                      <a:gd name="T9" fmla="*/ 5982 h 5982"/>
                      <a:gd name="T10" fmla="*/ 3076 w 6153"/>
                      <a:gd name="T11" fmla="*/ 5982 h 5982"/>
                      <a:gd name="T12" fmla="*/ 5543 w 6153"/>
                      <a:gd name="T13" fmla="*/ 5982 h 5982"/>
                      <a:gd name="T14" fmla="*/ 6153 w 6153"/>
                      <a:gd name="T15" fmla="*/ 5360 h 5982"/>
                      <a:gd name="T16" fmla="*/ 6153 w 6153"/>
                      <a:gd name="T17" fmla="*/ 2993 h 5982"/>
                      <a:gd name="T18" fmla="*/ 6153 w 6153"/>
                      <a:gd name="T19" fmla="*/ 0 h 5982"/>
                      <a:gd name="T20" fmla="*/ 3076 w 6153"/>
                      <a:gd name="T21" fmla="*/ 0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53" h="5982">
                        <a:moveTo>
                          <a:pt x="3076" y="0"/>
                        </a:moveTo>
                        <a:lnTo>
                          <a:pt x="621" y="0"/>
                        </a:lnTo>
                        <a:lnTo>
                          <a:pt x="0" y="623"/>
                        </a:lnTo>
                        <a:lnTo>
                          <a:pt x="0" y="2993"/>
                        </a:lnTo>
                        <a:lnTo>
                          <a:pt x="0" y="5982"/>
                        </a:lnTo>
                        <a:lnTo>
                          <a:pt x="3076" y="5982"/>
                        </a:lnTo>
                        <a:lnTo>
                          <a:pt x="5543" y="5982"/>
                        </a:lnTo>
                        <a:lnTo>
                          <a:pt x="6153" y="5360"/>
                        </a:lnTo>
                        <a:lnTo>
                          <a:pt x="6153" y="2993"/>
                        </a:lnTo>
                        <a:lnTo>
                          <a:pt x="6153" y="0"/>
                        </a:lnTo>
                        <a:lnTo>
                          <a:pt x="3076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Freeform 616"/>
                  <p:cNvSpPr>
                    <a:spLocks/>
                  </p:cNvSpPr>
                  <p:nvPr/>
                </p:nvSpPr>
                <p:spPr bwMode="auto">
                  <a:xfrm>
                    <a:off x="4519371" y="3600936"/>
                    <a:ext cx="564324" cy="57139"/>
                  </a:xfrm>
                  <a:custGeom>
                    <a:avLst/>
                    <a:gdLst>
                      <a:gd name="T0" fmla="*/ 6153 w 6153"/>
                      <a:gd name="T1" fmla="*/ 0 h 623"/>
                      <a:gd name="T2" fmla="*/ 5543 w 6153"/>
                      <a:gd name="T3" fmla="*/ 623 h 623"/>
                      <a:gd name="T4" fmla="*/ 0 w 6153"/>
                      <a:gd name="T5" fmla="*/ 623 h 623"/>
                      <a:gd name="T6" fmla="*/ 621 w 6153"/>
                      <a:gd name="T7" fmla="*/ 0 h 623"/>
                      <a:gd name="T8" fmla="*/ 3076 w 6153"/>
                      <a:gd name="T9" fmla="*/ 0 h 623"/>
                      <a:gd name="T10" fmla="*/ 6153 w 6153"/>
                      <a:gd name="T11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53" h="623">
                        <a:moveTo>
                          <a:pt x="6153" y="0"/>
                        </a:moveTo>
                        <a:lnTo>
                          <a:pt x="5543" y="623"/>
                        </a:lnTo>
                        <a:lnTo>
                          <a:pt x="0" y="623"/>
                        </a:lnTo>
                        <a:lnTo>
                          <a:pt x="621" y="0"/>
                        </a:lnTo>
                        <a:lnTo>
                          <a:pt x="3076" y="0"/>
                        </a:lnTo>
                        <a:lnTo>
                          <a:pt x="6153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617"/>
                  <p:cNvSpPr>
                    <a:spLocks/>
                  </p:cNvSpPr>
                  <p:nvPr/>
                </p:nvSpPr>
                <p:spPr bwMode="auto">
                  <a:xfrm>
                    <a:off x="4519371" y="3658075"/>
                    <a:ext cx="508378" cy="491501"/>
                  </a:xfrm>
                  <a:custGeom>
                    <a:avLst/>
                    <a:gdLst>
                      <a:gd name="T0" fmla="*/ 5543 w 5543"/>
                      <a:gd name="T1" fmla="*/ 5359 h 5359"/>
                      <a:gd name="T2" fmla="*/ 3076 w 5543"/>
                      <a:gd name="T3" fmla="*/ 5359 h 5359"/>
                      <a:gd name="T4" fmla="*/ 0 w 5543"/>
                      <a:gd name="T5" fmla="*/ 5359 h 5359"/>
                      <a:gd name="T6" fmla="*/ 0 w 5543"/>
                      <a:gd name="T7" fmla="*/ 2370 h 5359"/>
                      <a:gd name="T8" fmla="*/ 0 w 5543"/>
                      <a:gd name="T9" fmla="*/ 0 h 5359"/>
                      <a:gd name="T10" fmla="*/ 5543 w 5543"/>
                      <a:gd name="T11" fmla="*/ 0 h 5359"/>
                      <a:gd name="T12" fmla="*/ 5543 w 5543"/>
                      <a:gd name="T13" fmla="*/ 5359 h 5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43" h="5359">
                        <a:moveTo>
                          <a:pt x="5543" y="5359"/>
                        </a:moveTo>
                        <a:lnTo>
                          <a:pt x="3076" y="5359"/>
                        </a:lnTo>
                        <a:lnTo>
                          <a:pt x="0" y="5359"/>
                        </a:lnTo>
                        <a:lnTo>
                          <a:pt x="0" y="2370"/>
                        </a:lnTo>
                        <a:lnTo>
                          <a:pt x="0" y="0"/>
                        </a:lnTo>
                        <a:lnTo>
                          <a:pt x="5543" y="0"/>
                        </a:lnTo>
                        <a:lnTo>
                          <a:pt x="5543" y="535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Freeform 618"/>
                  <p:cNvSpPr>
                    <a:spLocks/>
                  </p:cNvSpPr>
                  <p:nvPr/>
                </p:nvSpPr>
                <p:spPr bwMode="auto">
                  <a:xfrm>
                    <a:off x="5027749" y="3600936"/>
                    <a:ext cx="55946" cy="548640"/>
                  </a:xfrm>
                  <a:custGeom>
                    <a:avLst/>
                    <a:gdLst>
                      <a:gd name="T0" fmla="*/ 0 w 610"/>
                      <a:gd name="T1" fmla="*/ 5982 h 5982"/>
                      <a:gd name="T2" fmla="*/ 610 w 610"/>
                      <a:gd name="T3" fmla="*/ 5360 h 5982"/>
                      <a:gd name="T4" fmla="*/ 610 w 610"/>
                      <a:gd name="T5" fmla="*/ 2993 h 5982"/>
                      <a:gd name="T6" fmla="*/ 610 w 610"/>
                      <a:gd name="T7" fmla="*/ 0 h 5982"/>
                      <a:gd name="T8" fmla="*/ 0 w 610"/>
                      <a:gd name="T9" fmla="*/ 623 h 5982"/>
                      <a:gd name="T10" fmla="*/ 0 w 610"/>
                      <a:gd name="T11" fmla="*/ 5982 h 5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0" h="5982">
                        <a:moveTo>
                          <a:pt x="0" y="5982"/>
                        </a:moveTo>
                        <a:lnTo>
                          <a:pt x="610" y="5360"/>
                        </a:lnTo>
                        <a:lnTo>
                          <a:pt x="610" y="2993"/>
                        </a:lnTo>
                        <a:lnTo>
                          <a:pt x="610" y="0"/>
                        </a:lnTo>
                        <a:lnTo>
                          <a:pt x="0" y="623"/>
                        </a:lnTo>
                        <a:lnTo>
                          <a:pt x="0" y="5982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" name="TextBox 614"/>
                <p:cNvSpPr txBox="1"/>
                <p:nvPr/>
              </p:nvSpPr>
              <p:spPr>
                <a:xfrm>
                  <a:off x="8779009" y="1965119"/>
                  <a:ext cx="982154" cy="21260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 err="1" smtClean="0"/>
                    <a:t>vSwitch</a:t>
                  </a:r>
                  <a:endParaRPr lang="en-US" sz="1400" b="1" dirty="0" smtClean="0"/>
                </a:p>
              </p:txBody>
            </p:sp>
          </p:grpSp>
          <p:grpSp>
            <p:nvGrpSpPr>
              <p:cNvPr id="598" name="Group 597"/>
              <p:cNvGrpSpPr>
                <a:grpSpLocks noChangeAspect="1"/>
              </p:cNvGrpSpPr>
              <p:nvPr/>
            </p:nvGrpSpPr>
            <p:grpSpPr>
              <a:xfrm>
                <a:off x="3742884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08" name="Freeform 607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9" name="Freeform 608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" name="Freeform 609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1" name="Freeform 610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2" name="Freeform 611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3" name="Freeform 612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9" name="Group 598"/>
              <p:cNvGrpSpPr>
                <a:grpSpLocks noChangeAspect="1"/>
              </p:cNvGrpSpPr>
              <p:nvPr/>
            </p:nvGrpSpPr>
            <p:grpSpPr>
              <a:xfrm>
                <a:off x="4321500" y="4741517"/>
                <a:ext cx="263915" cy="214145"/>
                <a:chOff x="15084425" y="-6992938"/>
                <a:chExt cx="9767888" cy="9496426"/>
              </a:xfrm>
            </p:grpSpPr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496426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15084425" y="-6992938"/>
                  <a:ext cx="9767888" cy="989013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Freeform 603"/>
                <p:cNvSpPr>
                  <a:spLocks/>
                </p:cNvSpPr>
                <p:nvPr/>
              </p:nvSpPr>
              <p:spPr bwMode="auto">
                <a:xfrm>
                  <a:off x="15084425" y="-6003925"/>
                  <a:ext cx="8799513" cy="8507413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Freeform 604"/>
                <p:cNvSpPr>
                  <a:spLocks/>
                </p:cNvSpPr>
                <p:nvPr/>
              </p:nvSpPr>
              <p:spPr bwMode="auto">
                <a:xfrm>
                  <a:off x="23883938" y="-6992938"/>
                  <a:ext cx="968375" cy="9496426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" name="Freeform 605"/>
                <p:cNvSpPr>
                  <a:spLocks/>
                </p:cNvSpPr>
                <p:nvPr/>
              </p:nvSpPr>
              <p:spPr bwMode="auto">
                <a:xfrm>
                  <a:off x="16668750" y="-3030538"/>
                  <a:ext cx="2597150" cy="2609850"/>
                </a:xfrm>
                <a:custGeom>
                  <a:avLst/>
                  <a:gdLst>
                    <a:gd name="T0" fmla="*/ 0 w 1636"/>
                    <a:gd name="T1" fmla="*/ 0 h 1644"/>
                    <a:gd name="T2" fmla="*/ 397 w 1636"/>
                    <a:gd name="T3" fmla="*/ 0 h 1644"/>
                    <a:gd name="T4" fmla="*/ 823 w 1636"/>
                    <a:gd name="T5" fmla="*/ 1149 h 1644"/>
                    <a:gd name="T6" fmla="*/ 1248 w 1636"/>
                    <a:gd name="T7" fmla="*/ 0 h 1644"/>
                    <a:gd name="T8" fmla="*/ 1636 w 1636"/>
                    <a:gd name="T9" fmla="*/ 0 h 1644"/>
                    <a:gd name="T10" fmla="*/ 976 w 1636"/>
                    <a:gd name="T11" fmla="*/ 1644 h 1644"/>
                    <a:gd name="T12" fmla="*/ 659 w 1636"/>
                    <a:gd name="T13" fmla="*/ 1644 h 1644"/>
                    <a:gd name="T14" fmla="*/ 0 w 1636"/>
                    <a:gd name="T15" fmla="*/ 0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6" h="1644">
                      <a:moveTo>
                        <a:pt x="0" y="0"/>
                      </a:moveTo>
                      <a:lnTo>
                        <a:pt x="397" y="0"/>
                      </a:lnTo>
                      <a:lnTo>
                        <a:pt x="823" y="1149"/>
                      </a:lnTo>
                      <a:lnTo>
                        <a:pt x="1248" y="0"/>
                      </a:lnTo>
                      <a:lnTo>
                        <a:pt x="1636" y="0"/>
                      </a:lnTo>
                      <a:lnTo>
                        <a:pt x="976" y="1644"/>
                      </a:lnTo>
                      <a:lnTo>
                        <a:pt x="659" y="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Freeform 606"/>
                <p:cNvSpPr>
                  <a:spLocks/>
                </p:cNvSpPr>
                <p:nvPr/>
              </p:nvSpPr>
              <p:spPr bwMode="auto">
                <a:xfrm>
                  <a:off x="19664363" y="-3030538"/>
                  <a:ext cx="2586038" cy="2590800"/>
                </a:xfrm>
                <a:custGeom>
                  <a:avLst/>
                  <a:gdLst>
                    <a:gd name="T0" fmla="*/ 0 w 1629"/>
                    <a:gd name="T1" fmla="*/ 0 h 1632"/>
                    <a:gd name="T2" fmla="*/ 385 w 1629"/>
                    <a:gd name="T3" fmla="*/ 0 h 1632"/>
                    <a:gd name="T4" fmla="*/ 816 w 1629"/>
                    <a:gd name="T5" fmla="*/ 691 h 1632"/>
                    <a:gd name="T6" fmla="*/ 1244 w 1629"/>
                    <a:gd name="T7" fmla="*/ 0 h 1632"/>
                    <a:gd name="T8" fmla="*/ 1629 w 1629"/>
                    <a:gd name="T9" fmla="*/ 0 h 1632"/>
                    <a:gd name="T10" fmla="*/ 1629 w 1629"/>
                    <a:gd name="T11" fmla="*/ 1632 h 1632"/>
                    <a:gd name="T12" fmla="*/ 1277 w 1629"/>
                    <a:gd name="T13" fmla="*/ 1632 h 1632"/>
                    <a:gd name="T14" fmla="*/ 1277 w 1629"/>
                    <a:gd name="T15" fmla="*/ 568 h 1632"/>
                    <a:gd name="T16" fmla="*/ 818 w 1629"/>
                    <a:gd name="T17" fmla="*/ 1263 h 1632"/>
                    <a:gd name="T18" fmla="*/ 809 w 1629"/>
                    <a:gd name="T19" fmla="*/ 1263 h 1632"/>
                    <a:gd name="T20" fmla="*/ 354 w 1629"/>
                    <a:gd name="T21" fmla="*/ 575 h 1632"/>
                    <a:gd name="T22" fmla="*/ 354 w 1629"/>
                    <a:gd name="T23" fmla="*/ 1632 h 1632"/>
                    <a:gd name="T24" fmla="*/ 0 w 1629"/>
                    <a:gd name="T25" fmla="*/ 1632 h 1632"/>
                    <a:gd name="T26" fmla="*/ 0 w 1629"/>
                    <a:gd name="T27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9" h="1632">
                      <a:moveTo>
                        <a:pt x="0" y="0"/>
                      </a:moveTo>
                      <a:lnTo>
                        <a:pt x="385" y="0"/>
                      </a:lnTo>
                      <a:lnTo>
                        <a:pt x="816" y="691"/>
                      </a:lnTo>
                      <a:lnTo>
                        <a:pt x="1244" y="0"/>
                      </a:lnTo>
                      <a:lnTo>
                        <a:pt x="1629" y="0"/>
                      </a:lnTo>
                      <a:lnTo>
                        <a:pt x="1629" y="1632"/>
                      </a:lnTo>
                      <a:lnTo>
                        <a:pt x="1277" y="1632"/>
                      </a:lnTo>
                      <a:lnTo>
                        <a:pt x="1277" y="568"/>
                      </a:lnTo>
                      <a:lnTo>
                        <a:pt x="818" y="1263"/>
                      </a:lnTo>
                      <a:lnTo>
                        <a:pt x="809" y="1263"/>
                      </a:lnTo>
                      <a:lnTo>
                        <a:pt x="354" y="575"/>
                      </a:lnTo>
                      <a:lnTo>
                        <a:pt x="354" y="1632"/>
                      </a:lnTo>
                      <a:lnTo>
                        <a:pt x="0" y="1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8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00" name="Straight Connector 599"/>
              <p:cNvCxnSpPr/>
              <p:nvPr/>
            </p:nvCxnSpPr>
            <p:spPr>
              <a:xfrm flipH="1" flipV="1">
                <a:off x="3872302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flipH="1" flipV="1">
                <a:off x="4463229" y="4642086"/>
                <a:ext cx="2517" cy="99432"/>
              </a:xfrm>
              <a:prstGeom prst="line">
                <a:avLst/>
              </a:prstGeom>
              <a:ln w="12700">
                <a:solidFill>
                  <a:schemeClr val="tx2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2" name="Straight Connector 591"/>
            <p:cNvCxnSpPr/>
            <p:nvPr/>
          </p:nvCxnSpPr>
          <p:spPr>
            <a:xfrm>
              <a:off x="4599622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>
              <a:off x="11017200" y="4494949"/>
              <a:ext cx="2463" cy="25754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Shape 670"/>
            <p:cNvSpPr/>
            <p:nvPr/>
          </p:nvSpPr>
          <p:spPr>
            <a:xfrm>
              <a:off x="5480053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H1</a:t>
              </a:r>
              <a:endParaRPr lang="en" sz="1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Shape 670"/>
            <p:cNvSpPr/>
            <p:nvPr/>
          </p:nvSpPr>
          <p:spPr>
            <a:xfrm>
              <a:off x="8777659" y="4768010"/>
              <a:ext cx="1272018" cy="24622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600" b="0" i="0" u="none" strike="noStrike" cap="none" baseline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Hypervisor H2</a:t>
              </a:r>
              <a:endParaRPr lang="en" sz="1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Oval Callout 697"/>
          <p:cNvSpPr/>
          <p:nvPr/>
        </p:nvSpPr>
        <p:spPr>
          <a:xfrm flipH="1">
            <a:off x="3530860" y="4000061"/>
            <a:ext cx="2345808" cy="858472"/>
          </a:xfrm>
          <a:prstGeom prst="wedgeEllipseCallout">
            <a:avLst>
              <a:gd name="adj1" fmla="val 66418"/>
              <a:gd name="adj2" fmla="val 7212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1. </a:t>
            </a:r>
            <a:r>
              <a:rPr lang="en-US" sz="1400" dirty="0" err="1" smtClean="0"/>
              <a:t>Src</a:t>
            </a:r>
            <a:r>
              <a:rPr lang="en-US" sz="1400" dirty="0" smtClean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vSwitch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adds INT instructions </a:t>
            </a:r>
            <a:r>
              <a:rPr lang="en-US" sz="1400" dirty="0" smtClean="0"/>
              <a:t>to </a:t>
            </a:r>
            <a:r>
              <a:rPr lang="en-US" sz="1400" dirty="0" err="1" smtClean="0"/>
              <a:t>flowlets</a:t>
            </a:r>
            <a:endParaRPr lang="en-US" sz="1400" dirty="0" smtClean="0"/>
          </a:p>
        </p:txBody>
      </p:sp>
      <p:sp>
        <p:nvSpPr>
          <p:cNvPr id="699" name="Oval Callout 698"/>
          <p:cNvSpPr/>
          <p:nvPr/>
        </p:nvSpPr>
        <p:spPr>
          <a:xfrm>
            <a:off x="9614782" y="4132429"/>
            <a:ext cx="2208918" cy="1224410"/>
          </a:xfrm>
          <a:prstGeom prst="wedgeEllipseCallout">
            <a:avLst>
              <a:gd name="adj1" fmla="val -65628"/>
              <a:gd name="adj2" fmla="val 9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</a:t>
            </a:r>
            <a:r>
              <a:rPr lang="en-US" sz="1400" dirty="0" err="1"/>
              <a:t>Dst</a:t>
            </a:r>
            <a:r>
              <a:rPr lang="en-US" sz="1400" dirty="0"/>
              <a:t> </a:t>
            </a:r>
            <a:r>
              <a:rPr lang="en-US" sz="1400" dirty="0" err="1"/>
              <a:t>vSwitch</a:t>
            </a:r>
            <a:r>
              <a:rPr lang="en-US" sz="1400" dirty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relays link utilization and </a:t>
            </a:r>
            <a:r>
              <a:rPr lang="en-US" sz="1400" dirty="0" err="1" smtClean="0">
                <a:solidFill>
                  <a:srgbClr val="FF0000"/>
                </a:solidFill>
              </a:rPr>
              <a:t>src</a:t>
            </a:r>
            <a:r>
              <a:rPr lang="en-US" sz="1400" dirty="0" smtClean="0">
                <a:solidFill>
                  <a:srgbClr val="FF0000"/>
                </a:solidFill>
              </a:rPr>
              <a:t> port</a:t>
            </a:r>
            <a:r>
              <a:rPr lang="en-US" sz="1400" dirty="0" smtClean="0"/>
              <a:t> to </a:t>
            </a:r>
            <a:r>
              <a:rPr lang="en-US" sz="1400" dirty="0" err="1"/>
              <a:t>s</a:t>
            </a:r>
            <a:r>
              <a:rPr lang="en-US" sz="1400" dirty="0" err="1" smtClean="0"/>
              <a:t>rc</a:t>
            </a:r>
            <a:r>
              <a:rPr lang="en-US" sz="1400" dirty="0" smtClean="0"/>
              <a:t> </a:t>
            </a:r>
            <a:r>
              <a:rPr lang="en-US" sz="1400" dirty="0" err="1" smtClean="0"/>
              <a:t>vSwitch</a:t>
            </a:r>
            <a:endParaRPr lang="en-US" sz="1400" dirty="0" smtClean="0"/>
          </a:p>
        </p:txBody>
      </p:sp>
      <p:sp>
        <p:nvSpPr>
          <p:cNvPr id="700" name="Oval Callout 699"/>
          <p:cNvSpPr/>
          <p:nvPr/>
        </p:nvSpPr>
        <p:spPr>
          <a:xfrm>
            <a:off x="4074052" y="5060292"/>
            <a:ext cx="2094378" cy="752538"/>
          </a:xfrm>
          <a:prstGeom prst="wedgeEllipseCallout">
            <a:avLst>
              <a:gd name="adj1" fmla="val -95170"/>
              <a:gd name="adj2" fmla="val -478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5.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 smtClean="0"/>
              <a:t>vSwitch</a:t>
            </a:r>
            <a:r>
              <a:rPr lang="en-US" sz="1400" dirty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updates link utilizations</a:t>
            </a:r>
          </a:p>
        </p:txBody>
      </p:sp>
      <p:sp>
        <p:nvSpPr>
          <p:cNvPr id="701" name="Oval Callout 700"/>
          <p:cNvSpPr/>
          <p:nvPr/>
        </p:nvSpPr>
        <p:spPr>
          <a:xfrm>
            <a:off x="6027563" y="4099132"/>
            <a:ext cx="1961615" cy="899259"/>
          </a:xfrm>
          <a:prstGeom prst="wedgeEllipseCallout">
            <a:avLst>
              <a:gd name="adj1" fmla="val 14421"/>
              <a:gd name="adj2" fmla="val -6467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</a:t>
            </a:r>
            <a:r>
              <a:rPr lang="en-US" sz="1400" dirty="0">
                <a:solidFill>
                  <a:schemeClr val="tx1"/>
                </a:solidFill>
              </a:rPr>
              <a:t>Return packet  </a:t>
            </a:r>
            <a:r>
              <a:rPr lang="en-US" sz="1400" dirty="0" smtClean="0">
                <a:solidFill>
                  <a:srgbClr val="FF0000"/>
                </a:solidFill>
              </a:rPr>
              <a:t>carries link utilization</a:t>
            </a:r>
            <a:r>
              <a:rPr lang="en-US" sz="1400" dirty="0" smtClean="0"/>
              <a:t> </a:t>
            </a:r>
            <a:r>
              <a:rPr lang="en-US" sz="1400" dirty="0"/>
              <a:t>for forward path</a:t>
            </a:r>
          </a:p>
        </p:txBody>
      </p:sp>
      <p:sp>
        <p:nvSpPr>
          <p:cNvPr id="702" name="Freeform 334"/>
          <p:cNvSpPr>
            <a:spLocks/>
          </p:cNvSpPr>
          <p:nvPr/>
        </p:nvSpPr>
        <p:spPr bwMode="auto">
          <a:xfrm>
            <a:off x="3941526" y="1950028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Freeform 334"/>
          <p:cNvSpPr>
            <a:spLocks/>
          </p:cNvSpPr>
          <p:nvPr/>
        </p:nvSpPr>
        <p:spPr bwMode="auto">
          <a:xfrm>
            <a:off x="3927944" y="2139240"/>
            <a:ext cx="441022" cy="101195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" name="Oval Callout 703"/>
          <p:cNvSpPr/>
          <p:nvPr/>
        </p:nvSpPr>
        <p:spPr>
          <a:xfrm>
            <a:off x="2992820" y="5832586"/>
            <a:ext cx="2046514" cy="791673"/>
          </a:xfrm>
          <a:prstGeom prst="wedgeEllipseCallout">
            <a:avLst>
              <a:gd name="adj1" fmla="val -41272"/>
              <a:gd name="adj2" fmla="val -1455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  <a:r>
              <a:rPr lang="en-US" sz="1400" dirty="0" smtClean="0"/>
              <a:t>. </a:t>
            </a:r>
            <a:r>
              <a:rPr lang="en-US" sz="1400" dirty="0" err="1"/>
              <a:t>Src</a:t>
            </a:r>
            <a:r>
              <a:rPr lang="en-US" sz="1400" dirty="0"/>
              <a:t> </a:t>
            </a:r>
            <a:r>
              <a:rPr lang="en-US" sz="1400" dirty="0" err="1" smtClean="0"/>
              <a:t>vSwitch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forwards </a:t>
            </a:r>
            <a:r>
              <a:rPr lang="en-US" sz="1400" dirty="0" err="1" smtClean="0">
                <a:solidFill>
                  <a:srgbClr val="FF0000"/>
                </a:solidFill>
              </a:rPr>
              <a:t>flowlets</a:t>
            </a:r>
            <a:r>
              <a:rPr lang="en-US" sz="1400" dirty="0" smtClean="0">
                <a:solidFill>
                  <a:srgbClr val="FF0000"/>
                </a:solidFill>
              </a:rPr>
              <a:t> on least utilized paths</a:t>
            </a:r>
          </a:p>
        </p:txBody>
      </p:sp>
      <p:sp>
        <p:nvSpPr>
          <p:cNvPr id="705" name="Freeform 329"/>
          <p:cNvSpPr>
            <a:spLocks/>
          </p:cNvSpPr>
          <p:nvPr/>
        </p:nvSpPr>
        <p:spPr bwMode="auto">
          <a:xfrm>
            <a:off x="3880913" y="1950951"/>
            <a:ext cx="691822" cy="531143"/>
          </a:xfrm>
          <a:custGeom>
            <a:avLst/>
            <a:gdLst>
              <a:gd name="T0" fmla="*/ 180 w 1793"/>
              <a:gd name="T1" fmla="*/ 0 h 1744"/>
              <a:gd name="T2" fmla="*/ 0 w 1793"/>
              <a:gd name="T3" fmla="*/ 183 h 1744"/>
              <a:gd name="T4" fmla="*/ 0 w 1793"/>
              <a:gd name="T5" fmla="*/ 1744 h 1744"/>
              <a:gd name="T6" fmla="*/ 1615 w 1793"/>
              <a:gd name="T7" fmla="*/ 1744 h 1744"/>
              <a:gd name="T8" fmla="*/ 1793 w 1793"/>
              <a:gd name="T9" fmla="*/ 1564 h 1744"/>
              <a:gd name="T10" fmla="*/ 1793 w 1793"/>
              <a:gd name="T11" fmla="*/ 0 h 1744"/>
              <a:gd name="T12" fmla="*/ 180 w 1793"/>
              <a:gd name="T13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3" h="1744">
                <a:moveTo>
                  <a:pt x="180" y="0"/>
                </a:moveTo>
                <a:lnTo>
                  <a:pt x="0" y="183"/>
                </a:lnTo>
                <a:lnTo>
                  <a:pt x="0" y="1744"/>
                </a:lnTo>
                <a:lnTo>
                  <a:pt x="1615" y="1744"/>
                </a:lnTo>
                <a:lnTo>
                  <a:pt x="1793" y="1564"/>
                </a:lnTo>
                <a:lnTo>
                  <a:pt x="1793" y="0"/>
                </a:lnTo>
                <a:lnTo>
                  <a:pt x="180" y="0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" name="Freeform 331"/>
          <p:cNvSpPr>
            <a:spLocks/>
          </p:cNvSpPr>
          <p:nvPr/>
        </p:nvSpPr>
        <p:spPr bwMode="auto">
          <a:xfrm>
            <a:off x="3880913" y="2006685"/>
            <a:ext cx="623141" cy="475409"/>
          </a:xfrm>
          <a:custGeom>
            <a:avLst/>
            <a:gdLst>
              <a:gd name="T0" fmla="*/ 1615 w 1615"/>
              <a:gd name="T1" fmla="*/ 1561 h 1561"/>
              <a:gd name="T2" fmla="*/ 875 w 1615"/>
              <a:gd name="T3" fmla="*/ 1561 h 1561"/>
              <a:gd name="T4" fmla="*/ 0 w 1615"/>
              <a:gd name="T5" fmla="*/ 1561 h 1561"/>
              <a:gd name="T6" fmla="*/ 0 w 1615"/>
              <a:gd name="T7" fmla="*/ 766 h 1561"/>
              <a:gd name="T8" fmla="*/ 0 w 1615"/>
              <a:gd name="T9" fmla="*/ 0 h 1561"/>
              <a:gd name="T10" fmla="*/ 1615 w 1615"/>
              <a:gd name="T11" fmla="*/ 0 h 1561"/>
              <a:gd name="T12" fmla="*/ 1615 w 1615"/>
              <a:gd name="T13" fmla="*/ 1561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5" h="1561">
                <a:moveTo>
                  <a:pt x="1615" y="1561"/>
                </a:moveTo>
                <a:lnTo>
                  <a:pt x="875" y="1561"/>
                </a:lnTo>
                <a:lnTo>
                  <a:pt x="0" y="1561"/>
                </a:lnTo>
                <a:lnTo>
                  <a:pt x="0" y="766"/>
                </a:lnTo>
                <a:lnTo>
                  <a:pt x="0" y="0"/>
                </a:lnTo>
                <a:lnTo>
                  <a:pt x="1615" y="0"/>
                </a:lnTo>
                <a:lnTo>
                  <a:pt x="1615" y="1561"/>
                </a:lnTo>
                <a:close/>
              </a:path>
            </a:pathLst>
          </a:custGeom>
          <a:solidFill>
            <a:srgbClr val="289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" name="Freeform 334"/>
          <p:cNvSpPr>
            <a:spLocks/>
          </p:cNvSpPr>
          <p:nvPr/>
        </p:nvSpPr>
        <p:spPr bwMode="auto">
          <a:xfrm>
            <a:off x="3978602" y="2135546"/>
            <a:ext cx="441022" cy="95326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Freeform 334"/>
          <p:cNvSpPr>
            <a:spLocks/>
          </p:cNvSpPr>
          <p:nvPr/>
        </p:nvSpPr>
        <p:spPr bwMode="auto">
          <a:xfrm>
            <a:off x="3965902" y="2338746"/>
            <a:ext cx="441022" cy="95326"/>
          </a:xfrm>
          <a:custGeom>
            <a:avLst/>
            <a:gdLst>
              <a:gd name="T0" fmla="*/ 156 w 1143"/>
              <a:gd name="T1" fmla="*/ 105 h 313"/>
              <a:gd name="T2" fmla="*/ 1143 w 1143"/>
              <a:gd name="T3" fmla="*/ 105 h 313"/>
              <a:gd name="T4" fmla="*/ 1143 w 1143"/>
              <a:gd name="T5" fmla="*/ 209 h 313"/>
              <a:gd name="T6" fmla="*/ 156 w 1143"/>
              <a:gd name="T7" fmla="*/ 209 h 313"/>
              <a:gd name="T8" fmla="*/ 156 w 1143"/>
              <a:gd name="T9" fmla="*/ 313 h 313"/>
              <a:gd name="T10" fmla="*/ 0 w 1143"/>
              <a:gd name="T11" fmla="*/ 157 h 313"/>
              <a:gd name="T12" fmla="*/ 156 w 1143"/>
              <a:gd name="T13" fmla="*/ 0 h 313"/>
              <a:gd name="T14" fmla="*/ 156 w 1143"/>
              <a:gd name="T15" fmla="*/ 1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3">
                <a:moveTo>
                  <a:pt x="156" y="105"/>
                </a:moveTo>
                <a:lnTo>
                  <a:pt x="1143" y="105"/>
                </a:lnTo>
                <a:lnTo>
                  <a:pt x="1143" y="209"/>
                </a:lnTo>
                <a:lnTo>
                  <a:pt x="156" y="209"/>
                </a:lnTo>
                <a:lnTo>
                  <a:pt x="156" y="313"/>
                </a:lnTo>
                <a:lnTo>
                  <a:pt x="0" y="157"/>
                </a:lnTo>
                <a:lnTo>
                  <a:pt x="156" y="0"/>
                </a:lnTo>
                <a:lnTo>
                  <a:pt x="156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9" name="Freeform 333"/>
          <p:cNvSpPr>
            <a:spLocks/>
          </p:cNvSpPr>
          <p:nvPr/>
        </p:nvSpPr>
        <p:spPr bwMode="auto">
          <a:xfrm>
            <a:off x="3978602" y="2054083"/>
            <a:ext cx="441022" cy="95935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" name="Freeform 333"/>
          <p:cNvSpPr>
            <a:spLocks/>
          </p:cNvSpPr>
          <p:nvPr/>
        </p:nvSpPr>
        <p:spPr bwMode="auto">
          <a:xfrm>
            <a:off x="3978602" y="2234069"/>
            <a:ext cx="441022" cy="95935"/>
          </a:xfrm>
          <a:custGeom>
            <a:avLst/>
            <a:gdLst>
              <a:gd name="T0" fmla="*/ 984 w 1143"/>
              <a:gd name="T1" fmla="*/ 211 h 315"/>
              <a:gd name="T2" fmla="*/ 0 w 1143"/>
              <a:gd name="T3" fmla="*/ 211 h 315"/>
              <a:gd name="T4" fmla="*/ 0 w 1143"/>
              <a:gd name="T5" fmla="*/ 104 h 315"/>
              <a:gd name="T6" fmla="*/ 984 w 1143"/>
              <a:gd name="T7" fmla="*/ 104 h 315"/>
              <a:gd name="T8" fmla="*/ 984 w 1143"/>
              <a:gd name="T9" fmla="*/ 0 h 315"/>
              <a:gd name="T10" fmla="*/ 1143 w 1143"/>
              <a:gd name="T11" fmla="*/ 159 h 315"/>
              <a:gd name="T12" fmla="*/ 984 w 1143"/>
              <a:gd name="T13" fmla="*/ 315 h 315"/>
              <a:gd name="T14" fmla="*/ 984 w 1143"/>
              <a:gd name="T15" fmla="*/ 21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315">
                <a:moveTo>
                  <a:pt x="984" y="211"/>
                </a:moveTo>
                <a:lnTo>
                  <a:pt x="0" y="211"/>
                </a:lnTo>
                <a:lnTo>
                  <a:pt x="0" y="104"/>
                </a:lnTo>
                <a:lnTo>
                  <a:pt x="984" y="104"/>
                </a:lnTo>
                <a:lnTo>
                  <a:pt x="984" y="0"/>
                </a:lnTo>
                <a:lnTo>
                  <a:pt x="1143" y="159"/>
                </a:lnTo>
                <a:lnTo>
                  <a:pt x="984" y="315"/>
                </a:lnTo>
                <a:lnTo>
                  <a:pt x="984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" name="Freeform 330"/>
          <p:cNvSpPr>
            <a:spLocks/>
          </p:cNvSpPr>
          <p:nvPr/>
        </p:nvSpPr>
        <p:spPr bwMode="auto">
          <a:xfrm>
            <a:off x="3868504" y="1950951"/>
            <a:ext cx="691822" cy="55734"/>
          </a:xfrm>
          <a:custGeom>
            <a:avLst/>
            <a:gdLst>
              <a:gd name="T0" fmla="*/ 1793 w 1793"/>
              <a:gd name="T1" fmla="*/ 0 h 183"/>
              <a:gd name="T2" fmla="*/ 1615 w 1793"/>
              <a:gd name="T3" fmla="*/ 183 h 183"/>
              <a:gd name="T4" fmla="*/ 0 w 1793"/>
              <a:gd name="T5" fmla="*/ 183 h 183"/>
              <a:gd name="T6" fmla="*/ 180 w 1793"/>
              <a:gd name="T7" fmla="*/ 0 h 183"/>
              <a:gd name="T8" fmla="*/ 873 w 1793"/>
              <a:gd name="T9" fmla="*/ 0 h 183"/>
              <a:gd name="T10" fmla="*/ 1793 w 1793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3" h="183">
                <a:moveTo>
                  <a:pt x="1793" y="0"/>
                </a:moveTo>
                <a:lnTo>
                  <a:pt x="1615" y="183"/>
                </a:lnTo>
                <a:lnTo>
                  <a:pt x="0" y="183"/>
                </a:lnTo>
                <a:lnTo>
                  <a:pt x="180" y="0"/>
                </a:lnTo>
                <a:lnTo>
                  <a:pt x="873" y="0"/>
                </a:lnTo>
                <a:lnTo>
                  <a:pt x="1793" y="0"/>
                </a:lnTo>
                <a:close/>
              </a:path>
            </a:pathLst>
          </a:custGeom>
          <a:solidFill>
            <a:srgbClr val="4FB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Freeform 332"/>
          <p:cNvSpPr>
            <a:spLocks/>
          </p:cNvSpPr>
          <p:nvPr/>
        </p:nvSpPr>
        <p:spPr bwMode="auto">
          <a:xfrm>
            <a:off x="4492587" y="1938246"/>
            <a:ext cx="68681" cy="531143"/>
          </a:xfrm>
          <a:custGeom>
            <a:avLst/>
            <a:gdLst>
              <a:gd name="T0" fmla="*/ 0 w 178"/>
              <a:gd name="T1" fmla="*/ 1744 h 1744"/>
              <a:gd name="T2" fmla="*/ 178 w 178"/>
              <a:gd name="T3" fmla="*/ 1564 h 1744"/>
              <a:gd name="T4" fmla="*/ 178 w 178"/>
              <a:gd name="T5" fmla="*/ 947 h 1744"/>
              <a:gd name="T6" fmla="*/ 178 w 178"/>
              <a:gd name="T7" fmla="*/ 0 h 1744"/>
              <a:gd name="T8" fmla="*/ 0 w 178"/>
              <a:gd name="T9" fmla="*/ 183 h 1744"/>
              <a:gd name="T10" fmla="*/ 0 w 178"/>
              <a:gd name="T11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744">
                <a:moveTo>
                  <a:pt x="0" y="1744"/>
                </a:moveTo>
                <a:lnTo>
                  <a:pt x="178" y="1564"/>
                </a:lnTo>
                <a:lnTo>
                  <a:pt x="178" y="947"/>
                </a:lnTo>
                <a:lnTo>
                  <a:pt x="178" y="0"/>
                </a:lnTo>
                <a:lnTo>
                  <a:pt x="0" y="183"/>
                </a:lnTo>
                <a:lnTo>
                  <a:pt x="0" y="1744"/>
                </a:lnTo>
                <a:close/>
              </a:path>
            </a:pathLst>
          </a:custGeom>
          <a:solidFill>
            <a:srgbClr val="248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TextBox 712"/>
          <p:cNvSpPr txBox="1"/>
          <p:nvPr/>
        </p:nvSpPr>
        <p:spPr>
          <a:xfrm>
            <a:off x="779416" y="1167340"/>
            <a:ext cx="978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600" dirty="0" smtClean="0">
                <a:solidFill>
                  <a:srgbClr val="FF0000"/>
                </a:solidFill>
              </a:rPr>
              <a:t>Utilization-aware</a:t>
            </a:r>
            <a:r>
              <a:rPr lang="en-US" sz="2600" dirty="0" smtClean="0"/>
              <a:t> balancing based on </a:t>
            </a:r>
            <a:r>
              <a:rPr lang="en-US" sz="2600" dirty="0" smtClean="0">
                <a:solidFill>
                  <a:srgbClr val="FF0000"/>
                </a:solidFill>
              </a:rPr>
              <a:t>INT feedback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41300"/>
            <a:ext cx="10969943" cy="812800"/>
          </a:xfrm>
        </p:spPr>
        <p:txBody>
          <a:bodyPr/>
          <a:lstStyle/>
          <a:p>
            <a:pPr algn="ctr"/>
            <a:r>
              <a:rPr lang="en-US" u="sng" dirty="0" smtClean="0"/>
              <a:t>Performance evaluation setup</a:t>
            </a:r>
            <a:endParaRPr lang="en-US" u="sng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72799" y="1689100"/>
            <a:ext cx="4461617" cy="387229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sz="2200" dirty="0"/>
              <a:t>Implementation in ns-2 </a:t>
            </a:r>
            <a:r>
              <a:rPr lang="en-US" sz="2200" dirty="0" smtClean="0"/>
              <a:t>simulator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sz="2200" dirty="0"/>
              <a:t>Realistic Web Search Workload </a:t>
            </a:r>
            <a:endParaRPr lang="en-US" sz="2200" dirty="0" smtClean="0"/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sz="2200" dirty="0" smtClean="0"/>
              <a:t>Client on Leaf1 &lt;-&gt; server on Leaf2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0812" y="1586827"/>
            <a:ext cx="6309404" cy="3970130"/>
            <a:chOff x="5617684" y="1383627"/>
            <a:chExt cx="6309404" cy="3970130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7222023" y="4065345"/>
              <a:ext cx="853473" cy="220623"/>
              <a:chOff x="12968288" y="2754313"/>
              <a:chExt cx="11533187" cy="2981326"/>
            </a:xfrm>
          </p:grpSpPr>
          <p:sp>
            <p:nvSpPr>
              <p:cNvPr id="138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247937" y="1656208"/>
              <a:ext cx="564054" cy="548640"/>
              <a:chOff x="12615863" y="2703513"/>
              <a:chExt cx="2846387" cy="2768601"/>
            </a:xfrm>
          </p:grpSpPr>
          <p:sp>
            <p:nvSpPr>
              <p:cNvPr id="13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0282782" y="1658762"/>
              <a:ext cx="564054" cy="548640"/>
              <a:chOff x="12615863" y="2703513"/>
              <a:chExt cx="2846387" cy="2768601"/>
            </a:xfrm>
          </p:grpSpPr>
          <p:sp>
            <p:nvSpPr>
              <p:cNvPr id="12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1073615" y="4065345"/>
              <a:ext cx="853473" cy="220623"/>
              <a:chOff x="12968288" y="2754313"/>
              <a:chExt cx="11533187" cy="2981326"/>
            </a:xfrm>
          </p:grpSpPr>
          <p:sp>
            <p:nvSpPr>
              <p:cNvPr id="111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189134" y="4751145"/>
              <a:ext cx="886362" cy="586354"/>
              <a:chOff x="2480135" y="635795"/>
              <a:chExt cx="1163586" cy="76974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100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11040726" y="4751145"/>
              <a:ext cx="886362" cy="586354"/>
              <a:chOff x="2480135" y="635795"/>
              <a:chExt cx="1163586" cy="76974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480135" y="1104903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480135" y="870349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8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9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1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2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3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4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5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80135" y="635795"/>
                <a:ext cx="1163586" cy="300639"/>
                <a:chOff x="-25298400" y="-9566275"/>
                <a:chExt cx="15643225" cy="4041775"/>
              </a:xfrm>
            </p:grpSpPr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4041775"/>
                </a:xfrm>
                <a:custGeom>
                  <a:avLst/>
                  <a:gdLst>
                    <a:gd name="T0" fmla="*/ 9854 w 9854"/>
                    <a:gd name="T1" fmla="*/ 0 h 2546"/>
                    <a:gd name="T2" fmla="*/ 903 w 9854"/>
                    <a:gd name="T3" fmla="*/ 0 h 2546"/>
                    <a:gd name="T4" fmla="*/ 0 w 9854"/>
                    <a:gd name="T5" fmla="*/ 904 h 2546"/>
                    <a:gd name="T6" fmla="*/ 0 w 9854"/>
                    <a:gd name="T7" fmla="*/ 2546 h 2546"/>
                    <a:gd name="T8" fmla="*/ 8958 w 9854"/>
                    <a:gd name="T9" fmla="*/ 2546 h 2546"/>
                    <a:gd name="T10" fmla="*/ 9854 w 9854"/>
                    <a:gd name="T11" fmla="*/ 1641 h 2546"/>
                    <a:gd name="T12" fmla="*/ 9854 w 9854"/>
                    <a:gd name="T13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2546">
                      <a:moveTo>
                        <a:pt x="9854" y="0"/>
                      </a:moveTo>
                      <a:lnTo>
                        <a:pt x="903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lnTo>
                        <a:pt x="8958" y="2546"/>
                      </a:lnTo>
                      <a:lnTo>
                        <a:pt x="9854" y="1641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-25298400" y="-8131175"/>
                  <a:ext cx="14220825" cy="2606675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-20115213" y="-8131175"/>
                  <a:ext cx="9037638" cy="2606675"/>
                </a:xfrm>
                <a:custGeom>
                  <a:avLst/>
                  <a:gdLst>
                    <a:gd name="T0" fmla="*/ 5693 w 5693"/>
                    <a:gd name="T1" fmla="*/ 1642 h 1642"/>
                    <a:gd name="T2" fmla="*/ 1662 w 5693"/>
                    <a:gd name="T3" fmla="*/ 1642 h 1642"/>
                    <a:gd name="T4" fmla="*/ 0 w 5693"/>
                    <a:gd name="T5" fmla="*/ 1642 h 1642"/>
                    <a:gd name="T6" fmla="*/ 1596 w 5693"/>
                    <a:gd name="T7" fmla="*/ 0 h 1642"/>
                    <a:gd name="T8" fmla="*/ 5693 w 5693"/>
                    <a:gd name="T9" fmla="*/ 0 h 1642"/>
                    <a:gd name="T10" fmla="*/ 5693 w 5693"/>
                    <a:gd name="T11" fmla="*/ 1642 h 1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3" h="1642">
                      <a:moveTo>
                        <a:pt x="5693" y="1642"/>
                      </a:moveTo>
                      <a:lnTo>
                        <a:pt x="1662" y="1642"/>
                      </a:lnTo>
                      <a:lnTo>
                        <a:pt x="0" y="1642"/>
                      </a:lnTo>
                      <a:lnTo>
                        <a:pt x="1596" y="0"/>
                      </a:lnTo>
                      <a:lnTo>
                        <a:pt x="5693" y="0"/>
                      </a:lnTo>
                      <a:lnTo>
                        <a:pt x="5693" y="1642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-11077575" y="-9566275"/>
                  <a:ext cx="1422400" cy="4041775"/>
                </a:xfrm>
                <a:custGeom>
                  <a:avLst/>
                  <a:gdLst>
                    <a:gd name="T0" fmla="*/ 0 w 896"/>
                    <a:gd name="T1" fmla="*/ 2546 h 2546"/>
                    <a:gd name="T2" fmla="*/ 896 w 896"/>
                    <a:gd name="T3" fmla="*/ 1641 h 2546"/>
                    <a:gd name="T4" fmla="*/ 896 w 896"/>
                    <a:gd name="T5" fmla="*/ 822 h 2546"/>
                    <a:gd name="T6" fmla="*/ 896 w 896"/>
                    <a:gd name="T7" fmla="*/ 0 h 2546"/>
                    <a:gd name="T8" fmla="*/ 0 w 896"/>
                    <a:gd name="T9" fmla="*/ 904 h 2546"/>
                    <a:gd name="T10" fmla="*/ 0 w 896"/>
                    <a:gd name="T11" fmla="*/ 2546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6" h="2546">
                      <a:moveTo>
                        <a:pt x="0" y="2546"/>
                      </a:moveTo>
                      <a:lnTo>
                        <a:pt x="896" y="1641"/>
                      </a:lnTo>
                      <a:lnTo>
                        <a:pt x="896" y="822"/>
                      </a:lnTo>
                      <a:lnTo>
                        <a:pt x="896" y="0"/>
                      </a:lnTo>
                      <a:lnTo>
                        <a:pt x="0" y="904"/>
                      </a:lnTo>
                      <a:lnTo>
                        <a:pt x="0" y="25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-25298400" y="-9566275"/>
                  <a:ext cx="15643225" cy="1435100"/>
                </a:xfrm>
                <a:custGeom>
                  <a:avLst/>
                  <a:gdLst>
                    <a:gd name="T0" fmla="*/ 9854 w 9854"/>
                    <a:gd name="T1" fmla="*/ 0 h 904"/>
                    <a:gd name="T2" fmla="*/ 8958 w 9854"/>
                    <a:gd name="T3" fmla="*/ 904 h 904"/>
                    <a:gd name="T4" fmla="*/ 0 w 9854"/>
                    <a:gd name="T5" fmla="*/ 904 h 904"/>
                    <a:gd name="T6" fmla="*/ 83 w 9854"/>
                    <a:gd name="T7" fmla="*/ 822 h 904"/>
                    <a:gd name="T8" fmla="*/ 903 w 9854"/>
                    <a:gd name="T9" fmla="*/ 0 h 904"/>
                    <a:gd name="T10" fmla="*/ 4927 w 9854"/>
                    <a:gd name="T11" fmla="*/ 0 h 904"/>
                    <a:gd name="T12" fmla="*/ 9854 w 9854"/>
                    <a:gd name="T13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54" h="904">
                      <a:moveTo>
                        <a:pt x="9854" y="0"/>
                      </a:moveTo>
                      <a:lnTo>
                        <a:pt x="8958" y="904"/>
                      </a:lnTo>
                      <a:lnTo>
                        <a:pt x="0" y="904"/>
                      </a:lnTo>
                      <a:lnTo>
                        <a:pt x="83" y="822"/>
                      </a:lnTo>
                      <a:lnTo>
                        <a:pt x="903" y="0"/>
                      </a:lnTo>
                      <a:lnTo>
                        <a:pt x="4927" y="0"/>
                      </a:lnTo>
                      <a:lnTo>
                        <a:pt x="98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-24790400" y="-7543800"/>
                  <a:ext cx="13171488" cy="1503363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-24790400" y="-7543800"/>
                  <a:ext cx="6642100" cy="1503363"/>
                </a:xfrm>
                <a:custGeom>
                  <a:avLst/>
                  <a:gdLst>
                    <a:gd name="T0" fmla="*/ 3262 w 4184"/>
                    <a:gd name="T1" fmla="*/ 947 h 947"/>
                    <a:gd name="T2" fmla="*/ 0 w 4184"/>
                    <a:gd name="T3" fmla="*/ 947 h 947"/>
                    <a:gd name="T4" fmla="*/ 0 w 4184"/>
                    <a:gd name="T5" fmla="*/ 0 h 947"/>
                    <a:gd name="T6" fmla="*/ 4184 w 4184"/>
                    <a:gd name="T7" fmla="*/ 0 h 947"/>
                    <a:gd name="T8" fmla="*/ 3262 w 4184"/>
                    <a:gd name="T9" fmla="*/ 947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4" h="947">
                      <a:moveTo>
                        <a:pt x="3262" y="947"/>
                      </a:moveTo>
                      <a:lnTo>
                        <a:pt x="0" y="947"/>
                      </a:lnTo>
                      <a:lnTo>
                        <a:pt x="0" y="0"/>
                      </a:lnTo>
                      <a:lnTo>
                        <a:pt x="4184" y="0"/>
                      </a:lnTo>
                      <a:lnTo>
                        <a:pt x="3262" y="947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-1599088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-15019338" y="-7032625"/>
                  <a:ext cx="477838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-14054138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-13055600" y="-7032625"/>
                  <a:ext cx="476250" cy="477838"/>
                </a:xfrm>
                <a:prstGeom prst="rect">
                  <a:avLst/>
                </a:prstGeom>
                <a:solidFill>
                  <a:srgbClr val="2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7374423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80609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09686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715872" y="4285968"/>
              <a:ext cx="0" cy="465177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503694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 dirty="0" smtClean="0"/>
                <a:t>…</a:t>
              </a:r>
              <a:endParaRPr lang="en-US" sz="24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306299" y="4277930"/>
              <a:ext cx="460438" cy="156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s-IS" sz="2400" smtClean="0"/>
                <a:t>…</a:t>
              </a:r>
              <a:endParaRPr lang="en-US" sz="2400" dirty="0" smtClean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603108" y="2197896"/>
              <a:ext cx="843360" cy="185554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603108" y="2218241"/>
              <a:ext cx="2844581" cy="182877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17833" y="2185526"/>
              <a:ext cx="2864481" cy="186415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9460" y="2196740"/>
              <a:ext cx="842854" cy="1856702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84109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16 Clients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7791789" y="2191950"/>
              <a:ext cx="819805" cy="184864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782742" y="2219305"/>
              <a:ext cx="2833389" cy="182521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00072" y="2204721"/>
              <a:ext cx="2842593" cy="18525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21581" y="2209173"/>
              <a:ext cx="817411" cy="1850711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93581" y="1383627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mtClean="0"/>
                <a:t>Spine1</a:t>
              </a:r>
              <a:endParaRPr lang="en-US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182549" y="1383971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mtClean="0"/>
                <a:t>Spine2</a:t>
              </a:r>
              <a:endParaRPr lang="en-US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76582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Leaf1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0389" y="3061988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4 x 4 </a:t>
              </a:r>
              <a:r>
                <a:rPr lang="en-US" dirty="0" err="1" smtClean="0"/>
                <a:t>Gbps</a:t>
              </a:r>
              <a:endParaRPr lang="en-US" dirty="0" smtClean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405091" y="3180737"/>
              <a:ext cx="454632" cy="235147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17684" y="4387037"/>
              <a:ext cx="1488809" cy="272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16 x 1 </a:t>
              </a:r>
              <a:r>
                <a:rPr lang="en-US" dirty="0" err="1" smtClean="0"/>
                <a:t>Gbps</a:t>
              </a:r>
              <a:endParaRPr lang="en-US" dirty="0" smtClean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7036977" y="4518556"/>
              <a:ext cx="288020" cy="7234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005035" y="4822257"/>
              <a:ext cx="1211603" cy="531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16 Servers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47689" y="4056362"/>
              <a:ext cx="336885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mtClean="0"/>
                <a:t>Leaf2</a:t>
              </a:r>
              <a:endParaRPr lang="en-US" dirty="0" smtClean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2664" y="3010258"/>
            <a:ext cx="254269" cy="411779"/>
            <a:chOff x="5379964" y="3010258"/>
            <a:chExt cx="254269" cy="411779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5379964" y="3164804"/>
              <a:ext cx="254269" cy="1384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481813" y="3010258"/>
              <a:ext cx="30672" cy="411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6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66728"/>
            <a:ext cx="6726705" cy="427407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Symmetric topology</a:t>
            </a:r>
            <a:endParaRPr lang="en-US" u="sng" dirty="0"/>
          </a:p>
        </p:txBody>
      </p:sp>
      <p:sp>
        <p:nvSpPr>
          <p:cNvPr id="15" name="Rectangle 14"/>
          <p:cNvSpPr/>
          <p:nvPr/>
        </p:nvSpPr>
        <p:spPr>
          <a:xfrm>
            <a:off x="1257300" y="5382242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/>
              <a:t>CLOVE-ECN captures 82% of the performance gain between ECMP and CONGA</a:t>
            </a:r>
            <a:endParaRPr lang="en-US" sz="2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0" y="2844800"/>
            <a:ext cx="120220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0700" y="3581400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883400" y="3345042"/>
            <a:ext cx="1265704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907805" y="3319642"/>
            <a:ext cx="3111500" cy="350910"/>
            <a:chOff x="8758705" y="3332342"/>
            <a:chExt cx="3111500" cy="35091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8758705" y="3332342"/>
              <a:ext cx="0" cy="24425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Pentagon 31"/>
            <p:cNvSpPr/>
            <p:nvPr/>
          </p:nvSpPr>
          <p:spPr>
            <a:xfrm flipH="1">
              <a:off x="8822205" y="3370442"/>
              <a:ext cx="3048000" cy="312810"/>
            </a:xfrm>
            <a:prstGeom prst="homePlate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1.1x higher FCT than CONGA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32700" y="2738875"/>
            <a:ext cx="3822699" cy="606167"/>
            <a:chOff x="8305800" y="2738875"/>
            <a:chExt cx="3822699" cy="60616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305800" y="2844800"/>
              <a:ext cx="0" cy="5002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Pentagon 32"/>
            <p:cNvSpPr/>
            <p:nvPr/>
          </p:nvSpPr>
          <p:spPr>
            <a:xfrm flipH="1">
              <a:off x="8432799" y="2772398"/>
              <a:ext cx="3695699" cy="480284"/>
            </a:xfrm>
            <a:prstGeom prst="homePlate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36000" y="2738875"/>
              <a:ext cx="3492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1.4x lower FCT than ECMP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9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 24"/>
          <p:cNvSpPr/>
          <p:nvPr/>
        </p:nvSpPr>
        <p:spPr>
          <a:xfrm flipH="1">
            <a:off x="7493000" y="3334623"/>
            <a:ext cx="3048000" cy="499210"/>
          </a:xfrm>
          <a:prstGeom prst="homePlat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1.2x higher FCT than CONGA</a:t>
            </a:r>
            <a:endParaRPr lang="en-US" dirty="0"/>
          </a:p>
        </p:txBody>
      </p:sp>
      <p:sp>
        <p:nvSpPr>
          <p:cNvPr id="24" name="Pentagon 23"/>
          <p:cNvSpPr/>
          <p:nvPr/>
        </p:nvSpPr>
        <p:spPr>
          <a:xfrm flipH="1">
            <a:off x="7239000" y="2327712"/>
            <a:ext cx="3568700" cy="685800"/>
          </a:xfrm>
          <a:prstGeom prst="homePlat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54" y="1251577"/>
            <a:ext cx="5947046" cy="362486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874646" cy="1325563"/>
          </a:xfrm>
        </p:spPr>
        <p:txBody>
          <a:bodyPr/>
          <a:lstStyle/>
          <a:p>
            <a:pPr algn="ctr"/>
            <a:r>
              <a:rPr lang="en-US" u="sng" dirty="0" smtClean="0"/>
              <a:t>Asymmetric topology</a:t>
            </a: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1295400" y="5310267"/>
            <a:ext cx="9334500" cy="1117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/>
              <a:t>CLOVE-ECN captures 80% of the performance gain between ECMP and CONGA</a:t>
            </a:r>
            <a:endParaRPr lang="en-US" sz="22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83300" y="1993900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83300" y="3385344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7723" y="3690659"/>
            <a:ext cx="1409700" cy="127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89800" y="2449790"/>
            <a:ext cx="393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3x lower FCT than  ECMP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162800" y="2006600"/>
            <a:ext cx="12700" cy="137874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04100" y="3385344"/>
            <a:ext cx="0" cy="3180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CLOVE highlights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C</a:t>
            </a:r>
            <a:r>
              <a:rPr lang="en-US" dirty="0" smtClean="0"/>
              <a:t>aptures 80% of the performance gain of CONGA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N</a:t>
            </a:r>
            <a:r>
              <a:rPr lang="en-US" dirty="0" smtClean="0"/>
              <a:t>o changes to data center infrastructure or guest VM 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A</a:t>
            </a:r>
            <a:r>
              <a:rPr lang="en-US" dirty="0" smtClean="0"/>
              <a:t>dapts to asymmetry without any controller input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/>
              <a:t>Scalable due to distributed state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/>
              <a:t>Modular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392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Future 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93200" cy="42576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/>
              <a:t>Use packet latency to infer congestion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Adapt </a:t>
            </a:r>
            <a:r>
              <a:rPr lang="en-US" dirty="0" err="1"/>
              <a:t>flowlet</a:t>
            </a:r>
            <a:r>
              <a:rPr lang="en-US" dirty="0"/>
              <a:t>-gap to network </a:t>
            </a:r>
            <a:r>
              <a:rPr lang="en-US" dirty="0" smtClean="0"/>
              <a:t>conditions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/>
              <a:t>Fine-tune congestion-management algorithm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/>
              <a:t>Stability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r>
              <a:rPr lang="en-US" dirty="0"/>
              <a:t>Analyze processing overhead</a:t>
            </a:r>
          </a:p>
          <a:p>
            <a:pPr>
              <a:lnSpc>
                <a:spcPct val="200000"/>
              </a:lnSpc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8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400"/>
            <a:ext cx="105156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 smtClean="0"/>
              <a:t>THANK YOU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6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138"/>
            <a:ext cx="10515600" cy="958550"/>
          </a:xfrm>
        </p:spPr>
        <p:txBody>
          <a:bodyPr/>
          <a:lstStyle/>
          <a:p>
            <a:pPr algn="ctr"/>
            <a:r>
              <a:rPr lang="en-US" u="sng" dirty="0" smtClean="0"/>
              <a:t>Data center load balancing today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41400"/>
            <a:ext cx="11595100" cy="55076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E</a:t>
            </a:r>
            <a:r>
              <a:rPr lang="en-US" dirty="0" smtClean="0"/>
              <a:t>qual-</a:t>
            </a:r>
            <a:r>
              <a:rPr lang="en-US" b="1" dirty="0"/>
              <a:t>C</a:t>
            </a:r>
            <a:r>
              <a:rPr lang="en-US" dirty="0" smtClean="0"/>
              <a:t>ost </a:t>
            </a:r>
            <a:r>
              <a:rPr lang="en-US" b="1" dirty="0" smtClean="0"/>
              <a:t>M</a:t>
            </a:r>
            <a:r>
              <a:rPr lang="en-US" dirty="0" smtClean="0"/>
              <a:t>ulti-</a:t>
            </a:r>
            <a:r>
              <a:rPr lang="en-US" b="1" dirty="0" smtClean="0"/>
              <a:t>P</a:t>
            </a:r>
            <a:r>
              <a:rPr lang="en-US" dirty="0" smtClean="0"/>
              <a:t>ath (</a:t>
            </a:r>
            <a:r>
              <a:rPr lang="en-US" b="1" dirty="0" smtClean="0"/>
              <a:t>ECMP</a:t>
            </a:r>
            <a:r>
              <a:rPr lang="en-US" dirty="0" smtClean="0"/>
              <a:t>) routing: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Path(packet) = hash(5-tuple{</a:t>
            </a:r>
            <a:r>
              <a:rPr lang="en-US" dirty="0" err="1" smtClean="0"/>
              <a:t>src,dst</a:t>
            </a:r>
            <a:r>
              <a:rPr lang="en-US" dirty="0" smtClean="0"/>
              <a:t> IP + </a:t>
            </a:r>
            <a:r>
              <a:rPr lang="en-US" dirty="0" err="1" smtClean="0"/>
              <a:t>src,dst</a:t>
            </a:r>
            <a:r>
              <a:rPr lang="en-US" dirty="0" smtClean="0"/>
              <a:t> port + protocol number})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47000" y="2870200"/>
            <a:ext cx="430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Hash collisions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Coarse-grained 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Congestion-oblivious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8490" y="2794000"/>
            <a:ext cx="5576910" cy="3619500"/>
            <a:chOff x="798490" y="2654300"/>
            <a:chExt cx="5576910" cy="3619500"/>
          </a:xfrm>
        </p:grpSpPr>
        <p:grpSp>
          <p:nvGrpSpPr>
            <p:cNvPr id="658" name="Group 657"/>
            <p:cNvGrpSpPr/>
            <p:nvPr/>
          </p:nvGrpSpPr>
          <p:grpSpPr>
            <a:xfrm>
              <a:off x="798490" y="2654300"/>
              <a:ext cx="5576910" cy="3619500"/>
              <a:chOff x="7168587" y="2551029"/>
              <a:chExt cx="4928987" cy="3625934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7168587" y="2551029"/>
                <a:ext cx="4928987" cy="3625934"/>
                <a:chOff x="-149427" y="1767840"/>
                <a:chExt cx="6999341" cy="3971606"/>
              </a:xfrm>
            </p:grpSpPr>
            <p:grpSp>
              <p:nvGrpSpPr>
                <p:cNvPr id="223" name="Group 222"/>
                <p:cNvGrpSpPr/>
                <p:nvPr/>
              </p:nvGrpSpPr>
              <p:grpSpPr>
                <a:xfrm>
                  <a:off x="1032323" y="1767840"/>
                  <a:ext cx="5817591" cy="3695314"/>
                  <a:chOff x="1032323" y="1767840"/>
                  <a:chExt cx="5817591" cy="3695314"/>
                </a:xfrm>
              </p:grpSpPr>
              <p:grpSp>
                <p:nvGrpSpPr>
                  <p:cNvPr id="233" name="Group 232"/>
                  <p:cNvGrpSpPr>
                    <a:grpSpLocks noChangeAspect="1"/>
                  </p:cNvGrpSpPr>
                  <p:nvPr/>
                </p:nvGrpSpPr>
                <p:grpSpPr>
                  <a:xfrm>
                    <a:off x="1065212" y="4191000"/>
                    <a:ext cx="853473" cy="220623"/>
                    <a:chOff x="12968288" y="2754313"/>
                    <a:chExt cx="11533187" cy="2981326"/>
                  </a:xfrm>
                </p:grpSpPr>
                <p:sp>
                  <p:nvSpPr>
                    <p:cNvPr id="427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12968288" y="2754313"/>
                      <a:ext cx="11533187" cy="2981325"/>
                    </a:xfrm>
                    <a:custGeom>
                      <a:avLst/>
                      <a:gdLst>
                        <a:gd name="T0" fmla="*/ 664 w 7265"/>
                        <a:gd name="T1" fmla="*/ 0 h 1878"/>
                        <a:gd name="T2" fmla="*/ 0 w 7265"/>
                        <a:gd name="T3" fmla="*/ 667 h 1878"/>
                        <a:gd name="T4" fmla="*/ 0 w 7265"/>
                        <a:gd name="T5" fmla="*/ 1878 h 1878"/>
                        <a:gd name="T6" fmla="*/ 6603 w 7265"/>
                        <a:gd name="T7" fmla="*/ 1878 h 1878"/>
                        <a:gd name="T8" fmla="*/ 7265 w 7265"/>
                        <a:gd name="T9" fmla="*/ 1212 h 1878"/>
                        <a:gd name="T10" fmla="*/ 7265 w 7265"/>
                        <a:gd name="T11" fmla="*/ 0 h 1878"/>
                        <a:gd name="T12" fmla="*/ 664 w 7265"/>
                        <a:gd name="T13" fmla="*/ 0 h 18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65" h="1878">
                          <a:moveTo>
                            <a:pt x="664" y="0"/>
                          </a:moveTo>
                          <a:lnTo>
                            <a:pt x="0" y="667"/>
                          </a:lnTo>
                          <a:lnTo>
                            <a:pt x="0" y="1878"/>
                          </a:lnTo>
                          <a:lnTo>
                            <a:pt x="6603" y="1878"/>
                          </a:lnTo>
                          <a:lnTo>
                            <a:pt x="7265" y="1212"/>
                          </a:lnTo>
                          <a:lnTo>
                            <a:pt x="7265" y="0"/>
                          </a:lnTo>
                          <a:lnTo>
                            <a:pt x="664" y="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8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12968288" y="3813176"/>
                      <a:ext cx="10482262" cy="1922463"/>
                    </a:xfrm>
                    <a:custGeom>
                      <a:avLst/>
                      <a:gdLst>
                        <a:gd name="T0" fmla="*/ 6603 w 6603"/>
                        <a:gd name="T1" fmla="*/ 1211 h 1211"/>
                        <a:gd name="T2" fmla="*/ 0 w 6603"/>
                        <a:gd name="T3" fmla="*/ 1211 h 1211"/>
                        <a:gd name="T4" fmla="*/ 0 w 6603"/>
                        <a:gd name="T5" fmla="*/ 272 h 1211"/>
                        <a:gd name="T6" fmla="*/ 0 w 6603"/>
                        <a:gd name="T7" fmla="*/ 0 h 1211"/>
                        <a:gd name="T8" fmla="*/ 6603 w 6603"/>
                        <a:gd name="T9" fmla="*/ 0 h 1211"/>
                        <a:gd name="T10" fmla="*/ 6603 w 6603"/>
                        <a:gd name="T11" fmla="*/ 1211 h 1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603" h="1211">
                          <a:moveTo>
                            <a:pt x="6603" y="1211"/>
                          </a:moveTo>
                          <a:lnTo>
                            <a:pt x="0" y="1211"/>
                          </a:lnTo>
                          <a:lnTo>
                            <a:pt x="0" y="272"/>
                          </a:lnTo>
                          <a:lnTo>
                            <a:pt x="0" y="0"/>
                          </a:lnTo>
                          <a:lnTo>
                            <a:pt x="6603" y="0"/>
                          </a:lnTo>
                          <a:lnTo>
                            <a:pt x="6603" y="1211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9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16789400" y="3813176"/>
                      <a:ext cx="6661150" cy="1922463"/>
                    </a:xfrm>
                    <a:custGeom>
                      <a:avLst/>
                      <a:gdLst>
                        <a:gd name="T0" fmla="*/ 4196 w 4196"/>
                        <a:gd name="T1" fmla="*/ 1211 h 1211"/>
                        <a:gd name="T2" fmla="*/ 1241 w 4196"/>
                        <a:gd name="T3" fmla="*/ 1211 h 1211"/>
                        <a:gd name="T4" fmla="*/ 0 w 4196"/>
                        <a:gd name="T5" fmla="*/ 1211 h 1211"/>
                        <a:gd name="T6" fmla="*/ 1177 w 4196"/>
                        <a:gd name="T7" fmla="*/ 0 h 1211"/>
                        <a:gd name="T8" fmla="*/ 4196 w 4196"/>
                        <a:gd name="T9" fmla="*/ 0 h 1211"/>
                        <a:gd name="T10" fmla="*/ 4196 w 4196"/>
                        <a:gd name="T11" fmla="*/ 1211 h 1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196" h="1211">
                          <a:moveTo>
                            <a:pt x="4196" y="1211"/>
                          </a:moveTo>
                          <a:lnTo>
                            <a:pt x="1241" y="1211"/>
                          </a:lnTo>
                          <a:lnTo>
                            <a:pt x="0" y="1211"/>
                          </a:lnTo>
                          <a:lnTo>
                            <a:pt x="1177" y="0"/>
                          </a:lnTo>
                          <a:lnTo>
                            <a:pt x="4196" y="0"/>
                          </a:lnTo>
                          <a:lnTo>
                            <a:pt x="4196" y="1211"/>
                          </a:ln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23450550" y="2754313"/>
                      <a:ext cx="1050925" cy="2981325"/>
                    </a:xfrm>
                    <a:custGeom>
                      <a:avLst/>
                      <a:gdLst>
                        <a:gd name="T0" fmla="*/ 0 w 662"/>
                        <a:gd name="T1" fmla="*/ 1878 h 1878"/>
                        <a:gd name="T2" fmla="*/ 662 w 662"/>
                        <a:gd name="T3" fmla="*/ 1212 h 1878"/>
                        <a:gd name="T4" fmla="*/ 662 w 662"/>
                        <a:gd name="T5" fmla="*/ 939 h 1878"/>
                        <a:gd name="T6" fmla="*/ 662 w 662"/>
                        <a:gd name="T7" fmla="*/ 0 h 1878"/>
                        <a:gd name="T8" fmla="*/ 0 w 662"/>
                        <a:gd name="T9" fmla="*/ 667 h 1878"/>
                        <a:gd name="T10" fmla="*/ 0 w 662"/>
                        <a:gd name="T11" fmla="*/ 1878 h 18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62" h="1878">
                          <a:moveTo>
                            <a:pt x="0" y="1878"/>
                          </a:moveTo>
                          <a:lnTo>
                            <a:pt x="662" y="1212"/>
                          </a:lnTo>
                          <a:lnTo>
                            <a:pt x="662" y="939"/>
                          </a:lnTo>
                          <a:lnTo>
                            <a:pt x="662" y="0"/>
                          </a:lnTo>
                          <a:lnTo>
                            <a:pt x="0" y="667"/>
                          </a:lnTo>
                          <a:lnTo>
                            <a:pt x="0" y="187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12968288" y="2754313"/>
                      <a:ext cx="11533187" cy="1058863"/>
                    </a:xfrm>
                    <a:custGeom>
                      <a:avLst/>
                      <a:gdLst>
                        <a:gd name="T0" fmla="*/ 7265 w 7265"/>
                        <a:gd name="T1" fmla="*/ 0 h 667"/>
                        <a:gd name="T2" fmla="*/ 6603 w 7265"/>
                        <a:gd name="T3" fmla="*/ 667 h 667"/>
                        <a:gd name="T4" fmla="*/ 0 w 7265"/>
                        <a:gd name="T5" fmla="*/ 667 h 667"/>
                        <a:gd name="T6" fmla="*/ 664 w 7265"/>
                        <a:gd name="T7" fmla="*/ 0 h 667"/>
                        <a:gd name="T8" fmla="*/ 3632 w 7265"/>
                        <a:gd name="T9" fmla="*/ 0 h 667"/>
                        <a:gd name="T10" fmla="*/ 7265 w 7265"/>
                        <a:gd name="T11" fmla="*/ 0 h 6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265" h="667">
                          <a:moveTo>
                            <a:pt x="7265" y="0"/>
                          </a:moveTo>
                          <a:lnTo>
                            <a:pt x="6603" y="667"/>
                          </a:lnTo>
                          <a:lnTo>
                            <a:pt x="0" y="667"/>
                          </a:lnTo>
                          <a:lnTo>
                            <a:pt x="664" y="0"/>
                          </a:lnTo>
                          <a:lnTo>
                            <a:pt x="3632" y="0"/>
                          </a:lnTo>
                          <a:lnTo>
                            <a:pt x="7265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39763" y="4244976"/>
                      <a:ext cx="9713912" cy="1111250"/>
                    </a:xfrm>
                    <a:prstGeom prst="rect">
                      <a:avLst/>
                    </a:pr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13339763" y="4244976"/>
                      <a:ext cx="4897437" cy="1111250"/>
                    </a:xfrm>
                    <a:custGeom>
                      <a:avLst/>
                      <a:gdLst>
                        <a:gd name="T0" fmla="*/ 2412 w 3085"/>
                        <a:gd name="T1" fmla="*/ 700 h 700"/>
                        <a:gd name="T2" fmla="*/ 0 w 3085"/>
                        <a:gd name="T3" fmla="*/ 700 h 700"/>
                        <a:gd name="T4" fmla="*/ 0 w 3085"/>
                        <a:gd name="T5" fmla="*/ 0 h 700"/>
                        <a:gd name="T6" fmla="*/ 3085 w 3085"/>
                        <a:gd name="T7" fmla="*/ 0 h 700"/>
                        <a:gd name="T8" fmla="*/ 2412 w 3085"/>
                        <a:gd name="T9" fmla="*/ 700 h 7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85" h="700">
                          <a:moveTo>
                            <a:pt x="2412" y="700"/>
                          </a:moveTo>
                          <a:lnTo>
                            <a:pt x="0" y="700"/>
                          </a:lnTo>
                          <a:lnTo>
                            <a:pt x="0" y="0"/>
                          </a:lnTo>
                          <a:lnTo>
                            <a:pt x="3085" y="0"/>
                          </a:lnTo>
                          <a:lnTo>
                            <a:pt x="2412" y="70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4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29463" y="4625976"/>
                      <a:ext cx="352425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5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45425" y="4625976"/>
                      <a:ext cx="354012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6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55038" y="4625976"/>
                      <a:ext cx="354012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7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94813" y="4625976"/>
                      <a:ext cx="349250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4" name="Group 233"/>
                  <p:cNvGrpSpPr>
                    <a:grpSpLocks noChangeAspect="1"/>
                  </p:cNvGrpSpPr>
                  <p:nvPr/>
                </p:nvGrpSpPr>
                <p:grpSpPr>
                  <a:xfrm>
                    <a:off x="2334039" y="1767840"/>
                    <a:ext cx="564054" cy="548640"/>
                    <a:chOff x="12615863" y="2703513"/>
                    <a:chExt cx="2846387" cy="2768601"/>
                  </a:xfrm>
                </p:grpSpPr>
                <p:sp>
                  <p:nvSpPr>
                    <p:cNvPr id="419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768600"/>
                    </a:xfrm>
                    <a:custGeom>
                      <a:avLst/>
                      <a:gdLst>
                        <a:gd name="T0" fmla="*/ 180 w 1793"/>
                        <a:gd name="T1" fmla="*/ 0 h 1744"/>
                        <a:gd name="T2" fmla="*/ 0 w 1793"/>
                        <a:gd name="T3" fmla="*/ 183 h 1744"/>
                        <a:gd name="T4" fmla="*/ 0 w 1793"/>
                        <a:gd name="T5" fmla="*/ 1744 h 1744"/>
                        <a:gd name="T6" fmla="*/ 1615 w 1793"/>
                        <a:gd name="T7" fmla="*/ 1744 h 1744"/>
                        <a:gd name="T8" fmla="*/ 1793 w 1793"/>
                        <a:gd name="T9" fmla="*/ 1564 h 1744"/>
                        <a:gd name="T10" fmla="*/ 1793 w 1793"/>
                        <a:gd name="T11" fmla="*/ 0 h 1744"/>
                        <a:gd name="T12" fmla="*/ 180 w 1793"/>
                        <a:gd name="T13" fmla="*/ 0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93" h="1744">
                          <a:moveTo>
                            <a:pt x="180" y="0"/>
                          </a:moveTo>
                          <a:lnTo>
                            <a:pt x="0" y="183"/>
                          </a:lnTo>
                          <a:lnTo>
                            <a:pt x="0" y="1744"/>
                          </a:lnTo>
                          <a:lnTo>
                            <a:pt x="1615" y="1744"/>
                          </a:lnTo>
                          <a:lnTo>
                            <a:pt x="1793" y="1564"/>
                          </a:lnTo>
                          <a:lnTo>
                            <a:pt x="1793" y="0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90513"/>
                    </a:xfrm>
                    <a:custGeom>
                      <a:avLst/>
                      <a:gdLst>
                        <a:gd name="T0" fmla="*/ 1793 w 1793"/>
                        <a:gd name="T1" fmla="*/ 0 h 183"/>
                        <a:gd name="T2" fmla="*/ 1615 w 1793"/>
                        <a:gd name="T3" fmla="*/ 183 h 183"/>
                        <a:gd name="T4" fmla="*/ 0 w 1793"/>
                        <a:gd name="T5" fmla="*/ 183 h 183"/>
                        <a:gd name="T6" fmla="*/ 180 w 1793"/>
                        <a:gd name="T7" fmla="*/ 0 h 183"/>
                        <a:gd name="T8" fmla="*/ 873 w 1793"/>
                        <a:gd name="T9" fmla="*/ 0 h 183"/>
                        <a:gd name="T10" fmla="*/ 1793 w 1793"/>
                        <a:gd name="T11" fmla="*/ 0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93" h="183">
                          <a:moveTo>
                            <a:pt x="1793" y="0"/>
                          </a:moveTo>
                          <a:lnTo>
                            <a:pt x="1615" y="183"/>
                          </a:lnTo>
                          <a:lnTo>
                            <a:pt x="0" y="183"/>
                          </a:lnTo>
                          <a:lnTo>
                            <a:pt x="180" y="0"/>
                          </a:lnTo>
                          <a:lnTo>
                            <a:pt x="873" y="0"/>
                          </a:lnTo>
                          <a:lnTo>
                            <a:pt x="1793" y="0"/>
                          </a:lnTo>
                          <a:close/>
                        </a:path>
                      </a:pathLst>
                    </a:custGeom>
                    <a:solidFill>
                      <a:srgbClr val="4FBA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994026"/>
                      <a:ext cx="2563812" cy="2478088"/>
                    </a:xfrm>
                    <a:custGeom>
                      <a:avLst/>
                      <a:gdLst>
                        <a:gd name="T0" fmla="*/ 1615 w 1615"/>
                        <a:gd name="T1" fmla="*/ 1561 h 1561"/>
                        <a:gd name="T2" fmla="*/ 875 w 1615"/>
                        <a:gd name="T3" fmla="*/ 1561 h 1561"/>
                        <a:gd name="T4" fmla="*/ 0 w 1615"/>
                        <a:gd name="T5" fmla="*/ 1561 h 1561"/>
                        <a:gd name="T6" fmla="*/ 0 w 1615"/>
                        <a:gd name="T7" fmla="*/ 766 h 1561"/>
                        <a:gd name="T8" fmla="*/ 0 w 1615"/>
                        <a:gd name="T9" fmla="*/ 0 h 1561"/>
                        <a:gd name="T10" fmla="*/ 1615 w 1615"/>
                        <a:gd name="T11" fmla="*/ 0 h 1561"/>
                        <a:gd name="T12" fmla="*/ 1615 w 1615"/>
                        <a:gd name="T13" fmla="*/ 1561 h 15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15" h="1561">
                          <a:moveTo>
                            <a:pt x="1615" y="1561"/>
                          </a:moveTo>
                          <a:lnTo>
                            <a:pt x="875" y="1561"/>
                          </a:lnTo>
                          <a:lnTo>
                            <a:pt x="0" y="1561"/>
                          </a:lnTo>
                          <a:lnTo>
                            <a:pt x="0" y="766"/>
                          </a:lnTo>
                          <a:lnTo>
                            <a:pt x="0" y="0"/>
                          </a:lnTo>
                          <a:lnTo>
                            <a:pt x="1615" y="0"/>
                          </a:lnTo>
                          <a:lnTo>
                            <a:pt x="1615" y="1561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15179675" y="2703513"/>
                      <a:ext cx="282575" cy="2768600"/>
                    </a:xfrm>
                    <a:custGeom>
                      <a:avLst/>
                      <a:gdLst>
                        <a:gd name="T0" fmla="*/ 0 w 178"/>
                        <a:gd name="T1" fmla="*/ 1744 h 1744"/>
                        <a:gd name="T2" fmla="*/ 178 w 178"/>
                        <a:gd name="T3" fmla="*/ 1564 h 1744"/>
                        <a:gd name="T4" fmla="*/ 178 w 178"/>
                        <a:gd name="T5" fmla="*/ 947 h 1744"/>
                        <a:gd name="T6" fmla="*/ 178 w 178"/>
                        <a:gd name="T7" fmla="*/ 0 h 1744"/>
                        <a:gd name="T8" fmla="*/ 0 w 178"/>
                        <a:gd name="T9" fmla="*/ 183 h 1744"/>
                        <a:gd name="T10" fmla="*/ 0 w 178"/>
                        <a:gd name="T11" fmla="*/ 1744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8" h="1744">
                          <a:moveTo>
                            <a:pt x="0" y="1744"/>
                          </a:moveTo>
                          <a:lnTo>
                            <a:pt x="178" y="1564"/>
                          </a:lnTo>
                          <a:lnTo>
                            <a:pt x="178" y="947"/>
                          </a:lnTo>
                          <a:lnTo>
                            <a:pt x="178" y="0"/>
                          </a:lnTo>
                          <a:lnTo>
                            <a:pt x="0" y="183"/>
                          </a:lnTo>
                          <a:lnTo>
                            <a:pt x="0" y="1744"/>
                          </a:lnTo>
                          <a:close/>
                        </a:path>
                      </a:pathLst>
                    </a:custGeom>
                    <a:solidFill>
                      <a:srgbClr val="2481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3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243263"/>
                      <a:ext cx="1814512" cy="500063"/>
                    </a:xfrm>
                    <a:custGeom>
                      <a:avLst/>
                      <a:gdLst>
                        <a:gd name="T0" fmla="*/ 984 w 1143"/>
                        <a:gd name="T1" fmla="*/ 211 h 315"/>
                        <a:gd name="T2" fmla="*/ 0 w 1143"/>
                        <a:gd name="T3" fmla="*/ 211 h 315"/>
                        <a:gd name="T4" fmla="*/ 0 w 1143"/>
                        <a:gd name="T5" fmla="*/ 104 h 315"/>
                        <a:gd name="T6" fmla="*/ 984 w 1143"/>
                        <a:gd name="T7" fmla="*/ 104 h 315"/>
                        <a:gd name="T8" fmla="*/ 984 w 1143"/>
                        <a:gd name="T9" fmla="*/ 0 h 315"/>
                        <a:gd name="T10" fmla="*/ 1143 w 1143"/>
                        <a:gd name="T11" fmla="*/ 159 h 315"/>
                        <a:gd name="T12" fmla="*/ 984 w 1143"/>
                        <a:gd name="T13" fmla="*/ 315 h 315"/>
                        <a:gd name="T14" fmla="*/ 984 w 1143"/>
                        <a:gd name="T15" fmla="*/ 211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5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4"/>
                          </a:lnTo>
                          <a:lnTo>
                            <a:pt x="984" y="104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5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4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732213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5 h 313"/>
                        <a:gd name="T2" fmla="*/ 1143 w 1143"/>
                        <a:gd name="T3" fmla="*/ 105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7 h 313"/>
                        <a:gd name="T12" fmla="*/ 156 w 1143"/>
                        <a:gd name="T13" fmla="*/ 0 h 313"/>
                        <a:gd name="T14" fmla="*/ 156 w 1143"/>
                        <a:gd name="T15" fmla="*/ 105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5"/>
                          </a:moveTo>
                          <a:lnTo>
                            <a:pt x="1143" y="105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7"/>
                          </a:lnTo>
                          <a:lnTo>
                            <a:pt x="156" y="0"/>
                          </a:lnTo>
                          <a:lnTo>
                            <a:pt x="156" y="1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5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217988"/>
                      <a:ext cx="1814512" cy="501650"/>
                    </a:xfrm>
                    <a:custGeom>
                      <a:avLst/>
                      <a:gdLst>
                        <a:gd name="T0" fmla="*/ 984 w 1143"/>
                        <a:gd name="T1" fmla="*/ 211 h 316"/>
                        <a:gd name="T2" fmla="*/ 0 w 1143"/>
                        <a:gd name="T3" fmla="*/ 211 h 316"/>
                        <a:gd name="T4" fmla="*/ 0 w 1143"/>
                        <a:gd name="T5" fmla="*/ 105 h 316"/>
                        <a:gd name="T6" fmla="*/ 984 w 1143"/>
                        <a:gd name="T7" fmla="*/ 105 h 316"/>
                        <a:gd name="T8" fmla="*/ 984 w 1143"/>
                        <a:gd name="T9" fmla="*/ 0 h 316"/>
                        <a:gd name="T10" fmla="*/ 1143 w 1143"/>
                        <a:gd name="T11" fmla="*/ 159 h 316"/>
                        <a:gd name="T12" fmla="*/ 984 w 1143"/>
                        <a:gd name="T13" fmla="*/ 316 h 316"/>
                        <a:gd name="T14" fmla="*/ 984 w 1143"/>
                        <a:gd name="T15" fmla="*/ 211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6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5"/>
                          </a:lnTo>
                          <a:lnTo>
                            <a:pt x="984" y="105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6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6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708526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4 h 313"/>
                        <a:gd name="T2" fmla="*/ 1143 w 1143"/>
                        <a:gd name="T3" fmla="*/ 104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6 h 313"/>
                        <a:gd name="T12" fmla="*/ 156 w 1143"/>
                        <a:gd name="T13" fmla="*/ 0 h 313"/>
                        <a:gd name="T14" fmla="*/ 156 w 1143"/>
                        <a:gd name="T15" fmla="*/ 104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4"/>
                          </a:moveTo>
                          <a:lnTo>
                            <a:pt x="1143" y="104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6"/>
                          </a:lnTo>
                          <a:lnTo>
                            <a:pt x="156" y="0"/>
                          </a:lnTo>
                          <a:lnTo>
                            <a:pt x="156" y="10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" name="Group 234"/>
                  <p:cNvGrpSpPr>
                    <a:grpSpLocks noChangeAspect="1"/>
                  </p:cNvGrpSpPr>
                  <p:nvPr/>
                </p:nvGrpSpPr>
                <p:grpSpPr>
                  <a:xfrm>
                    <a:off x="3457347" y="1767840"/>
                    <a:ext cx="564054" cy="548640"/>
                    <a:chOff x="12615863" y="2703513"/>
                    <a:chExt cx="2846387" cy="2768601"/>
                  </a:xfrm>
                </p:grpSpPr>
                <p:sp>
                  <p:nvSpPr>
                    <p:cNvPr id="411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768600"/>
                    </a:xfrm>
                    <a:custGeom>
                      <a:avLst/>
                      <a:gdLst>
                        <a:gd name="T0" fmla="*/ 180 w 1793"/>
                        <a:gd name="T1" fmla="*/ 0 h 1744"/>
                        <a:gd name="T2" fmla="*/ 0 w 1793"/>
                        <a:gd name="T3" fmla="*/ 183 h 1744"/>
                        <a:gd name="T4" fmla="*/ 0 w 1793"/>
                        <a:gd name="T5" fmla="*/ 1744 h 1744"/>
                        <a:gd name="T6" fmla="*/ 1615 w 1793"/>
                        <a:gd name="T7" fmla="*/ 1744 h 1744"/>
                        <a:gd name="T8" fmla="*/ 1793 w 1793"/>
                        <a:gd name="T9" fmla="*/ 1564 h 1744"/>
                        <a:gd name="T10" fmla="*/ 1793 w 1793"/>
                        <a:gd name="T11" fmla="*/ 0 h 1744"/>
                        <a:gd name="T12" fmla="*/ 180 w 1793"/>
                        <a:gd name="T13" fmla="*/ 0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93" h="1744">
                          <a:moveTo>
                            <a:pt x="180" y="0"/>
                          </a:moveTo>
                          <a:lnTo>
                            <a:pt x="0" y="183"/>
                          </a:lnTo>
                          <a:lnTo>
                            <a:pt x="0" y="1744"/>
                          </a:lnTo>
                          <a:lnTo>
                            <a:pt x="1615" y="1744"/>
                          </a:lnTo>
                          <a:lnTo>
                            <a:pt x="1793" y="1564"/>
                          </a:lnTo>
                          <a:lnTo>
                            <a:pt x="1793" y="0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90513"/>
                    </a:xfrm>
                    <a:custGeom>
                      <a:avLst/>
                      <a:gdLst>
                        <a:gd name="T0" fmla="*/ 1793 w 1793"/>
                        <a:gd name="T1" fmla="*/ 0 h 183"/>
                        <a:gd name="T2" fmla="*/ 1615 w 1793"/>
                        <a:gd name="T3" fmla="*/ 183 h 183"/>
                        <a:gd name="T4" fmla="*/ 0 w 1793"/>
                        <a:gd name="T5" fmla="*/ 183 h 183"/>
                        <a:gd name="T6" fmla="*/ 180 w 1793"/>
                        <a:gd name="T7" fmla="*/ 0 h 183"/>
                        <a:gd name="T8" fmla="*/ 873 w 1793"/>
                        <a:gd name="T9" fmla="*/ 0 h 183"/>
                        <a:gd name="T10" fmla="*/ 1793 w 1793"/>
                        <a:gd name="T11" fmla="*/ 0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93" h="183">
                          <a:moveTo>
                            <a:pt x="1793" y="0"/>
                          </a:moveTo>
                          <a:lnTo>
                            <a:pt x="1615" y="183"/>
                          </a:lnTo>
                          <a:lnTo>
                            <a:pt x="0" y="183"/>
                          </a:lnTo>
                          <a:lnTo>
                            <a:pt x="180" y="0"/>
                          </a:lnTo>
                          <a:lnTo>
                            <a:pt x="873" y="0"/>
                          </a:lnTo>
                          <a:lnTo>
                            <a:pt x="1793" y="0"/>
                          </a:lnTo>
                          <a:close/>
                        </a:path>
                      </a:pathLst>
                    </a:custGeom>
                    <a:solidFill>
                      <a:srgbClr val="4FBA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994026"/>
                      <a:ext cx="2563812" cy="2478088"/>
                    </a:xfrm>
                    <a:custGeom>
                      <a:avLst/>
                      <a:gdLst>
                        <a:gd name="T0" fmla="*/ 1615 w 1615"/>
                        <a:gd name="T1" fmla="*/ 1561 h 1561"/>
                        <a:gd name="T2" fmla="*/ 875 w 1615"/>
                        <a:gd name="T3" fmla="*/ 1561 h 1561"/>
                        <a:gd name="T4" fmla="*/ 0 w 1615"/>
                        <a:gd name="T5" fmla="*/ 1561 h 1561"/>
                        <a:gd name="T6" fmla="*/ 0 w 1615"/>
                        <a:gd name="T7" fmla="*/ 766 h 1561"/>
                        <a:gd name="T8" fmla="*/ 0 w 1615"/>
                        <a:gd name="T9" fmla="*/ 0 h 1561"/>
                        <a:gd name="T10" fmla="*/ 1615 w 1615"/>
                        <a:gd name="T11" fmla="*/ 0 h 1561"/>
                        <a:gd name="T12" fmla="*/ 1615 w 1615"/>
                        <a:gd name="T13" fmla="*/ 1561 h 15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15" h="1561">
                          <a:moveTo>
                            <a:pt x="1615" y="1561"/>
                          </a:moveTo>
                          <a:lnTo>
                            <a:pt x="875" y="1561"/>
                          </a:lnTo>
                          <a:lnTo>
                            <a:pt x="0" y="1561"/>
                          </a:lnTo>
                          <a:lnTo>
                            <a:pt x="0" y="766"/>
                          </a:lnTo>
                          <a:lnTo>
                            <a:pt x="0" y="0"/>
                          </a:lnTo>
                          <a:lnTo>
                            <a:pt x="1615" y="0"/>
                          </a:lnTo>
                          <a:lnTo>
                            <a:pt x="1615" y="1561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15179675" y="2703513"/>
                      <a:ext cx="282575" cy="2768600"/>
                    </a:xfrm>
                    <a:custGeom>
                      <a:avLst/>
                      <a:gdLst>
                        <a:gd name="T0" fmla="*/ 0 w 178"/>
                        <a:gd name="T1" fmla="*/ 1744 h 1744"/>
                        <a:gd name="T2" fmla="*/ 178 w 178"/>
                        <a:gd name="T3" fmla="*/ 1564 h 1744"/>
                        <a:gd name="T4" fmla="*/ 178 w 178"/>
                        <a:gd name="T5" fmla="*/ 947 h 1744"/>
                        <a:gd name="T6" fmla="*/ 178 w 178"/>
                        <a:gd name="T7" fmla="*/ 0 h 1744"/>
                        <a:gd name="T8" fmla="*/ 0 w 178"/>
                        <a:gd name="T9" fmla="*/ 183 h 1744"/>
                        <a:gd name="T10" fmla="*/ 0 w 178"/>
                        <a:gd name="T11" fmla="*/ 1744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8" h="1744">
                          <a:moveTo>
                            <a:pt x="0" y="1744"/>
                          </a:moveTo>
                          <a:lnTo>
                            <a:pt x="178" y="1564"/>
                          </a:lnTo>
                          <a:lnTo>
                            <a:pt x="178" y="947"/>
                          </a:lnTo>
                          <a:lnTo>
                            <a:pt x="178" y="0"/>
                          </a:lnTo>
                          <a:lnTo>
                            <a:pt x="0" y="183"/>
                          </a:lnTo>
                          <a:lnTo>
                            <a:pt x="0" y="1744"/>
                          </a:lnTo>
                          <a:close/>
                        </a:path>
                      </a:pathLst>
                    </a:custGeom>
                    <a:solidFill>
                      <a:srgbClr val="2481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243263"/>
                      <a:ext cx="1814512" cy="500063"/>
                    </a:xfrm>
                    <a:custGeom>
                      <a:avLst/>
                      <a:gdLst>
                        <a:gd name="T0" fmla="*/ 984 w 1143"/>
                        <a:gd name="T1" fmla="*/ 211 h 315"/>
                        <a:gd name="T2" fmla="*/ 0 w 1143"/>
                        <a:gd name="T3" fmla="*/ 211 h 315"/>
                        <a:gd name="T4" fmla="*/ 0 w 1143"/>
                        <a:gd name="T5" fmla="*/ 104 h 315"/>
                        <a:gd name="T6" fmla="*/ 984 w 1143"/>
                        <a:gd name="T7" fmla="*/ 104 h 315"/>
                        <a:gd name="T8" fmla="*/ 984 w 1143"/>
                        <a:gd name="T9" fmla="*/ 0 h 315"/>
                        <a:gd name="T10" fmla="*/ 1143 w 1143"/>
                        <a:gd name="T11" fmla="*/ 159 h 315"/>
                        <a:gd name="T12" fmla="*/ 984 w 1143"/>
                        <a:gd name="T13" fmla="*/ 315 h 315"/>
                        <a:gd name="T14" fmla="*/ 984 w 1143"/>
                        <a:gd name="T15" fmla="*/ 211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5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4"/>
                          </a:lnTo>
                          <a:lnTo>
                            <a:pt x="984" y="104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5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732213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5 h 313"/>
                        <a:gd name="T2" fmla="*/ 1143 w 1143"/>
                        <a:gd name="T3" fmla="*/ 105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7 h 313"/>
                        <a:gd name="T12" fmla="*/ 156 w 1143"/>
                        <a:gd name="T13" fmla="*/ 0 h 313"/>
                        <a:gd name="T14" fmla="*/ 156 w 1143"/>
                        <a:gd name="T15" fmla="*/ 105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5"/>
                          </a:moveTo>
                          <a:lnTo>
                            <a:pt x="1143" y="105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7"/>
                          </a:lnTo>
                          <a:lnTo>
                            <a:pt x="156" y="0"/>
                          </a:lnTo>
                          <a:lnTo>
                            <a:pt x="156" y="1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217988"/>
                      <a:ext cx="1814512" cy="501650"/>
                    </a:xfrm>
                    <a:custGeom>
                      <a:avLst/>
                      <a:gdLst>
                        <a:gd name="T0" fmla="*/ 984 w 1143"/>
                        <a:gd name="T1" fmla="*/ 211 h 316"/>
                        <a:gd name="T2" fmla="*/ 0 w 1143"/>
                        <a:gd name="T3" fmla="*/ 211 h 316"/>
                        <a:gd name="T4" fmla="*/ 0 w 1143"/>
                        <a:gd name="T5" fmla="*/ 105 h 316"/>
                        <a:gd name="T6" fmla="*/ 984 w 1143"/>
                        <a:gd name="T7" fmla="*/ 105 h 316"/>
                        <a:gd name="T8" fmla="*/ 984 w 1143"/>
                        <a:gd name="T9" fmla="*/ 0 h 316"/>
                        <a:gd name="T10" fmla="*/ 1143 w 1143"/>
                        <a:gd name="T11" fmla="*/ 159 h 316"/>
                        <a:gd name="T12" fmla="*/ 984 w 1143"/>
                        <a:gd name="T13" fmla="*/ 316 h 316"/>
                        <a:gd name="T14" fmla="*/ 984 w 1143"/>
                        <a:gd name="T15" fmla="*/ 211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6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5"/>
                          </a:lnTo>
                          <a:lnTo>
                            <a:pt x="984" y="105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6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708526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4 h 313"/>
                        <a:gd name="T2" fmla="*/ 1143 w 1143"/>
                        <a:gd name="T3" fmla="*/ 104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6 h 313"/>
                        <a:gd name="T12" fmla="*/ 156 w 1143"/>
                        <a:gd name="T13" fmla="*/ 0 h 313"/>
                        <a:gd name="T14" fmla="*/ 156 w 1143"/>
                        <a:gd name="T15" fmla="*/ 104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4"/>
                          </a:moveTo>
                          <a:lnTo>
                            <a:pt x="1143" y="104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6"/>
                          </a:lnTo>
                          <a:lnTo>
                            <a:pt x="156" y="0"/>
                          </a:lnTo>
                          <a:lnTo>
                            <a:pt x="156" y="10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6" name="Group 235"/>
                  <p:cNvGrpSpPr>
                    <a:grpSpLocks noChangeAspect="1"/>
                  </p:cNvGrpSpPr>
                  <p:nvPr/>
                </p:nvGrpSpPr>
                <p:grpSpPr>
                  <a:xfrm>
                    <a:off x="4535032" y="1767840"/>
                    <a:ext cx="564054" cy="548640"/>
                    <a:chOff x="12615863" y="2703513"/>
                    <a:chExt cx="2846387" cy="2768601"/>
                  </a:xfrm>
                </p:grpSpPr>
                <p:sp>
                  <p:nvSpPr>
                    <p:cNvPr id="403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768600"/>
                    </a:xfrm>
                    <a:custGeom>
                      <a:avLst/>
                      <a:gdLst>
                        <a:gd name="T0" fmla="*/ 180 w 1793"/>
                        <a:gd name="T1" fmla="*/ 0 h 1744"/>
                        <a:gd name="T2" fmla="*/ 0 w 1793"/>
                        <a:gd name="T3" fmla="*/ 183 h 1744"/>
                        <a:gd name="T4" fmla="*/ 0 w 1793"/>
                        <a:gd name="T5" fmla="*/ 1744 h 1744"/>
                        <a:gd name="T6" fmla="*/ 1615 w 1793"/>
                        <a:gd name="T7" fmla="*/ 1744 h 1744"/>
                        <a:gd name="T8" fmla="*/ 1793 w 1793"/>
                        <a:gd name="T9" fmla="*/ 1564 h 1744"/>
                        <a:gd name="T10" fmla="*/ 1793 w 1793"/>
                        <a:gd name="T11" fmla="*/ 0 h 1744"/>
                        <a:gd name="T12" fmla="*/ 180 w 1793"/>
                        <a:gd name="T13" fmla="*/ 0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93" h="1744">
                          <a:moveTo>
                            <a:pt x="180" y="0"/>
                          </a:moveTo>
                          <a:lnTo>
                            <a:pt x="0" y="183"/>
                          </a:lnTo>
                          <a:lnTo>
                            <a:pt x="0" y="1744"/>
                          </a:lnTo>
                          <a:lnTo>
                            <a:pt x="1615" y="1744"/>
                          </a:lnTo>
                          <a:lnTo>
                            <a:pt x="1793" y="1564"/>
                          </a:lnTo>
                          <a:lnTo>
                            <a:pt x="1793" y="0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90513"/>
                    </a:xfrm>
                    <a:custGeom>
                      <a:avLst/>
                      <a:gdLst>
                        <a:gd name="T0" fmla="*/ 1793 w 1793"/>
                        <a:gd name="T1" fmla="*/ 0 h 183"/>
                        <a:gd name="T2" fmla="*/ 1615 w 1793"/>
                        <a:gd name="T3" fmla="*/ 183 h 183"/>
                        <a:gd name="T4" fmla="*/ 0 w 1793"/>
                        <a:gd name="T5" fmla="*/ 183 h 183"/>
                        <a:gd name="T6" fmla="*/ 180 w 1793"/>
                        <a:gd name="T7" fmla="*/ 0 h 183"/>
                        <a:gd name="T8" fmla="*/ 873 w 1793"/>
                        <a:gd name="T9" fmla="*/ 0 h 183"/>
                        <a:gd name="T10" fmla="*/ 1793 w 1793"/>
                        <a:gd name="T11" fmla="*/ 0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93" h="183">
                          <a:moveTo>
                            <a:pt x="1793" y="0"/>
                          </a:moveTo>
                          <a:lnTo>
                            <a:pt x="1615" y="183"/>
                          </a:lnTo>
                          <a:lnTo>
                            <a:pt x="0" y="183"/>
                          </a:lnTo>
                          <a:lnTo>
                            <a:pt x="180" y="0"/>
                          </a:lnTo>
                          <a:lnTo>
                            <a:pt x="873" y="0"/>
                          </a:lnTo>
                          <a:lnTo>
                            <a:pt x="1793" y="0"/>
                          </a:lnTo>
                          <a:close/>
                        </a:path>
                      </a:pathLst>
                    </a:custGeom>
                    <a:solidFill>
                      <a:srgbClr val="4FBA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994026"/>
                      <a:ext cx="2563812" cy="2478088"/>
                    </a:xfrm>
                    <a:custGeom>
                      <a:avLst/>
                      <a:gdLst>
                        <a:gd name="T0" fmla="*/ 1615 w 1615"/>
                        <a:gd name="T1" fmla="*/ 1561 h 1561"/>
                        <a:gd name="T2" fmla="*/ 875 w 1615"/>
                        <a:gd name="T3" fmla="*/ 1561 h 1561"/>
                        <a:gd name="T4" fmla="*/ 0 w 1615"/>
                        <a:gd name="T5" fmla="*/ 1561 h 1561"/>
                        <a:gd name="T6" fmla="*/ 0 w 1615"/>
                        <a:gd name="T7" fmla="*/ 766 h 1561"/>
                        <a:gd name="T8" fmla="*/ 0 w 1615"/>
                        <a:gd name="T9" fmla="*/ 0 h 1561"/>
                        <a:gd name="T10" fmla="*/ 1615 w 1615"/>
                        <a:gd name="T11" fmla="*/ 0 h 1561"/>
                        <a:gd name="T12" fmla="*/ 1615 w 1615"/>
                        <a:gd name="T13" fmla="*/ 1561 h 15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15" h="1561">
                          <a:moveTo>
                            <a:pt x="1615" y="1561"/>
                          </a:moveTo>
                          <a:lnTo>
                            <a:pt x="875" y="1561"/>
                          </a:lnTo>
                          <a:lnTo>
                            <a:pt x="0" y="1561"/>
                          </a:lnTo>
                          <a:lnTo>
                            <a:pt x="0" y="766"/>
                          </a:lnTo>
                          <a:lnTo>
                            <a:pt x="0" y="0"/>
                          </a:lnTo>
                          <a:lnTo>
                            <a:pt x="1615" y="0"/>
                          </a:lnTo>
                          <a:lnTo>
                            <a:pt x="1615" y="1561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6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15179675" y="2703513"/>
                      <a:ext cx="282575" cy="2768600"/>
                    </a:xfrm>
                    <a:custGeom>
                      <a:avLst/>
                      <a:gdLst>
                        <a:gd name="T0" fmla="*/ 0 w 178"/>
                        <a:gd name="T1" fmla="*/ 1744 h 1744"/>
                        <a:gd name="T2" fmla="*/ 178 w 178"/>
                        <a:gd name="T3" fmla="*/ 1564 h 1744"/>
                        <a:gd name="T4" fmla="*/ 178 w 178"/>
                        <a:gd name="T5" fmla="*/ 947 h 1744"/>
                        <a:gd name="T6" fmla="*/ 178 w 178"/>
                        <a:gd name="T7" fmla="*/ 0 h 1744"/>
                        <a:gd name="T8" fmla="*/ 0 w 178"/>
                        <a:gd name="T9" fmla="*/ 183 h 1744"/>
                        <a:gd name="T10" fmla="*/ 0 w 178"/>
                        <a:gd name="T11" fmla="*/ 1744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8" h="1744">
                          <a:moveTo>
                            <a:pt x="0" y="1744"/>
                          </a:moveTo>
                          <a:lnTo>
                            <a:pt x="178" y="1564"/>
                          </a:lnTo>
                          <a:lnTo>
                            <a:pt x="178" y="947"/>
                          </a:lnTo>
                          <a:lnTo>
                            <a:pt x="178" y="0"/>
                          </a:lnTo>
                          <a:lnTo>
                            <a:pt x="0" y="183"/>
                          </a:lnTo>
                          <a:lnTo>
                            <a:pt x="0" y="1744"/>
                          </a:lnTo>
                          <a:close/>
                        </a:path>
                      </a:pathLst>
                    </a:custGeom>
                    <a:solidFill>
                      <a:srgbClr val="2481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7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243263"/>
                      <a:ext cx="1814512" cy="500063"/>
                    </a:xfrm>
                    <a:custGeom>
                      <a:avLst/>
                      <a:gdLst>
                        <a:gd name="T0" fmla="*/ 984 w 1143"/>
                        <a:gd name="T1" fmla="*/ 211 h 315"/>
                        <a:gd name="T2" fmla="*/ 0 w 1143"/>
                        <a:gd name="T3" fmla="*/ 211 h 315"/>
                        <a:gd name="T4" fmla="*/ 0 w 1143"/>
                        <a:gd name="T5" fmla="*/ 104 h 315"/>
                        <a:gd name="T6" fmla="*/ 984 w 1143"/>
                        <a:gd name="T7" fmla="*/ 104 h 315"/>
                        <a:gd name="T8" fmla="*/ 984 w 1143"/>
                        <a:gd name="T9" fmla="*/ 0 h 315"/>
                        <a:gd name="T10" fmla="*/ 1143 w 1143"/>
                        <a:gd name="T11" fmla="*/ 159 h 315"/>
                        <a:gd name="T12" fmla="*/ 984 w 1143"/>
                        <a:gd name="T13" fmla="*/ 315 h 315"/>
                        <a:gd name="T14" fmla="*/ 984 w 1143"/>
                        <a:gd name="T15" fmla="*/ 211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5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4"/>
                          </a:lnTo>
                          <a:lnTo>
                            <a:pt x="984" y="104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5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8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732213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5 h 313"/>
                        <a:gd name="T2" fmla="*/ 1143 w 1143"/>
                        <a:gd name="T3" fmla="*/ 105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7 h 313"/>
                        <a:gd name="T12" fmla="*/ 156 w 1143"/>
                        <a:gd name="T13" fmla="*/ 0 h 313"/>
                        <a:gd name="T14" fmla="*/ 156 w 1143"/>
                        <a:gd name="T15" fmla="*/ 105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5"/>
                          </a:moveTo>
                          <a:lnTo>
                            <a:pt x="1143" y="105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7"/>
                          </a:lnTo>
                          <a:lnTo>
                            <a:pt x="156" y="0"/>
                          </a:lnTo>
                          <a:lnTo>
                            <a:pt x="156" y="1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217988"/>
                      <a:ext cx="1814512" cy="501650"/>
                    </a:xfrm>
                    <a:custGeom>
                      <a:avLst/>
                      <a:gdLst>
                        <a:gd name="T0" fmla="*/ 984 w 1143"/>
                        <a:gd name="T1" fmla="*/ 211 h 316"/>
                        <a:gd name="T2" fmla="*/ 0 w 1143"/>
                        <a:gd name="T3" fmla="*/ 211 h 316"/>
                        <a:gd name="T4" fmla="*/ 0 w 1143"/>
                        <a:gd name="T5" fmla="*/ 105 h 316"/>
                        <a:gd name="T6" fmla="*/ 984 w 1143"/>
                        <a:gd name="T7" fmla="*/ 105 h 316"/>
                        <a:gd name="T8" fmla="*/ 984 w 1143"/>
                        <a:gd name="T9" fmla="*/ 0 h 316"/>
                        <a:gd name="T10" fmla="*/ 1143 w 1143"/>
                        <a:gd name="T11" fmla="*/ 159 h 316"/>
                        <a:gd name="T12" fmla="*/ 984 w 1143"/>
                        <a:gd name="T13" fmla="*/ 316 h 316"/>
                        <a:gd name="T14" fmla="*/ 984 w 1143"/>
                        <a:gd name="T15" fmla="*/ 211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6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5"/>
                          </a:lnTo>
                          <a:lnTo>
                            <a:pt x="984" y="105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6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708526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4 h 313"/>
                        <a:gd name="T2" fmla="*/ 1143 w 1143"/>
                        <a:gd name="T3" fmla="*/ 104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6 h 313"/>
                        <a:gd name="T12" fmla="*/ 156 w 1143"/>
                        <a:gd name="T13" fmla="*/ 0 h 313"/>
                        <a:gd name="T14" fmla="*/ 156 w 1143"/>
                        <a:gd name="T15" fmla="*/ 104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4"/>
                          </a:moveTo>
                          <a:lnTo>
                            <a:pt x="1143" y="104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6"/>
                          </a:lnTo>
                          <a:lnTo>
                            <a:pt x="156" y="0"/>
                          </a:lnTo>
                          <a:lnTo>
                            <a:pt x="156" y="10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7" name="Group 236"/>
                  <p:cNvGrpSpPr>
                    <a:grpSpLocks noChangeAspect="1"/>
                  </p:cNvGrpSpPr>
                  <p:nvPr/>
                </p:nvGrpSpPr>
                <p:grpSpPr>
                  <a:xfrm>
                    <a:off x="5653540" y="1767840"/>
                    <a:ext cx="564054" cy="548640"/>
                    <a:chOff x="12615863" y="2703513"/>
                    <a:chExt cx="2846387" cy="2768601"/>
                  </a:xfrm>
                </p:grpSpPr>
                <p:sp>
                  <p:nvSpPr>
                    <p:cNvPr id="395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768600"/>
                    </a:xfrm>
                    <a:custGeom>
                      <a:avLst/>
                      <a:gdLst>
                        <a:gd name="T0" fmla="*/ 180 w 1793"/>
                        <a:gd name="T1" fmla="*/ 0 h 1744"/>
                        <a:gd name="T2" fmla="*/ 0 w 1793"/>
                        <a:gd name="T3" fmla="*/ 183 h 1744"/>
                        <a:gd name="T4" fmla="*/ 0 w 1793"/>
                        <a:gd name="T5" fmla="*/ 1744 h 1744"/>
                        <a:gd name="T6" fmla="*/ 1615 w 1793"/>
                        <a:gd name="T7" fmla="*/ 1744 h 1744"/>
                        <a:gd name="T8" fmla="*/ 1793 w 1793"/>
                        <a:gd name="T9" fmla="*/ 1564 h 1744"/>
                        <a:gd name="T10" fmla="*/ 1793 w 1793"/>
                        <a:gd name="T11" fmla="*/ 0 h 1744"/>
                        <a:gd name="T12" fmla="*/ 180 w 1793"/>
                        <a:gd name="T13" fmla="*/ 0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93" h="1744">
                          <a:moveTo>
                            <a:pt x="180" y="0"/>
                          </a:moveTo>
                          <a:lnTo>
                            <a:pt x="0" y="183"/>
                          </a:lnTo>
                          <a:lnTo>
                            <a:pt x="0" y="1744"/>
                          </a:lnTo>
                          <a:lnTo>
                            <a:pt x="1615" y="1744"/>
                          </a:lnTo>
                          <a:lnTo>
                            <a:pt x="1793" y="1564"/>
                          </a:lnTo>
                          <a:lnTo>
                            <a:pt x="1793" y="0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6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703513"/>
                      <a:ext cx="2846387" cy="290513"/>
                    </a:xfrm>
                    <a:custGeom>
                      <a:avLst/>
                      <a:gdLst>
                        <a:gd name="T0" fmla="*/ 1793 w 1793"/>
                        <a:gd name="T1" fmla="*/ 0 h 183"/>
                        <a:gd name="T2" fmla="*/ 1615 w 1793"/>
                        <a:gd name="T3" fmla="*/ 183 h 183"/>
                        <a:gd name="T4" fmla="*/ 0 w 1793"/>
                        <a:gd name="T5" fmla="*/ 183 h 183"/>
                        <a:gd name="T6" fmla="*/ 180 w 1793"/>
                        <a:gd name="T7" fmla="*/ 0 h 183"/>
                        <a:gd name="T8" fmla="*/ 873 w 1793"/>
                        <a:gd name="T9" fmla="*/ 0 h 183"/>
                        <a:gd name="T10" fmla="*/ 1793 w 1793"/>
                        <a:gd name="T11" fmla="*/ 0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93" h="183">
                          <a:moveTo>
                            <a:pt x="1793" y="0"/>
                          </a:moveTo>
                          <a:lnTo>
                            <a:pt x="1615" y="183"/>
                          </a:lnTo>
                          <a:lnTo>
                            <a:pt x="0" y="183"/>
                          </a:lnTo>
                          <a:lnTo>
                            <a:pt x="180" y="0"/>
                          </a:lnTo>
                          <a:lnTo>
                            <a:pt x="873" y="0"/>
                          </a:lnTo>
                          <a:lnTo>
                            <a:pt x="1793" y="0"/>
                          </a:lnTo>
                          <a:close/>
                        </a:path>
                      </a:pathLst>
                    </a:custGeom>
                    <a:solidFill>
                      <a:srgbClr val="4FBA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12615863" y="2994026"/>
                      <a:ext cx="2563812" cy="2478088"/>
                    </a:xfrm>
                    <a:custGeom>
                      <a:avLst/>
                      <a:gdLst>
                        <a:gd name="T0" fmla="*/ 1615 w 1615"/>
                        <a:gd name="T1" fmla="*/ 1561 h 1561"/>
                        <a:gd name="T2" fmla="*/ 875 w 1615"/>
                        <a:gd name="T3" fmla="*/ 1561 h 1561"/>
                        <a:gd name="T4" fmla="*/ 0 w 1615"/>
                        <a:gd name="T5" fmla="*/ 1561 h 1561"/>
                        <a:gd name="T6" fmla="*/ 0 w 1615"/>
                        <a:gd name="T7" fmla="*/ 766 h 1561"/>
                        <a:gd name="T8" fmla="*/ 0 w 1615"/>
                        <a:gd name="T9" fmla="*/ 0 h 1561"/>
                        <a:gd name="T10" fmla="*/ 1615 w 1615"/>
                        <a:gd name="T11" fmla="*/ 0 h 1561"/>
                        <a:gd name="T12" fmla="*/ 1615 w 1615"/>
                        <a:gd name="T13" fmla="*/ 1561 h 15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15" h="1561">
                          <a:moveTo>
                            <a:pt x="1615" y="1561"/>
                          </a:moveTo>
                          <a:lnTo>
                            <a:pt x="875" y="1561"/>
                          </a:lnTo>
                          <a:lnTo>
                            <a:pt x="0" y="1561"/>
                          </a:lnTo>
                          <a:lnTo>
                            <a:pt x="0" y="766"/>
                          </a:lnTo>
                          <a:lnTo>
                            <a:pt x="0" y="0"/>
                          </a:lnTo>
                          <a:lnTo>
                            <a:pt x="1615" y="0"/>
                          </a:lnTo>
                          <a:lnTo>
                            <a:pt x="1615" y="1561"/>
                          </a:lnTo>
                          <a:close/>
                        </a:path>
                      </a:pathLst>
                    </a:cu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15179675" y="2703513"/>
                      <a:ext cx="282575" cy="2768600"/>
                    </a:xfrm>
                    <a:custGeom>
                      <a:avLst/>
                      <a:gdLst>
                        <a:gd name="T0" fmla="*/ 0 w 178"/>
                        <a:gd name="T1" fmla="*/ 1744 h 1744"/>
                        <a:gd name="T2" fmla="*/ 178 w 178"/>
                        <a:gd name="T3" fmla="*/ 1564 h 1744"/>
                        <a:gd name="T4" fmla="*/ 178 w 178"/>
                        <a:gd name="T5" fmla="*/ 947 h 1744"/>
                        <a:gd name="T6" fmla="*/ 178 w 178"/>
                        <a:gd name="T7" fmla="*/ 0 h 1744"/>
                        <a:gd name="T8" fmla="*/ 0 w 178"/>
                        <a:gd name="T9" fmla="*/ 183 h 1744"/>
                        <a:gd name="T10" fmla="*/ 0 w 178"/>
                        <a:gd name="T11" fmla="*/ 1744 h 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8" h="1744">
                          <a:moveTo>
                            <a:pt x="0" y="1744"/>
                          </a:moveTo>
                          <a:lnTo>
                            <a:pt x="178" y="1564"/>
                          </a:lnTo>
                          <a:lnTo>
                            <a:pt x="178" y="947"/>
                          </a:lnTo>
                          <a:lnTo>
                            <a:pt x="178" y="0"/>
                          </a:lnTo>
                          <a:lnTo>
                            <a:pt x="0" y="183"/>
                          </a:lnTo>
                          <a:lnTo>
                            <a:pt x="0" y="1744"/>
                          </a:lnTo>
                          <a:close/>
                        </a:path>
                      </a:pathLst>
                    </a:custGeom>
                    <a:solidFill>
                      <a:srgbClr val="2481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243263"/>
                      <a:ext cx="1814512" cy="500063"/>
                    </a:xfrm>
                    <a:custGeom>
                      <a:avLst/>
                      <a:gdLst>
                        <a:gd name="T0" fmla="*/ 984 w 1143"/>
                        <a:gd name="T1" fmla="*/ 211 h 315"/>
                        <a:gd name="T2" fmla="*/ 0 w 1143"/>
                        <a:gd name="T3" fmla="*/ 211 h 315"/>
                        <a:gd name="T4" fmla="*/ 0 w 1143"/>
                        <a:gd name="T5" fmla="*/ 104 h 315"/>
                        <a:gd name="T6" fmla="*/ 984 w 1143"/>
                        <a:gd name="T7" fmla="*/ 104 h 315"/>
                        <a:gd name="T8" fmla="*/ 984 w 1143"/>
                        <a:gd name="T9" fmla="*/ 0 h 315"/>
                        <a:gd name="T10" fmla="*/ 1143 w 1143"/>
                        <a:gd name="T11" fmla="*/ 159 h 315"/>
                        <a:gd name="T12" fmla="*/ 984 w 1143"/>
                        <a:gd name="T13" fmla="*/ 315 h 315"/>
                        <a:gd name="T14" fmla="*/ 984 w 1143"/>
                        <a:gd name="T15" fmla="*/ 211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5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4"/>
                          </a:lnTo>
                          <a:lnTo>
                            <a:pt x="984" y="104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5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3019088" y="3732213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5 h 313"/>
                        <a:gd name="T2" fmla="*/ 1143 w 1143"/>
                        <a:gd name="T3" fmla="*/ 105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7 h 313"/>
                        <a:gd name="T12" fmla="*/ 156 w 1143"/>
                        <a:gd name="T13" fmla="*/ 0 h 313"/>
                        <a:gd name="T14" fmla="*/ 156 w 1143"/>
                        <a:gd name="T15" fmla="*/ 105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5"/>
                          </a:moveTo>
                          <a:lnTo>
                            <a:pt x="1143" y="105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7"/>
                          </a:lnTo>
                          <a:lnTo>
                            <a:pt x="156" y="0"/>
                          </a:lnTo>
                          <a:lnTo>
                            <a:pt x="156" y="10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217988"/>
                      <a:ext cx="1814512" cy="501650"/>
                    </a:xfrm>
                    <a:custGeom>
                      <a:avLst/>
                      <a:gdLst>
                        <a:gd name="T0" fmla="*/ 984 w 1143"/>
                        <a:gd name="T1" fmla="*/ 211 h 316"/>
                        <a:gd name="T2" fmla="*/ 0 w 1143"/>
                        <a:gd name="T3" fmla="*/ 211 h 316"/>
                        <a:gd name="T4" fmla="*/ 0 w 1143"/>
                        <a:gd name="T5" fmla="*/ 105 h 316"/>
                        <a:gd name="T6" fmla="*/ 984 w 1143"/>
                        <a:gd name="T7" fmla="*/ 105 h 316"/>
                        <a:gd name="T8" fmla="*/ 984 w 1143"/>
                        <a:gd name="T9" fmla="*/ 0 h 316"/>
                        <a:gd name="T10" fmla="*/ 1143 w 1143"/>
                        <a:gd name="T11" fmla="*/ 159 h 316"/>
                        <a:gd name="T12" fmla="*/ 984 w 1143"/>
                        <a:gd name="T13" fmla="*/ 316 h 316"/>
                        <a:gd name="T14" fmla="*/ 984 w 1143"/>
                        <a:gd name="T15" fmla="*/ 211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6">
                          <a:moveTo>
                            <a:pt x="984" y="211"/>
                          </a:moveTo>
                          <a:lnTo>
                            <a:pt x="0" y="211"/>
                          </a:lnTo>
                          <a:lnTo>
                            <a:pt x="0" y="105"/>
                          </a:lnTo>
                          <a:lnTo>
                            <a:pt x="984" y="105"/>
                          </a:lnTo>
                          <a:lnTo>
                            <a:pt x="984" y="0"/>
                          </a:lnTo>
                          <a:lnTo>
                            <a:pt x="1143" y="159"/>
                          </a:lnTo>
                          <a:lnTo>
                            <a:pt x="984" y="316"/>
                          </a:lnTo>
                          <a:lnTo>
                            <a:pt x="984" y="2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13019088" y="4708526"/>
                      <a:ext cx="1814512" cy="496888"/>
                    </a:xfrm>
                    <a:custGeom>
                      <a:avLst/>
                      <a:gdLst>
                        <a:gd name="T0" fmla="*/ 156 w 1143"/>
                        <a:gd name="T1" fmla="*/ 104 h 313"/>
                        <a:gd name="T2" fmla="*/ 1143 w 1143"/>
                        <a:gd name="T3" fmla="*/ 104 h 313"/>
                        <a:gd name="T4" fmla="*/ 1143 w 1143"/>
                        <a:gd name="T5" fmla="*/ 209 h 313"/>
                        <a:gd name="T6" fmla="*/ 156 w 1143"/>
                        <a:gd name="T7" fmla="*/ 209 h 313"/>
                        <a:gd name="T8" fmla="*/ 156 w 1143"/>
                        <a:gd name="T9" fmla="*/ 313 h 313"/>
                        <a:gd name="T10" fmla="*/ 0 w 1143"/>
                        <a:gd name="T11" fmla="*/ 156 h 313"/>
                        <a:gd name="T12" fmla="*/ 156 w 1143"/>
                        <a:gd name="T13" fmla="*/ 0 h 313"/>
                        <a:gd name="T14" fmla="*/ 156 w 1143"/>
                        <a:gd name="T15" fmla="*/ 104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43" h="313">
                          <a:moveTo>
                            <a:pt x="156" y="104"/>
                          </a:moveTo>
                          <a:lnTo>
                            <a:pt x="1143" y="104"/>
                          </a:lnTo>
                          <a:lnTo>
                            <a:pt x="1143" y="209"/>
                          </a:lnTo>
                          <a:lnTo>
                            <a:pt x="156" y="209"/>
                          </a:lnTo>
                          <a:lnTo>
                            <a:pt x="156" y="313"/>
                          </a:lnTo>
                          <a:lnTo>
                            <a:pt x="0" y="156"/>
                          </a:lnTo>
                          <a:lnTo>
                            <a:pt x="156" y="0"/>
                          </a:lnTo>
                          <a:lnTo>
                            <a:pt x="156" y="10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8" name="Group 237"/>
                  <p:cNvGrpSpPr>
                    <a:grpSpLocks noChangeAspect="1"/>
                  </p:cNvGrpSpPr>
                  <p:nvPr/>
                </p:nvGrpSpPr>
                <p:grpSpPr>
                  <a:xfrm>
                    <a:off x="2526619" y="4191000"/>
                    <a:ext cx="853473" cy="220623"/>
                    <a:chOff x="12968288" y="2754313"/>
                    <a:chExt cx="11533187" cy="2981326"/>
                  </a:xfrm>
                </p:grpSpPr>
                <p:sp>
                  <p:nvSpPr>
                    <p:cNvPr id="384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12968288" y="2754313"/>
                      <a:ext cx="11533187" cy="2981325"/>
                    </a:xfrm>
                    <a:custGeom>
                      <a:avLst/>
                      <a:gdLst>
                        <a:gd name="T0" fmla="*/ 664 w 7265"/>
                        <a:gd name="T1" fmla="*/ 0 h 1878"/>
                        <a:gd name="T2" fmla="*/ 0 w 7265"/>
                        <a:gd name="T3" fmla="*/ 667 h 1878"/>
                        <a:gd name="T4" fmla="*/ 0 w 7265"/>
                        <a:gd name="T5" fmla="*/ 1878 h 1878"/>
                        <a:gd name="T6" fmla="*/ 6603 w 7265"/>
                        <a:gd name="T7" fmla="*/ 1878 h 1878"/>
                        <a:gd name="T8" fmla="*/ 7265 w 7265"/>
                        <a:gd name="T9" fmla="*/ 1212 h 1878"/>
                        <a:gd name="T10" fmla="*/ 7265 w 7265"/>
                        <a:gd name="T11" fmla="*/ 0 h 1878"/>
                        <a:gd name="T12" fmla="*/ 664 w 7265"/>
                        <a:gd name="T13" fmla="*/ 0 h 18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65" h="1878">
                          <a:moveTo>
                            <a:pt x="664" y="0"/>
                          </a:moveTo>
                          <a:lnTo>
                            <a:pt x="0" y="667"/>
                          </a:lnTo>
                          <a:lnTo>
                            <a:pt x="0" y="1878"/>
                          </a:lnTo>
                          <a:lnTo>
                            <a:pt x="6603" y="1878"/>
                          </a:lnTo>
                          <a:lnTo>
                            <a:pt x="7265" y="1212"/>
                          </a:lnTo>
                          <a:lnTo>
                            <a:pt x="7265" y="0"/>
                          </a:lnTo>
                          <a:lnTo>
                            <a:pt x="664" y="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12968288" y="3813176"/>
                      <a:ext cx="10482262" cy="1922463"/>
                    </a:xfrm>
                    <a:custGeom>
                      <a:avLst/>
                      <a:gdLst>
                        <a:gd name="T0" fmla="*/ 6603 w 6603"/>
                        <a:gd name="T1" fmla="*/ 1211 h 1211"/>
                        <a:gd name="T2" fmla="*/ 0 w 6603"/>
                        <a:gd name="T3" fmla="*/ 1211 h 1211"/>
                        <a:gd name="T4" fmla="*/ 0 w 6603"/>
                        <a:gd name="T5" fmla="*/ 272 h 1211"/>
                        <a:gd name="T6" fmla="*/ 0 w 6603"/>
                        <a:gd name="T7" fmla="*/ 0 h 1211"/>
                        <a:gd name="T8" fmla="*/ 6603 w 6603"/>
                        <a:gd name="T9" fmla="*/ 0 h 1211"/>
                        <a:gd name="T10" fmla="*/ 6603 w 6603"/>
                        <a:gd name="T11" fmla="*/ 1211 h 1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603" h="1211">
                          <a:moveTo>
                            <a:pt x="6603" y="1211"/>
                          </a:moveTo>
                          <a:lnTo>
                            <a:pt x="0" y="1211"/>
                          </a:lnTo>
                          <a:lnTo>
                            <a:pt x="0" y="272"/>
                          </a:lnTo>
                          <a:lnTo>
                            <a:pt x="0" y="0"/>
                          </a:lnTo>
                          <a:lnTo>
                            <a:pt x="6603" y="0"/>
                          </a:lnTo>
                          <a:lnTo>
                            <a:pt x="6603" y="1211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16789400" y="3813176"/>
                      <a:ext cx="6661150" cy="1922463"/>
                    </a:xfrm>
                    <a:custGeom>
                      <a:avLst/>
                      <a:gdLst>
                        <a:gd name="T0" fmla="*/ 4196 w 4196"/>
                        <a:gd name="T1" fmla="*/ 1211 h 1211"/>
                        <a:gd name="T2" fmla="*/ 1241 w 4196"/>
                        <a:gd name="T3" fmla="*/ 1211 h 1211"/>
                        <a:gd name="T4" fmla="*/ 0 w 4196"/>
                        <a:gd name="T5" fmla="*/ 1211 h 1211"/>
                        <a:gd name="T6" fmla="*/ 1177 w 4196"/>
                        <a:gd name="T7" fmla="*/ 0 h 1211"/>
                        <a:gd name="T8" fmla="*/ 4196 w 4196"/>
                        <a:gd name="T9" fmla="*/ 0 h 1211"/>
                        <a:gd name="T10" fmla="*/ 4196 w 4196"/>
                        <a:gd name="T11" fmla="*/ 1211 h 1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196" h="1211">
                          <a:moveTo>
                            <a:pt x="4196" y="1211"/>
                          </a:moveTo>
                          <a:lnTo>
                            <a:pt x="1241" y="1211"/>
                          </a:lnTo>
                          <a:lnTo>
                            <a:pt x="0" y="1211"/>
                          </a:lnTo>
                          <a:lnTo>
                            <a:pt x="1177" y="0"/>
                          </a:lnTo>
                          <a:lnTo>
                            <a:pt x="4196" y="0"/>
                          </a:lnTo>
                          <a:lnTo>
                            <a:pt x="4196" y="1211"/>
                          </a:ln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23450550" y="2754313"/>
                      <a:ext cx="1050925" cy="2981325"/>
                    </a:xfrm>
                    <a:custGeom>
                      <a:avLst/>
                      <a:gdLst>
                        <a:gd name="T0" fmla="*/ 0 w 662"/>
                        <a:gd name="T1" fmla="*/ 1878 h 1878"/>
                        <a:gd name="T2" fmla="*/ 662 w 662"/>
                        <a:gd name="T3" fmla="*/ 1212 h 1878"/>
                        <a:gd name="T4" fmla="*/ 662 w 662"/>
                        <a:gd name="T5" fmla="*/ 939 h 1878"/>
                        <a:gd name="T6" fmla="*/ 662 w 662"/>
                        <a:gd name="T7" fmla="*/ 0 h 1878"/>
                        <a:gd name="T8" fmla="*/ 0 w 662"/>
                        <a:gd name="T9" fmla="*/ 667 h 1878"/>
                        <a:gd name="T10" fmla="*/ 0 w 662"/>
                        <a:gd name="T11" fmla="*/ 1878 h 18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62" h="1878">
                          <a:moveTo>
                            <a:pt x="0" y="1878"/>
                          </a:moveTo>
                          <a:lnTo>
                            <a:pt x="662" y="1212"/>
                          </a:lnTo>
                          <a:lnTo>
                            <a:pt x="662" y="939"/>
                          </a:lnTo>
                          <a:lnTo>
                            <a:pt x="662" y="0"/>
                          </a:lnTo>
                          <a:lnTo>
                            <a:pt x="0" y="667"/>
                          </a:lnTo>
                          <a:lnTo>
                            <a:pt x="0" y="187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12968288" y="2754313"/>
                      <a:ext cx="11533187" cy="1058863"/>
                    </a:xfrm>
                    <a:custGeom>
                      <a:avLst/>
                      <a:gdLst>
                        <a:gd name="T0" fmla="*/ 7265 w 7265"/>
                        <a:gd name="T1" fmla="*/ 0 h 667"/>
                        <a:gd name="T2" fmla="*/ 6603 w 7265"/>
                        <a:gd name="T3" fmla="*/ 667 h 667"/>
                        <a:gd name="T4" fmla="*/ 0 w 7265"/>
                        <a:gd name="T5" fmla="*/ 667 h 667"/>
                        <a:gd name="T6" fmla="*/ 664 w 7265"/>
                        <a:gd name="T7" fmla="*/ 0 h 667"/>
                        <a:gd name="T8" fmla="*/ 3632 w 7265"/>
                        <a:gd name="T9" fmla="*/ 0 h 667"/>
                        <a:gd name="T10" fmla="*/ 7265 w 7265"/>
                        <a:gd name="T11" fmla="*/ 0 h 6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265" h="667">
                          <a:moveTo>
                            <a:pt x="7265" y="0"/>
                          </a:moveTo>
                          <a:lnTo>
                            <a:pt x="6603" y="667"/>
                          </a:lnTo>
                          <a:lnTo>
                            <a:pt x="0" y="667"/>
                          </a:lnTo>
                          <a:lnTo>
                            <a:pt x="664" y="0"/>
                          </a:lnTo>
                          <a:lnTo>
                            <a:pt x="3632" y="0"/>
                          </a:lnTo>
                          <a:lnTo>
                            <a:pt x="7265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39763" y="4244976"/>
                      <a:ext cx="9713912" cy="1111250"/>
                    </a:xfrm>
                    <a:prstGeom prst="rect">
                      <a:avLst/>
                    </a:pr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13339763" y="4244976"/>
                      <a:ext cx="4897437" cy="1111250"/>
                    </a:xfrm>
                    <a:custGeom>
                      <a:avLst/>
                      <a:gdLst>
                        <a:gd name="T0" fmla="*/ 2412 w 3085"/>
                        <a:gd name="T1" fmla="*/ 700 h 700"/>
                        <a:gd name="T2" fmla="*/ 0 w 3085"/>
                        <a:gd name="T3" fmla="*/ 700 h 700"/>
                        <a:gd name="T4" fmla="*/ 0 w 3085"/>
                        <a:gd name="T5" fmla="*/ 0 h 700"/>
                        <a:gd name="T6" fmla="*/ 3085 w 3085"/>
                        <a:gd name="T7" fmla="*/ 0 h 700"/>
                        <a:gd name="T8" fmla="*/ 2412 w 3085"/>
                        <a:gd name="T9" fmla="*/ 700 h 7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85" h="700">
                          <a:moveTo>
                            <a:pt x="2412" y="700"/>
                          </a:moveTo>
                          <a:lnTo>
                            <a:pt x="0" y="700"/>
                          </a:lnTo>
                          <a:lnTo>
                            <a:pt x="0" y="0"/>
                          </a:lnTo>
                          <a:lnTo>
                            <a:pt x="3085" y="0"/>
                          </a:lnTo>
                          <a:lnTo>
                            <a:pt x="2412" y="70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29463" y="4625976"/>
                      <a:ext cx="352425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45425" y="4625976"/>
                      <a:ext cx="354012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55038" y="4625976"/>
                      <a:ext cx="354012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4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94813" y="4625976"/>
                      <a:ext cx="349250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9" name="Group 238"/>
                  <p:cNvGrpSpPr>
                    <a:grpSpLocks noChangeAspect="1"/>
                  </p:cNvGrpSpPr>
                  <p:nvPr/>
                </p:nvGrpSpPr>
                <p:grpSpPr>
                  <a:xfrm>
                    <a:off x="5996441" y="4191000"/>
                    <a:ext cx="853473" cy="220623"/>
                    <a:chOff x="12968288" y="2754313"/>
                    <a:chExt cx="11533187" cy="2981326"/>
                  </a:xfrm>
                </p:grpSpPr>
                <p:sp>
                  <p:nvSpPr>
                    <p:cNvPr id="373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12968288" y="2754313"/>
                      <a:ext cx="11533187" cy="2981325"/>
                    </a:xfrm>
                    <a:custGeom>
                      <a:avLst/>
                      <a:gdLst>
                        <a:gd name="T0" fmla="*/ 664 w 7265"/>
                        <a:gd name="T1" fmla="*/ 0 h 1878"/>
                        <a:gd name="T2" fmla="*/ 0 w 7265"/>
                        <a:gd name="T3" fmla="*/ 667 h 1878"/>
                        <a:gd name="T4" fmla="*/ 0 w 7265"/>
                        <a:gd name="T5" fmla="*/ 1878 h 1878"/>
                        <a:gd name="T6" fmla="*/ 6603 w 7265"/>
                        <a:gd name="T7" fmla="*/ 1878 h 1878"/>
                        <a:gd name="T8" fmla="*/ 7265 w 7265"/>
                        <a:gd name="T9" fmla="*/ 1212 h 1878"/>
                        <a:gd name="T10" fmla="*/ 7265 w 7265"/>
                        <a:gd name="T11" fmla="*/ 0 h 1878"/>
                        <a:gd name="T12" fmla="*/ 664 w 7265"/>
                        <a:gd name="T13" fmla="*/ 0 h 18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65" h="1878">
                          <a:moveTo>
                            <a:pt x="664" y="0"/>
                          </a:moveTo>
                          <a:lnTo>
                            <a:pt x="0" y="667"/>
                          </a:lnTo>
                          <a:lnTo>
                            <a:pt x="0" y="1878"/>
                          </a:lnTo>
                          <a:lnTo>
                            <a:pt x="6603" y="1878"/>
                          </a:lnTo>
                          <a:lnTo>
                            <a:pt x="7265" y="1212"/>
                          </a:lnTo>
                          <a:lnTo>
                            <a:pt x="7265" y="0"/>
                          </a:lnTo>
                          <a:lnTo>
                            <a:pt x="664" y="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12968288" y="3813176"/>
                      <a:ext cx="10482262" cy="1922463"/>
                    </a:xfrm>
                    <a:custGeom>
                      <a:avLst/>
                      <a:gdLst>
                        <a:gd name="T0" fmla="*/ 6603 w 6603"/>
                        <a:gd name="T1" fmla="*/ 1211 h 1211"/>
                        <a:gd name="T2" fmla="*/ 0 w 6603"/>
                        <a:gd name="T3" fmla="*/ 1211 h 1211"/>
                        <a:gd name="T4" fmla="*/ 0 w 6603"/>
                        <a:gd name="T5" fmla="*/ 272 h 1211"/>
                        <a:gd name="T6" fmla="*/ 0 w 6603"/>
                        <a:gd name="T7" fmla="*/ 0 h 1211"/>
                        <a:gd name="T8" fmla="*/ 6603 w 6603"/>
                        <a:gd name="T9" fmla="*/ 0 h 1211"/>
                        <a:gd name="T10" fmla="*/ 6603 w 6603"/>
                        <a:gd name="T11" fmla="*/ 1211 h 1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603" h="1211">
                          <a:moveTo>
                            <a:pt x="6603" y="1211"/>
                          </a:moveTo>
                          <a:lnTo>
                            <a:pt x="0" y="1211"/>
                          </a:lnTo>
                          <a:lnTo>
                            <a:pt x="0" y="272"/>
                          </a:lnTo>
                          <a:lnTo>
                            <a:pt x="0" y="0"/>
                          </a:lnTo>
                          <a:lnTo>
                            <a:pt x="6603" y="0"/>
                          </a:lnTo>
                          <a:lnTo>
                            <a:pt x="6603" y="1211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16789400" y="3813176"/>
                      <a:ext cx="6661150" cy="1922463"/>
                    </a:xfrm>
                    <a:custGeom>
                      <a:avLst/>
                      <a:gdLst>
                        <a:gd name="T0" fmla="*/ 4196 w 4196"/>
                        <a:gd name="T1" fmla="*/ 1211 h 1211"/>
                        <a:gd name="T2" fmla="*/ 1241 w 4196"/>
                        <a:gd name="T3" fmla="*/ 1211 h 1211"/>
                        <a:gd name="T4" fmla="*/ 0 w 4196"/>
                        <a:gd name="T5" fmla="*/ 1211 h 1211"/>
                        <a:gd name="T6" fmla="*/ 1177 w 4196"/>
                        <a:gd name="T7" fmla="*/ 0 h 1211"/>
                        <a:gd name="T8" fmla="*/ 4196 w 4196"/>
                        <a:gd name="T9" fmla="*/ 0 h 1211"/>
                        <a:gd name="T10" fmla="*/ 4196 w 4196"/>
                        <a:gd name="T11" fmla="*/ 1211 h 1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196" h="1211">
                          <a:moveTo>
                            <a:pt x="4196" y="1211"/>
                          </a:moveTo>
                          <a:lnTo>
                            <a:pt x="1241" y="1211"/>
                          </a:lnTo>
                          <a:lnTo>
                            <a:pt x="0" y="1211"/>
                          </a:lnTo>
                          <a:lnTo>
                            <a:pt x="1177" y="0"/>
                          </a:lnTo>
                          <a:lnTo>
                            <a:pt x="4196" y="0"/>
                          </a:lnTo>
                          <a:lnTo>
                            <a:pt x="4196" y="1211"/>
                          </a:ln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6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23450550" y="2754313"/>
                      <a:ext cx="1050925" cy="2981325"/>
                    </a:xfrm>
                    <a:custGeom>
                      <a:avLst/>
                      <a:gdLst>
                        <a:gd name="T0" fmla="*/ 0 w 662"/>
                        <a:gd name="T1" fmla="*/ 1878 h 1878"/>
                        <a:gd name="T2" fmla="*/ 662 w 662"/>
                        <a:gd name="T3" fmla="*/ 1212 h 1878"/>
                        <a:gd name="T4" fmla="*/ 662 w 662"/>
                        <a:gd name="T5" fmla="*/ 939 h 1878"/>
                        <a:gd name="T6" fmla="*/ 662 w 662"/>
                        <a:gd name="T7" fmla="*/ 0 h 1878"/>
                        <a:gd name="T8" fmla="*/ 0 w 662"/>
                        <a:gd name="T9" fmla="*/ 667 h 1878"/>
                        <a:gd name="T10" fmla="*/ 0 w 662"/>
                        <a:gd name="T11" fmla="*/ 1878 h 18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62" h="1878">
                          <a:moveTo>
                            <a:pt x="0" y="1878"/>
                          </a:moveTo>
                          <a:lnTo>
                            <a:pt x="662" y="1212"/>
                          </a:lnTo>
                          <a:lnTo>
                            <a:pt x="662" y="939"/>
                          </a:lnTo>
                          <a:lnTo>
                            <a:pt x="662" y="0"/>
                          </a:lnTo>
                          <a:lnTo>
                            <a:pt x="0" y="667"/>
                          </a:lnTo>
                          <a:lnTo>
                            <a:pt x="0" y="187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12968288" y="2754313"/>
                      <a:ext cx="11533187" cy="1058863"/>
                    </a:xfrm>
                    <a:custGeom>
                      <a:avLst/>
                      <a:gdLst>
                        <a:gd name="T0" fmla="*/ 7265 w 7265"/>
                        <a:gd name="T1" fmla="*/ 0 h 667"/>
                        <a:gd name="T2" fmla="*/ 6603 w 7265"/>
                        <a:gd name="T3" fmla="*/ 667 h 667"/>
                        <a:gd name="T4" fmla="*/ 0 w 7265"/>
                        <a:gd name="T5" fmla="*/ 667 h 667"/>
                        <a:gd name="T6" fmla="*/ 664 w 7265"/>
                        <a:gd name="T7" fmla="*/ 0 h 667"/>
                        <a:gd name="T8" fmla="*/ 3632 w 7265"/>
                        <a:gd name="T9" fmla="*/ 0 h 667"/>
                        <a:gd name="T10" fmla="*/ 7265 w 7265"/>
                        <a:gd name="T11" fmla="*/ 0 h 6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265" h="667">
                          <a:moveTo>
                            <a:pt x="7265" y="0"/>
                          </a:moveTo>
                          <a:lnTo>
                            <a:pt x="6603" y="667"/>
                          </a:lnTo>
                          <a:lnTo>
                            <a:pt x="0" y="667"/>
                          </a:lnTo>
                          <a:lnTo>
                            <a:pt x="664" y="0"/>
                          </a:lnTo>
                          <a:lnTo>
                            <a:pt x="3632" y="0"/>
                          </a:lnTo>
                          <a:lnTo>
                            <a:pt x="7265" y="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39763" y="4244976"/>
                      <a:ext cx="9713912" cy="1111250"/>
                    </a:xfrm>
                    <a:prstGeom prst="rect">
                      <a:avLst/>
                    </a:prstGeom>
                    <a:solidFill>
                      <a:srgbClr val="C6C6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13339763" y="4244976"/>
                      <a:ext cx="4897437" cy="1111250"/>
                    </a:xfrm>
                    <a:custGeom>
                      <a:avLst/>
                      <a:gdLst>
                        <a:gd name="T0" fmla="*/ 2412 w 3085"/>
                        <a:gd name="T1" fmla="*/ 700 h 700"/>
                        <a:gd name="T2" fmla="*/ 0 w 3085"/>
                        <a:gd name="T3" fmla="*/ 700 h 700"/>
                        <a:gd name="T4" fmla="*/ 0 w 3085"/>
                        <a:gd name="T5" fmla="*/ 0 h 700"/>
                        <a:gd name="T6" fmla="*/ 3085 w 3085"/>
                        <a:gd name="T7" fmla="*/ 0 h 700"/>
                        <a:gd name="T8" fmla="*/ 2412 w 3085"/>
                        <a:gd name="T9" fmla="*/ 700 h 7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85" h="700">
                          <a:moveTo>
                            <a:pt x="2412" y="700"/>
                          </a:moveTo>
                          <a:lnTo>
                            <a:pt x="0" y="700"/>
                          </a:lnTo>
                          <a:lnTo>
                            <a:pt x="0" y="0"/>
                          </a:lnTo>
                          <a:lnTo>
                            <a:pt x="3085" y="0"/>
                          </a:lnTo>
                          <a:lnTo>
                            <a:pt x="2412" y="700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29463" y="4625976"/>
                      <a:ext cx="352425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45425" y="4625976"/>
                      <a:ext cx="354012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55038" y="4625976"/>
                      <a:ext cx="354012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94813" y="4625976"/>
                      <a:ext cx="349250" cy="349250"/>
                    </a:xfrm>
                    <a:prstGeom prst="rect">
                      <a:avLst/>
                    </a:prstGeom>
                    <a:solidFill>
                      <a:srgbClr val="289AD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4223419" y="4089179"/>
                    <a:ext cx="1187279" cy="1207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2400" dirty="0" smtClean="0"/>
                      <a:t>. . . . . . </a:t>
                    </a:r>
                  </a:p>
                </p:txBody>
              </p:sp>
              <p:grpSp>
                <p:nvGrpSpPr>
                  <p:cNvPr id="241" name="Group 240"/>
                  <p:cNvGrpSpPr/>
                  <p:nvPr/>
                </p:nvGrpSpPr>
                <p:grpSpPr>
                  <a:xfrm>
                    <a:off x="1032323" y="4876800"/>
                    <a:ext cx="886362" cy="586354"/>
                    <a:chOff x="2480135" y="635795"/>
                    <a:chExt cx="1163586" cy="769747"/>
                  </a:xfrm>
                </p:grpSpPr>
                <p:grpSp>
                  <p:nvGrpSpPr>
                    <p:cNvPr id="337" name="Group 336"/>
                    <p:cNvGrpSpPr/>
                    <p:nvPr/>
                  </p:nvGrpSpPr>
                  <p:grpSpPr>
                    <a:xfrm>
                      <a:off x="2480135" y="1104903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362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3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4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5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6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8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9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0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1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2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" name="Group 337"/>
                    <p:cNvGrpSpPr/>
                    <p:nvPr/>
                  </p:nvGrpSpPr>
                  <p:grpSpPr>
                    <a:xfrm>
                      <a:off x="2480135" y="870349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351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2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3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4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5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6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7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8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9" name="Group 338"/>
                    <p:cNvGrpSpPr/>
                    <p:nvPr/>
                  </p:nvGrpSpPr>
                  <p:grpSpPr>
                    <a:xfrm>
                      <a:off x="2480135" y="635795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340" name="Freeform 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1" name="Rectangle 3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2" name="Freeform 3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3" name="Freeform 3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4" name="Freeform 3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5" name="Rectangle 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6" name="Freeform 3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7" name="Rectangle 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" name="Rectangle 3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9" name="Rectangle 3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0" name="Rectangle 3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" name="Group 241"/>
                  <p:cNvGrpSpPr/>
                  <p:nvPr/>
                </p:nvGrpSpPr>
                <p:grpSpPr>
                  <a:xfrm>
                    <a:off x="2477402" y="4876800"/>
                    <a:ext cx="886362" cy="586354"/>
                    <a:chOff x="2480135" y="635795"/>
                    <a:chExt cx="1163586" cy="769747"/>
                  </a:xfrm>
                </p:grpSpPr>
                <p:grpSp>
                  <p:nvGrpSpPr>
                    <p:cNvPr id="301" name="Group 300"/>
                    <p:cNvGrpSpPr/>
                    <p:nvPr/>
                  </p:nvGrpSpPr>
                  <p:grpSpPr>
                    <a:xfrm>
                      <a:off x="2480135" y="1104903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326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7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9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0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5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6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2" name="Group 301"/>
                    <p:cNvGrpSpPr/>
                    <p:nvPr/>
                  </p:nvGrpSpPr>
                  <p:grpSpPr>
                    <a:xfrm>
                      <a:off x="2480135" y="870349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315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6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8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0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2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3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3" name="Group 302"/>
                    <p:cNvGrpSpPr/>
                    <p:nvPr/>
                  </p:nvGrpSpPr>
                  <p:grpSpPr>
                    <a:xfrm>
                      <a:off x="2480135" y="635795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304" name="Freeform 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5" name="Rectangle 3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6" name="Freeform 3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" name="Freeform 3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9" name="Rectangle 3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0" name="Freeform 3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1" name="Rectangle 3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" name="Rectangle 3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3" name="Rectangle 3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4" name="Rectangle 3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" name="Group 242"/>
                  <p:cNvGrpSpPr/>
                  <p:nvPr/>
                </p:nvGrpSpPr>
                <p:grpSpPr>
                  <a:xfrm>
                    <a:off x="5963552" y="4876800"/>
                    <a:ext cx="886362" cy="586354"/>
                    <a:chOff x="2480135" y="635795"/>
                    <a:chExt cx="1163586" cy="769747"/>
                  </a:xfrm>
                </p:grpSpPr>
                <p:grpSp>
                  <p:nvGrpSpPr>
                    <p:cNvPr id="265" name="Group 264"/>
                    <p:cNvGrpSpPr/>
                    <p:nvPr/>
                  </p:nvGrpSpPr>
                  <p:grpSpPr>
                    <a:xfrm>
                      <a:off x="2480135" y="1104903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290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1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2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3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4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5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6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7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8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9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0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" name="Group 265"/>
                    <p:cNvGrpSpPr/>
                    <p:nvPr/>
                  </p:nvGrpSpPr>
                  <p:grpSpPr>
                    <a:xfrm>
                      <a:off x="2480135" y="870349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279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0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1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2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3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4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5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8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9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" name="Group 266"/>
                    <p:cNvGrpSpPr/>
                    <p:nvPr/>
                  </p:nvGrpSpPr>
                  <p:grpSpPr>
                    <a:xfrm>
                      <a:off x="2480135" y="635795"/>
                      <a:ext cx="1163586" cy="300639"/>
                      <a:chOff x="-25298400" y="-9566275"/>
                      <a:chExt cx="15643225" cy="4041775"/>
                    </a:xfrm>
                  </p:grpSpPr>
                  <p:sp>
                    <p:nvSpPr>
                      <p:cNvPr id="268" name="Freeform 2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4041775"/>
                      </a:xfrm>
                      <a:custGeom>
                        <a:avLst/>
                        <a:gdLst>
                          <a:gd name="T0" fmla="*/ 9854 w 9854"/>
                          <a:gd name="T1" fmla="*/ 0 h 2546"/>
                          <a:gd name="T2" fmla="*/ 903 w 9854"/>
                          <a:gd name="T3" fmla="*/ 0 h 2546"/>
                          <a:gd name="T4" fmla="*/ 0 w 9854"/>
                          <a:gd name="T5" fmla="*/ 904 h 2546"/>
                          <a:gd name="T6" fmla="*/ 0 w 9854"/>
                          <a:gd name="T7" fmla="*/ 2546 h 2546"/>
                          <a:gd name="T8" fmla="*/ 8958 w 9854"/>
                          <a:gd name="T9" fmla="*/ 2546 h 2546"/>
                          <a:gd name="T10" fmla="*/ 9854 w 9854"/>
                          <a:gd name="T11" fmla="*/ 1641 h 2546"/>
                          <a:gd name="T12" fmla="*/ 9854 w 9854"/>
                          <a:gd name="T13" fmla="*/ 0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2546">
                            <a:moveTo>
                              <a:pt x="9854" y="0"/>
                            </a:moveTo>
                            <a:lnTo>
                              <a:pt x="903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lnTo>
                              <a:pt x="8958" y="2546"/>
                            </a:lnTo>
                            <a:lnTo>
                              <a:pt x="9854" y="1641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9" name="Rectangle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5298400" y="-8131175"/>
                        <a:ext cx="14220825" cy="2606675"/>
                      </a:xfrm>
                      <a:prstGeom prst="rect">
                        <a:avLst/>
                      </a:prstGeom>
                      <a:solidFill>
                        <a:srgbClr val="63636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0" name="Freeform 2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0115213" y="-8131175"/>
                        <a:ext cx="9037638" cy="2606675"/>
                      </a:xfrm>
                      <a:custGeom>
                        <a:avLst/>
                        <a:gdLst>
                          <a:gd name="T0" fmla="*/ 5693 w 5693"/>
                          <a:gd name="T1" fmla="*/ 1642 h 1642"/>
                          <a:gd name="T2" fmla="*/ 1662 w 5693"/>
                          <a:gd name="T3" fmla="*/ 1642 h 1642"/>
                          <a:gd name="T4" fmla="*/ 0 w 5693"/>
                          <a:gd name="T5" fmla="*/ 1642 h 1642"/>
                          <a:gd name="T6" fmla="*/ 1596 w 5693"/>
                          <a:gd name="T7" fmla="*/ 0 h 1642"/>
                          <a:gd name="T8" fmla="*/ 5693 w 5693"/>
                          <a:gd name="T9" fmla="*/ 0 h 1642"/>
                          <a:gd name="T10" fmla="*/ 5693 w 5693"/>
                          <a:gd name="T11" fmla="*/ 1642 h 16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693" h="1642">
                            <a:moveTo>
                              <a:pt x="5693" y="1642"/>
                            </a:moveTo>
                            <a:lnTo>
                              <a:pt x="1662" y="1642"/>
                            </a:lnTo>
                            <a:lnTo>
                              <a:pt x="0" y="1642"/>
                            </a:lnTo>
                            <a:lnTo>
                              <a:pt x="1596" y="0"/>
                            </a:lnTo>
                            <a:lnTo>
                              <a:pt x="5693" y="0"/>
                            </a:lnTo>
                            <a:lnTo>
                              <a:pt x="5693" y="1642"/>
                            </a:lnTo>
                            <a:close/>
                          </a:path>
                        </a:pathLst>
                      </a:custGeom>
                      <a:solidFill>
                        <a:srgbClr val="5C5C5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1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1077575" y="-9566275"/>
                        <a:ext cx="1422400" cy="4041775"/>
                      </a:xfrm>
                      <a:custGeom>
                        <a:avLst/>
                        <a:gdLst>
                          <a:gd name="T0" fmla="*/ 0 w 896"/>
                          <a:gd name="T1" fmla="*/ 2546 h 2546"/>
                          <a:gd name="T2" fmla="*/ 896 w 896"/>
                          <a:gd name="T3" fmla="*/ 1641 h 2546"/>
                          <a:gd name="T4" fmla="*/ 896 w 896"/>
                          <a:gd name="T5" fmla="*/ 822 h 2546"/>
                          <a:gd name="T6" fmla="*/ 896 w 896"/>
                          <a:gd name="T7" fmla="*/ 0 h 2546"/>
                          <a:gd name="T8" fmla="*/ 0 w 896"/>
                          <a:gd name="T9" fmla="*/ 904 h 2546"/>
                          <a:gd name="T10" fmla="*/ 0 w 896"/>
                          <a:gd name="T11" fmla="*/ 2546 h 2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96" h="2546">
                            <a:moveTo>
                              <a:pt x="0" y="2546"/>
                            </a:moveTo>
                            <a:lnTo>
                              <a:pt x="896" y="1641"/>
                            </a:lnTo>
                            <a:lnTo>
                              <a:pt x="896" y="822"/>
                            </a:lnTo>
                            <a:lnTo>
                              <a:pt x="896" y="0"/>
                            </a:lnTo>
                            <a:lnTo>
                              <a:pt x="0" y="904"/>
                            </a:lnTo>
                            <a:lnTo>
                              <a:pt x="0" y="2546"/>
                            </a:lnTo>
                            <a:close/>
                          </a:path>
                        </a:pathLst>
                      </a:cu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98400" y="-9566275"/>
                        <a:ext cx="15643225" cy="1435100"/>
                      </a:xfrm>
                      <a:custGeom>
                        <a:avLst/>
                        <a:gdLst>
                          <a:gd name="T0" fmla="*/ 9854 w 9854"/>
                          <a:gd name="T1" fmla="*/ 0 h 904"/>
                          <a:gd name="T2" fmla="*/ 8958 w 9854"/>
                          <a:gd name="T3" fmla="*/ 904 h 904"/>
                          <a:gd name="T4" fmla="*/ 0 w 9854"/>
                          <a:gd name="T5" fmla="*/ 904 h 904"/>
                          <a:gd name="T6" fmla="*/ 83 w 9854"/>
                          <a:gd name="T7" fmla="*/ 822 h 904"/>
                          <a:gd name="T8" fmla="*/ 903 w 9854"/>
                          <a:gd name="T9" fmla="*/ 0 h 904"/>
                          <a:gd name="T10" fmla="*/ 4927 w 9854"/>
                          <a:gd name="T11" fmla="*/ 0 h 904"/>
                          <a:gd name="T12" fmla="*/ 9854 w 9854"/>
                          <a:gd name="T13" fmla="*/ 0 h 9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854" h="904">
                            <a:moveTo>
                              <a:pt x="9854" y="0"/>
                            </a:moveTo>
                            <a:lnTo>
                              <a:pt x="8958" y="904"/>
                            </a:lnTo>
                            <a:lnTo>
                              <a:pt x="0" y="904"/>
                            </a:lnTo>
                            <a:lnTo>
                              <a:pt x="83" y="822"/>
                            </a:lnTo>
                            <a:lnTo>
                              <a:pt x="903" y="0"/>
                            </a:lnTo>
                            <a:lnTo>
                              <a:pt x="4927" y="0"/>
                            </a:lnTo>
                            <a:lnTo>
                              <a:pt x="985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" name="Rectangle 2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90400" y="-7543800"/>
                        <a:ext cx="13171488" cy="1503363"/>
                      </a:xfrm>
                      <a:prstGeom prst="rect">
                        <a:avLst/>
                      </a:prstGeom>
                      <a:solidFill>
                        <a:srgbClr val="3D3D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4790400" y="-7543800"/>
                        <a:ext cx="6642100" cy="1503363"/>
                      </a:xfrm>
                      <a:custGeom>
                        <a:avLst/>
                        <a:gdLst>
                          <a:gd name="T0" fmla="*/ 3262 w 4184"/>
                          <a:gd name="T1" fmla="*/ 947 h 947"/>
                          <a:gd name="T2" fmla="*/ 0 w 4184"/>
                          <a:gd name="T3" fmla="*/ 947 h 947"/>
                          <a:gd name="T4" fmla="*/ 0 w 4184"/>
                          <a:gd name="T5" fmla="*/ 0 h 947"/>
                          <a:gd name="T6" fmla="*/ 4184 w 4184"/>
                          <a:gd name="T7" fmla="*/ 0 h 947"/>
                          <a:gd name="T8" fmla="*/ 3262 w 4184"/>
                          <a:gd name="T9" fmla="*/ 947 h 9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184" h="947">
                            <a:moveTo>
                              <a:pt x="3262" y="947"/>
                            </a:moveTo>
                            <a:lnTo>
                              <a:pt x="0" y="947"/>
                            </a:lnTo>
                            <a:lnTo>
                              <a:pt x="0" y="0"/>
                            </a:lnTo>
                            <a:lnTo>
                              <a:pt x="4184" y="0"/>
                            </a:lnTo>
                            <a:lnTo>
                              <a:pt x="3262" y="947"/>
                            </a:ln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" name="Rectangle 2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99088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" name="Rectangle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5019338" y="-7032625"/>
                        <a:ext cx="477838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" name="Rectangle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4054138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8" name="Rectangle 2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055600" y="-7032625"/>
                        <a:ext cx="476250" cy="477838"/>
                      </a:xfrm>
                      <a:prstGeom prst="rect">
                        <a:avLst/>
                      </a:prstGeom>
                      <a:solidFill>
                        <a:srgbClr val="289AD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1217612" y="4411623"/>
                    <a:ext cx="0" cy="46517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1723798" y="4411623"/>
                    <a:ext cx="0" cy="46517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2670855" y="4411623"/>
                    <a:ext cx="0" cy="46517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3177041" y="4411623"/>
                    <a:ext cx="0" cy="46517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6132512" y="4411623"/>
                    <a:ext cx="0" cy="46517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>
                    <a:off x="6638698" y="4411623"/>
                    <a:ext cx="0" cy="46517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1346883" y="4403585"/>
                    <a:ext cx="460438" cy="1563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is-IS" sz="2400" smtClean="0"/>
                      <a:t>…</a:t>
                    </a:r>
                    <a:endParaRPr lang="en-US" sz="2400" dirty="0" smtClean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2751140" y="4403585"/>
                    <a:ext cx="460438" cy="1563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is-IS" sz="2400" smtClean="0"/>
                      <a:t>…</a:t>
                    </a:r>
                    <a:endParaRPr lang="en-US" sz="2400" dirty="0" smtClean="0"/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6229125" y="4403585"/>
                    <a:ext cx="460438" cy="1563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is-IS" sz="2400" smtClean="0"/>
                      <a:t>…</a:t>
                    </a:r>
                    <a:endParaRPr lang="en-US" sz="2400" dirty="0" smtClean="0"/>
                  </a:p>
                </p:txBody>
              </p:sp>
              <p:cxnSp>
                <p:nvCxnSpPr>
                  <p:cNvPr id="253" name="Straight Connector 252"/>
                  <p:cNvCxnSpPr/>
                  <p:nvPr/>
                </p:nvCxnSpPr>
                <p:spPr>
                  <a:xfrm flipV="1">
                    <a:off x="1491948" y="2316480"/>
                    <a:ext cx="1096120" cy="187452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>
                    <a:stCxn id="262" idx="4"/>
                  </p:cNvCxnSpPr>
                  <p:nvPr/>
                </p:nvCxnSpPr>
                <p:spPr>
                  <a:xfrm flipV="1">
                    <a:off x="1491890" y="2316480"/>
                    <a:ext cx="2219486" cy="187452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/>
                  <p:cNvCxnSpPr/>
                  <p:nvPr/>
                </p:nvCxnSpPr>
                <p:spPr>
                  <a:xfrm flipV="1">
                    <a:off x="1489665" y="2316480"/>
                    <a:ext cx="3251443" cy="1865329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>
                  <a:xfrm flipV="1">
                    <a:off x="1475504" y="2316480"/>
                    <a:ext cx="4432065" cy="1865329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/>
                  <p:cNvCxnSpPr>
                    <a:endCxn id="310" idx="4"/>
                  </p:cNvCxnSpPr>
                  <p:nvPr/>
                </p:nvCxnSpPr>
                <p:spPr>
                  <a:xfrm>
                    <a:off x="2588068" y="2316480"/>
                    <a:ext cx="365229" cy="1874520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>
                    <a:stCxn id="310" idx="4"/>
                  </p:cNvCxnSpPr>
                  <p:nvPr/>
                </p:nvCxnSpPr>
                <p:spPr>
                  <a:xfrm flipV="1">
                    <a:off x="2953297" y="2316480"/>
                    <a:ext cx="758079" cy="1874520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flipV="1">
                    <a:off x="2959542" y="2319441"/>
                    <a:ext cx="1781566" cy="1862368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>
                    <a:stCxn id="310" idx="4"/>
                    <a:endCxn id="299" idx="1"/>
                  </p:cNvCxnSpPr>
                  <p:nvPr/>
                </p:nvCxnSpPr>
                <p:spPr>
                  <a:xfrm flipV="1">
                    <a:off x="2953297" y="2316480"/>
                    <a:ext cx="2975507" cy="1874520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>
                    <a:endCxn id="322" idx="4"/>
                  </p:cNvCxnSpPr>
                  <p:nvPr/>
                </p:nvCxnSpPr>
                <p:spPr>
                  <a:xfrm>
                    <a:off x="3711376" y="2316480"/>
                    <a:ext cx="2711743" cy="187452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>
                    <a:endCxn id="322" idx="4"/>
                  </p:cNvCxnSpPr>
                  <p:nvPr/>
                </p:nvCxnSpPr>
                <p:spPr>
                  <a:xfrm>
                    <a:off x="4741108" y="2316480"/>
                    <a:ext cx="1682011" cy="187452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>
                    <a:endCxn id="322" idx="4"/>
                  </p:cNvCxnSpPr>
                  <p:nvPr/>
                </p:nvCxnSpPr>
                <p:spPr>
                  <a:xfrm>
                    <a:off x="2588068" y="2316480"/>
                    <a:ext cx="3835051" cy="187452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>
                    <a:endCxn id="322" idx="4"/>
                  </p:cNvCxnSpPr>
                  <p:nvPr/>
                </p:nvCxnSpPr>
                <p:spPr>
                  <a:xfrm>
                    <a:off x="5907569" y="2316480"/>
                    <a:ext cx="515550" cy="187452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85933">
                  <a:off x="1293496" y="2352318"/>
                  <a:ext cx="911746" cy="69041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</p:spPr>
            </p:pic>
            <p:grpSp>
              <p:nvGrpSpPr>
                <p:cNvPr id="225" name="Group 224"/>
                <p:cNvGrpSpPr/>
                <p:nvPr/>
              </p:nvGrpSpPr>
              <p:grpSpPr>
                <a:xfrm>
                  <a:off x="3192376" y="3359804"/>
                  <a:ext cx="1590932" cy="574606"/>
                  <a:chOff x="3192376" y="3359804"/>
                  <a:chExt cx="1590932" cy="574606"/>
                </a:xfrm>
              </p:grpSpPr>
              <p:pic>
                <p:nvPicPr>
                  <p:cNvPr id="229" name="Picture 22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47460">
                    <a:off x="4043657" y="3359804"/>
                    <a:ext cx="739651" cy="277237"/>
                  </a:xfrm>
                  <a:prstGeom prst="rect">
                    <a:avLst/>
                  </a:prstGeom>
                </p:spPr>
              </p:pic>
              <p:pic>
                <p:nvPicPr>
                  <p:cNvPr id="230" name="Picture 22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985660">
                    <a:off x="3192376" y="3657173"/>
                    <a:ext cx="739651" cy="27723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231810" y="5402530"/>
                  <a:ext cx="1356544" cy="3369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200" dirty="0" smtClean="0">
                      <a:solidFill>
                        <a:schemeClr val="tx2"/>
                      </a:solidFill>
                    </a:rPr>
                    <a:t>Servers</a:t>
                  </a: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-149427" y="4102369"/>
                  <a:ext cx="1049570" cy="3092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 smtClean="0">
                      <a:solidFill>
                        <a:schemeClr val="tx2"/>
                      </a:solidFill>
                    </a:rPr>
                    <a:t>Leaf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200" dirty="0" smtClean="0">
                      <a:solidFill>
                        <a:schemeClr val="tx2"/>
                      </a:solidFill>
                    </a:rPr>
                    <a:t>Switches</a:t>
                  </a: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1081236" y="1832237"/>
                  <a:ext cx="1356543" cy="3369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 smtClean="0">
                      <a:solidFill>
                        <a:schemeClr val="tx2"/>
                      </a:solidFill>
                    </a:rPr>
                    <a:t>Spine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200" dirty="0" smtClean="0">
                      <a:solidFill>
                        <a:schemeClr val="tx2"/>
                      </a:solidFill>
                    </a:rPr>
                    <a:t>Switches</a:t>
                  </a:r>
                </a:p>
              </p:txBody>
            </p:sp>
          </p:grpSp>
          <p:pic>
            <p:nvPicPr>
              <p:cNvPr id="655" name="Picture 6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85933">
                <a:off x="7721044" y="3949361"/>
                <a:ext cx="832390" cy="486193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</p:pic>
        </p:grpSp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680">
              <a:off x="4615111" y="4429600"/>
              <a:ext cx="830914" cy="55010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2417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-4292"/>
            <a:ext cx="10515600" cy="999207"/>
          </a:xfrm>
        </p:spPr>
        <p:txBody>
          <a:bodyPr/>
          <a:lstStyle/>
          <a:p>
            <a:pPr algn="ctr"/>
            <a:r>
              <a:rPr lang="en-US" u="sng" dirty="0" smtClean="0"/>
              <a:t>Proposed load balancing schemes </a:t>
            </a:r>
            <a:endParaRPr lang="en-US" u="sng" dirty="0"/>
          </a:p>
        </p:txBody>
      </p:sp>
      <p:sp>
        <p:nvSpPr>
          <p:cNvPr id="151" name="TextBox 150"/>
          <p:cNvSpPr txBox="1"/>
          <p:nvPr/>
        </p:nvSpPr>
        <p:spPr>
          <a:xfrm>
            <a:off x="1567218" y="63232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Hypervisors</a:t>
            </a:r>
            <a:endParaRPr lang="en-US" dirty="0"/>
          </a:p>
        </p:txBody>
      </p:sp>
      <p:sp>
        <p:nvSpPr>
          <p:cNvPr id="396" name="TextBox 395"/>
          <p:cNvSpPr txBox="1"/>
          <p:nvPr/>
        </p:nvSpPr>
        <p:spPr>
          <a:xfrm>
            <a:off x="5512060" y="943658"/>
            <a:ext cx="635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Centralized load balancing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Hedera</a:t>
            </a:r>
            <a:r>
              <a:rPr lang="en-US" dirty="0" smtClean="0"/>
              <a:t>, </a:t>
            </a:r>
            <a:r>
              <a:rPr lang="en-US" dirty="0" err="1" smtClean="0"/>
              <a:t>MicroTE</a:t>
            </a:r>
            <a:r>
              <a:rPr lang="en-US" dirty="0" smtClean="0"/>
              <a:t>, SWAN, </a:t>
            </a:r>
            <a:r>
              <a:rPr lang="en-US" dirty="0" err="1" smtClean="0"/>
              <a:t>Fastpass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Slow reaction time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Routes computation overhead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6361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4066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40824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8249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8249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grpSp>
        <p:nvGrpSpPr>
          <p:cNvPr id="534" name="Group 533"/>
          <p:cNvGrpSpPr/>
          <p:nvPr/>
        </p:nvGrpSpPr>
        <p:grpSpPr>
          <a:xfrm>
            <a:off x="1554052" y="1223214"/>
            <a:ext cx="1924516" cy="933595"/>
            <a:chOff x="1264967" y="1433914"/>
            <a:chExt cx="1924516" cy="933595"/>
          </a:xfrm>
        </p:grpSpPr>
        <p:grpSp>
          <p:nvGrpSpPr>
            <p:cNvPr id="535" name="Group 534"/>
            <p:cNvGrpSpPr>
              <a:grpSpLocks noChangeAspect="1"/>
            </p:cNvGrpSpPr>
            <p:nvPr/>
          </p:nvGrpSpPr>
          <p:grpSpPr>
            <a:xfrm>
              <a:off x="1801505" y="1433914"/>
              <a:ext cx="548874" cy="548640"/>
              <a:chOff x="13246100" y="-547688"/>
              <a:chExt cx="7408863" cy="7405688"/>
            </a:xfrm>
          </p:grpSpPr>
          <p:sp>
            <p:nvSpPr>
              <p:cNvPr id="537" name="Freeform 80"/>
              <p:cNvSpPr>
                <a:spLocks/>
              </p:cNvSpPr>
              <p:nvPr/>
            </p:nvSpPr>
            <p:spPr bwMode="auto">
              <a:xfrm>
                <a:off x="13249272" y="-547688"/>
                <a:ext cx="7405691" cy="7405688"/>
              </a:xfrm>
              <a:custGeom>
                <a:avLst/>
                <a:gdLst>
                  <a:gd name="T0" fmla="*/ 1709 w 1972"/>
                  <a:gd name="T1" fmla="*/ 269 h 1972"/>
                  <a:gd name="T2" fmla="*/ 1066 w 1972"/>
                  <a:gd name="T3" fmla="*/ 0 h 1972"/>
                  <a:gd name="T4" fmla="*/ 427 w 1972"/>
                  <a:gd name="T5" fmla="*/ 263 h 1972"/>
                  <a:gd name="T6" fmla="*/ 426 w 1972"/>
                  <a:gd name="T7" fmla="*/ 263 h 1972"/>
                  <a:gd name="T8" fmla="*/ 262 w 1972"/>
                  <a:gd name="T9" fmla="*/ 427 h 1972"/>
                  <a:gd name="T10" fmla="*/ 263 w 1972"/>
                  <a:gd name="T11" fmla="*/ 427 h 1972"/>
                  <a:gd name="T12" fmla="*/ 0 w 1972"/>
                  <a:gd name="T13" fmla="*/ 1066 h 1972"/>
                  <a:gd name="T14" fmla="*/ 268 w 1972"/>
                  <a:gd name="T15" fmla="*/ 1710 h 1972"/>
                  <a:gd name="T16" fmla="*/ 906 w 1972"/>
                  <a:gd name="T17" fmla="*/ 1972 h 1972"/>
                  <a:gd name="T18" fmla="*/ 1553 w 1972"/>
                  <a:gd name="T19" fmla="*/ 1700 h 1972"/>
                  <a:gd name="T20" fmla="*/ 1740 w 1972"/>
                  <a:gd name="T21" fmla="*/ 1510 h 1972"/>
                  <a:gd name="T22" fmla="*/ 1972 w 1972"/>
                  <a:gd name="T23" fmla="*/ 906 h 1972"/>
                  <a:gd name="T24" fmla="*/ 1709 w 1972"/>
                  <a:gd name="T25" fmla="*/ 269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2" h="1972">
                    <a:moveTo>
                      <a:pt x="1709" y="269"/>
                    </a:moveTo>
                    <a:cubicBezTo>
                      <a:pt x="1545" y="103"/>
                      <a:pt x="1318" y="0"/>
                      <a:pt x="1066" y="0"/>
                    </a:cubicBezTo>
                    <a:cubicBezTo>
                      <a:pt x="816" y="0"/>
                      <a:pt x="591" y="101"/>
                      <a:pt x="427" y="263"/>
                    </a:cubicBezTo>
                    <a:cubicBezTo>
                      <a:pt x="426" y="263"/>
                      <a:pt x="426" y="263"/>
                      <a:pt x="426" y="263"/>
                    </a:cubicBezTo>
                    <a:cubicBezTo>
                      <a:pt x="262" y="427"/>
                      <a:pt x="262" y="427"/>
                      <a:pt x="262" y="427"/>
                    </a:cubicBezTo>
                    <a:cubicBezTo>
                      <a:pt x="263" y="427"/>
                      <a:pt x="263" y="427"/>
                      <a:pt x="263" y="427"/>
                    </a:cubicBezTo>
                    <a:cubicBezTo>
                      <a:pt x="100" y="591"/>
                      <a:pt x="0" y="817"/>
                      <a:pt x="0" y="1066"/>
                    </a:cubicBezTo>
                    <a:cubicBezTo>
                      <a:pt x="0" y="1318"/>
                      <a:pt x="102" y="1546"/>
                      <a:pt x="268" y="1710"/>
                    </a:cubicBezTo>
                    <a:cubicBezTo>
                      <a:pt x="432" y="1872"/>
                      <a:pt x="657" y="1972"/>
                      <a:pt x="906" y="1972"/>
                    </a:cubicBezTo>
                    <a:cubicBezTo>
                      <a:pt x="1159" y="1972"/>
                      <a:pt x="1388" y="1868"/>
                      <a:pt x="1553" y="1700"/>
                    </a:cubicBezTo>
                    <a:cubicBezTo>
                      <a:pt x="1740" y="1510"/>
                      <a:pt x="1740" y="1510"/>
                      <a:pt x="1740" y="1510"/>
                    </a:cubicBezTo>
                    <a:cubicBezTo>
                      <a:pt x="1884" y="1350"/>
                      <a:pt x="1972" y="1139"/>
                      <a:pt x="1972" y="906"/>
                    </a:cubicBezTo>
                    <a:cubicBezTo>
                      <a:pt x="1972" y="658"/>
                      <a:pt x="1872" y="432"/>
                      <a:pt x="1709" y="269"/>
                    </a:cubicBezTo>
                    <a:close/>
                  </a:path>
                </a:pathLst>
              </a:cu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81"/>
              <p:cNvSpPr>
                <a:spLocks/>
              </p:cNvSpPr>
              <p:nvPr/>
            </p:nvSpPr>
            <p:spPr bwMode="auto">
              <a:xfrm>
                <a:off x="13246100" y="-547688"/>
                <a:ext cx="6421438" cy="6421438"/>
              </a:xfrm>
              <a:custGeom>
                <a:avLst/>
                <a:gdLst>
                  <a:gd name="T0" fmla="*/ 1067 w 1710"/>
                  <a:gd name="T1" fmla="*/ 0 h 1710"/>
                  <a:gd name="T2" fmla="*/ 428 w 1710"/>
                  <a:gd name="T3" fmla="*/ 263 h 1710"/>
                  <a:gd name="T4" fmla="*/ 427 w 1710"/>
                  <a:gd name="T5" fmla="*/ 263 h 1710"/>
                  <a:gd name="T6" fmla="*/ 263 w 1710"/>
                  <a:gd name="T7" fmla="*/ 427 h 1710"/>
                  <a:gd name="T8" fmla="*/ 264 w 1710"/>
                  <a:gd name="T9" fmla="*/ 427 h 1710"/>
                  <a:gd name="T10" fmla="*/ 0 w 1710"/>
                  <a:gd name="T11" fmla="*/ 1066 h 1710"/>
                  <a:gd name="T12" fmla="*/ 269 w 1710"/>
                  <a:gd name="T13" fmla="*/ 1710 h 1710"/>
                  <a:gd name="T14" fmla="*/ 1710 w 1710"/>
                  <a:gd name="T15" fmla="*/ 269 h 1710"/>
                  <a:gd name="T16" fmla="*/ 1067 w 1710"/>
                  <a:gd name="T17" fmla="*/ 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0" h="1710">
                    <a:moveTo>
                      <a:pt x="1067" y="0"/>
                    </a:moveTo>
                    <a:cubicBezTo>
                      <a:pt x="817" y="0"/>
                      <a:pt x="592" y="101"/>
                      <a:pt x="428" y="263"/>
                    </a:cubicBezTo>
                    <a:cubicBezTo>
                      <a:pt x="427" y="263"/>
                      <a:pt x="427" y="263"/>
                      <a:pt x="427" y="263"/>
                    </a:cubicBezTo>
                    <a:cubicBezTo>
                      <a:pt x="263" y="427"/>
                      <a:pt x="263" y="427"/>
                      <a:pt x="263" y="427"/>
                    </a:cubicBezTo>
                    <a:cubicBezTo>
                      <a:pt x="264" y="427"/>
                      <a:pt x="264" y="427"/>
                      <a:pt x="264" y="427"/>
                    </a:cubicBezTo>
                    <a:cubicBezTo>
                      <a:pt x="101" y="591"/>
                      <a:pt x="0" y="817"/>
                      <a:pt x="0" y="1066"/>
                    </a:cubicBezTo>
                    <a:cubicBezTo>
                      <a:pt x="0" y="1318"/>
                      <a:pt x="103" y="1546"/>
                      <a:pt x="269" y="1710"/>
                    </a:cubicBezTo>
                    <a:cubicBezTo>
                      <a:pt x="1710" y="269"/>
                      <a:pt x="1710" y="269"/>
                      <a:pt x="1710" y="269"/>
                    </a:cubicBezTo>
                    <a:cubicBezTo>
                      <a:pt x="1546" y="103"/>
                      <a:pt x="1319" y="0"/>
                      <a:pt x="1067" y="0"/>
                    </a:cubicBezTo>
                    <a:close/>
                  </a:path>
                </a:pathLst>
              </a:custGeom>
              <a:solidFill>
                <a:srgbClr val="287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82"/>
              <p:cNvSpPr>
                <a:spLocks/>
              </p:cNvSpPr>
              <p:nvPr/>
            </p:nvSpPr>
            <p:spPr bwMode="auto">
              <a:xfrm>
                <a:off x="14255750" y="461962"/>
                <a:ext cx="6399213" cy="6396038"/>
              </a:xfrm>
              <a:custGeom>
                <a:avLst/>
                <a:gdLst>
                  <a:gd name="T0" fmla="*/ 0 w 1704"/>
                  <a:gd name="T1" fmla="*/ 1441 h 1703"/>
                  <a:gd name="T2" fmla="*/ 638 w 1704"/>
                  <a:gd name="T3" fmla="*/ 1703 h 1703"/>
                  <a:gd name="T4" fmla="*/ 1285 w 1704"/>
                  <a:gd name="T5" fmla="*/ 1431 h 1703"/>
                  <a:gd name="T6" fmla="*/ 1472 w 1704"/>
                  <a:gd name="T7" fmla="*/ 1241 h 1703"/>
                  <a:gd name="T8" fmla="*/ 1704 w 1704"/>
                  <a:gd name="T9" fmla="*/ 637 h 1703"/>
                  <a:gd name="T10" fmla="*/ 1441 w 1704"/>
                  <a:gd name="T11" fmla="*/ 0 h 1703"/>
                  <a:gd name="T12" fmla="*/ 0 w 1704"/>
                  <a:gd name="T13" fmla="*/ 144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4" h="1703">
                    <a:moveTo>
                      <a:pt x="0" y="1441"/>
                    </a:moveTo>
                    <a:cubicBezTo>
                      <a:pt x="164" y="1603"/>
                      <a:pt x="389" y="1703"/>
                      <a:pt x="638" y="1703"/>
                    </a:cubicBezTo>
                    <a:cubicBezTo>
                      <a:pt x="891" y="1703"/>
                      <a:pt x="1120" y="1599"/>
                      <a:pt x="1285" y="1431"/>
                    </a:cubicBezTo>
                    <a:cubicBezTo>
                      <a:pt x="1472" y="1241"/>
                      <a:pt x="1472" y="1241"/>
                      <a:pt x="1472" y="1241"/>
                    </a:cubicBezTo>
                    <a:cubicBezTo>
                      <a:pt x="1616" y="1081"/>
                      <a:pt x="1704" y="870"/>
                      <a:pt x="1704" y="637"/>
                    </a:cubicBezTo>
                    <a:cubicBezTo>
                      <a:pt x="1704" y="389"/>
                      <a:pt x="1604" y="163"/>
                      <a:pt x="1441" y="0"/>
                    </a:cubicBezTo>
                    <a:lnTo>
                      <a:pt x="0" y="1441"/>
                    </a:lnTo>
                    <a:close/>
                  </a:path>
                </a:pathLst>
              </a:custGeom>
              <a:solidFill>
                <a:srgbClr val="145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Oval 83"/>
              <p:cNvSpPr>
                <a:spLocks noChangeArrowheads="1"/>
              </p:cNvSpPr>
              <p:nvPr/>
            </p:nvSpPr>
            <p:spPr bwMode="auto">
              <a:xfrm>
                <a:off x="13246100" y="52387"/>
                <a:ext cx="6808788" cy="6805613"/>
              </a:xfrm>
              <a:prstGeom prst="ellipse">
                <a:avLst/>
              </a:pr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84"/>
              <p:cNvSpPr>
                <a:spLocks noEditPoints="1"/>
              </p:cNvSpPr>
              <p:nvPr/>
            </p:nvSpPr>
            <p:spPr bwMode="auto">
              <a:xfrm>
                <a:off x="14481175" y="1231900"/>
                <a:ext cx="2084388" cy="2087563"/>
              </a:xfrm>
              <a:custGeom>
                <a:avLst/>
                <a:gdLst>
                  <a:gd name="T0" fmla="*/ 457 w 555"/>
                  <a:gd name="T1" fmla="*/ 99 h 556"/>
                  <a:gd name="T2" fmla="*/ 98 w 555"/>
                  <a:gd name="T3" fmla="*/ 99 h 556"/>
                  <a:gd name="T4" fmla="*/ 98 w 555"/>
                  <a:gd name="T5" fmla="*/ 457 h 556"/>
                  <a:gd name="T6" fmla="*/ 457 w 555"/>
                  <a:gd name="T7" fmla="*/ 457 h 556"/>
                  <a:gd name="T8" fmla="*/ 457 w 555"/>
                  <a:gd name="T9" fmla="*/ 99 h 556"/>
                  <a:gd name="T10" fmla="*/ 381 w 555"/>
                  <a:gd name="T11" fmla="*/ 381 h 556"/>
                  <a:gd name="T12" fmla="*/ 174 w 555"/>
                  <a:gd name="T13" fmla="*/ 381 h 556"/>
                  <a:gd name="T14" fmla="*/ 174 w 555"/>
                  <a:gd name="T15" fmla="*/ 174 h 556"/>
                  <a:gd name="T16" fmla="*/ 381 w 555"/>
                  <a:gd name="T17" fmla="*/ 174 h 556"/>
                  <a:gd name="T18" fmla="*/ 381 w 555"/>
                  <a:gd name="T19" fmla="*/ 381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5" h="556">
                    <a:moveTo>
                      <a:pt x="457" y="99"/>
                    </a:moveTo>
                    <a:cubicBezTo>
                      <a:pt x="358" y="0"/>
                      <a:pt x="197" y="0"/>
                      <a:pt x="98" y="99"/>
                    </a:cubicBezTo>
                    <a:cubicBezTo>
                      <a:pt x="0" y="197"/>
                      <a:pt x="0" y="358"/>
                      <a:pt x="98" y="457"/>
                    </a:cubicBezTo>
                    <a:cubicBezTo>
                      <a:pt x="197" y="556"/>
                      <a:pt x="358" y="556"/>
                      <a:pt x="457" y="457"/>
                    </a:cubicBezTo>
                    <a:cubicBezTo>
                      <a:pt x="555" y="358"/>
                      <a:pt x="555" y="197"/>
                      <a:pt x="457" y="99"/>
                    </a:cubicBezTo>
                    <a:close/>
                    <a:moveTo>
                      <a:pt x="381" y="381"/>
                    </a:moveTo>
                    <a:cubicBezTo>
                      <a:pt x="324" y="438"/>
                      <a:pt x="231" y="438"/>
                      <a:pt x="174" y="381"/>
                    </a:cubicBezTo>
                    <a:cubicBezTo>
                      <a:pt x="117" y="324"/>
                      <a:pt x="117" y="231"/>
                      <a:pt x="174" y="174"/>
                    </a:cubicBezTo>
                    <a:cubicBezTo>
                      <a:pt x="231" y="117"/>
                      <a:pt x="324" y="117"/>
                      <a:pt x="381" y="174"/>
                    </a:cubicBezTo>
                    <a:cubicBezTo>
                      <a:pt x="438" y="231"/>
                      <a:pt x="438" y="324"/>
                      <a:pt x="381" y="3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85"/>
              <p:cNvSpPr>
                <a:spLocks/>
              </p:cNvSpPr>
              <p:nvPr/>
            </p:nvSpPr>
            <p:spPr bwMode="auto">
              <a:xfrm>
                <a:off x="17054509" y="3808418"/>
                <a:ext cx="1166820" cy="1163631"/>
              </a:xfrm>
              <a:custGeom>
                <a:avLst/>
                <a:gdLst>
                  <a:gd name="T0" fmla="*/ 256 w 311"/>
                  <a:gd name="T1" fmla="*/ 55 h 310"/>
                  <a:gd name="T2" fmla="*/ 56 w 311"/>
                  <a:gd name="T3" fmla="*/ 55 h 310"/>
                  <a:gd name="T4" fmla="*/ 56 w 311"/>
                  <a:gd name="T5" fmla="*/ 55 h 310"/>
                  <a:gd name="T6" fmla="*/ 56 w 311"/>
                  <a:gd name="T7" fmla="*/ 55 h 310"/>
                  <a:gd name="T8" fmla="*/ 56 w 311"/>
                  <a:gd name="T9" fmla="*/ 255 h 310"/>
                  <a:gd name="T10" fmla="*/ 256 w 311"/>
                  <a:gd name="T11" fmla="*/ 255 h 310"/>
                  <a:gd name="T12" fmla="*/ 256 w 311"/>
                  <a:gd name="T13" fmla="*/ 255 h 310"/>
                  <a:gd name="T14" fmla="*/ 256 w 311"/>
                  <a:gd name="T15" fmla="*/ 255 h 310"/>
                  <a:gd name="T16" fmla="*/ 256 w 311"/>
                  <a:gd name="T17" fmla="*/ 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310">
                    <a:moveTo>
                      <a:pt x="256" y="55"/>
                    </a:moveTo>
                    <a:cubicBezTo>
                      <a:pt x="201" y="0"/>
                      <a:pt x="111" y="0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0" y="110"/>
                      <a:pt x="0" y="200"/>
                      <a:pt x="56" y="255"/>
                    </a:cubicBezTo>
                    <a:cubicBezTo>
                      <a:pt x="111" y="310"/>
                      <a:pt x="201" y="310"/>
                      <a:pt x="256" y="255"/>
                    </a:cubicBezTo>
                    <a:cubicBezTo>
                      <a:pt x="256" y="255"/>
                      <a:pt x="256" y="255"/>
                      <a:pt x="256" y="255"/>
                    </a:cubicBezTo>
                    <a:cubicBezTo>
                      <a:pt x="256" y="255"/>
                      <a:pt x="256" y="255"/>
                      <a:pt x="256" y="255"/>
                    </a:cubicBezTo>
                    <a:cubicBezTo>
                      <a:pt x="311" y="200"/>
                      <a:pt x="311" y="110"/>
                      <a:pt x="256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86"/>
              <p:cNvSpPr>
                <a:spLocks noChangeArrowheads="1"/>
              </p:cNvSpPr>
              <p:nvPr/>
            </p:nvSpPr>
            <p:spPr bwMode="auto">
              <a:xfrm>
                <a:off x="16846550" y="2095500"/>
                <a:ext cx="654050" cy="3571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87"/>
              <p:cNvSpPr>
                <a:spLocks noChangeArrowheads="1"/>
              </p:cNvSpPr>
              <p:nvPr/>
            </p:nvSpPr>
            <p:spPr bwMode="auto">
              <a:xfrm>
                <a:off x="15344775" y="3616325"/>
                <a:ext cx="357188" cy="6397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88"/>
              <p:cNvSpPr>
                <a:spLocks/>
              </p:cNvSpPr>
              <p:nvPr/>
            </p:nvSpPr>
            <p:spPr bwMode="auto">
              <a:xfrm>
                <a:off x="16348075" y="3101975"/>
                <a:ext cx="769938" cy="766763"/>
              </a:xfrm>
              <a:custGeom>
                <a:avLst/>
                <a:gdLst>
                  <a:gd name="T0" fmla="*/ 326 w 485"/>
                  <a:gd name="T1" fmla="*/ 483 h 483"/>
                  <a:gd name="T2" fmla="*/ 485 w 485"/>
                  <a:gd name="T3" fmla="*/ 324 h 483"/>
                  <a:gd name="T4" fmla="*/ 158 w 485"/>
                  <a:gd name="T5" fmla="*/ 0 h 483"/>
                  <a:gd name="T6" fmla="*/ 0 w 485"/>
                  <a:gd name="T7" fmla="*/ 156 h 483"/>
                  <a:gd name="T8" fmla="*/ 326 w 485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83">
                    <a:moveTo>
                      <a:pt x="326" y="483"/>
                    </a:moveTo>
                    <a:lnTo>
                      <a:pt x="485" y="324"/>
                    </a:lnTo>
                    <a:lnTo>
                      <a:pt x="158" y="0"/>
                    </a:lnTo>
                    <a:lnTo>
                      <a:pt x="0" y="156"/>
                    </a:lnTo>
                    <a:lnTo>
                      <a:pt x="326" y="4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89"/>
              <p:cNvSpPr>
                <a:spLocks/>
              </p:cNvSpPr>
              <p:nvPr/>
            </p:nvSpPr>
            <p:spPr bwMode="auto">
              <a:xfrm>
                <a:off x="17770475" y="1690687"/>
                <a:ext cx="1165225" cy="1166813"/>
              </a:xfrm>
              <a:custGeom>
                <a:avLst/>
                <a:gdLst>
                  <a:gd name="T0" fmla="*/ 55 w 310"/>
                  <a:gd name="T1" fmla="*/ 256 h 311"/>
                  <a:gd name="T2" fmla="*/ 255 w 310"/>
                  <a:gd name="T3" fmla="*/ 256 h 311"/>
                  <a:gd name="T4" fmla="*/ 255 w 310"/>
                  <a:gd name="T5" fmla="*/ 56 h 311"/>
                  <a:gd name="T6" fmla="*/ 55 w 310"/>
                  <a:gd name="T7" fmla="*/ 56 h 311"/>
                  <a:gd name="T8" fmla="*/ 55 w 310"/>
                  <a:gd name="T9" fmla="*/ 25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11">
                    <a:moveTo>
                      <a:pt x="55" y="256"/>
                    </a:moveTo>
                    <a:cubicBezTo>
                      <a:pt x="110" y="311"/>
                      <a:pt x="200" y="311"/>
                      <a:pt x="255" y="256"/>
                    </a:cubicBezTo>
                    <a:cubicBezTo>
                      <a:pt x="310" y="200"/>
                      <a:pt x="310" y="111"/>
                      <a:pt x="255" y="56"/>
                    </a:cubicBezTo>
                    <a:cubicBezTo>
                      <a:pt x="200" y="0"/>
                      <a:pt x="110" y="0"/>
                      <a:pt x="55" y="56"/>
                    </a:cubicBezTo>
                    <a:cubicBezTo>
                      <a:pt x="0" y="111"/>
                      <a:pt x="0" y="200"/>
                      <a:pt x="55" y="2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90"/>
              <p:cNvSpPr>
                <a:spLocks/>
              </p:cNvSpPr>
              <p:nvPr/>
            </p:nvSpPr>
            <p:spPr bwMode="auto">
              <a:xfrm>
                <a:off x="14939963" y="4521200"/>
                <a:ext cx="1166813" cy="1168400"/>
              </a:xfrm>
              <a:custGeom>
                <a:avLst/>
                <a:gdLst>
                  <a:gd name="T0" fmla="*/ 256 w 311"/>
                  <a:gd name="T1" fmla="*/ 55 h 311"/>
                  <a:gd name="T2" fmla="*/ 55 w 311"/>
                  <a:gd name="T3" fmla="*/ 55 h 311"/>
                  <a:gd name="T4" fmla="*/ 55 w 311"/>
                  <a:gd name="T5" fmla="*/ 255 h 311"/>
                  <a:gd name="T6" fmla="*/ 256 w 311"/>
                  <a:gd name="T7" fmla="*/ 255 h 311"/>
                  <a:gd name="T8" fmla="*/ 256 w 311"/>
                  <a:gd name="T9" fmla="*/ 5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1">
                    <a:moveTo>
                      <a:pt x="256" y="55"/>
                    </a:moveTo>
                    <a:cubicBezTo>
                      <a:pt x="200" y="0"/>
                      <a:pt x="111" y="0"/>
                      <a:pt x="55" y="55"/>
                    </a:cubicBezTo>
                    <a:cubicBezTo>
                      <a:pt x="0" y="110"/>
                      <a:pt x="0" y="200"/>
                      <a:pt x="55" y="255"/>
                    </a:cubicBezTo>
                    <a:cubicBezTo>
                      <a:pt x="111" y="311"/>
                      <a:pt x="200" y="311"/>
                      <a:pt x="256" y="255"/>
                    </a:cubicBezTo>
                    <a:cubicBezTo>
                      <a:pt x="311" y="200"/>
                      <a:pt x="311" y="110"/>
                      <a:pt x="256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6" name="TextBox 535"/>
            <p:cNvSpPr txBox="1"/>
            <p:nvPr/>
          </p:nvSpPr>
          <p:spPr>
            <a:xfrm>
              <a:off x="1264967" y="2070416"/>
              <a:ext cx="1924516" cy="2970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Central Controller</a:t>
              </a:r>
            </a:p>
          </p:txBody>
        </p:sp>
      </p:grpSp>
      <p:sp>
        <p:nvSpPr>
          <p:cNvPr id="5" name="Right Brace 4"/>
          <p:cNvSpPr/>
          <p:nvPr/>
        </p:nvSpPr>
        <p:spPr>
          <a:xfrm>
            <a:off x="4830029" y="1223214"/>
            <a:ext cx="186642" cy="129138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-42392"/>
            <a:ext cx="10515600" cy="999207"/>
          </a:xfrm>
        </p:spPr>
        <p:txBody>
          <a:bodyPr/>
          <a:lstStyle/>
          <a:p>
            <a:pPr algn="ctr"/>
            <a:r>
              <a:rPr lang="en-US" u="sng" dirty="0" smtClean="0"/>
              <a:t>Proposed load balancing schemes </a:t>
            </a:r>
            <a:endParaRPr lang="en-US" u="sng" dirty="0"/>
          </a:p>
        </p:txBody>
      </p:sp>
      <p:sp>
        <p:nvSpPr>
          <p:cNvPr id="151" name="TextBox 150"/>
          <p:cNvSpPr txBox="1"/>
          <p:nvPr/>
        </p:nvSpPr>
        <p:spPr>
          <a:xfrm>
            <a:off x="1567218" y="61454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Hypervisors</a:t>
            </a:r>
            <a:endParaRPr lang="en-US" dirty="0"/>
          </a:p>
        </p:txBody>
      </p:sp>
      <p:sp>
        <p:nvSpPr>
          <p:cNvPr id="392" name="TextBox 391"/>
          <p:cNvSpPr txBox="1"/>
          <p:nvPr/>
        </p:nvSpPr>
        <p:spPr>
          <a:xfrm>
            <a:off x="5509866" y="2701406"/>
            <a:ext cx="571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CONGA, HULA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Needs custom ASIC data center fabric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High capital cost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4964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3939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39427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6852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685280"/>
            <a:ext cx="1966849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sp>
        <p:nvSpPr>
          <p:cNvPr id="529" name="TextBox 528"/>
          <p:cNvSpPr txBox="1"/>
          <p:nvPr/>
        </p:nvSpPr>
        <p:spPr>
          <a:xfrm>
            <a:off x="5512440" y="2468653"/>
            <a:ext cx="6361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In-network load balancing</a:t>
            </a:r>
            <a:endParaRPr lang="en-US" sz="2000" dirty="0"/>
          </a:p>
        </p:txBody>
      </p:sp>
      <p:sp>
        <p:nvSpPr>
          <p:cNvPr id="155" name="Right Brace 154"/>
          <p:cNvSpPr/>
          <p:nvPr/>
        </p:nvSpPr>
        <p:spPr>
          <a:xfrm>
            <a:off x="4873473" y="2528060"/>
            <a:ext cx="249892" cy="13697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47" y="-42392"/>
            <a:ext cx="10515600" cy="999207"/>
          </a:xfrm>
        </p:spPr>
        <p:txBody>
          <a:bodyPr/>
          <a:lstStyle/>
          <a:p>
            <a:pPr algn="ctr"/>
            <a:r>
              <a:rPr lang="en-US" u="sng" dirty="0" smtClean="0"/>
              <a:t>Proposed load balancing schemes </a:t>
            </a:r>
            <a:endParaRPr lang="en-US" u="sng" dirty="0"/>
          </a:p>
        </p:txBody>
      </p:sp>
      <p:sp>
        <p:nvSpPr>
          <p:cNvPr id="151" name="TextBox 150"/>
          <p:cNvSpPr txBox="1"/>
          <p:nvPr/>
        </p:nvSpPr>
        <p:spPr>
          <a:xfrm>
            <a:off x="1567218" y="6145471"/>
            <a:ext cx="1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Hypervisors</a:t>
            </a:r>
            <a:endParaRPr lang="en-US" dirty="0"/>
          </a:p>
        </p:txBody>
      </p:sp>
      <p:grpSp>
        <p:nvGrpSpPr>
          <p:cNvPr id="398" name="Group 397"/>
          <p:cNvGrpSpPr/>
          <p:nvPr/>
        </p:nvGrpSpPr>
        <p:grpSpPr>
          <a:xfrm>
            <a:off x="742674" y="2496426"/>
            <a:ext cx="3218286" cy="1452928"/>
            <a:chOff x="3318080" y="1610286"/>
            <a:chExt cx="4826197" cy="2546122"/>
          </a:xfrm>
        </p:grpSpPr>
        <p:grpSp>
          <p:nvGrpSpPr>
            <p:cNvPr id="399" name="Group 398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456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0" name="Group 399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4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400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" name="Group 401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402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42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" name="Group 403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7" name="Straight Connector 466"/>
          <p:cNvCxnSpPr/>
          <p:nvPr/>
        </p:nvCxnSpPr>
        <p:spPr>
          <a:xfrm>
            <a:off x="996674" y="3939635"/>
            <a:ext cx="1322" cy="7579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3638584" y="3942738"/>
            <a:ext cx="2322" cy="75995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98359" y="4685280"/>
            <a:ext cx="1857441" cy="1446956"/>
            <a:chOff x="5524318" y="4220558"/>
            <a:chExt cx="2786687" cy="1367180"/>
          </a:xfrm>
        </p:grpSpPr>
        <p:grpSp>
          <p:nvGrpSpPr>
            <p:cNvPr id="470" name="Group 469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" name="Group 470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486" name="Freeform 48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89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2" name="Group 471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3" name="Straight Connector 472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5694089" y="4509477"/>
              <a:ext cx="2267094" cy="378906"/>
              <a:chOff x="8697277" y="5840957"/>
              <a:chExt cx="1475404" cy="378906"/>
            </a:xfrm>
          </p:grpSpPr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8697277" y="5840957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697277" y="5880417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10025576" y="5840957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8764559" y="5943234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658530" y="4685280"/>
            <a:ext cx="1931921" cy="1453638"/>
            <a:chOff x="5524318" y="4220558"/>
            <a:chExt cx="2786687" cy="13671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513" name="Freeform 512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514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9664348" y="-3030549"/>
                <a:ext cx="2586057" cy="2590783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9" name="Group 498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09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510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11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500" name="Straight Connector 499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2" name="Group 501"/>
            <p:cNvGrpSpPr/>
            <p:nvPr/>
          </p:nvGrpSpPr>
          <p:grpSpPr>
            <a:xfrm>
              <a:off x="5713412" y="4496580"/>
              <a:ext cx="2267094" cy="378906"/>
              <a:chOff x="8709852" y="5828060"/>
              <a:chExt cx="1475404" cy="378906"/>
            </a:xfrm>
          </p:grpSpPr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8709852" y="5828060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8709852" y="5867521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10038151" y="5828060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777136" y="5942450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sp>
        <p:nvSpPr>
          <p:cNvPr id="530" name="TextBox 529"/>
          <p:cNvSpPr txBox="1"/>
          <p:nvPr/>
        </p:nvSpPr>
        <p:spPr>
          <a:xfrm>
            <a:off x="5512060" y="4627116"/>
            <a:ext cx="6122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PRESTO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on-standard shadow mac labels based forwarding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ontroller intervention in case of asymmetry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MPTCP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Incast</a:t>
            </a:r>
            <a:r>
              <a:rPr lang="en-US" sz="2000" dirty="0" smtClean="0">
                <a:solidFill>
                  <a:srgbClr val="FF0000"/>
                </a:solidFill>
              </a:rPr>
              <a:t> collapse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Guest VM network stack changes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512440" y="4247307"/>
            <a:ext cx="618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End-host load balancing</a:t>
            </a:r>
            <a:endParaRPr lang="en-US" sz="2000" dirty="0"/>
          </a:p>
        </p:txBody>
      </p:sp>
      <p:sp>
        <p:nvSpPr>
          <p:cNvPr id="156" name="Right Brace 155"/>
          <p:cNvSpPr/>
          <p:nvPr/>
        </p:nvSpPr>
        <p:spPr>
          <a:xfrm>
            <a:off x="4958705" y="4406563"/>
            <a:ext cx="263854" cy="2108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en-US" u="sng" dirty="0" err="1" smtClean="0"/>
              <a:t>vSwitch</a:t>
            </a:r>
            <a:r>
              <a:rPr lang="en-US" u="sng" dirty="0"/>
              <a:t> </a:t>
            </a:r>
            <a:r>
              <a:rPr lang="en-US" u="sng" dirty="0" smtClean="0"/>
              <a:t>as the sweet spot</a:t>
            </a:r>
            <a:endParaRPr lang="en-US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3921767" y="1668243"/>
            <a:ext cx="4014503" cy="1937418"/>
            <a:chOff x="3318080" y="1610286"/>
            <a:chExt cx="4826197" cy="2546122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318080" y="3932696"/>
              <a:ext cx="871752" cy="212447"/>
              <a:chOff x="12968288" y="2754313"/>
              <a:chExt cx="11533187" cy="2981326"/>
            </a:xfrm>
          </p:grpSpPr>
          <p:sp>
            <p:nvSpPr>
              <p:cNvPr id="65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810799" y="1610286"/>
              <a:ext cx="576134" cy="528307"/>
              <a:chOff x="12615863" y="2703513"/>
              <a:chExt cx="2846387" cy="2768601"/>
            </a:xfrm>
          </p:grpSpPr>
          <p:sp>
            <p:nvSpPr>
              <p:cNvPr id="57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958165" y="1610286"/>
              <a:ext cx="576134" cy="528307"/>
              <a:chOff x="12615863" y="2703513"/>
              <a:chExt cx="2846387" cy="2768601"/>
            </a:xfrm>
          </p:grpSpPr>
          <p:sp>
            <p:nvSpPr>
              <p:cNvPr id="49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058930" y="1610286"/>
              <a:ext cx="576134" cy="528307"/>
              <a:chOff x="12615863" y="2703513"/>
              <a:chExt cx="2846387" cy="2768601"/>
            </a:xfrm>
          </p:grpSpPr>
          <p:sp>
            <p:nvSpPr>
              <p:cNvPr id="41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201392" y="1610286"/>
              <a:ext cx="576134" cy="528307"/>
              <a:chOff x="12615863" y="2703513"/>
              <a:chExt cx="2846387" cy="2768601"/>
            </a:xfrm>
          </p:grpSpPr>
          <p:sp>
            <p:nvSpPr>
              <p:cNvPr id="33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272525" y="3943961"/>
              <a:ext cx="871752" cy="212447"/>
              <a:chOff x="12968288" y="2754313"/>
              <a:chExt cx="11533187" cy="2981326"/>
            </a:xfrm>
          </p:grpSpPr>
          <p:sp>
            <p:nvSpPr>
              <p:cNvPr id="2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V="1">
              <a:off x="3713907" y="2142182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70810" y="2142182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13907" y="2142181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13907" y="2142181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13776" y="2131684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0688" y="2118327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51969" y="2142182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45142" y="2131249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4237140" y="3597089"/>
            <a:ext cx="1984" cy="80722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538631" y="3605311"/>
            <a:ext cx="6962" cy="809358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923546" y="4411353"/>
            <a:ext cx="2786687" cy="1367180"/>
            <a:chOff x="5524318" y="4220558"/>
            <a:chExt cx="2786687" cy="1367180"/>
          </a:xfrm>
        </p:grpSpPr>
        <p:grpSp>
          <p:nvGrpSpPr>
            <p:cNvPr id="79" name="Group 78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6258417" y="4411353"/>
            <a:ext cx="2786687" cy="1367180"/>
            <a:chOff x="5524318" y="4220558"/>
            <a:chExt cx="2786687" cy="136718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524318" y="4220558"/>
              <a:ext cx="2786687" cy="1367180"/>
              <a:chOff x="4519371" y="3600936"/>
              <a:chExt cx="564324" cy="548640"/>
            </a:xfrm>
          </p:grpSpPr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5602918" y="5090401"/>
              <a:ext cx="444310" cy="401132"/>
              <a:chOff x="15084425" y="-6992940"/>
              <a:chExt cx="9767954" cy="9496428"/>
            </a:xfrm>
          </p:grpSpPr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5084491" y="-6992917"/>
                <a:ext cx="9767888" cy="989006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5084513" y="-6003935"/>
                <a:ext cx="8799513" cy="850742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23883938" y="-6992940"/>
                <a:ext cx="968375" cy="9496428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6668785" y="-3030539"/>
                <a:ext cx="2597145" cy="2609853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9664356" y="-3030550"/>
                <a:ext cx="2586042" cy="2590789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>
              <a:off x="7432566" y="5090401"/>
              <a:ext cx="444307" cy="401132"/>
              <a:chOff x="15084425" y="-6992938"/>
              <a:chExt cx="9767888" cy="9496426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flipH="1" flipV="1">
              <a:off x="5825037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7675411" y="4725058"/>
              <a:ext cx="2" cy="365343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5713412" y="4339111"/>
              <a:ext cx="2267094" cy="378906"/>
              <a:chOff x="8709852" y="5670591"/>
              <a:chExt cx="1475404" cy="378906"/>
            </a:xfrm>
          </p:grpSpPr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8709852" y="5670591"/>
                <a:ext cx="1475404" cy="39462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8709852" y="5710052"/>
                <a:ext cx="1329135" cy="339444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0038151" y="5670591"/>
                <a:ext cx="146269" cy="37890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777136" y="5772868"/>
                <a:ext cx="1228883" cy="2403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2460429" y="4941194"/>
            <a:ext cx="1676946" cy="307812"/>
            <a:chOff x="8760866" y="3617001"/>
            <a:chExt cx="1676946" cy="307812"/>
          </a:xfrm>
        </p:grpSpPr>
        <p:sp>
          <p:nvSpPr>
            <p:cNvPr id="133" name="Shape 665"/>
            <p:cNvSpPr/>
            <p:nvPr/>
          </p:nvSpPr>
          <p:spPr>
            <a:xfrm>
              <a:off x="9475755" y="3617001"/>
              <a:ext cx="962057" cy="30175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Payload</a:t>
              </a:r>
            </a:p>
          </p:txBody>
        </p:sp>
        <p:sp>
          <p:nvSpPr>
            <p:cNvPr id="134" name="Shape 666"/>
            <p:cNvSpPr/>
            <p:nvPr/>
          </p:nvSpPr>
          <p:spPr>
            <a:xfrm>
              <a:off x="9141866" y="3620014"/>
              <a:ext cx="333887" cy="30479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8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</a:p>
          </p:txBody>
        </p:sp>
        <p:sp>
          <p:nvSpPr>
            <p:cNvPr id="135" name="Shape 667"/>
            <p:cNvSpPr/>
            <p:nvPr/>
          </p:nvSpPr>
          <p:spPr>
            <a:xfrm>
              <a:off x="8760866" y="3620014"/>
              <a:ext cx="381000" cy="30175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38644" y="3976733"/>
            <a:ext cx="3092968" cy="276999"/>
            <a:chOff x="1338644" y="3976733"/>
            <a:chExt cx="3092968" cy="276999"/>
          </a:xfrm>
        </p:grpSpPr>
        <p:sp>
          <p:nvSpPr>
            <p:cNvPr id="137" name="Shape 670"/>
            <p:cNvSpPr/>
            <p:nvPr/>
          </p:nvSpPr>
          <p:spPr>
            <a:xfrm>
              <a:off x="1338644" y="3976733"/>
              <a:ext cx="512546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</a:p>
          </p:txBody>
        </p:sp>
        <p:sp>
          <p:nvSpPr>
            <p:cNvPr id="138" name="Shape 671"/>
            <p:cNvSpPr/>
            <p:nvPr/>
          </p:nvSpPr>
          <p:spPr>
            <a:xfrm>
              <a:off x="1851190" y="3976733"/>
              <a:ext cx="464758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672"/>
            <p:cNvSpPr/>
            <p:nvPr/>
          </p:nvSpPr>
          <p:spPr>
            <a:xfrm>
              <a:off x="2315948" y="3976733"/>
              <a:ext cx="1124504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TCP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673"/>
            <p:cNvSpPr/>
            <p:nvPr/>
          </p:nvSpPr>
          <p:spPr>
            <a:xfrm>
              <a:off x="3440452" y="3976733"/>
              <a:ext cx="991160" cy="276999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8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  <a:endParaRPr lang="en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3613" y="1524000"/>
            <a:ext cx="8471447" cy="2209800"/>
            <a:chOff x="3503613" y="1524000"/>
            <a:chExt cx="7019830" cy="2209800"/>
          </a:xfrm>
        </p:grpSpPr>
        <p:sp>
          <p:nvSpPr>
            <p:cNvPr id="142" name="Rectangle 141"/>
            <p:cNvSpPr/>
            <p:nvPr/>
          </p:nvSpPr>
          <p:spPr>
            <a:xfrm>
              <a:off x="3503613" y="1524000"/>
              <a:ext cx="4673885" cy="220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3" name="Shape 691"/>
            <p:cNvSpPr txBox="1"/>
            <p:nvPr/>
          </p:nvSpPr>
          <p:spPr>
            <a:xfrm>
              <a:off x="8513472" y="2040148"/>
              <a:ext cx="2009971" cy="646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rtl="0">
                <a:buSzPct val="25000"/>
                <a:buNone/>
              </a:pPr>
              <a:r>
                <a:rPr lang="en" b="0" i="0" u="none" strike="noStrike" cap="none" baseline="0" dirty="0" smtClean="0">
                  <a:latin typeface="Calibri"/>
                  <a:ea typeface="Calibri"/>
                  <a:cs typeface="Calibri"/>
                  <a:sym typeface="Calibri"/>
                </a:rPr>
                <a:t>Network 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dirty="0" smtClean="0">
                  <a:latin typeface="Calibri"/>
                  <a:ea typeface="Calibri"/>
                  <a:cs typeface="Calibri"/>
                  <a:sym typeface="Calibri"/>
                </a:rPr>
                <a:t>witches with ECMP using 5-tuple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H="1" flipV="1">
              <a:off x="8172692" y="2411896"/>
              <a:ext cx="307469" cy="1639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826255" y="2753395"/>
            <a:ext cx="2563865" cy="1223338"/>
            <a:chOff x="826255" y="2753395"/>
            <a:chExt cx="2563865" cy="1223338"/>
          </a:xfrm>
        </p:grpSpPr>
        <p:sp>
          <p:nvSpPr>
            <p:cNvPr id="145" name="TextBox 144"/>
            <p:cNvSpPr txBox="1"/>
            <p:nvPr/>
          </p:nvSpPr>
          <p:spPr>
            <a:xfrm>
              <a:off x="826255" y="2753395"/>
              <a:ext cx="2563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Outer transport source ports are used for ECMP traffic distribution</a:t>
              </a:r>
              <a:endParaRPr lang="en-US" dirty="0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>
              <a:off x="2315948" y="3605311"/>
              <a:ext cx="414552" cy="371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641913" y="1634226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Spine</a:t>
            </a:r>
          </a:p>
          <a:p>
            <a:pPr algn="ctr"/>
            <a:r>
              <a:rPr lang="en-US" sz="1200" dirty="0" smtClean="0"/>
              <a:t>switches</a:t>
            </a:r>
            <a:endParaRPr lang="en-US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641913" y="2981536"/>
            <a:ext cx="71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Leaf</a:t>
            </a:r>
          </a:p>
          <a:p>
            <a:pPr algn="ctr"/>
            <a:r>
              <a:rPr lang="en-US" sz="1200" dirty="0" smtClean="0"/>
              <a:t>switches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4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3 L 0.16176 -0.14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3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76 -0.14259 L 0.25202 -0.38402 C 0.27104 -0.43842 0.2993 -0.46736 0.329 -0.46736 C 0.36273 -0.46736 0.38982 -0.43842 0.4087 -0.38402 L 0.49935 -0.14259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9" y="-162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315E-7 1.11022E-16 L 0.09013 -0.24074 C 0.10901 -0.29491 0.13728 -0.32361 0.16723 -0.32361 C 0.20083 -0.32361 0.22805 -0.29491 0.24681 -0.24074 L 0.33811 1.11022E-1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5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14 -0.14467 L 0.36745 -0.00763 " pathEditMode="relative" ptsTypes="AA">
                                      <p:cBhvr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CLOVE design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US" b="1" dirty="0" smtClean="0"/>
              <a:t>Path discovery</a:t>
            </a:r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US" b="1" dirty="0" smtClean="0"/>
              <a:t>Load-balancing </a:t>
            </a:r>
            <a:r>
              <a:rPr lang="en-US" b="1" dirty="0" err="1" smtClean="0"/>
              <a:t>flowlets</a:t>
            </a:r>
            <a:r>
              <a:rPr lang="en-US" b="1" dirty="0" smtClean="0"/>
              <a:t> </a:t>
            </a:r>
            <a:endParaRPr lang="en-US" dirty="0" smtClean="0"/>
          </a:p>
          <a:p>
            <a:pPr>
              <a:lnSpc>
                <a:spcPct val="250000"/>
              </a:lnSpc>
              <a:buFont typeface="Wingdings" charset="2"/>
              <a:buChar char="§"/>
            </a:pPr>
            <a:r>
              <a:rPr lang="en-US" b="1" dirty="0" err="1" smtClean="0"/>
              <a:t>vSwitch</a:t>
            </a:r>
            <a:r>
              <a:rPr lang="en-US" b="1" dirty="0" smtClean="0"/>
              <a:t> load-balancing</a:t>
            </a:r>
          </a:p>
        </p:txBody>
      </p:sp>
    </p:spTree>
    <p:extLst>
      <p:ext uri="{BB962C8B-B14F-4D97-AF65-F5344CB8AC3E}">
        <p14:creationId xmlns:p14="http://schemas.microsoft.com/office/powerpoint/2010/main" val="18775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190"/>
          <p:cNvSpPr/>
          <p:nvPr/>
        </p:nvSpPr>
        <p:spPr>
          <a:xfrm>
            <a:off x="482600" y="215900"/>
            <a:ext cx="11442700" cy="6480303"/>
          </a:xfrm>
          <a:custGeom>
            <a:avLst/>
            <a:gdLst>
              <a:gd name="connsiteX0" fmla="*/ 152403 w 11417300"/>
              <a:gd name="connsiteY0" fmla="*/ 0 h 6350000"/>
              <a:gd name="connsiteX1" fmla="*/ 2501897 w 11417300"/>
              <a:gd name="connsiteY1" fmla="*/ 0 h 6350000"/>
              <a:gd name="connsiteX2" fmla="*/ 2654300 w 11417300"/>
              <a:gd name="connsiteY2" fmla="*/ 152403 h 6350000"/>
              <a:gd name="connsiteX3" fmla="*/ 2654300 w 11417300"/>
              <a:gd name="connsiteY3" fmla="*/ 914400 h 6350000"/>
              <a:gd name="connsiteX4" fmla="*/ 11417300 w 11417300"/>
              <a:gd name="connsiteY4" fmla="*/ 914400 h 6350000"/>
              <a:gd name="connsiteX5" fmla="*/ 11417300 w 11417300"/>
              <a:gd name="connsiteY5" fmla="*/ 6350000 h 6350000"/>
              <a:gd name="connsiteX6" fmla="*/ 0 w 11417300"/>
              <a:gd name="connsiteY6" fmla="*/ 6350000 h 6350000"/>
              <a:gd name="connsiteX7" fmla="*/ 0 w 11417300"/>
              <a:gd name="connsiteY7" fmla="*/ 914400 h 6350000"/>
              <a:gd name="connsiteX8" fmla="*/ 0 w 11417300"/>
              <a:gd name="connsiteY8" fmla="*/ 152403 h 6350000"/>
              <a:gd name="connsiteX9" fmla="*/ 152403 w 11417300"/>
              <a:gd name="connsiteY9" fmla="*/ 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17300" h="6350000">
                <a:moveTo>
                  <a:pt x="152403" y="0"/>
                </a:moveTo>
                <a:lnTo>
                  <a:pt x="2501897" y="0"/>
                </a:lnTo>
                <a:cubicBezTo>
                  <a:pt x="2586067" y="0"/>
                  <a:pt x="2654300" y="68233"/>
                  <a:pt x="2654300" y="152403"/>
                </a:cubicBezTo>
                <a:lnTo>
                  <a:pt x="2654300" y="914400"/>
                </a:lnTo>
                <a:lnTo>
                  <a:pt x="11417300" y="914400"/>
                </a:lnTo>
                <a:lnTo>
                  <a:pt x="11417300" y="6350000"/>
                </a:lnTo>
                <a:lnTo>
                  <a:pt x="0" y="6350000"/>
                </a:ln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330200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Path Discovery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79790" y="2178333"/>
            <a:ext cx="1605285" cy="5835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Standard ECMP in the physical network</a:t>
            </a:r>
          </a:p>
          <a:p>
            <a:pPr marL="0" indent="0" algn="ctr">
              <a:buNone/>
            </a:pPr>
            <a:endParaRPr lang="en-US" b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532993" y="5138187"/>
            <a:ext cx="1655278" cy="729869"/>
            <a:chOff x="3377733" y="4277151"/>
            <a:chExt cx="1655278" cy="729869"/>
          </a:xfrm>
        </p:grpSpPr>
        <p:grpSp>
          <p:nvGrpSpPr>
            <p:cNvPr id="14" name="Group 13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flipH="1" flipV="1">
              <a:off x="3872302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463229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076118" y="5137639"/>
            <a:ext cx="1655278" cy="729869"/>
            <a:chOff x="3377733" y="4277151"/>
            <a:chExt cx="1655278" cy="729869"/>
          </a:xfrm>
        </p:grpSpPr>
        <p:grpSp>
          <p:nvGrpSpPr>
            <p:cNvPr id="43" name="Group 42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H="1" flipV="1">
              <a:off x="3859602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463229" y="46547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hape 670"/>
          <p:cNvSpPr/>
          <p:nvPr/>
        </p:nvSpPr>
        <p:spPr>
          <a:xfrm>
            <a:off x="3554053" y="5951539"/>
            <a:ext cx="1272018" cy="246221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Hypervisor H1</a:t>
            </a:r>
            <a:endParaRPr lang="en" sz="16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670"/>
          <p:cNvSpPr/>
          <p:nvPr/>
        </p:nvSpPr>
        <p:spPr>
          <a:xfrm>
            <a:off x="6906755" y="5951539"/>
            <a:ext cx="1272018" cy="246221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Hypervisor H2</a:t>
            </a:r>
            <a:endParaRPr lang="en" sz="16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041105" y="3608931"/>
            <a:ext cx="1925032" cy="790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Hypervisor learns source </a:t>
            </a:r>
            <a:r>
              <a:rPr lang="en-US" sz="1800" dirty="0"/>
              <a:t>p</a:t>
            </a:r>
            <a:r>
              <a:rPr lang="en-US" sz="1800" dirty="0" smtClean="0"/>
              <a:t>ort to path mapping</a:t>
            </a:r>
            <a:endParaRPr lang="en-US" sz="1800" dirty="0"/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44641"/>
              </p:ext>
            </p:extLst>
          </p:nvPr>
        </p:nvGraphicFramePr>
        <p:xfrm>
          <a:off x="1357231" y="4534251"/>
          <a:ext cx="1075671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71"/>
                <a:gridCol w="609600"/>
              </a:tblGrid>
              <a:tr h="141696"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Dst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SPort</a:t>
                      </a:r>
                      <a:endParaRPr lang="en-US" sz="1100" b="1" i="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5001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5002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5003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5004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 rot="18276389">
            <a:off x="3485702" y="3437566"/>
            <a:ext cx="2260907" cy="383478"/>
            <a:chOff x="6387032" y="5281152"/>
            <a:chExt cx="2522338" cy="430887"/>
          </a:xfrm>
        </p:grpSpPr>
        <p:sp>
          <p:nvSpPr>
            <p:cNvPr id="96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672"/>
            <p:cNvSpPr/>
            <p:nvPr/>
          </p:nvSpPr>
          <p:spPr>
            <a:xfrm>
              <a:off x="7123773" y="5281152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lang="en" sz="1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99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3792373" y="4535669"/>
            <a:ext cx="999193" cy="216127"/>
            <a:chOff x="12968288" y="2754313"/>
            <a:chExt cx="11533187" cy="2981326"/>
          </a:xfrm>
        </p:grpSpPr>
        <p:sp>
          <p:nvSpPr>
            <p:cNvPr id="101" name="Freeform 367"/>
            <p:cNvSpPr>
              <a:spLocks/>
            </p:cNvSpPr>
            <p:nvPr/>
          </p:nvSpPr>
          <p:spPr bwMode="auto">
            <a:xfrm>
              <a:off x="12968288" y="2754313"/>
              <a:ext cx="11533187" cy="2981325"/>
            </a:xfrm>
            <a:custGeom>
              <a:avLst/>
              <a:gdLst>
                <a:gd name="T0" fmla="*/ 664 w 7265"/>
                <a:gd name="T1" fmla="*/ 0 h 1878"/>
                <a:gd name="T2" fmla="*/ 0 w 7265"/>
                <a:gd name="T3" fmla="*/ 667 h 1878"/>
                <a:gd name="T4" fmla="*/ 0 w 7265"/>
                <a:gd name="T5" fmla="*/ 1878 h 1878"/>
                <a:gd name="T6" fmla="*/ 6603 w 7265"/>
                <a:gd name="T7" fmla="*/ 1878 h 1878"/>
                <a:gd name="T8" fmla="*/ 7265 w 7265"/>
                <a:gd name="T9" fmla="*/ 1212 h 1878"/>
                <a:gd name="T10" fmla="*/ 7265 w 7265"/>
                <a:gd name="T11" fmla="*/ 0 h 1878"/>
                <a:gd name="T12" fmla="*/ 664 w 7265"/>
                <a:gd name="T13" fmla="*/ 0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5" h="1878">
                  <a:moveTo>
                    <a:pt x="664" y="0"/>
                  </a:moveTo>
                  <a:lnTo>
                    <a:pt x="0" y="667"/>
                  </a:lnTo>
                  <a:lnTo>
                    <a:pt x="0" y="1878"/>
                  </a:lnTo>
                  <a:lnTo>
                    <a:pt x="6603" y="1878"/>
                  </a:lnTo>
                  <a:lnTo>
                    <a:pt x="7265" y="1212"/>
                  </a:lnTo>
                  <a:lnTo>
                    <a:pt x="7265" y="0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68"/>
            <p:cNvSpPr>
              <a:spLocks/>
            </p:cNvSpPr>
            <p:nvPr/>
          </p:nvSpPr>
          <p:spPr bwMode="auto">
            <a:xfrm>
              <a:off x="12968288" y="3813176"/>
              <a:ext cx="10482262" cy="1922463"/>
            </a:xfrm>
            <a:custGeom>
              <a:avLst/>
              <a:gdLst>
                <a:gd name="T0" fmla="*/ 6603 w 6603"/>
                <a:gd name="T1" fmla="*/ 1211 h 1211"/>
                <a:gd name="T2" fmla="*/ 0 w 6603"/>
                <a:gd name="T3" fmla="*/ 1211 h 1211"/>
                <a:gd name="T4" fmla="*/ 0 w 6603"/>
                <a:gd name="T5" fmla="*/ 272 h 1211"/>
                <a:gd name="T6" fmla="*/ 0 w 6603"/>
                <a:gd name="T7" fmla="*/ 0 h 1211"/>
                <a:gd name="T8" fmla="*/ 6603 w 6603"/>
                <a:gd name="T9" fmla="*/ 0 h 1211"/>
                <a:gd name="T10" fmla="*/ 6603 w 6603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3" h="1211">
                  <a:moveTo>
                    <a:pt x="6603" y="1211"/>
                  </a:moveTo>
                  <a:lnTo>
                    <a:pt x="0" y="1211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121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69"/>
            <p:cNvSpPr>
              <a:spLocks/>
            </p:cNvSpPr>
            <p:nvPr/>
          </p:nvSpPr>
          <p:spPr bwMode="auto">
            <a:xfrm>
              <a:off x="16789400" y="3813176"/>
              <a:ext cx="6661150" cy="1922463"/>
            </a:xfrm>
            <a:custGeom>
              <a:avLst/>
              <a:gdLst>
                <a:gd name="T0" fmla="*/ 4196 w 4196"/>
                <a:gd name="T1" fmla="*/ 1211 h 1211"/>
                <a:gd name="T2" fmla="*/ 1241 w 4196"/>
                <a:gd name="T3" fmla="*/ 1211 h 1211"/>
                <a:gd name="T4" fmla="*/ 0 w 4196"/>
                <a:gd name="T5" fmla="*/ 1211 h 1211"/>
                <a:gd name="T6" fmla="*/ 1177 w 4196"/>
                <a:gd name="T7" fmla="*/ 0 h 1211"/>
                <a:gd name="T8" fmla="*/ 4196 w 4196"/>
                <a:gd name="T9" fmla="*/ 0 h 1211"/>
                <a:gd name="T10" fmla="*/ 4196 w 4196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6" h="1211">
                  <a:moveTo>
                    <a:pt x="4196" y="1211"/>
                  </a:moveTo>
                  <a:lnTo>
                    <a:pt x="1241" y="1211"/>
                  </a:lnTo>
                  <a:lnTo>
                    <a:pt x="0" y="1211"/>
                  </a:lnTo>
                  <a:lnTo>
                    <a:pt x="1177" y="0"/>
                  </a:lnTo>
                  <a:lnTo>
                    <a:pt x="4196" y="0"/>
                  </a:lnTo>
                  <a:lnTo>
                    <a:pt x="4196" y="1211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70"/>
            <p:cNvSpPr>
              <a:spLocks/>
            </p:cNvSpPr>
            <p:nvPr/>
          </p:nvSpPr>
          <p:spPr bwMode="auto">
            <a:xfrm>
              <a:off x="23450550" y="2754313"/>
              <a:ext cx="1050925" cy="2981325"/>
            </a:xfrm>
            <a:custGeom>
              <a:avLst/>
              <a:gdLst>
                <a:gd name="T0" fmla="*/ 0 w 662"/>
                <a:gd name="T1" fmla="*/ 1878 h 1878"/>
                <a:gd name="T2" fmla="*/ 662 w 662"/>
                <a:gd name="T3" fmla="*/ 1212 h 1878"/>
                <a:gd name="T4" fmla="*/ 662 w 662"/>
                <a:gd name="T5" fmla="*/ 939 h 1878"/>
                <a:gd name="T6" fmla="*/ 662 w 662"/>
                <a:gd name="T7" fmla="*/ 0 h 1878"/>
                <a:gd name="T8" fmla="*/ 0 w 662"/>
                <a:gd name="T9" fmla="*/ 667 h 1878"/>
                <a:gd name="T10" fmla="*/ 0 w 662"/>
                <a:gd name="T11" fmla="*/ 1878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1878">
                  <a:moveTo>
                    <a:pt x="0" y="1878"/>
                  </a:moveTo>
                  <a:lnTo>
                    <a:pt x="662" y="1212"/>
                  </a:lnTo>
                  <a:lnTo>
                    <a:pt x="662" y="939"/>
                  </a:lnTo>
                  <a:lnTo>
                    <a:pt x="662" y="0"/>
                  </a:lnTo>
                  <a:lnTo>
                    <a:pt x="0" y="667"/>
                  </a:lnTo>
                  <a:lnTo>
                    <a:pt x="0" y="187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71"/>
            <p:cNvSpPr>
              <a:spLocks/>
            </p:cNvSpPr>
            <p:nvPr/>
          </p:nvSpPr>
          <p:spPr bwMode="auto">
            <a:xfrm>
              <a:off x="12968288" y="2754313"/>
              <a:ext cx="11533187" cy="1058863"/>
            </a:xfrm>
            <a:custGeom>
              <a:avLst/>
              <a:gdLst>
                <a:gd name="T0" fmla="*/ 7265 w 7265"/>
                <a:gd name="T1" fmla="*/ 0 h 667"/>
                <a:gd name="T2" fmla="*/ 6603 w 7265"/>
                <a:gd name="T3" fmla="*/ 667 h 667"/>
                <a:gd name="T4" fmla="*/ 0 w 7265"/>
                <a:gd name="T5" fmla="*/ 667 h 667"/>
                <a:gd name="T6" fmla="*/ 664 w 7265"/>
                <a:gd name="T7" fmla="*/ 0 h 667"/>
                <a:gd name="T8" fmla="*/ 3632 w 7265"/>
                <a:gd name="T9" fmla="*/ 0 h 667"/>
                <a:gd name="T10" fmla="*/ 7265 w 7265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5" h="667">
                  <a:moveTo>
                    <a:pt x="7265" y="0"/>
                  </a:moveTo>
                  <a:lnTo>
                    <a:pt x="6603" y="667"/>
                  </a:lnTo>
                  <a:lnTo>
                    <a:pt x="0" y="667"/>
                  </a:lnTo>
                  <a:lnTo>
                    <a:pt x="664" y="0"/>
                  </a:lnTo>
                  <a:lnTo>
                    <a:pt x="3632" y="0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72"/>
            <p:cNvSpPr>
              <a:spLocks noChangeArrowheads="1"/>
            </p:cNvSpPr>
            <p:nvPr/>
          </p:nvSpPr>
          <p:spPr bwMode="auto">
            <a:xfrm>
              <a:off x="13339763" y="4244976"/>
              <a:ext cx="9713912" cy="11112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3"/>
            <p:cNvSpPr>
              <a:spLocks/>
            </p:cNvSpPr>
            <p:nvPr/>
          </p:nvSpPr>
          <p:spPr bwMode="auto">
            <a:xfrm>
              <a:off x="13339763" y="4244976"/>
              <a:ext cx="4897437" cy="1111250"/>
            </a:xfrm>
            <a:custGeom>
              <a:avLst/>
              <a:gdLst>
                <a:gd name="T0" fmla="*/ 2412 w 3085"/>
                <a:gd name="T1" fmla="*/ 700 h 700"/>
                <a:gd name="T2" fmla="*/ 0 w 3085"/>
                <a:gd name="T3" fmla="*/ 700 h 700"/>
                <a:gd name="T4" fmla="*/ 0 w 3085"/>
                <a:gd name="T5" fmla="*/ 0 h 700"/>
                <a:gd name="T6" fmla="*/ 3085 w 3085"/>
                <a:gd name="T7" fmla="*/ 0 h 700"/>
                <a:gd name="T8" fmla="*/ 2412 w 3085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5" h="700">
                  <a:moveTo>
                    <a:pt x="2412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3085" y="0"/>
                  </a:lnTo>
                  <a:lnTo>
                    <a:pt x="2412" y="7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74"/>
            <p:cNvSpPr>
              <a:spLocks noChangeArrowheads="1"/>
            </p:cNvSpPr>
            <p:nvPr/>
          </p:nvSpPr>
          <p:spPr bwMode="auto">
            <a:xfrm>
              <a:off x="19829463" y="4625976"/>
              <a:ext cx="352425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75"/>
            <p:cNvSpPr>
              <a:spLocks noChangeArrowheads="1"/>
            </p:cNvSpPr>
            <p:nvPr/>
          </p:nvSpPr>
          <p:spPr bwMode="auto">
            <a:xfrm>
              <a:off x="20545425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76"/>
            <p:cNvSpPr>
              <a:spLocks noChangeArrowheads="1"/>
            </p:cNvSpPr>
            <p:nvPr/>
          </p:nvSpPr>
          <p:spPr bwMode="auto">
            <a:xfrm>
              <a:off x="21255038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77"/>
            <p:cNvSpPr>
              <a:spLocks noChangeArrowheads="1"/>
            </p:cNvSpPr>
            <p:nvPr/>
          </p:nvSpPr>
          <p:spPr bwMode="auto">
            <a:xfrm>
              <a:off x="21994813" y="4625976"/>
              <a:ext cx="349250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5277836" y="2161885"/>
            <a:ext cx="660359" cy="537460"/>
            <a:chOff x="12615863" y="2703513"/>
            <a:chExt cx="2846387" cy="2768601"/>
          </a:xfrm>
        </p:grpSpPr>
        <p:sp>
          <p:nvSpPr>
            <p:cNvPr id="113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592936" y="2161885"/>
            <a:ext cx="660359" cy="537460"/>
            <a:chOff x="12615863" y="2703513"/>
            <a:chExt cx="2846387" cy="2768601"/>
          </a:xfrm>
        </p:grpSpPr>
        <p:sp>
          <p:nvSpPr>
            <p:cNvPr id="122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7854622" y="2161885"/>
            <a:ext cx="660359" cy="537460"/>
            <a:chOff x="12615863" y="2703513"/>
            <a:chExt cx="2846387" cy="2768601"/>
          </a:xfrm>
        </p:grpSpPr>
        <p:sp>
          <p:nvSpPr>
            <p:cNvPr id="131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9164102" y="2161885"/>
            <a:ext cx="660359" cy="537460"/>
            <a:chOff x="12615863" y="2703513"/>
            <a:chExt cx="2846387" cy="2768601"/>
          </a:xfrm>
        </p:grpSpPr>
        <p:sp>
          <p:nvSpPr>
            <p:cNvPr id="140" name="Freeform 329"/>
            <p:cNvSpPr>
              <a:spLocks/>
            </p:cNvSpPr>
            <p:nvPr/>
          </p:nvSpPr>
          <p:spPr bwMode="auto">
            <a:xfrm>
              <a:off x="12615863" y="2703513"/>
              <a:ext cx="2846387" cy="2768600"/>
            </a:xfrm>
            <a:custGeom>
              <a:avLst/>
              <a:gdLst>
                <a:gd name="T0" fmla="*/ 180 w 1793"/>
                <a:gd name="T1" fmla="*/ 0 h 1744"/>
                <a:gd name="T2" fmla="*/ 0 w 1793"/>
                <a:gd name="T3" fmla="*/ 183 h 1744"/>
                <a:gd name="T4" fmla="*/ 0 w 1793"/>
                <a:gd name="T5" fmla="*/ 1744 h 1744"/>
                <a:gd name="T6" fmla="*/ 1615 w 1793"/>
                <a:gd name="T7" fmla="*/ 1744 h 1744"/>
                <a:gd name="T8" fmla="*/ 1793 w 1793"/>
                <a:gd name="T9" fmla="*/ 1564 h 1744"/>
                <a:gd name="T10" fmla="*/ 1793 w 1793"/>
                <a:gd name="T11" fmla="*/ 0 h 1744"/>
                <a:gd name="T12" fmla="*/ 180 w 1793"/>
                <a:gd name="T13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1744">
                  <a:moveTo>
                    <a:pt x="180" y="0"/>
                  </a:moveTo>
                  <a:lnTo>
                    <a:pt x="0" y="183"/>
                  </a:lnTo>
                  <a:lnTo>
                    <a:pt x="0" y="1744"/>
                  </a:lnTo>
                  <a:lnTo>
                    <a:pt x="1615" y="1744"/>
                  </a:lnTo>
                  <a:lnTo>
                    <a:pt x="1793" y="1564"/>
                  </a:lnTo>
                  <a:lnTo>
                    <a:pt x="179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0"/>
            <p:cNvSpPr>
              <a:spLocks/>
            </p:cNvSpPr>
            <p:nvPr/>
          </p:nvSpPr>
          <p:spPr bwMode="auto">
            <a:xfrm>
              <a:off x="12615863" y="2703513"/>
              <a:ext cx="2846387" cy="290513"/>
            </a:xfrm>
            <a:custGeom>
              <a:avLst/>
              <a:gdLst>
                <a:gd name="T0" fmla="*/ 1793 w 1793"/>
                <a:gd name="T1" fmla="*/ 0 h 183"/>
                <a:gd name="T2" fmla="*/ 1615 w 1793"/>
                <a:gd name="T3" fmla="*/ 183 h 183"/>
                <a:gd name="T4" fmla="*/ 0 w 1793"/>
                <a:gd name="T5" fmla="*/ 183 h 183"/>
                <a:gd name="T6" fmla="*/ 180 w 1793"/>
                <a:gd name="T7" fmla="*/ 0 h 183"/>
                <a:gd name="T8" fmla="*/ 873 w 1793"/>
                <a:gd name="T9" fmla="*/ 0 h 183"/>
                <a:gd name="T10" fmla="*/ 1793 w 1793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3" h="183">
                  <a:moveTo>
                    <a:pt x="1793" y="0"/>
                  </a:moveTo>
                  <a:lnTo>
                    <a:pt x="1615" y="183"/>
                  </a:lnTo>
                  <a:lnTo>
                    <a:pt x="0" y="183"/>
                  </a:lnTo>
                  <a:lnTo>
                    <a:pt x="180" y="0"/>
                  </a:lnTo>
                  <a:lnTo>
                    <a:pt x="873" y="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4F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1"/>
            <p:cNvSpPr>
              <a:spLocks/>
            </p:cNvSpPr>
            <p:nvPr/>
          </p:nvSpPr>
          <p:spPr bwMode="auto">
            <a:xfrm>
              <a:off x="12615863" y="2994026"/>
              <a:ext cx="2563812" cy="2478088"/>
            </a:xfrm>
            <a:custGeom>
              <a:avLst/>
              <a:gdLst>
                <a:gd name="T0" fmla="*/ 1615 w 1615"/>
                <a:gd name="T1" fmla="*/ 1561 h 1561"/>
                <a:gd name="T2" fmla="*/ 875 w 1615"/>
                <a:gd name="T3" fmla="*/ 1561 h 1561"/>
                <a:gd name="T4" fmla="*/ 0 w 1615"/>
                <a:gd name="T5" fmla="*/ 1561 h 1561"/>
                <a:gd name="T6" fmla="*/ 0 w 1615"/>
                <a:gd name="T7" fmla="*/ 766 h 1561"/>
                <a:gd name="T8" fmla="*/ 0 w 1615"/>
                <a:gd name="T9" fmla="*/ 0 h 1561"/>
                <a:gd name="T10" fmla="*/ 1615 w 1615"/>
                <a:gd name="T11" fmla="*/ 0 h 1561"/>
                <a:gd name="T12" fmla="*/ 1615 w 1615"/>
                <a:gd name="T1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1561">
                  <a:moveTo>
                    <a:pt x="1615" y="1561"/>
                  </a:moveTo>
                  <a:lnTo>
                    <a:pt x="875" y="1561"/>
                  </a:lnTo>
                  <a:lnTo>
                    <a:pt x="0" y="1561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1615" y="0"/>
                  </a:lnTo>
                  <a:lnTo>
                    <a:pt x="1615" y="1561"/>
                  </a:lnTo>
                  <a:close/>
                </a:path>
              </a:pathLst>
            </a:cu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2"/>
            <p:cNvSpPr>
              <a:spLocks/>
            </p:cNvSpPr>
            <p:nvPr/>
          </p:nvSpPr>
          <p:spPr bwMode="auto">
            <a:xfrm>
              <a:off x="15179675" y="2703513"/>
              <a:ext cx="282575" cy="2768600"/>
            </a:xfrm>
            <a:custGeom>
              <a:avLst/>
              <a:gdLst>
                <a:gd name="T0" fmla="*/ 0 w 178"/>
                <a:gd name="T1" fmla="*/ 1744 h 1744"/>
                <a:gd name="T2" fmla="*/ 178 w 178"/>
                <a:gd name="T3" fmla="*/ 1564 h 1744"/>
                <a:gd name="T4" fmla="*/ 178 w 178"/>
                <a:gd name="T5" fmla="*/ 947 h 1744"/>
                <a:gd name="T6" fmla="*/ 178 w 178"/>
                <a:gd name="T7" fmla="*/ 0 h 1744"/>
                <a:gd name="T8" fmla="*/ 0 w 178"/>
                <a:gd name="T9" fmla="*/ 183 h 1744"/>
                <a:gd name="T10" fmla="*/ 0 w 178"/>
                <a:gd name="T1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44">
                  <a:moveTo>
                    <a:pt x="0" y="1744"/>
                  </a:moveTo>
                  <a:lnTo>
                    <a:pt x="178" y="1564"/>
                  </a:lnTo>
                  <a:lnTo>
                    <a:pt x="178" y="947"/>
                  </a:lnTo>
                  <a:lnTo>
                    <a:pt x="178" y="0"/>
                  </a:lnTo>
                  <a:lnTo>
                    <a:pt x="0" y="183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24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3"/>
            <p:cNvSpPr>
              <a:spLocks/>
            </p:cNvSpPr>
            <p:nvPr/>
          </p:nvSpPr>
          <p:spPr bwMode="auto">
            <a:xfrm>
              <a:off x="13019088" y="3243263"/>
              <a:ext cx="1814512" cy="500063"/>
            </a:xfrm>
            <a:custGeom>
              <a:avLst/>
              <a:gdLst>
                <a:gd name="T0" fmla="*/ 984 w 1143"/>
                <a:gd name="T1" fmla="*/ 211 h 315"/>
                <a:gd name="T2" fmla="*/ 0 w 1143"/>
                <a:gd name="T3" fmla="*/ 211 h 315"/>
                <a:gd name="T4" fmla="*/ 0 w 1143"/>
                <a:gd name="T5" fmla="*/ 104 h 315"/>
                <a:gd name="T6" fmla="*/ 984 w 1143"/>
                <a:gd name="T7" fmla="*/ 104 h 315"/>
                <a:gd name="T8" fmla="*/ 984 w 1143"/>
                <a:gd name="T9" fmla="*/ 0 h 315"/>
                <a:gd name="T10" fmla="*/ 1143 w 1143"/>
                <a:gd name="T11" fmla="*/ 159 h 315"/>
                <a:gd name="T12" fmla="*/ 984 w 1143"/>
                <a:gd name="T13" fmla="*/ 315 h 315"/>
                <a:gd name="T14" fmla="*/ 984 w 1143"/>
                <a:gd name="T15" fmla="*/ 2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5">
                  <a:moveTo>
                    <a:pt x="984" y="211"/>
                  </a:moveTo>
                  <a:lnTo>
                    <a:pt x="0" y="211"/>
                  </a:lnTo>
                  <a:lnTo>
                    <a:pt x="0" y="104"/>
                  </a:lnTo>
                  <a:lnTo>
                    <a:pt x="984" y="104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5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34"/>
            <p:cNvSpPr>
              <a:spLocks/>
            </p:cNvSpPr>
            <p:nvPr/>
          </p:nvSpPr>
          <p:spPr bwMode="auto">
            <a:xfrm>
              <a:off x="13019088" y="3732213"/>
              <a:ext cx="1814512" cy="496888"/>
            </a:xfrm>
            <a:custGeom>
              <a:avLst/>
              <a:gdLst>
                <a:gd name="T0" fmla="*/ 156 w 1143"/>
                <a:gd name="T1" fmla="*/ 105 h 313"/>
                <a:gd name="T2" fmla="*/ 1143 w 1143"/>
                <a:gd name="T3" fmla="*/ 105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7 h 313"/>
                <a:gd name="T12" fmla="*/ 156 w 1143"/>
                <a:gd name="T13" fmla="*/ 0 h 313"/>
                <a:gd name="T14" fmla="*/ 156 w 1143"/>
                <a:gd name="T15" fmla="*/ 10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5"/>
                  </a:moveTo>
                  <a:lnTo>
                    <a:pt x="1143" y="105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7"/>
                  </a:lnTo>
                  <a:lnTo>
                    <a:pt x="156" y="0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35"/>
            <p:cNvSpPr>
              <a:spLocks/>
            </p:cNvSpPr>
            <p:nvPr/>
          </p:nvSpPr>
          <p:spPr bwMode="auto">
            <a:xfrm>
              <a:off x="13019088" y="4217988"/>
              <a:ext cx="1814512" cy="501650"/>
            </a:xfrm>
            <a:custGeom>
              <a:avLst/>
              <a:gdLst>
                <a:gd name="T0" fmla="*/ 984 w 1143"/>
                <a:gd name="T1" fmla="*/ 211 h 316"/>
                <a:gd name="T2" fmla="*/ 0 w 1143"/>
                <a:gd name="T3" fmla="*/ 211 h 316"/>
                <a:gd name="T4" fmla="*/ 0 w 1143"/>
                <a:gd name="T5" fmla="*/ 105 h 316"/>
                <a:gd name="T6" fmla="*/ 984 w 1143"/>
                <a:gd name="T7" fmla="*/ 105 h 316"/>
                <a:gd name="T8" fmla="*/ 984 w 1143"/>
                <a:gd name="T9" fmla="*/ 0 h 316"/>
                <a:gd name="T10" fmla="*/ 1143 w 1143"/>
                <a:gd name="T11" fmla="*/ 159 h 316"/>
                <a:gd name="T12" fmla="*/ 984 w 1143"/>
                <a:gd name="T13" fmla="*/ 316 h 316"/>
                <a:gd name="T14" fmla="*/ 984 w 1143"/>
                <a:gd name="T15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6">
                  <a:moveTo>
                    <a:pt x="984" y="211"/>
                  </a:moveTo>
                  <a:lnTo>
                    <a:pt x="0" y="211"/>
                  </a:lnTo>
                  <a:lnTo>
                    <a:pt x="0" y="105"/>
                  </a:lnTo>
                  <a:lnTo>
                    <a:pt x="984" y="105"/>
                  </a:lnTo>
                  <a:lnTo>
                    <a:pt x="984" y="0"/>
                  </a:lnTo>
                  <a:lnTo>
                    <a:pt x="1143" y="159"/>
                  </a:lnTo>
                  <a:lnTo>
                    <a:pt x="984" y="316"/>
                  </a:lnTo>
                  <a:lnTo>
                    <a:pt x="984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6"/>
            <p:cNvSpPr>
              <a:spLocks/>
            </p:cNvSpPr>
            <p:nvPr/>
          </p:nvSpPr>
          <p:spPr bwMode="auto">
            <a:xfrm>
              <a:off x="13019088" y="4708526"/>
              <a:ext cx="1814512" cy="496888"/>
            </a:xfrm>
            <a:custGeom>
              <a:avLst/>
              <a:gdLst>
                <a:gd name="T0" fmla="*/ 156 w 1143"/>
                <a:gd name="T1" fmla="*/ 104 h 313"/>
                <a:gd name="T2" fmla="*/ 1143 w 1143"/>
                <a:gd name="T3" fmla="*/ 104 h 313"/>
                <a:gd name="T4" fmla="*/ 1143 w 1143"/>
                <a:gd name="T5" fmla="*/ 209 h 313"/>
                <a:gd name="T6" fmla="*/ 156 w 1143"/>
                <a:gd name="T7" fmla="*/ 209 h 313"/>
                <a:gd name="T8" fmla="*/ 156 w 1143"/>
                <a:gd name="T9" fmla="*/ 313 h 313"/>
                <a:gd name="T10" fmla="*/ 0 w 1143"/>
                <a:gd name="T11" fmla="*/ 156 h 313"/>
                <a:gd name="T12" fmla="*/ 156 w 1143"/>
                <a:gd name="T13" fmla="*/ 0 h 313"/>
                <a:gd name="T14" fmla="*/ 156 w 1143"/>
                <a:gd name="T15" fmla="*/ 10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3" h="313">
                  <a:moveTo>
                    <a:pt x="156" y="104"/>
                  </a:moveTo>
                  <a:lnTo>
                    <a:pt x="1143" y="104"/>
                  </a:lnTo>
                  <a:lnTo>
                    <a:pt x="1143" y="209"/>
                  </a:lnTo>
                  <a:lnTo>
                    <a:pt x="156" y="209"/>
                  </a:lnTo>
                  <a:lnTo>
                    <a:pt x="156" y="313"/>
                  </a:lnTo>
                  <a:lnTo>
                    <a:pt x="0" y="156"/>
                  </a:lnTo>
                  <a:lnTo>
                    <a:pt x="156" y="0"/>
                  </a:lnTo>
                  <a:lnTo>
                    <a:pt x="15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/>
          <p:cNvGrpSpPr>
            <a:grpSpLocks noChangeAspect="1"/>
          </p:cNvGrpSpPr>
          <p:nvPr/>
        </p:nvGrpSpPr>
        <p:grpSpPr>
          <a:xfrm>
            <a:off x="9565550" y="4535669"/>
            <a:ext cx="999193" cy="216127"/>
            <a:chOff x="12968288" y="2754313"/>
            <a:chExt cx="11533187" cy="2981326"/>
          </a:xfrm>
        </p:grpSpPr>
        <p:sp>
          <p:nvSpPr>
            <p:cNvPr id="149" name="Freeform 367"/>
            <p:cNvSpPr>
              <a:spLocks/>
            </p:cNvSpPr>
            <p:nvPr/>
          </p:nvSpPr>
          <p:spPr bwMode="auto">
            <a:xfrm>
              <a:off x="12968288" y="2754313"/>
              <a:ext cx="11533187" cy="2981325"/>
            </a:xfrm>
            <a:custGeom>
              <a:avLst/>
              <a:gdLst>
                <a:gd name="T0" fmla="*/ 664 w 7265"/>
                <a:gd name="T1" fmla="*/ 0 h 1878"/>
                <a:gd name="T2" fmla="*/ 0 w 7265"/>
                <a:gd name="T3" fmla="*/ 667 h 1878"/>
                <a:gd name="T4" fmla="*/ 0 w 7265"/>
                <a:gd name="T5" fmla="*/ 1878 h 1878"/>
                <a:gd name="T6" fmla="*/ 6603 w 7265"/>
                <a:gd name="T7" fmla="*/ 1878 h 1878"/>
                <a:gd name="T8" fmla="*/ 7265 w 7265"/>
                <a:gd name="T9" fmla="*/ 1212 h 1878"/>
                <a:gd name="T10" fmla="*/ 7265 w 7265"/>
                <a:gd name="T11" fmla="*/ 0 h 1878"/>
                <a:gd name="T12" fmla="*/ 664 w 7265"/>
                <a:gd name="T13" fmla="*/ 0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5" h="1878">
                  <a:moveTo>
                    <a:pt x="664" y="0"/>
                  </a:moveTo>
                  <a:lnTo>
                    <a:pt x="0" y="667"/>
                  </a:lnTo>
                  <a:lnTo>
                    <a:pt x="0" y="1878"/>
                  </a:lnTo>
                  <a:lnTo>
                    <a:pt x="6603" y="1878"/>
                  </a:lnTo>
                  <a:lnTo>
                    <a:pt x="7265" y="1212"/>
                  </a:lnTo>
                  <a:lnTo>
                    <a:pt x="7265" y="0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68"/>
            <p:cNvSpPr>
              <a:spLocks/>
            </p:cNvSpPr>
            <p:nvPr/>
          </p:nvSpPr>
          <p:spPr bwMode="auto">
            <a:xfrm>
              <a:off x="12968288" y="3813176"/>
              <a:ext cx="10482262" cy="1922463"/>
            </a:xfrm>
            <a:custGeom>
              <a:avLst/>
              <a:gdLst>
                <a:gd name="T0" fmla="*/ 6603 w 6603"/>
                <a:gd name="T1" fmla="*/ 1211 h 1211"/>
                <a:gd name="T2" fmla="*/ 0 w 6603"/>
                <a:gd name="T3" fmla="*/ 1211 h 1211"/>
                <a:gd name="T4" fmla="*/ 0 w 6603"/>
                <a:gd name="T5" fmla="*/ 272 h 1211"/>
                <a:gd name="T6" fmla="*/ 0 w 6603"/>
                <a:gd name="T7" fmla="*/ 0 h 1211"/>
                <a:gd name="T8" fmla="*/ 6603 w 6603"/>
                <a:gd name="T9" fmla="*/ 0 h 1211"/>
                <a:gd name="T10" fmla="*/ 6603 w 6603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3" h="1211">
                  <a:moveTo>
                    <a:pt x="6603" y="1211"/>
                  </a:moveTo>
                  <a:lnTo>
                    <a:pt x="0" y="1211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121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69"/>
            <p:cNvSpPr>
              <a:spLocks/>
            </p:cNvSpPr>
            <p:nvPr/>
          </p:nvSpPr>
          <p:spPr bwMode="auto">
            <a:xfrm>
              <a:off x="16789400" y="3813176"/>
              <a:ext cx="6661150" cy="1922463"/>
            </a:xfrm>
            <a:custGeom>
              <a:avLst/>
              <a:gdLst>
                <a:gd name="T0" fmla="*/ 4196 w 4196"/>
                <a:gd name="T1" fmla="*/ 1211 h 1211"/>
                <a:gd name="T2" fmla="*/ 1241 w 4196"/>
                <a:gd name="T3" fmla="*/ 1211 h 1211"/>
                <a:gd name="T4" fmla="*/ 0 w 4196"/>
                <a:gd name="T5" fmla="*/ 1211 h 1211"/>
                <a:gd name="T6" fmla="*/ 1177 w 4196"/>
                <a:gd name="T7" fmla="*/ 0 h 1211"/>
                <a:gd name="T8" fmla="*/ 4196 w 4196"/>
                <a:gd name="T9" fmla="*/ 0 h 1211"/>
                <a:gd name="T10" fmla="*/ 4196 w 4196"/>
                <a:gd name="T11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6" h="1211">
                  <a:moveTo>
                    <a:pt x="4196" y="1211"/>
                  </a:moveTo>
                  <a:lnTo>
                    <a:pt x="1241" y="1211"/>
                  </a:lnTo>
                  <a:lnTo>
                    <a:pt x="0" y="1211"/>
                  </a:lnTo>
                  <a:lnTo>
                    <a:pt x="1177" y="0"/>
                  </a:lnTo>
                  <a:lnTo>
                    <a:pt x="4196" y="0"/>
                  </a:lnTo>
                  <a:lnTo>
                    <a:pt x="4196" y="1211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70"/>
            <p:cNvSpPr>
              <a:spLocks/>
            </p:cNvSpPr>
            <p:nvPr/>
          </p:nvSpPr>
          <p:spPr bwMode="auto">
            <a:xfrm>
              <a:off x="23450550" y="2754313"/>
              <a:ext cx="1050925" cy="2981325"/>
            </a:xfrm>
            <a:custGeom>
              <a:avLst/>
              <a:gdLst>
                <a:gd name="T0" fmla="*/ 0 w 662"/>
                <a:gd name="T1" fmla="*/ 1878 h 1878"/>
                <a:gd name="T2" fmla="*/ 662 w 662"/>
                <a:gd name="T3" fmla="*/ 1212 h 1878"/>
                <a:gd name="T4" fmla="*/ 662 w 662"/>
                <a:gd name="T5" fmla="*/ 939 h 1878"/>
                <a:gd name="T6" fmla="*/ 662 w 662"/>
                <a:gd name="T7" fmla="*/ 0 h 1878"/>
                <a:gd name="T8" fmla="*/ 0 w 662"/>
                <a:gd name="T9" fmla="*/ 667 h 1878"/>
                <a:gd name="T10" fmla="*/ 0 w 662"/>
                <a:gd name="T11" fmla="*/ 1878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1878">
                  <a:moveTo>
                    <a:pt x="0" y="1878"/>
                  </a:moveTo>
                  <a:lnTo>
                    <a:pt x="662" y="1212"/>
                  </a:lnTo>
                  <a:lnTo>
                    <a:pt x="662" y="939"/>
                  </a:lnTo>
                  <a:lnTo>
                    <a:pt x="662" y="0"/>
                  </a:lnTo>
                  <a:lnTo>
                    <a:pt x="0" y="667"/>
                  </a:lnTo>
                  <a:lnTo>
                    <a:pt x="0" y="187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71"/>
            <p:cNvSpPr>
              <a:spLocks/>
            </p:cNvSpPr>
            <p:nvPr/>
          </p:nvSpPr>
          <p:spPr bwMode="auto">
            <a:xfrm>
              <a:off x="12968288" y="2754313"/>
              <a:ext cx="11533187" cy="1058863"/>
            </a:xfrm>
            <a:custGeom>
              <a:avLst/>
              <a:gdLst>
                <a:gd name="T0" fmla="*/ 7265 w 7265"/>
                <a:gd name="T1" fmla="*/ 0 h 667"/>
                <a:gd name="T2" fmla="*/ 6603 w 7265"/>
                <a:gd name="T3" fmla="*/ 667 h 667"/>
                <a:gd name="T4" fmla="*/ 0 w 7265"/>
                <a:gd name="T5" fmla="*/ 667 h 667"/>
                <a:gd name="T6" fmla="*/ 664 w 7265"/>
                <a:gd name="T7" fmla="*/ 0 h 667"/>
                <a:gd name="T8" fmla="*/ 3632 w 7265"/>
                <a:gd name="T9" fmla="*/ 0 h 667"/>
                <a:gd name="T10" fmla="*/ 7265 w 7265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5" h="667">
                  <a:moveTo>
                    <a:pt x="7265" y="0"/>
                  </a:moveTo>
                  <a:lnTo>
                    <a:pt x="6603" y="667"/>
                  </a:lnTo>
                  <a:lnTo>
                    <a:pt x="0" y="667"/>
                  </a:lnTo>
                  <a:lnTo>
                    <a:pt x="664" y="0"/>
                  </a:lnTo>
                  <a:lnTo>
                    <a:pt x="3632" y="0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372"/>
            <p:cNvSpPr>
              <a:spLocks noChangeArrowheads="1"/>
            </p:cNvSpPr>
            <p:nvPr/>
          </p:nvSpPr>
          <p:spPr bwMode="auto">
            <a:xfrm>
              <a:off x="13339763" y="4244976"/>
              <a:ext cx="9713912" cy="11112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73"/>
            <p:cNvSpPr>
              <a:spLocks/>
            </p:cNvSpPr>
            <p:nvPr/>
          </p:nvSpPr>
          <p:spPr bwMode="auto">
            <a:xfrm>
              <a:off x="13339763" y="4244976"/>
              <a:ext cx="4897437" cy="1111250"/>
            </a:xfrm>
            <a:custGeom>
              <a:avLst/>
              <a:gdLst>
                <a:gd name="T0" fmla="*/ 2412 w 3085"/>
                <a:gd name="T1" fmla="*/ 700 h 700"/>
                <a:gd name="T2" fmla="*/ 0 w 3085"/>
                <a:gd name="T3" fmla="*/ 700 h 700"/>
                <a:gd name="T4" fmla="*/ 0 w 3085"/>
                <a:gd name="T5" fmla="*/ 0 h 700"/>
                <a:gd name="T6" fmla="*/ 3085 w 3085"/>
                <a:gd name="T7" fmla="*/ 0 h 700"/>
                <a:gd name="T8" fmla="*/ 2412 w 3085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5" h="700">
                  <a:moveTo>
                    <a:pt x="2412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3085" y="0"/>
                  </a:lnTo>
                  <a:lnTo>
                    <a:pt x="2412" y="7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374"/>
            <p:cNvSpPr>
              <a:spLocks noChangeArrowheads="1"/>
            </p:cNvSpPr>
            <p:nvPr/>
          </p:nvSpPr>
          <p:spPr bwMode="auto">
            <a:xfrm>
              <a:off x="19829463" y="4625976"/>
              <a:ext cx="352425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375"/>
            <p:cNvSpPr>
              <a:spLocks noChangeArrowheads="1"/>
            </p:cNvSpPr>
            <p:nvPr/>
          </p:nvSpPr>
          <p:spPr bwMode="auto">
            <a:xfrm>
              <a:off x="20545425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376"/>
            <p:cNvSpPr>
              <a:spLocks noChangeArrowheads="1"/>
            </p:cNvSpPr>
            <p:nvPr/>
          </p:nvSpPr>
          <p:spPr bwMode="auto">
            <a:xfrm>
              <a:off x="21255038" y="4625976"/>
              <a:ext cx="354012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377"/>
            <p:cNvSpPr>
              <a:spLocks noChangeArrowheads="1"/>
            </p:cNvSpPr>
            <p:nvPr/>
          </p:nvSpPr>
          <p:spPr bwMode="auto">
            <a:xfrm>
              <a:off x="21994813" y="4625976"/>
              <a:ext cx="349250" cy="349250"/>
            </a:xfrm>
            <a:prstGeom prst="rect">
              <a:avLst/>
            </a:prstGeom>
            <a:solidFill>
              <a:srgbClr val="289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0" name="Straight Connector 159"/>
          <p:cNvCxnSpPr/>
          <p:nvPr/>
        </p:nvCxnSpPr>
        <p:spPr>
          <a:xfrm flipV="1">
            <a:off x="4291969" y="2699345"/>
            <a:ext cx="1283269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49" idx="4"/>
          </p:cNvCxnSpPr>
          <p:nvPr/>
        </p:nvCxnSpPr>
        <p:spPr>
          <a:xfrm flipV="1">
            <a:off x="4291901" y="2699345"/>
            <a:ext cx="2598436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4289296" y="2699345"/>
            <a:ext cx="3806587" cy="1827319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4272717" y="2699345"/>
            <a:ext cx="5188786" cy="1827319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9" idx="4"/>
          </p:cNvCxnSpPr>
          <p:nvPr/>
        </p:nvCxnSpPr>
        <p:spPr>
          <a:xfrm>
            <a:off x="6890337" y="2699345"/>
            <a:ext cx="3174740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endCxn id="109" idx="4"/>
          </p:cNvCxnSpPr>
          <p:nvPr/>
        </p:nvCxnSpPr>
        <p:spPr>
          <a:xfrm>
            <a:off x="8095884" y="2699345"/>
            <a:ext cx="1969194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09" idx="4"/>
          </p:cNvCxnSpPr>
          <p:nvPr/>
        </p:nvCxnSpPr>
        <p:spPr>
          <a:xfrm>
            <a:off x="5575238" y="2699345"/>
            <a:ext cx="4489839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09" idx="4"/>
          </p:cNvCxnSpPr>
          <p:nvPr/>
        </p:nvCxnSpPr>
        <p:spPr>
          <a:xfrm>
            <a:off x="9461504" y="2699345"/>
            <a:ext cx="603574" cy="1836323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254577" y="4730846"/>
            <a:ext cx="0" cy="41068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9966056" y="4730845"/>
            <a:ext cx="0" cy="41814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 rot="19499569">
            <a:off x="4474630" y="3260477"/>
            <a:ext cx="2244816" cy="386227"/>
            <a:chOff x="6387032" y="5281153"/>
            <a:chExt cx="2522338" cy="430887"/>
          </a:xfrm>
        </p:grpSpPr>
        <p:sp>
          <p:nvSpPr>
            <p:cNvPr id="171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lang="en" sz="1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74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 rot="20028126">
            <a:off x="5567002" y="3046403"/>
            <a:ext cx="2244816" cy="386227"/>
            <a:chOff x="6387032" y="5281153"/>
            <a:chExt cx="2522338" cy="430887"/>
          </a:xfrm>
        </p:grpSpPr>
        <p:sp>
          <p:nvSpPr>
            <p:cNvPr id="176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lang="en" sz="1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79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-US" sz="1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 rot="20431430">
            <a:off x="6106400" y="3427203"/>
            <a:ext cx="2244816" cy="386227"/>
            <a:chOff x="6387032" y="5281153"/>
            <a:chExt cx="2522338" cy="430887"/>
          </a:xfrm>
        </p:grpSpPr>
        <p:sp>
          <p:nvSpPr>
            <p:cNvPr id="181" name="Shape 670"/>
            <p:cNvSpPr/>
            <p:nvPr/>
          </p:nvSpPr>
          <p:spPr>
            <a:xfrm>
              <a:off x="6387032" y="5404041"/>
              <a:ext cx="74306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H1 to H2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672"/>
            <p:cNvSpPr/>
            <p:nvPr/>
          </p:nvSpPr>
          <p:spPr>
            <a:xfrm>
              <a:off x="7123773" y="5281153"/>
              <a:ext cx="870923" cy="430887"/>
            </a:xfrm>
            <a:prstGeom prst="rect">
              <a:avLst/>
            </a:prstGeom>
            <a:solidFill>
              <a:schemeClr val="accent6"/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DPort</a:t>
              </a:r>
              <a:r>
                <a:rPr lang="en-US" sz="1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2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Fixed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-US" sz="1600" b="1" baseline="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r>
                <a:rPr lang="en-US" sz="16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b="1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 lang="en" sz="1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Shape 673"/>
            <p:cNvSpPr/>
            <p:nvPr/>
          </p:nvSpPr>
          <p:spPr>
            <a:xfrm>
              <a:off x="7995118" y="5404041"/>
              <a:ext cx="530599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Overlay</a:t>
              </a:r>
            </a:p>
          </p:txBody>
        </p:sp>
        <p:sp>
          <p:nvSpPr>
            <p:cNvPr id="184" name="Shape 673"/>
            <p:cNvSpPr/>
            <p:nvPr/>
          </p:nvSpPr>
          <p:spPr>
            <a:xfrm>
              <a:off x="8525717" y="5404041"/>
              <a:ext cx="383653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>
              <a:solidFill>
                <a:srgbClr val="B56E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-US" sz="1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3576090" y="2026518"/>
            <a:ext cx="7144681" cy="291294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4090782" y="5889983"/>
            <a:ext cx="4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9560144" y="5875830"/>
            <a:ext cx="4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H2</a:t>
            </a:r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4041470" y="382246"/>
            <a:ext cx="422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balancing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flowlets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937427" y="397275"/>
            <a:ext cx="389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vSwitch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Load balancing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957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Outer transport source port maps to network path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1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 180"/>
          <p:cNvSpPr/>
          <p:nvPr/>
        </p:nvSpPr>
        <p:spPr>
          <a:xfrm>
            <a:off x="165101" y="124442"/>
            <a:ext cx="11568487" cy="6502400"/>
          </a:xfrm>
          <a:custGeom>
            <a:avLst/>
            <a:gdLst>
              <a:gd name="connsiteX0" fmla="*/ 2861736 w 11379200"/>
              <a:gd name="connsiteY0" fmla="*/ 0 h 6324600"/>
              <a:gd name="connsiteX1" fmla="*/ 7044264 w 11379200"/>
              <a:gd name="connsiteY1" fmla="*/ 0 h 6324600"/>
              <a:gd name="connsiteX2" fmla="*/ 7175500 w 11379200"/>
              <a:gd name="connsiteY2" fmla="*/ 131236 h 6324600"/>
              <a:gd name="connsiteX3" fmla="*/ 7175500 w 11379200"/>
              <a:gd name="connsiteY3" fmla="*/ 787400 h 6324600"/>
              <a:gd name="connsiteX4" fmla="*/ 11379200 w 11379200"/>
              <a:gd name="connsiteY4" fmla="*/ 787400 h 6324600"/>
              <a:gd name="connsiteX5" fmla="*/ 11379200 w 11379200"/>
              <a:gd name="connsiteY5" fmla="*/ 6324600 h 6324600"/>
              <a:gd name="connsiteX6" fmla="*/ 0 w 11379200"/>
              <a:gd name="connsiteY6" fmla="*/ 6324600 h 6324600"/>
              <a:gd name="connsiteX7" fmla="*/ 0 w 11379200"/>
              <a:gd name="connsiteY7" fmla="*/ 787400 h 6324600"/>
              <a:gd name="connsiteX8" fmla="*/ 2730500 w 11379200"/>
              <a:gd name="connsiteY8" fmla="*/ 787400 h 6324600"/>
              <a:gd name="connsiteX9" fmla="*/ 2730500 w 11379200"/>
              <a:gd name="connsiteY9" fmla="*/ 131236 h 6324600"/>
              <a:gd name="connsiteX10" fmla="*/ 2861736 w 11379200"/>
              <a:gd name="connsiteY10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79200" h="6324600">
                <a:moveTo>
                  <a:pt x="2861736" y="0"/>
                </a:moveTo>
                <a:lnTo>
                  <a:pt x="7044264" y="0"/>
                </a:lnTo>
                <a:cubicBezTo>
                  <a:pt x="7116744" y="0"/>
                  <a:pt x="7175500" y="58756"/>
                  <a:pt x="7175500" y="131236"/>
                </a:cubicBezTo>
                <a:lnTo>
                  <a:pt x="7175500" y="787400"/>
                </a:lnTo>
                <a:lnTo>
                  <a:pt x="11379200" y="787400"/>
                </a:lnTo>
                <a:lnTo>
                  <a:pt x="11379200" y="6324600"/>
                </a:lnTo>
                <a:lnTo>
                  <a:pt x="0" y="6324600"/>
                </a:lnTo>
                <a:lnTo>
                  <a:pt x="0" y="787400"/>
                </a:lnTo>
                <a:lnTo>
                  <a:pt x="2730500" y="787400"/>
                </a:lnTo>
                <a:lnTo>
                  <a:pt x="2730500" y="131236"/>
                </a:lnTo>
                <a:cubicBezTo>
                  <a:pt x="2730500" y="58756"/>
                  <a:pt x="2789256" y="0"/>
                  <a:pt x="2861736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84" y="177691"/>
            <a:ext cx="427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Load balancing </a:t>
            </a:r>
            <a:r>
              <a:rPr lang="en-US" sz="3200" dirty="0" err="1"/>
              <a:t>f</a:t>
            </a:r>
            <a:r>
              <a:rPr lang="en-US" sz="3200" dirty="0" err="1" smtClean="0"/>
              <a:t>lowlets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55588" y="1447800"/>
            <a:ext cx="6212311" cy="3349917"/>
            <a:chOff x="6481786" y="1401417"/>
            <a:chExt cx="4826197" cy="2833583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481786" y="3723827"/>
              <a:ext cx="871752" cy="212447"/>
              <a:chOff x="12968288" y="2754313"/>
              <a:chExt cx="11533187" cy="2981326"/>
            </a:xfrm>
          </p:grpSpPr>
          <p:sp>
            <p:nvSpPr>
              <p:cNvPr id="72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974505" y="1401417"/>
              <a:ext cx="576134" cy="528307"/>
              <a:chOff x="12615863" y="2703513"/>
              <a:chExt cx="2846387" cy="2768601"/>
            </a:xfrm>
          </p:grpSpPr>
          <p:sp>
            <p:nvSpPr>
              <p:cNvPr id="64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8121871" y="1401417"/>
              <a:ext cx="576134" cy="528307"/>
              <a:chOff x="12615863" y="2703513"/>
              <a:chExt cx="2846387" cy="2768601"/>
            </a:xfrm>
          </p:grpSpPr>
          <p:sp>
            <p:nvSpPr>
              <p:cNvPr id="56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9222636" y="1401417"/>
              <a:ext cx="576134" cy="528307"/>
              <a:chOff x="12615863" y="2703513"/>
              <a:chExt cx="2846387" cy="2768601"/>
            </a:xfrm>
          </p:grpSpPr>
          <p:sp>
            <p:nvSpPr>
              <p:cNvPr id="48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0365098" y="1401417"/>
              <a:ext cx="576134" cy="528307"/>
              <a:chOff x="12615863" y="2703513"/>
              <a:chExt cx="2846387" cy="2768601"/>
            </a:xfrm>
          </p:grpSpPr>
          <p:sp>
            <p:nvSpPr>
              <p:cNvPr id="40" name="Freeform 329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768600"/>
              </a:xfrm>
              <a:custGeom>
                <a:avLst/>
                <a:gdLst>
                  <a:gd name="T0" fmla="*/ 180 w 1793"/>
                  <a:gd name="T1" fmla="*/ 0 h 1744"/>
                  <a:gd name="T2" fmla="*/ 0 w 1793"/>
                  <a:gd name="T3" fmla="*/ 183 h 1744"/>
                  <a:gd name="T4" fmla="*/ 0 w 1793"/>
                  <a:gd name="T5" fmla="*/ 1744 h 1744"/>
                  <a:gd name="T6" fmla="*/ 1615 w 1793"/>
                  <a:gd name="T7" fmla="*/ 1744 h 1744"/>
                  <a:gd name="T8" fmla="*/ 1793 w 1793"/>
                  <a:gd name="T9" fmla="*/ 1564 h 1744"/>
                  <a:gd name="T10" fmla="*/ 1793 w 1793"/>
                  <a:gd name="T11" fmla="*/ 0 h 1744"/>
                  <a:gd name="T12" fmla="*/ 180 w 1793"/>
                  <a:gd name="T13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3" h="1744">
                    <a:moveTo>
                      <a:pt x="180" y="0"/>
                    </a:moveTo>
                    <a:lnTo>
                      <a:pt x="0" y="183"/>
                    </a:lnTo>
                    <a:lnTo>
                      <a:pt x="0" y="1744"/>
                    </a:lnTo>
                    <a:lnTo>
                      <a:pt x="1615" y="1744"/>
                    </a:lnTo>
                    <a:lnTo>
                      <a:pt x="1793" y="1564"/>
                    </a:lnTo>
                    <a:lnTo>
                      <a:pt x="179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0"/>
              <p:cNvSpPr>
                <a:spLocks/>
              </p:cNvSpPr>
              <p:nvPr/>
            </p:nvSpPr>
            <p:spPr bwMode="auto">
              <a:xfrm>
                <a:off x="12615863" y="2703513"/>
                <a:ext cx="2846387" cy="290513"/>
              </a:xfrm>
              <a:custGeom>
                <a:avLst/>
                <a:gdLst>
                  <a:gd name="T0" fmla="*/ 1793 w 1793"/>
                  <a:gd name="T1" fmla="*/ 0 h 183"/>
                  <a:gd name="T2" fmla="*/ 1615 w 1793"/>
                  <a:gd name="T3" fmla="*/ 183 h 183"/>
                  <a:gd name="T4" fmla="*/ 0 w 1793"/>
                  <a:gd name="T5" fmla="*/ 183 h 183"/>
                  <a:gd name="T6" fmla="*/ 180 w 1793"/>
                  <a:gd name="T7" fmla="*/ 0 h 183"/>
                  <a:gd name="T8" fmla="*/ 873 w 1793"/>
                  <a:gd name="T9" fmla="*/ 0 h 183"/>
                  <a:gd name="T10" fmla="*/ 1793 w 1793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3" h="183">
                    <a:moveTo>
                      <a:pt x="1793" y="0"/>
                    </a:moveTo>
                    <a:lnTo>
                      <a:pt x="1615" y="183"/>
                    </a:lnTo>
                    <a:lnTo>
                      <a:pt x="0" y="183"/>
                    </a:lnTo>
                    <a:lnTo>
                      <a:pt x="180" y="0"/>
                    </a:lnTo>
                    <a:lnTo>
                      <a:pt x="873" y="0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4F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31"/>
              <p:cNvSpPr>
                <a:spLocks/>
              </p:cNvSpPr>
              <p:nvPr/>
            </p:nvSpPr>
            <p:spPr bwMode="auto">
              <a:xfrm>
                <a:off x="12615863" y="2994026"/>
                <a:ext cx="2563812" cy="2478088"/>
              </a:xfrm>
              <a:custGeom>
                <a:avLst/>
                <a:gdLst>
                  <a:gd name="T0" fmla="*/ 1615 w 1615"/>
                  <a:gd name="T1" fmla="*/ 1561 h 1561"/>
                  <a:gd name="T2" fmla="*/ 875 w 1615"/>
                  <a:gd name="T3" fmla="*/ 1561 h 1561"/>
                  <a:gd name="T4" fmla="*/ 0 w 1615"/>
                  <a:gd name="T5" fmla="*/ 1561 h 1561"/>
                  <a:gd name="T6" fmla="*/ 0 w 1615"/>
                  <a:gd name="T7" fmla="*/ 766 h 1561"/>
                  <a:gd name="T8" fmla="*/ 0 w 1615"/>
                  <a:gd name="T9" fmla="*/ 0 h 1561"/>
                  <a:gd name="T10" fmla="*/ 1615 w 1615"/>
                  <a:gd name="T11" fmla="*/ 0 h 1561"/>
                  <a:gd name="T12" fmla="*/ 1615 w 1615"/>
                  <a:gd name="T13" fmla="*/ 1561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561">
                    <a:moveTo>
                      <a:pt x="1615" y="1561"/>
                    </a:moveTo>
                    <a:lnTo>
                      <a:pt x="875" y="1561"/>
                    </a:lnTo>
                    <a:lnTo>
                      <a:pt x="0" y="1561"/>
                    </a:lnTo>
                    <a:lnTo>
                      <a:pt x="0" y="766"/>
                    </a:lnTo>
                    <a:lnTo>
                      <a:pt x="0" y="0"/>
                    </a:lnTo>
                    <a:lnTo>
                      <a:pt x="1615" y="0"/>
                    </a:lnTo>
                    <a:lnTo>
                      <a:pt x="1615" y="1561"/>
                    </a:lnTo>
                    <a:close/>
                  </a:path>
                </a:pathLst>
              </a:cu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2"/>
              <p:cNvSpPr>
                <a:spLocks/>
              </p:cNvSpPr>
              <p:nvPr/>
            </p:nvSpPr>
            <p:spPr bwMode="auto">
              <a:xfrm>
                <a:off x="15179675" y="2703513"/>
                <a:ext cx="282575" cy="2768600"/>
              </a:xfrm>
              <a:custGeom>
                <a:avLst/>
                <a:gdLst>
                  <a:gd name="T0" fmla="*/ 0 w 178"/>
                  <a:gd name="T1" fmla="*/ 1744 h 1744"/>
                  <a:gd name="T2" fmla="*/ 178 w 178"/>
                  <a:gd name="T3" fmla="*/ 1564 h 1744"/>
                  <a:gd name="T4" fmla="*/ 178 w 178"/>
                  <a:gd name="T5" fmla="*/ 947 h 1744"/>
                  <a:gd name="T6" fmla="*/ 178 w 178"/>
                  <a:gd name="T7" fmla="*/ 0 h 1744"/>
                  <a:gd name="T8" fmla="*/ 0 w 178"/>
                  <a:gd name="T9" fmla="*/ 183 h 1744"/>
                  <a:gd name="T10" fmla="*/ 0 w 178"/>
                  <a:gd name="T1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44">
                    <a:moveTo>
                      <a:pt x="0" y="1744"/>
                    </a:moveTo>
                    <a:lnTo>
                      <a:pt x="178" y="1564"/>
                    </a:lnTo>
                    <a:lnTo>
                      <a:pt x="178" y="947"/>
                    </a:lnTo>
                    <a:lnTo>
                      <a:pt x="178" y="0"/>
                    </a:lnTo>
                    <a:lnTo>
                      <a:pt x="0" y="183"/>
                    </a:lnTo>
                    <a:lnTo>
                      <a:pt x="0" y="1744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3"/>
              <p:cNvSpPr>
                <a:spLocks/>
              </p:cNvSpPr>
              <p:nvPr/>
            </p:nvSpPr>
            <p:spPr bwMode="auto">
              <a:xfrm>
                <a:off x="13019088" y="3243263"/>
                <a:ext cx="1814512" cy="500063"/>
              </a:xfrm>
              <a:custGeom>
                <a:avLst/>
                <a:gdLst>
                  <a:gd name="T0" fmla="*/ 984 w 1143"/>
                  <a:gd name="T1" fmla="*/ 211 h 315"/>
                  <a:gd name="T2" fmla="*/ 0 w 1143"/>
                  <a:gd name="T3" fmla="*/ 211 h 315"/>
                  <a:gd name="T4" fmla="*/ 0 w 1143"/>
                  <a:gd name="T5" fmla="*/ 104 h 315"/>
                  <a:gd name="T6" fmla="*/ 984 w 1143"/>
                  <a:gd name="T7" fmla="*/ 104 h 315"/>
                  <a:gd name="T8" fmla="*/ 984 w 1143"/>
                  <a:gd name="T9" fmla="*/ 0 h 315"/>
                  <a:gd name="T10" fmla="*/ 1143 w 1143"/>
                  <a:gd name="T11" fmla="*/ 159 h 315"/>
                  <a:gd name="T12" fmla="*/ 984 w 1143"/>
                  <a:gd name="T13" fmla="*/ 315 h 315"/>
                  <a:gd name="T14" fmla="*/ 984 w 1143"/>
                  <a:gd name="T15" fmla="*/ 2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5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4"/>
                    </a:lnTo>
                    <a:lnTo>
                      <a:pt x="984" y="104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5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34"/>
              <p:cNvSpPr>
                <a:spLocks/>
              </p:cNvSpPr>
              <p:nvPr/>
            </p:nvSpPr>
            <p:spPr bwMode="auto">
              <a:xfrm>
                <a:off x="13019088" y="3732213"/>
                <a:ext cx="1814512" cy="496888"/>
              </a:xfrm>
              <a:custGeom>
                <a:avLst/>
                <a:gdLst>
                  <a:gd name="T0" fmla="*/ 156 w 1143"/>
                  <a:gd name="T1" fmla="*/ 105 h 313"/>
                  <a:gd name="T2" fmla="*/ 1143 w 1143"/>
                  <a:gd name="T3" fmla="*/ 105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7 h 313"/>
                  <a:gd name="T12" fmla="*/ 156 w 1143"/>
                  <a:gd name="T13" fmla="*/ 0 h 313"/>
                  <a:gd name="T14" fmla="*/ 156 w 1143"/>
                  <a:gd name="T15" fmla="*/ 10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5"/>
                    </a:moveTo>
                    <a:lnTo>
                      <a:pt x="1143" y="105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7"/>
                    </a:lnTo>
                    <a:lnTo>
                      <a:pt x="156" y="0"/>
                    </a:lnTo>
                    <a:lnTo>
                      <a:pt x="156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5"/>
              <p:cNvSpPr>
                <a:spLocks/>
              </p:cNvSpPr>
              <p:nvPr/>
            </p:nvSpPr>
            <p:spPr bwMode="auto">
              <a:xfrm>
                <a:off x="13019088" y="4217988"/>
                <a:ext cx="1814512" cy="501650"/>
              </a:xfrm>
              <a:custGeom>
                <a:avLst/>
                <a:gdLst>
                  <a:gd name="T0" fmla="*/ 984 w 1143"/>
                  <a:gd name="T1" fmla="*/ 211 h 316"/>
                  <a:gd name="T2" fmla="*/ 0 w 1143"/>
                  <a:gd name="T3" fmla="*/ 211 h 316"/>
                  <a:gd name="T4" fmla="*/ 0 w 1143"/>
                  <a:gd name="T5" fmla="*/ 105 h 316"/>
                  <a:gd name="T6" fmla="*/ 984 w 1143"/>
                  <a:gd name="T7" fmla="*/ 105 h 316"/>
                  <a:gd name="T8" fmla="*/ 984 w 1143"/>
                  <a:gd name="T9" fmla="*/ 0 h 316"/>
                  <a:gd name="T10" fmla="*/ 1143 w 1143"/>
                  <a:gd name="T11" fmla="*/ 159 h 316"/>
                  <a:gd name="T12" fmla="*/ 984 w 1143"/>
                  <a:gd name="T13" fmla="*/ 316 h 316"/>
                  <a:gd name="T14" fmla="*/ 984 w 1143"/>
                  <a:gd name="T15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6">
                    <a:moveTo>
                      <a:pt x="984" y="211"/>
                    </a:moveTo>
                    <a:lnTo>
                      <a:pt x="0" y="211"/>
                    </a:lnTo>
                    <a:lnTo>
                      <a:pt x="0" y="105"/>
                    </a:lnTo>
                    <a:lnTo>
                      <a:pt x="984" y="105"/>
                    </a:lnTo>
                    <a:lnTo>
                      <a:pt x="984" y="0"/>
                    </a:lnTo>
                    <a:lnTo>
                      <a:pt x="1143" y="159"/>
                    </a:lnTo>
                    <a:lnTo>
                      <a:pt x="984" y="316"/>
                    </a:lnTo>
                    <a:lnTo>
                      <a:pt x="984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6"/>
              <p:cNvSpPr>
                <a:spLocks/>
              </p:cNvSpPr>
              <p:nvPr/>
            </p:nvSpPr>
            <p:spPr bwMode="auto">
              <a:xfrm>
                <a:off x="13019088" y="4708526"/>
                <a:ext cx="1814512" cy="496888"/>
              </a:xfrm>
              <a:custGeom>
                <a:avLst/>
                <a:gdLst>
                  <a:gd name="T0" fmla="*/ 156 w 1143"/>
                  <a:gd name="T1" fmla="*/ 104 h 313"/>
                  <a:gd name="T2" fmla="*/ 1143 w 1143"/>
                  <a:gd name="T3" fmla="*/ 104 h 313"/>
                  <a:gd name="T4" fmla="*/ 1143 w 1143"/>
                  <a:gd name="T5" fmla="*/ 209 h 313"/>
                  <a:gd name="T6" fmla="*/ 156 w 1143"/>
                  <a:gd name="T7" fmla="*/ 209 h 313"/>
                  <a:gd name="T8" fmla="*/ 156 w 1143"/>
                  <a:gd name="T9" fmla="*/ 313 h 313"/>
                  <a:gd name="T10" fmla="*/ 0 w 1143"/>
                  <a:gd name="T11" fmla="*/ 156 h 313"/>
                  <a:gd name="T12" fmla="*/ 156 w 1143"/>
                  <a:gd name="T13" fmla="*/ 0 h 313"/>
                  <a:gd name="T14" fmla="*/ 156 w 1143"/>
                  <a:gd name="T15" fmla="*/ 10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3" h="313">
                    <a:moveTo>
                      <a:pt x="156" y="104"/>
                    </a:moveTo>
                    <a:lnTo>
                      <a:pt x="1143" y="104"/>
                    </a:lnTo>
                    <a:lnTo>
                      <a:pt x="1143" y="209"/>
                    </a:lnTo>
                    <a:lnTo>
                      <a:pt x="156" y="209"/>
                    </a:lnTo>
                    <a:lnTo>
                      <a:pt x="156" y="313"/>
                    </a:lnTo>
                    <a:lnTo>
                      <a:pt x="0" y="156"/>
                    </a:lnTo>
                    <a:lnTo>
                      <a:pt x="156" y="0"/>
                    </a:lnTo>
                    <a:lnTo>
                      <a:pt x="156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10436231" y="3735092"/>
              <a:ext cx="871752" cy="212447"/>
              <a:chOff x="12968288" y="2754313"/>
              <a:chExt cx="11533187" cy="2981326"/>
            </a:xfrm>
          </p:grpSpPr>
          <p:sp>
            <p:nvSpPr>
              <p:cNvPr id="29" name="Freeform 367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2981325"/>
              </a:xfrm>
              <a:custGeom>
                <a:avLst/>
                <a:gdLst>
                  <a:gd name="T0" fmla="*/ 664 w 7265"/>
                  <a:gd name="T1" fmla="*/ 0 h 1878"/>
                  <a:gd name="T2" fmla="*/ 0 w 7265"/>
                  <a:gd name="T3" fmla="*/ 667 h 1878"/>
                  <a:gd name="T4" fmla="*/ 0 w 7265"/>
                  <a:gd name="T5" fmla="*/ 1878 h 1878"/>
                  <a:gd name="T6" fmla="*/ 6603 w 7265"/>
                  <a:gd name="T7" fmla="*/ 1878 h 1878"/>
                  <a:gd name="T8" fmla="*/ 7265 w 7265"/>
                  <a:gd name="T9" fmla="*/ 1212 h 1878"/>
                  <a:gd name="T10" fmla="*/ 7265 w 7265"/>
                  <a:gd name="T11" fmla="*/ 0 h 1878"/>
                  <a:gd name="T12" fmla="*/ 664 w 7265"/>
                  <a:gd name="T13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5" h="1878">
                    <a:moveTo>
                      <a:pt x="664" y="0"/>
                    </a:moveTo>
                    <a:lnTo>
                      <a:pt x="0" y="667"/>
                    </a:lnTo>
                    <a:lnTo>
                      <a:pt x="0" y="1878"/>
                    </a:lnTo>
                    <a:lnTo>
                      <a:pt x="6603" y="1878"/>
                    </a:lnTo>
                    <a:lnTo>
                      <a:pt x="7265" y="1212"/>
                    </a:lnTo>
                    <a:lnTo>
                      <a:pt x="7265" y="0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8"/>
              <p:cNvSpPr>
                <a:spLocks/>
              </p:cNvSpPr>
              <p:nvPr/>
            </p:nvSpPr>
            <p:spPr bwMode="auto">
              <a:xfrm>
                <a:off x="12968288" y="3813176"/>
                <a:ext cx="10482262" cy="1922463"/>
              </a:xfrm>
              <a:custGeom>
                <a:avLst/>
                <a:gdLst>
                  <a:gd name="T0" fmla="*/ 6603 w 6603"/>
                  <a:gd name="T1" fmla="*/ 1211 h 1211"/>
                  <a:gd name="T2" fmla="*/ 0 w 6603"/>
                  <a:gd name="T3" fmla="*/ 1211 h 1211"/>
                  <a:gd name="T4" fmla="*/ 0 w 6603"/>
                  <a:gd name="T5" fmla="*/ 272 h 1211"/>
                  <a:gd name="T6" fmla="*/ 0 w 6603"/>
                  <a:gd name="T7" fmla="*/ 0 h 1211"/>
                  <a:gd name="T8" fmla="*/ 6603 w 6603"/>
                  <a:gd name="T9" fmla="*/ 0 h 1211"/>
                  <a:gd name="T10" fmla="*/ 6603 w 6603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3" h="1211">
                    <a:moveTo>
                      <a:pt x="6603" y="1211"/>
                    </a:moveTo>
                    <a:lnTo>
                      <a:pt x="0" y="1211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6603" y="0"/>
                    </a:lnTo>
                    <a:lnTo>
                      <a:pt x="6603" y="12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69"/>
              <p:cNvSpPr>
                <a:spLocks/>
              </p:cNvSpPr>
              <p:nvPr/>
            </p:nvSpPr>
            <p:spPr bwMode="auto">
              <a:xfrm>
                <a:off x="16789400" y="3813176"/>
                <a:ext cx="6661150" cy="1922463"/>
              </a:xfrm>
              <a:custGeom>
                <a:avLst/>
                <a:gdLst>
                  <a:gd name="T0" fmla="*/ 4196 w 4196"/>
                  <a:gd name="T1" fmla="*/ 1211 h 1211"/>
                  <a:gd name="T2" fmla="*/ 1241 w 4196"/>
                  <a:gd name="T3" fmla="*/ 1211 h 1211"/>
                  <a:gd name="T4" fmla="*/ 0 w 4196"/>
                  <a:gd name="T5" fmla="*/ 1211 h 1211"/>
                  <a:gd name="T6" fmla="*/ 1177 w 4196"/>
                  <a:gd name="T7" fmla="*/ 0 h 1211"/>
                  <a:gd name="T8" fmla="*/ 4196 w 4196"/>
                  <a:gd name="T9" fmla="*/ 0 h 1211"/>
                  <a:gd name="T10" fmla="*/ 4196 w 4196"/>
                  <a:gd name="T11" fmla="*/ 1211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96" h="1211">
                    <a:moveTo>
                      <a:pt x="4196" y="1211"/>
                    </a:moveTo>
                    <a:lnTo>
                      <a:pt x="1241" y="1211"/>
                    </a:lnTo>
                    <a:lnTo>
                      <a:pt x="0" y="1211"/>
                    </a:lnTo>
                    <a:lnTo>
                      <a:pt x="1177" y="0"/>
                    </a:lnTo>
                    <a:lnTo>
                      <a:pt x="4196" y="0"/>
                    </a:lnTo>
                    <a:lnTo>
                      <a:pt x="4196" y="1211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70"/>
              <p:cNvSpPr>
                <a:spLocks/>
              </p:cNvSpPr>
              <p:nvPr/>
            </p:nvSpPr>
            <p:spPr bwMode="auto">
              <a:xfrm>
                <a:off x="23450550" y="2754313"/>
                <a:ext cx="1050925" cy="2981325"/>
              </a:xfrm>
              <a:custGeom>
                <a:avLst/>
                <a:gdLst>
                  <a:gd name="T0" fmla="*/ 0 w 662"/>
                  <a:gd name="T1" fmla="*/ 1878 h 1878"/>
                  <a:gd name="T2" fmla="*/ 662 w 662"/>
                  <a:gd name="T3" fmla="*/ 1212 h 1878"/>
                  <a:gd name="T4" fmla="*/ 662 w 662"/>
                  <a:gd name="T5" fmla="*/ 939 h 1878"/>
                  <a:gd name="T6" fmla="*/ 662 w 662"/>
                  <a:gd name="T7" fmla="*/ 0 h 1878"/>
                  <a:gd name="T8" fmla="*/ 0 w 662"/>
                  <a:gd name="T9" fmla="*/ 667 h 1878"/>
                  <a:gd name="T10" fmla="*/ 0 w 662"/>
                  <a:gd name="T11" fmla="*/ 1878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878">
                    <a:moveTo>
                      <a:pt x="0" y="1878"/>
                    </a:moveTo>
                    <a:lnTo>
                      <a:pt x="662" y="1212"/>
                    </a:lnTo>
                    <a:lnTo>
                      <a:pt x="662" y="939"/>
                    </a:lnTo>
                    <a:lnTo>
                      <a:pt x="662" y="0"/>
                    </a:lnTo>
                    <a:lnTo>
                      <a:pt x="0" y="667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71"/>
              <p:cNvSpPr>
                <a:spLocks/>
              </p:cNvSpPr>
              <p:nvPr/>
            </p:nvSpPr>
            <p:spPr bwMode="auto">
              <a:xfrm>
                <a:off x="12968288" y="2754313"/>
                <a:ext cx="11533187" cy="1058863"/>
              </a:xfrm>
              <a:custGeom>
                <a:avLst/>
                <a:gdLst>
                  <a:gd name="T0" fmla="*/ 7265 w 7265"/>
                  <a:gd name="T1" fmla="*/ 0 h 667"/>
                  <a:gd name="T2" fmla="*/ 6603 w 7265"/>
                  <a:gd name="T3" fmla="*/ 667 h 667"/>
                  <a:gd name="T4" fmla="*/ 0 w 7265"/>
                  <a:gd name="T5" fmla="*/ 667 h 667"/>
                  <a:gd name="T6" fmla="*/ 664 w 7265"/>
                  <a:gd name="T7" fmla="*/ 0 h 667"/>
                  <a:gd name="T8" fmla="*/ 3632 w 7265"/>
                  <a:gd name="T9" fmla="*/ 0 h 667"/>
                  <a:gd name="T10" fmla="*/ 7265 w 7265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5" h="667">
                    <a:moveTo>
                      <a:pt x="7265" y="0"/>
                    </a:moveTo>
                    <a:lnTo>
                      <a:pt x="6603" y="667"/>
                    </a:lnTo>
                    <a:lnTo>
                      <a:pt x="0" y="667"/>
                    </a:lnTo>
                    <a:lnTo>
                      <a:pt x="664" y="0"/>
                    </a:lnTo>
                    <a:lnTo>
                      <a:pt x="3632" y="0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72"/>
              <p:cNvSpPr>
                <a:spLocks noChangeArrowheads="1"/>
              </p:cNvSpPr>
              <p:nvPr/>
            </p:nvSpPr>
            <p:spPr bwMode="auto">
              <a:xfrm>
                <a:off x="13339763" y="4244976"/>
                <a:ext cx="9713912" cy="111125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73"/>
              <p:cNvSpPr>
                <a:spLocks/>
              </p:cNvSpPr>
              <p:nvPr/>
            </p:nvSpPr>
            <p:spPr bwMode="auto">
              <a:xfrm>
                <a:off x="13339763" y="4244976"/>
                <a:ext cx="4897437" cy="1111250"/>
              </a:xfrm>
              <a:custGeom>
                <a:avLst/>
                <a:gdLst>
                  <a:gd name="T0" fmla="*/ 2412 w 3085"/>
                  <a:gd name="T1" fmla="*/ 700 h 700"/>
                  <a:gd name="T2" fmla="*/ 0 w 3085"/>
                  <a:gd name="T3" fmla="*/ 700 h 700"/>
                  <a:gd name="T4" fmla="*/ 0 w 3085"/>
                  <a:gd name="T5" fmla="*/ 0 h 700"/>
                  <a:gd name="T6" fmla="*/ 3085 w 3085"/>
                  <a:gd name="T7" fmla="*/ 0 h 700"/>
                  <a:gd name="T8" fmla="*/ 2412 w 3085"/>
                  <a:gd name="T9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5" h="700">
                    <a:moveTo>
                      <a:pt x="2412" y="700"/>
                    </a:moveTo>
                    <a:lnTo>
                      <a:pt x="0" y="700"/>
                    </a:lnTo>
                    <a:lnTo>
                      <a:pt x="0" y="0"/>
                    </a:lnTo>
                    <a:lnTo>
                      <a:pt x="3085" y="0"/>
                    </a:lnTo>
                    <a:lnTo>
                      <a:pt x="2412" y="70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4"/>
              <p:cNvSpPr>
                <a:spLocks noChangeArrowheads="1"/>
              </p:cNvSpPr>
              <p:nvPr/>
            </p:nvSpPr>
            <p:spPr bwMode="auto">
              <a:xfrm>
                <a:off x="19829463" y="4625976"/>
                <a:ext cx="352425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75"/>
              <p:cNvSpPr>
                <a:spLocks noChangeArrowheads="1"/>
              </p:cNvSpPr>
              <p:nvPr/>
            </p:nvSpPr>
            <p:spPr bwMode="auto">
              <a:xfrm>
                <a:off x="20545425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76"/>
              <p:cNvSpPr>
                <a:spLocks noChangeArrowheads="1"/>
              </p:cNvSpPr>
              <p:nvPr/>
            </p:nvSpPr>
            <p:spPr bwMode="auto">
              <a:xfrm>
                <a:off x="21255038" y="4625976"/>
                <a:ext cx="354012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77"/>
              <p:cNvSpPr>
                <a:spLocks noChangeArrowheads="1"/>
              </p:cNvSpPr>
              <p:nvPr/>
            </p:nvSpPr>
            <p:spPr bwMode="auto">
              <a:xfrm>
                <a:off x="21994813" y="4625976"/>
                <a:ext cx="349250" cy="349250"/>
              </a:xfrm>
              <a:prstGeom prst="rect">
                <a:avLst/>
              </a:prstGeom>
              <a:solidFill>
                <a:srgbClr val="289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V="1">
              <a:off x="6877613" y="1933313"/>
              <a:ext cx="338062" cy="1794103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934516" y="1933313"/>
              <a:ext cx="1428525" cy="1758435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877613" y="1933312"/>
              <a:ext cx="2546408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877613" y="1933312"/>
              <a:ext cx="3706966" cy="1794104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65736" y="1934711"/>
              <a:ext cx="2454576" cy="1782486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424394" y="1909458"/>
              <a:ext cx="1419653" cy="1824579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15675" y="1933313"/>
              <a:ext cx="3616383" cy="1805368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08848" y="1933122"/>
              <a:ext cx="223209" cy="176936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66595" y="3934312"/>
              <a:ext cx="2899" cy="300688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819578" y="3951935"/>
              <a:ext cx="1847" cy="260346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310470" y="4763414"/>
            <a:ext cx="1970713" cy="729869"/>
            <a:chOff x="3377733" y="4277151"/>
            <a:chExt cx="1655278" cy="729869"/>
          </a:xfrm>
        </p:grpSpPr>
        <p:grpSp>
          <p:nvGrpSpPr>
            <p:cNvPr id="84" name="Group 83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 flipH="1" flipV="1">
              <a:off x="3872302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463229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3314625" y="4776114"/>
            <a:ext cx="1970713" cy="729869"/>
            <a:chOff x="3377733" y="4277151"/>
            <a:chExt cx="1655278" cy="729869"/>
          </a:xfrm>
        </p:grpSpPr>
        <p:grpSp>
          <p:nvGrpSpPr>
            <p:cNvPr id="113" name="Group 112"/>
            <p:cNvGrpSpPr/>
            <p:nvPr/>
          </p:nvGrpSpPr>
          <p:grpSpPr>
            <a:xfrm>
              <a:off x="3377733" y="4277151"/>
              <a:ext cx="1655278" cy="729869"/>
              <a:chOff x="4519371" y="3600936"/>
              <a:chExt cx="564324" cy="548640"/>
            </a:xfrm>
          </p:grpSpPr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48640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519371" y="3600936"/>
                <a:ext cx="564324" cy="57139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4519371" y="3658075"/>
                <a:ext cx="508378" cy="491501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5027749" y="3600936"/>
                <a:ext cx="55946" cy="548640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508559" y="4344842"/>
              <a:ext cx="1253384" cy="324539"/>
              <a:chOff x="8725233" y="1874652"/>
              <a:chExt cx="1179179" cy="335148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8725233" y="1874652"/>
                <a:ext cx="1179179" cy="335148"/>
                <a:chOff x="4519371" y="3600936"/>
                <a:chExt cx="564324" cy="548640"/>
              </a:xfrm>
            </p:grpSpPr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48640"/>
                </a:xfrm>
                <a:custGeom>
                  <a:avLst/>
                  <a:gdLst>
                    <a:gd name="T0" fmla="*/ 3076 w 6153"/>
                    <a:gd name="T1" fmla="*/ 0 h 5982"/>
                    <a:gd name="T2" fmla="*/ 621 w 6153"/>
                    <a:gd name="T3" fmla="*/ 0 h 5982"/>
                    <a:gd name="T4" fmla="*/ 0 w 6153"/>
                    <a:gd name="T5" fmla="*/ 623 h 5982"/>
                    <a:gd name="T6" fmla="*/ 0 w 6153"/>
                    <a:gd name="T7" fmla="*/ 2993 h 5982"/>
                    <a:gd name="T8" fmla="*/ 0 w 6153"/>
                    <a:gd name="T9" fmla="*/ 5982 h 5982"/>
                    <a:gd name="T10" fmla="*/ 3076 w 6153"/>
                    <a:gd name="T11" fmla="*/ 5982 h 5982"/>
                    <a:gd name="T12" fmla="*/ 5543 w 6153"/>
                    <a:gd name="T13" fmla="*/ 5982 h 5982"/>
                    <a:gd name="T14" fmla="*/ 6153 w 6153"/>
                    <a:gd name="T15" fmla="*/ 5360 h 5982"/>
                    <a:gd name="T16" fmla="*/ 6153 w 6153"/>
                    <a:gd name="T17" fmla="*/ 2993 h 5982"/>
                    <a:gd name="T18" fmla="*/ 6153 w 6153"/>
                    <a:gd name="T19" fmla="*/ 0 h 5982"/>
                    <a:gd name="T20" fmla="*/ 3076 w 6153"/>
                    <a:gd name="T21" fmla="*/ 0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53" h="5982">
                      <a:moveTo>
                        <a:pt x="3076" y="0"/>
                      </a:moveTo>
                      <a:lnTo>
                        <a:pt x="621" y="0"/>
                      </a:lnTo>
                      <a:lnTo>
                        <a:pt x="0" y="623"/>
                      </a:lnTo>
                      <a:lnTo>
                        <a:pt x="0" y="2993"/>
                      </a:lnTo>
                      <a:lnTo>
                        <a:pt x="0" y="5982"/>
                      </a:lnTo>
                      <a:lnTo>
                        <a:pt x="3076" y="5982"/>
                      </a:lnTo>
                      <a:lnTo>
                        <a:pt x="5543" y="5982"/>
                      </a:lnTo>
                      <a:lnTo>
                        <a:pt x="6153" y="5360"/>
                      </a:lnTo>
                      <a:lnTo>
                        <a:pt x="6153" y="2993"/>
                      </a:lnTo>
                      <a:lnTo>
                        <a:pt x="6153" y="0"/>
                      </a:lnTo>
                      <a:lnTo>
                        <a:pt x="307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4519371" y="3600936"/>
                  <a:ext cx="564324" cy="57139"/>
                </a:xfrm>
                <a:custGeom>
                  <a:avLst/>
                  <a:gdLst>
                    <a:gd name="T0" fmla="*/ 6153 w 6153"/>
                    <a:gd name="T1" fmla="*/ 0 h 623"/>
                    <a:gd name="T2" fmla="*/ 5543 w 6153"/>
                    <a:gd name="T3" fmla="*/ 623 h 623"/>
                    <a:gd name="T4" fmla="*/ 0 w 6153"/>
                    <a:gd name="T5" fmla="*/ 623 h 623"/>
                    <a:gd name="T6" fmla="*/ 621 w 6153"/>
                    <a:gd name="T7" fmla="*/ 0 h 623"/>
                    <a:gd name="T8" fmla="*/ 3076 w 6153"/>
                    <a:gd name="T9" fmla="*/ 0 h 623"/>
                    <a:gd name="T10" fmla="*/ 6153 w 6153"/>
                    <a:gd name="T11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53" h="623">
                      <a:moveTo>
                        <a:pt x="6153" y="0"/>
                      </a:moveTo>
                      <a:lnTo>
                        <a:pt x="5543" y="623"/>
                      </a:lnTo>
                      <a:lnTo>
                        <a:pt x="0" y="623"/>
                      </a:lnTo>
                      <a:lnTo>
                        <a:pt x="621" y="0"/>
                      </a:lnTo>
                      <a:lnTo>
                        <a:pt x="3076" y="0"/>
                      </a:lnTo>
                      <a:lnTo>
                        <a:pt x="615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4519371" y="3658075"/>
                  <a:ext cx="508378" cy="491501"/>
                </a:xfrm>
                <a:custGeom>
                  <a:avLst/>
                  <a:gdLst>
                    <a:gd name="T0" fmla="*/ 5543 w 5543"/>
                    <a:gd name="T1" fmla="*/ 5359 h 5359"/>
                    <a:gd name="T2" fmla="*/ 3076 w 5543"/>
                    <a:gd name="T3" fmla="*/ 5359 h 5359"/>
                    <a:gd name="T4" fmla="*/ 0 w 5543"/>
                    <a:gd name="T5" fmla="*/ 5359 h 5359"/>
                    <a:gd name="T6" fmla="*/ 0 w 5543"/>
                    <a:gd name="T7" fmla="*/ 2370 h 5359"/>
                    <a:gd name="T8" fmla="*/ 0 w 5543"/>
                    <a:gd name="T9" fmla="*/ 0 h 5359"/>
                    <a:gd name="T10" fmla="*/ 5543 w 5543"/>
                    <a:gd name="T11" fmla="*/ 0 h 5359"/>
                    <a:gd name="T12" fmla="*/ 5543 w 5543"/>
                    <a:gd name="T13" fmla="*/ 5359 h 5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43" h="5359">
                      <a:moveTo>
                        <a:pt x="5543" y="5359"/>
                      </a:moveTo>
                      <a:lnTo>
                        <a:pt x="3076" y="5359"/>
                      </a:lnTo>
                      <a:lnTo>
                        <a:pt x="0" y="5359"/>
                      </a:lnTo>
                      <a:lnTo>
                        <a:pt x="0" y="2370"/>
                      </a:lnTo>
                      <a:lnTo>
                        <a:pt x="0" y="0"/>
                      </a:lnTo>
                      <a:lnTo>
                        <a:pt x="5543" y="0"/>
                      </a:lnTo>
                      <a:lnTo>
                        <a:pt x="5543" y="535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5027749" y="3600936"/>
                  <a:ext cx="55946" cy="548640"/>
                </a:xfrm>
                <a:custGeom>
                  <a:avLst/>
                  <a:gdLst>
                    <a:gd name="T0" fmla="*/ 0 w 610"/>
                    <a:gd name="T1" fmla="*/ 5982 h 5982"/>
                    <a:gd name="T2" fmla="*/ 610 w 610"/>
                    <a:gd name="T3" fmla="*/ 5360 h 5982"/>
                    <a:gd name="T4" fmla="*/ 610 w 610"/>
                    <a:gd name="T5" fmla="*/ 2993 h 5982"/>
                    <a:gd name="T6" fmla="*/ 610 w 610"/>
                    <a:gd name="T7" fmla="*/ 0 h 5982"/>
                    <a:gd name="T8" fmla="*/ 0 w 610"/>
                    <a:gd name="T9" fmla="*/ 623 h 5982"/>
                    <a:gd name="T10" fmla="*/ 0 w 610"/>
                    <a:gd name="T11" fmla="*/ 5982 h 5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0" h="5982">
                      <a:moveTo>
                        <a:pt x="0" y="5982"/>
                      </a:moveTo>
                      <a:lnTo>
                        <a:pt x="610" y="5360"/>
                      </a:lnTo>
                      <a:lnTo>
                        <a:pt x="610" y="2993"/>
                      </a:lnTo>
                      <a:lnTo>
                        <a:pt x="610" y="0"/>
                      </a:lnTo>
                      <a:lnTo>
                        <a:pt x="0" y="623"/>
                      </a:lnTo>
                      <a:lnTo>
                        <a:pt x="0" y="598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8779009" y="1965119"/>
                <a:ext cx="982154" cy="212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err="1" smtClean="0"/>
                  <a:t>vSwitch</a:t>
                </a:r>
                <a:endParaRPr lang="en-US" sz="1400" b="1" dirty="0" smtClean="0"/>
              </a:p>
            </p:txBody>
          </p:sp>
        </p:grpSp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3742884" y="4741517"/>
              <a:ext cx="263915" cy="214145"/>
              <a:chOff x="15084425" y="-6992938"/>
              <a:chExt cx="9767888" cy="9496426"/>
            </a:xfrm>
          </p:grpSpPr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5084425" y="-6575023"/>
                <a:ext cx="8799519" cy="8507426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321500" y="4741517"/>
              <a:ext cx="263915" cy="214145"/>
              <a:chOff x="15084425" y="-6992938"/>
              <a:chExt cx="9767888" cy="9496426"/>
            </a:xfrm>
          </p:grpSpPr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496426"/>
              </a:xfrm>
              <a:custGeom>
                <a:avLst/>
                <a:gdLst>
                  <a:gd name="T0" fmla="*/ 3076 w 6153"/>
                  <a:gd name="T1" fmla="*/ 0 h 5982"/>
                  <a:gd name="T2" fmla="*/ 621 w 6153"/>
                  <a:gd name="T3" fmla="*/ 0 h 5982"/>
                  <a:gd name="T4" fmla="*/ 0 w 6153"/>
                  <a:gd name="T5" fmla="*/ 623 h 5982"/>
                  <a:gd name="T6" fmla="*/ 0 w 6153"/>
                  <a:gd name="T7" fmla="*/ 2993 h 5982"/>
                  <a:gd name="T8" fmla="*/ 0 w 6153"/>
                  <a:gd name="T9" fmla="*/ 5982 h 5982"/>
                  <a:gd name="T10" fmla="*/ 3076 w 6153"/>
                  <a:gd name="T11" fmla="*/ 5982 h 5982"/>
                  <a:gd name="T12" fmla="*/ 5543 w 6153"/>
                  <a:gd name="T13" fmla="*/ 5982 h 5982"/>
                  <a:gd name="T14" fmla="*/ 6153 w 6153"/>
                  <a:gd name="T15" fmla="*/ 5360 h 5982"/>
                  <a:gd name="T16" fmla="*/ 6153 w 6153"/>
                  <a:gd name="T17" fmla="*/ 2993 h 5982"/>
                  <a:gd name="T18" fmla="*/ 6153 w 6153"/>
                  <a:gd name="T19" fmla="*/ 0 h 5982"/>
                  <a:gd name="T20" fmla="*/ 3076 w 6153"/>
                  <a:gd name="T21" fmla="*/ 0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53" h="5982">
                    <a:moveTo>
                      <a:pt x="3076" y="0"/>
                    </a:moveTo>
                    <a:lnTo>
                      <a:pt x="621" y="0"/>
                    </a:lnTo>
                    <a:lnTo>
                      <a:pt x="0" y="623"/>
                    </a:lnTo>
                    <a:lnTo>
                      <a:pt x="0" y="2993"/>
                    </a:lnTo>
                    <a:lnTo>
                      <a:pt x="0" y="5982"/>
                    </a:lnTo>
                    <a:lnTo>
                      <a:pt x="3076" y="5982"/>
                    </a:lnTo>
                    <a:lnTo>
                      <a:pt x="5543" y="5982"/>
                    </a:lnTo>
                    <a:lnTo>
                      <a:pt x="6153" y="5360"/>
                    </a:lnTo>
                    <a:lnTo>
                      <a:pt x="6153" y="2993"/>
                    </a:lnTo>
                    <a:lnTo>
                      <a:pt x="6153" y="0"/>
                    </a:lnTo>
                    <a:lnTo>
                      <a:pt x="307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15084425" y="-6992938"/>
                <a:ext cx="9767888" cy="989013"/>
              </a:xfrm>
              <a:custGeom>
                <a:avLst/>
                <a:gdLst>
                  <a:gd name="T0" fmla="*/ 6153 w 6153"/>
                  <a:gd name="T1" fmla="*/ 0 h 623"/>
                  <a:gd name="T2" fmla="*/ 5543 w 6153"/>
                  <a:gd name="T3" fmla="*/ 623 h 623"/>
                  <a:gd name="T4" fmla="*/ 0 w 6153"/>
                  <a:gd name="T5" fmla="*/ 623 h 623"/>
                  <a:gd name="T6" fmla="*/ 621 w 6153"/>
                  <a:gd name="T7" fmla="*/ 0 h 623"/>
                  <a:gd name="T8" fmla="*/ 3076 w 6153"/>
                  <a:gd name="T9" fmla="*/ 0 h 623"/>
                  <a:gd name="T10" fmla="*/ 6153 w 6153"/>
                  <a:gd name="T11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53" h="623">
                    <a:moveTo>
                      <a:pt x="6153" y="0"/>
                    </a:moveTo>
                    <a:lnTo>
                      <a:pt x="5543" y="623"/>
                    </a:lnTo>
                    <a:lnTo>
                      <a:pt x="0" y="623"/>
                    </a:lnTo>
                    <a:lnTo>
                      <a:pt x="621" y="0"/>
                    </a:lnTo>
                    <a:lnTo>
                      <a:pt x="3076" y="0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5084425" y="-6003925"/>
                <a:ext cx="8799513" cy="8507413"/>
              </a:xfrm>
              <a:custGeom>
                <a:avLst/>
                <a:gdLst>
                  <a:gd name="T0" fmla="*/ 5543 w 5543"/>
                  <a:gd name="T1" fmla="*/ 5359 h 5359"/>
                  <a:gd name="T2" fmla="*/ 3076 w 5543"/>
                  <a:gd name="T3" fmla="*/ 5359 h 5359"/>
                  <a:gd name="T4" fmla="*/ 0 w 5543"/>
                  <a:gd name="T5" fmla="*/ 5359 h 5359"/>
                  <a:gd name="T6" fmla="*/ 0 w 5543"/>
                  <a:gd name="T7" fmla="*/ 2370 h 5359"/>
                  <a:gd name="T8" fmla="*/ 0 w 5543"/>
                  <a:gd name="T9" fmla="*/ 0 h 5359"/>
                  <a:gd name="T10" fmla="*/ 5543 w 5543"/>
                  <a:gd name="T11" fmla="*/ 0 h 5359"/>
                  <a:gd name="T12" fmla="*/ 5543 w 5543"/>
                  <a:gd name="T13" fmla="*/ 5359 h 5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43" h="5359">
                    <a:moveTo>
                      <a:pt x="5543" y="5359"/>
                    </a:moveTo>
                    <a:lnTo>
                      <a:pt x="3076" y="5359"/>
                    </a:lnTo>
                    <a:lnTo>
                      <a:pt x="0" y="5359"/>
                    </a:lnTo>
                    <a:lnTo>
                      <a:pt x="0" y="2370"/>
                    </a:lnTo>
                    <a:lnTo>
                      <a:pt x="0" y="0"/>
                    </a:lnTo>
                    <a:lnTo>
                      <a:pt x="5543" y="0"/>
                    </a:lnTo>
                    <a:lnTo>
                      <a:pt x="5543" y="535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3883938" y="-6992938"/>
                <a:ext cx="968375" cy="9496426"/>
              </a:xfrm>
              <a:custGeom>
                <a:avLst/>
                <a:gdLst>
                  <a:gd name="T0" fmla="*/ 0 w 610"/>
                  <a:gd name="T1" fmla="*/ 5982 h 5982"/>
                  <a:gd name="T2" fmla="*/ 610 w 610"/>
                  <a:gd name="T3" fmla="*/ 5360 h 5982"/>
                  <a:gd name="T4" fmla="*/ 610 w 610"/>
                  <a:gd name="T5" fmla="*/ 2993 h 5982"/>
                  <a:gd name="T6" fmla="*/ 610 w 610"/>
                  <a:gd name="T7" fmla="*/ 0 h 5982"/>
                  <a:gd name="T8" fmla="*/ 0 w 610"/>
                  <a:gd name="T9" fmla="*/ 623 h 5982"/>
                  <a:gd name="T10" fmla="*/ 0 w 610"/>
                  <a:gd name="T11" fmla="*/ 5982 h 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5982">
                    <a:moveTo>
                      <a:pt x="0" y="5982"/>
                    </a:moveTo>
                    <a:lnTo>
                      <a:pt x="610" y="5360"/>
                    </a:lnTo>
                    <a:lnTo>
                      <a:pt x="610" y="2993"/>
                    </a:lnTo>
                    <a:lnTo>
                      <a:pt x="610" y="0"/>
                    </a:lnTo>
                    <a:lnTo>
                      <a:pt x="0" y="623"/>
                    </a:lnTo>
                    <a:lnTo>
                      <a:pt x="0" y="598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6668750" y="-3030538"/>
                <a:ext cx="2597150" cy="2609850"/>
              </a:xfrm>
              <a:custGeom>
                <a:avLst/>
                <a:gdLst>
                  <a:gd name="T0" fmla="*/ 0 w 1636"/>
                  <a:gd name="T1" fmla="*/ 0 h 1644"/>
                  <a:gd name="T2" fmla="*/ 397 w 1636"/>
                  <a:gd name="T3" fmla="*/ 0 h 1644"/>
                  <a:gd name="T4" fmla="*/ 823 w 1636"/>
                  <a:gd name="T5" fmla="*/ 1149 h 1644"/>
                  <a:gd name="T6" fmla="*/ 1248 w 1636"/>
                  <a:gd name="T7" fmla="*/ 0 h 1644"/>
                  <a:gd name="T8" fmla="*/ 1636 w 1636"/>
                  <a:gd name="T9" fmla="*/ 0 h 1644"/>
                  <a:gd name="T10" fmla="*/ 976 w 1636"/>
                  <a:gd name="T11" fmla="*/ 1644 h 1644"/>
                  <a:gd name="T12" fmla="*/ 659 w 1636"/>
                  <a:gd name="T13" fmla="*/ 1644 h 1644"/>
                  <a:gd name="T14" fmla="*/ 0 w 1636"/>
                  <a:gd name="T15" fmla="*/ 0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6" h="1644">
                    <a:moveTo>
                      <a:pt x="0" y="0"/>
                    </a:moveTo>
                    <a:lnTo>
                      <a:pt x="397" y="0"/>
                    </a:lnTo>
                    <a:lnTo>
                      <a:pt x="823" y="1149"/>
                    </a:lnTo>
                    <a:lnTo>
                      <a:pt x="1248" y="0"/>
                    </a:lnTo>
                    <a:lnTo>
                      <a:pt x="1636" y="0"/>
                    </a:lnTo>
                    <a:lnTo>
                      <a:pt x="976" y="1644"/>
                    </a:lnTo>
                    <a:lnTo>
                      <a:pt x="65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9664363" y="-3030538"/>
                <a:ext cx="2586038" cy="2590800"/>
              </a:xfrm>
              <a:custGeom>
                <a:avLst/>
                <a:gdLst>
                  <a:gd name="T0" fmla="*/ 0 w 1629"/>
                  <a:gd name="T1" fmla="*/ 0 h 1632"/>
                  <a:gd name="T2" fmla="*/ 385 w 1629"/>
                  <a:gd name="T3" fmla="*/ 0 h 1632"/>
                  <a:gd name="T4" fmla="*/ 816 w 1629"/>
                  <a:gd name="T5" fmla="*/ 691 h 1632"/>
                  <a:gd name="T6" fmla="*/ 1244 w 1629"/>
                  <a:gd name="T7" fmla="*/ 0 h 1632"/>
                  <a:gd name="T8" fmla="*/ 1629 w 1629"/>
                  <a:gd name="T9" fmla="*/ 0 h 1632"/>
                  <a:gd name="T10" fmla="*/ 1629 w 1629"/>
                  <a:gd name="T11" fmla="*/ 1632 h 1632"/>
                  <a:gd name="T12" fmla="*/ 1277 w 1629"/>
                  <a:gd name="T13" fmla="*/ 1632 h 1632"/>
                  <a:gd name="T14" fmla="*/ 1277 w 1629"/>
                  <a:gd name="T15" fmla="*/ 568 h 1632"/>
                  <a:gd name="T16" fmla="*/ 818 w 1629"/>
                  <a:gd name="T17" fmla="*/ 1263 h 1632"/>
                  <a:gd name="T18" fmla="*/ 809 w 1629"/>
                  <a:gd name="T19" fmla="*/ 1263 h 1632"/>
                  <a:gd name="T20" fmla="*/ 354 w 1629"/>
                  <a:gd name="T21" fmla="*/ 575 h 1632"/>
                  <a:gd name="T22" fmla="*/ 354 w 1629"/>
                  <a:gd name="T23" fmla="*/ 1632 h 1632"/>
                  <a:gd name="T24" fmla="*/ 0 w 1629"/>
                  <a:gd name="T25" fmla="*/ 1632 h 1632"/>
                  <a:gd name="T26" fmla="*/ 0 w 1629"/>
                  <a:gd name="T27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9" h="1632">
                    <a:moveTo>
                      <a:pt x="0" y="0"/>
                    </a:moveTo>
                    <a:lnTo>
                      <a:pt x="385" y="0"/>
                    </a:lnTo>
                    <a:lnTo>
                      <a:pt x="816" y="691"/>
                    </a:lnTo>
                    <a:lnTo>
                      <a:pt x="1244" y="0"/>
                    </a:lnTo>
                    <a:lnTo>
                      <a:pt x="1629" y="0"/>
                    </a:lnTo>
                    <a:lnTo>
                      <a:pt x="1629" y="1632"/>
                    </a:lnTo>
                    <a:lnTo>
                      <a:pt x="1277" y="1632"/>
                    </a:lnTo>
                    <a:lnTo>
                      <a:pt x="1277" y="568"/>
                    </a:lnTo>
                    <a:lnTo>
                      <a:pt x="818" y="1263"/>
                    </a:lnTo>
                    <a:lnTo>
                      <a:pt x="809" y="1263"/>
                    </a:lnTo>
                    <a:lnTo>
                      <a:pt x="354" y="575"/>
                    </a:lnTo>
                    <a:lnTo>
                      <a:pt x="354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>
            <a:xfrm flipH="1" flipV="1">
              <a:off x="3872302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4463229" y="4642086"/>
              <a:ext cx="2517" cy="99432"/>
            </a:xfrm>
            <a:prstGeom prst="line">
              <a:avLst/>
            </a:prstGeom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rot="16801966">
            <a:off x="3147510" y="2906438"/>
            <a:ext cx="1859427" cy="369332"/>
            <a:chOff x="4968543" y="5355312"/>
            <a:chExt cx="3872850" cy="191964"/>
          </a:xfrm>
        </p:grpSpPr>
        <p:grpSp>
          <p:nvGrpSpPr>
            <p:cNvPr id="142" name="Group 141"/>
            <p:cNvGrpSpPr/>
            <p:nvPr/>
          </p:nvGrpSpPr>
          <p:grpSpPr>
            <a:xfrm>
              <a:off x="4968543" y="5355312"/>
              <a:ext cx="3092967" cy="191964"/>
              <a:chOff x="1338645" y="4019249"/>
              <a:chExt cx="3092967" cy="191964"/>
            </a:xfrm>
          </p:grpSpPr>
          <p:sp>
            <p:nvSpPr>
              <p:cNvPr id="144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45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Shape 672"/>
              <p:cNvSpPr/>
              <p:nvPr/>
            </p:nvSpPr>
            <p:spPr>
              <a:xfrm>
                <a:off x="2315949" y="4019249"/>
                <a:ext cx="1124503" cy="191964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 smtClean="0">
                    <a:latin typeface="Calibri"/>
                    <a:ea typeface="Calibri"/>
                    <a:cs typeface="Calibri"/>
                    <a:sym typeface="Calibri"/>
                  </a:rPr>
                  <a:t>5001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Shape 673"/>
              <p:cNvSpPr/>
              <p:nvPr/>
            </p:nvSpPr>
            <p:spPr>
              <a:xfrm>
                <a:off x="3440453" y="4022900"/>
                <a:ext cx="991159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 rot="18549078">
            <a:off x="4120995" y="2592354"/>
            <a:ext cx="1859427" cy="369332"/>
            <a:chOff x="4968543" y="5353636"/>
            <a:chExt cx="3872850" cy="195320"/>
          </a:xfrm>
        </p:grpSpPr>
        <p:grpSp>
          <p:nvGrpSpPr>
            <p:cNvPr id="149" name="Group 148"/>
            <p:cNvGrpSpPr/>
            <p:nvPr/>
          </p:nvGrpSpPr>
          <p:grpSpPr>
            <a:xfrm>
              <a:off x="4968543" y="5353636"/>
              <a:ext cx="3092968" cy="195320"/>
              <a:chOff x="1338645" y="4017573"/>
              <a:chExt cx="3092968" cy="195320"/>
            </a:xfrm>
          </p:grpSpPr>
          <p:sp>
            <p:nvSpPr>
              <p:cNvPr id="151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52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Shape 672"/>
              <p:cNvSpPr/>
              <p:nvPr/>
            </p:nvSpPr>
            <p:spPr>
              <a:xfrm>
                <a:off x="2315947" y="4017573"/>
                <a:ext cx="1124504" cy="195320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 smtClean="0">
                    <a:latin typeface="Calibri"/>
                    <a:ea typeface="Calibri"/>
                    <a:cs typeface="Calibri"/>
                    <a:sym typeface="Calibri"/>
                  </a:rPr>
                  <a:t>500</a:t>
                </a:r>
                <a:r>
                  <a:rPr lang="en-US" sz="1200" b="1" i="0" u="none" strike="noStrike" cap="none" baseline="0" dirty="0" smtClean="0"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21176"/>
              </p:ext>
            </p:extLst>
          </p:nvPr>
        </p:nvGraphicFramePr>
        <p:xfrm>
          <a:off x="290796" y="4740239"/>
          <a:ext cx="1280654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662"/>
                <a:gridCol w="699992"/>
              </a:tblGrid>
              <a:tr h="238662"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Dst</a:t>
                      </a:r>
                      <a:endParaRPr lang="en-US" sz="11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SPort</a:t>
                      </a:r>
                      <a:endParaRPr lang="en-US" sz="1100" b="1" i="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5001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5002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5003</a:t>
                      </a:r>
                      <a:endParaRPr lang="en-US" sz="1050" dirty="0"/>
                    </a:p>
                  </a:txBody>
                  <a:tcPr/>
                </a:tc>
              </a:tr>
              <a:tr h="21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5004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6" name="TextBox 155"/>
          <p:cNvSpPr txBox="1"/>
          <p:nvPr/>
        </p:nvSpPr>
        <p:spPr>
          <a:xfrm>
            <a:off x="8923333" y="5627990"/>
            <a:ext cx="5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H2</a:t>
            </a:r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3960276" y="5635676"/>
            <a:ext cx="5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1854008" y="4864252"/>
            <a:ext cx="18144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120708" y="4864252"/>
            <a:ext cx="22680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438208" y="4864252"/>
            <a:ext cx="226802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755708" y="4864252"/>
            <a:ext cx="362884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1587307" y="5130950"/>
            <a:ext cx="1708489" cy="503656"/>
            <a:chOff x="1739899" y="5575298"/>
            <a:chExt cx="1708489" cy="503656"/>
          </a:xfrm>
        </p:grpSpPr>
        <p:sp>
          <p:nvSpPr>
            <p:cNvPr id="162" name="Left Brace 161"/>
            <p:cNvSpPr/>
            <p:nvPr/>
          </p:nvSpPr>
          <p:spPr>
            <a:xfrm rot="16200000">
              <a:off x="2127893" y="5553434"/>
              <a:ext cx="215899" cy="25962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739899" y="5740400"/>
              <a:ext cx="17084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Flowlet</a:t>
              </a:r>
              <a:r>
                <a:rPr lang="en-US" sz="1600" dirty="0" smtClean="0"/>
                <a:t> gap</a:t>
              </a:r>
              <a:endParaRPr lang="en-US" sz="16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 rot="19654428">
            <a:off x="5030354" y="2471504"/>
            <a:ext cx="2213765" cy="369332"/>
            <a:chOff x="4968543" y="5337023"/>
            <a:chExt cx="3872850" cy="228545"/>
          </a:xfrm>
        </p:grpSpPr>
        <p:grpSp>
          <p:nvGrpSpPr>
            <p:cNvPr id="165" name="Group 164"/>
            <p:cNvGrpSpPr/>
            <p:nvPr/>
          </p:nvGrpSpPr>
          <p:grpSpPr>
            <a:xfrm>
              <a:off x="4968543" y="5337023"/>
              <a:ext cx="3092968" cy="228545"/>
              <a:chOff x="1338645" y="4000960"/>
              <a:chExt cx="3092968" cy="228545"/>
            </a:xfrm>
          </p:grpSpPr>
          <p:sp>
            <p:nvSpPr>
              <p:cNvPr id="167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68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Shape 672"/>
              <p:cNvSpPr/>
              <p:nvPr/>
            </p:nvSpPr>
            <p:spPr>
              <a:xfrm>
                <a:off x="2315948" y="4000960"/>
                <a:ext cx="1124504" cy="228545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 smtClean="0">
                    <a:latin typeface="Calibri"/>
                    <a:ea typeface="Calibri"/>
                    <a:cs typeface="Calibri"/>
                    <a:sym typeface="Calibri"/>
                  </a:rPr>
                  <a:t>5003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 rot="20121223">
            <a:off x="5921521" y="2513082"/>
            <a:ext cx="2213765" cy="369332"/>
            <a:chOff x="4968543" y="5337023"/>
            <a:chExt cx="3872850" cy="228545"/>
          </a:xfrm>
        </p:grpSpPr>
        <p:grpSp>
          <p:nvGrpSpPr>
            <p:cNvPr id="172" name="Group 171"/>
            <p:cNvGrpSpPr/>
            <p:nvPr/>
          </p:nvGrpSpPr>
          <p:grpSpPr>
            <a:xfrm>
              <a:off x="4968543" y="5337023"/>
              <a:ext cx="3092968" cy="228545"/>
              <a:chOff x="1338645" y="4000960"/>
              <a:chExt cx="3092968" cy="228545"/>
            </a:xfrm>
          </p:grpSpPr>
          <p:sp>
            <p:nvSpPr>
              <p:cNvPr id="174" name="Shape 670"/>
              <p:cNvSpPr/>
              <p:nvPr/>
            </p:nvSpPr>
            <p:spPr>
              <a:xfrm>
                <a:off x="1338645" y="4022899"/>
                <a:ext cx="512546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Eth</a:t>
                </a:r>
              </a:p>
            </p:txBody>
          </p:sp>
          <p:sp>
            <p:nvSpPr>
              <p:cNvPr id="175" name="Shape 671"/>
              <p:cNvSpPr/>
              <p:nvPr/>
            </p:nvSpPr>
            <p:spPr>
              <a:xfrm>
                <a:off x="1851191" y="4022899"/>
                <a:ext cx="464757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Shape 672"/>
              <p:cNvSpPr/>
              <p:nvPr/>
            </p:nvSpPr>
            <p:spPr>
              <a:xfrm>
                <a:off x="2315948" y="4000960"/>
                <a:ext cx="1124504" cy="228545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TCP </a:t>
                </a:r>
                <a:r>
                  <a:rPr lang="en-US" sz="1200" b="0" i="0" u="none" strike="noStrike" cap="none" baseline="0" dirty="0" err="1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src</a:t>
                </a: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200" b="1" dirty="0" smtClean="0">
                    <a:latin typeface="Calibri"/>
                    <a:ea typeface="Calibri"/>
                    <a:cs typeface="Calibri"/>
                    <a:sym typeface="Calibri"/>
                  </a:rPr>
                  <a:t>5004</a:t>
                </a:r>
                <a:endParaRPr lang="en" sz="1200" b="1" i="0" u="none" strike="noStrike" cap="none" baseline="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Shape 673"/>
              <p:cNvSpPr/>
              <p:nvPr/>
            </p:nvSpPr>
            <p:spPr>
              <a:xfrm>
                <a:off x="3440453" y="4022900"/>
                <a:ext cx="991160" cy="184666"/>
              </a:xfrm>
              <a:prstGeom prst="rect">
                <a:avLst/>
              </a:prstGeom>
              <a:solidFill>
                <a:schemeClr val="accent6"/>
              </a:solidFill>
              <a:ln w="9525" cap="flat">
                <a:solidFill>
                  <a:srgbClr val="B56E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en-US" sz="1200" b="0" i="0" u="none" strike="noStrike" cap="none" baseline="0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Overlay</a:t>
                </a:r>
                <a:endParaRPr lang="en" sz="12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Shape 667"/>
            <p:cNvSpPr/>
            <p:nvPr/>
          </p:nvSpPr>
          <p:spPr>
            <a:xfrm>
              <a:off x="8061513" y="5361263"/>
              <a:ext cx="779880" cy="18466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1200" b="0" i="0" u="none" strike="noStrike" cap="none" baseline="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lang="en" sz="1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516951" y="215034"/>
            <a:ext cx="23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Path Discovery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723340" y="215034"/>
            <a:ext cx="401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vSwitch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Load balancing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0237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0.00185 L 0.05352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22783</TotalTime>
  <Words>709</Words>
  <Application>Microsoft Office PowerPoint</Application>
  <PresentationFormat>Custom</PresentationFormat>
  <Paragraphs>287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How I Learned to Stop Worrying      About the Core and Love the Edge</vt:lpstr>
      <vt:lpstr>Data center load balancing today</vt:lpstr>
      <vt:lpstr>Proposed load balancing schemes </vt:lpstr>
      <vt:lpstr>Proposed load balancing schemes </vt:lpstr>
      <vt:lpstr>Proposed load balancing schemes </vt:lpstr>
      <vt:lpstr>vSwitch as the sweet spot</vt:lpstr>
      <vt:lpstr>CLOVE design</vt:lpstr>
      <vt:lpstr>PowerPoint Presentation</vt:lpstr>
      <vt:lpstr>PowerPoint Presentation</vt:lpstr>
      <vt:lpstr>Edge-Flowlet</vt:lpstr>
      <vt:lpstr>PowerPoint Presentation</vt:lpstr>
      <vt:lpstr>PowerPoint Presentation</vt:lpstr>
      <vt:lpstr>Performance evaluation setup</vt:lpstr>
      <vt:lpstr>Symmetric topology</vt:lpstr>
      <vt:lpstr>Asymmetric topology</vt:lpstr>
      <vt:lpstr>CLOVE highlights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CLOVE: Congestion-aware load balancing from the virtual edge</dc:title>
  <dc:creator>Microsoft Office User</dc:creator>
  <cp:lastModifiedBy>isaac</cp:lastModifiedBy>
  <cp:revision>876</cp:revision>
  <dcterms:created xsi:type="dcterms:W3CDTF">2016-10-24T01:33:34Z</dcterms:created>
  <dcterms:modified xsi:type="dcterms:W3CDTF">2016-12-03T08:15:30Z</dcterms:modified>
</cp:coreProperties>
</file>