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5" r:id="rId2"/>
    <p:sldId id="324" r:id="rId3"/>
    <p:sldId id="329" r:id="rId4"/>
    <p:sldId id="338" r:id="rId5"/>
    <p:sldId id="326" r:id="rId6"/>
    <p:sldId id="339" r:id="rId7"/>
    <p:sldId id="307" r:id="rId8"/>
    <p:sldId id="335" r:id="rId9"/>
    <p:sldId id="336" r:id="rId10"/>
    <p:sldId id="334" r:id="rId11"/>
    <p:sldId id="315" r:id="rId12"/>
    <p:sldId id="33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E59BD0-6412-4A6A-BB62-B88C34215BC4}" v="129" dt="2025-11-15T18:09:38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0252" autoAdjust="0"/>
  </p:normalViewPr>
  <p:slideViewPr>
    <p:cSldViewPr>
      <p:cViewPr varScale="1">
        <p:scale>
          <a:sx n="58" d="100"/>
          <a:sy n="58" d="100"/>
        </p:scale>
        <p:origin x="981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D3E48-E9C7-4E40-9853-88AB511A292F}" type="datetimeFigureOut">
              <a:rPr lang="en-US" smtClean="0"/>
              <a:t>18-Nov-25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CF198-5151-4105-9345-89D4B5D26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06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52D79-3F39-4A32-C561-D1DE743BD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E4CBC4-14EB-97A5-7232-C77586EB00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CE2F55-EF9B-1A71-98CA-0C1AD9A821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83AC6-15B1-FB72-F5C4-9C00364DB7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CF198-5151-4105-9345-89D4B5D26D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8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D47A5-AC68-1DCB-48B6-9A6E8291D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FA2B6E-ED5C-642B-619A-2688793160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D0C9E7-C9CD-6F27-3EFE-515E58F8C9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D1996-E433-A866-4CB0-7189D6DE23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CF198-5151-4105-9345-89D4B5D26D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38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49211-D6D5-F597-3448-C315346A0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3B552E-75A0-3D1F-DF8F-362E44FD20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C0BE02-588E-B28C-7D5A-2D85CECEC4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EEF9B-CD9B-3899-F3BC-5AEC885A73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CF198-5151-4105-9345-89D4B5D26D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68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CF198-5151-4105-9345-89D4B5D26D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6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F0BE6-076E-07C6-4884-823DA0561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1255C-A5E5-B056-4597-EC9C07306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4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57D5-183B-1BCC-4965-74A3C1B55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AB597-02A6-ED14-D5E6-3DBA42BBE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CC770-F49E-53B0-0593-0B9EBC19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4B66-EA79-4F5E-9641-B0E9101F1EC2}" type="datetime1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E3274-26BD-25BB-5229-7D1C6534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4642B-8D23-B188-004C-1DF4895F5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22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D2273E-CD15-6A11-FDEE-157868BB7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06F15-D55F-B454-3F26-255084D46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C8982-2DF7-697B-03E5-3EC1DEC6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1E62A-7371-4CF5-9D56-CF4F9A2D6EEE}" type="datetime1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DF651-3C70-5B98-FE19-160300675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01D56-7DC0-9182-34E4-6D864CA4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63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414BC-8792-269B-93D2-1F5FD91CC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42" y="45757"/>
            <a:ext cx="11521440" cy="1005830"/>
          </a:xfrm>
        </p:spPr>
        <p:txBody>
          <a:bodyPr anchor="b">
            <a:normAutofit/>
          </a:bodyPr>
          <a:lstStyle>
            <a:lvl1pPr>
              <a:defRPr sz="3200" b="1">
                <a:latin typeface="+mj-lt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F933F-E944-E53A-A1B2-C2264F3CE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42" y="1463040"/>
            <a:ext cx="11521440" cy="471392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32AC3-1E90-81F8-7C21-7DFCFA7D0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6583" y="6401435"/>
            <a:ext cx="896159" cy="365125"/>
          </a:xfrm>
        </p:spPr>
        <p:txBody>
          <a:bodyPr/>
          <a:lstStyle>
            <a:lvl1pPr algn="ctr">
              <a:defRPr sz="1400"/>
            </a:lvl1pPr>
          </a:lstStyle>
          <a:p>
            <a:pPr algn="ctr"/>
            <a:fld id="{D65FF95F-C358-46E8-BAE1-B17FC1EB55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56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D0A7F-A73E-532C-8B08-835D2ED85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2DAE0-8243-3A4B-260D-7A0E106B0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D7E66-56D6-4F79-88AB-BDD6697CC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93DF8-CB61-4B9C-B92A-26B0E45681B8}" type="datetime1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64ECC-E3AA-8775-6507-82C4FC07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DFCFD-D970-E785-9495-D9EDAFB6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0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6D62A-53FC-0DD0-97F2-667F5D2CF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45C20-4EB7-4072-4780-5D5AA73809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88ECD5-C52A-8D9E-0A9C-FA1D098A8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8A5CA-2508-2811-7A9B-AB0C7B817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94C2-7C7C-40C8-8F74-677A10BC9CC1}" type="datetime1">
              <a:rPr lang="en-US" smtClean="0"/>
              <a:t>18-Nov-25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81951F-51B5-8D60-9029-44C7CA81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2EA7F2-ED18-40D1-576B-7E4BA3FC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5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B4B1B-4A34-6058-1BD4-F19E0176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B7219-8861-D921-2E60-9A1D34E98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73B99-8262-6521-171E-988431D40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6107C6-1977-0C65-4221-5EE8DA5B8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6C8D30-4FF9-8506-F17B-55CFEF32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A788CA-ED0F-8DE3-FB7A-A4E26DE72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8A03-54D8-469F-8B99-A039DD64AAF6}" type="datetime1">
              <a:rPr lang="en-US" smtClean="0"/>
              <a:t>18-Nov-25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D8F8BE-2468-4F8A-EFD2-532641365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276741-D362-F4D5-028C-488AAD1E1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1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FC259-98CA-3464-6636-B8110625F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6D4B19-7A72-0235-8054-A7A9A7D6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6003E-BC32-4A25-BC51-ABE30656BAA1}" type="datetime1">
              <a:rPr lang="en-US" smtClean="0"/>
              <a:t>18-Nov-25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BCB24F-866A-167A-7C83-6CE79664C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28BA5-21BB-8824-546C-DF6C0FEDB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0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EAF8A9-3A4B-3120-0E06-72A8B92F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FAED5-12D1-42E0-86CD-23DE633D48ED}" type="datetime1">
              <a:rPr lang="en-US" smtClean="0"/>
              <a:t>18-Nov-25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905629-2E5A-22CD-08D2-47057705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235C8-62EC-0AC3-5E50-4880F14C8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26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E3B11-69C9-85B7-04C5-FF66C082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505AC-ADC5-72DE-EFC1-E33357D24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92AF00-6D38-0598-9370-73248A265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EC7ED-3E00-096A-852A-4B41A472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50573-A686-47DD-97E2-C257A7882C90}" type="datetime1">
              <a:rPr lang="en-US" smtClean="0"/>
              <a:t>18-Nov-25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A0E64-F19B-291F-A0AC-FAF92350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70B5B1-33BD-730E-DD94-0EC9DDBB4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1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0EEC0-ACFA-0B18-E64F-686DDE64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63403D-0D83-9EC9-2412-16130C24F1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E8792-09C6-BDCF-5C7B-4A5E896AD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CE5C4-6BA2-1B90-7238-CA03A141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ADD9-DABD-41A7-B4AE-C4953092B904}" type="datetime1">
              <a:rPr lang="en-US" smtClean="0"/>
              <a:t>18-Nov-25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4E0F5-5A7D-498A-4DB7-582CEF4D7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4D913D-34D0-0F86-FFB7-B346A9E8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5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906B4B-07D8-DBE9-36D7-0C3B94D8D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E44E5D-10EC-FB9E-DF90-ECF32FDE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E595A-B160-67F7-5571-194F4C685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6F4D57-9B24-490F-B52D-E5D8894CAE03}" type="datetime1">
              <a:rPr lang="en-US" smtClean="0"/>
              <a:t>18-Nov-25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A5790-1F12-E942-711B-5AD891155A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4416C-EF25-1EB6-A2E8-9C96241C37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5FF95F-C358-46E8-BAE1-B17FC1EB5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0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0.png"/><Relationship Id="rId7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illlin@ucsd.edu" TargetMode="External"/><Relationship Id="rId2" Type="http://schemas.openxmlformats.org/officeDocument/2006/relationships/hyperlink" Target="mailto:isaac@technion.ac.i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B3B9-20D6-24F9-F535-31CAB6811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>
                <a:ea typeface="Roboto" panose="02000000000000000000" pitchFamily="2" charset="0"/>
                <a:cs typeface="Roboto" panose="02000000000000000000" pitchFamily="2" charset="0"/>
              </a:rPr>
              <a:t>Petabit</a:t>
            </a:r>
            <a:r>
              <a:rPr lang="en-US" sz="4400" b="1" dirty="0"/>
              <a:t> Router-in-a-Package: Rethinking Internet Routers in the Age of In-Packaged Optics and Heterogeneous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ED5B3-2AB5-A077-DA3B-D53140A1C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0652"/>
            <a:ext cx="4572000" cy="165576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200" b="1" dirty="0"/>
              <a:t>Isaac Keslassy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5F2BAEF-DBBA-A260-9977-ED6A724D103A}"/>
              </a:ext>
            </a:extLst>
          </p:cNvPr>
          <p:cNvSpPr txBox="1">
            <a:spLocks/>
          </p:cNvSpPr>
          <p:nvPr/>
        </p:nvSpPr>
        <p:spPr>
          <a:xfrm>
            <a:off x="6096000" y="4150652"/>
            <a:ext cx="4572000" cy="165576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Bill Lin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A59FE79-CB23-7054-83F0-4A901D161DD3}"/>
              </a:ext>
            </a:extLst>
          </p:cNvPr>
          <p:cNvGrpSpPr/>
          <p:nvPr/>
        </p:nvGrpSpPr>
        <p:grpSpPr>
          <a:xfrm>
            <a:off x="1671576" y="4709146"/>
            <a:ext cx="4276848" cy="914400"/>
            <a:chOff x="1798453" y="4878079"/>
            <a:chExt cx="4276848" cy="914400"/>
          </a:xfrm>
        </p:grpSpPr>
        <p:pic>
          <p:nvPicPr>
            <p:cNvPr id="5" name="Picture 4" descr="A close-up of a logo&#10;&#10;AI-generated content may be incorrect.">
              <a:extLst>
                <a:ext uri="{FF2B5EF4-FFF2-40B4-BE49-F238E27FC236}">
                  <a16:creationId xmlns:a16="http://schemas.microsoft.com/office/drawing/2014/main" id="{9F4DB038-068D-26AE-A146-206A481A2A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8453" y="4878079"/>
              <a:ext cx="2042160" cy="9144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CD59BA6-13FF-A2D9-A6DC-51FB48B30C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16734" b="22029"/>
            <a:stretch>
              <a:fillRect/>
            </a:stretch>
          </p:blipFill>
          <p:spPr>
            <a:xfrm>
              <a:off x="4084342" y="5152399"/>
              <a:ext cx="1990959" cy="365760"/>
            </a:xfrm>
            <a:prstGeom prst="rect">
              <a:avLst/>
            </a:prstGeom>
          </p:spPr>
        </p:pic>
      </p:grpSp>
      <p:pic>
        <p:nvPicPr>
          <p:cNvPr id="8" name="Picture 7" descr="A blue and yellow logo&#10;&#10;AI-generated content may be incorrect.">
            <a:extLst>
              <a:ext uri="{FF2B5EF4-FFF2-40B4-BE49-F238E27FC236}">
                <a16:creationId xmlns:a16="http://schemas.microsoft.com/office/drawing/2014/main" id="{C3EC07F1-E656-77D7-4BAF-A5530B749C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253" y="4983466"/>
            <a:ext cx="1957495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78152-530D-95B3-F4C2-B6CFE7C24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F5D5-FBD7-443A-6B3B-A0B984342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HBM Switch with Parallel Frame Interleaving (PFI)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A5C6B-C0E2-01BE-0E1B-28848BFCC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10</a:t>
            </a:fld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083FFD2-5CEC-2E54-A8DF-BF44BFAB62A3}"/>
              </a:ext>
            </a:extLst>
          </p:cNvPr>
          <p:cNvGrpSpPr/>
          <p:nvPr/>
        </p:nvGrpSpPr>
        <p:grpSpPr>
          <a:xfrm>
            <a:off x="2621318" y="2057415"/>
            <a:ext cx="7122797" cy="3921393"/>
            <a:chOff x="1295348" y="1154973"/>
            <a:chExt cx="9555480" cy="5260685"/>
          </a:xfrm>
        </p:grpSpPr>
        <p:grpSp>
          <p:nvGrpSpPr>
            <p:cNvPr id="471" name="Group 470">
              <a:extLst>
                <a:ext uri="{FF2B5EF4-FFF2-40B4-BE49-F238E27FC236}">
                  <a16:creationId xmlns:a16="http://schemas.microsoft.com/office/drawing/2014/main" id="{3B2CDE0E-ABED-257F-1719-5DC61AFC08D7}"/>
                </a:ext>
              </a:extLst>
            </p:cNvPr>
            <p:cNvGrpSpPr/>
            <p:nvPr/>
          </p:nvGrpSpPr>
          <p:grpSpPr>
            <a:xfrm>
              <a:off x="2346972" y="5205015"/>
              <a:ext cx="8229537" cy="372881"/>
              <a:chOff x="1112587" y="4016238"/>
              <a:chExt cx="8686800" cy="372881"/>
            </a:xfrm>
          </p:grpSpPr>
          <p:cxnSp>
            <p:nvCxnSpPr>
              <p:cNvPr id="472" name="Straight Connector 471">
                <a:extLst>
                  <a:ext uri="{FF2B5EF4-FFF2-40B4-BE49-F238E27FC236}">
                    <a16:creationId xmlns:a16="http://schemas.microsoft.com/office/drawing/2014/main" id="{AC295B77-770C-206D-5510-6ABBC34560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4016238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3" name="Straight Connector 472">
                <a:extLst>
                  <a:ext uri="{FF2B5EF4-FFF2-40B4-BE49-F238E27FC236}">
                    <a16:creationId xmlns:a16="http://schemas.microsoft.com/office/drawing/2014/main" id="{2A13B71D-F0A1-1541-C294-6A345873EE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4389118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4" name="Group 473">
              <a:extLst>
                <a:ext uri="{FF2B5EF4-FFF2-40B4-BE49-F238E27FC236}">
                  <a16:creationId xmlns:a16="http://schemas.microsoft.com/office/drawing/2014/main" id="{97AEE9F6-1F5F-17F9-31C0-69DFCFC0DB76}"/>
                </a:ext>
              </a:extLst>
            </p:cNvPr>
            <p:cNvGrpSpPr/>
            <p:nvPr/>
          </p:nvGrpSpPr>
          <p:grpSpPr>
            <a:xfrm>
              <a:off x="2346908" y="3749100"/>
              <a:ext cx="7498080" cy="1104405"/>
              <a:chOff x="1112520" y="4016238"/>
              <a:chExt cx="8686867" cy="1104405"/>
            </a:xfrm>
          </p:grpSpPr>
          <p:cxnSp>
            <p:nvCxnSpPr>
              <p:cNvPr id="475" name="Straight Connector 474">
                <a:extLst>
                  <a:ext uri="{FF2B5EF4-FFF2-40B4-BE49-F238E27FC236}">
                    <a16:creationId xmlns:a16="http://schemas.microsoft.com/office/drawing/2014/main" id="{0278548F-3375-020E-D8CD-ED99B5F909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4016238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6" name="Straight Connector 475">
                <a:extLst>
                  <a:ext uri="{FF2B5EF4-FFF2-40B4-BE49-F238E27FC236}">
                    <a16:creationId xmlns:a16="http://schemas.microsoft.com/office/drawing/2014/main" id="{347A413D-FD64-CED1-86C9-83272380CE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4389118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7" name="Straight Connector 476">
                <a:extLst>
                  <a:ext uri="{FF2B5EF4-FFF2-40B4-BE49-F238E27FC236}">
                    <a16:creationId xmlns:a16="http://schemas.microsoft.com/office/drawing/2014/main" id="{B67A6C3C-70A4-C54B-0BCB-8E997F83F1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5120642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8" name="Straight Connector 477">
                <a:extLst>
                  <a:ext uri="{FF2B5EF4-FFF2-40B4-BE49-F238E27FC236}">
                    <a16:creationId xmlns:a16="http://schemas.microsoft.com/office/drawing/2014/main" id="{9A12A5E2-172B-5AC8-CE31-36259006CF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20" y="4754882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9" name="Group 478">
              <a:extLst>
                <a:ext uri="{FF2B5EF4-FFF2-40B4-BE49-F238E27FC236}">
                  <a16:creationId xmlns:a16="http://schemas.microsoft.com/office/drawing/2014/main" id="{8B36C746-EABD-2B07-C03F-477D5229E85C}"/>
                </a:ext>
              </a:extLst>
            </p:cNvPr>
            <p:cNvGrpSpPr/>
            <p:nvPr/>
          </p:nvGrpSpPr>
          <p:grpSpPr>
            <a:xfrm>
              <a:off x="2346908" y="2271347"/>
              <a:ext cx="7498080" cy="1104405"/>
              <a:chOff x="1112520" y="4016238"/>
              <a:chExt cx="8686867" cy="1104405"/>
            </a:xfrm>
          </p:grpSpPr>
          <p:cxnSp>
            <p:nvCxnSpPr>
              <p:cNvPr id="480" name="Straight Connector 479">
                <a:extLst>
                  <a:ext uri="{FF2B5EF4-FFF2-40B4-BE49-F238E27FC236}">
                    <a16:creationId xmlns:a16="http://schemas.microsoft.com/office/drawing/2014/main" id="{06EA8A12-B730-939F-8689-F8AF31FBAD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4016238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1" name="Straight Connector 480">
                <a:extLst>
                  <a:ext uri="{FF2B5EF4-FFF2-40B4-BE49-F238E27FC236}">
                    <a16:creationId xmlns:a16="http://schemas.microsoft.com/office/drawing/2014/main" id="{AA3DA1D2-BF2C-F69B-FABD-6041249BEF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4389118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Straight Connector 481">
                <a:extLst>
                  <a:ext uri="{FF2B5EF4-FFF2-40B4-BE49-F238E27FC236}">
                    <a16:creationId xmlns:a16="http://schemas.microsoft.com/office/drawing/2014/main" id="{D102AFDE-C7D5-F2CA-95EE-367438588F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87" y="5120642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3" name="Straight Connector 482">
                <a:extLst>
                  <a:ext uri="{FF2B5EF4-FFF2-40B4-BE49-F238E27FC236}">
                    <a16:creationId xmlns:a16="http://schemas.microsoft.com/office/drawing/2014/main" id="{D86F7714-87DC-DF0C-8812-3185CF68EF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520" y="4754882"/>
                <a:ext cx="86868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4" name="Rectangle: Rounded Corners 483">
              <a:extLst>
                <a:ext uri="{FF2B5EF4-FFF2-40B4-BE49-F238E27FC236}">
                  <a16:creationId xmlns:a16="http://schemas.microsoft.com/office/drawing/2014/main" id="{5912EE39-A896-9F5E-1D7D-D88B82AD8A30}"/>
                </a:ext>
              </a:extLst>
            </p:cNvPr>
            <p:cNvSpPr/>
            <p:nvPr/>
          </p:nvSpPr>
          <p:spPr>
            <a:xfrm>
              <a:off x="4084318" y="2127069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485" name="Rectangle: Rounded Corners 484">
              <a:extLst>
                <a:ext uri="{FF2B5EF4-FFF2-40B4-BE49-F238E27FC236}">
                  <a16:creationId xmlns:a16="http://schemas.microsoft.com/office/drawing/2014/main" id="{222B6006-31A6-C670-0779-94E44BA88866}"/>
                </a:ext>
              </a:extLst>
            </p:cNvPr>
            <p:cNvSpPr/>
            <p:nvPr/>
          </p:nvSpPr>
          <p:spPr>
            <a:xfrm>
              <a:off x="2438450" y="2134189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486" name="Rectangle: Rounded Corners 485">
              <a:extLst>
                <a:ext uri="{FF2B5EF4-FFF2-40B4-BE49-F238E27FC236}">
                  <a16:creationId xmlns:a16="http://schemas.microsoft.com/office/drawing/2014/main" id="{2D79C14C-477F-33B6-13E4-77B207E951EE}"/>
                </a:ext>
              </a:extLst>
            </p:cNvPr>
            <p:cNvSpPr/>
            <p:nvPr/>
          </p:nvSpPr>
          <p:spPr>
            <a:xfrm>
              <a:off x="3352806" y="2134189"/>
              <a:ext cx="731512" cy="274320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WR</a:t>
              </a:r>
            </a:p>
          </p:txBody>
        </p:sp>
        <p:sp>
          <p:nvSpPr>
            <p:cNvPr id="487" name="Rectangle: Rounded Corners 486">
              <a:extLst>
                <a:ext uri="{FF2B5EF4-FFF2-40B4-BE49-F238E27FC236}">
                  <a16:creationId xmlns:a16="http://schemas.microsoft.com/office/drawing/2014/main" id="{21887CEC-024D-8C4B-1FA5-97FA6A3BD2E1}"/>
                </a:ext>
              </a:extLst>
            </p:cNvPr>
            <p:cNvSpPr/>
            <p:nvPr/>
          </p:nvSpPr>
          <p:spPr>
            <a:xfrm>
              <a:off x="6278824" y="3238589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488" name="Rectangle: Rounded Corners 487">
              <a:extLst>
                <a:ext uri="{FF2B5EF4-FFF2-40B4-BE49-F238E27FC236}">
                  <a16:creationId xmlns:a16="http://schemas.microsoft.com/office/drawing/2014/main" id="{897A946B-62A1-9D5E-1C2C-D71105469FCB}"/>
                </a:ext>
              </a:extLst>
            </p:cNvPr>
            <p:cNvSpPr/>
            <p:nvPr/>
          </p:nvSpPr>
          <p:spPr>
            <a:xfrm>
              <a:off x="4632956" y="3238589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489" name="Rectangle: Rounded Corners 488">
              <a:extLst>
                <a:ext uri="{FF2B5EF4-FFF2-40B4-BE49-F238E27FC236}">
                  <a16:creationId xmlns:a16="http://schemas.microsoft.com/office/drawing/2014/main" id="{61472AE5-1D11-7828-8F8D-ED2E04AF8899}"/>
                </a:ext>
              </a:extLst>
            </p:cNvPr>
            <p:cNvSpPr/>
            <p:nvPr/>
          </p:nvSpPr>
          <p:spPr>
            <a:xfrm>
              <a:off x="5547312" y="3238589"/>
              <a:ext cx="731512" cy="274320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WR</a:t>
              </a:r>
              <a:endParaRPr lang="en-US" sz="1200" i="1" dirty="0">
                <a:solidFill>
                  <a:schemeClr val="bg1"/>
                </a:solidFill>
              </a:endParaRPr>
            </a:p>
          </p:txBody>
        </p:sp>
        <p:sp>
          <p:nvSpPr>
            <p:cNvPr id="490" name="Rectangle: Rounded Corners 489">
              <a:extLst>
                <a:ext uri="{FF2B5EF4-FFF2-40B4-BE49-F238E27FC236}">
                  <a16:creationId xmlns:a16="http://schemas.microsoft.com/office/drawing/2014/main" id="{085C514C-8573-B000-1EDA-17BD27648DF3}"/>
                </a:ext>
              </a:extLst>
            </p:cNvPr>
            <p:cNvSpPr/>
            <p:nvPr/>
          </p:nvSpPr>
          <p:spPr>
            <a:xfrm>
              <a:off x="5547349" y="2872829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491" name="Rectangle: Rounded Corners 490">
              <a:extLst>
                <a:ext uri="{FF2B5EF4-FFF2-40B4-BE49-F238E27FC236}">
                  <a16:creationId xmlns:a16="http://schemas.microsoft.com/office/drawing/2014/main" id="{6FDD993A-7746-82B7-1334-B125E388CAFE}"/>
                </a:ext>
              </a:extLst>
            </p:cNvPr>
            <p:cNvSpPr/>
            <p:nvPr/>
          </p:nvSpPr>
          <p:spPr>
            <a:xfrm>
              <a:off x="3901474" y="2872829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492" name="Rectangle: Rounded Corners 491">
              <a:extLst>
                <a:ext uri="{FF2B5EF4-FFF2-40B4-BE49-F238E27FC236}">
                  <a16:creationId xmlns:a16="http://schemas.microsoft.com/office/drawing/2014/main" id="{4CB59C6C-B4C8-D18D-B185-E21BD6A9B402}"/>
                </a:ext>
              </a:extLst>
            </p:cNvPr>
            <p:cNvSpPr/>
            <p:nvPr/>
          </p:nvSpPr>
          <p:spPr>
            <a:xfrm>
              <a:off x="4815837" y="2872829"/>
              <a:ext cx="731519" cy="274320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WR</a:t>
              </a:r>
            </a:p>
          </p:txBody>
        </p:sp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11560B04-CEAA-B1EA-4E9C-E852BDE3182E}"/>
                </a:ext>
              </a:extLst>
            </p:cNvPr>
            <p:cNvSpPr txBox="1"/>
            <p:nvPr/>
          </p:nvSpPr>
          <p:spPr>
            <a:xfrm>
              <a:off x="3352695" y="1154973"/>
              <a:ext cx="1558241" cy="9909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>
                  <a:latin typeface="Aptos Narrow" panose="020B0004020202020204" pitchFamily="34" charset="0"/>
                </a:rPr>
                <a:t>Frame</a:t>
              </a:r>
            </a:p>
            <a:p>
              <a:r>
                <a:rPr lang="en-US" sz="1400" dirty="0">
                  <a:latin typeface="Aptos Narrow" panose="020B0004020202020204" pitchFamily="34" charset="0"/>
                </a:rPr>
                <a:t>Interleaving</a:t>
              </a:r>
            </a:p>
            <a:p>
              <a:r>
                <a:rPr lang="en-US" sz="1400" dirty="0">
                  <a:latin typeface="Aptos Narrow" panose="020B0004020202020204" pitchFamily="34" charset="0"/>
                </a:rPr>
                <a:t>Cycle 1</a:t>
              </a:r>
            </a:p>
          </p:txBody>
        </p:sp>
        <p:sp>
          <p:nvSpPr>
            <p:cNvPr id="494" name="Left Brace 493">
              <a:extLst>
                <a:ext uri="{FF2B5EF4-FFF2-40B4-BE49-F238E27FC236}">
                  <a16:creationId xmlns:a16="http://schemas.microsoft.com/office/drawing/2014/main" id="{65DA9013-2770-FC35-F777-453CAF12BC6A}"/>
                </a:ext>
              </a:extLst>
            </p:cNvPr>
            <p:cNvSpPr/>
            <p:nvPr/>
          </p:nvSpPr>
          <p:spPr>
            <a:xfrm rot="16200000">
              <a:off x="4672967" y="4566452"/>
              <a:ext cx="274320" cy="2754418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953FF9ED-7ACC-6D35-3007-BBFB4D15C6A9}"/>
                </a:ext>
              </a:extLst>
            </p:cNvPr>
            <p:cNvSpPr txBox="1"/>
            <p:nvPr/>
          </p:nvSpPr>
          <p:spPr>
            <a:xfrm>
              <a:off x="3352696" y="6045306"/>
              <a:ext cx="2926080" cy="37035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dirty="0">
                  <a:latin typeface="Aptos Narrow" panose="020B0004020202020204" pitchFamily="34" charset="0"/>
                </a:rPr>
                <a:t>Frame Writing Phase</a:t>
              </a:r>
            </a:p>
          </p:txBody>
        </p:sp>
        <p:sp>
          <p:nvSpPr>
            <p:cNvPr id="496" name="Rectangle: Rounded Corners 495">
              <a:extLst>
                <a:ext uri="{FF2B5EF4-FFF2-40B4-BE49-F238E27FC236}">
                  <a16:creationId xmlns:a16="http://schemas.microsoft.com/office/drawing/2014/main" id="{488F217E-B6F2-3DFA-2055-4798CE210D06}"/>
                </a:ext>
              </a:extLst>
            </p:cNvPr>
            <p:cNvSpPr/>
            <p:nvPr/>
          </p:nvSpPr>
          <p:spPr>
            <a:xfrm>
              <a:off x="4815830" y="2507065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497" name="Rectangle: Rounded Corners 496">
              <a:extLst>
                <a:ext uri="{FF2B5EF4-FFF2-40B4-BE49-F238E27FC236}">
                  <a16:creationId xmlns:a16="http://schemas.microsoft.com/office/drawing/2014/main" id="{245F25D5-09D8-5104-DAD3-E4812E0180A9}"/>
                </a:ext>
              </a:extLst>
            </p:cNvPr>
            <p:cNvSpPr/>
            <p:nvPr/>
          </p:nvSpPr>
          <p:spPr>
            <a:xfrm>
              <a:off x="3169955" y="2507065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498" name="Rectangle: Rounded Corners 497">
              <a:extLst>
                <a:ext uri="{FF2B5EF4-FFF2-40B4-BE49-F238E27FC236}">
                  <a16:creationId xmlns:a16="http://schemas.microsoft.com/office/drawing/2014/main" id="{6D50D6A6-68C7-3676-8A2B-2A85C3D404D1}"/>
                </a:ext>
              </a:extLst>
            </p:cNvPr>
            <p:cNvSpPr/>
            <p:nvPr/>
          </p:nvSpPr>
          <p:spPr>
            <a:xfrm>
              <a:off x="4084318" y="2507065"/>
              <a:ext cx="731519" cy="274320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WR</a:t>
              </a:r>
            </a:p>
          </p:txBody>
        </p:sp>
        <p:sp>
          <p:nvSpPr>
            <p:cNvPr id="499" name="Rectangle: Rounded Corners 498">
              <a:extLst>
                <a:ext uri="{FF2B5EF4-FFF2-40B4-BE49-F238E27FC236}">
                  <a16:creationId xmlns:a16="http://schemas.microsoft.com/office/drawing/2014/main" id="{EDF6D928-5229-B75E-F900-D5CB940358E2}"/>
                </a:ext>
              </a:extLst>
            </p:cNvPr>
            <p:cNvSpPr/>
            <p:nvPr/>
          </p:nvSpPr>
          <p:spPr>
            <a:xfrm>
              <a:off x="7056070" y="3604820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500" name="Rectangle: Rounded Corners 499">
              <a:extLst>
                <a:ext uri="{FF2B5EF4-FFF2-40B4-BE49-F238E27FC236}">
                  <a16:creationId xmlns:a16="http://schemas.microsoft.com/office/drawing/2014/main" id="{BE25412D-F280-0802-A5CC-BF3089B2934C}"/>
                </a:ext>
              </a:extLst>
            </p:cNvPr>
            <p:cNvSpPr/>
            <p:nvPr/>
          </p:nvSpPr>
          <p:spPr>
            <a:xfrm>
              <a:off x="5410202" y="3611940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501" name="Rectangle: Rounded Corners 500">
              <a:extLst>
                <a:ext uri="{FF2B5EF4-FFF2-40B4-BE49-F238E27FC236}">
                  <a16:creationId xmlns:a16="http://schemas.microsoft.com/office/drawing/2014/main" id="{06BE8A52-2F47-E6E3-3211-A16D72A5DAC9}"/>
                </a:ext>
              </a:extLst>
            </p:cNvPr>
            <p:cNvSpPr/>
            <p:nvPr/>
          </p:nvSpPr>
          <p:spPr>
            <a:xfrm>
              <a:off x="6324558" y="3611940"/>
              <a:ext cx="731512" cy="27432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RD</a:t>
              </a:r>
            </a:p>
          </p:txBody>
        </p:sp>
        <p:sp>
          <p:nvSpPr>
            <p:cNvPr id="502" name="Rectangle: Rounded Corners 501">
              <a:extLst>
                <a:ext uri="{FF2B5EF4-FFF2-40B4-BE49-F238E27FC236}">
                  <a16:creationId xmlns:a16="http://schemas.microsoft.com/office/drawing/2014/main" id="{74C3E977-514D-A669-5F2E-CA99CC2F9874}"/>
                </a:ext>
              </a:extLst>
            </p:cNvPr>
            <p:cNvSpPr/>
            <p:nvPr/>
          </p:nvSpPr>
          <p:spPr>
            <a:xfrm>
              <a:off x="7787582" y="3977700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503" name="Rectangle: Rounded Corners 502">
              <a:extLst>
                <a:ext uri="{FF2B5EF4-FFF2-40B4-BE49-F238E27FC236}">
                  <a16:creationId xmlns:a16="http://schemas.microsoft.com/office/drawing/2014/main" id="{92FE43AC-0604-70C5-B7A4-349867407B61}"/>
                </a:ext>
              </a:extLst>
            </p:cNvPr>
            <p:cNvSpPr/>
            <p:nvPr/>
          </p:nvSpPr>
          <p:spPr>
            <a:xfrm>
              <a:off x="6141707" y="3977700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504" name="Rectangle: Rounded Corners 503">
              <a:extLst>
                <a:ext uri="{FF2B5EF4-FFF2-40B4-BE49-F238E27FC236}">
                  <a16:creationId xmlns:a16="http://schemas.microsoft.com/office/drawing/2014/main" id="{35EC600A-2CB0-5819-FBDC-3E161337C368}"/>
                </a:ext>
              </a:extLst>
            </p:cNvPr>
            <p:cNvSpPr/>
            <p:nvPr/>
          </p:nvSpPr>
          <p:spPr>
            <a:xfrm>
              <a:off x="7056070" y="3977700"/>
              <a:ext cx="731519" cy="27432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RD</a:t>
              </a:r>
            </a:p>
          </p:txBody>
        </p:sp>
        <p:sp>
          <p:nvSpPr>
            <p:cNvPr id="505" name="Rectangle: Rounded Corners 504">
              <a:extLst>
                <a:ext uri="{FF2B5EF4-FFF2-40B4-BE49-F238E27FC236}">
                  <a16:creationId xmlns:a16="http://schemas.microsoft.com/office/drawing/2014/main" id="{7F23A433-A093-687F-98D4-1AAC1992B5C1}"/>
                </a:ext>
              </a:extLst>
            </p:cNvPr>
            <p:cNvSpPr/>
            <p:nvPr/>
          </p:nvSpPr>
          <p:spPr>
            <a:xfrm>
              <a:off x="9250576" y="4709220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506" name="Rectangle: Rounded Corners 505">
              <a:extLst>
                <a:ext uri="{FF2B5EF4-FFF2-40B4-BE49-F238E27FC236}">
                  <a16:creationId xmlns:a16="http://schemas.microsoft.com/office/drawing/2014/main" id="{B625160A-B94B-15EB-16AB-C546BA5058A8}"/>
                </a:ext>
              </a:extLst>
            </p:cNvPr>
            <p:cNvSpPr/>
            <p:nvPr/>
          </p:nvSpPr>
          <p:spPr>
            <a:xfrm>
              <a:off x="7604708" y="4709220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507" name="Rectangle: Rounded Corners 506">
              <a:extLst>
                <a:ext uri="{FF2B5EF4-FFF2-40B4-BE49-F238E27FC236}">
                  <a16:creationId xmlns:a16="http://schemas.microsoft.com/office/drawing/2014/main" id="{4492DA03-F731-E3D2-5F07-52CF66BE71FE}"/>
                </a:ext>
              </a:extLst>
            </p:cNvPr>
            <p:cNvSpPr/>
            <p:nvPr/>
          </p:nvSpPr>
          <p:spPr>
            <a:xfrm>
              <a:off x="8519064" y="4709220"/>
              <a:ext cx="731512" cy="27432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RD</a:t>
              </a:r>
              <a:endParaRPr lang="en-US" sz="1200" i="1" dirty="0">
                <a:solidFill>
                  <a:schemeClr val="bg1"/>
                </a:solidFill>
              </a:endParaRPr>
            </a:p>
          </p:txBody>
        </p:sp>
        <p:sp>
          <p:nvSpPr>
            <p:cNvPr id="508" name="Rectangle: Rounded Corners 507">
              <a:extLst>
                <a:ext uri="{FF2B5EF4-FFF2-40B4-BE49-F238E27FC236}">
                  <a16:creationId xmlns:a16="http://schemas.microsoft.com/office/drawing/2014/main" id="{91A0BC5E-6422-60D0-B3BB-3939E6BDE446}"/>
                </a:ext>
              </a:extLst>
            </p:cNvPr>
            <p:cNvSpPr/>
            <p:nvPr/>
          </p:nvSpPr>
          <p:spPr>
            <a:xfrm>
              <a:off x="8519101" y="4343460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509" name="Rectangle: Rounded Corners 508">
              <a:extLst>
                <a:ext uri="{FF2B5EF4-FFF2-40B4-BE49-F238E27FC236}">
                  <a16:creationId xmlns:a16="http://schemas.microsoft.com/office/drawing/2014/main" id="{4C2CA226-621C-8B59-776C-AD297A925D62}"/>
                </a:ext>
              </a:extLst>
            </p:cNvPr>
            <p:cNvSpPr/>
            <p:nvPr/>
          </p:nvSpPr>
          <p:spPr>
            <a:xfrm>
              <a:off x="6873226" y="4343460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510" name="Rectangle: Rounded Corners 509">
              <a:extLst>
                <a:ext uri="{FF2B5EF4-FFF2-40B4-BE49-F238E27FC236}">
                  <a16:creationId xmlns:a16="http://schemas.microsoft.com/office/drawing/2014/main" id="{0E23742E-B9D6-3970-15F9-8628AAD97929}"/>
                </a:ext>
              </a:extLst>
            </p:cNvPr>
            <p:cNvSpPr/>
            <p:nvPr/>
          </p:nvSpPr>
          <p:spPr>
            <a:xfrm>
              <a:off x="7787589" y="4343460"/>
              <a:ext cx="731519" cy="27432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RD</a:t>
              </a:r>
            </a:p>
          </p:txBody>
        </p:sp>
        <p:sp>
          <p:nvSpPr>
            <p:cNvPr id="511" name="Rectangle: Rounded Corners 510">
              <a:extLst>
                <a:ext uri="{FF2B5EF4-FFF2-40B4-BE49-F238E27FC236}">
                  <a16:creationId xmlns:a16="http://schemas.microsoft.com/office/drawing/2014/main" id="{24B25036-8A12-F46F-E9D3-2592E75879E4}"/>
                </a:ext>
              </a:extLst>
            </p:cNvPr>
            <p:cNvSpPr/>
            <p:nvPr/>
          </p:nvSpPr>
          <p:spPr>
            <a:xfrm>
              <a:off x="10027870" y="5074980"/>
              <a:ext cx="73152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PRE</a:t>
              </a:r>
            </a:p>
          </p:txBody>
        </p:sp>
        <p:sp>
          <p:nvSpPr>
            <p:cNvPr id="512" name="Rectangle: Rounded Corners 511">
              <a:extLst>
                <a:ext uri="{FF2B5EF4-FFF2-40B4-BE49-F238E27FC236}">
                  <a16:creationId xmlns:a16="http://schemas.microsoft.com/office/drawing/2014/main" id="{8333F8AD-036F-F79C-843D-2CA25D8FF485}"/>
                </a:ext>
              </a:extLst>
            </p:cNvPr>
            <p:cNvSpPr/>
            <p:nvPr/>
          </p:nvSpPr>
          <p:spPr>
            <a:xfrm>
              <a:off x="9296358" y="5082100"/>
              <a:ext cx="731512" cy="274320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WR</a:t>
              </a:r>
            </a:p>
          </p:txBody>
        </p:sp>
        <p:sp>
          <p:nvSpPr>
            <p:cNvPr id="513" name="Rectangle: Rounded Corners 512">
              <a:extLst>
                <a:ext uri="{FF2B5EF4-FFF2-40B4-BE49-F238E27FC236}">
                  <a16:creationId xmlns:a16="http://schemas.microsoft.com/office/drawing/2014/main" id="{75630759-EAD9-1B7D-768F-BC6AABC9E6BD}"/>
                </a:ext>
              </a:extLst>
            </p:cNvPr>
            <p:cNvSpPr/>
            <p:nvPr/>
          </p:nvSpPr>
          <p:spPr>
            <a:xfrm>
              <a:off x="10027870" y="5454976"/>
              <a:ext cx="731519" cy="274320"/>
            </a:xfrm>
            <a:prstGeom prst="round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WR</a:t>
              </a:r>
            </a:p>
          </p:txBody>
        </p:sp>
        <p:sp>
          <p:nvSpPr>
            <p:cNvPr id="514" name="Rectangle: Rounded Corners 513">
              <a:extLst>
                <a:ext uri="{FF2B5EF4-FFF2-40B4-BE49-F238E27FC236}">
                  <a16:creationId xmlns:a16="http://schemas.microsoft.com/office/drawing/2014/main" id="{A399C7FC-FC92-B72D-C4BD-0CF33F767266}"/>
                </a:ext>
              </a:extLst>
            </p:cNvPr>
            <p:cNvSpPr/>
            <p:nvPr/>
          </p:nvSpPr>
          <p:spPr>
            <a:xfrm>
              <a:off x="9113507" y="5454976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515" name="TextBox 514">
              <a:extLst>
                <a:ext uri="{FF2B5EF4-FFF2-40B4-BE49-F238E27FC236}">
                  <a16:creationId xmlns:a16="http://schemas.microsoft.com/office/drawing/2014/main" id="{B0E380A7-894F-6885-88D9-A003CD8CBABB}"/>
                </a:ext>
              </a:extLst>
            </p:cNvPr>
            <p:cNvSpPr txBox="1"/>
            <p:nvPr/>
          </p:nvSpPr>
          <p:spPr>
            <a:xfrm>
              <a:off x="6278709" y="6045306"/>
              <a:ext cx="2971867" cy="37035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400" dirty="0">
                  <a:latin typeface="Aptos Narrow" panose="020B0004020202020204" pitchFamily="34" charset="0"/>
                </a:rPr>
                <a:t>Frame Reading Phase</a:t>
              </a:r>
            </a:p>
          </p:txBody>
        </p:sp>
        <p:sp>
          <p:nvSpPr>
            <p:cNvPr id="516" name="Rectangle: Rounded Corners 515">
              <a:extLst>
                <a:ext uri="{FF2B5EF4-FFF2-40B4-BE49-F238E27FC236}">
                  <a16:creationId xmlns:a16="http://schemas.microsoft.com/office/drawing/2014/main" id="{FB7BD2F7-9A37-4772-14C0-D0CFDE2DDCD9}"/>
                </a:ext>
              </a:extLst>
            </p:cNvPr>
            <p:cNvSpPr/>
            <p:nvPr/>
          </p:nvSpPr>
          <p:spPr>
            <a:xfrm>
              <a:off x="8382002" y="5082100"/>
              <a:ext cx="914400" cy="2743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ACT</a:t>
              </a:r>
            </a:p>
          </p:txBody>
        </p:sp>
        <p:sp>
          <p:nvSpPr>
            <p:cNvPr id="517" name="Left Brace 516">
              <a:extLst>
                <a:ext uri="{FF2B5EF4-FFF2-40B4-BE49-F238E27FC236}">
                  <a16:creationId xmlns:a16="http://schemas.microsoft.com/office/drawing/2014/main" id="{7214D72E-C739-D6FF-0A41-C74512E37396}"/>
                </a:ext>
              </a:extLst>
            </p:cNvPr>
            <p:cNvSpPr/>
            <p:nvPr/>
          </p:nvSpPr>
          <p:spPr>
            <a:xfrm rot="16200000">
              <a:off x="7644700" y="4573596"/>
              <a:ext cx="274320" cy="2754418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518" name="TextBox 517">
              <a:extLst>
                <a:ext uri="{FF2B5EF4-FFF2-40B4-BE49-F238E27FC236}">
                  <a16:creationId xmlns:a16="http://schemas.microsoft.com/office/drawing/2014/main" id="{5E90FC57-B0B0-06C4-4424-654C76721A0E}"/>
                </a:ext>
              </a:extLst>
            </p:cNvPr>
            <p:cNvSpPr txBox="1"/>
            <p:nvPr/>
          </p:nvSpPr>
          <p:spPr>
            <a:xfrm>
              <a:off x="9250576" y="1154973"/>
              <a:ext cx="1558241" cy="9909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400" dirty="0">
                  <a:latin typeface="Aptos Narrow" panose="020B0004020202020204" pitchFamily="34" charset="0"/>
                </a:rPr>
                <a:t>Frame</a:t>
              </a:r>
            </a:p>
            <a:p>
              <a:r>
                <a:rPr lang="en-US" sz="1400" dirty="0">
                  <a:latin typeface="Aptos Narrow" panose="020B0004020202020204" pitchFamily="34" charset="0"/>
                </a:rPr>
                <a:t>Interleaving</a:t>
              </a:r>
            </a:p>
            <a:p>
              <a:r>
                <a:rPr lang="en-US" sz="1400" dirty="0">
                  <a:latin typeface="Aptos Narrow" panose="020B0004020202020204" pitchFamily="34" charset="0"/>
                </a:rPr>
                <a:t>Cycle 2</a:t>
              </a:r>
            </a:p>
          </p:txBody>
        </p: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299E3A25-80BB-2FC6-0512-3A08319AEBA6}"/>
                </a:ext>
              </a:extLst>
            </p:cNvPr>
            <p:cNvCxnSpPr>
              <a:cxnSpLocks/>
            </p:cNvCxnSpPr>
            <p:nvPr/>
          </p:nvCxnSpPr>
          <p:spPr>
            <a:xfrm>
              <a:off x="3352696" y="1557665"/>
              <a:ext cx="0" cy="475488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BC8670F2-969A-99AE-31AE-9777B7BB64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78828" y="1557665"/>
              <a:ext cx="26437" cy="4754880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6932D745-C9FA-A7C6-7C29-793BDAAA1446}"/>
                </a:ext>
              </a:extLst>
            </p:cNvPr>
            <p:cNvCxnSpPr>
              <a:cxnSpLocks/>
            </p:cNvCxnSpPr>
            <p:nvPr/>
          </p:nvCxnSpPr>
          <p:spPr>
            <a:xfrm>
              <a:off x="9250576" y="1557665"/>
              <a:ext cx="0" cy="475488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26C8C362-3540-F6D8-3949-11EF9C9B4058}"/>
                </a:ext>
              </a:extLst>
            </p:cNvPr>
            <p:cNvSpPr/>
            <p:nvPr/>
          </p:nvSpPr>
          <p:spPr>
            <a:xfrm>
              <a:off x="9844988" y="4663500"/>
              <a:ext cx="1005840" cy="10972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523" name="Group 522">
              <a:extLst>
                <a:ext uri="{FF2B5EF4-FFF2-40B4-BE49-F238E27FC236}">
                  <a16:creationId xmlns:a16="http://schemas.microsoft.com/office/drawing/2014/main" id="{9226167F-EAC0-2546-3F55-28E682EB1871}"/>
                </a:ext>
              </a:extLst>
            </p:cNvPr>
            <p:cNvGrpSpPr/>
            <p:nvPr/>
          </p:nvGrpSpPr>
          <p:grpSpPr>
            <a:xfrm>
              <a:off x="9844991" y="5205015"/>
              <a:ext cx="320036" cy="372881"/>
              <a:chOff x="6324600" y="548640"/>
              <a:chExt cx="5486400" cy="372881"/>
            </a:xfrm>
          </p:grpSpPr>
          <p:cxnSp>
            <p:nvCxnSpPr>
              <p:cNvPr id="524" name="Straight Connector 523">
                <a:extLst>
                  <a:ext uri="{FF2B5EF4-FFF2-40B4-BE49-F238E27FC236}">
                    <a16:creationId xmlns:a16="http://schemas.microsoft.com/office/drawing/2014/main" id="{C3E7BF48-287D-74E9-5C7C-5064951BC9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548640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Straight Connector 524">
                <a:extLst>
                  <a:ext uri="{FF2B5EF4-FFF2-40B4-BE49-F238E27FC236}">
                    <a16:creationId xmlns:a16="http://schemas.microsoft.com/office/drawing/2014/main" id="{070598F3-F075-B0AD-44C6-FEBE074013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921520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6" name="Group 525">
              <a:extLst>
                <a:ext uri="{FF2B5EF4-FFF2-40B4-BE49-F238E27FC236}">
                  <a16:creationId xmlns:a16="http://schemas.microsoft.com/office/drawing/2014/main" id="{DFD845D7-B927-3C64-D0FF-C551C9E1348E}"/>
                </a:ext>
              </a:extLst>
            </p:cNvPr>
            <p:cNvGrpSpPr/>
            <p:nvPr/>
          </p:nvGrpSpPr>
          <p:grpSpPr>
            <a:xfrm>
              <a:off x="9844988" y="2271347"/>
              <a:ext cx="320040" cy="1104405"/>
              <a:chOff x="6324533" y="548640"/>
              <a:chExt cx="5486467" cy="1104405"/>
            </a:xfrm>
          </p:grpSpPr>
          <p:cxnSp>
            <p:nvCxnSpPr>
              <p:cNvPr id="527" name="Straight Connector 526">
                <a:extLst>
                  <a:ext uri="{FF2B5EF4-FFF2-40B4-BE49-F238E27FC236}">
                    <a16:creationId xmlns:a16="http://schemas.microsoft.com/office/drawing/2014/main" id="{9CC74366-D2CB-A645-AC14-AD78D04CF3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548640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Straight Connector 527">
                <a:extLst>
                  <a:ext uri="{FF2B5EF4-FFF2-40B4-BE49-F238E27FC236}">
                    <a16:creationId xmlns:a16="http://schemas.microsoft.com/office/drawing/2014/main" id="{0124968C-8DB2-C901-B6C1-D72F562D2A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921520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Straight Connector 528">
                <a:extLst>
                  <a:ext uri="{FF2B5EF4-FFF2-40B4-BE49-F238E27FC236}">
                    <a16:creationId xmlns:a16="http://schemas.microsoft.com/office/drawing/2014/main" id="{18B11FA3-6746-6761-2A78-07B64DA34A4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1653044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Straight Connector 529">
                <a:extLst>
                  <a:ext uri="{FF2B5EF4-FFF2-40B4-BE49-F238E27FC236}">
                    <a16:creationId xmlns:a16="http://schemas.microsoft.com/office/drawing/2014/main" id="{BD159405-CE69-650F-AE38-F5D16C6C1E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533" y="1287284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1" name="Group 530">
              <a:extLst>
                <a:ext uri="{FF2B5EF4-FFF2-40B4-BE49-F238E27FC236}">
                  <a16:creationId xmlns:a16="http://schemas.microsoft.com/office/drawing/2014/main" id="{C637F3D5-4985-C828-2C32-FFB64BA05D13}"/>
                </a:ext>
              </a:extLst>
            </p:cNvPr>
            <p:cNvGrpSpPr/>
            <p:nvPr/>
          </p:nvGrpSpPr>
          <p:grpSpPr>
            <a:xfrm>
              <a:off x="9844988" y="3749100"/>
              <a:ext cx="320040" cy="1104405"/>
              <a:chOff x="6324533" y="548640"/>
              <a:chExt cx="5486467" cy="1104405"/>
            </a:xfrm>
          </p:grpSpPr>
          <p:cxnSp>
            <p:nvCxnSpPr>
              <p:cNvPr id="532" name="Straight Connector 531">
                <a:extLst>
                  <a:ext uri="{FF2B5EF4-FFF2-40B4-BE49-F238E27FC236}">
                    <a16:creationId xmlns:a16="http://schemas.microsoft.com/office/drawing/2014/main" id="{69BE8DB3-DCBE-6FBC-047E-E0BD52EC47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548640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Straight Connector 532">
                <a:extLst>
                  <a:ext uri="{FF2B5EF4-FFF2-40B4-BE49-F238E27FC236}">
                    <a16:creationId xmlns:a16="http://schemas.microsoft.com/office/drawing/2014/main" id="{454087A8-D173-1316-D084-A6F790BA4D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921520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4" name="Straight Connector 533">
                <a:extLst>
                  <a:ext uri="{FF2B5EF4-FFF2-40B4-BE49-F238E27FC236}">
                    <a16:creationId xmlns:a16="http://schemas.microsoft.com/office/drawing/2014/main" id="{E9D8DACA-202E-30CA-03FD-A6DE8B73A2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600" y="1653044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>
                <a:extLst>
                  <a:ext uri="{FF2B5EF4-FFF2-40B4-BE49-F238E27FC236}">
                    <a16:creationId xmlns:a16="http://schemas.microsoft.com/office/drawing/2014/main" id="{78B6797B-FA32-7D92-AAC2-B13E95B05B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24533" y="1287284"/>
                <a:ext cx="5486400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6" name="Rectangle 535">
                  <a:extLst>
                    <a:ext uri="{FF2B5EF4-FFF2-40B4-BE49-F238E27FC236}">
                      <a16:creationId xmlns:a16="http://schemas.microsoft.com/office/drawing/2014/main" id="{DCAD8030-BA09-6E3A-FEA7-21F7B7CCB9F0}"/>
                    </a:ext>
                  </a:extLst>
                </p:cNvPr>
                <p:cNvSpPr/>
                <p:nvPr/>
              </p:nvSpPr>
              <p:spPr>
                <a:xfrm>
                  <a:off x="1295348" y="214890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14:m>
                    <m:oMath xmlns:m="http://schemas.openxmlformats.org/officeDocument/2006/math">
                      <m:r>
                        <a:rPr lang="en-US" sz="1200" b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ℓ</m:t>
                      </m:r>
                    </m:oMath>
                  </a14:m>
                  <a:endParaRPr lang="en-US" sz="12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36" name="Rectangle 535">
                  <a:extLst>
                    <a:ext uri="{FF2B5EF4-FFF2-40B4-BE49-F238E27FC236}">
                      <a16:creationId xmlns:a16="http://schemas.microsoft.com/office/drawing/2014/main" id="{B94D3985-D396-C4AB-8F15-0B600F719C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2148900"/>
                  <a:ext cx="1188720" cy="274320"/>
                </a:xfrm>
                <a:prstGeom prst="rect">
                  <a:avLst/>
                </a:prstGeom>
                <a:blipFill>
                  <a:blip r:embed="rId2"/>
                  <a:stretch>
                    <a:fillRect t="-17647" b="-41176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7" name="Rectangle 536">
                  <a:extLst>
                    <a:ext uri="{FF2B5EF4-FFF2-40B4-BE49-F238E27FC236}">
                      <a16:creationId xmlns:a16="http://schemas.microsoft.com/office/drawing/2014/main" id="{56445874-3EED-EB55-BBFD-4E6AAAD9FDF4}"/>
                    </a:ext>
                  </a:extLst>
                </p:cNvPr>
                <p:cNvSpPr/>
                <p:nvPr/>
              </p:nvSpPr>
              <p:spPr>
                <a:xfrm>
                  <a:off x="1295348" y="251466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14:m>
                    <m:oMath xmlns:m="http://schemas.openxmlformats.org/officeDocument/2006/math">
                      <m:r>
                        <a:rPr lang="en-US" sz="1200" b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200" b="1" i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a14:m>
                  <a:endParaRPr lang="en-US" sz="12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37" name="Rectangle 536">
                  <a:extLst>
                    <a:ext uri="{FF2B5EF4-FFF2-40B4-BE49-F238E27FC236}">
                      <a16:creationId xmlns:a16="http://schemas.microsoft.com/office/drawing/2014/main" id="{21C84ADB-81C7-2428-9426-31C7D414B7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2514660"/>
                  <a:ext cx="1188720" cy="274320"/>
                </a:xfrm>
                <a:prstGeom prst="rect">
                  <a:avLst/>
                </a:prstGeom>
                <a:blipFill>
                  <a:blip r:embed="rId3"/>
                  <a:stretch>
                    <a:fillRect t="-17647" b="-38235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8" name="Rectangle 537">
                  <a:extLst>
                    <a:ext uri="{FF2B5EF4-FFF2-40B4-BE49-F238E27FC236}">
                      <a16:creationId xmlns:a16="http://schemas.microsoft.com/office/drawing/2014/main" id="{4958CEDB-C40A-C169-9411-1B6D5F89BC0A}"/>
                    </a:ext>
                  </a:extLst>
                </p:cNvPr>
                <p:cNvSpPr/>
                <p:nvPr/>
              </p:nvSpPr>
              <p:spPr>
                <a:xfrm>
                  <a:off x="1295348" y="288042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14:m>
                    <m:oMath xmlns:m="http://schemas.openxmlformats.org/officeDocument/2006/math">
                      <m:r>
                        <a:rPr lang="en-US" sz="1200" b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ℓ+</m:t>
                      </m:r>
                      <m:r>
                        <a:rPr lang="en-US" sz="1200" b="1" i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a14:m>
                  <a:endParaRPr lang="en-US" sz="12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38" name="Rectangle 537">
                  <a:extLst>
                    <a:ext uri="{FF2B5EF4-FFF2-40B4-BE49-F238E27FC236}">
                      <a16:creationId xmlns:a16="http://schemas.microsoft.com/office/drawing/2014/main" id="{EECB3F1F-1C3F-A961-1D1F-DF93B03E6B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2880420"/>
                  <a:ext cx="1188720" cy="274320"/>
                </a:xfrm>
                <a:prstGeom prst="rect">
                  <a:avLst/>
                </a:prstGeom>
                <a:blipFill>
                  <a:blip r:embed="rId4"/>
                  <a:stretch>
                    <a:fillRect t="-18182" b="-42424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9" name="Rectangle 538">
                  <a:extLst>
                    <a:ext uri="{FF2B5EF4-FFF2-40B4-BE49-F238E27FC236}">
                      <a16:creationId xmlns:a16="http://schemas.microsoft.com/office/drawing/2014/main" id="{74B277A9-5414-779F-FC1B-DEEF0A9DF490}"/>
                    </a:ext>
                  </a:extLst>
                </p:cNvPr>
                <p:cNvSpPr/>
                <p:nvPr/>
              </p:nvSpPr>
              <p:spPr>
                <a:xfrm>
                  <a:off x="1295348" y="324618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14:m>
                    <m:oMath xmlns:m="http://schemas.openxmlformats.org/officeDocument/2006/math">
                      <m:r>
                        <a:rPr lang="en-US" sz="1200" b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ℓ+</m:t>
                      </m:r>
                      <m:r>
                        <a:rPr lang="en-US" sz="1200" b="1" i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a14:m>
                  <a:endParaRPr lang="en-US" sz="12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39" name="Rectangle 538">
                  <a:extLst>
                    <a:ext uri="{FF2B5EF4-FFF2-40B4-BE49-F238E27FC236}">
                      <a16:creationId xmlns:a16="http://schemas.microsoft.com/office/drawing/2014/main" id="{BD58F091-AD21-0918-6B8F-5C94B73D0C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3246180"/>
                  <a:ext cx="1188720" cy="274320"/>
                </a:xfrm>
                <a:prstGeom prst="rect">
                  <a:avLst/>
                </a:prstGeom>
                <a:blipFill>
                  <a:blip r:embed="rId5"/>
                  <a:stretch>
                    <a:fillRect t="-21212" b="-42424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6CE1CC58-D54D-65F3-5A3B-FEAF144945DA}"/>
                </a:ext>
              </a:extLst>
            </p:cNvPr>
            <p:cNvSpPr/>
            <p:nvPr/>
          </p:nvSpPr>
          <p:spPr>
            <a:xfrm>
              <a:off x="1295348" y="3611940"/>
              <a:ext cx="1188720" cy="2743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b="1" dirty="0">
                  <a:solidFill>
                    <a:schemeClr val="accent6">
                      <a:lumMod val="75000"/>
                    </a:schemeClr>
                  </a:solidFill>
                  <a:latin typeface="Aptos Narrow" panose="020B0004020202020204" pitchFamily="34" charset="0"/>
                </a:rPr>
                <a:t>Bank </a:t>
              </a:r>
              <a:r>
                <a:rPr lang="en-US" sz="1200" b="1" i="1" dirty="0">
                  <a:solidFill>
                    <a:schemeClr val="accent6">
                      <a:lumMod val="75000"/>
                    </a:schemeClr>
                  </a:solidFill>
                  <a:latin typeface="Symbol" panose="05050102010706020507" pitchFamily="18" charset="2"/>
                </a:rPr>
                <a:t>h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1" name="Rectangle 540">
                  <a:extLst>
                    <a:ext uri="{FF2B5EF4-FFF2-40B4-BE49-F238E27FC236}">
                      <a16:creationId xmlns:a16="http://schemas.microsoft.com/office/drawing/2014/main" id="{7B57A914-1460-FC92-B9C5-9F8A49C5D8D7}"/>
                    </a:ext>
                  </a:extLst>
                </p:cNvPr>
                <p:cNvSpPr/>
                <p:nvPr/>
              </p:nvSpPr>
              <p:spPr>
                <a:xfrm>
                  <a:off x="1295348" y="397770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accent6">
                          <a:lumMod val="7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:r>
                    <a:rPr lang="en-US" sz="1200" b="1" i="1" dirty="0">
                      <a:solidFill>
                        <a:schemeClr val="accent6">
                          <a:lumMod val="75000"/>
                        </a:schemeClr>
                      </a:solidFill>
                      <a:latin typeface="Symbol" panose="05050102010706020507" pitchFamily="18" charset="2"/>
                    </a:rPr>
                    <a:t>h </a:t>
                  </a:r>
                  <a14:m>
                    <m:oMath xmlns:m="http://schemas.openxmlformats.org/officeDocument/2006/math">
                      <m:r>
                        <a:rPr lang="en-US" sz="1200" b="1" i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a14:m>
                  <a:endParaRPr lang="en-US" sz="1200" b="1" dirty="0">
                    <a:solidFill>
                      <a:schemeClr val="accent6">
                        <a:lumMod val="7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41" name="Rectangle 540">
                  <a:extLst>
                    <a:ext uri="{FF2B5EF4-FFF2-40B4-BE49-F238E27FC236}">
                      <a16:creationId xmlns:a16="http://schemas.microsoft.com/office/drawing/2014/main" id="{66710D4A-4A4D-93A1-701B-373E88E1B4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3977700"/>
                  <a:ext cx="1188720" cy="274320"/>
                </a:xfrm>
                <a:prstGeom prst="rect">
                  <a:avLst/>
                </a:prstGeom>
                <a:blipFill>
                  <a:blip r:embed="rId6"/>
                  <a:stretch>
                    <a:fillRect t="-23529" b="-38235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2" name="Rectangle 541">
                  <a:extLst>
                    <a:ext uri="{FF2B5EF4-FFF2-40B4-BE49-F238E27FC236}">
                      <a16:creationId xmlns:a16="http://schemas.microsoft.com/office/drawing/2014/main" id="{79ED3671-5780-3A05-BE7E-78E8C1DAA977}"/>
                    </a:ext>
                  </a:extLst>
                </p:cNvPr>
                <p:cNvSpPr/>
                <p:nvPr/>
              </p:nvSpPr>
              <p:spPr>
                <a:xfrm>
                  <a:off x="1295348" y="434346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accent6">
                          <a:lumMod val="7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:r>
                    <a:rPr lang="en-US" sz="1200" b="1" i="1" dirty="0">
                      <a:solidFill>
                        <a:schemeClr val="accent6">
                          <a:lumMod val="75000"/>
                        </a:schemeClr>
                      </a:solidFill>
                      <a:latin typeface="Symbol" panose="05050102010706020507" pitchFamily="18" charset="2"/>
                    </a:rPr>
                    <a:t>h </a:t>
                  </a:r>
                  <a14:m>
                    <m:oMath xmlns:m="http://schemas.openxmlformats.org/officeDocument/2006/math">
                      <m:r>
                        <a:rPr lang="en-US" sz="12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a14:m>
                  <a:endParaRPr lang="en-US" sz="1200" b="1" dirty="0">
                    <a:solidFill>
                      <a:schemeClr val="accent6">
                        <a:lumMod val="7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42" name="Rectangle 541">
                  <a:extLst>
                    <a:ext uri="{FF2B5EF4-FFF2-40B4-BE49-F238E27FC236}">
                      <a16:creationId xmlns:a16="http://schemas.microsoft.com/office/drawing/2014/main" id="{7C07142B-0852-7CE0-D5FD-6DFAD07E4BC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4343460"/>
                  <a:ext cx="1188720" cy="274320"/>
                </a:xfrm>
                <a:prstGeom prst="rect">
                  <a:avLst/>
                </a:prstGeom>
                <a:blipFill>
                  <a:blip r:embed="rId7"/>
                  <a:stretch>
                    <a:fillRect t="-24242" b="-42424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3" name="Rectangle 542">
                  <a:extLst>
                    <a:ext uri="{FF2B5EF4-FFF2-40B4-BE49-F238E27FC236}">
                      <a16:creationId xmlns:a16="http://schemas.microsoft.com/office/drawing/2014/main" id="{B500148E-DA32-33A4-9CA8-10B1287A892B}"/>
                    </a:ext>
                  </a:extLst>
                </p:cNvPr>
                <p:cNvSpPr/>
                <p:nvPr/>
              </p:nvSpPr>
              <p:spPr>
                <a:xfrm>
                  <a:off x="1295348" y="470922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accent6">
                          <a:lumMod val="7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:r>
                    <a:rPr lang="en-US" sz="1200" b="1" i="1" dirty="0">
                      <a:solidFill>
                        <a:schemeClr val="accent6">
                          <a:lumMod val="75000"/>
                        </a:schemeClr>
                      </a:solidFill>
                      <a:latin typeface="Symbol" panose="05050102010706020507" pitchFamily="18" charset="2"/>
                    </a:rPr>
                    <a:t>h </a:t>
                  </a:r>
                  <a14:m>
                    <m:oMath xmlns:m="http://schemas.openxmlformats.org/officeDocument/2006/math">
                      <m:r>
                        <a:rPr lang="en-US" sz="1200" b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a14:m>
                  <a:endParaRPr lang="en-US" sz="1200" b="1" dirty="0">
                    <a:solidFill>
                      <a:schemeClr val="accent6">
                        <a:lumMod val="7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43" name="Rectangle 542">
                  <a:extLst>
                    <a:ext uri="{FF2B5EF4-FFF2-40B4-BE49-F238E27FC236}">
                      <a16:creationId xmlns:a16="http://schemas.microsoft.com/office/drawing/2014/main" id="{696603C4-6314-C091-1BFA-2F2DC7A907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4709220"/>
                  <a:ext cx="1188720" cy="274320"/>
                </a:xfrm>
                <a:prstGeom prst="rect">
                  <a:avLst/>
                </a:prstGeom>
                <a:blipFill>
                  <a:blip r:embed="rId8"/>
                  <a:stretch>
                    <a:fillRect t="-23529" b="-41176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5AF8092A-34B1-3CD2-0A9C-4DC5099F8DC8}"/>
                </a:ext>
              </a:extLst>
            </p:cNvPr>
            <p:cNvSpPr/>
            <p:nvPr/>
          </p:nvSpPr>
          <p:spPr>
            <a:xfrm>
              <a:off x="1295348" y="5074980"/>
              <a:ext cx="1188720" cy="2743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b="1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Aptos Narrow" panose="020B0004020202020204" pitchFamily="34" charset="0"/>
                </a:rPr>
                <a:t>Bank </a:t>
              </a:r>
              <a:r>
                <a:rPr lang="en-US" sz="1200" b="1" i="1" dirty="0">
                  <a:solidFill>
                    <a:schemeClr val="tx2">
                      <a:lumMod val="75000"/>
                      <a:lumOff val="25000"/>
                    </a:schemeClr>
                  </a:solidFill>
                  <a:latin typeface="Symbol" panose="05050102010706020507" pitchFamily="18" charset="2"/>
                </a:rPr>
                <a:t>q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5" name="Rectangle 544">
                  <a:extLst>
                    <a:ext uri="{FF2B5EF4-FFF2-40B4-BE49-F238E27FC236}">
                      <a16:creationId xmlns:a16="http://schemas.microsoft.com/office/drawing/2014/main" id="{FC028B7D-F7EE-E74E-7216-23FD1598F383}"/>
                    </a:ext>
                  </a:extLst>
                </p:cNvPr>
                <p:cNvSpPr/>
                <p:nvPr/>
              </p:nvSpPr>
              <p:spPr>
                <a:xfrm>
                  <a:off x="1295348" y="5440740"/>
                  <a:ext cx="1188720" cy="27432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1200" b="1" dirty="0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  <a:latin typeface="Aptos Narrow" panose="020B0004020202020204" pitchFamily="34" charset="0"/>
                    </a:rPr>
                    <a:t>Bank </a:t>
                  </a:r>
                  <a:r>
                    <a:rPr lang="en-US" sz="1200" b="1" i="1" dirty="0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  <a:latin typeface="Symbol" panose="05050102010706020507" pitchFamily="18" charset="2"/>
                    </a:rPr>
                    <a:t>q </a:t>
                  </a:r>
                  <a14:m>
                    <m:oMath xmlns:m="http://schemas.openxmlformats.org/officeDocument/2006/math">
                      <m:r>
                        <a:rPr lang="en-US" sz="1200" b="1" i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1" i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a14:m>
                  <a:endParaRPr lang="en-US" sz="1200" b="1" dirty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Aptos Narrow" panose="020B00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45" name="Rectangle 544">
                  <a:extLst>
                    <a:ext uri="{FF2B5EF4-FFF2-40B4-BE49-F238E27FC236}">
                      <a16:creationId xmlns:a16="http://schemas.microsoft.com/office/drawing/2014/main" id="{36E9E860-0BF0-FD42-4F01-56550E375C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348" y="5440740"/>
                  <a:ext cx="1188720" cy="274320"/>
                </a:xfrm>
                <a:prstGeom prst="rect">
                  <a:avLst/>
                </a:prstGeom>
                <a:blipFill>
                  <a:blip r:embed="rId9"/>
                  <a:stretch>
                    <a:fillRect t="-24242" b="-42424"/>
                  </a:stretch>
                </a:blipFill>
                <a:ln w="9525"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C8CDE37-4952-4A58-3A4D-B01CE46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42" y="1214337"/>
            <a:ext cx="11429876" cy="961280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800" b="1" dirty="0"/>
              <a:t>Idea 4: </a:t>
            </a:r>
            <a:r>
              <a:rPr lang="en-US" sz="2800" dirty="0"/>
              <a:t>Group packets into </a:t>
            </a:r>
            <a:r>
              <a:rPr lang="en-US" sz="2800" b="1" dirty="0"/>
              <a:t>frames</a:t>
            </a:r>
            <a:r>
              <a:rPr lang="en-US" sz="2800" dirty="0"/>
              <a:t> and write them into (and read them from) banks in a staggered interleaved way that reaches peak data rates.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01023B-70DA-AF8F-A6FE-16710833283C}"/>
              </a:ext>
            </a:extLst>
          </p:cNvPr>
          <p:cNvSpPr/>
          <p:nvPr/>
        </p:nvSpPr>
        <p:spPr>
          <a:xfrm>
            <a:off x="243904" y="5166341"/>
            <a:ext cx="11704192" cy="146302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PFI algorithm ensures all parallel channels are fully used, all activation, precharge, refresh operations are fully hidden in the pipeline.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</a:rPr>
              <a:t>The devil is in the details. See paper. </a:t>
            </a:r>
          </a:p>
        </p:txBody>
      </p:sp>
    </p:spTree>
    <p:extLst>
      <p:ext uri="{BB962C8B-B14F-4D97-AF65-F5344CB8AC3E}">
        <p14:creationId xmlns:p14="http://schemas.microsoft.com/office/powerpoint/2010/main" val="24173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1B85D-9373-FD2C-958A-B46FD6A9D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9BFA-47B6-F9CD-501D-2310D0EC4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on Networking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854F7-42B2-668B-A274-8F3790DAC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42" y="1325903"/>
            <a:ext cx="11521440" cy="5486339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n-US" sz="2800" b="1" dirty="0">
                <a:solidFill>
                  <a:srgbClr val="FF0000"/>
                </a:solidFill>
              </a:rPr>
              <a:t>Capacity increase: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What if router capacity increased by 1-2 orders of magnitude?</a:t>
            </a:r>
          </a:p>
          <a:p>
            <a:pPr>
              <a:spcAft>
                <a:spcPts val="2400"/>
              </a:spcAft>
            </a:pPr>
            <a:r>
              <a:rPr lang="en-US" sz="2800" b="1" dirty="0">
                <a:solidFill>
                  <a:srgbClr val="FF0000"/>
                </a:solidFill>
              </a:rPr>
              <a:t>Buffer sizing and buffer management: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What if buffer sizes could be much larger? </a:t>
            </a:r>
            <a:endParaRPr lang="en-US" sz="2800" b="1" dirty="0">
              <a:solidFill>
                <a:srgbClr val="FF0000"/>
              </a:solidFill>
            </a:endParaRPr>
          </a:p>
          <a:p>
            <a:pPr>
              <a:spcAft>
                <a:spcPts val="2400"/>
              </a:spcAft>
            </a:pPr>
            <a:r>
              <a:rPr lang="en-US" sz="2800" b="1" dirty="0">
                <a:solidFill>
                  <a:srgbClr val="FF0000"/>
                </a:solidFill>
              </a:rPr>
              <a:t>Designing datacenter switches: </a:t>
            </a:r>
            <a:r>
              <a:rPr lang="en-US" sz="2800" dirty="0"/>
              <a:t>Can this apply to datacenter switches?</a:t>
            </a:r>
            <a:endParaRPr lang="en-US" sz="2800" b="1" dirty="0">
              <a:solidFill>
                <a:srgbClr val="FF0000"/>
              </a:solidFill>
            </a:endParaRPr>
          </a:p>
          <a:p>
            <a:pPr>
              <a:spcAft>
                <a:spcPts val="2400"/>
              </a:spcAft>
            </a:pPr>
            <a:r>
              <a:rPr lang="en-US" sz="2800" b="1" dirty="0">
                <a:solidFill>
                  <a:srgbClr val="FF0000"/>
                </a:solidFill>
              </a:rPr>
              <a:t>Road ahead: </a:t>
            </a:r>
            <a:r>
              <a:rPr lang="en-US" sz="2800" b="1" dirty="0"/>
              <a:t>Power</a:t>
            </a:r>
            <a:r>
              <a:rPr lang="en-US" sz="2800" dirty="0"/>
              <a:t> appears to be our key scaling bottleneck, in particular </a:t>
            </a:r>
            <a:r>
              <a:rPr lang="en-US" sz="2800" b="1" dirty="0"/>
              <a:t>processing power</a:t>
            </a:r>
            <a:r>
              <a:rPr lang="en-US" sz="2800" dirty="0"/>
              <a:t>. Could we simplify per-packet processing needs in the Internet?</a:t>
            </a:r>
            <a:endParaRPr lang="en-US" sz="2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632583-4EC0-CBB8-1865-16C537E2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9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B5AFB-5591-205D-241C-17156A6FB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3FB72-EF5B-CA42-3517-E389D3AAE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3977" y="777269"/>
            <a:ext cx="11155558" cy="3108926"/>
          </a:xfrm>
        </p:spPr>
        <p:txBody>
          <a:bodyPr anchor="t">
            <a:normAutofit/>
          </a:bodyPr>
          <a:lstStyle/>
          <a:p>
            <a:pPr algn="l"/>
            <a:r>
              <a:rPr lang="en-US" sz="4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Thank You</a:t>
            </a:r>
            <a:endParaRPr lang="en-US" sz="48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39C5BB-3624-10BB-3AD4-F1365BC91CDE}"/>
              </a:ext>
            </a:extLst>
          </p:cNvPr>
          <p:cNvSpPr/>
          <p:nvPr/>
        </p:nvSpPr>
        <p:spPr>
          <a:xfrm>
            <a:off x="8153324" y="2697488"/>
            <a:ext cx="3154699" cy="2011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200" b="1" dirty="0">
                <a:solidFill>
                  <a:schemeClr val="tx1"/>
                </a:solidFill>
              </a:rPr>
              <a:t>Isaac Keslassy</a:t>
            </a:r>
            <a:br>
              <a:rPr lang="en-US" sz="2200" b="1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✉ </a:t>
            </a:r>
            <a:r>
              <a:rPr lang="en-US" sz="2200" dirty="0">
                <a:solidFill>
                  <a:schemeClr val="tx1"/>
                </a:solidFill>
                <a:hlinkClick r:id="rId2"/>
              </a:rPr>
              <a:t>isaac@technion.ac.il</a:t>
            </a:r>
            <a:endParaRPr lang="en-US" sz="2200" dirty="0">
              <a:solidFill>
                <a:schemeClr val="tx1"/>
              </a:solidFill>
            </a:endParaRPr>
          </a:p>
          <a:p>
            <a:endParaRPr lang="en-US" sz="2200" b="1" dirty="0">
              <a:solidFill>
                <a:schemeClr val="tx1"/>
              </a:solidFill>
            </a:endParaRPr>
          </a:p>
          <a:p>
            <a:r>
              <a:rPr lang="en-US" sz="2200" b="1" dirty="0">
                <a:solidFill>
                  <a:schemeClr val="tx1"/>
                </a:solidFill>
              </a:rPr>
              <a:t>Bill Lin</a:t>
            </a:r>
            <a:br>
              <a:rPr lang="en-US" sz="2200" b="1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✉ </a:t>
            </a:r>
            <a:r>
              <a:rPr lang="en-US" sz="2200" dirty="0">
                <a:solidFill>
                  <a:schemeClr val="tx1"/>
                </a:solidFill>
                <a:hlinkClick r:id="rId3"/>
              </a:rPr>
              <a:t>billlin@ucsd.edu</a:t>
            </a: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71CBAA-95F4-D350-C925-41B13B5A47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977" y="2331732"/>
            <a:ext cx="6766560" cy="371967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8820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0756-DB1D-D173-8CDF-228722EE0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A stack of round objects&#10;&#10;AI-generated content may be incorrect.">
            <a:extLst>
              <a:ext uri="{FF2B5EF4-FFF2-40B4-BE49-F238E27FC236}">
                <a16:creationId xmlns:a16="http://schemas.microsoft.com/office/drawing/2014/main" id="{A05624DF-ECAC-C967-2BD9-9E3B287148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920" y="1920240"/>
            <a:ext cx="923925" cy="990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B6F541-3A49-00FF-FEAE-466D5D46D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42" y="45757"/>
            <a:ext cx="11521440" cy="1005830"/>
          </a:xfrm>
        </p:spPr>
        <p:txBody>
          <a:bodyPr>
            <a:normAutofit/>
          </a:bodyPr>
          <a:lstStyle/>
          <a:p>
            <a:r>
              <a:rPr lang="en-US" dirty="0"/>
              <a:t>Computer Industry Undergoing a Radical Shift Due to Conventional Scaling Stalling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73572D-0D75-438F-7890-997BAF2B0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2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9A55ABD-5D7E-844B-27BA-567A4DEB9363}"/>
              </a:ext>
            </a:extLst>
          </p:cNvPr>
          <p:cNvCxnSpPr>
            <a:cxnSpLocks/>
          </p:cNvCxnSpPr>
          <p:nvPr/>
        </p:nvCxnSpPr>
        <p:spPr>
          <a:xfrm flipV="1">
            <a:off x="518160" y="1737360"/>
            <a:ext cx="0" cy="29260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1A0A29B9-8FF6-1F76-5748-FE5DAE4D5408}"/>
              </a:ext>
            </a:extLst>
          </p:cNvPr>
          <p:cNvSpPr/>
          <p:nvPr/>
        </p:nvSpPr>
        <p:spPr>
          <a:xfrm>
            <a:off x="518160" y="2057400"/>
            <a:ext cx="91440" cy="8229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6D198B5E-FB1B-5002-6BF0-73F8DF8A45ED}"/>
              </a:ext>
            </a:extLst>
          </p:cNvPr>
          <p:cNvSpPr/>
          <p:nvPr/>
        </p:nvSpPr>
        <p:spPr>
          <a:xfrm>
            <a:off x="6461760" y="1828800"/>
            <a:ext cx="4023312" cy="777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Raw gate delays improving &lt; 1.2X every 2-3 years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43F20F-C22A-D3A9-3A46-0ACD06104B0C}"/>
              </a:ext>
            </a:extLst>
          </p:cNvPr>
          <p:cNvSpPr/>
          <p:nvPr/>
        </p:nvSpPr>
        <p:spPr>
          <a:xfrm>
            <a:off x="6461760" y="2560330"/>
            <a:ext cx="4754880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</a:rPr>
              <a:t>3nm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2nm → 18A → 14A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59D9EDE4-3887-0E6F-F050-0BEDE5545E08}"/>
              </a:ext>
            </a:extLst>
          </p:cNvPr>
          <p:cNvSpPr/>
          <p:nvPr/>
        </p:nvSpPr>
        <p:spPr>
          <a:xfrm rot="16200000">
            <a:off x="8999220" y="2034545"/>
            <a:ext cx="137160" cy="201168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38884A-CA23-9B18-9E74-A66EB436758C}"/>
              </a:ext>
            </a:extLst>
          </p:cNvPr>
          <p:cNvSpPr/>
          <p:nvPr/>
        </p:nvSpPr>
        <p:spPr>
          <a:xfrm>
            <a:off x="8290560" y="3017525"/>
            <a:ext cx="1600200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forecast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D6B042-C682-8987-BF90-B5575E7C44E2}"/>
              </a:ext>
            </a:extLst>
          </p:cNvPr>
          <p:cNvSpPr/>
          <p:nvPr/>
        </p:nvSpPr>
        <p:spPr>
          <a:xfrm>
            <a:off x="518160" y="3383280"/>
            <a:ext cx="4572000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39AF0CF-4DED-E9B9-D709-43679E5143CD}"/>
              </a:ext>
            </a:extLst>
          </p:cNvPr>
          <p:cNvGrpSpPr/>
          <p:nvPr/>
        </p:nvGrpSpPr>
        <p:grpSpPr>
          <a:xfrm>
            <a:off x="5447254" y="3383280"/>
            <a:ext cx="6135146" cy="914400"/>
            <a:chOff x="5447254" y="3383280"/>
            <a:chExt cx="6135146" cy="9144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45D41A2-2BD0-986C-04B7-B03172CC58A8}"/>
                </a:ext>
              </a:extLst>
            </p:cNvPr>
            <p:cNvSpPr/>
            <p:nvPr/>
          </p:nvSpPr>
          <p:spPr>
            <a:xfrm>
              <a:off x="6461760" y="3611883"/>
              <a:ext cx="5120640" cy="457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schemeClr val="tx1"/>
                  </a:solidFill>
                </a:rPr>
                <a:t>LLMs increasing 50X every 2 years!</a:t>
              </a:r>
            </a:p>
          </p:txBody>
        </p:sp>
        <p:pic>
          <p:nvPicPr>
            <p:cNvPr id="19" name="Picture 18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B09689C4-4738-7C4E-7C8A-7169C324E01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846" t="14189" r="13333" b="13675"/>
            <a:stretch>
              <a:fillRect/>
            </a:stretch>
          </p:blipFill>
          <p:spPr>
            <a:xfrm>
              <a:off x="5447254" y="3383280"/>
              <a:ext cx="923066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374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FB70-A6A9-3B5B-C0A5-73C5955A8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1B20A-A64C-567A-D99B-0899533BA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42" y="45757"/>
            <a:ext cx="11521440" cy="1005830"/>
          </a:xfrm>
        </p:spPr>
        <p:txBody>
          <a:bodyPr>
            <a:normAutofit/>
          </a:bodyPr>
          <a:lstStyle/>
          <a:p>
            <a:r>
              <a:rPr lang="en-US" dirty="0"/>
              <a:t>Groundbreaking Scaling Transformations from the Computer Industry: In-Package Photonics and High-Bandwidth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8CF42-D674-2B57-39CB-BCB48BA34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207FD0D2-E673-0E7E-E342-F04D6E832107}"/>
              </a:ext>
            </a:extLst>
          </p:cNvPr>
          <p:cNvSpPr/>
          <p:nvPr/>
        </p:nvSpPr>
        <p:spPr>
          <a:xfrm>
            <a:off x="9570681" y="2291250"/>
            <a:ext cx="2285975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TB-scale memory capacity possible via many HBM stacks</a:t>
            </a:r>
          </a:p>
        </p:txBody>
      </p:sp>
      <p:grpSp>
        <p:nvGrpSpPr>
          <p:cNvPr id="489" name="Group 488">
            <a:extLst>
              <a:ext uri="{FF2B5EF4-FFF2-40B4-BE49-F238E27FC236}">
                <a16:creationId xmlns:a16="http://schemas.microsoft.com/office/drawing/2014/main" id="{AF2DBD89-CBC1-92A9-0894-A080FC6AD428}"/>
              </a:ext>
            </a:extLst>
          </p:cNvPr>
          <p:cNvGrpSpPr/>
          <p:nvPr/>
        </p:nvGrpSpPr>
        <p:grpSpPr>
          <a:xfrm>
            <a:off x="4175760" y="2048583"/>
            <a:ext cx="4480551" cy="1426161"/>
            <a:chOff x="5273049" y="1508760"/>
            <a:chExt cx="4480551" cy="1426161"/>
          </a:xfrm>
        </p:grpSpPr>
        <p:grpSp>
          <p:nvGrpSpPr>
            <p:cNvPr id="490" name="Group 489">
              <a:extLst>
                <a:ext uri="{FF2B5EF4-FFF2-40B4-BE49-F238E27FC236}">
                  <a16:creationId xmlns:a16="http://schemas.microsoft.com/office/drawing/2014/main" id="{487D5908-CD1A-C205-A88D-6CF9506F8646}"/>
                </a:ext>
              </a:extLst>
            </p:cNvPr>
            <p:cNvGrpSpPr/>
            <p:nvPr/>
          </p:nvGrpSpPr>
          <p:grpSpPr>
            <a:xfrm>
              <a:off x="5273049" y="1508760"/>
              <a:ext cx="1874511" cy="1426161"/>
              <a:chOff x="5273049" y="1508760"/>
              <a:chExt cx="1874511" cy="1426161"/>
            </a:xfrm>
          </p:grpSpPr>
          <p:sp>
            <p:nvSpPr>
              <p:cNvPr id="506" name="Cube 505">
                <a:extLst>
                  <a:ext uri="{FF2B5EF4-FFF2-40B4-BE49-F238E27FC236}">
                    <a16:creationId xmlns:a16="http://schemas.microsoft.com/office/drawing/2014/main" id="{E46D0C19-C542-0ED0-150F-A66437D3EF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73049" y="2606049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7" name="Cube 506">
                <a:extLst>
                  <a:ext uri="{FF2B5EF4-FFF2-40B4-BE49-F238E27FC236}">
                    <a16:creationId xmlns:a16="http://schemas.microsoft.com/office/drawing/2014/main" id="{5F956022-17DC-50F4-33C3-3DFBDC80B7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93080" y="224028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9" name="Cube 508">
                <a:extLst>
                  <a:ext uri="{FF2B5EF4-FFF2-40B4-BE49-F238E27FC236}">
                    <a16:creationId xmlns:a16="http://schemas.microsoft.com/office/drawing/2014/main" id="{E7E37C0B-2540-3C62-B070-507E90382E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13120" y="187452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10" name="Cube 509">
                <a:extLst>
                  <a:ext uri="{FF2B5EF4-FFF2-40B4-BE49-F238E27FC236}">
                    <a16:creationId xmlns:a16="http://schemas.microsoft.com/office/drawing/2014/main" id="{E19EC5C9-4530-EF74-3CB9-E8C2041962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233160" y="150876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1" name="Group 490">
              <a:extLst>
                <a:ext uri="{FF2B5EF4-FFF2-40B4-BE49-F238E27FC236}">
                  <a16:creationId xmlns:a16="http://schemas.microsoft.com/office/drawing/2014/main" id="{13B6104A-13AE-A09B-6988-86A8477A1671}"/>
                </a:ext>
              </a:extLst>
            </p:cNvPr>
            <p:cNvGrpSpPr/>
            <p:nvPr/>
          </p:nvGrpSpPr>
          <p:grpSpPr>
            <a:xfrm>
              <a:off x="6141729" y="1508760"/>
              <a:ext cx="1874511" cy="1426161"/>
              <a:chOff x="5273049" y="1508760"/>
              <a:chExt cx="1874511" cy="1426161"/>
            </a:xfrm>
          </p:grpSpPr>
          <p:sp>
            <p:nvSpPr>
              <p:cNvPr id="502" name="Cube 501">
                <a:extLst>
                  <a:ext uri="{FF2B5EF4-FFF2-40B4-BE49-F238E27FC236}">
                    <a16:creationId xmlns:a16="http://schemas.microsoft.com/office/drawing/2014/main" id="{676B1BE1-7900-A48B-0932-84C2633016E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73049" y="2606049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3" name="Cube 502">
                <a:extLst>
                  <a:ext uri="{FF2B5EF4-FFF2-40B4-BE49-F238E27FC236}">
                    <a16:creationId xmlns:a16="http://schemas.microsoft.com/office/drawing/2014/main" id="{3BA71A16-CB1B-1F58-901B-D83AD18566A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93080" y="224028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4" name="Cube 503">
                <a:extLst>
                  <a:ext uri="{FF2B5EF4-FFF2-40B4-BE49-F238E27FC236}">
                    <a16:creationId xmlns:a16="http://schemas.microsoft.com/office/drawing/2014/main" id="{42016653-C8D3-096C-6851-43F8DD6D02C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13120" y="187452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5" name="Cube 504">
                <a:extLst>
                  <a:ext uri="{FF2B5EF4-FFF2-40B4-BE49-F238E27FC236}">
                    <a16:creationId xmlns:a16="http://schemas.microsoft.com/office/drawing/2014/main" id="{F105922E-755A-CA4A-C4BF-9ECADFE8562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233160" y="150876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2" name="Group 491">
              <a:extLst>
                <a:ext uri="{FF2B5EF4-FFF2-40B4-BE49-F238E27FC236}">
                  <a16:creationId xmlns:a16="http://schemas.microsoft.com/office/drawing/2014/main" id="{18772B1C-8B4C-CDD1-417A-D1F0E850F040}"/>
                </a:ext>
              </a:extLst>
            </p:cNvPr>
            <p:cNvGrpSpPr/>
            <p:nvPr/>
          </p:nvGrpSpPr>
          <p:grpSpPr>
            <a:xfrm>
              <a:off x="7010409" y="1508760"/>
              <a:ext cx="1874511" cy="1426161"/>
              <a:chOff x="5273049" y="1508760"/>
              <a:chExt cx="1874511" cy="1426161"/>
            </a:xfrm>
          </p:grpSpPr>
          <p:sp>
            <p:nvSpPr>
              <p:cNvPr id="498" name="Cube 497">
                <a:extLst>
                  <a:ext uri="{FF2B5EF4-FFF2-40B4-BE49-F238E27FC236}">
                    <a16:creationId xmlns:a16="http://schemas.microsoft.com/office/drawing/2014/main" id="{59C0C62B-F1B2-C7A2-E3E2-2BBD323FBF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73049" y="2606049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99" name="Cube 498">
                <a:extLst>
                  <a:ext uri="{FF2B5EF4-FFF2-40B4-BE49-F238E27FC236}">
                    <a16:creationId xmlns:a16="http://schemas.microsoft.com/office/drawing/2014/main" id="{91B71A42-8D83-0372-90F7-E7216F5D10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93080" y="224028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0" name="Cube 499">
                <a:extLst>
                  <a:ext uri="{FF2B5EF4-FFF2-40B4-BE49-F238E27FC236}">
                    <a16:creationId xmlns:a16="http://schemas.microsoft.com/office/drawing/2014/main" id="{5D54C55A-BEE1-A301-0FA0-5473536DE7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13120" y="187452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1" name="Cube 500">
                <a:extLst>
                  <a:ext uri="{FF2B5EF4-FFF2-40B4-BE49-F238E27FC236}">
                    <a16:creationId xmlns:a16="http://schemas.microsoft.com/office/drawing/2014/main" id="{51ADCCAC-68E9-F422-E3D0-F6AE5EFA92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233160" y="150876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3" name="Group 492">
              <a:extLst>
                <a:ext uri="{FF2B5EF4-FFF2-40B4-BE49-F238E27FC236}">
                  <a16:creationId xmlns:a16="http://schemas.microsoft.com/office/drawing/2014/main" id="{8A4734E8-EA94-B150-9EAF-26C918C67B62}"/>
                </a:ext>
              </a:extLst>
            </p:cNvPr>
            <p:cNvGrpSpPr/>
            <p:nvPr/>
          </p:nvGrpSpPr>
          <p:grpSpPr>
            <a:xfrm>
              <a:off x="7879089" y="1508760"/>
              <a:ext cx="1874511" cy="1426161"/>
              <a:chOff x="5273049" y="1508760"/>
              <a:chExt cx="1874511" cy="1426161"/>
            </a:xfrm>
          </p:grpSpPr>
          <p:sp>
            <p:nvSpPr>
              <p:cNvPr id="494" name="Cube 493">
                <a:extLst>
                  <a:ext uri="{FF2B5EF4-FFF2-40B4-BE49-F238E27FC236}">
                    <a16:creationId xmlns:a16="http://schemas.microsoft.com/office/drawing/2014/main" id="{CE9122E0-FA93-6701-E16D-827192F0C4F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273049" y="2606049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95" name="Cube 494">
                <a:extLst>
                  <a:ext uri="{FF2B5EF4-FFF2-40B4-BE49-F238E27FC236}">
                    <a16:creationId xmlns:a16="http://schemas.microsoft.com/office/drawing/2014/main" id="{CCA1A5D5-8151-1F3B-4B60-D31ECC73BF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593080" y="224028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96" name="Cube 495">
                <a:extLst>
                  <a:ext uri="{FF2B5EF4-FFF2-40B4-BE49-F238E27FC236}">
                    <a16:creationId xmlns:a16="http://schemas.microsoft.com/office/drawing/2014/main" id="{EDADF7B2-5239-7690-B69E-16C2902F080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13120" y="187452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97" name="Cube 496">
                <a:extLst>
                  <a:ext uri="{FF2B5EF4-FFF2-40B4-BE49-F238E27FC236}">
                    <a16:creationId xmlns:a16="http://schemas.microsoft.com/office/drawing/2014/main" id="{18E409E9-6069-1B94-16FD-960F49C0F0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233160" y="1508760"/>
                <a:ext cx="914400" cy="328872"/>
              </a:xfrm>
              <a:prstGeom prst="cube">
                <a:avLst>
                  <a:gd name="adj" fmla="val 69849"/>
                </a:avLst>
              </a:prstGeom>
              <a:solidFill>
                <a:schemeClr val="accent1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cxnSp>
        <p:nvCxnSpPr>
          <p:cNvPr id="511" name="Straight Connector 510">
            <a:extLst>
              <a:ext uri="{FF2B5EF4-FFF2-40B4-BE49-F238E27FC236}">
                <a16:creationId xmlns:a16="http://schemas.microsoft.com/office/drawing/2014/main" id="{E1E478C2-570F-90B8-39D0-54E3F338D8BA}"/>
              </a:ext>
            </a:extLst>
          </p:cNvPr>
          <p:cNvCxnSpPr>
            <a:cxnSpLocks/>
          </p:cNvCxnSpPr>
          <p:nvPr/>
        </p:nvCxnSpPr>
        <p:spPr>
          <a:xfrm flipH="1">
            <a:off x="1967421" y="2514626"/>
            <a:ext cx="32004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2" name="Oval 511">
            <a:extLst>
              <a:ext uri="{FF2B5EF4-FFF2-40B4-BE49-F238E27FC236}">
                <a16:creationId xmlns:a16="http://schemas.microsoft.com/office/drawing/2014/main" id="{6A7F1002-3D18-6D9A-3861-484D4E2303A0}"/>
              </a:ext>
            </a:extLst>
          </p:cNvPr>
          <p:cNvSpPr/>
          <p:nvPr/>
        </p:nvSpPr>
        <p:spPr>
          <a:xfrm>
            <a:off x="5135880" y="2468907"/>
            <a:ext cx="91439" cy="9143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759FA099-7862-6F3B-EEE0-97B44A3D344F}"/>
              </a:ext>
            </a:extLst>
          </p:cNvPr>
          <p:cNvSpPr/>
          <p:nvPr/>
        </p:nvSpPr>
        <p:spPr>
          <a:xfrm>
            <a:off x="289560" y="2291250"/>
            <a:ext cx="1677895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err="1">
                <a:solidFill>
                  <a:srgbClr val="C00000"/>
                </a:solidFill>
              </a:rPr>
              <a:t>Chiplets</a:t>
            </a:r>
            <a:r>
              <a:rPr lang="en-US" sz="2000" b="1" dirty="0">
                <a:solidFill>
                  <a:srgbClr val="C00000"/>
                </a:solidFill>
              </a:rPr>
              <a:t> and HBMs (high bandwidth memories)</a:t>
            </a:r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644E4BCF-7927-B044-0866-1A71C175DE2C}"/>
              </a:ext>
            </a:extLst>
          </p:cNvPr>
          <p:cNvSpPr/>
          <p:nvPr/>
        </p:nvSpPr>
        <p:spPr>
          <a:xfrm>
            <a:off x="1524062" y="1234440"/>
            <a:ext cx="9144000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Single “Big Chip” in a Package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0620E06-FF0F-4B1E-B9B0-BD7640F0EF9A}"/>
              </a:ext>
            </a:extLst>
          </p:cNvPr>
          <p:cNvGrpSpPr/>
          <p:nvPr/>
        </p:nvGrpSpPr>
        <p:grpSpPr>
          <a:xfrm>
            <a:off x="30752" y="3703348"/>
            <a:ext cx="12161248" cy="2331692"/>
            <a:chOff x="30752" y="3520468"/>
            <a:chExt cx="12161248" cy="2331692"/>
          </a:xfrm>
        </p:grpSpPr>
        <p:sp>
          <p:nvSpPr>
            <p:cNvPr id="462" name="Cube 461">
              <a:extLst>
                <a:ext uri="{FF2B5EF4-FFF2-40B4-BE49-F238E27FC236}">
                  <a16:creationId xmlns:a16="http://schemas.microsoft.com/office/drawing/2014/main" id="{D6CAB859-D8AB-CFFD-77A8-D2A60348A8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43509" y="4076272"/>
              <a:ext cx="5303461" cy="1775888"/>
            </a:xfrm>
            <a:prstGeom prst="cube">
              <a:avLst>
                <a:gd name="adj" fmla="val 94089"/>
              </a:avLst>
            </a:prstGeom>
            <a:solidFill>
              <a:srgbClr val="EEECE1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3" name="Cube 462">
              <a:extLst>
                <a:ext uri="{FF2B5EF4-FFF2-40B4-BE49-F238E27FC236}">
                  <a16:creationId xmlns:a16="http://schemas.microsoft.com/office/drawing/2014/main" id="{1A56CFD2-4091-F6D5-2A72-31381C9B24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03160" y="3664799"/>
              <a:ext cx="5029145" cy="1775888"/>
            </a:xfrm>
            <a:prstGeom prst="cube">
              <a:avLst>
                <a:gd name="adj" fmla="val 94089"/>
              </a:avLst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64" name="Group 463">
              <a:extLst>
                <a:ext uri="{FF2B5EF4-FFF2-40B4-BE49-F238E27FC236}">
                  <a16:creationId xmlns:a16="http://schemas.microsoft.com/office/drawing/2014/main" id="{61D8E06F-0577-B8E0-C76B-C799471225E1}"/>
                </a:ext>
              </a:extLst>
            </p:cNvPr>
            <p:cNvGrpSpPr/>
            <p:nvPr/>
          </p:nvGrpSpPr>
          <p:grpSpPr>
            <a:xfrm>
              <a:off x="3195857" y="3756238"/>
              <a:ext cx="2926068" cy="1463024"/>
              <a:chOff x="3160516" y="3573331"/>
              <a:chExt cx="2926068" cy="1463024"/>
            </a:xfrm>
          </p:grpSpPr>
          <p:sp>
            <p:nvSpPr>
              <p:cNvPr id="73" name="Cube 72">
                <a:extLst>
                  <a:ext uri="{FF2B5EF4-FFF2-40B4-BE49-F238E27FC236}">
                    <a16:creationId xmlns:a16="http://schemas.microsoft.com/office/drawing/2014/main" id="{865A7B4A-1E2F-E7FC-FD72-63F8211F57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784" y="3573331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4" name="Cube 73">
                <a:extLst>
                  <a:ext uri="{FF2B5EF4-FFF2-40B4-BE49-F238E27FC236}">
                    <a16:creationId xmlns:a16="http://schemas.microsoft.com/office/drawing/2014/main" id="{39B173BA-062E-220C-744E-3CB1075D29C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892028" y="3939087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Cube 74">
                <a:extLst>
                  <a:ext uri="{FF2B5EF4-FFF2-40B4-BE49-F238E27FC236}">
                    <a16:creationId xmlns:a16="http://schemas.microsoft.com/office/drawing/2014/main" id="{0ACB3019-7121-FEFE-F131-9D79D766D1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526272" y="4304843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Cube 75">
                <a:extLst>
                  <a:ext uri="{FF2B5EF4-FFF2-40B4-BE49-F238E27FC236}">
                    <a16:creationId xmlns:a16="http://schemas.microsoft.com/office/drawing/2014/main" id="{2EDFF98D-0F9B-D9BA-3281-042CA7F8F3D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60516" y="4670599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65" name="Group 464">
              <a:extLst>
                <a:ext uri="{FF2B5EF4-FFF2-40B4-BE49-F238E27FC236}">
                  <a16:creationId xmlns:a16="http://schemas.microsoft.com/office/drawing/2014/main" id="{13EC3F1D-3FC4-C0C8-5B18-8ECDE8770BD9}"/>
                </a:ext>
              </a:extLst>
            </p:cNvPr>
            <p:cNvGrpSpPr/>
            <p:nvPr/>
          </p:nvGrpSpPr>
          <p:grpSpPr>
            <a:xfrm>
              <a:off x="4722976" y="3756238"/>
              <a:ext cx="2926068" cy="1463024"/>
              <a:chOff x="4724395" y="3573331"/>
              <a:chExt cx="2926068" cy="1463024"/>
            </a:xfrm>
          </p:grpSpPr>
          <p:sp>
            <p:nvSpPr>
              <p:cNvPr id="69" name="Cube 68">
                <a:extLst>
                  <a:ext uri="{FF2B5EF4-FFF2-40B4-BE49-F238E27FC236}">
                    <a16:creationId xmlns:a16="http://schemas.microsoft.com/office/drawing/2014/main" id="{295DA3C9-840A-4CE0-CF1E-234C71D6E74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21663" y="3573331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0" name="Cube 69">
                <a:extLst>
                  <a:ext uri="{FF2B5EF4-FFF2-40B4-BE49-F238E27FC236}">
                    <a16:creationId xmlns:a16="http://schemas.microsoft.com/office/drawing/2014/main" id="{BE9CE288-290B-7D27-F32D-8A2405E86F4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55907" y="3939087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1" name="Cube 70">
                <a:extLst>
                  <a:ext uri="{FF2B5EF4-FFF2-40B4-BE49-F238E27FC236}">
                    <a16:creationId xmlns:a16="http://schemas.microsoft.com/office/drawing/2014/main" id="{589F654F-888E-1EAC-63BB-6F7A674158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090151" y="4304843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Cube 71">
                <a:extLst>
                  <a:ext uri="{FF2B5EF4-FFF2-40B4-BE49-F238E27FC236}">
                    <a16:creationId xmlns:a16="http://schemas.microsoft.com/office/drawing/2014/main" id="{20FE5DCE-5778-AA96-7D08-4E92875F3E6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24395" y="4670599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D81743C0-AAA3-FB81-17B2-AA9B8A4B51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9556" y="5623557"/>
              <a:ext cx="173736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0" name="Oval 469">
              <a:extLst>
                <a:ext uri="{FF2B5EF4-FFF2-40B4-BE49-F238E27FC236}">
                  <a16:creationId xmlns:a16="http://schemas.microsoft.com/office/drawing/2014/main" id="{693878BA-88AF-E62E-FFB2-3B69120BC038}"/>
                </a:ext>
              </a:extLst>
            </p:cNvPr>
            <p:cNvSpPr/>
            <p:nvPr/>
          </p:nvSpPr>
          <p:spPr>
            <a:xfrm>
              <a:off x="3124200" y="5577838"/>
              <a:ext cx="91439" cy="91439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FBD5889F-41EC-8DC2-4262-67CADACF8338}"/>
                </a:ext>
              </a:extLst>
            </p:cNvPr>
            <p:cNvSpPr/>
            <p:nvPr/>
          </p:nvSpPr>
          <p:spPr>
            <a:xfrm>
              <a:off x="106680" y="5394960"/>
              <a:ext cx="1342892" cy="457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b="1" dirty="0">
                  <a:solidFill>
                    <a:srgbClr val="C00000"/>
                  </a:solidFill>
                </a:rPr>
                <a:t>Substrate</a:t>
              </a:r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5CE4FA41-76EB-2969-D125-76DF24DE0C9B}"/>
                </a:ext>
              </a:extLst>
            </p:cNvPr>
            <p:cNvSpPr/>
            <p:nvPr/>
          </p:nvSpPr>
          <p:spPr>
            <a:xfrm>
              <a:off x="9570681" y="3886224"/>
              <a:ext cx="2468854" cy="457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Petabit-scale photonic I/O possible via fiber array attachments</a:t>
              </a:r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1021FBCF-8725-5DC0-6D14-8F95DA675335}"/>
                </a:ext>
              </a:extLst>
            </p:cNvPr>
            <p:cNvSpPr/>
            <p:nvPr/>
          </p:nvSpPr>
          <p:spPr>
            <a:xfrm>
              <a:off x="9570682" y="5349245"/>
              <a:ext cx="2621318" cy="457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500mm x 500mm panel-scale package coming</a:t>
              </a:r>
            </a:p>
          </p:txBody>
        </p:sp>
        <p:sp>
          <p:nvSpPr>
            <p:cNvPr id="321" name="Cube 320">
              <a:extLst>
                <a:ext uri="{FF2B5EF4-FFF2-40B4-BE49-F238E27FC236}">
                  <a16:creationId xmlns:a16="http://schemas.microsoft.com/office/drawing/2014/main" id="{87190151-7F2E-D30A-9C09-EBBFBAA75F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47257" y="3664799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2" name="Cube 321">
              <a:extLst>
                <a:ext uri="{FF2B5EF4-FFF2-40B4-BE49-F238E27FC236}">
                  <a16:creationId xmlns:a16="http://schemas.microsoft.com/office/drawing/2014/main" id="{359E502C-8775-D548-E785-30577E1194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87824" y="3832408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7" name="Cube 556">
              <a:extLst>
                <a:ext uri="{FF2B5EF4-FFF2-40B4-BE49-F238E27FC236}">
                  <a16:creationId xmlns:a16="http://schemas.microsoft.com/office/drawing/2014/main" id="{4209A250-1A2C-291D-377B-461FF5DF40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2745" y="4098054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4" name="Cube 553">
              <a:extLst>
                <a:ext uri="{FF2B5EF4-FFF2-40B4-BE49-F238E27FC236}">
                  <a16:creationId xmlns:a16="http://schemas.microsoft.com/office/drawing/2014/main" id="{32FE6FFC-3E17-D081-A48D-DEDBE634B8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08001" y="425301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6" name="Cube 565">
              <a:extLst>
                <a:ext uri="{FF2B5EF4-FFF2-40B4-BE49-F238E27FC236}">
                  <a16:creationId xmlns:a16="http://schemas.microsoft.com/office/drawing/2014/main" id="{6A4D032F-B6F4-872A-89CE-35C3329401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01678" y="450953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3" name="Cube 562">
              <a:extLst>
                <a:ext uri="{FF2B5EF4-FFF2-40B4-BE49-F238E27FC236}">
                  <a16:creationId xmlns:a16="http://schemas.microsoft.com/office/drawing/2014/main" id="{3AE193B8-C020-AE15-0CEC-3817AD04E1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53418" y="466449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5" name="Cube 574">
              <a:extLst>
                <a:ext uri="{FF2B5EF4-FFF2-40B4-BE49-F238E27FC236}">
                  <a16:creationId xmlns:a16="http://schemas.microsoft.com/office/drawing/2014/main" id="{A434CE38-C6B6-546B-6E12-8E7116DD6FA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1233" y="493436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2" name="Cube 571">
              <a:extLst>
                <a:ext uri="{FF2B5EF4-FFF2-40B4-BE49-F238E27FC236}">
                  <a16:creationId xmlns:a16="http://schemas.microsoft.com/office/drawing/2014/main" id="{58397518-1E8B-0584-2113-8B5AD3EA13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52893" y="5109672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6" name="Cube 325">
              <a:extLst>
                <a:ext uri="{FF2B5EF4-FFF2-40B4-BE49-F238E27FC236}">
                  <a16:creationId xmlns:a16="http://schemas.microsoft.com/office/drawing/2014/main" id="{15785A28-B225-78C6-26EB-2B99F5AAAA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01188" y="370323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9" name="Cube 328">
              <a:extLst>
                <a:ext uri="{FF2B5EF4-FFF2-40B4-BE49-F238E27FC236}">
                  <a16:creationId xmlns:a16="http://schemas.microsoft.com/office/drawing/2014/main" id="{7E5CF851-8D41-3190-0DFE-2338DCCD38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8310" y="387084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8" name="Cube 557">
              <a:extLst>
                <a:ext uri="{FF2B5EF4-FFF2-40B4-BE49-F238E27FC236}">
                  <a16:creationId xmlns:a16="http://schemas.microsoft.com/office/drawing/2014/main" id="{3BA5DCEF-FFED-55E8-1593-50A144D234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35432" y="4136486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5" name="Cube 554">
              <a:extLst>
                <a:ext uri="{FF2B5EF4-FFF2-40B4-BE49-F238E27FC236}">
                  <a16:creationId xmlns:a16="http://schemas.microsoft.com/office/drawing/2014/main" id="{8802DEE2-97A6-EC1D-DB53-C4C096921A3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52554" y="4291448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7" name="Cube 566">
              <a:extLst>
                <a:ext uri="{FF2B5EF4-FFF2-40B4-BE49-F238E27FC236}">
                  <a16:creationId xmlns:a16="http://schemas.microsoft.com/office/drawing/2014/main" id="{FA913C6D-1B00-5D75-38E0-D10B15D8F1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69676" y="4547967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4" name="Cube 563">
              <a:extLst>
                <a:ext uri="{FF2B5EF4-FFF2-40B4-BE49-F238E27FC236}">
                  <a16:creationId xmlns:a16="http://schemas.microsoft.com/office/drawing/2014/main" id="{59E15238-5C07-2E13-2843-39E0FC75B5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86798" y="4702930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6" name="Cube 575">
              <a:extLst>
                <a:ext uri="{FF2B5EF4-FFF2-40B4-BE49-F238E27FC236}">
                  <a16:creationId xmlns:a16="http://schemas.microsoft.com/office/drawing/2014/main" id="{E0DD4A11-C1B7-070E-F043-66EF272A14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03920" y="4972799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3" name="Cube 572">
              <a:extLst>
                <a:ext uri="{FF2B5EF4-FFF2-40B4-BE49-F238E27FC236}">
                  <a16:creationId xmlns:a16="http://schemas.microsoft.com/office/drawing/2014/main" id="{F7875307-3643-C32E-2420-652EB78E30C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25580" y="512776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8" name="Cube 677">
              <a:extLst>
                <a:ext uri="{FF2B5EF4-FFF2-40B4-BE49-F238E27FC236}">
                  <a16:creationId xmlns:a16="http://schemas.microsoft.com/office/drawing/2014/main" id="{FBAC5D49-3A00-2C28-ED00-B509E80433C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71205" y="3664799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5" name="Cube 674">
              <a:extLst>
                <a:ext uri="{FF2B5EF4-FFF2-40B4-BE49-F238E27FC236}">
                  <a16:creationId xmlns:a16="http://schemas.microsoft.com/office/drawing/2014/main" id="{337146A2-07BF-5A1E-96E4-87D2BEEEFBC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11772" y="3832408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2" name="Cube 671">
              <a:extLst>
                <a:ext uri="{FF2B5EF4-FFF2-40B4-BE49-F238E27FC236}">
                  <a16:creationId xmlns:a16="http://schemas.microsoft.com/office/drawing/2014/main" id="{7ACB419E-774D-18B1-4E3A-A165E21864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382000" y="4098054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9" name="Cube 668">
              <a:extLst>
                <a:ext uri="{FF2B5EF4-FFF2-40B4-BE49-F238E27FC236}">
                  <a16:creationId xmlns:a16="http://schemas.microsoft.com/office/drawing/2014/main" id="{A79535F1-146C-11FD-F09F-F07269396D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36638" y="425301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6" name="Cube 665">
              <a:extLst>
                <a:ext uri="{FF2B5EF4-FFF2-40B4-BE49-F238E27FC236}">
                  <a16:creationId xmlns:a16="http://schemas.microsoft.com/office/drawing/2014/main" id="{4A83DFE0-5434-1BE1-A2B8-50B3BFCF09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6240" y="450953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3" name="Cube 662">
              <a:extLst>
                <a:ext uri="{FF2B5EF4-FFF2-40B4-BE49-F238E27FC236}">
                  <a16:creationId xmlns:a16="http://schemas.microsoft.com/office/drawing/2014/main" id="{8D3E8BA0-48CC-E2D8-1111-3CC8EFFAEDC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70882" y="466449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0" name="Cube 659">
              <a:extLst>
                <a:ext uri="{FF2B5EF4-FFF2-40B4-BE49-F238E27FC236}">
                  <a16:creationId xmlns:a16="http://schemas.microsoft.com/office/drawing/2014/main" id="{0F5FE87A-EFBF-05A6-B742-1281E0A5C6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50480" y="493436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7" name="Cube 656">
              <a:extLst>
                <a:ext uri="{FF2B5EF4-FFF2-40B4-BE49-F238E27FC236}">
                  <a16:creationId xmlns:a16="http://schemas.microsoft.com/office/drawing/2014/main" id="{D0D83FF5-2CA1-6849-E577-40080DAA3E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85776" y="5108084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0" name="Cube 679">
              <a:extLst>
                <a:ext uri="{FF2B5EF4-FFF2-40B4-BE49-F238E27FC236}">
                  <a16:creationId xmlns:a16="http://schemas.microsoft.com/office/drawing/2014/main" id="{4F54D27B-F88F-1448-13CE-F41D01E96C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72672" y="3703231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7" name="Cube 676">
              <a:extLst>
                <a:ext uri="{FF2B5EF4-FFF2-40B4-BE49-F238E27FC236}">
                  <a16:creationId xmlns:a16="http://schemas.microsoft.com/office/drawing/2014/main" id="{08685CDD-EE08-FD53-F777-3F1CD8D33C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08620" y="3870841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4" name="Cube 673">
              <a:extLst>
                <a:ext uri="{FF2B5EF4-FFF2-40B4-BE49-F238E27FC236}">
                  <a16:creationId xmlns:a16="http://schemas.microsoft.com/office/drawing/2014/main" id="{392052AF-E853-A09D-F7CD-DA650ED2D6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46205" y="4136486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1" name="Cube 670">
              <a:extLst>
                <a:ext uri="{FF2B5EF4-FFF2-40B4-BE49-F238E27FC236}">
                  <a16:creationId xmlns:a16="http://schemas.microsoft.com/office/drawing/2014/main" id="{D87456C3-A576-057D-0405-7BEEBAD4EA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89997" y="4291448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8" name="Cube 667">
              <a:extLst>
                <a:ext uri="{FF2B5EF4-FFF2-40B4-BE49-F238E27FC236}">
                  <a16:creationId xmlns:a16="http://schemas.microsoft.com/office/drawing/2014/main" id="{E8103987-3753-1949-B09F-DC88B864B7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47331" y="4547967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5" name="Cube 664">
              <a:extLst>
                <a:ext uri="{FF2B5EF4-FFF2-40B4-BE49-F238E27FC236}">
                  <a16:creationId xmlns:a16="http://schemas.microsoft.com/office/drawing/2014/main" id="{1E07B6D7-240C-6A9E-72C7-8918C73228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95184" y="4702930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2" name="Cube 661">
              <a:extLst>
                <a:ext uri="{FF2B5EF4-FFF2-40B4-BE49-F238E27FC236}">
                  <a16:creationId xmlns:a16="http://schemas.microsoft.com/office/drawing/2014/main" id="{999AE3F8-82BE-545E-B156-8471E4B7BF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8854" y="4972799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9" name="Cube 658">
              <a:extLst>
                <a:ext uri="{FF2B5EF4-FFF2-40B4-BE49-F238E27FC236}">
                  <a16:creationId xmlns:a16="http://schemas.microsoft.com/office/drawing/2014/main" id="{2B0BDC71-C7BA-7158-08ED-6F30319F99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67479" y="5127761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7" name="Cube 666">
              <a:extLst>
                <a:ext uri="{FF2B5EF4-FFF2-40B4-BE49-F238E27FC236}">
                  <a16:creationId xmlns:a16="http://schemas.microsoft.com/office/drawing/2014/main" id="{97FF42ED-AC4A-DD11-9354-3FCED18DCF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07688" y="4547967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4" name="Cube 663">
              <a:extLst>
                <a:ext uri="{FF2B5EF4-FFF2-40B4-BE49-F238E27FC236}">
                  <a16:creationId xmlns:a16="http://schemas.microsoft.com/office/drawing/2014/main" id="{A5F0B940-BF87-F2B3-994F-53CF8BD9CD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24810" y="4702930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1" name="Cube 660">
              <a:extLst>
                <a:ext uri="{FF2B5EF4-FFF2-40B4-BE49-F238E27FC236}">
                  <a16:creationId xmlns:a16="http://schemas.microsoft.com/office/drawing/2014/main" id="{E5D86A0A-54A9-0D2B-4861-CA93B665D0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41932" y="4972799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8" name="Cube 657">
              <a:extLst>
                <a:ext uri="{FF2B5EF4-FFF2-40B4-BE49-F238E27FC236}">
                  <a16:creationId xmlns:a16="http://schemas.microsoft.com/office/drawing/2014/main" id="{07727E94-D9C6-AC71-40A2-252837FB3A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00661" y="512776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9" name="Cube 678">
              <a:extLst>
                <a:ext uri="{FF2B5EF4-FFF2-40B4-BE49-F238E27FC236}">
                  <a16:creationId xmlns:a16="http://schemas.microsoft.com/office/drawing/2014/main" id="{157BC404-5985-8E12-1271-A0A1085E67A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39200" y="370323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6" name="Cube 675">
              <a:extLst>
                <a:ext uri="{FF2B5EF4-FFF2-40B4-BE49-F238E27FC236}">
                  <a16:creationId xmlns:a16="http://schemas.microsoft.com/office/drawing/2014/main" id="{90FEE534-D2F9-57FE-A7D8-B5E75426B0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56322" y="387084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3" name="Cube 672">
              <a:extLst>
                <a:ext uri="{FF2B5EF4-FFF2-40B4-BE49-F238E27FC236}">
                  <a16:creationId xmlns:a16="http://schemas.microsoft.com/office/drawing/2014/main" id="{218E173E-9B48-23ED-0A10-EE8A40DD1E0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73444" y="4136486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0" name="Cube 669">
              <a:extLst>
                <a:ext uri="{FF2B5EF4-FFF2-40B4-BE49-F238E27FC236}">
                  <a16:creationId xmlns:a16="http://schemas.microsoft.com/office/drawing/2014/main" id="{A7B49A95-C7F5-0B32-4CAB-2F2F2D994A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90566" y="4291448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7DFA30B8-5CCE-A3CD-9D69-06BDBC478BAF}"/>
                </a:ext>
              </a:extLst>
            </p:cNvPr>
            <p:cNvSpPr/>
            <p:nvPr/>
          </p:nvSpPr>
          <p:spPr>
            <a:xfrm>
              <a:off x="169426" y="3520468"/>
              <a:ext cx="1280146" cy="457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b="1" dirty="0">
                  <a:solidFill>
                    <a:srgbClr val="C00000"/>
                  </a:solidFill>
                </a:rPr>
                <a:t>Fiber Arrays</a:t>
              </a:r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C215711F-2DAD-7FBA-C392-C81E2581B9E1}"/>
                </a:ext>
              </a:extLst>
            </p:cNvPr>
            <p:cNvSpPr/>
            <p:nvPr/>
          </p:nvSpPr>
          <p:spPr>
            <a:xfrm>
              <a:off x="30752" y="4681041"/>
              <a:ext cx="1418820" cy="4571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2000" b="1" dirty="0">
                  <a:solidFill>
                    <a:srgbClr val="C00000"/>
                  </a:solidFill>
                </a:rPr>
                <a:t>Photonic Interposer</a:t>
              </a:r>
            </a:p>
          </p:txBody>
        </p: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9045CB5E-230B-F100-9D69-0AD6B84C86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49556" y="3749065"/>
              <a:ext cx="146304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0" name="Oval 519">
              <a:extLst>
                <a:ext uri="{FF2B5EF4-FFF2-40B4-BE49-F238E27FC236}">
                  <a16:creationId xmlns:a16="http://schemas.microsoft.com/office/drawing/2014/main" id="{244DD484-2297-A05F-0C77-58E9A8FAD1CC}"/>
                </a:ext>
              </a:extLst>
            </p:cNvPr>
            <p:cNvSpPr/>
            <p:nvPr/>
          </p:nvSpPr>
          <p:spPr>
            <a:xfrm>
              <a:off x="2895600" y="3703346"/>
              <a:ext cx="91439" cy="91439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pic>
          <p:nvPicPr>
            <p:cNvPr id="531" name="Picture 530" descr="A rainbow colored background&#10;&#10;Description automatically generated">
              <a:extLst>
                <a:ext uri="{FF2B5EF4-FFF2-40B4-BE49-F238E27FC236}">
                  <a16:creationId xmlns:a16="http://schemas.microsoft.com/office/drawing/2014/main" id="{BD52B97B-528F-E264-A19A-8DB0FCE9B40E}"/>
                </a:ext>
              </a:extLst>
            </p:cNvPr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95600" y="5349264"/>
              <a:ext cx="3355848" cy="82296"/>
            </a:xfrm>
            <a:prstGeom prst="rect">
              <a:avLst/>
            </a:prstGeom>
          </p:spPr>
        </p:pic>
        <p:sp>
          <p:nvSpPr>
            <p:cNvPr id="327" name="Cube 326">
              <a:extLst>
                <a:ext uri="{FF2B5EF4-FFF2-40B4-BE49-F238E27FC236}">
                  <a16:creationId xmlns:a16="http://schemas.microsoft.com/office/drawing/2014/main" id="{B99A6CE9-D260-9D61-44B8-8E0F1CDEC9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5640" y="3703231"/>
              <a:ext cx="1371600" cy="70333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0" name="Cube 329">
              <a:extLst>
                <a:ext uri="{FF2B5EF4-FFF2-40B4-BE49-F238E27FC236}">
                  <a16:creationId xmlns:a16="http://schemas.microsoft.com/office/drawing/2014/main" id="{982EA83D-10AF-092F-514C-DBDC9F9C27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32759" y="3870840"/>
              <a:ext cx="1389888" cy="71270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9" name="Cube 558">
              <a:extLst>
                <a:ext uri="{FF2B5EF4-FFF2-40B4-BE49-F238E27FC236}">
                  <a16:creationId xmlns:a16="http://schemas.microsoft.com/office/drawing/2014/main" id="{414E38BC-5D55-BABA-29EC-98CE6BB6CB3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42091" y="4136486"/>
              <a:ext cx="1298448" cy="6658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6" name="Cube 555">
              <a:extLst>
                <a:ext uri="{FF2B5EF4-FFF2-40B4-BE49-F238E27FC236}">
                  <a16:creationId xmlns:a16="http://schemas.microsoft.com/office/drawing/2014/main" id="{2FD30C4C-67E6-FBE9-2AC3-4D050B5BFE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67000" y="4291448"/>
              <a:ext cx="1307592" cy="67051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8" name="Cube 567">
              <a:extLst>
                <a:ext uri="{FF2B5EF4-FFF2-40B4-BE49-F238E27FC236}">
                  <a16:creationId xmlns:a16="http://schemas.microsoft.com/office/drawing/2014/main" id="{79C3A63E-5727-E85E-3018-1D025E4C11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9133" y="4547967"/>
              <a:ext cx="1261872" cy="64706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65" name="Cube 564">
              <a:extLst>
                <a:ext uri="{FF2B5EF4-FFF2-40B4-BE49-F238E27FC236}">
                  <a16:creationId xmlns:a16="http://schemas.microsoft.com/office/drawing/2014/main" id="{9C4E729E-DC14-52F1-23A8-05A8A9A5C9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01240" y="4702930"/>
              <a:ext cx="1280160" cy="65644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7" name="Cube 576">
              <a:extLst>
                <a:ext uri="{FF2B5EF4-FFF2-40B4-BE49-F238E27FC236}">
                  <a16:creationId xmlns:a16="http://schemas.microsoft.com/office/drawing/2014/main" id="{2376E632-B367-F0C1-6B3C-9DCA801067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23050" y="4972800"/>
              <a:ext cx="1188720" cy="60955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74" name="Cube 573">
              <a:extLst>
                <a:ext uri="{FF2B5EF4-FFF2-40B4-BE49-F238E27FC236}">
                  <a16:creationId xmlns:a16="http://schemas.microsoft.com/office/drawing/2014/main" id="{C01FE76A-4B4F-DC71-7EAF-35D64045CC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62694" y="5127763"/>
              <a:ext cx="1188720" cy="60955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4F95E92-E61F-0B17-D29C-18329E1C14BD}"/>
                </a:ext>
              </a:extLst>
            </p:cNvPr>
            <p:cNvGrpSpPr/>
            <p:nvPr/>
          </p:nvGrpSpPr>
          <p:grpSpPr>
            <a:xfrm>
              <a:off x="1449556" y="4863919"/>
              <a:ext cx="2223284" cy="91439"/>
              <a:chOff x="1449556" y="4781296"/>
              <a:chExt cx="2223284" cy="91439"/>
            </a:xfrm>
          </p:grpSpPr>
          <p:sp>
            <p:nvSpPr>
              <p:cNvPr id="526" name="Oval 525">
                <a:extLst>
                  <a:ext uri="{FF2B5EF4-FFF2-40B4-BE49-F238E27FC236}">
                    <a16:creationId xmlns:a16="http://schemas.microsoft.com/office/drawing/2014/main" id="{55EDCF67-EFE7-1682-541B-BEB2A2D8962F}"/>
                  </a:ext>
                </a:extLst>
              </p:cNvPr>
              <p:cNvSpPr/>
              <p:nvPr/>
            </p:nvSpPr>
            <p:spPr>
              <a:xfrm>
                <a:off x="3581401" y="4781296"/>
                <a:ext cx="91439" cy="91439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cxnSp>
            <p:nvCxnSpPr>
              <p:cNvPr id="527" name="Straight Connector 526">
                <a:extLst>
                  <a:ext uri="{FF2B5EF4-FFF2-40B4-BE49-F238E27FC236}">
                    <a16:creationId xmlns:a16="http://schemas.microsoft.com/office/drawing/2014/main" id="{9BF80D17-4839-0F70-9EC8-28FD033E656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49556" y="4827015"/>
                <a:ext cx="2194560" cy="0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9725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69C28-3D0A-5599-D24A-20769F053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77B6-D8EC-E4B7-5B76-B6A6FBEB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Rethink Internet Routers With These Groundbreaking Scaling Transformations?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1E567-3581-839D-39D7-3D000C7F3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8960" y="2240293"/>
            <a:ext cx="4983480" cy="2926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We explored the challenges in designing a single-package petabit router,</a:t>
            </a:r>
            <a:br>
              <a:rPr lang="en-US" sz="2800" b="1" dirty="0"/>
            </a:br>
            <a:br>
              <a:rPr lang="en-US" sz="2800" b="1" dirty="0"/>
            </a:br>
            <a:r>
              <a:rPr lang="en-US" sz="2800" dirty="0"/>
              <a:t>starting from an example with </a:t>
            </a:r>
            <a:r>
              <a:rPr lang="en-US" sz="2800" b="1" dirty="0"/>
              <a:t>total I/O = 1.31 Pb/s </a:t>
            </a:r>
            <a:r>
              <a:rPr lang="en-US" sz="2800" dirty="0"/>
              <a:t>(655 Tb/s in each direction).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B1076-F99F-D068-03E9-734A8D2DF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4</a:t>
            </a:fld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9A079F51-5165-752C-2A1E-FD08BC52A3ED}"/>
              </a:ext>
            </a:extLst>
          </p:cNvPr>
          <p:cNvGrpSpPr>
            <a:grpSpLocks noChangeAspect="1"/>
          </p:cNvGrpSpPr>
          <p:nvPr/>
        </p:nvGrpSpPr>
        <p:grpSpPr>
          <a:xfrm>
            <a:off x="198120" y="2971800"/>
            <a:ext cx="6309360" cy="1734122"/>
            <a:chOff x="1452893" y="3847679"/>
            <a:chExt cx="7958392" cy="2187361"/>
          </a:xfrm>
        </p:grpSpPr>
        <p:sp>
          <p:nvSpPr>
            <p:cNvPr id="6" name="Cube 5">
              <a:extLst>
                <a:ext uri="{FF2B5EF4-FFF2-40B4-BE49-F238E27FC236}">
                  <a16:creationId xmlns:a16="http://schemas.microsoft.com/office/drawing/2014/main" id="{D869ACAB-BFE1-6D10-AE20-48D45C1553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43509" y="4259152"/>
              <a:ext cx="5303461" cy="1775888"/>
            </a:xfrm>
            <a:prstGeom prst="cube">
              <a:avLst>
                <a:gd name="adj" fmla="val 94089"/>
              </a:avLst>
            </a:prstGeom>
            <a:solidFill>
              <a:srgbClr val="EEECE1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FEBDB2F5-BEC0-F759-33E8-074B532113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03160" y="3847679"/>
              <a:ext cx="5029145" cy="1775888"/>
            </a:xfrm>
            <a:prstGeom prst="cube">
              <a:avLst>
                <a:gd name="adj" fmla="val 94089"/>
              </a:avLst>
            </a:prstGeom>
            <a:solidFill>
              <a:schemeClr val="bg1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1B23B15-1C45-A123-70EF-08A0B2127163}"/>
                </a:ext>
              </a:extLst>
            </p:cNvPr>
            <p:cNvGrpSpPr/>
            <p:nvPr/>
          </p:nvGrpSpPr>
          <p:grpSpPr>
            <a:xfrm>
              <a:off x="3195857" y="3939118"/>
              <a:ext cx="2926068" cy="1463024"/>
              <a:chOff x="3160516" y="3573331"/>
              <a:chExt cx="2926068" cy="1463024"/>
            </a:xfrm>
          </p:grpSpPr>
          <p:sp>
            <p:nvSpPr>
              <p:cNvPr id="75" name="Cube 74">
                <a:extLst>
                  <a:ext uri="{FF2B5EF4-FFF2-40B4-BE49-F238E27FC236}">
                    <a16:creationId xmlns:a16="http://schemas.microsoft.com/office/drawing/2014/main" id="{B8FF2E10-8F62-C648-AE6F-412B1468320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784" y="3573331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Cube 75">
                <a:extLst>
                  <a:ext uri="{FF2B5EF4-FFF2-40B4-BE49-F238E27FC236}">
                    <a16:creationId xmlns:a16="http://schemas.microsoft.com/office/drawing/2014/main" id="{0C296514-C740-0DD9-F370-F8D2F0B6BDA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892028" y="3939087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7" name="Cube 76">
                <a:extLst>
                  <a:ext uri="{FF2B5EF4-FFF2-40B4-BE49-F238E27FC236}">
                    <a16:creationId xmlns:a16="http://schemas.microsoft.com/office/drawing/2014/main" id="{399548F7-A791-C212-1B21-6F51359393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526272" y="4304843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8" name="Cube 77">
                <a:extLst>
                  <a:ext uri="{FF2B5EF4-FFF2-40B4-BE49-F238E27FC236}">
                    <a16:creationId xmlns:a16="http://schemas.microsoft.com/office/drawing/2014/main" id="{9997BFA2-B373-5764-7CCF-14E4AF35EE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160516" y="4670599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7EFFCFB-80CE-2CD2-F116-5B1DC594EE28}"/>
                </a:ext>
              </a:extLst>
            </p:cNvPr>
            <p:cNvGrpSpPr/>
            <p:nvPr/>
          </p:nvGrpSpPr>
          <p:grpSpPr>
            <a:xfrm>
              <a:off x="4722976" y="3939118"/>
              <a:ext cx="2926068" cy="1463024"/>
              <a:chOff x="4724395" y="3573331"/>
              <a:chExt cx="2926068" cy="1463024"/>
            </a:xfrm>
          </p:grpSpPr>
          <p:sp>
            <p:nvSpPr>
              <p:cNvPr id="71" name="Cube 70">
                <a:extLst>
                  <a:ext uri="{FF2B5EF4-FFF2-40B4-BE49-F238E27FC236}">
                    <a16:creationId xmlns:a16="http://schemas.microsoft.com/office/drawing/2014/main" id="{14CE80F9-4B70-CFE5-C9F7-1C87EAAF48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21663" y="3573331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Cube 71">
                <a:extLst>
                  <a:ext uri="{FF2B5EF4-FFF2-40B4-BE49-F238E27FC236}">
                    <a16:creationId xmlns:a16="http://schemas.microsoft.com/office/drawing/2014/main" id="{8D2DE7A1-341F-F908-79F1-167B9283C60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55907" y="3939087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3" name="Cube 72">
                <a:extLst>
                  <a:ext uri="{FF2B5EF4-FFF2-40B4-BE49-F238E27FC236}">
                    <a16:creationId xmlns:a16="http://schemas.microsoft.com/office/drawing/2014/main" id="{326F4601-1FC4-E9D7-B4AF-E622322DDE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090151" y="4304843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4" name="Cube 73">
                <a:extLst>
                  <a:ext uri="{FF2B5EF4-FFF2-40B4-BE49-F238E27FC236}">
                    <a16:creationId xmlns:a16="http://schemas.microsoft.com/office/drawing/2014/main" id="{18B13E14-D5AD-A1AC-E480-A5D80347FBC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24395" y="4670599"/>
                <a:ext cx="1828800" cy="365756"/>
              </a:xfrm>
              <a:prstGeom prst="cube">
                <a:avLst>
                  <a:gd name="adj" fmla="val 94089"/>
                </a:avLst>
              </a:prstGeom>
              <a:solidFill>
                <a:schemeClr val="accent2"/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D35C4894-3A79-F1C0-77CA-DC18E1D3253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47257" y="3847679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F3FFED67-82E0-82C6-B0AF-6E44AF59C77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87824" y="4015288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6034F08D-7D41-0BB8-B56F-8E3286561F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62745" y="4280934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Cube 17">
              <a:extLst>
                <a:ext uri="{FF2B5EF4-FFF2-40B4-BE49-F238E27FC236}">
                  <a16:creationId xmlns:a16="http://schemas.microsoft.com/office/drawing/2014/main" id="{CD2E52D2-39B6-8D5F-B607-3F5B88D6B15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08001" y="443589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FD2B08DF-255F-7BE5-E198-65C31C7616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01678" y="469241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E78AAC57-68D8-1465-6841-AE7CCF14EF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53418" y="484737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D22EE79E-3338-A0BA-9D82-5303D82D6DA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31233" y="511724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A9CAEA88-4727-B93C-4358-191B5B8F368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52893" y="5292552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82DFDF5E-6296-EE8D-053A-EC389ECEAF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01188" y="388611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" name="Cube 23">
              <a:extLst>
                <a:ext uri="{FF2B5EF4-FFF2-40B4-BE49-F238E27FC236}">
                  <a16:creationId xmlns:a16="http://schemas.microsoft.com/office/drawing/2014/main" id="{F97AFE3D-2B4F-2F49-7D69-473BD5485A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18310" y="405372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31C3999C-F112-8525-72A2-3294686FD8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35432" y="4319366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B6E5F050-851F-D091-D4DF-B0E8290445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52554" y="4474328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928B64B4-438C-E4CF-67D1-FDB907A90B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69676" y="4730847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4A12300B-D9FD-5461-C5DD-40BFDA378C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86798" y="4885810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DF50DC89-0747-15C4-F076-B94136CDEA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03920" y="5155679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D9DE947E-E72F-B0AF-4E32-7D30184E0C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25580" y="531064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2A37640E-202E-EFBD-4369-625AC76785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71205" y="3847679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Cube 31">
              <a:extLst>
                <a:ext uri="{FF2B5EF4-FFF2-40B4-BE49-F238E27FC236}">
                  <a16:creationId xmlns:a16="http://schemas.microsoft.com/office/drawing/2014/main" id="{AB673A75-8BA7-AD2D-6ECA-D03B54A207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11772" y="4015288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Cube 32">
              <a:extLst>
                <a:ext uri="{FF2B5EF4-FFF2-40B4-BE49-F238E27FC236}">
                  <a16:creationId xmlns:a16="http://schemas.microsoft.com/office/drawing/2014/main" id="{C351ED2F-BD9B-1321-ECBB-BE904EBEBB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382000" y="4280934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7B280279-9DEB-47E0-63DD-24DC210578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36638" y="443589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CAFC46CE-44B1-EBCB-D203-3A5C0192BA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6240" y="4692415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F384308E-664C-D5D2-36D2-5E5317A8B5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70882" y="484737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A3F3AAFF-85BB-2AB0-8BDB-2DF36276B8E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50480" y="5117247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127C9C7E-D178-DDF2-314C-D09F27B6B1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85776" y="5290964"/>
              <a:ext cx="640080" cy="221373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0BAE8B79-336A-1419-5A1E-5055B30B71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72672" y="3886111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FD6B7485-B4B6-7466-18F4-E6087923A9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08620" y="4053721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770182FA-95D2-9943-F1CC-5F4033EF36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46205" y="4319366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DFCAA460-4D65-1579-8377-B787293ACA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189997" y="4474328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1034E685-ECA2-9537-D93A-4925FE9CF2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47331" y="4730847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FBE426A9-9C87-B26B-0E44-4628160CDD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95184" y="4885810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13407F89-05FC-79DB-1F24-379AFCFB255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18854" y="5155679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AB3AC325-854D-2383-56E4-0FD1CAAC21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67479" y="5310641"/>
              <a:ext cx="1295147" cy="6641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6D477AE2-A5AF-D842-5B4E-E2CE70189F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07688" y="4730847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3231904E-CB33-6B08-FDFF-56494AC318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24810" y="4885810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4439951B-C329-7C7B-DABF-340F83B252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41932" y="5155679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0852A807-AD6E-AB58-C58D-0ADE6930A1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600661" y="531064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96457F33-76AD-6A25-6B0C-06F4B888EF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39200" y="388611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25BDDFC6-9F60-26B9-29C0-74CB3943BB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656322" y="4053721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5295297C-D7FA-64E2-8D18-8FD1CD521A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73444" y="4319366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256156F9-92AB-21B6-472C-283542A35B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90566" y="4474328"/>
              <a:ext cx="351612" cy="66412"/>
            </a:xfrm>
            <a:prstGeom prst="cube">
              <a:avLst>
                <a:gd name="adj" fmla="val 71543"/>
              </a:avLst>
            </a:prstGeom>
            <a:solidFill>
              <a:schemeClr val="bg2">
                <a:lumMod val="50000"/>
              </a:schemeClr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59" name="Picture 58" descr="A rainbow colored background&#10;&#10;Description automatically generated">
              <a:extLst>
                <a:ext uri="{FF2B5EF4-FFF2-40B4-BE49-F238E27FC236}">
                  <a16:creationId xmlns:a16="http://schemas.microsoft.com/office/drawing/2014/main" id="{C0D4FEE9-19D6-046A-CB3F-4AE83A4B4D40}"/>
                </a:ext>
              </a:extLst>
            </p:cNvPr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95600" y="5532144"/>
              <a:ext cx="3355848" cy="82296"/>
            </a:xfrm>
            <a:prstGeom prst="rect">
              <a:avLst/>
            </a:prstGeom>
          </p:spPr>
        </p:pic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0D2F9364-293D-525F-6F37-A79B82329CD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15640" y="3886111"/>
              <a:ext cx="1371600" cy="70333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08854C6F-FC5D-1B09-ABFC-E011F1C514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32759" y="4053720"/>
              <a:ext cx="1389888" cy="71270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9A96D026-0A66-3F72-F9CD-D49A9A0B91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42091" y="4319366"/>
              <a:ext cx="1298448" cy="66582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1D12CBBF-54D5-E8FD-90B1-E1F245C793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67000" y="4474328"/>
              <a:ext cx="1307592" cy="67051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BDA9BFE6-ECF1-4B88-ADE2-902207876E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9133" y="4730847"/>
              <a:ext cx="1261872" cy="64706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CF8AE977-F5D2-F7EB-9B70-069BD8D7D0E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01240" y="4885810"/>
              <a:ext cx="1280160" cy="65644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50FDFF36-0A24-3478-BC2C-B956377E77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23050" y="5155680"/>
              <a:ext cx="1188720" cy="60955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48A7C56B-E416-8675-7CDE-F3603599460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62694" y="5310643"/>
              <a:ext cx="1188720" cy="60955"/>
            </a:xfrm>
            <a:prstGeom prst="cube">
              <a:avLst>
                <a:gd name="adj" fmla="val 71543"/>
              </a:avLst>
            </a:prstGeom>
            <a:solidFill>
              <a:schemeClr val="bg2"/>
            </a:solidFill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87" name="Graphic 86">
            <a:extLst>
              <a:ext uri="{FF2B5EF4-FFF2-40B4-BE49-F238E27FC236}">
                <a16:creationId xmlns:a16="http://schemas.microsoft.com/office/drawing/2014/main" id="{5375C28D-AFFC-772A-D206-97189DA949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46977" y="2240268"/>
            <a:ext cx="2194560" cy="2194560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27847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375AC-9329-F749-CDD4-05417A016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671A5-9382-CD6A-B2BE-49F28CEE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1: How to process, buffer, and switch at these high speeds?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2585A-06DF-8F2D-2ABD-F85838941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42" y="1325903"/>
            <a:ext cx="11521440" cy="4851061"/>
          </a:xfrm>
        </p:spPr>
        <p:txBody>
          <a:bodyPr>
            <a:normAutofit/>
          </a:bodyPr>
          <a:lstStyle/>
          <a:p>
            <a:r>
              <a:rPr lang="en-US" sz="2800" b="1" dirty="0"/>
              <a:t>Idea 1</a:t>
            </a:r>
            <a:r>
              <a:rPr lang="en-US" sz="2800" dirty="0"/>
              <a:t>: Distribute load among </a:t>
            </a:r>
            <a:r>
              <a:rPr lang="en-US" sz="2800" b="1" i="1" dirty="0"/>
              <a:t>H</a:t>
            </a:r>
            <a:r>
              <a:rPr lang="en-US" sz="2800" b="1" dirty="0"/>
              <a:t> smaller </a:t>
            </a:r>
            <a:r>
              <a:rPr lang="en-US" sz="2800" dirty="0"/>
              <a:t>electronic switches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18FE109-E0C6-E273-C181-123D2A67EE46}"/>
              </a:ext>
            </a:extLst>
          </p:cNvPr>
          <p:cNvGrpSpPr/>
          <p:nvPr/>
        </p:nvGrpSpPr>
        <p:grpSpPr>
          <a:xfrm>
            <a:off x="1281122" y="2331732"/>
            <a:ext cx="9569706" cy="3471914"/>
            <a:chOff x="975416" y="2471686"/>
            <a:chExt cx="9569706" cy="3471914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20F9E58-58F4-81E6-F00C-C72F794038D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657235" y="2471686"/>
              <a:ext cx="6185349" cy="3471914"/>
              <a:chOff x="2132233" y="534179"/>
              <a:chExt cx="6786257" cy="3809211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21BBCDF9-DD7E-C5F4-9F23-6080B2CB89F4}"/>
                  </a:ext>
                </a:extLst>
              </p:cNvPr>
              <p:cNvSpPr/>
              <p:nvPr/>
            </p:nvSpPr>
            <p:spPr>
              <a:xfrm>
                <a:off x="3030105" y="891300"/>
                <a:ext cx="5082933" cy="34520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718E2AC-2D44-E402-0B15-10D5039C6790}"/>
                  </a:ext>
                </a:extLst>
              </p:cNvPr>
              <p:cNvCxnSpPr>
                <a:cxnSpLocks/>
                <a:stCxn id="12" idx="3"/>
                <a:endCxn id="10" idx="1"/>
              </p:cNvCxnSpPr>
              <p:nvPr/>
            </p:nvCxnSpPr>
            <p:spPr>
              <a:xfrm>
                <a:off x="3110788" y="1532986"/>
                <a:ext cx="1997595" cy="201703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3FCF32-6B99-C026-D537-DD14933C1693}"/>
                  </a:ext>
                </a:extLst>
              </p:cNvPr>
              <p:cNvSpPr txBox="1"/>
              <p:nvPr/>
            </p:nvSpPr>
            <p:spPr>
              <a:xfrm rot="5400000">
                <a:off x="5379515" y="2891866"/>
                <a:ext cx="594648" cy="572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69F6925-3F4A-6F89-2B1F-62BA7D309ED9}"/>
                  </a:ext>
                </a:extLst>
              </p:cNvPr>
              <p:cNvSpPr/>
              <p:nvPr/>
            </p:nvSpPr>
            <p:spPr>
              <a:xfrm>
                <a:off x="5108383" y="3606888"/>
                <a:ext cx="926376" cy="6454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i="1" dirty="0">
                    <a:solidFill>
                      <a:schemeClr val="tx1"/>
                    </a:solidFill>
                  </a:rPr>
                  <a:t>H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DFD9AEA-951B-076F-6E8B-3BE80A053C7C}"/>
                  </a:ext>
                </a:extLst>
              </p:cNvPr>
              <p:cNvSpPr/>
              <p:nvPr/>
            </p:nvSpPr>
            <p:spPr>
              <a:xfrm>
                <a:off x="5108383" y="1411963"/>
                <a:ext cx="926376" cy="6454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9011E59-CAA2-D310-4353-5E1F7A826F98}"/>
                  </a:ext>
                </a:extLst>
              </p:cNvPr>
              <p:cNvSpPr/>
              <p:nvPr/>
            </p:nvSpPr>
            <p:spPr>
              <a:xfrm>
                <a:off x="5108383" y="2138096"/>
                <a:ext cx="926376" cy="6454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31B406B-B22F-DC20-5046-C82C11379B79}"/>
                  </a:ext>
                </a:extLst>
              </p:cNvPr>
              <p:cNvSpPr/>
              <p:nvPr/>
            </p:nvSpPr>
            <p:spPr>
              <a:xfrm>
                <a:off x="2788059" y="1411964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B453ED9-AAAA-D263-CA15-1616019D6E29}"/>
                  </a:ext>
                </a:extLst>
              </p:cNvPr>
              <p:cNvSpPr/>
              <p:nvPr/>
            </p:nvSpPr>
            <p:spPr>
              <a:xfrm>
                <a:off x="2788059" y="1815372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7FBB993-7B34-4322-830B-3AAE531CAC3E}"/>
                  </a:ext>
                </a:extLst>
              </p:cNvPr>
              <p:cNvSpPr/>
              <p:nvPr/>
            </p:nvSpPr>
            <p:spPr>
              <a:xfrm>
                <a:off x="2788059" y="4010297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D91E0EF-6507-90A0-A32A-B40D85F61C5D}"/>
                  </a:ext>
                </a:extLst>
              </p:cNvPr>
              <p:cNvSpPr txBox="1"/>
              <p:nvPr/>
            </p:nvSpPr>
            <p:spPr>
              <a:xfrm rot="5400000">
                <a:off x="2663312" y="2253242"/>
                <a:ext cx="594648" cy="572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D8D19CD-1B51-2B7A-93BA-A9A8530B5B87}"/>
                  </a:ext>
                </a:extLst>
              </p:cNvPr>
              <p:cNvSpPr/>
              <p:nvPr/>
            </p:nvSpPr>
            <p:spPr>
              <a:xfrm>
                <a:off x="8032356" y="1411965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9CA6C09-FA8B-F339-B09B-CB40E74A12B4}"/>
                  </a:ext>
                </a:extLst>
              </p:cNvPr>
              <p:cNvSpPr/>
              <p:nvPr/>
            </p:nvSpPr>
            <p:spPr>
              <a:xfrm>
                <a:off x="8032356" y="1815373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E9DDEAE-A445-4364-94CC-7FFFB2941F7B}"/>
                  </a:ext>
                </a:extLst>
              </p:cNvPr>
              <p:cNvSpPr/>
              <p:nvPr/>
            </p:nvSpPr>
            <p:spPr>
              <a:xfrm>
                <a:off x="8032356" y="4010298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6BC1288-069B-7DE9-E589-E8AE28D7CB29}"/>
                  </a:ext>
                </a:extLst>
              </p:cNvPr>
              <p:cNvSpPr txBox="1"/>
              <p:nvPr/>
            </p:nvSpPr>
            <p:spPr>
              <a:xfrm rot="5400000">
                <a:off x="8068972" y="2253243"/>
                <a:ext cx="594648" cy="5722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EEBCB5E-DF2B-880E-A323-060DE77A1DC4}"/>
                  </a:ext>
                </a:extLst>
              </p:cNvPr>
              <p:cNvSpPr txBox="1"/>
              <p:nvPr/>
            </p:nvSpPr>
            <p:spPr>
              <a:xfrm>
                <a:off x="2132233" y="1561720"/>
                <a:ext cx="827667" cy="3365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i="1" dirty="0">
                    <a:solidFill>
                      <a:srgbClr val="FF0000"/>
                    </a:solidFill>
                  </a:rPr>
                  <a:t>F</a:t>
                </a:r>
                <a:r>
                  <a:rPr lang="en-US" sz="1400" dirty="0">
                    <a:solidFill>
                      <a:srgbClr val="FF0000"/>
                    </a:solidFill>
                  </a:rPr>
                  <a:t> fibers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59E56C75-B190-9A11-344E-D5577CCB8023}"/>
                  </a:ext>
                </a:extLst>
              </p:cNvPr>
              <p:cNvCxnSpPr>
                <a:cxnSpLocks/>
                <a:stCxn id="12" idx="3"/>
                <a:endCxn id="11" idx="1"/>
              </p:cNvCxnSpPr>
              <p:nvPr/>
            </p:nvCxnSpPr>
            <p:spPr>
              <a:xfrm>
                <a:off x="3110788" y="1532986"/>
                <a:ext cx="1997595" cy="927836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BF5831D2-CEE4-2D8E-61F5-C24306593FE7}"/>
                  </a:ext>
                </a:extLst>
              </p:cNvPr>
              <p:cNvCxnSpPr>
                <a:cxnSpLocks/>
                <a:stCxn id="12" idx="3"/>
                <a:endCxn id="9" idx="1"/>
              </p:cNvCxnSpPr>
              <p:nvPr/>
            </p:nvCxnSpPr>
            <p:spPr>
              <a:xfrm>
                <a:off x="3110788" y="1532986"/>
                <a:ext cx="1997595" cy="2396628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2DA41D97-F104-F647-B24D-2C496171C267}"/>
                  </a:ext>
                </a:extLst>
              </p:cNvPr>
              <p:cNvCxnSpPr>
                <a:cxnSpLocks/>
                <a:endCxn id="10" idx="1"/>
              </p:cNvCxnSpPr>
              <p:nvPr/>
            </p:nvCxnSpPr>
            <p:spPr>
              <a:xfrm flipV="1">
                <a:off x="3110789" y="1734689"/>
                <a:ext cx="1997594" cy="201704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088448C9-83E6-894B-246A-E4486A876681}"/>
                  </a:ext>
                </a:extLst>
              </p:cNvPr>
              <p:cNvCxnSpPr>
                <a:cxnSpLocks/>
                <a:stCxn id="13" idx="3"/>
                <a:endCxn id="11" idx="1"/>
              </p:cNvCxnSpPr>
              <p:nvPr/>
            </p:nvCxnSpPr>
            <p:spPr>
              <a:xfrm>
                <a:off x="3110788" y="1936394"/>
                <a:ext cx="1997595" cy="524428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2CA92A46-8204-6961-1245-D4B881D2309E}"/>
                  </a:ext>
                </a:extLst>
              </p:cNvPr>
              <p:cNvCxnSpPr>
                <a:cxnSpLocks/>
                <a:stCxn id="13" idx="3"/>
                <a:endCxn id="9" idx="1"/>
              </p:cNvCxnSpPr>
              <p:nvPr/>
            </p:nvCxnSpPr>
            <p:spPr>
              <a:xfrm>
                <a:off x="3110788" y="1936394"/>
                <a:ext cx="1997595" cy="1993220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9E61FD25-54B7-7D38-1B32-2F8281A0E66D}"/>
                  </a:ext>
                </a:extLst>
              </p:cNvPr>
              <p:cNvCxnSpPr>
                <a:cxnSpLocks/>
                <a:stCxn id="14" idx="3"/>
                <a:endCxn id="10" idx="1"/>
              </p:cNvCxnSpPr>
              <p:nvPr/>
            </p:nvCxnSpPr>
            <p:spPr>
              <a:xfrm flipV="1">
                <a:off x="3110788" y="1734689"/>
                <a:ext cx="1997595" cy="2396630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D42816B8-1314-B69E-7630-C40A7D4BA0C4}"/>
                  </a:ext>
                </a:extLst>
              </p:cNvPr>
              <p:cNvCxnSpPr>
                <a:cxnSpLocks/>
                <a:stCxn id="14" idx="3"/>
                <a:endCxn id="11" idx="1"/>
              </p:cNvCxnSpPr>
              <p:nvPr/>
            </p:nvCxnSpPr>
            <p:spPr>
              <a:xfrm flipV="1">
                <a:off x="3110788" y="2460822"/>
                <a:ext cx="1997595" cy="1670497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146CD705-1132-4CDD-EA3C-D624699A7587}"/>
                  </a:ext>
                </a:extLst>
              </p:cNvPr>
              <p:cNvCxnSpPr>
                <a:cxnSpLocks/>
                <a:stCxn id="14" idx="3"/>
                <a:endCxn id="9" idx="1"/>
              </p:cNvCxnSpPr>
              <p:nvPr/>
            </p:nvCxnSpPr>
            <p:spPr>
              <a:xfrm flipV="1">
                <a:off x="3110788" y="3929614"/>
                <a:ext cx="1997595" cy="201705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602BFA0A-E1DC-44BE-F608-2F1CDEB25D7F}"/>
                  </a:ext>
                </a:extLst>
              </p:cNvPr>
              <p:cNvCxnSpPr>
                <a:cxnSpLocks/>
                <a:stCxn id="10" idx="3"/>
                <a:endCxn id="16" idx="1"/>
              </p:cNvCxnSpPr>
              <p:nvPr/>
            </p:nvCxnSpPr>
            <p:spPr>
              <a:xfrm flipV="1">
                <a:off x="6034759" y="1532987"/>
                <a:ext cx="1997597" cy="201702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FA75C8E5-94E8-D2F2-54A1-FDFA499C2710}"/>
                  </a:ext>
                </a:extLst>
              </p:cNvPr>
              <p:cNvCxnSpPr>
                <a:cxnSpLocks/>
                <a:stCxn id="10" idx="3"/>
                <a:endCxn id="17" idx="1"/>
              </p:cNvCxnSpPr>
              <p:nvPr/>
            </p:nvCxnSpPr>
            <p:spPr>
              <a:xfrm>
                <a:off x="6034759" y="1734689"/>
                <a:ext cx="1997597" cy="201706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DFC07505-3B7D-4529-A27D-02474D4076A5}"/>
                  </a:ext>
                </a:extLst>
              </p:cNvPr>
              <p:cNvCxnSpPr>
                <a:cxnSpLocks/>
                <a:stCxn id="10" idx="3"/>
                <a:endCxn id="18" idx="1"/>
              </p:cNvCxnSpPr>
              <p:nvPr/>
            </p:nvCxnSpPr>
            <p:spPr>
              <a:xfrm>
                <a:off x="6034759" y="1734689"/>
                <a:ext cx="1997597" cy="2396631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5CDBE1E-3C95-AC13-6F40-DDD25A220EB3}"/>
                  </a:ext>
                </a:extLst>
              </p:cNvPr>
              <p:cNvCxnSpPr>
                <a:cxnSpLocks/>
                <a:stCxn id="11" idx="3"/>
                <a:endCxn id="16" idx="1"/>
              </p:cNvCxnSpPr>
              <p:nvPr/>
            </p:nvCxnSpPr>
            <p:spPr>
              <a:xfrm flipV="1">
                <a:off x="6034759" y="1532987"/>
                <a:ext cx="1997597" cy="927835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FA0C2E7-AAFD-E02A-AF89-76498F828732}"/>
                  </a:ext>
                </a:extLst>
              </p:cNvPr>
              <p:cNvCxnSpPr>
                <a:cxnSpLocks/>
                <a:stCxn id="11" idx="3"/>
                <a:endCxn id="17" idx="1"/>
              </p:cNvCxnSpPr>
              <p:nvPr/>
            </p:nvCxnSpPr>
            <p:spPr>
              <a:xfrm flipV="1">
                <a:off x="6034759" y="1936395"/>
                <a:ext cx="1997597" cy="524427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6A80FBEB-9A95-4EFA-7F96-CFBA80E87C1B}"/>
                  </a:ext>
                </a:extLst>
              </p:cNvPr>
              <p:cNvCxnSpPr>
                <a:cxnSpLocks/>
                <a:stCxn id="11" idx="3"/>
                <a:endCxn id="18" idx="1"/>
              </p:cNvCxnSpPr>
              <p:nvPr/>
            </p:nvCxnSpPr>
            <p:spPr>
              <a:xfrm>
                <a:off x="6034759" y="2460822"/>
                <a:ext cx="1997597" cy="1670498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9657EC3-3FDE-9053-0EC3-4B16628C0EE5}"/>
                  </a:ext>
                </a:extLst>
              </p:cNvPr>
              <p:cNvCxnSpPr>
                <a:cxnSpLocks/>
                <a:stCxn id="9" idx="3"/>
                <a:endCxn id="16" idx="1"/>
              </p:cNvCxnSpPr>
              <p:nvPr/>
            </p:nvCxnSpPr>
            <p:spPr>
              <a:xfrm flipV="1">
                <a:off x="6034759" y="1532987"/>
                <a:ext cx="1997597" cy="2396627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DFEF62AF-3661-6832-0F53-1002D62BADDF}"/>
                  </a:ext>
                </a:extLst>
              </p:cNvPr>
              <p:cNvCxnSpPr>
                <a:cxnSpLocks/>
                <a:stCxn id="9" idx="3"/>
                <a:endCxn id="17" idx="1"/>
              </p:cNvCxnSpPr>
              <p:nvPr/>
            </p:nvCxnSpPr>
            <p:spPr>
              <a:xfrm flipV="1">
                <a:off x="6034759" y="1936395"/>
                <a:ext cx="1997597" cy="1993219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874595B0-022B-237E-60B9-C84E5CFDF7B9}"/>
                  </a:ext>
                </a:extLst>
              </p:cNvPr>
              <p:cNvCxnSpPr>
                <a:cxnSpLocks/>
                <a:stCxn id="9" idx="3"/>
                <a:endCxn id="18" idx="1"/>
              </p:cNvCxnSpPr>
              <p:nvPr/>
            </p:nvCxnSpPr>
            <p:spPr>
              <a:xfrm>
                <a:off x="6034759" y="3929614"/>
                <a:ext cx="1997597" cy="201706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757C2BB-9F91-7A28-DDC0-5C1CAB9A23B0}"/>
                  </a:ext>
                </a:extLst>
              </p:cNvPr>
              <p:cNvSpPr txBox="1"/>
              <p:nvPr/>
            </p:nvSpPr>
            <p:spPr>
              <a:xfrm>
                <a:off x="4450507" y="534179"/>
                <a:ext cx="2242127" cy="3365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/>
                  <a:t>Panel-Scale Interposer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6F75B8A-8D6D-B09E-EFE0-97E617BFA777}"/>
                  </a:ext>
                </a:extLst>
              </p:cNvPr>
              <p:cNvSpPr txBox="1"/>
              <p:nvPr/>
            </p:nvSpPr>
            <p:spPr>
              <a:xfrm>
                <a:off x="3309638" y="1037922"/>
                <a:ext cx="1204029" cy="5740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i="1" dirty="0">
                    <a:solidFill>
                      <a:srgbClr val="FF0000"/>
                    </a:solidFill>
                  </a:rPr>
                  <a:t>F/H</a:t>
                </a:r>
                <a:r>
                  <a:rPr lang="en-US" sz="1400" dirty="0">
                    <a:solidFill>
                      <a:srgbClr val="FF0000"/>
                    </a:solidFill>
                  </a:rPr>
                  <a:t> WDM</a:t>
                </a: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</a:rPr>
                  <a:t>waveguides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8ECCD3BF-A1E9-2F5C-D088-64332791BA25}"/>
                  </a:ext>
                </a:extLst>
              </p:cNvPr>
              <p:cNvSpPr txBox="1"/>
              <p:nvPr/>
            </p:nvSpPr>
            <p:spPr>
              <a:xfrm>
                <a:off x="2161935" y="733839"/>
                <a:ext cx="833067" cy="7068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FF0000"/>
                    </a:solidFill>
                  </a:rPr>
                  <a:t>Input 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</a:rPr>
                  <a:t>Fiber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</a:rPr>
                  <a:t>Ribbons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EE0E068-21D3-8895-6A61-B65DAC366B52}"/>
                  </a:ext>
                </a:extLst>
              </p:cNvPr>
              <p:cNvSpPr txBox="1"/>
              <p:nvPr/>
            </p:nvSpPr>
            <p:spPr>
              <a:xfrm>
                <a:off x="4916113" y="873614"/>
                <a:ext cx="1341845" cy="574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i="1" dirty="0"/>
                  <a:t>H</a:t>
                </a:r>
                <a:r>
                  <a:rPr lang="en-US" sz="1400" b="1" dirty="0"/>
                  <a:t> Electronic </a:t>
                </a:r>
              </a:p>
              <a:p>
                <a:pPr algn="ctr"/>
                <a:r>
                  <a:rPr lang="en-US" sz="1400" b="1" dirty="0"/>
                  <a:t>Switches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E73F611-2BFD-3F82-4C9F-99FF87EC63D7}"/>
                  </a:ext>
                </a:extLst>
              </p:cNvPr>
              <p:cNvSpPr txBox="1"/>
              <p:nvPr/>
            </p:nvSpPr>
            <p:spPr>
              <a:xfrm>
                <a:off x="8114396" y="697839"/>
                <a:ext cx="804094" cy="7091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FF0000"/>
                    </a:solidFill>
                  </a:rPr>
                  <a:t>Output 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</a:rPr>
                  <a:t>Fiber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</a:rPr>
                  <a:t>Ribbons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2E8ED07-AE1E-F5B3-5A7F-C6E2CDD57794}"/>
                  </a:ext>
                </a:extLst>
              </p:cNvPr>
              <p:cNvSpPr txBox="1"/>
              <p:nvPr/>
            </p:nvSpPr>
            <p:spPr>
              <a:xfrm>
                <a:off x="6565165" y="1046354"/>
                <a:ext cx="1204029" cy="5740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i="1" dirty="0">
                    <a:solidFill>
                      <a:srgbClr val="FF0000"/>
                    </a:solidFill>
                  </a:rPr>
                  <a:t>F/H</a:t>
                </a:r>
                <a:r>
                  <a:rPr lang="en-US" sz="1400" dirty="0">
                    <a:solidFill>
                      <a:srgbClr val="FF0000"/>
                    </a:solidFill>
                  </a:rPr>
                  <a:t> WDM</a:t>
                </a:r>
              </a:p>
              <a:p>
                <a:pPr algn="ctr"/>
                <a:r>
                  <a:rPr lang="en-US" sz="1400" dirty="0">
                    <a:solidFill>
                      <a:srgbClr val="FF0000"/>
                    </a:solidFill>
                  </a:rPr>
                  <a:t>waveguides</a:t>
                </a:r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4925F664-B23B-F3DC-9EF0-90882EB4791E}"/>
                  </a:ext>
                </a:extLst>
              </p:cNvPr>
              <p:cNvCxnSpPr/>
              <p:nvPr/>
            </p:nvCxnSpPr>
            <p:spPr>
              <a:xfrm flipH="1">
                <a:off x="2626697" y="1492645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AB1AB6C7-25B3-C413-D21E-97949F75EEF9}"/>
                  </a:ext>
                </a:extLst>
              </p:cNvPr>
              <p:cNvCxnSpPr/>
              <p:nvPr/>
            </p:nvCxnSpPr>
            <p:spPr>
              <a:xfrm flipH="1">
                <a:off x="2626697" y="1573326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0C72B601-3EE5-61B5-38DF-54D899B22429}"/>
                  </a:ext>
                </a:extLst>
              </p:cNvPr>
              <p:cNvCxnSpPr/>
              <p:nvPr/>
            </p:nvCxnSpPr>
            <p:spPr>
              <a:xfrm flipH="1">
                <a:off x="2626697" y="1896052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489B28E-1BA8-09CF-224C-8EEE72D3F758}"/>
                  </a:ext>
                </a:extLst>
              </p:cNvPr>
              <p:cNvCxnSpPr/>
              <p:nvPr/>
            </p:nvCxnSpPr>
            <p:spPr>
              <a:xfrm flipH="1">
                <a:off x="2626697" y="1976734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A2D3DBAE-5151-F9E6-2312-720CA25C532F}"/>
                  </a:ext>
                </a:extLst>
              </p:cNvPr>
              <p:cNvCxnSpPr/>
              <p:nvPr/>
            </p:nvCxnSpPr>
            <p:spPr>
              <a:xfrm flipH="1">
                <a:off x="2626697" y="4090977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F27765A-9396-B62B-8157-8FD50CC1314B}"/>
                  </a:ext>
                </a:extLst>
              </p:cNvPr>
              <p:cNvCxnSpPr/>
              <p:nvPr/>
            </p:nvCxnSpPr>
            <p:spPr>
              <a:xfrm flipH="1">
                <a:off x="2626697" y="4171658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33D2F10E-05DD-4ED7-5185-0B8E39E3B6FB}"/>
                  </a:ext>
                </a:extLst>
              </p:cNvPr>
              <p:cNvCxnSpPr/>
              <p:nvPr/>
            </p:nvCxnSpPr>
            <p:spPr>
              <a:xfrm flipH="1">
                <a:off x="8355085" y="1510875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59F3DD0D-E3C2-DBA6-EBAA-74BA18A5CBCC}"/>
                  </a:ext>
                </a:extLst>
              </p:cNvPr>
              <p:cNvCxnSpPr/>
              <p:nvPr/>
            </p:nvCxnSpPr>
            <p:spPr>
              <a:xfrm flipH="1">
                <a:off x="8355085" y="1591556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4A9530EA-9FB4-B011-6CE9-DBAC6AF8E5E7}"/>
                  </a:ext>
                </a:extLst>
              </p:cNvPr>
              <p:cNvCxnSpPr/>
              <p:nvPr/>
            </p:nvCxnSpPr>
            <p:spPr>
              <a:xfrm flipH="1">
                <a:off x="8355082" y="1896052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D48228A6-1B72-BEEF-9794-A75197FF6A55}"/>
                  </a:ext>
                </a:extLst>
              </p:cNvPr>
              <p:cNvCxnSpPr/>
              <p:nvPr/>
            </p:nvCxnSpPr>
            <p:spPr>
              <a:xfrm flipH="1">
                <a:off x="8355082" y="1976734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A38E3635-07C3-B650-4F4C-513BB1BBDD7C}"/>
                  </a:ext>
                </a:extLst>
              </p:cNvPr>
              <p:cNvCxnSpPr/>
              <p:nvPr/>
            </p:nvCxnSpPr>
            <p:spPr>
              <a:xfrm flipH="1">
                <a:off x="8358413" y="4090977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3446D0F-7762-0310-3B45-887A967BBBFF}"/>
                  </a:ext>
                </a:extLst>
              </p:cNvPr>
              <p:cNvCxnSpPr/>
              <p:nvPr/>
            </p:nvCxnSpPr>
            <p:spPr>
              <a:xfrm flipH="1">
                <a:off x="8358413" y="4171658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57" name="Straight Arrow Connector 256">
              <a:extLst>
                <a:ext uri="{FF2B5EF4-FFF2-40B4-BE49-F238E27FC236}">
                  <a16:creationId xmlns:a16="http://schemas.microsoft.com/office/drawing/2014/main" id="{137A6E82-3E03-F9E3-831C-256758AE0643}"/>
                </a:ext>
              </a:extLst>
            </p:cNvPr>
            <p:cNvCxnSpPr/>
            <p:nvPr/>
          </p:nvCxnSpPr>
          <p:spPr>
            <a:xfrm>
              <a:off x="1262479" y="3712968"/>
              <a:ext cx="1097268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7F568509-FA53-0B7C-3CD4-7676EE24F29F}"/>
                </a:ext>
              </a:extLst>
            </p:cNvPr>
            <p:cNvCxnSpPr/>
            <p:nvPr/>
          </p:nvCxnSpPr>
          <p:spPr>
            <a:xfrm>
              <a:off x="8930609" y="3743947"/>
              <a:ext cx="1097268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B0803936-185E-E80C-8507-BC15ACB2D0D7}"/>
                </a:ext>
              </a:extLst>
            </p:cNvPr>
            <p:cNvSpPr txBox="1"/>
            <p:nvPr/>
          </p:nvSpPr>
          <p:spPr>
            <a:xfrm>
              <a:off x="975416" y="3814584"/>
              <a:ext cx="178561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Incoming traffic </a:t>
              </a:r>
            </a:p>
            <a:p>
              <a:pPr algn="ctr"/>
              <a:r>
                <a:rPr lang="en-US" dirty="0">
                  <a:solidFill>
                    <a:srgbClr val="FF0000"/>
                  </a:solidFill>
                </a:rPr>
                <a:t>(optical fibers)</a:t>
              </a: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22C2B206-428C-3C48-34E1-1033BF0445D0}"/>
                </a:ext>
              </a:extLst>
            </p:cNvPr>
            <p:cNvSpPr txBox="1"/>
            <p:nvPr/>
          </p:nvSpPr>
          <p:spPr>
            <a:xfrm>
              <a:off x="8781434" y="3875547"/>
              <a:ext cx="17636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</a:rPr>
                <a:t>Outgoing traffic </a:t>
              </a:r>
            </a:p>
            <a:p>
              <a:pPr algn="ctr"/>
              <a:r>
                <a:rPr lang="en-US" dirty="0">
                  <a:solidFill>
                    <a:srgbClr val="FF0000"/>
                  </a:solidFill>
                </a:rPr>
                <a:t>(optical fibers)</a:t>
              </a:r>
            </a:p>
          </p:txBody>
        </p:sp>
        <p:sp>
          <p:nvSpPr>
            <p:cNvPr id="261" name="Arrow: Curved Left 260">
              <a:extLst>
                <a:ext uri="{FF2B5EF4-FFF2-40B4-BE49-F238E27FC236}">
                  <a16:creationId xmlns:a16="http://schemas.microsoft.com/office/drawing/2014/main" id="{83B6989D-FE5A-7E7E-BD3F-EB45334ADFA6}"/>
                </a:ext>
              </a:extLst>
            </p:cNvPr>
            <p:cNvSpPr/>
            <p:nvPr/>
          </p:nvSpPr>
          <p:spPr>
            <a:xfrm>
              <a:off x="3631946" y="3599679"/>
              <a:ext cx="251195" cy="514123"/>
            </a:xfrm>
            <a:prstGeom prst="curvedLeftArrow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62" name="Slide Number Placeholder 3">
            <a:extLst>
              <a:ext uri="{FF2B5EF4-FFF2-40B4-BE49-F238E27FC236}">
                <a16:creationId xmlns:a16="http://schemas.microsoft.com/office/drawing/2014/main" id="{0B273496-0A5C-62DF-56AD-DB76174B1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6583" y="6321265"/>
            <a:ext cx="896159" cy="365125"/>
          </a:xfrm>
        </p:spPr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3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887E4-435C-F5A1-C4BF-23837011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2: Optical/Electronic/Optical (OEO)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079A8-FF72-1814-A54C-72239FB3F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Traffic arrives on </a:t>
            </a:r>
            <a:r>
              <a:rPr lang="en-US" sz="2800" b="1" dirty="0">
                <a:solidFill>
                  <a:srgbClr val="FF0000"/>
                </a:solidFill>
              </a:rPr>
              <a:t>optical</a:t>
            </a:r>
            <a:r>
              <a:rPr lang="en-US" sz="2800" dirty="0"/>
              <a:t> fibers. Existing solutions assume</a:t>
            </a:r>
            <a:br>
              <a:rPr lang="en-US" sz="2800" dirty="0"/>
            </a:br>
            <a:endParaRPr lang="en-US" sz="2800" dirty="0"/>
          </a:p>
          <a:p>
            <a:r>
              <a:rPr lang="en-US" dirty="0">
                <a:solidFill>
                  <a:srgbClr val="FF0000"/>
                </a:solidFill>
              </a:rPr>
              <a:t>Incoming optical fibers</a:t>
            </a:r>
          </a:p>
          <a:p>
            <a:r>
              <a:rPr lang="en-US" dirty="0"/>
              <a:t>Electronic per-packet load-balancing at inputs</a:t>
            </a:r>
          </a:p>
          <a:p>
            <a:r>
              <a:rPr lang="en-US" dirty="0">
                <a:solidFill>
                  <a:srgbClr val="FF0000"/>
                </a:solidFill>
              </a:rPr>
              <a:t>Optical wires</a:t>
            </a:r>
          </a:p>
          <a:p>
            <a:r>
              <a:rPr lang="en-US" dirty="0"/>
              <a:t>Electronic buffering at the </a:t>
            </a:r>
            <a:r>
              <a:rPr lang="en-US" i="1" dirty="0"/>
              <a:t>H</a:t>
            </a:r>
            <a:r>
              <a:rPr lang="en-US" dirty="0"/>
              <a:t> switches</a:t>
            </a:r>
          </a:p>
          <a:p>
            <a:r>
              <a:rPr lang="en-US" dirty="0">
                <a:solidFill>
                  <a:srgbClr val="FF0000"/>
                </a:solidFill>
              </a:rPr>
              <a:t>Optical wires</a:t>
            </a:r>
          </a:p>
          <a:p>
            <a:r>
              <a:rPr lang="en-US" dirty="0"/>
              <a:t>Electronic processing at outputs</a:t>
            </a:r>
          </a:p>
          <a:p>
            <a:r>
              <a:rPr lang="en-US" dirty="0">
                <a:solidFill>
                  <a:srgbClr val="FF0000"/>
                </a:solidFill>
              </a:rPr>
              <a:t>Optical fibers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ym typeface="Symbol" panose="05050102010706020507" pitchFamily="18" charset="2"/>
              </a:rPr>
              <a:t> 3 </a:t>
            </a:r>
            <a:r>
              <a:rPr lang="en-US" sz="2800" b="1" dirty="0">
                <a:solidFill>
                  <a:srgbClr val="FF0000"/>
                </a:solidFill>
                <a:sym typeface="Symbol" panose="05050102010706020507" pitchFamily="18" charset="2"/>
              </a:rPr>
              <a:t>O</a:t>
            </a:r>
            <a:r>
              <a:rPr lang="en-US" sz="2800" b="1" dirty="0">
                <a:sym typeface="Symbol" panose="05050102010706020507" pitchFamily="18" charset="2"/>
              </a:rPr>
              <a:t>E</a:t>
            </a:r>
            <a:r>
              <a:rPr lang="en-US" sz="2800" b="1" dirty="0">
                <a:solidFill>
                  <a:srgbClr val="FF0000"/>
                </a:solidFill>
                <a:sym typeface="Symbol" panose="05050102010706020507" pitchFamily="18" charset="2"/>
              </a:rPr>
              <a:t>O</a:t>
            </a:r>
            <a:r>
              <a:rPr lang="en-US" sz="2800" b="1" dirty="0">
                <a:sym typeface="Symbol" panose="05050102010706020507" pitchFamily="18" charset="2"/>
              </a:rPr>
              <a:t> conversions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8BFB7-F4A1-6371-A202-A212EA8A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6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FD3A4B7-6FBD-EF74-B0C0-D865C35074AB}"/>
              </a:ext>
            </a:extLst>
          </p:cNvPr>
          <p:cNvGrpSpPr/>
          <p:nvPr/>
        </p:nvGrpSpPr>
        <p:grpSpPr>
          <a:xfrm>
            <a:off x="5305258" y="2971805"/>
            <a:ext cx="6551399" cy="2878734"/>
            <a:chOff x="4309996" y="2070713"/>
            <a:chExt cx="7848346" cy="344862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E44D269-B531-2161-9E48-88AAEA2CAC8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701972" y="2070713"/>
              <a:ext cx="6258320" cy="3448623"/>
              <a:chOff x="2101214" y="559732"/>
              <a:chExt cx="6866317" cy="3783658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203DC81-D39A-6D62-E91A-1E61DDA940C4}"/>
                  </a:ext>
                </a:extLst>
              </p:cNvPr>
              <p:cNvSpPr/>
              <p:nvPr/>
            </p:nvSpPr>
            <p:spPr>
              <a:xfrm>
                <a:off x="3030105" y="891300"/>
                <a:ext cx="5082933" cy="345209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E4CD307-6588-34D8-5881-E78209A47733}"/>
                  </a:ext>
                </a:extLst>
              </p:cNvPr>
              <p:cNvCxnSpPr>
                <a:cxnSpLocks/>
                <a:stCxn id="17" idx="3"/>
                <a:endCxn id="15" idx="1"/>
              </p:cNvCxnSpPr>
              <p:nvPr/>
            </p:nvCxnSpPr>
            <p:spPr>
              <a:xfrm>
                <a:off x="3110788" y="1532986"/>
                <a:ext cx="1997595" cy="201703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C49879E-AB97-B48F-3FA7-85FB79BAF2E7}"/>
                  </a:ext>
                </a:extLst>
              </p:cNvPr>
              <p:cNvSpPr txBox="1"/>
              <p:nvPr/>
            </p:nvSpPr>
            <p:spPr>
              <a:xfrm rot="5400000">
                <a:off x="5353217" y="2874576"/>
                <a:ext cx="647243" cy="606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90F607C-50BB-B82D-8731-7C19FCF6C56A}"/>
                  </a:ext>
                </a:extLst>
              </p:cNvPr>
              <p:cNvSpPr/>
              <p:nvPr/>
            </p:nvSpPr>
            <p:spPr>
              <a:xfrm>
                <a:off x="5108383" y="3606888"/>
                <a:ext cx="926376" cy="6454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i="1" dirty="0">
                    <a:solidFill>
                      <a:schemeClr val="tx1"/>
                    </a:solidFill>
                  </a:rPr>
                  <a:t>H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5CEE280F-0D83-B95E-C616-25378016158C}"/>
                  </a:ext>
                </a:extLst>
              </p:cNvPr>
              <p:cNvSpPr/>
              <p:nvPr/>
            </p:nvSpPr>
            <p:spPr>
              <a:xfrm>
                <a:off x="5108383" y="1411963"/>
                <a:ext cx="926376" cy="6454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DB83D9-5FED-8378-C789-88E2E1D00C5B}"/>
                  </a:ext>
                </a:extLst>
              </p:cNvPr>
              <p:cNvSpPr/>
              <p:nvPr/>
            </p:nvSpPr>
            <p:spPr>
              <a:xfrm>
                <a:off x="5108383" y="2138096"/>
                <a:ext cx="926376" cy="645452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649FE64-9C74-354D-E504-E086696964C0}"/>
                  </a:ext>
                </a:extLst>
              </p:cNvPr>
              <p:cNvSpPr/>
              <p:nvPr/>
            </p:nvSpPr>
            <p:spPr>
              <a:xfrm>
                <a:off x="2788059" y="1411964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91CCB33-0FCC-1328-DEB5-775ACE558DE6}"/>
                  </a:ext>
                </a:extLst>
              </p:cNvPr>
              <p:cNvSpPr/>
              <p:nvPr/>
            </p:nvSpPr>
            <p:spPr>
              <a:xfrm>
                <a:off x="2788059" y="1815372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74FA329-7CB0-4FA2-6C52-A5F86BA06F6D}"/>
                  </a:ext>
                </a:extLst>
              </p:cNvPr>
              <p:cNvSpPr/>
              <p:nvPr/>
            </p:nvSpPr>
            <p:spPr>
              <a:xfrm>
                <a:off x="2788059" y="4010297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9A21359-CF97-3049-46D1-06A64E246736}"/>
                  </a:ext>
                </a:extLst>
              </p:cNvPr>
              <p:cNvSpPr txBox="1"/>
              <p:nvPr/>
            </p:nvSpPr>
            <p:spPr>
              <a:xfrm rot="5400000">
                <a:off x="2637015" y="2235952"/>
                <a:ext cx="647243" cy="606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A50BC38-D638-E1AB-48F7-29D458BA7156}"/>
                  </a:ext>
                </a:extLst>
              </p:cNvPr>
              <p:cNvSpPr/>
              <p:nvPr/>
            </p:nvSpPr>
            <p:spPr>
              <a:xfrm>
                <a:off x="8032356" y="1411965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13DB383-4744-3971-9562-95A96C6DFEBE}"/>
                  </a:ext>
                </a:extLst>
              </p:cNvPr>
              <p:cNvSpPr/>
              <p:nvPr/>
            </p:nvSpPr>
            <p:spPr>
              <a:xfrm>
                <a:off x="8032356" y="1815373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665C18E-9CB6-B87D-1C23-0B930BEB0DE8}"/>
                  </a:ext>
                </a:extLst>
              </p:cNvPr>
              <p:cNvSpPr/>
              <p:nvPr/>
            </p:nvSpPr>
            <p:spPr>
              <a:xfrm>
                <a:off x="8032356" y="4010298"/>
                <a:ext cx="322729" cy="2420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DBB1F4C-24A6-4FCA-55EB-BD07805D5936}"/>
                  </a:ext>
                </a:extLst>
              </p:cNvPr>
              <p:cNvSpPr txBox="1"/>
              <p:nvPr/>
            </p:nvSpPr>
            <p:spPr>
              <a:xfrm rot="5400000">
                <a:off x="8042675" y="2235953"/>
                <a:ext cx="647243" cy="606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DB4471-DAE3-FB7F-6D7D-3B6D2E0F8912}"/>
                  </a:ext>
                </a:extLst>
              </p:cNvPr>
              <p:cNvSpPr txBox="1"/>
              <p:nvPr/>
            </p:nvSpPr>
            <p:spPr>
              <a:xfrm>
                <a:off x="2101214" y="1561721"/>
                <a:ext cx="889704" cy="364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i="1" dirty="0">
                    <a:solidFill>
                      <a:srgbClr val="FF0000"/>
                    </a:solidFill>
                  </a:rPr>
                  <a:t>F</a:t>
                </a:r>
                <a:r>
                  <a:rPr lang="en-US" sz="1200" dirty="0">
                    <a:solidFill>
                      <a:srgbClr val="FF0000"/>
                    </a:solidFill>
                  </a:rPr>
                  <a:t> fibers</a:t>
                </a:r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1E5921E1-8C6D-E9C1-EAA0-1CDBA65B908E}"/>
                  </a:ext>
                </a:extLst>
              </p:cNvPr>
              <p:cNvCxnSpPr>
                <a:cxnSpLocks/>
                <a:stCxn id="17" idx="3"/>
                <a:endCxn id="16" idx="1"/>
              </p:cNvCxnSpPr>
              <p:nvPr/>
            </p:nvCxnSpPr>
            <p:spPr>
              <a:xfrm>
                <a:off x="3110788" y="1532986"/>
                <a:ext cx="1997595" cy="927836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1DAE82B8-B783-DF86-761C-796CC3E1E58E}"/>
                  </a:ext>
                </a:extLst>
              </p:cNvPr>
              <p:cNvCxnSpPr>
                <a:cxnSpLocks/>
                <a:stCxn id="17" idx="3"/>
                <a:endCxn id="14" idx="1"/>
              </p:cNvCxnSpPr>
              <p:nvPr/>
            </p:nvCxnSpPr>
            <p:spPr>
              <a:xfrm>
                <a:off x="3110788" y="1532986"/>
                <a:ext cx="1997595" cy="2396628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A68368C5-9B81-D870-4B34-1C16835BE848}"/>
                  </a:ext>
                </a:extLst>
              </p:cNvPr>
              <p:cNvCxnSpPr>
                <a:cxnSpLocks/>
                <a:endCxn id="15" idx="1"/>
              </p:cNvCxnSpPr>
              <p:nvPr/>
            </p:nvCxnSpPr>
            <p:spPr>
              <a:xfrm flipV="1">
                <a:off x="3110789" y="1734689"/>
                <a:ext cx="1997594" cy="201704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BB71AAE-721C-38B8-09B4-7AE72437A8A9}"/>
                  </a:ext>
                </a:extLst>
              </p:cNvPr>
              <p:cNvCxnSpPr>
                <a:cxnSpLocks/>
                <a:stCxn id="18" idx="3"/>
                <a:endCxn id="16" idx="1"/>
              </p:cNvCxnSpPr>
              <p:nvPr/>
            </p:nvCxnSpPr>
            <p:spPr>
              <a:xfrm>
                <a:off x="3110788" y="1936394"/>
                <a:ext cx="1997595" cy="52442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BBA57F6-33E8-B7F2-BDA7-5AED782041A3}"/>
                  </a:ext>
                </a:extLst>
              </p:cNvPr>
              <p:cNvCxnSpPr>
                <a:cxnSpLocks/>
                <a:stCxn id="18" idx="3"/>
                <a:endCxn id="14" idx="1"/>
              </p:cNvCxnSpPr>
              <p:nvPr/>
            </p:nvCxnSpPr>
            <p:spPr>
              <a:xfrm>
                <a:off x="3110788" y="1936394"/>
                <a:ext cx="1997595" cy="1993220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BC38F72C-13B4-7E46-4D6B-26A1A57AD80B}"/>
                  </a:ext>
                </a:extLst>
              </p:cNvPr>
              <p:cNvCxnSpPr>
                <a:cxnSpLocks/>
                <a:stCxn id="19" idx="3"/>
                <a:endCxn id="15" idx="1"/>
              </p:cNvCxnSpPr>
              <p:nvPr/>
            </p:nvCxnSpPr>
            <p:spPr>
              <a:xfrm flipV="1">
                <a:off x="3110788" y="1734689"/>
                <a:ext cx="1997595" cy="2396630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11E4906-17C5-F6EF-9732-607D77DB6D2E}"/>
                  </a:ext>
                </a:extLst>
              </p:cNvPr>
              <p:cNvCxnSpPr>
                <a:cxnSpLocks/>
                <a:stCxn id="19" idx="3"/>
                <a:endCxn id="16" idx="1"/>
              </p:cNvCxnSpPr>
              <p:nvPr/>
            </p:nvCxnSpPr>
            <p:spPr>
              <a:xfrm flipV="1">
                <a:off x="3110788" y="2460822"/>
                <a:ext cx="1997595" cy="1670497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359B8460-66F4-0197-D885-99E22217B325}"/>
                  </a:ext>
                </a:extLst>
              </p:cNvPr>
              <p:cNvCxnSpPr>
                <a:cxnSpLocks/>
                <a:stCxn id="19" idx="3"/>
                <a:endCxn id="14" idx="1"/>
              </p:cNvCxnSpPr>
              <p:nvPr/>
            </p:nvCxnSpPr>
            <p:spPr>
              <a:xfrm flipV="1">
                <a:off x="3110788" y="3929614"/>
                <a:ext cx="1997595" cy="201705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BB11EA0-7659-DD32-CFC5-2C2C81D913E2}"/>
                  </a:ext>
                </a:extLst>
              </p:cNvPr>
              <p:cNvCxnSpPr>
                <a:cxnSpLocks/>
                <a:stCxn id="15" idx="3"/>
                <a:endCxn id="21" idx="1"/>
              </p:cNvCxnSpPr>
              <p:nvPr/>
            </p:nvCxnSpPr>
            <p:spPr>
              <a:xfrm flipV="1">
                <a:off x="6034759" y="1532987"/>
                <a:ext cx="1997597" cy="201702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71F1A229-C3A7-800F-1404-91233E163B31}"/>
                  </a:ext>
                </a:extLst>
              </p:cNvPr>
              <p:cNvCxnSpPr>
                <a:cxnSpLocks/>
                <a:stCxn id="15" idx="3"/>
                <a:endCxn id="22" idx="1"/>
              </p:cNvCxnSpPr>
              <p:nvPr/>
            </p:nvCxnSpPr>
            <p:spPr>
              <a:xfrm>
                <a:off x="6034759" y="1734689"/>
                <a:ext cx="1997597" cy="201706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A9E895C-5BF3-E7A2-4A3E-AE240946EF0F}"/>
                  </a:ext>
                </a:extLst>
              </p:cNvPr>
              <p:cNvCxnSpPr>
                <a:cxnSpLocks/>
                <a:stCxn id="15" idx="3"/>
                <a:endCxn id="23" idx="1"/>
              </p:cNvCxnSpPr>
              <p:nvPr/>
            </p:nvCxnSpPr>
            <p:spPr>
              <a:xfrm>
                <a:off x="6034759" y="1734689"/>
                <a:ext cx="1997597" cy="2396631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9A8A982-4860-3C78-F882-A50385A671B9}"/>
                  </a:ext>
                </a:extLst>
              </p:cNvPr>
              <p:cNvCxnSpPr>
                <a:cxnSpLocks/>
                <a:stCxn id="16" idx="3"/>
                <a:endCxn id="21" idx="1"/>
              </p:cNvCxnSpPr>
              <p:nvPr/>
            </p:nvCxnSpPr>
            <p:spPr>
              <a:xfrm flipV="1">
                <a:off x="6034759" y="1532987"/>
                <a:ext cx="1997597" cy="927835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FA107A3F-4D62-87B0-A686-3A51F3E9B43F}"/>
                  </a:ext>
                </a:extLst>
              </p:cNvPr>
              <p:cNvCxnSpPr>
                <a:cxnSpLocks/>
                <a:stCxn id="16" idx="3"/>
                <a:endCxn id="22" idx="1"/>
              </p:cNvCxnSpPr>
              <p:nvPr/>
            </p:nvCxnSpPr>
            <p:spPr>
              <a:xfrm flipV="1">
                <a:off x="6034759" y="1936395"/>
                <a:ext cx="1997597" cy="52442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D43C757-6E69-F7EB-6FB2-84FB4B8A2E41}"/>
                  </a:ext>
                </a:extLst>
              </p:cNvPr>
              <p:cNvCxnSpPr>
                <a:cxnSpLocks/>
                <a:stCxn id="16" idx="3"/>
                <a:endCxn id="23" idx="1"/>
              </p:cNvCxnSpPr>
              <p:nvPr/>
            </p:nvCxnSpPr>
            <p:spPr>
              <a:xfrm>
                <a:off x="6034759" y="2460822"/>
                <a:ext cx="1997597" cy="1670498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424659C-6E7A-376E-BC95-D275C9992ACB}"/>
                  </a:ext>
                </a:extLst>
              </p:cNvPr>
              <p:cNvCxnSpPr>
                <a:cxnSpLocks/>
                <a:stCxn id="14" idx="3"/>
                <a:endCxn id="21" idx="1"/>
              </p:cNvCxnSpPr>
              <p:nvPr/>
            </p:nvCxnSpPr>
            <p:spPr>
              <a:xfrm flipV="1">
                <a:off x="6034759" y="1532987"/>
                <a:ext cx="1997597" cy="2396627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2B66C4A0-E85A-B1ED-CC29-67A9F9963D3C}"/>
                  </a:ext>
                </a:extLst>
              </p:cNvPr>
              <p:cNvCxnSpPr>
                <a:cxnSpLocks/>
                <a:stCxn id="14" idx="3"/>
                <a:endCxn id="22" idx="1"/>
              </p:cNvCxnSpPr>
              <p:nvPr/>
            </p:nvCxnSpPr>
            <p:spPr>
              <a:xfrm flipV="1">
                <a:off x="6034759" y="1936395"/>
                <a:ext cx="1997597" cy="1993219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D61B7E1-AEEA-4912-EA4F-73DEF6D4F7FB}"/>
                  </a:ext>
                </a:extLst>
              </p:cNvPr>
              <p:cNvCxnSpPr>
                <a:cxnSpLocks/>
                <a:stCxn id="14" idx="3"/>
                <a:endCxn id="23" idx="1"/>
              </p:cNvCxnSpPr>
              <p:nvPr/>
            </p:nvCxnSpPr>
            <p:spPr>
              <a:xfrm>
                <a:off x="6034759" y="3929614"/>
                <a:ext cx="1997597" cy="201706"/>
              </a:xfrm>
              <a:prstGeom prst="line">
                <a:avLst/>
              </a:prstGeom>
              <a:ln w="9525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8186EA4-F791-8935-467B-3A70E1BE27D9}"/>
                  </a:ext>
                </a:extLst>
              </p:cNvPr>
              <p:cNvSpPr txBox="1"/>
              <p:nvPr/>
            </p:nvSpPr>
            <p:spPr>
              <a:xfrm>
                <a:off x="4421424" y="559732"/>
                <a:ext cx="2341949" cy="364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b="1" dirty="0"/>
                  <a:t>Panel-Scale Interposer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7BBDA6E-358B-8D1F-8C2B-CC1501B721D7}"/>
                  </a:ext>
                </a:extLst>
              </p:cNvPr>
              <p:cNvSpPr txBox="1"/>
              <p:nvPr/>
            </p:nvSpPr>
            <p:spPr>
              <a:xfrm>
                <a:off x="3275494" y="1037922"/>
                <a:ext cx="1272317" cy="6067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i="1" dirty="0">
                    <a:solidFill>
                      <a:srgbClr val="FF0000"/>
                    </a:solidFill>
                  </a:rPr>
                  <a:t>F/H</a:t>
                </a:r>
                <a:r>
                  <a:rPr lang="en-US" sz="1200" dirty="0">
                    <a:solidFill>
                      <a:srgbClr val="FF0000"/>
                    </a:solidFill>
                  </a:rPr>
                  <a:t> WDM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</a:rPr>
                  <a:t>waveguides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792D159-5F10-B7D7-D794-674DFA966FDF}"/>
                  </a:ext>
                </a:extLst>
              </p:cNvPr>
              <p:cNvSpPr txBox="1"/>
              <p:nvPr/>
            </p:nvSpPr>
            <p:spPr>
              <a:xfrm>
                <a:off x="2127381" y="733839"/>
                <a:ext cx="902176" cy="7888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rgbClr val="FF0000"/>
                    </a:solidFill>
                  </a:rPr>
                  <a:t>Input </a:t>
                </a:r>
              </a:p>
              <a:p>
                <a:pPr algn="ctr"/>
                <a:r>
                  <a:rPr lang="en-US" sz="1100" dirty="0">
                    <a:solidFill>
                      <a:srgbClr val="FF0000"/>
                    </a:solidFill>
                  </a:rPr>
                  <a:t>Fiber</a:t>
                </a:r>
              </a:p>
              <a:p>
                <a:pPr algn="ctr"/>
                <a:r>
                  <a:rPr lang="en-US" sz="1100" dirty="0">
                    <a:solidFill>
                      <a:srgbClr val="FF0000"/>
                    </a:solidFill>
                  </a:rPr>
                  <a:t>Ribbons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D0D1A246-9C1F-1D0C-B3EB-1D9AE29662D8}"/>
                  </a:ext>
                </a:extLst>
              </p:cNvPr>
              <p:cNvSpPr txBox="1"/>
              <p:nvPr/>
            </p:nvSpPr>
            <p:spPr>
              <a:xfrm>
                <a:off x="4878989" y="873614"/>
                <a:ext cx="1416092" cy="606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b="1" i="1" dirty="0"/>
                  <a:t>H</a:t>
                </a:r>
                <a:r>
                  <a:rPr lang="en-US" sz="1200" b="1" dirty="0"/>
                  <a:t> Electronic </a:t>
                </a:r>
              </a:p>
              <a:p>
                <a:pPr algn="ctr"/>
                <a:r>
                  <a:rPr lang="en-US" sz="1200" b="1" dirty="0"/>
                  <a:t>Switches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D1F374B-130F-2227-2947-CD43A276742F}"/>
                  </a:ext>
                </a:extLst>
              </p:cNvPr>
              <p:cNvSpPr txBox="1"/>
              <p:nvPr/>
            </p:nvSpPr>
            <p:spPr>
              <a:xfrm>
                <a:off x="8065355" y="697839"/>
                <a:ext cx="902176" cy="7888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rgbClr val="FF0000"/>
                    </a:solidFill>
                  </a:rPr>
                  <a:t>Output </a:t>
                </a:r>
              </a:p>
              <a:p>
                <a:pPr algn="ctr"/>
                <a:r>
                  <a:rPr lang="en-US" sz="1100" dirty="0">
                    <a:solidFill>
                      <a:srgbClr val="FF0000"/>
                    </a:solidFill>
                  </a:rPr>
                  <a:t>Fiber</a:t>
                </a:r>
              </a:p>
              <a:p>
                <a:pPr algn="ctr"/>
                <a:r>
                  <a:rPr lang="en-US" sz="1100" dirty="0">
                    <a:solidFill>
                      <a:srgbClr val="FF0000"/>
                    </a:solidFill>
                  </a:rPr>
                  <a:t>Ribbons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B09D42D-0F44-FF71-951C-F19EB51944A6}"/>
                  </a:ext>
                </a:extLst>
              </p:cNvPr>
              <p:cNvSpPr txBox="1"/>
              <p:nvPr/>
            </p:nvSpPr>
            <p:spPr>
              <a:xfrm>
                <a:off x="6531021" y="1046354"/>
                <a:ext cx="1272317" cy="6067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i="1" dirty="0">
                    <a:solidFill>
                      <a:srgbClr val="FF0000"/>
                    </a:solidFill>
                  </a:rPr>
                  <a:t>F/H</a:t>
                </a:r>
                <a:r>
                  <a:rPr lang="en-US" sz="1200" dirty="0">
                    <a:solidFill>
                      <a:srgbClr val="FF0000"/>
                    </a:solidFill>
                  </a:rPr>
                  <a:t> WDM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</a:rPr>
                  <a:t>waveguides</a:t>
                </a: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31AECD-0156-4676-83E8-7AF7D7A35A25}"/>
                  </a:ext>
                </a:extLst>
              </p:cNvPr>
              <p:cNvCxnSpPr/>
              <p:nvPr/>
            </p:nvCxnSpPr>
            <p:spPr>
              <a:xfrm flipH="1">
                <a:off x="2626697" y="1492645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51D22B3-BF92-A603-1DFE-817968AF0796}"/>
                  </a:ext>
                </a:extLst>
              </p:cNvPr>
              <p:cNvCxnSpPr/>
              <p:nvPr/>
            </p:nvCxnSpPr>
            <p:spPr>
              <a:xfrm flipH="1">
                <a:off x="2626697" y="1573326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DD5DB317-DD9E-C8A0-4E35-DE9A3611CC96}"/>
                  </a:ext>
                </a:extLst>
              </p:cNvPr>
              <p:cNvCxnSpPr/>
              <p:nvPr/>
            </p:nvCxnSpPr>
            <p:spPr>
              <a:xfrm flipH="1">
                <a:off x="2626697" y="1896052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BB2F0641-1B02-1923-35AC-35EA0DB37C50}"/>
                  </a:ext>
                </a:extLst>
              </p:cNvPr>
              <p:cNvCxnSpPr/>
              <p:nvPr/>
            </p:nvCxnSpPr>
            <p:spPr>
              <a:xfrm flipH="1">
                <a:off x="2626697" y="1976734"/>
                <a:ext cx="16136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BCDF8AC5-A053-4BFE-5D0F-5A2DF1A0EAE4}"/>
                  </a:ext>
                </a:extLst>
              </p:cNvPr>
              <p:cNvCxnSpPr/>
              <p:nvPr/>
            </p:nvCxnSpPr>
            <p:spPr>
              <a:xfrm flipH="1">
                <a:off x="2626697" y="4090977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77E9DC22-901B-1D64-89C2-48995F969978}"/>
                  </a:ext>
                </a:extLst>
              </p:cNvPr>
              <p:cNvCxnSpPr/>
              <p:nvPr/>
            </p:nvCxnSpPr>
            <p:spPr>
              <a:xfrm flipH="1">
                <a:off x="2626697" y="4171658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4829DC77-F057-81B3-ADAA-88AEF50BDCFF}"/>
                  </a:ext>
                </a:extLst>
              </p:cNvPr>
              <p:cNvCxnSpPr/>
              <p:nvPr/>
            </p:nvCxnSpPr>
            <p:spPr>
              <a:xfrm flipH="1">
                <a:off x="8355085" y="1510875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829B4AF-B8EC-7C46-B9E1-BB229DF119FE}"/>
                  </a:ext>
                </a:extLst>
              </p:cNvPr>
              <p:cNvCxnSpPr/>
              <p:nvPr/>
            </p:nvCxnSpPr>
            <p:spPr>
              <a:xfrm flipH="1">
                <a:off x="8355085" y="1591556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D17D6FFB-E119-63FA-4491-8A31BA897FE8}"/>
                  </a:ext>
                </a:extLst>
              </p:cNvPr>
              <p:cNvCxnSpPr/>
              <p:nvPr/>
            </p:nvCxnSpPr>
            <p:spPr>
              <a:xfrm flipH="1">
                <a:off x="8355082" y="1896052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2590ED9F-23D0-697D-47C2-97D4C77140B4}"/>
                  </a:ext>
                </a:extLst>
              </p:cNvPr>
              <p:cNvCxnSpPr/>
              <p:nvPr/>
            </p:nvCxnSpPr>
            <p:spPr>
              <a:xfrm flipH="1">
                <a:off x="8355082" y="1976734"/>
                <a:ext cx="16136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924336B-7852-8F53-7D45-FFFED28CF533}"/>
                  </a:ext>
                </a:extLst>
              </p:cNvPr>
              <p:cNvCxnSpPr/>
              <p:nvPr/>
            </p:nvCxnSpPr>
            <p:spPr>
              <a:xfrm flipH="1">
                <a:off x="8358413" y="4090977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12FDB54-C91E-E377-3FB7-1514B2900B8A}"/>
                  </a:ext>
                </a:extLst>
              </p:cNvPr>
              <p:cNvCxnSpPr/>
              <p:nvPr/>
            </p:nvCxnSpPr>
            <p:spPr>
              <a:xfrm flipH="1">
                <a:off x="8358413" y="4171658"/>
                <a:ext cx="161362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6767299-0826-818F-AC57-2C719B227B97}"/>
                </a:ext>
              </a:extLst>
            </p:cNvPr>
            <p:cNvCxnSpPr>
              <a:cxnSpLocks/>
            </p:cNvCxnSpPr>
            <p:nvPr/>
          </p:nvCxnSpPr>
          <p:spPr>
            <a:xfrm>
              <a:off x="5186322" y="3288704"/>
              <a:ext cx="508005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7ACFB4E-40BF-AB97-A1A9-CF3E1A575022}"/>
                </a:ext>
              </a:extLst>
            </p:cNvPr>
            <p:cNvCxnSpPr>
              <a:cxnSpLocks/>
            </p:cNvCxnSpPr>
            <p:nvPr/>
          </p:nvCxnSpPr>
          <p:spPr>
            <a:xfrm>
              <a:off x="11672844" y="3325473"/>
              <a:ext cx="485498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FAD8BDF-C707-BD90-E760-9EB4B47B1DD4}"/>
                </a:ext>
              </a:extLst>
            </p:cNvPr>
            <p:cNvSpPr txBox="1"/>
            <p:nvPr/>
          </p:nvSpPr>
          <p:spPr>
            <a:xfrm>
              <a:off x="4309996" y="3390320"/>
              <a:ext cx="1785617" cy="4055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0" name="Arrow: Curved Left 9">
              <a:extLst>
                <a:ext uri="{FF2B5EF4-FFF2-40B4-BE49-F238E27FC236}">
                  <a16:creationId xmlns:a16="http://schemas.microsoft.com/office/drawing/2014/main" id="{802C12E6-DA4E-19DC-3C24-86D2D0AAC700}"/>
                </a:ext>
              </a:extLst>
            </p:cNvPr>
            <p:cNvSpPr/>
            <p:nvPr/>
          </p:nvSpPr>
          <p:spPr>
            <a:xfrm>
              <a:off x="6704955" y="3175415"/>
              <a:ext cx="251195" cy="514123"/>
            </a:xfrm>
            <a:prstGeom prst="curvedLeftArrow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177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7E780-DC9F-01C6-0F25-C837AA02E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36158-E5D6-F0C0-5B03-D1D0909B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Split-Parallel Switch (SPS)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8ABD6-38DA-6B18-0C8A-269A271C7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172528"/>
            <a:ext cx="11521440" cy="485106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2800" b="1" dirty="0"/>
              <a:t>Idea 2: </a:t>
            </a:r>
            <a:r>
              <a:rPr lang="en-US" sz="2800" dirty="0"/>
              <a:t>Don’t do advanced per-packet load-balancing. </a:t>
            </a:r>
            <a:r>
              <a:rPr lang="en-US" sz="2800" b="1" dirty="0"/>
              <a:t>Just split the fibers equally </a:t>
            </a:r>
            <a:r>
              <a:rPr lang="en-US" sz="2800" dirty="0"/>
              <a:t>among the </a:t>
            </a:r>
            <a:r>
              <a:rPr lang="en-US" sz="2800" b="1" i="1" dirty="0"/>
              <a:t>H</a:t>
            </a:r>
            <a:r>
              <a:rPr lang="en-US" sz="2800" b="1" dirty="0"/>
              <a:t> smaller switches </a:t>
            </a:r>
            <a:r>
              <a:rPr lang="en-US" sz="2800" b="1" dirty="0">
                <a:sym typeface="Symbol" panose="05050102010706020507" pitchFamily="18" charset="2"/>
              </a:rPr>
              <a:t>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2800" b="1" dirty="0">
                <a:sym typeface="Symbol" panose="05050102010706020507" pitchFamily="18" charset="2"/>
              </a:rPr>
              <a:t>1 </a:t>
            </a:r>
            <a:r>
              <a:rPr lang="en-US" sz="2800" b="1" dirty="0">
                <a:solidFill>
                  <a:srgbClr val="FF0000"/>
                </a:solidFill>
                <a:sym typeface="Symbol" panose="05050102010706020507" pitchFamily="18" charset="2"/>
              </a:rPr>
              <a:t>O</a:t>
            </a:r>
            <a:r>
              <a:rPr lang="en-US" sz="2800" b="1" dirty="0">
                <a:sym typeface="Symbol" panose="05050102010706020507" pitchFamily="18" charset="2"/>
              </a:rPr>
              <a:t>E</a:t>
            </a:r>
            <a:r>
              <a:rPr lang="en-US" sz="2800" b="1" dirty="0">
                <a:solidFill>
                  <a:srgbClr val="FF0000"/>
                </a:solidFill>
                <a:sym typeface="Symbol" panose="05050102010706020507" pitchFamily="18" charset="2"/>
              </a:rPr>
              <a:t>O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572E33-3BA3-26C0-E06E-071B0C30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7</a:t>
            </a:fld>
            <a:endParaRPr lang="en-US" dirty="0"/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D325F904-0AF0-D333-A0D1-E75C1D3A0D2F}"/>
              </a:ext>
            </a:extLst>
          </p:cNvPr>
          <p:cNvGrpSpPr>
            <a:grpSpLocks noChangeAspect="1"/>
          </p:cNvGrpSpPr>
          <p:nvPr/>
        </p:nvGrpSpPr>
        <p:grpSpPr>
          <a:xfrm>
            <a:off x="7019898" y="2148854"/>
            <a:ext cx="4236151" cy="3678700"/>
            <a:chOff x="2559494" y="726172"/>
            <a:chExt cx="6198995" cy="5383245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202E5B2-FDED-697F-D6E1-6F56499F1A53}"/>
                </a:ext>
              </a:extLst>
            </p:cNvPr>
            <p:cNvSpPr/>
            <p:nvPr/>
          </p:nvSpPr>
          <p:spPr>
            <a:xfrm>
              <a:off x="3675557" y="1008556"/>
              <a:ext cx="4840888" cy="4840888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A1B99E0C-D6F4-5E93-3EBA-C9F4D7D66813}"/>
                </a:ext>
              </a:extLst>
            </p:cNvPr>
            <p:cNvGrpSpPr/>
            <p:nvPr/>
          </p:nvGrpSpPr>
          <p:grpSpPr>
            <a:xfrm>
              <a:off x="3428133" y="1858401"/>
              <a:ext cx="564770" cy="3307940"/>
              <a:chOff x="3078513" y="1965981"/>
              <a:chExt cx="640073" cy="3748999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74C4023D-10E6-A45A-B87E-BF097E96B99C}"/>
                  </a:ext>
                </a:extLst>
              </p:cNvPr>
              <p:cNvGrpSpPr/>
              <p:nvPr/>
            </p:nvGrpSpPr>
            <p:grpSpPr>
              <a:xfrm>
                <a:off x="3078513" y="1965981"/>
                <a:ext cx="640073" cy="731512"/>
                <a:chOff x="3078513" y="1874542"/>
                <a:chExt cx="640073" cy="731512"/>
              </a:xfrm>
            </p:grpSpPr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ACD33806-2CD4-5BA9-7525-ED49E9ACA846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40E2B29F-BC31-9595-2BBE-55687A1EE272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98AFCFF-F088-7AC6-684F-AA16C6C625EA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1BF2B664-031A-48A2-A164-429A85F6719F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E0B75969-6531-40EC-B58D-A5650326FBDA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5EE05D69-6112-CDD0-8BEF-91357484CFCA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30F7A8D8-3CC7-5674-6E1F-56FA62FFA6C0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1BB008C0-8E01-E12C-0165-3B65B1E2ADAF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57A934BC-0C64-2191-432E-65D7ECBC2B8A}"/>
                  </a:ext>
                </a:extLst>
              </p:cNvPr>
              <p:cNvGrpSpPr/>
              <p:nvPr/>
            </p:nvGrpSpPr>
            <p:grpSpPr>
              <a:xfrm>
                <a:off x="3078513" y="2971810"/>
                <a:ext cx="640073" cy="731512"/>
                <a:chOff x="3078513" y="1874542"/>
                <a:chExt cx="640073" cy="731512"/>
              </a:xfrm>
            </p:grpSpPr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C000F633-F5AC-63DB-4FDF-52A553BB3281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A0E3F110-DB0C-1A17-E764-2B9B6F53E500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0C2952C0-17CD-2B56-FEC3-F72905021761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C3A20C4A-A802-9010-B0FC-2E6B239F4630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4EEAB134-E9AD-A7CA-AF6B-034E8C4C30BD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C756D6DC-E560-0AC0-4B41-24D4B85333FC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99767279-0676-9B39-CB09-89BD06534DEC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7A6412A-7285-F100-EEFF-84E5066EB960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94342868-246A-62B3-AC39-289770BC590F}"/>
                  </a:ext>
                </a:extLst>
              </p:cNvPr>
              <p:cNvGrpSpPr/>
              <p:nvPr/>
            </p:nvGrpSpPr>
            <p:grpSpPr>
              <a:xfrm>
                <a:off x="3078513" y="3977639"/>
                <a:ext cx="640073" cy="731512"/>
                <a:chOff x="3078513" y="1874542"/>
                <a:chExt cx="640073" cy="731512"/>
              </a:xfrm>
            </p:grpSpPr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15D6C65B-5853-8E73-7537-D3355279592B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356D23B7-A479-0EDA-1E94-C3E9D9073571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DF68CA66-1AB8-CE00-68CA-6E2F212B0073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554506B0-D2BF-E187-1A14-E112757DBADC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2DE4D6EE-F3AA-1891-AF1B-96EAC7A2975E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6A4D3D00-ED9F-FBF2-D3AA-D6ACB3E41A1A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BBA9A12-B0BB-09FE-D916-D2F626BC4227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EF77B9ED-5634-306A-8E0B-712E1AC240BA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46382850-648A-CC8C-4E72-27054931866F}"/>
                  </a:ext>
                </a:extLst>
              </p:cNvPr>
              <p:cNvGrpSpPr/>
              <p:nvPr/>
            </p:nvGrpSpPr>
            <p:grpSpPr>
              <a:xfrm>
                <a:off x="3078513" y="4983468"/>
                <a:ext cx="640073" cy="731512"/>
                <a:chOff x="3078513" y="1874542"/>
                <a:chExt cx="640073" cy="731512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A05E8B7A-798A-6F70-4CBC-40291A1C2068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4B235C3-297C-97F7-4467-A6DEFE0AABB2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5FFEABFD-1A12-8BEC-600C-27B0F12B93EA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5ADC9845-B97B-825F-A2F3-EE7807900FD2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B92D66C-347F-62C8-1F76-5499CF1EF55D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91C8A10D-0D05-54B5-E9E8-A50155C48162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A0906A6D-540E-B3BB-C851-2722A7B8CCC7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399AD994-271F-6128-B421-F4BE2D7089FB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1C112A82-86CC-4AB5-4DA5-0CED1F92AF50}"/>
                </a:ext>
              </a:extLst>
            </p:cNvPr>
            <p:cNvGrpSpPr/>
            <p:nvPr/>
          </p:nvGrpSpPr>
          <p:grpSpPr>
            <a:xfrm rot="5400000">
              <a:off x="5988425" y="-645413"/>
              <a:ext cx="564770" cy="3307939"/>
              <a:chOff x="3078513" y="1965981"/>
              <a:chExt cx="640073" cy="3748998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7A4E7D3C-C5D2-6A44-A020-0954AEAFCD9C}"/>
                  </a:ext>
                </a:extLst>
              </p:cNvPr>
              <p:cNvGrpSpPr/>
              <p:nvPr/>
            </p:nvGrpSpPr>
            <p:grpSpPr>
              <a:xfrm>
                <a:off x="3078513" y="1965981"/>
                <a:ext cx="640073" cy="731512"/>
                <a:chOff x="3078513" y="1874542"/>
                <a:chExt cx="640073" cy="731512"/>
              </a:xfrm>
            </p:grpSpPr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6AB1F0C1-CAC7-4F78-19EF-D47FFA5CD2D1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8359E686-3D97-5042-BAE0-18BE272DA482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D7421DB6-6B16-7205-5AC0-8B04F3ACBB93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B2A7D1C9-038D-575C-D279-19EF33667535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67A18288-961B-EC20-BB64-62A5CE5335A4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EF1E9E62-4486-DDD1-A9A3-C745B8A50F7B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249FA2FA-6D4B-D1FF-CF2D-E6AF84F9E276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09A07601-E487-326F-CBD2-A8C79B2C57E5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49046B86-8458-5A22-2D5C-6E1EAB75E27E}"/>
                  </a:ext>
                </a:extLst>
              </p:cNvPr>
              <p:cNvGrpSpPr/>
              <p:nvPr/>
            </p:nvGrpSpPr>
            <p:grpSpPr>
              <a:xfrm>
                <a:off x="3078513" y="2971810"/>
                <a:ext cx="640073" cy="731512"/>
                <a:chOff x="3078513" y="1874542"/>
                <a:chExt cx="640073" cy="731512"/>
              </a:xfrm>
            </p:grpSpPr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71251FEE-E0B7-E6A0-9C80-5EEA76E4EF3B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57E0E8C1-9883-458B-EDD6-7A85B8069F50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3543930C-2687-EC8D-26D7-3714AF8A56E1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E6789C1B-80DC-A681-B1C0-BA63AEDF2636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514F1815-04AA-435E-A111-1FE412276BCF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586F573C-6719-1867-001D-69D252815695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6C64EDB2-8FCE-3DEB-5A67-55D26ED9D5C3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3BF49CC7-DDD2-553B-439E-D0E7BC83030A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677B88E-C147-0E64-9265-336DEEA3580B}"/>
                  </a:ext>
                </a:extLst>
              </p:cNvPr>
              <p:cNvGrpSpPr/>
              <p:nvPr/>
            </p:nvGrpSpPr>
            <p:grpSpPr>
              <a:xfrm>
                <a:off x="3078513" y="3977639"/>
                <a:ext cx="640073" cy="731512"/>
                <a:chOff x="3078513" y="1874542"/>
                <a:chExt cx="640073" cy="731512"/>
              </a:xfrm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AA31AC82-B4E7-1412-AE8B-4D0CB4F862E0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36EF518D-465A-0FA2-626A-899B7F8280A2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4309EAC6-A27D-DCA8-87BF-E31276555DC2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870F6E60-2C1C-C86B-02E5-C37BFA785F62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A376D9D8-BE96-2675-3F07-A29FB5449669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E2DA4ED8-C742-4C9E-1F1A-A08960812C11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8EC6BE56-7F7F-8273-220A-8F8FD76D8394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71F241BE-FC42-FA87-46C6-079E8E8221E0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D2744E4B-D343-93AF-0B9F-3A1CDC2912A0}"/>
                  </a:ext>
                </a:extLst>
              </p:cNvPr>
              <p:cNvGrpSpPr/>
              <p:nvPr/>
            </p:nvGrpSpPr>
            <p:grpSpPr>
              <a:xfrm>
                <a:off x="3078513" y="4983467"/>
                <a:ext cx="640073" cy="731512"/>
                <a:chOff x="3078513" y="1874541"/>
                <a:chExt cx="640073" cy="731512"/>
              </a:xfrm>
            </p:grpSpPr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9796F37B-9619-F84A-847F-1548FAA9C812}"/>
                    </a:ext>
                  </a:extLst>
                </p:cNvPr>
                <p:cNvSpPr/>
                <p:nvPr/>
              </p:nvSpPr>
              <p:spPr>
                <a:xfrm>
                  <a:off x="3444269" y="1874541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43A191F6-6344-E4BC-6B92-3F303F75F639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6FD6020C-8B19-7ABB-BB62-623AE288FBCC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3D797142-DC99-2D91-3AF5-227732355C53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9E12E338-2451-9775-976D-CE2275E0CA6A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D6D186C7-08AA-B3A9-7BF3-3E14116C6661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BF3E513D-EB92-D94F-AEEF-BC1CFD0208FC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8940740-C9AD-B02B-3E30-CFFEC4DFFCED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8C7EC86-A9E0-51A0-DE96-A574A074BA26}"/>
                </a:ext>
              </a:extLst>
            </p:cNvPr>
            <p:cNvGrpSpPr/>
            <p:nvPr/>
          </p:nvGrpSpPr>
          <p:grpSpPr>
            <a:xfrm rot="16200000">
              <a:off x="5988425" y="4173062"/>
              <a:ext cx="564770" cy="3307940"/>
              <a:chOff x="3078513" y="1965981"/>
              <a:chExt cx="640073" cy="3748999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812E0099-10A7-CCEA-A65A-536C2F81494A}"/>
                  </a:ext>
                </a:extLst>
              </p:cNvPr>
              <p:cNvGrpSpPr/>
              <p:nvPr/>
            </p:nvGrpSpPr>
            <p:grpSpPr>
              <a:xfrm>
                <a:off x="3078513" y="1965981"/>
                <a:ext cx="640073" cy="731512"/>
                <a:chOff x="3078513" y="1874542"/>
                <a:chExt cx="640073" cy="731512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556CF73E-D69C-36AC-2289-D36DC4249AF1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FAB8D143-637A-3CCB-6DAA-DC8E76180ECC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C89D4150-0C4D-E872-A973-6A4E43E4F0C9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05417412-9DA0-C543-1BAA-A9C49C26AAF2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1FD7431D-15C5-7690-2CFD-EC337F6AF5CC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36D7610E-EA22-0635-2CEE-A6806D058107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B6B443FA-CF2B-C8EE-129A-26C9F4CB418E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5F71AEB1-B543-98D2-265D-4676CCE9BCED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205E1146-CCE6-529A-1D4A-11EE3CB4A024}"/>
                  </a:ext>
                </a:extLst>
              </p:cNvPr>
              <p:cNvGrpSpPr/>
              <p:nvPr/>
            </p:nvGrpSpPr>
            <p:grpSpPr>
              <a:xfrm>
                <a:off x="3078513" y="2971810"/>
                <a:ext cx="640073" cy="731512"/>
                <a:chOff x="3078513" y="1874542"/>
                <a:chExt cx="640073" cy="731512"/>
              </a:xfrm>
            </p:grpSpPr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30467E94-6325-2626-0729-E7D47CDD0E97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47540EE1-B480-187C-415B-ED509B88BC44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>
                  <a:extLst>
                    <a:ext uri="{FF2B5EF4-FFF2-40B4-BE49-F238E27FC236}">
                      <a16:creationId xmlns:a16="http://schemas.microsoft.com/office/drawing/2014/main" id="{9D13D316-CD20-9B85-1368-13BA4DB4F86A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F08F5140-C476-9F29-68B7-E85EAF442A75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15B98249-D402-7E5F-99A0-8562084608A6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6112C32F-B5C7-D48C-4C77-68459FD7A64F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207B983F-B960-C067-BFA3-D4C0F428080C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087739ED-9588-53F7-22A3-8E24EE720E35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4B69C633-FF5E-E1A7-6A19-E48C71198682}"/>
                  </a:ext>
                </a:extLst>
              </p:cNvPr>
              <p:cNvGrpSpPr/>
              <p:nvPr/>
            </p:nvGrpSpPr>
            <p:grpSpPr>
              <a:xfrm>
                <a:off x="3078513" y="3977639"/>
                <a:ext cx="640073" cy="731512"/>
                <a:chOff x="3078513" y="1874542"/>
                <a:chExt cx="640073" cy="731512"/>
              </a:xfrm>
            </p:grpSpPr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11D1CCDB-CF50-4B68-C001-8E4C4D4E72B6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423E7B2B-3129-ED1B-179D-F4F21AEB755F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F853D563-B8CC-195B-D59E-EE4F59CBF42C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EE2FE5E8-AA30-3711-5F67-1491420E9BA3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45CAA115-0C9D-E9E3-71E1-063113E18FD5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5315E4DC-B055-E3EC-4CBB-B9FDC850C6D2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28EAC38E-A86C-C6FF-2468-3AA79786739D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D97FE077-9E4F-D721-1D3B-3C43A5B44000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F8A5C1DE-03F3-821C-1E0F-6AA0E2D9DB08}"/>
                  </a:ext>
                </a:extLst>
              </p:cNvPr>
              <p:cNvGrpSpPr/>
              <p:nvPr/>
            </p:nvGrpSpPr>
            <p:grpSpPr>
              <a:xfrm>
                <a:off x="3078513" y="4983468"/>
                <a:ext cx="640073" cy="731512"/>
                <a:chOff x="3078513" y="1874542"/>
                <a:chExt cx="640073" cy="731512"/>
              </a:xfrm>
            </p:grpSpPr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035A4A92-89EA-B9DA-098B-B09BF103BBED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D1696153-1389-1DE2-5F0C-EEE0616AFA3B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8636C321-D98F-2BE4-C70A-494E715023E1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64E52F7A-DD50-B002-F135-2FB43F10A732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CA98D1CB-FA84-BA8C-3B25-912D33AF4A6F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047E670C-9425-25BE-4CFC-58D0DBD3FE81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B5FADC0B-9195-59E3-B5BE-67B48BCE67BE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5B9C7379-AC3C-EFDC-D6E0-3D9C1939FC3F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5315CE60-5768-91BE-8EA1-892D30F83CAC}"/>
                </a:ext>
              </a:extLst>
            </p:cNvPr>
            <p:cNvGrpSpPr/>
            <p:nvPr/>
          </p:nvGrpSpPr>
          <p:grpSpPr>
            <a:xfrm rot="10800000">
              <a:off x="8193719" y="1858401"/>
              <a:ext cx="564770" cy="3307940"/>
              <a:chOff x="3078513" y="1965981"/>
              <a:chExt cx="640073" cy="3748999"/>
            </a:xfrm>
          </p:grpSpPr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A1B5F0FA-B0AB-D238-20E5-FAA7D931418B}"/>
                  </a:ext>
                </a:extLst>
              </p:cNvPr>
              <p:cNvGrpSpPr/>
              <p:nvPr/>
            </p:nvGrpSpPr>
            <p:grpSpPr>
              <a:xfrm>
                <a:off x="3078513" y="1965981"/>
                <a:ext cx="640073" cy="731512"/>
                <a:chOff x="3078513" y="1874542"/>
                <a:chExt cx="640073" cy="731512"/>
              </a:xfrm>
            </p:grpSpPr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1CF17EFB-E7A9-0619-94AC-B64043AD5FE7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200" name="Straight Connector 199">
                  <a:extLst>
                    <a:ext uri="{FF2B5EF4-FFF2-40B4-BE49-F238E27FC236}">
                      <a16:creationId xmlns:a16="http://schemas.microsoft.com/office/drawing/2014/main" id="{E3E6B302-E7AA-206F-BB33-9A88F8955C77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>
                  <a:extLst>
                    <a:ext uri="{FF2B5EF4-FFF2-40B4-BE49-F238E27FC236}">
                      <a16:creationId xmlns:a16="http://schemas.microsoft.com/office/drawing/2014/main" id="{145D5066-B7A4-AC48-7FDD-FF181F710EA1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0153B090-FE4D-97BE-D4CE-D089E9285F0F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80B76FC5-D5BE-7F43-9E43-A69F8D3EAC14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6319BBAD-F70A-E337-CD88-B7F9FC95734C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>
                  <a:extLst>
                    <a:ext uri="{FF2B5EF4-FFF2-40B4-BE49-F238E27FC236}">
                      <a16:creationId xmlns:a16="http://schemas.microsoft.com/office/drawing/2014/main" id="{FC871811-A0EC-BCAC-510D-342BC1415611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622F0C9C-6CCC-67F2-E7AE-005395212569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64AB1AF3-19CE-DE12-953E-9E20E3C9F183}"/>
                  </a:ext>
                </a:extLst>
              </p:cNvPr>
              <p:cNvGrpSpPr/>
              <p:nvPr/>
            </p:nvGrpSpPr>
            <p:grpSpPr>
              <a:xfrm>
                <a:off x="3078513" y="2971810"/>
                <a:ext cx="640073" cy="731512"/>
                <a:chOff x="3078513" y="1874542"/>
                <a:chExt cx="640073" cy="731512"/>
              </a:xfrm>
            </p:grpSpPr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FDE657AF-79CC-E6EE-E153-A144CF12D3A5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F71BC426-D740-8EFE-3731-8B70229F42FB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E1C442CC-9F11-D6E7-3145-DB3AECB25416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78E73A5F-D3F4-81DC-E0F5-1C29F7E97690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DA85641A-5E33-A8BC-5D25-FED526548490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6FCFDEE2-137B-7EF4-3AF6-E0278A427584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13526277-7950-0679-1C44-95BACAA86413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>
                  <a:extLst>
                    <a:ext uri="{FF2B5EF4-FFF2-40B4-BE49-F238E27FC236}">
                      <a16:creationId xmlns:a16="http://schemas.microsoft.com/office/drawing/2014/main" id="{E6C359D4-D1B2-90C4-8014-F57B49C6203E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BAA5FCF7-8A2F-8F73-191C-FE0F42CD3EE8}"/>
                  </a:ext>
                </a:extLst>
              </p:cNvPr>
              <p:cNvGrpSpPr/>
              <p:nvPr/>
            </p:nvGrpSpPr>
            <p:grpSpPr>
              <a:xfrm>
                <a:off x="3078513" y="3977639"/>
                <a:ext cx="640073" cy="731512"/>
                <a:chOff x="3078513" y="1874542"/>
                <a:chExt cx="640073" cy="731512"/>
              </a:xfrm>
            </p:grpSpPr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ACBDB553-BE08-4CA3-1331-EB4CD7FA8578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3DA4DC66-D957-8516-8C27-BFD1D469D41A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183ED909-20A3-5385-D101-C9C590316CD3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D5211B01-FCD0-6DDE-CAC8-A7728D2EEF6E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F717A564-F38F-0FAF-A94F-EE75981A0742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A52CBF61-3170-644D-3F03-6279F8F5066E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>
                  <a:extLst>
                    <a:ext uri="{FF2B5EF4-FFF2-40B4-BE49-F238E27FC236}">
                      <a16:creationId xmlns:a16="http://schemas.microsoft.com/office/drawing/2014/main" id="{085F46FC-718F-CAC3-A2D7-93C4F9487FA5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DDE1C817-0A0E-F19A-5B03-89570B8E2325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D749553E-C752-BD74-3BB8-0AFCE8AC7674}"/>
                  </a:ext>
                </a:extLst>
              </p:cNvPr>
              <p:cNvGrpSpPr/>
              <p:nvPr/>
            </p:nvGrpSpPr>
            <p:grpSpPr>
              <a:xfrm>
                <a:off x="3078513" y="4983468"/>
                <a:ext cx="640073" cy="731512"/>
                <a:chOff x="3078513" y="1874542"/>
                <a:chExt cx="640073" cy="731512"/>
              </a:xfrm>
            </p:grpSpPr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DE2F74D8-C4D6-FE7A-A22F-E57524FA0F20}"/>
                    </a:ext>
                  </a:extLst>
                </p:cNvPr>
                <p:cNvSpPr/>
                <p:nvPr/>
              </p:nvSpPr>
              <p:spPr>
                <a:xfrm>
                  <a:off x="3444269" y="1874542"/>
                  <a:ext cx="274317" cy="731512"/>
                </a:xfrm>
                <a:prstGeom prst="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E2F711A7-7B7D-8972-B63B-238EFE4BBB3D}"/>
                    </a:ext>
                  </a:extLst>
                </p:cNvPr>
                <p:cNvCxnSpPr/>
                <p:nvPr/>
              </p:nvCxnSpPr>
              <p:spPr>
                <a:xfrm>
                  <a:off x="3078513" y="1965981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53D138DE-97FD-5DBD-8E5C-331027236F59}"/>
                    </a:ext>
                  </a:extLst>
                </p:cNvPr>
                <p:cNvCxnSpPr/>
                <p:nvPr/>
              </p:nvCxnSpPr>
              <p:spPr>
                <a:xfrm>
                  <a:off x="3078513" y="2057420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>
                  <a:extLst>
                    <a:ext uri="{FF2B5EF4-FFF2-40B4-BE49-F238E27FC236}">
                      <a16:creationId xmlns:a16="http://schemas.microsoft.com/office/drawing/2014/main" id="{9080BDDB-7C7C-F8F9-161F-C82751D95E81}"/>
                    </a:ext>
                  </a:extLst>
                </p:cNvPr>
                <p:cNvCxnSpPr/>
                <p:nvPr/>
              </p:nvCxnSpPr>
              <p:spPr>
                <a:xfrm>
                  <a:off x="3078513" y="2148859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33B6AC6C-3154-AEF5-DC80-C84CA3ED818F}"/>
                    </a:ext>
                  </a:extLst>
                </p:cNvPr>
                <p:cNvCxnSpPr/>
                <p:nvPr/>
              </p:nvCxnSpPr>
              <p:spPr>
                <a:xfrm>
                  <a:off x="3078513" y="2240298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4616B203-E618-6CBF-DA38-DF44A97304D9}"/>
                    </a:ext>
                  </a:extLst>
                </p:cNvPr>
                <p:cNvCxnSpPr/>
                <p:nvPr/>
              </p:nvCxnSpPr>
              <p:spPr>
                <a:xfrm>
                  <a:off x="3078513" y="2331737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A315818B-7071-EA23-7124-E6E7D243C651}"/>
                    </a:ext>
                  </a:extLst>
                </p:cNvPr>
                <p:cNvCxnSpPr/>
                <p:nvPr/>
              </p:nvCxnSpPr>
              <p:spPr>
                <a:xfrm>
                  <a:off x="3078513" y="2423176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C261AECB-D111-46C1-0590-D89C920379F0}"/>
                    </a:ext>
                  </a:extLst>
                </p:cNvPr>
                <p:cNvCxnSpPr/>
                <p:nvPr/>
              </p:nvCxnSpPr>
              <p:spPr>
                <a:xfrm>
                  <a:off x="3078513" y="2514615"/>
                  <a:ext cx="365756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EF46729F-58D2-8438-4ADE-25E586D2FA7A}"/>
                </a:ext>
              </a:extLst>
            </p:cNvPr>
            <p:cNvSpPr txBox="1"/>
            <p:nvPr/>
          </p:nvSpPr>
          <p:spPr>
            <a:xfrm>
              <a:off x="2559494" y="2415101"/>
              <a:ext cx="1107482" cy="4503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rgbClr val="FF0000"/>
                  </a:solidFill>
                </a:rPr>
                <a:t>F</a:t>
              </a:r>
              <a:r>
                <a:rPr lang="en-US" sz="1400" dirty="0">
                  <a:solidFill>
                    <a:srgbClr val="FF0000"/>
                  </a:solidFill>
                </a:rPr>
                <a:t> fibers</a:t>
              </a: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257231DB-FEA1-348C-E2B2-ECB536E02A6C}"/>
                </a:ext>
              </a:extLst>
            </p:cNvPr>
            <p:cNvSpPr txBox="1"/>
            <p:nvPr/>
          </p:nvSpPr>
          <p:spPr>
            <a:xfrm>
              <a:off x="3615328" y="1070883"/>
              <a:ext cx="1173352" cy="7656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Ribbon </a:t>
              </a:r>
            </a:p>
            <a:p>
              <a:r>
                <a:rPr lang="en-US" sz="1400" dirty="0">
                  <a:solidFill>
                    <a:srgbClr val="FF0000"/>
                  </a:solidFill>
                </a:rPr>
                <a:t>Arrays</a:t>
              </a: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1C12FCE8-030A-708F-0E2F-8AB9DBD08613}"/>
                </a:ext>
              </a:extLst>
            </p:cNvPr>
            <p:cNvSpPr txBox="1"/>
            <p:nvPr/>
          </p:nvSpPr>
          <p:spPr>
            <a:xfrm>
              <a:off x="4632977" y="1480685"/>
              <a:ext cx="2281490" cy="4503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WDM waveguides</a:t>
              </a:r>
            </a:p>
          </p:txBody>
        </p:sp>
        <p:cxnSp>
          <p:nvCxnSpPr>
            <p:cNvPr id="210" name="Connector: Elbow 209">
              <a:extLst>
                <a:ext uri="{FF2B5EF4-FFF2-40B4-BE49-F238E27FC236}">
                  <a16:creationId xmlns:a16="http://schemas.microsoft.com/office/drawing/2014/main" id="{DAE19456-B886-B474-23B2-E46A6674B9AD}"/>
                </a:ext>
              </a:extLst>
            </p:cNvPr>
            <p:cNvCxnSpPr>
              <a:cxnSpLocks/>
            </p:cNvCxnSpPr>
            <p:nvPr/>
          </p:nvCxnSpPr>
          <p:spPr>
            <a:xfrm>
              <a:off x="4299271" y="1893680"/>
              <a:ext cx="2221645" cy="153611"/>
            </a:xfrm>
            <a:prstGeom prst="bentConnector3">
              <a:avLst>
                <a:gd name="adj1" fmla="val 88586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Connector: Elbow 210">
              <a:extLst>
                <a:ext uri="{FF2B5EF4-FFF2-40B4-BE49-F238E27FC236}">
                  <a16:creationId xmlns:a16="http://schemas.microsoft.com/office/drawing/2014/main" id="{31B403C2-518C-CD68-B5FA-E84D078FA714}"/>
                </a:ext>
              </a:extLst>
            </p:cNvPr>
            <p:cNvCxnSpPr>
              <a:cxnSpLocks/>
            </p:cNvCxnSpPr>
            <p:nvPr/>
          </p:nvCxnSpPr>
          <p:spPr>
            <a:xfrm>
              <a:off x="4299271" y="1893680"/>
              <a:ext cx="3065897" cy="162592"/>
            </a:xfrm>
            <a:prstGeom prst="bentConnector3">
              <a:avLst>
                <a:gd name="adj1" fmla="val 90982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Connector: Elbow 211">
              <a:extLst>
                <a:ext uri="{FF2B5EF4-FFF2-40B4-BE49-F238E27FC236}">
                  <a16:creationId xmlns:a16="http://schemas.microsoft.com/office/drawing/2014/main" id="{C3935668-FEF0-96C2-8CB8-F5513494C90D}"/>
                </a:ext>
              </a:extLst>
            </p:cNvPr>
            <p:cNvCxnSpPr>
              <a:cxnSpLocks/>
            </p:cNvCxnSpPr>
            <p:nvPr/>
          </p:nvCxnSpPr>
          <p:spPr>
            <a:xfrm>
              <a:off x="4299270" y="1893677"/>
              <a:ext cx="1334148" cy="144963"/>
            </a:xfrm>
            <a:prstGeom prst="bentConnector3">
              <a:avLst>
                <a:gd name="adj1" fmla="val 77718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Connector: Elbow 212">
              <a:extLst>
                <a:ext uri="{FF2B5EF4-FFF2-40B4-BE49-F238E27FC236}">
                  <a16:creationId xmlns:a16="http://schemas.microsoft.com/office/drawing/2014/main" id="{B2DF8137-A464-2A0D-DAC9-E2F7B1B16194}"/>
                </a:ext>
              </a:extLst>
            </p:cNvPr>
            <p:cNvCxnSpPr>
              <a:cxnSpLocks/>
            </p:cNvCxnSpPr>
            <p:nvPr/>
          </p:nvCxnSpPr>
          <p:spPr>
            <a:xfrm>
              <a:off x="4299272" y="1893671"/>
              <a:ext cx="410027" cy="13745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A611AFEB-FB32-C6A1-3C49-22675F59F853}"/>
                </a:ext>
              </a:extLst>
            </p:cNvPr>
            <p:cNvGrpSpPr/>
            <p:nvPr/>
          </p:nvGrpSpPr>
          <p:grpSpPr>
            <a:xfrm>
              <a:off x="4299270" y="2785614"/>
              <a:ext cx="3065898" cy="162601"/>
              <a:chOff x="3852451" y="2051683"/>
              <a:chExt cx="3474683" cy="184282"/>
            </a:xfrm>
          </p:grpSpPr>
          <p:cxnSp>
            <p:nvCxnSpPr>
              <p:cNvPr id="215" name="Connector: Elbow 214">
                <a:extLst>
                  <a:ext uri="{FF2B5EF4-FFF2-40B4-BE49-F238E27FC236}">
                    <a16:creationId xmlns:a16="http://schemas.microsoft.com/office/drawing/2014/main" id="{570EA3D1-FCFA-7A01-9F73-BC2D4B7FD5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2" y="2051693"/>
                <a:ext cx="2517863" cy="174093"/>
              </a:xfrm>
              <a:prstGeom prst="bentConnector3">
                <a:avLst>
                  <a:gd name="adj1" fmla="val 88586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Connector: Elbow 215">
                <a:extLst>
                  <a:ext uri="{FF2B5EF4-FFF2-40B4-BE49-F238E27FC236}">
                    <a16:creationId xmlns:a16="http://schemas.microsoft.com/office/drawing/2014/main" id="{511998FA-58C9-7746-281E-91B8B8FF94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2" y="2051693"/>
                <a:ext cx="3474682" cy="184272"/>
              </a:xfrm>
              <a:prstGeom prst="bentConnector3">
                <a:avLst>
                  <a:gd name="adj1" fmla="val 90982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Connector: Elbow 216">
                <a:extLst>
                  <a:ext uri="{FF2B5EF4-FFF2-40B4-BE49-F238E27FC236}">
                    <a16:creationId xmlns:a16="http://schemas.microsoft.com/office/drawing/2014/main" id="{AFCABC06-39C7-A08D-0C6F-FB97C2ED49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1" y="2051690"/>
                <a:ext cx="1512034" cy="164292"/>
              </a:xfrm>
              <a:prstGeom prst="bentConnector3">
                <a:avLst>
                  <a:gd name="adj1" fmla="val 77718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Connector: Elbow 217">
                <a:extLst>
                  <a:ext uri="{FF2B5EF4-FFF2-40B4-BE49-F238E27FC236}">
                    <a16:creationId xmlns:a16="http://schemas.microsoft.com/office/drawing/2014/main" id="{6DFB1802-1742-97A9-AB0D-D4393A4CE0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3" y="2051683"/>
                <a:ext cx="464697" cy="15578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8688A2BA-7230-2C24-3648-AA2D358D1C99}"/>
                </a:ext>
              </a:extLst>
            </p:cNvPr>
            <p:cNvGrpSpPr/>
            <p:nvPr/>
          </p:nvGrpSpPr>
          <p:grpSpPr>
            <a:xfrm>
              <a:off x="4299270" y="3630124"/>
              <a:ext cx="3065898" cy="162601"/>
              <a:chOff x="3852451" y="2051683"/>
              <a:chExt cx="3474683" cy="184282"/>
            </a:xfrm>
          </p:grpSpPr>
          <p:cxnSp>
            <p:nvCxnSpPr>
              <p:cNvPr id="220" name="Connector: Elbow 219">
                <a:extLst>
                  <a:ext uri="{FF2B5EF4-FFF2-40B4-BE49-F238E27FC236}">
                    <a16:creationId xmlns:a16="http://schemas.microsoft.com/office/drawing/2014/main" id="{160128D8-608A-788D-7E1F-04B47B7D0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2" y="2051693"/>
                <a:ext cx="2517863" cy="174093"/>
              </a:xfrm>
              <a:prstGeom prst="bentConnector3">
                <a:avLst>
                  <a:gd name="adj1" fmla="val 88586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Connector: Elbow 220">
                <a:extLst>
                  <a:ext uri="{FF2B5EF4-FFF2-40B4-BE49-F238E27FC236}">
                    <a16:creationId xmlns:a16="http://schemas.microsoft.com/office/drawing/2014/main" id="{387CA693-A38B-8D56-98AE-4E8C9CE287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2" y="2051693"/>
                <a:ext cx="3474682" cy="184272"/>
              </a:xfrm>
              <a:prstGeom prst="bentConnector3">
                <a:avLst>
                  <a:gd name="adj1" fmla="val 90982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ctor: Elbow 221">
                <a:extLst>
                  <a:ext uri="{FF2B5EF4-FFF2-40B4-BE49-F238E27FC236}">
                    <a16:creationId xmlns:a16="http://schemas.microsoft.com/office/drawing/2014/main" id="{C03A8A4E-DD3C-BF12-D24F-9B6F075023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1" y="2051690"/>
                <a:ext cx="1512034" cy="164292"/>
              </a:xfrm>
              <a:prstGeom prst="bentConnector3">
                <a:avLst>
                  <a:gd name="adj1" fmla="val 77718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Connector: Elbow 222">
                <a:extLst>
                  <a:ext uri="{FF2B5EF4-FFF2-40B4-BE49-F238E27FC236}">
                    <a16:creationId xmlns:a16="http://schemas.microsoft.com/office/drawing/2014/main" id="{6CBD25BD-9496-4598-4F5F-39A7872A09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3" y="2051683"/>
                <a:ext cx="464697" cy="15578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D9CD895-0B8A-A8FC-B8A5-F39A62BCA537}"/>
                </a:ext>
              </a:extLst>
            </p:cNvPr>
            <p:cNvGrpSpPr/>
            <p:nvPr/>
          </p:nvGrpSpPr>
          <p:grpSpPr>
            <a:xfrm>
              <a:off x="4299270" y="4489393"/>
              <a:ext cx="3065898" cy="162601"/>
              <a:chOff x="3852451" y="2051683"/>
              <a:chExt cx="3474683" cy="184282"/>
            </a:xfrm>
          </p:grpSpPr>
          <p:cxnSp>
            <p:nvCxnSpPr>
              <p:cNvPr id="225" name="Connector: Elbow 224">
                <a:extLst>
                  <a:ext uri="{FF2B5EF4-FFF2-40B4-BE49-F238E27FC236}">
                    <a16:creationId xmlns:a16="http://schemas.microsoft.com/office/drawing/2014/main" id="{D4EC9AF8-4DBE-D0A3-A8D1-3B3015F7FB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2" y="2051693"/>
                <a:ext cx="2517863" cy="174093"/>
              </a:xfrm>
              <a:prstGeom prst="bentConnector3">
                <a:avLst>
                  <a:gd name="adj1" fmla="val 88586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Connector: Elbow 225">
                <a:extLst>
                  <a:ext uri="{FF2B5EF4-FFF2-40B4-BE49-F238E27FC236}">
                    <a16:creationId xmlns:a16="http://schemas.microsoft.com/office/drawing/2014/main" id="{9793CC06-C8BF-9F83-AB95-E44D1C4838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2" y="2051693"/>
                <a:ext cx="3474682" cy="184272"/>
              </a:xfrm>
              <a:prstGeom prst="bentConnector3">
                <a:avLst>
                  <a:gd name="adj1" fmla="val 90982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Connector: Elbow 226">
                <a:extLst>
                  <a:ext uri="{FF2B5EF4-FFF2-40B4-BE49-F238E27FC236}">
                    <a16:creationId xmlns:a16="http://schemas.microsoft.com/office/drawing/2014/main" id="{653460EC-1C54-7643-B9D6-07F649F51C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1" y="2051690"/>
                <a:ext cx="1512034" cy="164292"/>
              </a:xfrm>
              <a:prstGeom prst="bentConnector3">
                <a:avLst>
                  <a:gd name="adj1" fmla="val 77718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Connector: Elbow 227">
                <a:extLst>
                  <a:ext uri="{FF2B5EF4-FFF2-40B4-BE49-F238E27FC236}">
                    <a16:creationId xmlns:a16="http://schemas.microsoft.com/office/drawing/2014/main" id="{677F7017-B92F-6547-DF58-66D1675304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2453" y="2051683"/>
                <a:ext cx="464697" cy="15578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ACAE842F-38E8-CBA8-2C83-E5C45A35EE48}"/>
                </a:ext>
              </a:extLst>
            </p:cNvPr>
            <p:cNvCxnSpPr>
              <a:cxnSpLocks/>
            </p:cNvCxnSpPr>
            <p:nvPr/>
          </p:nvCxnSpPr>
          <p:spPr>
            <a:xfrm>
              <a:off x="4299271" y="1896217"/>
              <a:ext cx="0" cy="259318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AB07063C-BB61-01AF-E8A1-EE4557170D92}"/>
                </a:ext>
              </a:extLst>
            </p:cNvPr>
            <p:cNvCxnSpPr>
              <a:cxnSpLocks/>
            </p:cNvCxnSpPr>
            <p:nvPr/>
          </p:nvCxnSpPr>
          <p:spPr>
            <a:xfrm>
              <a:off x="3992902" y="1893680"/>
              <a:ext cx="36576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42292630-AC58-DE34-E359-F0A62802CB3D}"/>
                </a:ext>
              </a:extLst>
            </p:cNvPr>
            <p:cNvGrpSpPr/>
            <p:nvPr/>
          </p:nvGrpSpPr>
          <p:grpSpPr>
            <a:xfrm>
              <a:off x="4715025" y="1957902"/>
              <a:ext cx="548640" cy="3148792"/>
              <a:chOff x="4532153" y="1874531"/>
              <a:chExt cx="548640" cy="3148792"/>
            </a:xfrm>
          </p:grpSpPr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BAD4448F-87D0-3075-A6EB-A6B6AD755236}"/>
                  </a:ext>
                </a:extLst>
              </p:cNvPr>
              <p:cNvSpPr/>
              <p:nvPr/>
            </p:nvSpPr>
            <p:spPr>
              <a:xfrm rot="5400000">
                <a:off x="4532153" y="1874531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E71F4231-3CDE-2334-B253-B998305F2574}"/>
                  </a:ext>
                </a:extLst>
              </p:cNvPr>
              <p:cNvSpPr/>
              <p:nvPr/>
            </p:nvSpPr>
            <p:spPr>
              <a:xfrm rot="5400000">
                <a:off x="4532153" y="2770165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7538B1D4-51C6-BFEE-29B4-38369E45E5D4}"/>
                  </a:ext>
                </a:extLst>
              </p:cNvPr>
              <p:cNvSpPr/>
              <p:nvPr/>
            </p:nvSpPr>
            <p:spPr>
              <a:xfrm rot="5400000">
                <a:off x="4532153" y="3611872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5651AACC-7F90-BFDB-5282-D23C4814DB7D}"/>
                  </a:ext>
                </a:extLst>
              </p:cNvPr>
              <p:cNvSpPr/>
              <p:nvPr/>
            </p:nvSpPr>
            <p:spPr>
              <a:xfrm rot="5400000">
                <a:off x="4532153" y="4474683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368E138E-586E-0B3C-7CD4-51483D247FA5}"/>
                </a:ext>
              </a:extLst>
            </p:cNvPr>
            <p:cNvGrpSpPr/>
            <p:nvPr/>
          </p:nvGrpSpPr>
          <p:grpSpPr>
            <a:xfrm>
              <a:off x="5571979" y="1957902"/>
              <a:ext cx="548640" cy="3148792"/>
              <a:chOff x="4532153" y="1874531"/>
              <a:chExt cx="548640" cy="3148792"/>
            </a:xfrm>
          </p:grpSpPr>
          <p:sp>
            <p:nvSpPr>
              <p:cNvPr id="237" name="Rectangle 236">
                <a:extLst>
                  <a:ext uri="{FF2B5EF4-FFF2-40B4-BE49-F238E27FC236}">
                    <a16:creationId xmlns:a16="http://schemas.microsoft.com/office/drawing/2014/main" id="{01BAB355-3863-36D3-4098-08BEDC4DB734}"/>
                  </a:ext>
                </a:extLst>
              </p:cNvPr>
              <p:cNvSpPr/>
              <p:nvPr/>
            </p:nvSpPr>
            <p:spPr>
              <a:xfrm rot="5400000">
                <a:off x="4532153" y="1874531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8" name="Rectangle 237">
                <a:extLst>
                  <a:ext uri="{FF2B5EF4-FFF2-40B4-BE49-F238E27FC236}">
                    <a16:creationId xmlns:a16="http://schemas.microsoft.com/office/drawing/2014/main" id="{717B1EEC-A82C-41DC-DAEB-E47CD3F99E47}"/>
                  </a:ext>
                </a:extLst>
              </p:cNvPr>
              <p:cNvSpPr/>
              <p:nvPr/>
            </p:nvSpPr>
            <p:spPr>
              <a:xfrm rot="5400000">
                <a:off x="4532153" y="2770165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26677309-4CD9-6A67-3A47-C1EA3C4ABD0E}"/>
                  </a:ext>
                </a:extLst>
              </p:cNvPr>
              <p:cNvSpPr/>
              <p:nvPr/>
            </p:nvSpPr>
            <p:spPr>
              <a:xfrm rot="5400000">
                <a:off x="4532153" y="3611872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F235DEB1-76C3-0238-4A82-5B369A61EDE8}"/>
                  </a:ext>
                </a:extLst>
              </p:cNvPr>
              <p:cNvSpPr/>
              <p:nvPr/>
            </p:nvSpPr>
            <p:spPr>
              <a:xfrm rot="5400000">
                <a:off x="4532153" y="4474683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8E0AB136-E35A-0A0A-5A9D-25D50525E283}"/>
                </a:ext>
              </a:extLst>
            </p:cNvPr>
            <p:cNvGrpSpPr/>
            <p:nvPr/>
          </p:nvGrpSpPr>
          <p:grpSpPr>
            <a:xfrm>
              <a:off x="6416032" y="1957902"/>
              <a:ext cx="548640" cy="3148792"/>
              <a:chOff x="4532153" y="1874531"/>
              <a:chExt cx="548640" cy="3148792"/>
            </a:xfrm>
          </p:grpSpPr>
          <p:sp>
            <p:nvSpPr>
              <p:cNvPr id="242" name="Rectangle 241">
                <a:extLst>
                  <a:ext uri="{FF2B5EF4-FFF2-40B4-BE49-F238E27FC236}">
                    <a16:creationId xmlns:a16="http://schemas.microsoft.com/office/drawing/2014/main" id="{53C269A8-D319-52B4-97C5-2D9BA1EE82A2}"/>
                  </a:ext>
                </a:extLst>
              </p:cNvPr>
              <p:cNvSpPr/>
              <p:nvPr/>
            </p:nvSpPr>
            <p:spPr>
              <a:xfrm rot="5400000">
                <a:off x="4532153" y="1874531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3" name="Rectangle 242">
                <a:extLst>
                  <a:ext uri="{FF2B5EF4-FFF2-40B4-BE49-F238E27FC236}">
                    <a16:creationId xmlns:a16="http://schemas.microsoft.com/office/drawing/2014/main" id="{2F14DE91-5B59-1477-5CD6-788B39A3F76D}"/>
                  </a:ext>
                </a:extLst>
              </p:cNvPr>
              <p:cNvSpPr/>
              <p:nvPr/>
            </p:nvSpPr>
            <p:spPr>
              <a:xfrm rot="5400000">
                <a:off x="4532153" y="2770165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72D07B6A-8AE5-BAB5-D25D-32A267C7E611}"/>
                  </a:ext>
                </a:extLst>
              </p:cNvPr>
              <p:cNvSpPr/>
              <p:nvPr/>
            </p:nvSpPr>
            <p:spPr>
              <a:xfrm rot="5400000">
                <a:off x="4532153" y="3611872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CAA0472C-19B2-94C6-D447-D095E2E4C37A}"/>
                  </a:ext>
                </a:extLst>
              </p:cNvPr>
              <p:cNvSpPr/>
              <p:nvPr/>
            </p:nvSpPr>
            <p:spPr>
              <a:xfrm rot="5400000">
                <a:off x="4532153" y="4474683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A9F64AFB-B3F6-E861-D652-09FC64D92B3C}"/>
                </a:ext>
              </a:extLst>
            </p:cNvPr>
            <p:cNvGrpSpPr/>
            <p:nvPr/>
          </p:nvGrpSpPr>
          <p:grpSpPr>
            <a:xfrm>
              <a:off x="7284701" y="1957902"/>
              <a:ext cx="548640" cy="3148792"/>
              <a:chOff x="4532153" y="1874531"/>
              <a:chExt cx="548640" cy="3148792"/>
            </a:xfrm>
          </p:grpSpPr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5D1ED167-34EA-9DC6-F9F2-2028D05FC84F}"/>
                  </a:ext>
                </a:extLst>
              </p:cNvPr>
              <p:cNvSpPr/>
              <p:nvPr/>
            </p:nvSpPr>
            <p:spPr>
              <a:xfrm rot="5400000">
                <a:off x="4532153" y="1874531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8" name="Rectangle 247">
                <a:extLst>
                  <a:ext uri="{FF2B5EF4-FFF2-40B4-BE49-F238E27FC236}">
                    <a16:creationId xmlns:a16="http://schemas.microsoft.com/office/drawing/2014/main" id="{42BF560E-B4E1-0463-48DD-610AF5165EB2}"/>
                  </a:ext>
                </a:extLst>
              </p:cNvPr>
              <p:cNvSpPr/>
              <p:nvPr/>
            </p:nvSpPr>
            <p:spPr>
              <a:xfrm rot="5400000">
                <a:off x="4532153" y="2770165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87286BB3-8004-8F87-CF45-9920023A01B8}"/>
                  </a:ext>
                </a:extLst>
              </p:cNvPr>
              <p:cNvSpPr/>
              <p:nvPr/>
            </p:nvSpPr>
            <p:spPr>
              <a:xfrm rot="5400000">
                <a:off x="4532153" y="3611872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id="{8A140536-4B42-8CF9-C31A-4935DF487136}"/>
                  </a:ext>
                </a:extLst>
              </p:cNvPr>
              <p:cNvSpPr/>
              <p:nvPr/>
            </p:nvSpPr>
            <p:spPr>
              <a:xfrm rot="5400000">
                <a:off x="4532153" y="4474683"/>
                <a:ext cx="548640" cy="548640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0AC5E42E-6711-0192-EB95-4B1A2073385F}"/>
                </a:ext>
              </a:extLst>
            </p:cNvPr>
            <p:cNvSpPr txBox="1"/>
            <p:nvPr/>
          </p:nvSpPr>
          <p:spPr>
            <a:xfrm>
              <a:off x="4478557" y="2039527"/>
              <a:ext cx="1109079" cy="3828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/>
                <a:t>Switch</a:t>
              </a:r>
            </a:p>
          </p:txBody>
        </p:sp>
      </p:grpSp>
      <p:sp>
        <p:nvSpPr>
          <p:cNvPr id="254" name="Rectangle 253">
            <a:extLst>
              <a:ext uri="{FF2B5EF4-FFF2-40B4-BE49-F238E27FC236}">
                <a16:creationId xmlns:a16="http://schemas.microsoft.com/office/drawing/2014/main" id="{664E4DCC-A127-2A7D-CF82-22F6061360D9}"/>
              </a:ext>
            </a:extLst>
          </p:cNvPr>
          <p:cNvSpPr/>
          <p:nvPr/>
        </p:nvSpPr>
        <p:spPr>
          <a:xfrm>
            <a:off x="1524000" y="5827554"/>
            <a:ext cx="4617720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SPS Architecture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4AF7AC49-B7EE-FF5B-E96E-F57B60B12359}"/>
              </a:ext>
            </a:extLst>
          </p:cNvPr>
          <p:cNvSpPr/>
          <p:nvPr/>
        </p:nvSpPr>
        <p:spPr>
          <a:xfrm>
            <a:off x="6644640" y="5827554"/>
            <a:ext cx="5486400" cy="4571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Packaging View on 2.5D Photonic Interposer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B29013-61CD-99BA-A546-FDE17AE4334C}"/>
              </a:ext>
            </a:extLst>
          </p:cNvPr>
          <p:cNvGrpSpPr>
            <a:grpSpLocks noChangeAspect="1"/>
          </p:cNvGrpSpPr>
          <p:nvPr/>
        </p:nvGrpSpPr>
        <p:grpSpPr>
          <a:xfrm>
            <a:off x="689275" y="2240293"/>
            <a:ext cx="6185349" cy="3465108"/>
            <a:chOff x="2132233" y="541646"/>
            <a:chExt cx="6786257" cy="3801744"/>
          </a:xfrm>
        </p:grpSpPr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3CED642F-C9E0-90CE-F909-32F2BCE8427D}"/>
                </a:ext>
              </a:extLst>
            </p:cNvPr>
            <p:cNvSpPr/>
            <p:nvPr/>
          </p:nvSpPr>
          <p:spPr>
            <a:xfrm>
              <a:off x="3030105" y="891300"/>
              <a:ext cx="5082933" cy="345209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D86A55D6-73D1-E7DD-573A-270FE53AC68C}"/>
                </a:ext>
              </a:extLst>
            </p:cNvPr>
            <p:cNvCxnSpPr>
              <a:cxnSpLocks/>
              <a:stCxn id="261" idx="3"/>
              <a:endCxn id="259" idx="1"/>
            </p:cNvCxnSpPr>
            <p:nvPr/>
          </p:nvCxnSpPr>
          <p:spPr>
            <a:xfrm>
              <a:off x="3110788" y="1532986"/>
              <a:ext cx="1997595" cy="201703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1E46BD67-4217-5C1F-5B4D-261F6906CD08}"/>
                </a:ext>
              </a:extLst>
            </p:cNvPr>
            <p:cNvSpPr txBox="1"/>
            <p:nvPr/>
          </p:nvSpPr>
          <p:spPr>
            <a:xfrm rot="5400000">
              <a:off x="5379515" y="2891866"/>
              <a:ext cx="594648" cy="5722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F4C27E52-9FFE-AC4E-10CD-C5A6E10A1551}"/>
                </a:ext>
              </a:extLst>
            </p:cNvPr>
            <p:cNvSpPr/>
            <p:nvPr/>
          </p:nvSpPr>
          <p:spPr>
            <a:xfrm>
              <a:off x="5108383" y="3606888"/>
              <a:ext cx="926376" cy="6454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i="1" dirty="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78F5C7DA-A449-4973-8D63-7A74D1E1DCBC}"/>
                </a:ext>
              </a:extLst>
            </p:cNvPr>
            <p:cNvSpPr/>
            <p:nvPr/>
          </p:nvSpPr>
          <p:spPr>
            <a:xfrm>
              <a:off x="5108383" y="1411963"/>
              <a:ext cx="926376" cy="6454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EF2D6A8E-1183-1F4E-7EE0-261C4B4C33DB}"/>
                </a:ext>
              </a:extLst>
            </p:cNvPr>
            <p:cNvSpPr/>
            <p:nvPr/>
          </p:nvSpPr>
          <p:spPr>
            <a:xfrm>
              <a:off x="5108383" y="2138096"/>
              <a:ext cx="926376" cy="645452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364571DE-99C7-667A-7CA0-6394591EA6E6}"/>
                </a:ext>
              </a:extLst>
            </p:cNvPr>
            <p:cNvSpPr/>
            <p:nvPr/>
          </p:nvSpPr>
          <p:spPr>
            <a:xfrm>
              <a:off x="2788059" y="1411964"/>
              <a:ext cx="322729" cy="2420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E711173A-E2A4-67CA-3834-1EA5E995FA4B}"/>
                </a:ext>
              </a:extLst>
            </p:cNvPr>
            <p:cNvSpPr/>
            <p:nvPr/>
          </p:nvSpPr>
          <p:spPr>
            <a:xfrm>
              <a:off x="2788059" y="1815372"/>
              <a:ext cx="322729" cy="2420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B53BA2BF-58E5-825C-057B-AC401371E31C}"/>
                </a:ext>
              </a:extLst>
            </p:cNvPr>
            <p:cNvSpPr/>
            <p:nvPr/>
          </p:nvSpPr>
          <p:spPr>
            <a:xfrm>
              <a:off x="2788059" y="4010297"/>
              <a:ext cx="322729" cy="2420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470280AE-A85C-F12F-F4F2-B7E78353F1DF}"/>
                </a:ext>
              </a:extLst>
            </p:cNvPr>
            <p:cNvSpPr txBox="1"/>
            <p:nvPr/>
          </p:nvSpPr>
          <p:spPr>
            <a:xfrm rot="5400000">
              <a:off x="2663312" y="2253242"/>
              <a:ext cx="594648" cy="5722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EDC34D9F-0037-6299-41A0-A9C90ED6FD8A}"/>
                </a:ext>
              </a:extLst>
            </p:cNvPr>
            <p:cNvSpPr/>
            <p:nvPr/>
          </p:nvSpPr>
          <p:spPr>
            <a:xfrm>
              <a:off x="8032356" y="1411965"/>
              <a:ext cx="322729" cy="2420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1F6D0551-1E9D-3052-4680-E40920E11E4A}"/>
                </a:ext>
              </a:extLst>
            </p:cNvPr>
            <p:cNvSpPr/>
            <p:nvPr/>
          </p:nvSpPr>
          <p:spPr>
            <a:xfrm>
              <a:off x="8032356" y="1815373"/>
              <a:ext cx="322729" cy="2420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95A21314-35A9-DC9A-88D0-62ECCD15C066}"/>
                </a:ext>
              </a:extLst>
            </p:cNvPr>
            <p:cNvSpPr/>
            <p:nvPr/>
          </p:nvSpPr>
          <p:spPr>
            <a:xfrm>
              <a:off x="8032356" y="4010298"/>
              <a:ext cx="322729" cy="2420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0E03C2A1-129C-7912-5293-91C8F9B31D24}"/>
                </a:ext>
              </a:extLst>
            </p:cNvPr>
            <p:cNvSpPr txBox="1"/>
            <p:nvPr/>
          </p:nvSpPr>
          <p:spPr>
            <a:xfrm rot="5400000">
              <a:off x="8068972" y="2253243"/>
              <a:ext cx="594648" cy="5722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61D77DDC-BAFD-E127-427D-5A4D11FC19DC}"/>
                </a:ext>
              </a:extLst>
            </p:cNvPr>
            <p:cNvSpPr txBox="1"/>
            <p:nvPr/>
          </p:nvSpPr>
          <p:spPr>
            <a:xfrm>
              <a:off x="2132233" y="1561720"/>
              <a:ext cx="827667" cy="336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rgbClr val="FF0000"/>
                  </a:solidFill>
                </a:rPr>
                <a:t>F</a:t>
              </a:r>
              <a:r>
                <a:rPr lang="en-US" sz="1400" dirty="0">
                  <a:solidFill>
                    <a:srgbClr val="FF0000"/>
                  </a:solidFill>
                </a:rPr>
                <a:t> fibers</a:t>
              </a:r>
            </a:p>
          </p:txBody>
        </p: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4AEFA09F-661C-0431-BB9A-F89C7A50D63A}"/>
                </a:ext>
              </a:extLst>
            </p:cNvPr>
            <p:cNvCxnSpPr>
              <a:cxnSpLocks/>
              <a:stCxn id="261" idx="3"/>
              <a:endCxn id="260" idx="1"/>
            </p:cNvCxnSpPr>
            <p:nvPr/>
          </p:nvCxnSpPr>
          <p:spPr>
            <a:xfrm>
              <a:off x="3110788" y="1532986"/>
              <a:ext cx="1997595" cy="92783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E6ACBB28-F7AF-779D-04FA-25F640ADA1F9}"/>
                </a:ext>
              </a:extLst>
            </p:cNvPr>
            <p:cNvCxnSpPr>
              <a:cxnSpLocks/>
              <a:stCxn id="261" idx="3"/>
              <a:endCxn id="258" idx="1"/>
            </p:cNvCxnSpPr>
            <p:nvPr/>
          </p:nvCxnSpPr>
          <p:spPr>
            <a:xfrm>
              <a:off x="3110788" y="1532986"/>
              <a:ext cx="1997595" cy="2396628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Connector 271">
              <a:extLst>
                <a:ext uri="{FF2B5EF4-FFF2-40B4-BE49-F238E27FC236}">
                  <a16:creationId xmlns:a16="http://schemas.microsoft.com/office/drawing/2014/main" id="{81295369-D18E-BC3F-3BDB-7CAB675707FD}"/>
                </a:ext>
              </a:extLst>
            </p:cNvPr>
            <p:cNvCxnSpPr>
              <a:cxnSpLocks/>
              <a:endCxn id="259" idx="1"/>
            </p:cNvCxnSpPr>
            <p:nvPr/>
          </p:nvCxnSpPr>
          <p:spPr>
            <a:xfrm flipV="1">
              <a:off x="3110789" y="1734689"/>
              <a:ext cx="1997594" cy="201704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>
              <a:extLst>
                <a:ext uri="{FF2B5EF4-FFF2-40B4-BE49-F238E27FC236}">
                  <a16:creationId xmlns:a16="http://schemas.microsoft.com/office/drawing/2014/main" id="{6CD5E1E1-7773-12A3-83CD-DF263CD23CBD}"/>
                </a:ext>
              </a:extLst>
            </p:cNvPr>
            <p:cNvCxnSpPr>
              <a:cxnSpLocks/>
              <a:stCxn id="262" idx="3"/>
              <a:endCxn id="260" idx="1"/>
            </p:cNvCxnSpPr>
            <p:nvPr/>
          </p:nvCxnSpPr>
          <p:spPr>
            <a:xfrm>
              <a:off x="3110788" y="1936394"/>
              <a:ext cx="1997595" cy="524428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60D01138-7F41-85A5-5C05-A292ECAFF32C}"/>
                </a:ext>
              </a:extLst>
            </p:cNvPr>
            <p:cNvCxnSpPr>
              <a:cxnSpLocks/>
              <a:stCxn id="262" idx="3"/>
              <a:endCxn id="258" idx="1"/>
            </p:cNvCxnSpPr>
            <p:nvPr/>
          </p:nvCxnSpPr>
          <p:spPr>
            <a:xfrm>
              <a:off x="3110788" y="1936394"/>
              <a:ext cx="1997595" cy="1993220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BEE89638-B8BA-A258-5F78-AC212506D5DE}"/>
                </a:ext>
              </a:extLst>
            </p:cNvPr>
            <p:cNvCxnSpPr>
              <a:cxnSpLocks/>
              <a:stCxn id="263" idx="3"/>
              <a:endCxn id="259" idx="1"/>
            </p:cNvCxnSpPr>
            <p:nvPr/>
          </p:nvCxnSpPr>
          <p:spPr>
            <a:xfrm flipV="1">
              <a:off x="3110788" y="1734689"/>
              <a:ext cx="1997595" cy="2396630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>
              <a:extLst>
                <a:ext uri="{FF2B5EF4-FFF2-40B4-BE49-F238E27FC236}">
                  <a16:creationId xmlns:a16="http://schemas.microsoft.com/office/drawing/2014/main" id="{C16AD831-82D2-E65A-D5B3-42E65A7F8C34}"/>
                </a:ext>
              </a:extLst>
            </p:cNvPr>
            <p:cNvCxnSpPr>
              <a:cxnSpLocks/>
              <a:stCxn id="263" idx="3"/>
              <a:endCxn id="260" idx="1"/>
            </p:cNvCxnSpPr>
            <p:nvPr/>
          </p:nvCxnSpPr>
          <p:spPr>
            <a:xfrm flipV="1">
              <a:off x="3110788" y="2460822"/>
              <a:ext cx="1997595" cy="1670497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599D60AB-2492-3361-B976-65D505522136}"/>
                </a:ext>
              </a:extLst>
            </p:cNvPr>
            <p:cNvCxnSpPr>
              <a:cxnSpLocks/>
              <a:stCxn id="263" idx="3"/>
              <a:endCxn id="258" idx="1"/>
            </p:cNvCxnSpPr>
            <p:nvPr/>
          </p:nvCxnSpPr>
          <p:spPr>
            <a:xfrm flipV="1">
              <a:off x="3110788" y="3929614"/>
              <a:ext cx="1997595" cy="201705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9973372B-D937-B860-BDBE-332BF1C14085}"/>
                </a:ext>
              </a:extLst>
            </p:cNvPr>
            <p:cNvCxnSpPr>
              <a:cxnSpLocks/>
              <a:stCxn id="259" idx="3"/>
              <a:endCxn id="265" idx="1"/>
            </p:cNvCxnSpPr>
            <p:nvPr/>
          </p:nvCxnSpPr>
          <p:spPr>
            <a:xfrm flipV="1">
              <a:off x="6034759" y="1532987"/>
              <a:ext cx="1997597" cy="201702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F4A1FBA-9515-4BC5-1B73-4A3E25D800B7}"/>
                </a:ext>
              </a:extLst>
            </p:cNvPr>
            <p:cNvCxnSpPr>
              <a:cxnSpLocks/>
              <a:stCxn id="259" idx="3"/>
              <a:endCxn id="266" idx="1"/>
            </p:cNvCxnSpPr>
            <p:nvPr/>
          </p:nvCxnSpPr>
          <p:spPr>
            <a:xfrm>
              <a:off x="6034759" y="1734689"/>
              <a:ext cx="1997597" cy="20170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D86F3E61-DD56-B3B7-C301-680FA5D069DA}"/>
                </a:ext>
              </a:extLst>
            </p:cNvPr>
            <p:cNvCxnSpPr>
              <a:cxnSpLocks/>
              <a:stCxn id="259" idx="3"/>
              <a:endCxn id="267" idx="1"/>
            </p:cNvCxnSpPr>
            <p:nvPr/>
          </p:nvCxnSpPr>
          <p:spPr>
            <a:xfrm>
              <a:off x="6034759" y="1734689"/>
              <a:ext cx="1997597" cy="2396631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B5AF1EA2-3F57-8CC2-94A1-2DF338010681}"/>
                </a:ext>
              </a:extLst>
            </p:cNvPr>
            <p:cNvCxnSpPr>
              <a:cxnSpLocks/>
              <a:stCxn id="260" idx="3"/>
              <a:endCxn id="265" idx="1"/>
            </p:cNvCxnSpPr>
            <p:nvPr/>
          </p:nvCxnSpPr>
          <p:spPr>
            <a:xfrm flipV="1">
              <a:off x="6034759" y="1532987"/>
              <a:ext cx="1997597" cy="927835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F17B5D16-A24E-6324-5931-D82D0E57F739}"/>
                </a:ext>
              </a:extLst>
            </p:cNvPr>
            <p:cNvCxnSpPr>
              <a:cxnSpLocks/>
              <a:stCxn id="260" idx="3"/>
              <a:endCxn id="266" idx="1"/>
            </p:cNvCxnSpPr>
            <p:nvPr/>
          </p:nvCxnSpPr>
          <p:spPr>
            <a:xfrm flipV="1">
              <a:off x="6034759" y="1936395"/>
              <a:ext cx="1997597" cy="524427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22E830EC-778A-2FDD-FF07-4C296B7FFA5D}"/>
                </a:ext>
              </a:extLst>
            </p:cNvPr>
            <p:cNvCxnSpPr>
              <a:cxnSpLocks/>
              <a:stCxn id="260" idx="3"/>
              <a:endCxn id="267" idx="1"/>
            </p:cNvCxnSpPr>
            <p:nvPr/>
          </p:nvCxnSpPr>
          <p:spPr>
            <a:xfrm>
              <a:off x="6034759" y="2460822"/>
              <a:ext cx="1997597" cy="1670498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>
              <a:extLst>
                <a:ext uri="{FF2B5EF4-FFF2-40B4-BE49-F238E27FC236}">
                  <a16:creationId xmlns:a16="http://schemas.microsoft.com/office/drawing/2014/main" id="{42021CBA-053A-8281-3947-3D9C7F9FEBD6}"/>
                </a:ext>
              </a:extLst>
            </p:cNvPr>
            <p:cNvCxnSpPr>
              <a:cxnSpLocks/>
              <a:stCxn id="258" idx="3"/>
              <a:endCxn id="265" idx="1"/>
            </p:cNvCxnSpPr>
            <p:nvPr/>
          </p:nvCxnSpPr>
          <p:spPr>
            <a:xfrm flipV="1">
              <a:off x="6034759" y="1532987"/>
              <a:ext cx="1997597" cy="2396627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>
              <a:extLst>
                <a:ext uri="{FF2B5EF4-FFF2-40B4-BE49-F238E27FC236}">
                  <a16:creationId xmlns:a16="http://schemas.microsoft.com/office/drawing/2014/main" id="{CE95CB9D-C152-282B-B3E4-D0A8A4269AD8}"/>
                </a:ext>
              </a:extLst>
            </p:cNvPr>
            <p:cNvCxnSpPr>
              <a:cxnSpLocks/>
              <a:stCxn id="258" idx="3"/>
              <a:endCxn id="266" idx="1"/>
            </p:cNvCxnSpPr>
            <p:nvPr/>
          </p:nvCxnSpPr>
          <p:spPr>
            <a:xfrm flipV="1">
              <a:off x="6034759" y="1936395"/>
              <a:ext cx="1997597" cy="1993219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>
              <a:extLst>
                <a:ext uri="{FF2B5EF4-FFF2-40B4-BE49-F238E27FC236}">
                  <a16:creationId xmlns:a16="http://schemas.microsoft.com/office/drawing/2014/main" id="{790D8DF3-F5FF-2B04-2EF8-A77311E35447}"/>
                </a:ext>
              </a:extLst>
            </p:cNvPr>
            <p:cNvCxnSpPr>
              <a:cxnSpLocks/>
              <a:stCxn id="258" idx="3"/>
              <a:endCxn id="267" idx="1"/>
            </p:cNvCxnSpPr>
            <p:nvPr/>
          </p:nvCxnSpPr>
          <p:spPr>
            <a:xfrm>
              <a:off x="6034759" y="3929614"/>
              <a:ext cx="1997597" cy="201706"/>
            </a:xfrm>
            <a:prstGeom prst="line">
              <a:avLst/>
            </a:prstGeom>
            <a:ln w="9525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FBF4D471-9643-27A1-39E5-24BA0CAA81F3}"/>
                </a:ext>
              </a:extLst>
            </p:cNvPr>
            <p:cNvSpPr txBox="1"/>
            <p:nvPr/>
          </p:nvSpPr>
          <p:spPr>
            <a:xfrm>
              <a:off x="4450507" y="541646"/>
              <a:ext cx="2242127" cy="33659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/>
                <a:t>Panel-Scale Interposer</a:t>
              </a: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D4EDB702-864D-48A8-991B-508519895B37}"/>
                </a:ext>
              </a:extLst>
            </p:cNvPr>
            <p:cNvSpPr txBox="1"/>
            <p:nvPr/>
          </p:nvSpPr>
          <p:spPr>
            <a:xfrm>
              <a:off x="3309638" y="1037922"/>
              <a:ext cx="1204029" cy="57405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rgbClr val="FF0000"/>
                  </a:solidFill>
                </a:rPr>
                <a:t>F/H</a:t>
              </a:r>
              <a:r>
                <a:rPr lang="en-US" sz="1400" dirty="0">
                  <a:solidFill>
                    <a:srgbClr val="FF0000"/>
                  </a:solidFill>
                </a:rPr>
                <a:t> WDM</a:t>
              </a:r>
            </a:p>
            <a:p>
              <a:pPr algn="ctr"/>
              <a:r>
                <a:rPr lang="en-US" sz="1400" dirty="0">
                  <a:solidFill>
                    <a:srgbClr val="FF0000"/>
                  </a:solidFill>
                </a:rPr>
                <a:t>waveguides</a:t>
              </a:r>
            </a:p>
          </p:txBody>
        </p:sp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39144932-6BC2-C038-5604-070BE437E44A}"/>
                </a:ext>
              </a:extLst>
            </p:cNvPr>
            <p:cNvSpPr txBox="1"/>
            <p:nvPr/>
          </p:nvSpPr>
          <p:spPr>
            <a:xfrm>
              <a:off x="2161935" y="733839"/>
              <a:ext cx="833067" cy="7068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FF0000"/>
                  </a:solidFill>
                </a:rPr>
                <a:t>Input </a:t>
              </a:r>
            </a:p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Fiber</a:t>
              </a:r>
            </a:p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Ribbons</a:t>
              </a: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DC4EEF86-F3A2-7738-2C7E-CA9FA3107728}"/>
                </a:ext>
              </a:extLst>
            </p:cNvPr>
            <p:cNvSpPr txBox="1"/>
            <p:nvPr/>
          </p:nvSpPr>
          <p:spPr>
            <a:xfrm>
              <a:off x="4982523" y="873614"/>
              <a:ext cx="1209026" cy="3376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i="1" dirty="0"/>
                <a:t>H</a:t>
              </a:r>
              <a:r>
                <a:rPr lang="en-US" sz="1400" b="1" dirty="0"/>
                <a:t> Switches</a:t>
              </a: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7D48A9B7-5A53-9435-EEA5-0CE7920EAAA7}"/>
                </a:ext>
              </a:extLst>
            </p:cNvPr>
            <p:cNvSpPr txBox="1"/>
            <p:nvPr/>
          </p:nvSpPr>
          <p:spPr>
            <a:xfrm>
              <a:off x="8114396" y="697839"/>
              <a:ext cx="804094" cy="709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FF0000"/>
                  </a:solidFill>
                </a:rPr>
                <a:t>Output </a:t>
              </a:r>
            </a:p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Fiber</a:t>
              </a:r>
            </a:p>
            <a:p>
              <a:pPr algn="ctr"/>
              <a:r>
                <a:rPr lang="en-US" sz="1200" dirty="0">
                  <a:solidFill>
                    <a:srgbClr val="FF0000"/>
                  </a:solidFill>
                </a:rPr>
                <a:t>Ribbons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E004FE4E-AF10-9EEA-0ECE-243F11BA633F}"/>
                </a:ext>
              </a:extLst>
            </p:cNvPr>
            <p:cNvSpPr txBox="1"/>
            <p:nvPr/>
          </p:nvSpPr>
          <p:spPr>
            <a:xfrm>
              <a:off x="6565165" y="1046354"/>
              <a:ext cx="1204029" cy="57405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i="1" dirty="0">
                  <a:solidFill>
                    <a:srgbClr val="FF0000"/>
                  </a:solidFill>
                </a:rPr>
                <a:t>F/H</a:t>
              </a:r>
              <a:r>
                <a:rPr lang="en-US" sz="1400" dirty="0">
                  <a:solidFill>
                    <a:srgbClr val="FF0000"/>
                  </a:solidFill>
                </a:rPr>
                <a:t> WDM</a:t>
              </a:r>
            </a:p>
            <a:p>
              <a:pPr algn="ctr"/>
              <a:r>
                <a:rPr lang="en-US" sz="1400" dirty="0">
                  <a:solidFill>
                    <a:srgbClr val="FF0000"/>
                  </a:solidFill>
                </a:rPr>
                <a:t>waveguides</a:t>
              </a:r>
            </a:p>
          </p:txBody>
        </p:sp>
        <p:cxnSp>
          <p:nvCxnSpPr>
            <p:cNvPr id="293" name="Straight Connector 292">
              <a:extLst>
                <a:ext uri="{FF2B5EF4-FFF2-40B4-BE49-F238E27FC236}">
                  <a16:creationId xmlns:a16="http://schemas.microsoft.com/office/drawing/2014/main" id="{8A68BE53-44C1-90AB-A6F6-E9D2829634D0}"/>
                </a:ext>
              </a:extLst>
            </p:cNvPr>
            <p:cNvCxnSpPr/>
            <p:nvPr/>
          </p:nvCxnSpPr>
          <p:spPr>
            <a:xfrm flipH="1">
              <a:off x="2626697" y="1492645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4" name="Straight Connector 293">
              <a:extLst>
                <a:ext uri="{FF2B5EF4-FFF2-40B4-BE49-F238E27FC236}">
                  <a16:creationId xmlns:a16="http://schemas.microsoft.com/office/drawing/2014/main" id="{2F3CB38C-03B3-9FB0-0E86-ECF502AC61E7}"/>
                </a:ext>
              </a:extLst>
            </p:cNvPr>
            <p:cNvCxnSpPr/>
            <p:nvPr/>
          </p:nvCxnSpPr>
          <p:spPr>
            <a:xfrm flipH="1">
              <a:off x="2626697" y="1573326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F5449F60-4850-6E52-EBF2-7C61CD3CA6A5}"/>
                </a:ext>
              </a:extLst>
            </p:cNvPr>
            <p:cNvCxnSpPr/>
            <p:nvPr/>
          </p:nvCxnSpPr>
          <p:spPr>
            <a:xfrm flipH="1">
              <a:off x="2626697" y="1896052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8BF580A3-F2B3-9E4D-57F9-D995556932A3}"/>
                </a:ext>
              </a:extLst>
            </p:cNvPr>
            <p:cNvCxnSpPr/>
            <p:nvPr/>
          </p:nvCxnSpPr>
          <p:spPr>
            <a:xfrm flipH="1">
              <a:off x="2626697" y="1976734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7" name="Straight Connector 296">
              <a:extLst>
                <a:ext uri="{FF2B5EF4-FFF2-40B4-BE49-F238E27FC236}">
                  <a16:creationId xmlns:a16="http://schemas.microsoft.com/office/drawing/2014/main" id="{81243A26-A6BF-B15B-D342-0121486F9B4F}"/>
                </a:ext>
              </a:extLst>
            </p:cNvPr>
            <p:cNvCxnSpPr/>
            <p:nvPr/>
          </p:nvCxnSpPr>
          <p:spPr>
            <a:xfrm flipH="1">
              <a:off x="2626697" y="4090977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E71EB748-634F-03B2-81EE-140C2E61C782}"/>
                </a:ext>
              </a:extLst>
            </p:cNvPr>
            <p:cNvCxnSpPr/>
            <p:nvPr/>
          </p:nvCxnSpPr>
          <p:spPr>
            <a:xfrm flipH="1">
              <a:off x="2626697" y="4171658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BB701522-D0B5-C360-72A6-A6F2A3CC1519}"/>
                </a:ext>
              </a:extLst>
            </p:cNvPr>
            <p:cNvCxnSpPr/>
            <p:nvPr/>
          </p:nvCxnSpPr>
          <p:spPr>
            <a:xfrm flipH="1">
              <a:off x="8355085" y="1510875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0771BA53-C38F-701B-53D6-8EA72A4F7C94}"/>
                </a:ext>
              </a:extLst>
            </p:cNvPr>
            <p:cNvCxnSpPr/>
            <p:nvPr/>
          </p:nvCxnSpPr>
          <p:spPr>
            <a:xfrm flipH="1">
              <a:off x="8355085" y="1591556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1" name="Straight Connector 300">
              <a:extLst>
                <a:ext uri="{FF2B5EF4-FFF2-40B4-BE49-F238E27FC236}">
                  <a16:creationId xmlns:a16="http://schemas.microsoft.com/office/drawing/2014/main" id="{B6C1B438-FB4D-2C6A-8C44-843DB5C8A924}"/>
                </a:ext>
              </a:extLst>
            </p:cNvPr>
            <p:cNvCxnSpPr/>
            <p:nvPr/>
          </p:nvCxnSpPr>
          <p:spPr>
            <a:xfrm flipH="1">
              <a:off x="8355082" y="1896052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C5589CD6-A293-8F8A-1679-12252F5D9E33}"/>
                </a:ext>
              </a:extLst>
            </p:cNvPr>
            <p:cNvCxnSpPr/>
            <p:nvPr/>
          </p:nvCxnSpPr>
          <p:spPr>
            <a:xfrm flipH="1">
              <a:off x="8355082" y="1976734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9DD82AD9-28E9-4312-347A-DBCBB4F09841}"/>
                </a:ext>
              </a:extLst>
            </p:cNvPr>
            <p:cNvCxnSpPr/>
            <p:nvPr/>
          </p:nvCxnSpPr>
          <p:spPr>
            <a:xfrm flipH="1">
              <a:off x="8358413" y="4090977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C5B0BD9C-11ED-FD93-767D-83E125AE6A15}"/>
                </a:ext>
              </a:extLst>
            </p:cNvPr>
            <p:cNvCxnSpPr/>
            <p:nvPr/>
          </p:nvCxnSpPr>
          <p:spPr>
            <a:xfrm flipH="1">
              <a:off x="8358413" y="4171658"/>
              <a:ext cx="16136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86282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EA5F5-10ED-C5C2-E438-0D90AFFCF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C87F-1C56-DA17-E629-116F14499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leverage HBMs to design a high-performance switch?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8E7A9-0283-DAB7-4761-CC873584B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94" y="1254107"/>
            <a:ext cx="9082810" cy="5375257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800" b="1" dirty="0"/>
              <a:t>Challenge 3: </a:t>
            </a:r>
            <a:r>
              <a:rPr lang="en-US" sz="2800" dirty="0"/>
              <a:t>Each of the </a:t>
            </a:r>
            <a:r>
              <a:rPr lang="en-US" sz="2800" b="1" i="1" dirty="0"/>
              <a:t>H</a:t>
            </a:r>
            <a:r>
              <a:rPr lang="en-US" sz="2800" b="1" dirty="0"/>
              <a:t> = 16 </a:t>
            </a:r>
            <a:r>
              <a:rPr lang="en-US" sz="2800" dirty="0"/>
              <a:t>internal switches must handle </a:t>
            </a:r>
            <a:r>
              <a:rPr lang="en-US" sz="2800" b="1" dirty="0"/>
              <a:t>1/</a:t>
            </a:r>
            <a:r>
              <a:rPr lang="en-US" sz="2800" b="1" i="1" dirty="0"/>
              <a:t>H</a:t>
            </a:r>
            <a:r>
              <a:rPr lang="en-US" sz="2800" b="1" dirty="0"/>
              <a:t> = 81.92 Tb/s </a:t>
            </a:r>
            <a:r>
              <a:rPr lang="en-US" sz="2800" dirty="0"/>
              <a:t>total I/O traffic. </a:t>
            </a:r>
            <a:r>
              <a:rPr lang="en-US" sz="2800" b="1" dirty="0"/>
              <a:t>How to handle this?</a:t>
            </a:r>
          </a:p>
          <a:p>
            <a:r>
              <a:rPr lang="en-US" sz="2800" b="1" dirty="0"/>
              <a:t>Idea 3: </a:t>
            </a:r>
            <a:r>
              <a:rPr lang="en-US" sz="2800" dirty="0"/>
              <a:t>Leverage HBM’s enormous memory bandwidth.</a:t>
            </a:r>
          </a:p>
          <a:p>
            <a:pPr lvl="1"/>
            <a:r>
              <a:rPr lang="en-US" sz="2600" b="1" dirty="0"/>
              <a:t>HBM4</a:t>
            </a:r>
            <a:r>
              <a:rPr lang="en-US" sz="2600" dirty="0"/>
              <a:t> provides </a:t>
            </a:r>
            <a:r>
              <a:rPr lang="en-US" sz="2600" b="1" dirty="0"/>
              <a:t>20.48 Tb/s </a:t>
            </a:r>
            <a:r>
              <a:rPr lang="en-US" sz="2600" dirty="0"/>
              <a:t>of peak data rate via </a:t>
            </a:r>
            <a:r>
              <a:rPr lang="en-US" sz="2600" b="1" dirty="0"/>
              <a:t>32 channels</a:t>
            </a:r>
            <a:r>
              <a:rPr lang="en-US" sz="2600" dirty="0"/>
              <a:t> and a </a:t>
            </a:r>
            <a:r>
              <a:rPr lang="en-US" sz="2600" b="1" dirty="0"/>
              <a:t>2048-bit</a:t>
            </a:r>
            <a:r>
              <a:rPr lang="en-US" sz="2600" dirty="0"/>
              <a:t> ultra-wide interface.</a:t>
            </a:r>
          </a:p>
          <a:p>
            <a:pPr lvl="1">
              <a:spcAft>
                <a:spcPts val="1000"/>
              </a:spcAft>
            </a:pPr>
            <a:r>
              <a:rPr lang="en-US" sz="2600" b="1" dirty="0"/>
              <a:t>4 HBMs </a:t>
            </a:r>
            <a:r>
              <a:rPr lang="en-US" sz="2600" dirty="0"/>
              <a:t>can provide </a:t>
            </a:r>
            <a:r>
              <a:rPr lang="en-US" sz="2600" b="1" dirty="0"/>
              <a:t>81.92 Tb/s </a:t>
            </a:r>
            <a:r>
              <a:rPr lang="en-US" sz="2600" dirty="0"/>
              <a:t>peak data rate via </a:t>
            </a:r>
            <a:r>
              <a:rPr lang="en-US" sz="2600" b="1" dirty="0"/>
              <a:t>128 channels</a:t>
            </a:r>
            <a:r>
              <a:rPr lang="en-US" sz="2600" dirty="0"/>
              <a:t>.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F4ACB-AB25-00AB-4013-776BB54E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8</a:t>
            </a:fld>
            <a:endParaRPr lang="en-US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A772803A-4268-1972-FD03-3F290295735B}"/>
              </a:ext>
            </a:extLst>
          </p:cNvPr>
          <p:cNvGrpSpPr/>
          <p:nvPr/>
        </p:nvGrpSpPr>
        <p:grpSpPr>
          <a:xfrm>
            <a:off x="9296365" y="2423171"/>
            <a:ext cx="2468880" cy="1554480"/>
            <a:chOff x="7193268" y="777269"/>
            <a:chExt cx="2255507" cy="1392339"/>
          </a:xfrm>
        </p:grpSpPr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F8F17B88-554A-3673-AE90-428DB746B650}"/>
                </a:ext>
              </a:extLst>
            </p:cNvPr>
            <p:cNvGrpSpPr/>
            <p:nvPr/>
          </p:nvGrpSpPr>
          <p:grpSpPr>
            <a:xfrm>
              <a:off x="7559024" y="777269"/>
              <a:ext cx="1066800" cy="1026583"/>
              <a:chOff x="5604934" y="342900"/>
              <a:chExt cx="1066800" cy="1026583"/>
            </a:xfrm>
            <a:solidFill>
              <a:schemeClr val="accent1"/>
            </a:solidFill>
          </p:grpSpPr>
          <p:sp>
            <p:nvSpPr>
              <p:cNvPr id="102" name="Cube 101">
                <a:extLst>
                  <a:ext uri="{FF2B5EF4-FFF2-40B4-BE49-F238E27FC236}">
                    <a16:creationId xmlns:a16="http://schemas.microsoft.com/office/drawing/2014/main" id="{666130FA-2368-F3B1-EBCB-DE9FAFA0A499}"/>
                  </a:ext>
                </a:extLst>
              </p:cNvPr>
              <p:cNvSpPr/>
              <p:nvPr/>
            </p:nvSpPr>
            <p:spPr>
              <a:xfrm>
                <a:off x="5604934" y="950383"/>
                <a:ext cx="1066800" cy="419100"/>
              </a:xfrm>
              <a:prstGeom prst="cube">
                <a:avLst>
                  <a:gd name="adj" fmla="val 71543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1792FF75-C562-F96A-A062-1008BFC07CE6}"/>
                  </a:ext>
                </a:extLst>
              </p:cNvPr>
              <p:cNvSpPr/>
              <p:nvPr/>
            </p:nvSpPr>
            <p:spPr>
              <a:xfrm>
                <a:off x="5604934" y="1219200"/>
                <a:ext cx="762000" cy="15028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base die</a:t>
                </a:r>
              </a:p>
            </p:txBody>
          </p:sp>
          <p:sp>
            <p:nvSpPr>
              <p:cNvPr id="104" name="Cube 103">
                <a:extLst>
                  <a:ext uri="{FF2B5EF4-FFF2-40B4-BE49-F238E27FC236}">
                    <a16:creationId xmlns:a16="http://schemas.microsoft.com/office/drawing/2014/main" id="{3DF6CA8C-6BC3-5DA2-4506-5DBEEB3ED4E1}"/>
                  </a:ext>
                </a:extLst>
              </p:cNvPr>
              <p:cNvSpPr/>
              <p:nvPr/>
            </p:nvSpPr>
            <p:spPr>
              <a:xfrm>
                <a:off x="5604934" y="8001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Cube 104">
                <a:extLst>
                  <a:ext uri="{FF2B5EF4-FFF2-40B4-BE49-F238E27FC236}">
                    <a16:creationId xmlns:a16="http://schemas.microsoft.com/office/drawing/2014/main" id="{7DAA2C38-2F3B-A534-EA3F-D79FD6D9EBC2}"/>
                  </a:ext>
                </a:extLst>
              </p:cNvPr>
              <p:cNvSpPr/>
              <p:nvPr/>
            </p:nvSpPr>
            <p:spPr>
              <a:xfrm>
                <a:off x="5604934" y="6477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A6C7525C-CC83-8613-146A-7F3BD26C2394}"/>
                  </a:ext>
                </a:extLst>
              </p:cNvPr>
              <p:cNvSpPr/>
              <p:nvPr/>
            </p:nvSpPr>
            <p:spPr>
              <a:xfrm>
                <a:off x="5604934" y="9165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DRAM</a:t>
                </a:r>
              </a:p>
            </p:txBody>
          </p:sp>
          <p:sp>
            <p:nvSpPr>
              <p:cNvPr id="107" name="Cube 106">
                <a:extLst>
                  <a:ext uri="{FF2B5EF4-FFF2-40B4-BE49-F238E27FC236}">
                    <a16:creationId xmlns:a16="http://schemas.microsoft.com/office/drawing/2014/main" id="{6E94BC78-E760-ED8C-BE97-7F075BBE5138}"/>
                  </a:ext>
                </a:extLst>
              </p:cNvPr>
              <p:cNvSpPr/>
              <p:nvPr/>
            </p:nvSpPr>
            <p:spPr>
              <a:xfrm>
                <a:off x="5604934" y="4953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EE227D71-FCD8-583F-E03F-DAD5182AA113}"/>
                  </a:ext>
                </a:extLst>
              </p:cNvPr>
              <p:cNvSpPr/>
              <p:nvPr/>
            </p:nvSpPr>
            <p:spPr>
              <a:xfrm>
                <a:off x="5604934" y="7641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HBM4</a:t>
                </a:r>
              </a:p>
            </p:txBody>
          </p:sp>
          <p:sp>
            <p:nvSpPr>
              <p:cNvPr id="109" name="Cube 108">
                <a:extLst>
                  <a:ext uri="{FF2B5EF4-FFF2-40B4-BE49-F238E27FC236}">
                    <a16:creationId xmlns:a16="http://schemas.microsoft.com/office/drawing/2014/main" id="{EECC2569-8724-E27F-05A3-E4F5F12E62BA}"/>
                  </a:ext>
                </a:extLst>
              </p:cNvPr>
              <p:cNvSpPr/>
              <p:nvPr/>
            </p:nvSpPr>
            <p:spPr>
              <a:xfrm>
                <a:off x="5604934" y="3429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04B43887-B53D-D1AA-39F6-53DAC1117EF8}"/>
                </a:ext>
              </a:extLst>
            </p:cNvPr>
            <p:cNvGrpSpPr/>
            <p:nvPr/>
          </p:nvGrpSpPr>
          <p:grpSpPr>
            <a:xfrm>
              <a:off x="8381975" y="777269"/>
              <a:ext cx="1066800" cy="1026583"/>
              <a:chOff x="5604934" y="342900"/>
              <a:chExt cx="1066800" cy="1026583"/>
            </a:xfrm>
            <a:solidFill>
              <a:schemeClr val="accent1"/>
            </a:solidFill>
          </p:grpSpPr>
          <p:sp>
            <p:nvSpPr>
              <p:cNvPr id="111" name="Cube 110">
                <a:extLst>
                  <a:ext uri="{FF2B5EF4-FFF2-40B4-BE49-F238E27FC236}">
                    <a16:creationId xmlns:a16="http://schemas.microsoft.com/office/drawing/2014/main" id="{F9DB84DB-B741-AA6B-D97F-715F579527A6}"/>
                  </a:ext>
                </a:extLst>
              </p:cNvPr>
              <p:cNvSpPr/>
              <p:nvPr/>
            </p:nvSpPr>
            <p:spPr>
              <a:xfrm>
                <a:off x="5604934" y="950383"/>
                <a:ext cx="1066800" cy="419100"/>
              </a:xfrm>
              <a:prstGeom prst="cube">
                <a:avLst>
                  <a:gd name="adj" fmla="val 71543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F83E81C7-039B-113C-A7BB-A7F53934E6A1}"/>
                  </a:ext>
                </a:extLst>
              </p:cNvPr>
              <p:cNvSpPr/>
              <p:nvPr/>
            </p:nvSpPr>
            <p:spPr>
              <a:xfrm>
                <a:off x="5604934" y="1219200"/>
                <a:ext cx="762000" cy="15028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base die</a:t>
                </a:r>
              </a:p>
            </p:txBody>
          </p:sp>
          <p:sp>
            <p:nvSpPr>
              <p:cNvPr id="113" name="Cube 112">
                <a:extLst>
                  <a:ext uri="{FF2B5EF4-FFF2-40B4-BE49-F238E27FC236}">
                    <a16:creationId xmlns:a16="http://schemas.microsoft.com/office/drawing/2014/main" id="{164F644D-0C31-0A31-83AD-E7CB7D964E47}"/>
                  </a:ext>
                </a:extLst>
              </p:cNvPr>
              <p:cNvSpPr/>
              <p:nvPr/>
            </p:nvSpPr>
            <p:spPr>
              <a:xfrm>
                <a:off x="5604934" y="8001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4" name="Cube 113">
                <a:extLst>
                  <a:ext uri="{FF2B5EF4-FFF2-40B4-BE49-F238E27FC236}">
                    <a16:creationId xmlns:a16="http://schemas.microsoft.com/office/drawing/2014/main" id="{09BA2AEE-1098-2286-69E4-8D70E30443C6}"/>
                  </a:ext>
                </a:extLst>
              </p:cNvPr>
              <p:cNvSpPr/>
              <p:nvPr/>
            </p:nvSpPr>
            <p:spPr>
              <a:xfrm>
                <a:off x="5604934" y="6477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FBB3A12-902C-6061-A9BE-EE8A8024DAD0}"/>
                  </a:ext>
                </a:extLst>
              </p:cNvPr>
              <p:cNvSpPr/>
              <p:nvPr/>
            </p:nvSpPr>
            <p:spPr>
              <a:xfrm>
                <a:off x="5604934" y="9165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DRAM</a:t>
                </a:r>
              </a:p>
            </p:txBody>
          </p:sp>
          <p:sp>
            <p:nvSpPr>
              <p:cNvPr id="116" name="Cube 115">
                <a:extLst>
                  <a:ext uri="{FF2B5EF4-FFF2-40B4-BE49-F238E27FC236}">
                    <a16:creationId xmlns:a16="http://schemas.microsoft.com/office/drawing/2014/main" id="{0298614F-A61E-323A-4CA8-93C896E92468}"/>
                  </a:ext>
                </a:extLst>
              </p:cNvPr>
              <p:cNvSpPr/>
              <p:nvPr/>
            </p:nvSpPr>
            <p:spPr>
              <a:xfrm>
                <a:off x="5604934" y="4953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D6900BD-981D-3294-8C0C-754F0A5751D2}"/>
                  </a:ext>
                </a:extLst>
              </p:cNvPr>
              <p:cNvSpPr/>
              <p:nvPr/>
            </p:nvSpPr>
            <p:spPr>
              <a:xfrm>
                <a:off x="5604934" y="7641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HBM4</a:t>
                </a:r>
              </a:p>
            </p:txBody>
          </p:sp>
          <p:sp>
            <p:nvSpPr>
              <p:cNvPr id="118" name="Cube 117">
                <a:extLst>
                  <a:ext uri="{FF2B5EF4-FFF2-40B4-BE49-F238E27FC236}">
                    <a16:creationId xmlns:a16="http://schemas.microsoft.com/office/drawing/2014/main" id="{6BE7B1B7-6AC4-955C-4FF4-42347A05263D}"/>
                  </a:ext>
                </a:extLst>
              </p:cNvPr>
              <p:cNvSpPr/>
              <p:nvPr/>
            </p:nvSpPr>
            <p:spPr>
              <a:xfrm>
                <a:off x="5604934" y="3429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6D20B34D-2AF9-7CD2-AE6A-60723160BAED}"/>
                </a:ext>
              </a:extLst>
            </p:cNvPr>
            <p:cNvGrpSpPr/>
            <p:nvPr/>
          </p:nvGrpSpPr>
          <p:grpSpPr>
            <a:xfrm>
              <a:off x="7193268" y="1143025"/>
              <a:ext cx="1066800" cy="1026583"/>
              <a:chOff x="5604934" y="342900"/>
              <a:chExt cx="1066800" cy="1026583"/>
            </a:xfrm>
            <a:solidFill>
              <a:schemeClr val="accent1"/>
            </a:solidFill>
          </p:grpSpPr>
          <p:sp>
            <p:nvSpPr>
              <p:cNvPr id="120" name="Cube 119">
                <a:extLst>
                  <a:ext uri="{FF2B5EF4-FFF2-40B4-BE49-F238E27FC236}">
                    <a16:creationId xmlns:a16="http://schemas.microsoft.com/office/drawing/2014/main" id="{D9A59C11-BD67-6801-EB98-B7CD48955ACA}"/>
                  </a:ext>
                </a:extLst>
              </p:cNvPr>
              <p:cNvSpPr/>
              <p:nvPr/>
            </p:nvSpPr>
            <p:spPr>
              <a:xfrm>
                <a:off x="5604934" y="950383"/>
                <a:ext cx="1066800" cy="419100"/>
              </a:xfrm>
              <a:prstGeom prst="cube">
                <a:avLst>
                  <a:gd name="adj" fmla="val 71543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431118E5-9D40-532D-E75C-EC7BD0D0C155}"/>
                  </a:ext>
                </a:extLst>
              </p:cNvPr>
              <p:cNvSpPr/>
              <p:nvPr/>
            </p:nvSpPr>
            <p:spPr>
              <a:xfrm>
                <a:off x="5604934" y="1219200"/>
                <a:ext cx="762000" cy="15028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base die</a:t>
                </a:r>
              </a:p>
            </p:txBody>
          </p:sp>
          <p:sp>
            <p:nvSpPr>
              <p:cNvPr id="122" name="Cube 121">
                <a:extLst>
                  <a:ext uri="{FF2B5EF4-FFF2-40B4-BE49-F238E27FC236}">
                    <a16:creationId xmlns:a16="http://schemas.microsoft.com/office/drawing/2014/main" id="{D37AEBC4-FFDE-40E5-CE29-A4E5E7EFF330}"/>
                  </a:ext>
                </a:extLst>
              </p:cNvPr>
              <p:cNvSpPr/>
              <p:nvPr/>
            </p:nvSpPr>
            <p:spPr>
              <a:xfrm>
                <a:off x="5604934" y="8001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3" name="Cube 122">
                <a:extLst>
                  <a:ext uri="{FF2B5EF4-FFF2-40B4-BE49-F238E27FC236}">
                    <a16:creationId xmlns:a16="http://schemas.microsoft.com/office/drawing/2014/main" id="{DB4B6B3C-7627-6C42-416C-21F99697E96F}"/>
                  </a:ext>
                </a:extLst>
              </p:cNvPr>
              <p:cNvSpPr/>
              <p:nvPr/>
            </p:nvSpPr>
            <p:spPr>
              <a:xfrm>
                <a:off x="5604934" y="6477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756B7028-7C86-292C-B0AB-35BB4BBAE470}"/>
                  </a:ext>
                </a:extLst>
              </p:cNvPr>
              <p:cNvSpPr/>
              <p:nvPr/>
            </p:nvSpPr>
            <p:spPr>
              <a:xfrm>
                <a:off x="5604934" y="9165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DRAM</a:t>
                </a:r>
              </a:p>
            </p:txBody>
          </p:sp>
          <p:sp>
            <p:nvSpPr>
              <p:cNvPr id="125" name="Cube 124">
                <a:extLst>
                  <a:ext uri="{FF2B5EF4-FFF2-40B4-BE49-F238E27FC236}">
                    <a16:creationId xmlns:a16="http://schemas.microsoft.com/office/drawing/2014/main" id="{1D9E9523-5045-2FA7-CBC6-EA59FC1C3046}"/>
                  </a:ext>
                </a:extLst>
              </p:cNvPr>
              <p:cNvSpPr/>
              <p:nvPr/>
            </p:nvSpPr>
            <p:spPr>
              <a:xfrm>
                <a:off x="5604934" y="4953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46985ECB-56CA-0DC1-2A7A-F458E64C6911}"/>
                  </a:ext>
                </a:extLst>
              </p:cNvPr>
              <p:cNvSpPr/>
              <p:nvPr/>
            </p:nvSpPr>
            <p:spPr>
              <a:xfrm>
                <a:off x="5604934" y="7641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HBM4</a:t>
                </a:r>
              </a:p>
            </p:txBody>
          </p:sp>
          <p:sp>
            <p:nvSpPr>
              <p:cNvPr id="127" name="Cube 126">
                <a:extLst>
                  <a:ext uri="{FF2B5EF4-FFF2-40B4-BE49-F238E27FC236}">
                    <a16:creationId xmlns:a16="http://schemas.microsoft.com/office/drawing/2014/main" id="{5FF3FA39-B700-44D9-8FDC-F3F889C760BE}"/>
                  </a:ext>
                </a:extLst>
              </p:cNvPr>
              <p:cNvSpPr/>
              <p:nvPr/>
            </p:nvSpPr>
            <p:spPr>
              <a:xfrm>
                <a:off x="5604934" y="3429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1AAF7D1-2ACC-6F88-9795-A1CE7F4F4ED9}"/>
                </a:ext>
              </a:extLst>
            </p:cNvPr>
            <p:cNvGrpSpPr/>
            <p:nvPr/>
          </p:nvGrpSpPr>
          <p:grpSpPr>
            <a:xfrm>
              <a:off x="8016219" y="1143025"/>
              <a:ext cx="1066800" cy="1026583"/>
              <a:chOff x="5604934" y="342900"/>
              <a:chExt cx="1066800" cy="1026583"/>
            </a:xfrm>
            <a:solidFill>
              <a:schemeClr val="accent1"/>
            </a:solidFill>
          </p:grpSpPr>
          <p:sp>
            <p:nvSpPr>
              <p:cNvPr id="129" name="Cube 128">
                <a:extLst>
                  <a:ext uri="{FF2B5EF4-FFF2-40B4-BE49-F238E27FC236}">
                    <a16:creationId xmlns:a16="http://schemas.microsoft.com/office/drawing/2014/main" id="{A726A32E-DFA7-562D-1F96-97DDB8FF3838}"/>
                  </a:ext>
                </a:extLst>
              </p:cNvPr>
              <p:cNvSpPr/>
              <p:nvPr/>
            </p:nvSpPr>
            <p:spPr>
              <a:xfrm>
                <a:off x="5604934" y="950383"/>
                <a:ext cx="1066800" cy="419100"/>
              </a:xfrm>
              <a:prstGeom prst="cube">
                <a:avLst>
                  <a:gd name="adj" fmla="val 71543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8B4DCF78-BFA9-9662-6DB8-F0B5A99813E5}"/>
                  </a:ext>
                </a:extLst>
              </p:cNvPr>
              <p:cNvSpPr/>
              <p:nvPr/>
            </p:nvSpPr>
            <p:spPr>
              <a:xfrm>
                <a:off x="5604934" y="1219200"/>
                <a:ext cx="762000" cy="150283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base die</a:t>
                </a:r>
              </a:p>
            </p:txBody>
          </p:sp>
          <p:sp>
            <p:nvSpPr>
              <p:cNvPr id="131" name="Cube 130">
                <a:extLst>
                  <a:ext uri="{FF2B5EF4-FFF2-40B4-BE49-F238E27FC236}">
                    <a16:creationId xmlns:a16="http://schemas.microsoft.com/office/drawing/2014/main" id="{5B53B693-B103-1E80-5E0C-CDDD6ACD5D33}"/>
                  </a:ext>
                </a:extLst>
              </p:cNvPr>
              <p:cNvSpPr/>
              <p:nvPr/>
            </p:nvSpPr>
            <p:spPr>
              <a:xfrm>
                <a:off x="5604934" y="8001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2" name="Cube 131">
                <a:extLst>
                  <a:ext uri="{FF2B5EF4-FFF2-40B4-BE49-F238E27FC236}">
                    <a16:creationId xmlns:a16="http://schemas.microsoft.com/office/drawing/2014/main" id="{D8F64B17-17A7-AB2F-AC92-B6BBD5CA354A}"/>
                  </a:ext>
                </a:extLst>
              </p:cNvPr>
              <p:cNvSpPr/>
              <p:nvPr/>
            </p:nvSpPr>
            <p:spPr>
              <a:xfrm>
                <a:off x="5604934" y="6477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700E3525-0230-7D92-7BDE-9E48192FBEA4}"/>
                  </a:ext>
                </a:extLst>
              </p:cNvPr>
              <p:cNvSpPr/>
              <p:nvPr/>
            </p:nvSpPr>
            <p:spPr>
              <a:xfrm>
                <a:off x="5604934" y="9165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DRAM</a:t>
                </a:r>
              </a:p>
            </p:txBody>
          </p:sp>
          <p:sp>
            <p:nvSpPr>
              <p:cNvPr id="134" name="Cube 133">
                <a:extLst>
                  <a:ext uri="{FF2B5EF4-FFF2-40B4-BE49-F238E27FC236}">
                    <a16:creationId xmlns:a16="http://schemas.microsoft.com/office/drawing/2014/main" id="{2B634049-9925-36E9-7828-EE73FE113011}"/>
                  </a:ext>
                </a:extLst>
              </p:cNvPr>
              <p:cNvSpPr/>
              <p:nvPr/>
            </p:nvSpPr>
            <p:spPr>
              <a:xfrm>
                <a:off x="5604934" y="4953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65D7A704-ABA0-A97C-6CDB-F7EE24171644}"/>
                  </a:ext>
                </a:extLst>
              </p:cNvPr>
              <p:cNvSpPr/>
              <p:nvPr/>
            </p:nvSpPr>
            <p:spPr>
              <a:xfrm>
                <a:off x="5604934" y="764117"/>
                <a:ext cx="762000" cy="150283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/>
                    <a:ea typeface="+mn-ea"/>
                    <a:cs typeface="Arial" panose="020B0604020202020204" pitchFamily="34" charset="0"/>
                  </a:rPr>
                  <a:t>HBM4</a:t>
                </a:r>
              </a:p>
            </p:txBody>
          </p:sp>
          <p:sp>
            <p:nvSpPr>
              <p:cNvPr id="136" name="Cube 135">
                <a:extLst>
                  <a:ext uri="{FF2B5EF4-FFF2-40B4-BE49-F238E27FC236}">
                    <a16:creationId xmlns:a16="http://schemas.microsoft.com/office/drawing/2014/main" id="{ED2F73A8-13C7-0A56-A782-21AA80127F63}"/>
                  </a:ext>
                </a:extLst>
              </p:cNvPr>
              <p:cNvSpPr/>
              <p:nvPr/>
            </p:nvSpPr>
            <p:spPr>
              <a:xfrm>
                <a:off x="5604934" y="342900"/>
                <a:ext cx="1066800" cy="419100"/>
              </a:xfrm>
              <a:prstGeom prst="cube">
                <a:avLst>
                  <a:gd name="adj" fmla="val 71543"/>
                </a:avLst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485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D2E31-CA5E-91E6-43CF-8E68145EF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B7D88-8599-1287-3FBB-6511CD232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4: Peak rates only possible with complex timing rules for accessing channels, banks, and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4BB7E-900F-69F1-BE39-7683110E1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993" y="1254107"/>
            <a:ext cx="11521440" cy="5375257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en-US" sz="2800" dirty="0"/>
              <a:t>Huge difference between worst-case vs. peak data rates if parallel channels are not utilized and there are bank conflicts.</a:t>
            </a:r>
          </a:p>
          <a:p>
            <a:r>
              <a:rPr lang="en-US" sz="2800" dirty="0"/>
              <a:t>Reconcile:</a:t>
            </a:r>
          </a:p>
          <a:p>
            <a:pPr lvl="1"/>
            <a:r>
              <a:rPr lang="en-US" sz="2600" b="1" dirty="0"/>
              <a:t>Arbitrary</a:t>
            </a:r>
            <a:r>
              <a:rPr lang="en-US" sz="2600" dirty="0"/>
              <a:t> </a:t>
            </a:r>
            <a:r>
              <a:rPr lang="en-US" sz="2600" b="1" dirty="0"/>
              <a:t>traffic patterns</a:t>
            </a:r>
            <a:r>
              <a:rPr lang="en-US" sz="2600" dirty="0"/>
              <a:t>, </a:t>
            </a:r>
          </a:p>
          <a:p>
            <a:pPr lvl="1"/>
            <a:r>
              <a:rPr lang="en-US" sz="2600" b="1" dirty="0"/>
              <a:t>Complex HBM access rules</a:t>
            </a:r>
            <a:r>
              <a:rPr lang="en-US" sz="2600" dirty="0"/>
              <a:t>, and </a:t>
            </a:r>
          </a:p>
          <a:p>
            <a:pPr lvl="1"/>
            <a:r>
              <a:rPr lang="en-US" sz="2600" dirty="0"/>
              <a:t>Goal of strong and predictable </a:t>
            </a:r>
            <a:r>
              <a:rPr lang="en-US" sz="2600" b="1" dirty="0"/>
              <a:t>performance guarantees</a:t>
            </a:r>
            <a:r>
              <a:rPr lang="en-US" sz="26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13325-E0EF-96FD-367C-EE7D9AF4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5FF95F-C358-46E8-BAE1-B17FC1EB5582}" type="slidenum">
              <a:rPr lang="en-US" smtClean="0"/>
              <a:pPr algn="ctr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63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1794</TotalTime>
  <Words>790</Words>
  <Application>Microsoft Office PowerPoint</Application>
  <PresentationFormat>Widescreen</PresentationFormat>
  <Paragraphs>197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Aptos Narrow</vt:lpstr>
      <vt:lpstr>Arial</vt:lpstr>
      <vt:lpstr>Calibri</vt:lpstr>
      <vt:lpstr>Cambria Math</vt:lpstr>
      <vt:lpstr>Roboto</vt:lpstr>
      <vt:lpstr>Symbol</vt:lpstr>
      <vt:lpstr>Times New Roman</vt:lpstr>
      <vt:lpstr>Office Theme</vt:lpstr>
      <vt:lpstr>Petabit Router-in-a-Package: Rethinking Internet Routers in the Age of In-Packaged Optics and Heterogeneous Integration</vt:lpstr>
      <vt:lpstr>Computer Industry Undergoing a Radical Shift Due to Conventional Scaling Stalling</vt:lpstr>
      <vt:lpstr>Groundbreaking Scaling Transformations from the Computer Industry: In-Package Photonics and High-Bandwidth Memory</vt:lpstr>
      <vt:lpstr>How to Rethink Internet Routers With These Groundbreaking Scaling Transformations?</vt:lpstr>
      <vt:lpstr>Challenge 1: How to process, buffer, and switch at these high speeds?</vt:lpstr>
      <vt:lpstr>Challenge 2: Optical/Electronic/Optical (OEO) Conversion</vt:lpstr>
      <vt:lpstr>Split-Parallel Switch (SPS)</vt:lpstr>
      <vt:lpstr>How to leverage HBMs to design a high-performance switch?</vt:lpstr>
      <vt:lpstr>Challenge 4: Peak rates only possible with complex timing rules for accessing channels, banks, and rows</vt:lpstr>
      <vt:lpstr>HBM Switch with Parallel Frame Interleaving (PFI)</vt:lpstr>
      <vt:lpstr>Impact on Networking Future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Lin, Bill</dc:creator>
  <cp:lastModifiedBy>Isaac Keslassy</cp:lastModifiedBy>
  <cp:revision>256</cp:revision>
  <dcterms:created xsi:type="dcterms:W3CDTF">2025-10-15T03:03:49Z</dcterms:created>
  <dcterms:modified xsi:type="dcterms:W3CDTF">2025-11-18T18:55:23Z</dcterms:modified>
</cp:coreProperties>
</file>