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15" r:id="rId3"/>
    <p:sldId id="417" r:id="rId4"/>
    <p:sldId id="384" r:id="rId5"/>
    <p:sldId id="468" r:id="rId6"/>
    <p:sldId id="418" r:id="rId7"/>
    <p:sldId id="385" r:id="rId8"/>
    <p:sldId id="419" r:id="rId9"/>
    <p:sldId id="386" r:id="rId10"/>
    <p:sldId id="387" r:id="rId11"/>
    <p:sldId id="456" r:id="rId12"/>
    <p:sldId id="431" r:id="rId13"/>
    <p:sldId id="421" r:id="rId14"/>
    <p:sldId id="424" r:id="rId15"/>
    <p:sldId id="462" r:id="rId16"/>
    <p:sldId id="463" r:id="rId17"/>
    <p:sldId id="464" r:id="rId18"/>
    <p:sldId id="391" r:id="rId19"/>
    <p:sldId id="434" r:id="rId20"/>
    <p:sldId id="427" r:id="rId21"/>
    <p:sldId id="469" r:id="rId22"/>
    <p:sldId id="382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87211" autoAdjust="0"/>
  </p:normalViewPr>
  <p:slideViewPr>
    <p:cSldViewPr>
      <p:cViewPr varScale="1">
        <p:scale>
          <a:sx n="64" d="100"/>
          <a:sy n="64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BF770-A092-45D2-B252-B27BF26897E4}" type="datetimeFigureOut">
              <a:rPr lang="en-US" smtClean="0"/>
              <a:t>04-Jul-14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E0119-0B21-4385-87FA-4DF0C3F2C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6469">
              <a:defRPr/>
            </a:pPr>
            <a:fld id="{13CDF4DB-A4EA-43E9-989F-6093412505D4}" type="slidenum">
              <a:rPr lang="he-IL" smtClean="0">
                <a:solidFill>
                  <a:prstClr val="black"/>
                </a:solidFill>
                <a:latin typeface="Arial" pitchFamily="34" charset="0"/>
              </a:rPr>
              <a:pPr defTabSz="936469">
                <a:defRPr/>
              </a:pPr>
              <a:t>1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68825" cy="342582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8563" indent="-218563"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4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6469">
              <a:defRPr/>
            </a:pPr>
            <a:fld id="{39349FA0-BA7C-4D44-84EC-2615193478EB}" type="slidenum">
              <a:rPr lang="he-IL" smtClean="0">
                <a:latin typeface="Arial" pitchFamily="34" charset="0"/>
              </a:rPr>
              <a:pPr defTabSz="936469">
                <a:defRPr/>
              </a:pPr>
              <a:t>21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6469">
              <a:defRPr/>
            </a:pPr>
            <a:fld id="{502A1B80-F6A2-4196-8F2E-9497958EE995}" type="slidenum">
              <a:rPr lang="he-IL" smtClean="0">
                <a:latin typeface="Arial" pitchFamily="34" charset="0"/>
              </a:rPr>
              <a:pPr defTabSz="936469">
                <a:defRPr/>
              </a:pPr>
              <a:t>22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r" rtl="1" eaLnBrk="1" hangingPunct="1"/>
            <a:endParaRPr 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2CF0-BF43-4477-9137-4921A236F4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22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6469">
              <a:defRPr/>
            </a:pPr>
            <a:fld id="{0A7AAED4-F562-4E2E-B161-655BC74F22D2}" type="slidenum">
              <a:rPr lang="he-IL" smtClean="0">
                <a:latin typeface="Arial" pitchFamily="34" charset="0"/>
              </a:rPr>
              <a:pPr defTabSz="936469">
                <a:defRPr/>
              </a:pPr>
              <a:t>5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91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5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E0119-0B21-4385-87FA-4DF0C3F2C5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FC2A2A-3E1F-45ED-9E82-711256762162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04-Jul-14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8888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B9083-5EA9-4730-B827-B80254C88663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5450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D0B12-42BD-4032-B55C-CCAC4C76AE3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281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58CE-5274-45FD-A70B-49C70D7AD4C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6649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97A4-2D76-4460-A3FF-79643DAD58B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218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5977-7F22-4B4E-8566-C084195BB639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404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C53BE2-0202-4CAC-83C6-F99679A2C52F}" type="slidenum">
              <a:rPr lang="he-IL" sz="1400" b="1">
                <a:solidFill>
                  <a:srgbClr val="000000"/>
                </a:solidFill>
                <a:cs typeface="Arial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872A97-2CD1-4462-A241-B9E2BC2C834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4FE09B-A5F9-4AD7-8F44-C775134DBFB1}" type="datetime1">
              <a:rPr 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04-Jul-14</a:t>
            </a:fld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4278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352800"/>
          </a:xfrm>
        </p:spPr>
        <p:txBody>
          <a:bodyPr rIns="457200" bIns="457200"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CE698-C5B6-4357-8546-4CF08645719F}" type="datetime1">
              <a:rPr 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04-Jul-14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99B05E-D3E0-4D63-B78D-5856159BD53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01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262A7-8C7B-4A56-A1DC-39C9B48A7C4F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901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6D1F-373B-49C1-B99B-ABFD6B57D590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10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B84BA-87FE-42B2-ABBA-567E2092A5CF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789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DAD1-AE9B-4B27-8EF6-733F4301813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1960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701A-E041-4699-AE9B-958D612B7588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458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310B8-1C28-4AD4-85AD-AD6705D1DB63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1902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FF870-FA92-478D-8A6B-E6165C35189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646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B43896-D41C-4563-965B-30ECE7037D91}" type="slidenum">
              <a:rPr lang="he-IL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7B2878-1A2E-4E1F-B22F-80AC572CF754}" type="slidenum">
              <a:rPr lang="he-IL" sz="1400" b="1">
                <a:solidFill>
                  <a:srgbClr val="000000"/>
                </a:solidFill>
                <a:cs typeface="Arial" charset="0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717032"/>
          </a:xfrm>
        </p:spPr>
        <p:txBody>
          <a:bodyPr anchor="ctr"/>
          <a:lstStyle/>
          <a:p>
            <a:pPr marL="179388" eaLnBrk="1" hangingPunct="1">
              <a:defRPr/>
            </a:pPr>
            <a:r>
              <a:rPr lang="en-US" sz="3600" dirty="0" smtClean="0"/>
              <a:t>IEEE HPSR 2014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>Scaling Multi-Core Network Processors Without the Reordering </a:t>
            </a:r>
            <a:r>
              <a:rPr lang="en-US" dirty="0" smtClean="0"/>
              <a:t>Bottleneck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" y="4293096"/>
            <a:ext cx="8915401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Alex Shpiner </a:t>
            </a:r>
            <a:r>
              <a:rPr lang="en-US" sz="2400" b="1" smtClean="0"/>
              <a:t>(</a:t>
            </a:r>
            <a:r>
              <a:rPr lang="en-US" sz="2400" b="1" smtClean="0"/>
              <a:t>Technion </a:t>
            </a:r>
            <a:r>
              <a:rPr lang="en-US" sz="2400" b="1" dirty="0" smtClean="0"/>
              <a:t>/ Mellanox)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Isaac Keslassy </a:t>
            </a:r>
            <a:r>
              <a:rPr lang="en-US" sz="2400" b="1" dirty="0" smtClean="0"/>
              <a:t>(Technion)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Rami Cohen </a:t>
            </a:r>
            <a:r>
              <a:rPr lang="en-US" sz="2400" b="1" dirty="0" smtClean="0"/>
              <a:t>(IBM Research)</a:t>
            </a:r>
          </a:p>
          <a:p>
            <a:pPr>
              <a:defRPr/>
            </a:pPr>
            <a:endParaRPr lang="en-US" sz="2000" dirty="0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326086"/>
            <a:ext cx="18446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586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Leverage estimation of packet processing </a:t>
            </a:r>
            <a:r>
              <a:rPr lang="en-US" sz="2400" b="1" dirty="0" smtClean="0"/>
              <a:t>delay.</a:t>
            </a:r>
            <a:endParaRPr lang="en-US" sz="2400" b="1" dirty="0"/>
          </a:p>
          <a:p>
            <a:r>
              <a:rPr lang="en-US" sz="2400" dirty="0" smtClean="0"/>
              <a:t>Instead of arbitrary ordering domains created by a hash function, create </a:t>
            </a:r>
            <a:r>
              <a:rPr lang="en-US" sz="2400" u="sng" dirty="0"/>
              <a:t>ordering domains</a:t>
            </a:r>
            <a:r>
              <a:rPr lang="en-US" sz="2400" dirty="0"/>
              <a:t> of packets </a:t>
            </a:r>
            <a:r>
              <a:rPr lang="en-US" sz="2400" u="sng" dirty="0"/>
              <a:t>with similar processing delay requirements</a:t>
            </a:r>
            <a:r>
              <a:rPr lang="en-US" sz="2400" dirty="0"/>
              <a:t>.</a:t>
            </a:r>
          </a:p>
          <a:p>
            <a:pPr lvl="1"/>
            <a:r>
              <a:rPr lang="en-US" sz="2000" dirty="0" smtClean="0"/>
              <a:t>Heavy-processing </a:t>
            </a:r>
            <a:r>
              <a:rPr lang="en-US" sz="2000" dirty="0"/>
              <a:t>packet does not delay light-processing packet in the </a:t>
            </a:r>
            <a:r>
              <a:rPr lang="en-US" sz="2000" i="1" dirty="0"/>
              <a:t>ordering unit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r>
              <a:rPr lang="en-US" sz="2400" u="sng" dirty="0" smtClean="0"/>
              <a:t>Assumption:</a:t>
            </a:r>
            <a:r>
              <a:rPr lang="en-US" sz="2400" dirty="0" smtClean="0"/>
              <a:t> All </a:t>
            </a:r>
            <a:r>
              <a:rPr lang="en-US" sz="2400" dirty="0"/>
              <a:t>packets </a:t>
            </a:r>
            <a:r>
              <a:rPr lang="en-US" sz="2400" u="sng" dirty="0"/>
              <a:t>within </a:t>
            </a:r>
            <a:r>
              <a:rPr lang="en-US" sz="2400" u="sng" dirty="0" smtClean="0"/>
              <a:t>a given flow </a:t>
            </a:r>
            <a:r>
              <a:rPr lang="en-US" sz="2400" dirty="0"/>
              <a:t>have similar processing </a:t>
            </a:r>
            <a:r>
              <a:rPr lang="en-US" sz="2400" dirty="0" smtClean="0"/>
              <a:t>requirements.</a:t>
            </a:r>
            <a:endParaRPr lang="en-US" sz="2400" dirty="0"/>
          </a:p>
          <a:p>
            <a:pPr lvl="1"/>
            <a:r>
              <a:rPr lang="en-US" sz="1800" dirty="0"/>
              <a:t>Reminder: required to preserve order only within the </a:t>
            </a:r>
            <a:r>
              <a:rPr lang="en-US" sz="1800" dirty="0" smtClean="0"/>
              <a:t>flow.</a:t>
            </a:r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86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E.g.: </a:t>
            </a:r>
          </a:p>
          <a:p>
            <a:r>
              <a:rPr lang="en-US" sz="2000" dirty="0" smtClean="0"/>
              <a:t>IP Forwarding = 1 phase</a:t>
            </a:r>
          </a:p>
          <a:p>
            <a:r>
              <a:rPr lang="en-US" sz="2000" dirty="0" smtClean="0"/>
              <a:t>Encryption = 10 phases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5538" name="Picture 2" descr="http://www.cs.hmc.edu/~sdiverdi/portfolio/early_pro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32" y="1484784"/>
            <a:ext cx="32483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2339752" y="2564904"/>
            <a:ext cx="48965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39752" y="3284984"/>
            <a:ext cx="48965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39752" y="4077072"/>
            <a:ext cx="48965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339752" y="4797152"/>
            <a:ext cx="48965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536" name="TextBox 65535"/>
          <p:cNvSpPr txBox="1"/>
          <p:nvPr/>
        </p:nvSpPr>
        <p:spPr>
          <a:xfrm>
            <a:off x="6012160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Processing phase #1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339752" y="2563163"/>
            <a:ext cx="4896544" cy="174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339752" y="3284984"/>
            <a:ext cx="489654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012160" y="25649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Processing phase #2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12160" y="33569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Processing phase #3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40770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Processing phase #4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2160" y="4875803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Processing phase #5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79512" y="2889810"/>
            <a:ext cx="2232248" cy="93436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Disclaimer: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it is not a real packet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processing code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657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" grpId="0"/>
      <p:bldP spid="37" grpId="0"/>
      <p:bldP spid="38" grpId="0"/>
      <p:bldP spid="39" grpId="0"/>
      <p:bldP spid="40" grpId="0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</a:t>
            </a:r>
            <a:r>
              <a:rPr lang="en-US" baseline="30000" dirty="0"/>
              <a:t>3</a:t>
            </a:r>
            <a:r>
              <a:rPr lang="en-US" dirty="0"/>
              <a:t> (Reordering Per Processing Phase)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687313"/>
            <a:endParaRPr lang="en-US" sz="2800" dirty="0" smtClean="0"/>
          </a:p>
          <a:p>
            <a:pPr defTabSz="4687313"/>
            <a:endParaRPr lang="en-US" sz="2800" dirty="0"/>
          </a:p>
          <a:p>
            <a:pPr defTabSz="4687313"/>
            <a:endParaRPr lang="en-US" sz="2800" dirty="0" smtClean="0"/>
          </a:p>
          <a:p>
            <a:pPr defTabSz="4687313"/>
            <a:endParaRPr lang="en-US" sz="2800" dirty="0"/>
          </a:p>
          <a:p>
            <a:pPr marL="0" indent="0" defTabSz="4687313">
              <a:buNone/>
            </a:pPr>
            <a:endParaRPr lang="en-US" sz="1800" dirty="0" smtClean="0"/>
          </a:p>
          <a:p>
            <a:pPr marL="0" indent="0" defTabSz="4687313">
              <a:buNone/>
            </a:pPr>
            <a:endParaRPr lang="en-US" sz="1800" dirty="0" smtClean="0"/>
          </a:p>
          <a:p>
            <a:pPr marL="0" indent="0" defTabSz="4687313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4000" dirty="0" smtClean="0"/>
              <a:t>		</a:t>
            </a:r>
            <a:r>
              <a:rPr lang="en-US" sz="2800" dirty="0" smtClean="0"/>
              <a:t>	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764493"/>
              </p:ext>
            </p:extLst>
          </p:nvPr>
        </p:nvGraphicFramePr>
        <p:xfrm>
          <a:off x="1060450" y="1008063"/>
          <a:ext cx="7096125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9" name="Visio" r:id="rId3" imgW="8776079" imgH="4011660" progId="Visio.Drawing.11">
                  <p:embed/>
                </p:oleObj>
              </mc:Choice>
              <mc:Fallback>
                <p:oleObj name="Visio" r:id="rId3" imgW="8776079" imgH="40116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008063"/>
                        <a:ext cx="7096125" cy="324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267744" y="2650381"/>
            <a:ext cx="7200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>
                <a:latin typeface="Arial" charset="0"/>
              </a:rPr>
              <a:t>1</a:t>
            </a:r>
            <a:r>
              <a:rPr lang="en-US" sz="1050" b="1" dirty="0" smtClean="0">
                <a:latin typeface="Arial" charset="0"/>
              </a:rPr>
              <a:t>:1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63688" y="2650381"/>
            <a:ext cx="504056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latin typeface="Arial" charset="0"/>
              </a:rPr>
              <a:t>7:1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55776" y="1539330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560" y="2650381"/>
            <a:ext cx="7200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19672" y="1539330"/>
            <a:ext cx="144016" cy="144016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7504" y="2650381"/>
            <a:ext cx="504056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7504" y="2708920"/>
            <a:ext cx="504056" cy="21602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39752" y="2636912"/>
            <a:ext cx="504056" cy="21602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>
                <a:latin typeface="Arial" charset="0"/>
              </a:rPr>
              <a:t>7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:2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555776" y="1556792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9600" y="184482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SzPct val="75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  <a:defRPr sz="2800">
                <a:solidFill>
                  <a:srgbClr val="00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 smtClean="0"/>
          </a:p>
          <a:p>
            <a:endParaRPr lang="en-US" sz="1800" kern="0" dirty="0"/>
          </a:p>
          <a:p>
            <a:endParaRPr lang="en-US" sz="1800" kern="0" dirty="0" smtClean="0"/>
          </a:p>
          <a:p>
            <a:endParaRPr lang="en-US" sz="1800" kern="0" dirty="0"/>
          </a:p>
          <a:p>
            <a:endParaRPr lang="en-US" sz="1800" kern="0" dirty="0" smtClean="0"/>
          </a:p>
          <a:p>
            <a:endParaRPr lang="en-US" sz="1800" kern="0" dirty="0"/>
          </a:p>
          <a:p>
            <a:endParaRPr lang="en-US" sz="1800" kern="0" dirty="0" smtClean="0"/>
          </a:p>
          <a:p>
            <a:endParaRPr lang="en-US" sz="2000" kern="0" dirty="0" smtClean="0"/>
          </a:p>
          <a:p>
            <a:r>
              <a:rPr lang="en-US" sz="2000" kern="0" dirty="0" smtClean="0"/>
              <a:t>All the packets in the ordering domain have the same number of </a:t>
            </a:r>
            <a:r>
              <a:rPr lang="en-US" sz="2000" i="1" kern="0" dirty="0" smtClean="0"/>
              <a:t>processing phases </a:t>
            </a:r>
            <a:r>
              <a:rPr lang="en-US" sz="1400" kern="0" dirty="0" smtClean="0"/>
              <a:t>(up to </a:t>
            </a:r>
            <a:r>
              <a:rPr lang="en-US" sz="1400" i="1" kern="0" dirty="0" smtClean="0"/>
              <a:t>K</a:t>
            </a:r>
            <a:r>
              <a:rPr lang="en-US" sz="1400" kern="0" dirty="0" smtClean="0"/>
              <a:t>)</a:t>
            </a:r>
            <a:r>
              <a:rPr lang="en-US" sz="2000" kern="0" dirty="0" smtClean="0"/>
              <a:t>.</a:t>
            </a:r>
          </a:p>
          <a:p>
            <a:r>
              <a:rPr lang="en-US" sz="2000" kern="0" dirty="0" smtClean="0"/>
              <a:t>Lower similarity of processing delay affects the performance (reordering delay), but not the order!</a:t>
            </a:r>
          </a:p>
          <a:p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68594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6 0.00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0226 0.164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L 0.17916 -0.00278 " pathEditMode="relative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06684 0.164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302 -0.06459 L 0.08142 -0.08912 L 0.17326 -0.08588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7795 0.00648 L 0.23628 -0.01922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-0.01921 L 0.34027 -0.02361 L 0.41336 -0.0294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36 -0.02939 L 0.48055 0.01274 L 0.59444 0.01575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24444 -0.00555 " pathEditMode="relative" ptsTypes="AA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324 L -3.88889E-6 0.1648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61 0.15371 L 0.20903 0.15463 " pathEditMode="relative" ptsTypes="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03 0.15463 L 0.3507 0.15185 " pathEditMode="relative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69 0.15185 L 0.4 0.14815 L 0.43681 0.02592 L 0.46736 0.02037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657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000" y="4370801"/>
            <a:ext cx="4815244" cy="2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sz="2800" dirty="0" smtClean="0"/>
              <a:t>At what stage the </a:t>
            </a:r>
            <a:r>
              <a:rPr lang="en-US" sz="2800" i="1" dirty="0"/>
              <a:t>packet processing </a:t>
            </a:r>
            <a:r>
              <a:rPr lang="en-US" sz="2800" i="1" dirty="0" smtClean="0"/>
              <a:t>requirements </a:t>
            </a:r>
            <a:r>
              <a:rPr lang="en-US" sz="2800" dirty="0" smtClean="0"/>
              <a:t>are known: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Known upon </a:t>
            </a:r>
            <a:r>
              <a:rPr lang="en-US" sz="2800" dirty="0">
                <a:solidFill>
                  <a:srgbClr val="C00000"/>
                </a:solidFill>
              </a:rPr>
              <a:t>packet arrival</a:t>
            </a:r>
            <a:r>
              <a:rPr lang="en-US" sz="2800" dirty="0" smtClean="0"/>
              <a:t>. 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Known only at the </a:t>
            </a:r>
            <a:r>
              <a:rPr lang="en-US" sz="2800" dirty="0">
                <a:solidFill>
                  <a:srgbClr val="C00000"/>
                </a:solidFill>
              </a:rPr>
              <a:t>processing </a:t>
            </a:r>
            <a:r>
              <a:rPr lang="en-US" sz="2800" dirty="0" smtClean="0">
                <a:solidFill>
                  <a:srgbClr val="C00000"/>
                </a:solidFill>
              </a:rPr>
              <a:t>start</a:t>
            </a:r>
            <a:r>
              <a:rPr lang="en-US" sz="2800" dirty="0" smtClean="0"/>
              <a:t>.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en-US" sz="2800" dirty="0"/>
              <a:t>Known only at the </a:t>
            </a:r>
            <a:r>
              <a:rPr lang="en-US" sz="2800" dirty="0">
                <a:solidFill>
                  <a:srgbClr val="C00000"/>
                </a:solidFill>
              </a:rPr>
              <a:t>processing completion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71800" y="5249180"/>
            <a:ext cx="648072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255619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>
                <a:sym typeface="Wingdings"/>
              </a:rPr>
              <a:t>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107504" y="3717032"/>
            <a:ext cx="360040" cy="288032"/>
          </a:xfrm>
          <a:prstGeom prst="rightArrow">
            <a:avLst/>
          </a:prstGeom>
          <a:solidFill>
            <a:schemeClr val="bg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51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4375 0.11481 L 0.11736 0.15972 L 0.24931 0.15301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79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0.15301 L 0.35903 0.0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7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</a:t>
            </a:r>
            <a:r>
              <a:rPr lang="en-US" baseline="30000" dirty="0"/>
              <a:t>3</a:t>
            </a:r>
            <a:r>
              <a:rPr lang="en-US" dirty="0"/>
              <a:t> Algorithm for Framework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sz="1800" u="sng" dirty="0" smtClean="0"/>
              <a:t>Assumption</a:t>
            </a:r>
            <a:r>
              <a:rPr lang="en-US" sz="1800" dirty="0" smtClean="0"/>
              <a:t>: the packet processing requirements are known only when the processing completed.</a:t>
            </a:r>
          </a:p>
          <a:p>
            <a:endParaRPr lang="en-US" sz="1800" u="sng" dirty="0" smtClean="0"/>
          </a:p>
          <a:p>
            <a:r>
              <a:rPr lang="en-US" sz="1800" u="sng" dirty="0" smtClean="0"/>
              <a:t>Example:</a:t>
            </a:r>
            <a:r>
              <a:rPr lang="en-US" sz="1800" dirty="0" smtClean="0"/>
              <a:t> Packet that </a:t>
            </a:r>
            <a:r>
              <a:rPr lang="en-US" sz="1800" dirty="0" smtClean="0">
                <a:solidFill>
                  <a:srgbClr val="FF0000"/>
                </a:solidFill>
              </a:rPr>
              <a:t>finished</a:t>
            </a:r>
            <a:r>
              <a:rPr lang="en-US" sz="1800" dirty="0" smtClean="0"/>
              <a:t> all its processing </a:t>
            </a:r>
            <a:r>
              <a:rPr lang="en-US" sz="1800" dirty="0" smtClean="0">
                <a:solidFill>
                  <a:srgbClr val="FF0000"/>
                </a:solidFill>
              </a:rPr>
              <a:t>after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rgbClr val="FF0000"/>
                </a:solidFill>
              </a:rPr>
              <a:t>1</a:t>
            </a:r>
            <a:r>
              <a:rPr lang="en-US" sz="1800" dirty="0" smtClean="0">
                <a:latin typeface="Calibri"/>
              </a:rPr>
              <a:t> </a:t>
            </a:r>
            <a:r>
              <a:rPr lang="en-US" sz="1800" dirty="0"/>
              <a:t>processing </a:t>
            </a:r>
            <a:r>
              <a:rPr lang="en-US" sz="1800" dirty="0" smtClean="0"/>
              <a:t>phase </a:t>
            </a:r>
            <a:r>
              <a:rPr lang="en-US" sz="1800" dirty="0" smtClean="0">
                <a:solidFill>
                  <a:srgbClr val="FF0000"/>
                </a:solidFill>
              </a:rPr>
              <a:t>is not delayed </a:t>
            </a:r>
            <a:r>
              <a:rPr lang="en-US" sz="1800" dirty="0" smtClean="0"/>
              <a:t>by another currently processed packet in the </a:t>
            </a:r>
            <a:r>
              <a:rPr lang="en-US" sz="1800" dirty="0" smtClean="0">
                <a:solidFill>
                  <a:srgbClr val="FF0000"/>
                </a:solidFill>
              </a:rPr>
              <a:t>2nd</a:t>
            </a:r>
            <a:r>
              <a:rPr lang="en-US" sz="1800" dirty="0" smtClean="0"/>
              <a:t> </a:t>
            </a:r>
            <a:r>
              <a:rPr lang="en-US" sz="1800" dirty="0"/>
              <a:t>phase</a:t>
            </a:r>
            <a:r>
              <a:rPr lang="en-US" sz="1800" dirty="0" smtClean="0"/>
              <a:t>.</a:t>
            </a:r>
          </a:p>
          <a:p>
            <a:pPr lvl="1">
              <a:buClr>
                <a:srgbClr val="0000CC"/>
              </a:buClr>
            </a:pPr>
            <a:r>
              <a:rPr lang="en-US" sz="1600" dirty="0"/>
              <a:t>Because it means that they are from different flows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u="sng" dirty="0" smtClean="0"/>
              <a:t>Theorem:</a:t>
            </a:r>
            <a:r>
              <a:rPr lang="en-US" sz="1800" dirty="0" smtClean="0"/>
              <a:t> Ideal </a:t>
            </a:r>
            <a:r>
              <a:rPr lang="en-US" sz="1800" dirty="0"/>
              <a:t>partition into phases would minimize the reordering delay to 0.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981070"/>
              </p:ext>
            </p:extLst>
          </p:nvPr>
        </p:nvGraphicFramePr>
        <p:xfrm>
          <a:off x="2043113" y="3140968"/>
          <a:ext cx="4754562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" name="Visio" r:id="rId3" imgW="3356372" imgH="2190274" progId="Visio.Drawing.11">
                  <p:embed/>
                </p:oleObj>
              </mc:Choice>
              <mc:Fallback>
                <p:oleObj name="Visio" r:id="rId3" imgW="3356372" imgH="2190274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3140968"/>
                        <a:ext cx="4754562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Callout 5"/>
          <p:cNvSpPr/>
          <p:nvPr/>
        </p:nvSpPr>
        <p:spPr bwMode="auto">
          <a:xfrm>
            <a:off x="971600" y="4653135"/>
            <a:ext cx="1368152" cy="720080"/>
          </a:xfrm>
          <a:prstGeom prst="wedgeEllipseCallout">
            <a:avLst>
              <a:gd name="adj1" fmla="val 91908"/>
              <a:gd name="adj2" fmla="val -784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Number of phases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67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smtClean="0"/>
              <a:t>Algorithm for </a:t>
            </a:r>
            <a:r>
              <a:rPr lang="en-US" dirty="0"/>
              <a:t>Framework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But, in reality: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9978"/>
              </p:ext>
            </p:extLst>
          </p:nvPr>
        </p:nvGraphicFramePr>
        <p:xfrm>
          <a:off x="1907704" y="1916832"/>
          <a:ext cx="5400600" cy="372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2" name="Visio" r:id="rId3" imgW="3141843" imgH="2164595" progId="Visio.Drawing.11">
                  <p:embed/>
                </p:oleObj>
              </mc:Choice>
              <mc:Fallback>
                <p:oleObj name="Visio" r:id="rId3" imgW="3141843" imgH="2164595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16832"/>
                        <a:ext cx="5400600" cy="3722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4139952" y="3573016"/>
            <a:ext cx="1071736" cy="100811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9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</a:t>
            </a:r>
            <a:r>
              <a:rPr lang="en-US" baseline="30000" dirty="0"/>
              <a:t>3</a:t>
            </a:r>
            <a:r>
              <a:rPr lang="en-US" dirty="0"/>
              <a:t> Algorithm for Framework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Each packet needs to go through </a:t>
            </a:r>
            <a:r>
              <a:rPr lang="en-US" sz="2000" i="1" dirty="0"/>
              <a:t>several</a:t>
            </a:r>
            <a:r>
              <a:rPr lang="en-US" sz="2000" dirty="0"/>
              <a:t> SN generators.</a:t>
            </a:r>
          </a:p>
          <a:p>
            <a:pPr lvl="1"/>
            <a:r>
              <a:rPr lang="en-US" sz="1600" dirty="0"/>
              <a:t>After completing the </a:t>
            </a:r>
            <a:r>
              <a:rPr lang="el-GR" sz="1600" dirty="0">
                <a:latin typeface="Calibri"/>
              </a:rPr>
              <a:t>φ</a:t>
            </a:r>
            <a:r>
              <a:rPr lang="en-US" sz="1600" dirty="0"/>
              <a:t>-</a:t>
            </a:r>
            <a:r>
              <a:rPr lang="en-US" sz="1600" dirty="0" err="1"/>
              <a:t>th</a:t>
            </a:r>
            <a:r>
              <a:rPr lang="en-US" sz="1600" dirty="0"/>
              <a:t> processing phase it will ask for the next SN from the (</a:t>
            </a:r>
            <a:r>
              <a:rPr lang="el-GR" sz="1600" dirty="0">
                <a:latin typeface="Calibri"/>
              </a:rPr>
              <a:t>φ</a:t>
            </a:r>
            <a:r>
              <a:rPr lang="en-US" sz="1600" dirty="0"/>
              <a:t>+1</a:t>
            </a:r>
            <a:r>
              <a:rPr lang="en-US" sz="1600" dirty="0" smtClean="0"/>
              <a:t>)-</a:t>
            </a:r>
            <a:r>
              <a:rPr lang="en-US" sz="1600" dirty="0" err="1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SN generator.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64114"/>
              </p:ext>
            </p:extLst>
          </p:nvPr>
        </p:nvGraphicFramePr>
        <p:xfrm>
          <a:off x="1907704" y="2636912"/>
          <a:ext cx="5400600" cy="372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4" name="Visio" r:id="rId3" imgW="3141916" imgH="2164590" progId="Visio.Drawing.11">
                  <p:embed/>
                </p:oleObj>
              </mc:Choice>
              <mc:Fallback>
                <p:oleObj name="Visio" r:id="rId3" imgW="3141916" imgH="216459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5400600" cy="3722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7020272" y="3356992"/>
            <a:ext cx="1152128" cy="538843"/>
          </a:xfrm>
          <a:prstGeom prst="wedgeRectCallout">
            <a:avLst>
              <a:gd name="adj1" fmla="val -226193"/>
              <a:gd name="adj2" fmla="val 747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Next SN Generator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06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</a:t>
            </a:r>
            <a:r>
              <a:rPr lang="en-US" baseline="30000" dirty="0"/>
              <a:t>3</a:t>
            </a:r>
            <a:r>
              <a:rPr lang="en-US" dirty="0"/>
              <a:t> Algorithm for Framework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When a packet requests a new SN, it cannot </a:t>
            </a:r>
            <a:r>
              <a:rPr lang="en-US" sz="1800" dirty="0" smtClean="0"/>
              <a:t>always get </a:t>
            </a:r>
            <a:r>
              <a:rPr lang="en-US" sz="1800" dirty="0"/>
              <a:t>it automatically immediately.</a:t>
            </a:r>
          </a:p>
          <a:p>
            <a:pPr lvl="1"/>
            <a:r>
              <a:rPr lang="en-US" sz="1400" dirty="0"/>
              <a:t>The </a:t>
            </a:r>
            <a:r>
              <a:rPr lang="el-GR" sz="1400" dirty="0">
                <a:latin typeface="Calibri"/>
              </a:rPr>
              <a:t>φ</a:t>
            </a:r>
            <a:r>
              <a:rPr lang="en-US" sz="1400" dirty="0"/>
              <a:t>-</a:t>
            </a:r>
            <a:r>
              <a:rPr lang="en-US" sz="1400" dirty="0" err="1"/>
              <a:t>th</a:t>
            </a:r>
            <a:r>
              <a:rPr lang="en-US" sz="1400" dirty="0"/>
              <a:t> SN generator grants new SN to the oldest packet that finished </a:t>
            </a:r>
            <a:r>
              <a:rPr lang="en-US" sz="1400" dirty="0" smtClean="0"/>
              <a:t>processing </a:t>
            </a:r>
            <a:r>
              <a:rPr lang="en-US" sz="1400" dirty="0"/>
              <a:t>of </a:t>
            </a:r>
            <a:r>
              <a:rPr lang="el-GR" sz="1400" dirty="0">
                <a:latin typeface="Calibri"/>
              </a:rPr>
              <a:t>φ</a:t>
            </a:r>
            <a:r>
              <a:rPr lang="en-US" sz="1400" dirty="0"/>
              <a:t> phases</a:t>
            </a:r>
            <a:r>
              <a:rPr lang="en-US" sz="1400" dirty="0" smtClean="0"/>
              <a:t>.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There </a:t>
            </a:r>
            <a:r>
              <a:rPr lang="en-US" sz="1800" dirty="0"/>
              <a:t>is no processing preemption!</a:t>
            </a:r>
          </a:p>
          <a:p>
            <a:pPr lvl="1"/>
            <a:endParaRPr lang="en-US" sz="14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271843"/>
              </p:ext>
            </p:extLst>
          </p:nvPr>
        </p:nvGraphicFramePr>
        <p:xfrm>
          <a:off x="2483769" y="2204864"/>
          <a:ext cx="4072708" cy="317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0" name="Visio" r:id="rId4" imgW="3138134" imgH="2444310" progId="Visio.Drawing.11">
                  <p:embed/>
                </p:oleObj>
              </mc:Choice>
              <mc:Fallback>
                <p:oleObj name="Visio" r:id="rId4" imgW="3138134" imgH="244431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9" y="2204864"/>
                        <a:ext cx="4072708" cy="317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1691680" y="4474333"/>
            <a:ext cx="1008112" cy="538843"/>
          </a:xfrm>
          <a:prstGeom prst="wedgeRectCallout">
            <a:avLst>
              <a:gd name="adj1" fmla="val 233229"/>
              <a:gd name="adj2" fmla="val -464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Request next SN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6300192" y="4437112"/>
            <a:ext cx="1008112" cy="538843"/>
          </a:xfrm>
          <a:prstGeom prst="wedgeRectCallout">
            <a:avLst>
              <a:gd name="adj1" fmla="val -199930"/>
              <a:gd name="adj2" fmla="val -377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Granted next SN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96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25" y="1238124"/>
            <a:ext cx="4978655" cy="550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23527" y="2744924"/>
            <a:ext cx="648072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</a:t>
            </a:r>
            <a:r>
              <a:rPr lang="en-US" baseline="30000" dirty="0"/>
              <a:t>3</a:t>
            </a:r>
            <a:r>
              <a:rPr lang="en-US" dirty="0" smtClean="0"/>
              <a:t> </a:t>
            </a:r>
            <a:r>
              <a:rPr lang="en-US" dirty="0"/>
              <a:t>– Framework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55576" y="1844824"/>
            <a:ext cx="1570890" cy="734076"/>
          </a:xfrm>
          <a:prstGeom prst="wedgeRectCallout">
            <a:avLst>
              <a:gd name="adj1" fmla="val 80993"/>
              <a:gd name="adj2" fmla="val 6989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(1) A packet arrives and is assigned an SN</a:t>
            </a:r>
            <a:r>
              <a:rPr lang="en-US" sz="1400" b="1" baseline="-25000" dirty="0" smtClean="0">
                <a:solidFill>
                  <a:srgbClr val="000000"/>
                </a:solidFill>
                <a:cs typeface="Arial" charset="0"/>
              </a:rPr>
              <a:t>1</a:t>
            </a:r>
            <a:endParaRPr lang="en-US" sz="1400" b="1" baseline="-25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95536" y="3217994"/>
            <a:ext cx="2304256" cy="1147110"/>
          </a:xfrm>
          <a:prstGeom prst="wedgeRectCallout">
            <a:avLst>
              <a:gd name="adj1" fmla="val 132824"/>
              <a:gd name="adj2" fmla="val -692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(2) At end of processing phase </a:t>
            </a:r>
            <a:r>
              <a:rPr lang="el-GR" sz="1400" b="1" dirty="0" smtClean="0">
                <a:solidFill>
                  <a:srgbClr val="000000"/>
                </a:solidFill>
                <a:latin typeface="Calibri"/>
                <a:cs typeface="Arial" charset="0"/>
              </a:rPr>
              <a:t>φ</a:t>
            </a: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send request for SN</a:t>
            </a:r>
            <a:r>
              <a:rPr lang="el-GR" sz="1400" b="1" baseline="-25000" dirty="0" smtClean="0">
                <a:solidFill>
                  <a:srgbClr val="000000"/>
                </a:solidFill>
                <a:latin typeface="Calibri"/>
                <a:cs typeface="Arial" charset="0"/>
              </a:rPr>
              <a:t>φ</a:t>
            </a:r>
            <a:r>
              <a:rPr lang="en-US" sz="1400" b="1" baseline="-25000" dirty="0" smtClean="0">
                <a:solidFill>
                  <a:srgbClr val="000000"/>
                </a:solidFill>
                <a:latin typeface="Calibri"/>
                <a:cs typeface="Arial" charset="0"/>
              </a:rPr>
              <a:t>+1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. </a:t>
            </a:r>
            <a:br>
              <a:rPr lang="en-US" sz="1400" b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When granted increment SN.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51520" y="5157192"/>
            <a:ext cx="2880320" cy="1008112"/>
          </a:xfrm>
          <a:prstGeom prst="wedgeRectCallout">
            <a:avLst>
              <a:gd name="adj1" fmla="val 95247"/>
              <a:gd name="adj2" fmla="val -635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(3) SN Generator </a:t>
            </a:r>
            <a:r>
              <a:rPr lang="el-GR" sz="1400" b="1" dirty="0" smtClean="0">
                <a:solidFill>
                  <a:srgbClr val="000000"/>
                </a:solidFill>
                <a:latin typeface="Calibri"/>
                <a:cs typeface="Arial" charset="0"/>
              </a:rPr>
              <a:t>φ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: 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Grant token when  	SN==</a:t>
            </a: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oldestSN</a:t>
            </a:r>
            <a:r>
              <a:rPr lang="el-GR" sz="1400" b="1" baseline="-25000" dirty="0" smtClean="0">
                <a:solidFill>
                  <a:srgbClr val="000000"/>
                </a:solidFill>
                <a:latin typeface="Calibri"/>
                <a:cs typeface="Arial" charset="0"/>
              </a:rPr>
              <a:t>φ</a:t>
            </a:r>
            <a:endParaRPr lang="en-US" sz="1400" b="1" dirty="0" smtClean="0">
              <a:solidFill>
                <a:srgbClr val="000000"/>
              </a:solidFill>
              <a:cs typeface="Arial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Increment </a:t>
            </a: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oldestSN</a:t>
            </a:r>
            <a:r>
              <a:rPr lang="el-GR" sz="1400" b="1" baseline="-25000" dirty="0" smtClean="0">
                <a:solidFill>
                  <a:srgbClr val="000000"/>
                </a:solidFill>
                <a:latin typeface="Calibri"/>
                <a:cs typeface="Arial" charset="0"/>
              </a:rPr>
              <a:t>φ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cs typeface="Arial" charset="0"/>
              </a:rPr>
              <a:t>NextSN</a:t>
            </a:r>
            <a:r>
              <a:rPr lang="el-GR" sz="1400" b="1" baseline="-25000" dirty="0" smtClean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l-GR" sz="1400" b="1" baseline="-25000" dirty="0">
                <a:solidFill>
                  <a:srgbClr val="000000"/>
                </a:solidFill>
                <a:latin typeface="Calibri"/>
                <a:cs typeface="Arial" charset="0"/>
              </a:rPr>
              <a:t>φ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516216" y="1201275"/>
            <a:ext cx="2088232" cy="715557"/>
          </a:xfrm>
          <a:prstGeom prst="wedgeRectCallout">
            <a:avLst>
              <a:gd name="adj1" fmla="val -148672"/>
              <a:gd name="adj2" fmla="val 1406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(4) PE: When finish processing phases, send to OU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6408204" y="2074844"/>
            <a:ext cx="2304256" cy="504056"/>
          </a:xfrm>
          <a:prstGeom prst="wedgeRectCallout">
            <a:avLst>
              <a:gd name="adj1" fmla="val -81788"/>
              <a:gd name="adj2" fmla="val 45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(5) OU: complete the SN grants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4283968" y="436510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04048" y="5373216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516216" y="3573016"/>
            <a:ext cx="2304256" cy="734579"/>
          </a:xfrm>
          <a:prstGeom prst="wedgeRectCallout">
            <a:avLst>
              <a:gd name="adj1" fmla="val -84218"/>
              <a:gd name="adj2" fmla="val -1747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(6) OU: When all SNs are granted– transmit to the output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176732" y="587727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43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767 0.00278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52 -0.02315 L -0.11128 -0.075 L -0.16232 -0.18102 L -0.16441 -0.22176 " pathEditMode="relative" ptsTypes="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7 0.00278 L 0.27135 -0.04352 L 0.35503 -0.04491 L 0.37448 -0.04491 " pathEditMode="relative" ptsTypes="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521 -0.41227 " pathEditMode="relative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09 -0.0419 L 0.47517 -0.0432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181 L 0.01267 -0.494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98 -0.04329 L 0.5677 -0.00393 L 0.66979 -0.00255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7" grpId="0" animBg="1"/>
      <p:bldP spid="17" grpId="1" animBg="1"/>
      <p:bldP spid="17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82" y="3377885"/>
            <a:ext cx="6676901" cy="36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Reordering Delay vs. </a:t>
            </a:r>
            <a:r>
              <a:rPr lang="en-US" sz="3200" dirty="0" smtClean="0"/>
              <a:t>Processing Variability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2000" dirty="0" smtClean="0"/>
              <a:t>Synthetic </a:t>
            </a:r>
            <a:r>
              <a:rPr lang="en-US" sz="2000" dirty="0"/>
              <a:t>traffic</a:t>
            </a:r>
          </a:p>
          <a:p>
            <a:pPr lvl="1"/>
            <a:r>
              <a:rPr lang="en-US" sz="1600" dirty="0"/>
              <a:t>Poisson arrivals</a:t>
            </a:r>
          </a:p>
          <a:p>
            <a:pPr lvl="1"/>
            <a:r>
              <a:rPr lang="en-US" sz="1600" dirty="0"/>
              <a:t>Uniform </a:t>
            </a:r>
            <a:r>
              <a:rPr lang="en-US" sz="1600" dirty="0" smtClean="0"/>
              <a:t>processing requirements </a:t>
            </a:r>
            <a:r>
              <a:rPr lang="en-US" sz="1600" dirty="0"/>
              <a:t>distribution between [1,10] phases.</a:t>
            </a:r>
          </a:p>
          <a:p>
            <a:pPr lvl="2"/>
            <a:r>
              <a:rPr lang="en-US" sz="1200" dirty="0"/>
              <a:t>For a fair comparison, 10 hash buckets in Hashed-SN algorithm. </a:t>
            </a:r>
          </a:p>
          <a:p>
            <a:pPr lvl="1"/>
            <a:r>
              <a:rPr lang="en-US" sz="1600" dirty="0" err="1"/>
              <a:t>Zipf</a:t>
            </a:r>
            <a:r>
              <a:rPr lang="en-US" sz="1600" dirty="0"/>
              <a:t> distribution of the packets between 300 flows.</a:t>
            </a:r>
          </a:p>
          <a:p>
            <a:r>
              <a:rPr lang="en-US" sz="2000" i="1" dirty="0" smtClean="0"/>
              <a:t>Phase</a:t>
            </a:r>
            <a:r>
              <a:rPr lang="en-US" sz="2000" dirty="0" smtClean="0"/>
              <a:t> processing delay variability:</a:t>
            </a:r>
          </a:p>
          <a:p>
            <a:pPr lvl="1"/>
            <a:r>
              <a:rPr lang="en-US" sz="1400" dirty="0" smtClean="0"/>
              <a:t>Delay ~ U[min, max]. Variability = max/min</a:t>
            </a:r>
            <a:r>
              <a:rPr lang="en-US" sz="1400" dirty="0" smtClean="0"/>
              <a:t>.</a:t>
            </a:r>
          </a:p>
          <a:p>
            <a:pPr lvl="1"/>
            <a:r>
              <a:rPr lang="en-US" sz="1400" dirty="0" smtClean="0"/>
              <a:t>E[delay]=100 time units</a:t>
            </a:r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8" name="Oval Callout 7"/>
          <p:cNvSpPr/>
          <p:nvPr/>
        </p:nvSpPr>
        <p:spPr bwMode="auto">
          <a:xfrm>
            <a:off x="6660232" y="3783891"/>
            <a:ext cx="2304256" cy="1152128"/>
          </a:xfrm>
          <a:prstGeom prst="wedgeEllipseCallout">
            <a:avLst>
              <a:gd name="adj1" fmla="val -62614"/>
              <a:gd name="adj2" fmla="val -121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Improvement in orders of magnitude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6660232" y="3783891"/>
            <a:ext cx="2304256" cy="1152128"/>
          </a:xfrm>
          <a:prstGeom prst="wedgeEllipseCallout">
            <a:avLst>
              <a:gd name="adj1" fmla="val -63343"/>
              <a:gd name="adj2" fmla="val 1216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Improvement also with high phase processing delay variability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547664" y="6448187"/>
            <a:ext cx="6480719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63887" y="6088147"/>
            <a:ext cx="2520281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1200" dirty="0"/>
              <a:t>Phase processing delay </a:t>
            </a:r>
            <a:r>
              <a:rPr lang="en-US" sz="1200" dirty="0" smtClean="0"/>
              <a:t>variability</a:t>
            </a:r>
            <a:endParaRPr lang="en-US" sz="1200" dirty="0"/>
          </a:p>
        </p:txBody>
      </p:sp>
      <p:sp>
        <p:nvSpPr>
          <p:cNvPr id="5" name="Oval 4"/>
          <p:cNvSpPr/>
          <p:nvPr/>
        </p:nvSpPr>
        <p:spPr bwMode="auto">
          <a:xfrm>
            <a:off x="5580112" y="3305877"/>
            <a:ext cx="1080120" cy="292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16200000">
            <a:off x="2145621" y="4489847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1200" dirty="0" smtClean="0"/>
              <a:t>Mean reordering delay</a:t>
            </a:r>
            <a:endParaRPr lang="en-US" sz="1200" dirty="0"/>
          </a:p>
        </p:txBody>
      </p:sp>
      <p:sp>
        <p:nvSpPr>
          <p:cNvPr id="12" name="Oval Callout 11"/>
          <p:cNvSpPr/>
          <p:nvPr/>
        </p:nvSpPr>
        <p:spPr bwMode="auto">
          <a:xfrm>
            <a:off x="782553" y="5761220"/>
            <a:ext cx="2110124" cy="900100"/>
          </a:xfrm>
          <a:prstGeom prst="wedgeEllipseCallout">
            <a:avLst>
              <a:gd name="adj1" fmla="val 73091"/>
              <a:gd name="adj2" fmla="val -5332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Ideal conditions:</a:t>
            </a:r>
            <a:r>
              <a:rPr lang="en-US" sz="1400" dirty="0" smtClean="0">
                <a:latin typeface="Arial" charset="0"/>
              </a:rPr>
              <a:t> no reordering delay.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1102348" y="4546339"/>
            <a:ext cx="1790329" cy="934824"/>
          </a:xfrm>
          <a:prstGeom prst="wedgeEllipseCallout">
            <a:avLst>
              <a:gd name="adj1" fmla="val 97275"/>
              <a:gd name="adj2" fmla="val -2783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Improvement by an order of magnitude</a:t>
            </a:r>
          </a:p>
        </p:txBody>
      </p:sp>
      <p:sp>
        <p:nvSpPr>
          <p:cNvPr id="14" name="Oval Callout 13"/>
          <p:cNvSpPr/>
          <p:nvPr/>
        </p:nvSpPr>
        <p:spPr bwMode="auto">
          <a:xfrm>
            <a:off x="1102348" y="4549011"/>
            <a:ext cx="1790329" cy="948948"/>
          </a:xfrm>
          <a:prstGeom prst="wedgeEllipseCallout">
            <a:avLst>
              <a:gd name="adj1" fmla="val 96742"/>
              <a:gd name="adj2" fmla="val -764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Improvement by an order of magnitude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3347864" y="3284984"/>
            <a:ext cx="720080" cy="2926286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23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Processors (NPs)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75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NPs used in routers for almost everything</a:t>
            </a:r>
          </a:p>
          <a:p>
            <a:pPr lvl="1"/>
            <a:r>
              <a:rPr lang="en-US" dirty="0" smtClean="0"/>
              <a:t>Forwarding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Deep Packet Inspection (DPI)</a:t>
            </a:r>
          </a:p>
          <a:p>
            <a:pPr lvl="1"/>
            <a:r>
              <a:rPr lang="en-US" dirty="0" smtClean="0"/>
              <a:t>Firewalling</a:t>
            </a:r>
          </a:p>
          <a:p>
            <a:pPr lvl="1"/>
            <a:r>
              <a:rPr lang="en-US" dirty="0" smtClean="0"/>
              <a:t>Traffic engineering</a:t>
            </a:r>
          </a:p>
          <a:p>
            <a:pPr lvl="1"/>
            <a:r>
              <a:rPr lang="en-US" dirty="0" smtClean="0"/>
              <a:t>VPN encryption</a:t>
            </a:r>
          </a:p>
          <a:p>
            <a:pPr lvl="1"/>
            <a:r>
              <a:rPr lang="en-US" dirty="0" smtClean="0"/>
              <a:t>LZS decompression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 err="1" smtClean="0"/>
              <a:t>QoS</a:t>
            </a:r>
            <a:endParaRPr lang="en-US" dirty="0"/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pPr marL="342900" lvl="1" indent="-342900">
              <a:buClr>
                <a:srgbClr val="0000CC"/>
              </a:buClr>
            </a:pPr>
            <a:endParaRPr lang="en-US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342900" lvl="1" indent="-342900">
              <a:buClr>
                <a:srgbClr val="0000CC"/>
              </a:buClr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Increasingly heterogeneous processing demands.</a:t>
            </a:r>
            <a:endParaRPr lang="en-US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2685" y="2208726"/>
            <a:ext cx="2553771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1595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Reordering Delay vs. </a:t>
            </a:r>
            <a:r>
              <a:rPr lang="en-US" sz="3200" dirty="0" smtClean="0"/>
              <a:t>Load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21" y="6165304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47" y="2797944"/>
            <a:ext cx="3489945" cy="317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 bwMode="auto">
          <a:xfrm>
            <a:off x="6296136" y="3376142"/>
            <a:ext cx="2304256" cy="936104"/>
          </a:xfrm>
          <a:prstGeom prst="wedgeEllipseCallout">
            <a:avLst>
              <a:gd name="adj1" fmla="val -65667"/>
              <a:gd name="adj2" fmla="val -261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Improvement by orders of magnitude</a:t>
            </a:r>
          </a:p>
        </p:txBody>
      </p:sp>
      <p:sp>
        <p:nvSpPr>
          <p:cNvPr id="11" name="Oval Callout 10"/>
          <p:cNvSpPr/>
          <p:nvPr/>
        </p:nvSpPr>
        <p:spPr bwMode="auto">
          <a:xfrm>
            <a:off x="6296136" y="3388111"/>
            <a:ext cx="2304256" cy="936104"/>
          </a:xfrm>
          <a:prstGeom prst="wedgeEllipseCallout">
            <a:avLst>
              <a:gd name="adj1" fmla="val -68649"/>
              <a:gd name="adj2" fmla="val 199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Improvement by orders of magnitude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547664" y="5373216"/>
            <a:ext cx="6480719" cy="1096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3969" y="5229200"/>
            <a:ext cx="7920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1200" dirty="0" smtClean="0"/>
              <a:t>% Load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 bwMode="auto">
          <a:xfrm rot="16200000">
            <a:off x="2289637" y="3846924"/>
            <a:ext cx="172819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en-US" sz="1200" dirty="0" smtClean="0"/>
              <a:t>Mean reordering delay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Real-life trace: CAIDA </a:t>
            </a:r>
            <a:r>
              <a:rPr lang="en-US" sz="2400" dirty="0" err="1" smtClean="0"/>
              <a:t>anonymized</a:t>
            </a:r>
            <a:r>
              <a:rPr lang="en-US" sz="2400" dirty="0" smtClean="0"/>
              <a:t> Internet traces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u="sng" dirty="0" smtClean="0"/>
              <a:t>Note</a:t>
            </a:r>
            <a:r>
              <a:rPr lang="en-US" sz="2400" dirty="0" smtClean="0"/>
              <a:t>: reordering delay occurs even under low load.</a:t>
            </a:r>
          </a:p>
        </p:txBody>
      </p:sp>
    </p:spTree>
    <p:extLst>
      <p:ext uri="{BB962C8B-B14F-4D97-AF65-F5344CB8AC3E}">
        <p14:creationId xmlns:p14="http://schemas.microsoft.com/office/powerpoint/2010/main" val="238899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77D359C-AE02-45A4-82D2-0BA1D1843880}" type="slidenum">
              <a:rPr lang="he-IL" smtClean="0"/>
              <a:pPr/>
              <a:t>21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Novel </a:t>
            </a:r>
            <a:r>
              <a:rPr lang="en-US" sz="2400" dirty="0"/>
              <a:t>reordering algorithms </a:t>
            </a:r>
            <a:r>
              <a:rPr lang="en-US" sz="2400" dirty="0" smtClean="0"/>
              <a:t>for parallel </a:t>
            </a:r>
            <a:r>
              <a:rPr lang="en-US" sz="2400" dirty="0"/>
              <a:t>multi-core network </a:t>
            </a:r>
            <a:r>
              <a:rPr lang="en-US" sz="2400" dirty="0" smtClean="0"/>
              <a:t>processors</a:t>
            </a:r>
          </a:p>
          <a:p>
            <a:pPr lvl="1"/>
            <a:r>
              <a:rPr lang="en-US" sz="1800" dirty="0" smtClean="0"/>
              <a:t>reduce </a:t>
            </a:r>
            <a:r>
              <a:rPr lang="en-US" sz="1800" dirty="0"/>
              <a:t>reordering delays</a:t>
            </a:r>
          </a:p>
          <a:p>
            <a:r>
              <a:rPr lang="en-US" sz="2400" dirty="0" smtClean="0"/>
              <a:t>Rely </a:t>
            </a:r>
            <a:r>
              <a:rPr lang="en-US" sz="2400" dirty="0"/>
              <a:t>on the fact </a:t>
            </a:r>
            <a:r>
              <a:rPr lang="en-US" sz="2400" dirty="0" smtClean="0"/>
              <a:t>that all </a:t>
            </a:r>
            <a:r>
              <a:rPr lang="en-US" sz="2400" dirty="0"/>
              <a:t>packets of a given flow have similar required </a:t>
            </a:r>
            <a:r>
              <a:rPr lang="en-US" sz="2400" dirty="0" smtClean="0"/>
              <a:t>processing functions.</a:t>
            </a:r>
          </a:p>
          <a:p>
            <a:r>
              <a:rPr lang="en-US" sz="2400" dirty="0" smtClean="0"/>
              <a:t>Three frameworks </a:t>
            </a:r>
            <a:r>
              <a:rPr lang="en-US" sz="2400" dirty="0"/>
              <a:t>that define the stages at which the </a:t>
            </a:r>
            <a:r>
              <a:rPr lang="en-US" sz="2400" dirty="0" smtClean="0"/>
              <a:t>network processor knows about </a:t>
            </a:r>
            <a:r>
              <a:rPr lang="en-US" sz="2400" dirty="0"/>
              <a:t>the </a:t>
            </a:r>
            <a:r>
              <a:rPr lang="en-US" sz="2400" dirty="0" smtClean="0"/>
              <a:t>packet </a:t>
            </a:r>
            <a:r>
              <a:rPr lang="en-US" sz="2400" dirty="0"/>
              <a:t>processing </a:t>
            </a:r>
            <a:r>
              <a:rPr lang="en-US" sz="2400" dirty="0" smtClean="0"/>
              <a:t>requirements. </a:t>
            </a:r>
          </a:p>
          <a:p>
            <a:r>
              <a:rPr lang="en-US" sz="2400" dirty="0" smtClean="0"/>
              <a:t>Analysis using simulations</a:t>
            </a:r>
          </a:p>
          <a:p>
            <a:pPr lvl="1"/>
            <a:r>
              <a:rPr lang="en-US" sz="1800" dirty="0"/>
              <a:t>Reordering delays are negligible, both under synthetic traffic and real-life traces</a:t>
            </a:r>
            <a:r>
              <a:rPr lang="en-US" sz="1800" dirty="0" smtClean="0"/>
              <a:t>.</a:t>
            </a:r>
          </a:p>
          <a:p>
            <a:r>
              <a:rPr lang="en-US" sz="2200" dirty="0" smtClean="0"/>
              <a:t>Analytical model (in the paper) </a:t>
            </a:r>
            <a:endParaRPr lang="en-US" sz="22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he-IL" sz="1600" dirty="0" smtClean="0"/>
          </a:p>
        </p:txBody>
      </p:sp>
    </p:spTree>
    <p:extLst>
      <p:ext uri="{BB962C8B-B14F-4D97-AF65-F5344CB8AC3E}">
        <p14:creationId xmlns:p14="http://schemas.microsoft.com/office/powerpoint/2010/main" val="3562185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Thank you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9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Multi-Core NP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Each packet is assigned to a Processing Element (PE)</a:t>
            </a:r>
          </a:p>
          <a:p>
            <a:pPr lvl="1"/>
            <a:r>
              <a:rPr lang="en-US" sz="2000" dirty="0" smtClean="0"/>
              <a:t>Any per-packet load balancing scheme</a:t>
            </a:r>
          </a:p>
          <a:p>
            <a:pPr lvl="1"/>
            <a:endParaRPr lang="en-US" sz="2000" dirty="0" smtClean="0"/>
          </a:p>
          <a:p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  <a:sym typeface="Wingdings"/>
            </a:endParaRPr>
          </a:p>
          <a:p>
            <a:pPr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9832" y="5661248"/>
            <a:ext cx="384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dirty="0" smtClean="0"/>
              <a:t>E.g., </a:t>
            </a:r>
            <a:r>
              <a:rPr lang="en-US" sz="1600" dirty="0" err="1" smtClean="0"/>
              <a:t>Cavium</a:t>
            </a:r>
            <a:r>
              <a:rPr lang="en-US" sz="1600" dirty="0" smtClean="0"/>
              <a:t> CN68XX NP, </a:t>
            </a:r>
            <a:r>
              <a:rPr lang="en-US" sz="1600" dirty="0" err="1" smtClean="0"/>
              <a:t>EZChip</a:t>
            </a:r>
            <a:r>
              <a:rPr lang="en-US" sz="1600" dirty="0" smtClean="0"/>
              <a:t> NP-4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36" y="2550104"/>
            <a:ext cx="4815244" cy="2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 bwMode="auto">
          <a:xfrm>
            <a:off x="827584" y="3627376"/>
            <a:ext cx="648072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3976 0.00023 " pathEditMode="relative" ptsTypes="AA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3.75723E-6 L 0.18958 -0.10775 L 0.26319 -0.1496 L 0.39514 -0.14336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-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97" y="3218673"/>
            <a:ext cx="4815244" cy="237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Ordering in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687313"/>
            <a:r>
              <a:rPr lang="en-US" sz="2000" dirty="0" smtClean="0"/>
              <a:t>NPs are required to avoid out-of-order packet transmission within a flow.</a:t>
            </a:r>
          </a:p>
          <a:p>
            <a:pPr lvl="1" defTabSz="4687313"/>
            <a:r>
              <a:rPr lang="en-US" sz="1600" dirty="0" smtClean="0"/>
              <a:t>TCP throughput, cross-packet DPI, statistics, etc.</a:t>
            </a:r>
            <a:endParaRPr lang="en-US" sz="1600" dirty="0"/>
          </a:p>
          <a:p>
            <a:pPr defTabSz="4687313"/>
            <a:r>
              <a:rPr lang="en-US" sz="2000" dirty="0" smtClean="0"/>
              <a:t>Naïve solution is avoiding reordering at all.</a:t>
            </a:r>
          </a:p>
          <a:p>
            <a:pPr lvl="1" defTabSz="4687313"/>
            <a:r>
              <a:rPr lang="en-US" sz="1600" dirty="0" smtClean="0"/>
              <a:t>Heavy </a:t>
            </a:r>
            <a:r>
              <a:rPr lang="en-US" sz="1600" dirty="0"/>
              <a:t>packets often delay light </a:t>
            </a:r>
            <a:r>
              <a:rPr lang="en-US" sz="1600" dirty="0" smtClean="0"/>
              <a:t>packets.</a:t>
            </a:r>
          </a:p>
          <a:p>
            <a:pPr defTabSz="4687313"/>
            <a:endParaRPr lang="en-US" sz="2000" dirty="0"/>
          </a:p>
          <a:p>
            <a:pPr defTabSz="4687313"/>
            <a:endParaRPr lang="en-US" sz="2000" dirty="0" smtClean="0"/>
          </a:p>
          <a:p>
            <a:pPr defTabSz="4687313"/>
            <a:endParaRPr lang="en-US" sz="2000" dirty="0"/>
          </a:p>
          <a:p>
            <a:pPr defTabSz="4687313"/>
            <a:endParaRPr lang="en-US" sz="2000" dirty="0" smtClean="0"/>
          </a:p>
          <a:p>
            <a:pPr defTabSz="4687313"/>
            <a:endParaRPr lang="en-US" sz="2000" dirty="0"/>
          </a:p>
          <a:p>
            <a:pPr defTabSz="4687313"/>
            <a:endParaRPr lang="en-US" sz="2000" dirty="0" smtClean="0"/>
          </a:p>
          <a:p>
            <a:pPr defTabSz="4687313"/>
            <a:endParaRPr lang="en-US" sz="2000" dirty="0"/>
          </a:p>
          <a:p>
            <a:pPr defTabSz="4687313"/>
            <a:r>
              <a:rPr lang="en-US" sz="2000" dirty="0" smtClean="0"/>
              <a:t>Can </a:t>
            </a:r>
            <a:r>
              <a:rPr lang="en-US" sz="2000" dirty="0"/>
              <a:t>we reduce this reordering delay</a:t>
            </a:r>
            <a:r>
              <a:rPr lang="en-US" sz="2000" dirty="0" smtClean="0"/>
              <a:t>?</a:t>
            </a:r>
          </a:p>
          <a:p>
            <a:pPr marL="0" indent="0" defTabSz="4687313">
              <a:buNone/>
            </a:pP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75856" y="4102749"/>
            <a:ext cx="648072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15816" y="4102749"/>
            <a:ext cx="288032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732240" y="3218673"/>
            <a:ext cx="1224136" cy="668052"/>
          </a:xfrm>
          <a:prstGeom prst="wedgeEllipseCallout">
            <a:avLst>
              <a:gd name="adj1" fmla="val -28455"/>
              <a:gd name="adj2" fmla="val 8736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Stop!</a:t>
            </a:r>
          </a:p>
        </p:txBody>
      </p:sp>
    </p:spTree>
    <p:extLst>
      <p:ext uri="{BB962C8B-B14F-4D97-AF65-F5344CB8AC3E}">
        <p14:creationId xmlns:p14="http://schemas.microsoft.com/office/powerpoint/2010/main" val="304091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75 -0.09722 L 0.11736 -0.13518 L 0.2493 -0.12963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347 0.01667 L 0.31319 -0.05185 " pathEditMode="relative" ptsTypes="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2 -0.05185 L 0.38265 -0.02593 L 0.43126 0.0074 " pathEditMode="relative" ptsTypes="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A5544B-C586-44C8-936B-16B4D2B9029F}" type="slidenum">
              <a:rPr lang="he-IL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The Problem</a:t>
            </a:r>
            <a:endParaRPr lang="en-US" sz="3600" dirty="0"/>
          </a:p>
        </p:txBody>
      </p:sp>
      <p:sp>
        <p:nvSpPr>
          <p:cNvPr id="8" name="Rectangle 761"/>
          <p:cNvSpPr>
            <a:spLocks noChangeArrowheads="1"/>
          </p:cNvSpPr>
          <p:nvPr/>
        </p:nvSpPr>
        <p:spPr bwMode="auto">
          <a:xfrm>
            <a:off x="762000" y="1600200"/>
            <a:ext cx="7620000" cy="2514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rtl="0">
              <a:defRPr/>
            </a:pPr>
            <a:r>
              <a:rPr lang="en-US" sz="3200" dirty="0" smtClean="0">
                <a:cs typeface="+mn-cs"/>
              </a:rPr>
              <a:t>Reducing </a:t>
            </a:r>
            <a:r>
              <a:rPr lang="en-US" sz="3200" dirty="0" smtClean="0">
                <a:solidFill>
                  <a:srgbClr val="FF0000"/>
                </a:solidFill>
              </a:rPr>
              <a:t>reordering </a:t>
            </a:r>
            <a:r>
              <a:rPr lang="en-US" sz="3200" dirty="0" smtClean="0"/>
              <a:t>delay </a:t>
            </a:r>
          </a:p>
          <a:p>
            <a:pPr algn="ctr" rtl="0">
              <a:defRPr/>
            </a:pPr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parallel</a:t>
            </a:r>
            <a:r>
              <a:rPr lang="en-US" sz="3200" dirty="0" smtClean="0"/>
              <a:t> network processors</a:t>
            </a:r>
            <a:endParaRPr lang="en-US" sz="32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1953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Multi-core Processing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Static </a:t>
            </a:r>
            <a:r>
              <a:rPr lang="en-US" sz="2800" dirty="0" smtClean="0"/>
              <a:t>(hashed)</a:t>
            </a:r>
            <a:r>
              <a:rPr lang="en-US" sz="2800" b="1" dirty="0" smtClean="0"/>
              <a:t> mapping </a:t>
            </a:r>
            <a:r>
              <a:rPr lang="en-US" sz="2800" dirty="0" smtClean="0"/>
              <a:t>of flows to processing elements (PEs) </a:t>
            </a:r>
            <a:r>
              <a:rPr lang="en-US" sz="1800" dirty="0" smtClean="0"/>
              <a:t>[Cao </a:t>
            </a:r>
            <a:r>
              <a:rPr lang="en-US" sz="1800" i="1" dirty="0" smtClean="0"/>
              <a:t>et al.</a:t>
            </a:r>
            <a:r>
              <a:rPr lang="en-US" sz="1800" dirty="0" smtClean="0"/>
              <a:t>, 2000], [Shi </a:t>
            </a:r>
            <a:r>
              <a:rPr lang="en-US" sz="1800" i="1" dirty="0" smtClean="0"/>
              <a:t>et al.</a:t>
            </a:r>
            <a:r>
              <a:rPr lang="en-US" sz="1800" dirty="0" smtClean="0"/>
              <a:t>, 2005]</a:t>
            </a:r>
            <a:endParaRPr lang="en-US" sz="2800" dirty="0" smtClean="0"/>
          </a:p>
          <a:p>
            <a:pPr lvl="1"/>
            <a:r>
              <a:rPr lang="en-US" sz="2400" dirty="0" smtClean="0"/>
              <a:t>Potential to insufficient utilization of the PEs.</a:t>
            </a:r>
          </a:p>
          <a:p>
            <a:r>
              <a:rPr lang="en-US" sz="2800" dirty="0" smtClean="0"/>
              <a:t>Feedback-based adaptation of static mapping </a:t>
            </a:r>
            <a:r>
              <a:rPr lang="en-US" sz="1800" dirty="0"/>
              <a:t>[</a:t>
            </a:r>
            <a:r>
              <a:rPr lang="en-US" sz="1800" dirty="0" err="1"/>
              <a:t>Kencl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, 2002</a:t>
            </a:r>
            <a:r>
              <a:rPr lang="en-US" sz="1800" dirty="0" smtClean="0"/>
              <a:t>], [He </a:t>
            </a:r>
            <a:r>
              <a:rPr lang="en-US" sz="1800" i="1" dirty="0" smtClean="0"/>
              <a:t>et al.</a:t>
            </a:r>
            <a:r>
              <a:rPr lang="en-US" sz="1800" dirty="0" smtClean="0"/>
              <a:t>, 2010], [We </a:t>
            </a:r>
            <a:r>
              <a:rPr lang="en-US" sz="1800" i="1" dirty="0" smtClean="0"/>
              <a:t>et al.</a:t>
            </a:r>
            <a:r>
              <a:rPr lang="en-US" sz="1800" dirty="0" smtClean="0"/>
              <a:t>, 2011]</a:t>
            </a:r>
            <a:endParaRPr lang="en-US" sz="2800" dirty="0" smtClean="0"/>
          </a:p>
          <a:p>
            <a:pPr lvl="1"/>
            <a:r>
              <a:rPr lang="en-US" sz="2400" dirty="0" smtClean="0"/>
              <a:t>Causes packet reordering.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Pipeline</a:t>
            </a:r>
            <a:r>
              <a:rPr lang="en-US" sz="2800" dirty="0" smtClean="0"/>
              <a:t> without parallelism </a:t>
            </a:r>
            <a:r>
              <a:rPr lang="en-US" sz="1800" dirty="0" smtClean="0"/>
              <a:t>[</a:t>
            </a:r>
            <a:r>
              <a:rPr lang="en-US" sz="1800" dirty="0" err="1" smtClean="0"/>
              <a:t>Weng</a:t>
            </a:r>
            <a:r>
              <a:rPr lang="en-US" sz="1800" dirty="0" smtClean="0"/>
              <a:t> </a:t>
            </a:r>
            <a:r>
              <a:rPr lang="en-US" sz="1800" i="1" dirty="0" smtClean="0"/>
              <a:t>et al.</a:t>
            </a:r>
            <a:r>
              <a:rPr lang="en-US" sz="1800" dirty="0" smtClean="0"/>
              <a:t>, 2004]</a:t>
            </a:r>
            <a:endParaRPr lang="en-US" sz="2800" dirty="0" smtClean="0"/>
          </a:p>
          <a:p>
            <a:pPr lvl="1"/>
            <a:r>
              <a:rPr lang="en-US" sz="2400" dirty="0" smtClean="0"/>
              <a:t>Not scalable, due to heterogeneous requirements and commands granularity.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05264"/>
            <a:ext cx="4032448" cy="69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109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05221"/>
              </p:ext>
            </p:extLst>
          </p:nvPr>
        </p:nvGraphicFramePr>
        <p:xfrm>
          <a:off x="2118590" y="1340768"/>
          <a:ext cx="5045698" cy="233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9" name="Visio" r:id="rId4" imgW="7259012" imgH="3357450" progId="Visio.Drawing.11">
                  <p:embed/>
                </p:oleObj>
              </mc:Choice>
              <mc:Fallback>
                <p:oleObj name="Visio" r:id="rId4" imgW="7259012" imgH="33574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590" y="1340768"/>
                        <a:ext cx="5045698" cy="2333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SN </a:t>
            </a:r>
            <a:r>
              <a:rPr lang="en-US" sz="3200" dirty="0" smtClean="0"/>
              <a:t>(Sequence Number)</a:t>
            </a:r>
            <a:r>
              <a:rPr lang="en-US" dirty="0" smtClean="0"/>
              <a:t> Approach</a:t>
            </a:r>
            <a:endParaRPr 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 defTabSz="4687313">
                  <a:buNone/>
                </a:pPr>
                <a:r>
                  <a:rPr lang="en-US" sz="1400" dirty="0"/>
                  <a:t>[Wu </a:t>
                </a:r>
                <a:r>
                  <a:rPr lang="en-US" sz="1400" i="1" dirty="0"/>
                  <a:t>et al.</a:t>
                </a:r>
                <a:r>
                  <a:rPr lang="en-US" sz="1400" dirty="0"/>
                  <a:t>, 2005], [</a:t>
                </a:r>
                <a:r>
                  <a:rPr lang="en-US" sz="1400" dirty="0" err="1"/>
                  <a:t>Govind</a:t>
                </a:r>
                <a:r>
                  <a:rPr lang="en-US" sz="1400" dirty="0"/>
                  <a:t> </a:t>
                </a:r>
                <a:r>
                  <a:rPr lang="en-US" sz="1400" i="1" dirty="0"/>
                  <a:t>et al.</a:t>
                </a:r>
                <a:r>
                  <a:rPr lang="en-US" sz="1400" dirty="0"/>
                  <a:t>, 2007]</a:t>
                </a:r>
              </a:p>
              <a:p>
                <a:pPr defTabSz="4687313"/>
                <a:r>
                  <a:rPr lang="en-US" sz="2400" dirty="0"/>
                  <a:t>SN </a:t>
                </a:r>
                <a:r>
                  <a:rPr lang="en-US" sz="2400" dirty="0" smtClean="0"/>
                  <a:t>(sequence number) </a:t>
                </a:r>
                <a:r>
                  <a:rPr lang="en-US" sz="2400" dirty="0"/>
                  <a:t>generator.</a:t>
                </a:r>
              </a:p>
              <a:p>
                <a:pPr defTabSz="4687313"/>
                <a:r>
                  <a:rPr lang="en-US" sz="2400" dirty="0" smtClean="0"/>
                  <a:t>Ordering unit - transmits </a:t>
                </a:r>
                <a:r>
                  <a:rPr lang="en-US" sz="2400" dirty="0"/>
                  <a:t>only the oldest packet.</a:t>
                </a:r>
              </a:p>
              <a:p>
                <a:pPr marL="0" indent="0" defTabSz="4687313">
                  <a:buNone/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⇒ </m:t>
                    </m:r>
                  </m:oMath>
                </a14:m>
                <a:r>
                  <a:rPr lang="en-US" sz="2400" dirty="0"/>
                  <a:t>Large reordering delay</a:t>
                </a:r>
                <a:r>
                  <a:rPr lang="en-US" dirty="0"/>
                  <a:t>.</a:t>
                </a:r>
                <a:endParaRPr lang="he-IL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56" y="1772816"/>
            <a:ext cx="3863220" cy="190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339752" y="2636912"/>
            <a:ext cx="648072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79712" y="2636912"/>
            <a:ext cx="288032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31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03108 -0.08704 L 0.08333 -0.12083 L 0.17726 -0.11597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93 L 0.07795 0.01667 L 0.23629 -0.04722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-0.04722 L 0.30104 -0.04282 L 0.34653 -0.0368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11597 L 0.28455 -0.1104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55 -0.11041 L 0.33039 -0.10694 L 0.35903 -0.01666 L 0.44653 -0.01527 " pathEditMode="relative" ptsTypes="AA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1" animBg="1"/>
      <p:bldP spid="11" grpId="2" animBg="1"/>
      <p:bldP spid="11" grpId="3" animBg="1"/>
      <p:bldP spid="11" grpId="4" animBg="1"/>
      <p:bldP spid="12" grpId="1" animBg="1"/>
      <p:bldP spid="12" grpId="2" animBg="1"/>
      <p:bldP spid="12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Per-flow Sequencing (Ideal)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Actually, we need to preserve order only within a flow.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[</a:t>
            </a:r>
            <a:r>
              <a:rPr lang="en-US" sz="1400" dirty="0" err="1"/>
              <a:t>Khotimsky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2002</a:t>
            </a:r>
            <a:r>
              <a:rPr lang="en-US" sz="1400" dirty="0" smtClean="0"/>
              <a:t>], [Wu </a:t>
            </a:r>
            <a:r>
              <a:rPr lang="en-US" sz="1400" i="1" dirty="0" smtClean="0"/>
              <a:t>et al</a:t>
            </a:r>
            <a:r>
              <a:rPr lang="en-US" sz="1400" dirty="0" smtClean="0"/>
              <a:t>., 2005], [Shi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2007], [Cheng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2008]</a:t>
            </a:r>
          </a:p>
          <a:p>
            <a:endParaRPr lang="en-US" sz="2000" dirty="0" smtClean="0"/>
          </a:p>
          <a:p>
            <a:r>
              <a:rPr lang="en-US" sz="2000" dirty="0"/>
              <a:t>SN </a:t>
            </a:r>
            <a:r>
              <a:rPr lang="en-US" sz="2000" dirty="0" smtClean="0"/>
              <a:t>(sequence number) </a:t>
            </a:r>
            <a:r>
              <a:rPr lang="en-US" sz="2000" dirty="0" smtClean="0"/>
              <a:t>generator </a:t>
            </a:r>
            <a:r>
              <a:rPr lang="en-US" sz="2000" dirty="0" smtClean="0"/>
              <a:t>for each flow.</a:t>
            </a:r>
          </a:p>
          <a:p>
            <a:r>
              <a:rPr lang="en-US" sz="2000" dirty="0" smtClean="0"/>
              <a:t>Ideal approach: minimal reordering delay.</a:t>
            </a:r>
          </a:p>
          <a:p>
            <a:r>
              <a:rPr lang="en-US" sz="2000" dirty="0" smtClean="0"/>
              <a:t>Not scalable to a large number of flows </a:t>
            </a:r>
            <a:r>
              <a:rPr lang="en-US" sz="1400" dirty="0" smtClean="0"/>
              <a:t>[</a:t>
            </a:r>
            <a:r>
              <a:rPr lang="en-US" sz="1400" dirty="0" err="1" smtClean="0"/>
              <a:t>Meitinger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2008]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619564"/>
              </p:ext>
            </p:extLst>
          </p:nvPr>
        </p:nvGraphicFramePr>
        <p:xfrm>
          <a:off x="847725" y="1844824"/>
          <a:ext cx="7523163" cy="326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4" name="Visio" r:id="rId4" imgW="9302568" imgH="4032720" progId="Visio.Drawing.11">
                  <p:embed/>
                </p:oleObj>
              </mc:Choice>
              <mc:Fallback>
                <p:oleObj name="Visio" r:id="rId4" imgW="9302568" imgH="40327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7725" y="1844824"/>
                        <a:ext cx="7523163" cy="326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267744" y="3481611"/>
            <a:ext cx="7200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latin typeface="Arial" charset="0"/>
              </a:rPr>
              <a:t>47:1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63688" y="3481611"/>
            <a:ext cx="504056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latin typeface="Arial" charset="0"/>
              </a:rPr>
              <a:t>13:1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67744" y="2547318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560" y="3481611"/>
            <a:ext cx="7200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91880" y="253203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7504" y="3481611"/>
            <a:ext cx="504056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63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6 0.00023 " pathEditMode="relative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10243 0.141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L 0.17916 -0.00278 " pathEditMode="relative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3541 0.14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302 -0.06459 L 0.08142 -0.08912 L 0.17326 -0.08588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7795 0.00648 L 0.23628 -0.01922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-0.01921 L 0.34027 -0.02361 L 0.41336 -0.0294 " pathEditMode="relative" rAng="0" ptsTypes="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36 -0.0294 L 0.46111 0.01273 L 0.54184 0.01574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3" animBg="1"/>
      <p:bldP spid="9" grpId="0" animBg="1"/>
      <p:bldP spid="9" grpId="1" animBg="1"/>
      <p:bldP spid="9" grpId="2" animBg="1"/>
      <p:bldP spid="9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0" grpId="0" animBg="1"/>
      <p:bldP spid="10" grpId="1" animBg="1"/>
      <p:bldP spid="10" grpId="2" animBg="1"/>
      <p:bldP spid="13" grpId="0" animBg="1"/>
      <p:bldP spid="13" grpId="1" animBg="1"/>
      <p:bldP spid="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 SN </a:t>
            </a:r>
            <a:r>
              <a:rPr lang="en-US" sz="2800" dirty="0"/>
              <a:t>(Sequence Number) </a:t>
            </a:r>
            <a:r>
              <a:rPr lang="en-US" dirty="0"/>
              <a:t>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defTabSz="4687313"/>
                <a:endParaRPr lang="en-US" sz="2800" dirty="0" smtClean="0"/>
              </a:p>
              <a:p>
                <a:pPr defTabSz="4687313"/>
                <a:endParaRPr lang="en-US" sz="2800" dirty="0"/>
              </a:p>
              <a:p>
                <a:pPr defTabSz="4687313"/>
                <a:endParaRPr lang="en-US" sz="2800" dirty="0" smtClean="0"/>
              </a:p>
              <a:p>
                <a:pPr defTabSz="4687313"/>
                <a:endParaRPr lang="en-US" sz="2800" dirty="0"/>
              </a:p>
              <a:p>
                <a:pPr marL="0" indent="0" defTabSz="4687313">
                  <a:buNone/>
                </a:pPr>
                <a:endParaRPr lang="en-US" sz="1800" dirty="0" smtClean="0"/>
              </a:p>
              <a:p>
                <a:pPr marL="0" indent="0" defTabSz="4687313">
                  <a:buNone/>
                </a:pPr>
                <a:r>
                  <a:rPr lang="en-US" sz="1800" dirty="0" smtClean="0"/>
                  <a:t>[</a:t>
                </a:r>
                <a:r>
                  <a:rPr lang="en-US" sz="1800" dirty="0"/>
                  <a:t>M. </a:t>
                </a:r>
                <a:r>
                  <a:rPr lang="en-US" sz="1800" dirty="0" err="1"/>
                  <a:t>Meitinger</a:t>
                </a:r>
                <a:r>
                  <a:rPr lang="en-US" sz="1800" dirty="0"/>
                  <a:t> </a:t>
                </a:r>
                <a:r>
                  <a:rPr lang="en-US" sz="1800" i="1" dirty="0"/>
                  <a:t>et al.</a:t>
                </a:r>
                <a:r>
                  <a:rPr lang="en-US" sz="1800" dirty="0"/>
                  <a:t>, 2008]</a:t>
                </a:r>
                <a:endParaRPr lang="he-IL" sz="1800" dirty="0"/>
              </a:p>
              <a:p>
                <a:pPr defTabSz="4687313"/>
                <a:endParaRPr lang="en-US" sz="2800" dirty="0" smtClean="0"/>
              </a:p>
              <a:p>
                <a:pPr defTabSz="4687313"/>
                <a:r>
                  <a:rPr lang="en-US" sz="2400" dirty="0" smtClean="0"/>
                  <a:t>Multiple </a:t>
                </a:r>
                <a:r>
                  <a:rPr lang="en-US" sz="2400" dirty="0" smtClean="0"/>
                  <a:t>SN (sequence number) generators</a:t>
                </a:r>
                <a:br>
                  <a:rPr lang="en-US" sz="2400" dirty="0" smtClean="0"/>
                </a:br>
                <a:r>
                  <a:rPr lang="en-US" sz="2400" dirty="0" smtClean="0"/>
                  <a:t>(</a:t>
                </a:r>
                <a:r>
                  <a:rPr lang="en-US" sz="2400" dirty="0">
                    <a:solidFill>
                      <a:srgbClr val="C00000"/>
                    </a:solidFill>
                  </a:rPr>
                  <a:t>ordering domains</a:t>
                </a:r>
                <a:r>
                  <a:rPr lang="en-US" sz="2400" dirty="0"/>
                  <a:t>).</a:t>
                </a:r>
              </a:p>
              <a:p>
                <a:pPr defTabSz="4687313"/>
                <a:r>
                  <a:rPr lang="en-US" sz="2400" dirty="0"/>
                  <a:t>Hash flows (5-tuple) to a SN generator.</a:t>
                </a:r>
              </a:p>
              <a:p>
                <a:pPr marL="0" indent="0" defTabSz="4687313">
                  <a:buNone/>
                </a:pPr>
                <a14:m>
                  <m:oMath xmlns:m="http://schemas.openxmlformats.org/officeDocument/2006/math">
                    <m:r>
                      <a:rPr lang="en-US" sz="2400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sz="2400" dirty="0" smtClean="0"/>
                  <a:t>Yet</a:t>
                </a:r>
                <a:r>
                  <a:rPr lang="en-US" sz="2400" dirty="0"/>
                  <a:t>, reordering delay of flows in same </a:t>
                </a:r>
                <a:r>
                  <a:rPr lang="en-US" sz="2400" dirty="0" smtClean="0"/>
                  <a:t>hash bucket</a:t>
                </a:r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		</a:t>
                </a:r>
                <a:r>
                  <a:rPr lang="en-US" sz="2800" dirty="0" smtClean="0"/>
                  <a:t>	</a:t>
                </a:r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4262A7-8C7B-4A56-A1DC-39C9B48A7C4F}" type="slidenum">
              <a:rPr lang="he-IL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38389"/>
              </p:ext>
            </p:extLst>
          </p:nvPr>
        </p:nvGraphicFramePr>
        <p:xfrm>
          <a:off x="1060450" y="1008063"/>
          <a:ext cx="7096125" cy="324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4" name="Visio" r:id="rId5" imgW="8776048" imgH="4011753" progId="Visio.Drawing.11">
                  <p:embed/>
                </p:oleObj>
              </mc:Choice>
              <mc:Fallback>
                <p:oleObj name="Visio" r:id="rId5" imgW="8776048" imgH="401175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008063"/>
                        <a:ext cx="7096125" cy="324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267744" y="2650381"/>
            <a:ext cx="7200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latin typeface="Arial" charset="0"/>
              </a:rPr>
              <a:t>1:1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63688" y="2650381"/>
            <a:ext cx="504056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 smtClean="0">
                <a:latin typeface="Arial" charset="0"/>
              </a:rPr>
              <a:t>7:1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55776" y="1539330"/>
            <a:ext cx="144016" cy="14401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1560" y="2650381"/>
            <a:ext cx="72008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19672" y="153933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7504" y="2650381"/>
            <a:ext cx="504056" cy="2160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7504" y="2708920"/>
            <a:ext cx="504056" cy="21602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339752" y="2636912"/>
            <a:ext cx="504056" cy="21602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1:2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619672" y="155679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31553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u="sng" dirty="0" smtClean="0"/>
              <a:t>Note</a:t>
            </a:r>
            <a:r>
              <a:rPr lang="en-US" sz="1400" dirty="0" smtClean="0"/>
              <a:t>: the flow is hashed to an SN generator, not to a PE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4957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6 0.000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0226 0.164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3.7037E-6 L 0.17916 -0.00278 " pathEditMode="relative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06684 0.164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1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0302 -0.06459 L 0.08142 -0.08912 L 0.17326 -0.08588 " pathEditMode="relative" rAng="0" ptsTypes="AA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7795 0.00648 L 0.23628 -0.01922 " pathEditMode="relative" rAng="0" ptsTypes="AAA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8 -0.01921 L 0.34027 -0.02361 L 0.41336 -0.0294 " pathEditMode="relative" rAng="0" ptsTypes="A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36 -0.0294 L 0.46111 0.01273 L 0.54184 0.01574 " pathEditMode="relative" rAng="0" ptsTypes="AAA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24444 -0.00555 " pathEditMode="relative" ptsTypes="AA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10226 0.164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61 0.15371 L 0.20903 0.15463 " pathEditMode="relative" ptsTypes="A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03 0.15463 L 0.3507 0.15185 " pathEditMode="relative" ptsTypes="AA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5" grpId="0"/>
    </p:bldLst>
  </p:timing>
</p:sld>
</file>

<file path=ppt/theme/theme1.xml><?xml version="1.0" encoding="utf-8"?>
<a:theme xmlns:a="http://schemas.openxmlformats.org/drawingml/2006/main" name="slides des classes">
  <a:themeElements>
    <a:clrScheme name="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46566</TotalTime>
  <Words>1063</Words>
  <Application>Microsoft Office PowerPoint</Application>
  <PresentationFormat>On-screen Show (4:3)</PresentationFormat>
  <Paragraphs>275</Paragraphs>
  <Slides>22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slides des classes</vt:lpstr>
      <vt:lpstr>Visio</vt:lpstr>
      <vt:lpstr>IEEE HPSR 2014  Scaling Multi-Core Network Processors Without the Reordering Bottleneck</vt:lpstr>
      <vt:lpstr>Network Processors (NPs)</vt:lpstr>
      <vt:lpstr>Parallel Multi-Core NP Architecture</vt:lpstr>
      <vt:lpstr>Packet Ordering in NP</vt:lpstr>
      <vt:lpstr>The Problem</vt:lpstr>
      <vt:lpstr>Multi-core Processing Alternatives</vt:lpstr>
      <vt:lpstr>Single SN (Sequence Number) Approach</vt:lpstr>
      <vt:lpstr>Per-flow Sequencing (Ideal)</vt:lpstr>
      <vt:lpstr>Hashed SN (Sequence Number) Approach</vt:lpstr>
      <vt:lpstr>Our Proposal</vt:lpstr>
      <vt:lpstr>Processing Phases</vt:lpstr>
      <vt:lpstr>RP3 (Reordering Per Processing Phase) Algorithm</vt:lpstr>
      <vt:lpstr>Knowledge Frameworks</vt:lpstr>
      <vt:lpstr>RP3 Algorithm for Framework 3</vt:lpstr>
      <vt:lpstr>RP3 Algorithm for Framework 3</vt:lpstr>
      <vt:lpstr>RP3 Algorithm for Framework 3</vt:lpstr>
      <vt:lpstr>RP3 Algorithm for Framework 3</vt:lpstr>
      <vt:lpstr>RP3 – Framework 3</vt:lpstr>
      <vt:lpstr>Simulations Reordering Delay vs. Processing Variability </vt:lpstr>
      <vt:lpstr>Simulations Reordering Delay vs. Load</vt:lpstr>
      <vt:lpstr>Summary</vt:lpstr>
      <vt:lpstr>Thank you.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shalex</dc:creator>
  <cp:lastModifiedBy>Alex Shpiner</cp:lastModifiedBy>
  <cp:revision>479</cp:revision>
  <dcterms:modified xsi:type="dcterms:W3CDTF">2014-07-04T20:37:58Z</dcterms:modified>
</cp:coreProperties>
</file>