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9" r:id="rId3"/>
    <p:sldId id="303" r:id="rId4"/>
    <p:sldId id="304" r:id="rId5"/>
    <p:sldId id="302" r:id="rId6"/>
    <p:sldId id="306" r:id="rId7"/>
    <p:sldId id="283" r:id="rId8"/>
    <p:sldId id="301" r:id="rId9"/>
    <p:sldId id="286" r:id="rId10"/>
    <p:sldId id="307" r:id="rId11"/>
    <p:sldId id="288" r:id="rId12"/>
    <p:sldId id="289" r:id="rId13"/>
    <p:sldId id="308" r:id="rId14"/>
    <p:sldId id="295" r:id="rId15"/>
    <p:sldId id="290" r:id="rId16"/>
    <p:sldId id="309" r:id="rId17"/>
    <p:sldId id="29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53" autoAdjust="0"/>
  </p:normalViewPr>
  <p:slideViewPr>
    <p:cSldViewPr>
      <p:cViewPr varScale="1">
        <p:scale>
          <a:sx n="102" d="100"/>
          <a:sy n="102" d="100"/>
        </p:scale>
        <p:origin x="-124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556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D8B563-209D-455D-928F-66CD49A64720}" type="datetimeFigureOut">
              <a:rPr lang="en-US" smtClean="0"/>
              <a:pPr/>
              <a:t>6/27/2011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D4E541-8421-4E47-9C20-4C63BAE06F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4778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34C970-6ABA-40D8-9B72-D535F91DA2F8}" type="datetimeFigureOut">
              <a:rPr lang="en-US" smtClean="0"/>
              <a:pPr/>
              <a:t>6/27/2011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162CF0-BF43-4477-9137-4921A236F4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786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62CF0-BF43-4477-9137-4921A236F41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62CF0-BF43-4477-9137-4921A236F41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62CF0-BF43-4477-9137-4921A236F41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62CF0-BF43-4477-9137-4921A236F41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62CF0-BF43-4477-9137-4921A236F418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Israeli Networking Day               March 31st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Providing Performance Guarantees in Multipass Network Processors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Israeli Networking Day               March 31st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Providing Performance Guarantees in Multipass Network Processors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Israeli Networking Day               March 31st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Providing Performance Guarantees in Multipass Network Processors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Infocom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Providing Performance Guarantees in Multipass Network Processors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Israeli Networking Day               March 31st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Providing Performance Guarantees in Multipass Network Processors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Israeli Networking Day               March 31st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Providing Performance Guarantees in Multipass Network Processors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Israeli Networking Day               March 31st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Providing Performance Guarantees in Multipass Network Processors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Israeli Networking Day               March 31st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Providing Performance Guarantees in Multipass Network Processors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Israeli Networking Day               March 31st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Providing Performance Guarantees in Multipass Network Processors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Israeli Networking Day               March 31st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Providing Performance Guarantees in Multipass Network Processors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Israeli Networking Day               March 31st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Providing Performance Guarantees in Multipass Network Processors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Israeli Networking Day               March 31st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Providing Performance Guarantees in Multipass Network Processors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Providing Performance Guarantees in </a:t>
            </a:r>
            <a:r>
              <a:rPr lang="en-US" dirty="0" err="1" smtClean="0"/>
              <a:t>Multipass</a:t>
            </a:r>
            <a:r>
              <a:rPr lang="en-US" dirty="0" smtClean="0"/>
              <a:t> Network Processors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3713480"/>
          <a:ext cx="8153400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/>
                <a:gridCol w="2038350"/>
                <a:gridCol w="2038350"/>
                <a:gridCol w="203835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2"/>
                          </a:solidFill>
                        </a:rPr>
                        <a:t>Isaac </a:t>
                      </a:r>
                      <a:r>
                        <a:rPr lang="en-US" sz="2000" b="1" dirty="0" err="1" smtClean="0">
                          <a:solidFill>
                            <a:schemeClr val="tx2"/>
                          </a:solidFill>
                        </a:rPr>
                        <a:t>Keslassy</a:t>
                      </a:r>
                      <a:endParaRPr lang="en-US" sz="20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2"/>
                          </a:solidFill>
                        </a:rPr>
                        <a:t>Kirill</a:t>
                      </a:r>
                      <a:r>
                        <a:rPr lang="en-US" sz="2000" b="1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2000" b="1" dirty="0" err="1" smtClean="0">
                          <a:solidFill>
                            <a:schemeClr val="tx2"/>
                          </a:solidFill>
                        </a:rPr>
                        <a:t>Kogan</a:t>
                      </a:r>
                      <a:endParaRPr lang="en-US" sz="20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2"/>
                          </a:solidFill>
                        </a:rPr>
                        <a:t>Gabriel </a:t>
                      </a:r>
                      <a:r>
                        <a:rPr lang="en-US" sz="2000" b="1" dirty="0" err="1" smtClean="0">
                          <a:solidFill>
                            <a:schemeClr val="tx2"/>
                          </a:solidFill>
                        </a:rPr>
                        <a:t>Scalosub</a:t>
                      </a:r>
                      <a:endParaRPr lang="en-US" sz="20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2"/>
                          </a:solidFill>
                        </a:rPr>
                        <a:t>Michael Segal</a:t>
                      </a: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Technion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Cisco &amp; </a:t>
                      </a:r>
                    </a:p>
                    <a:p>
                      <a:pPr algn="ctr"/>
                      <a:r>
                        <a:rPr lang="en-US" sz="1600" b="1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BGU (Ben-Gurion University)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BGU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BGU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 We Preempt?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858374" y="5410200"/>
            <a:ext cx="914400" cy="533400"/>
          </a:xfrm>
          <a:prstGeom prst="rect">
            <a:avLst/>
          </a:prstGeom>
          <a:solidFill>
            <a:schemeClr val="accent6">
              <a:alpha val="5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PPE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086974" y="3505199"/>
            <a:ext cx="457200" cy="1383405"/>
            <a:chOff x="6019800" y="2057400"/>
            <a:chExt cx="457200" cy="1752600"/>
          </a:xfrm>
        </p:grpSpPr>
        <p:cxnSp>
          <p:nvCxnSpPr>
            <p:cNvPr id="11" name="Straight Connector 10"/>
            <p:cNvCxnSpPr/>
            <p:nvPr/>
          </p:nvCxnSpPr>
          <p:spPr>
            <a:xfrm rot="5400000">
              <a:off x="5143500" y="2933700"/>
              <a:ext cx="17526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5600700" y="2933700"/>
              <a:ext cx="17526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6019800" y="3810000"/>
              <a:ext cx="4572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/>
          <p:cNvSpPr/>
          <p:nvPr/>
        </p:nvSpPr>
        <p:spPr>
          <a:xfrm>
            <a:off x="3086974" y="4660005"/>
            <a:ext cx="457200" cy="228600"/>
          </a:xfrm>
          <a:prstGeom prst="rect">
            <a:avLst/>
          </a:prstGeom>
          <a:solidFill>
            <a:schemeClr val="accent1">
              <a:alpha val="3700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086974" y="4431405"/>
            <a:ext cx="457200" cy="228600"/>
          </a:xfrm>
          <a:prstGeom prst="rect">
            <a:avLst/>
          </a:prstGeom>
          <a:solidFill>
            <a:schemeClr val="accent1">
              <a:alpha val="3700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086974" y="4202805"/>
            <a:ext cx="457200" cy="228600"/>
          </a:xfrm>
          <a:prstGeom prst="rect">
            <a:avLst/>
          </a:prstGeom>
          <a:solidFill>
            <a:schemeClr val="accent1">
              <a:alpha val="3700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086974" y="3974205"/>
            <a:ext cx="457200" cy="228600"/>
          </a:xfrm>
          <a:prstGeom prst="rect">
            <a:avLst/>
          </a:prstGeom>
          <a:solidFill>
            <a:schemeClr val="accent1">
              <a:alpha val="3700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086974" y="3745605"/>
            <a:ext cx="457200" cy="228600"/>
          </a:xfrm>
          <a:prstGeom prst="rect">
            <a:avLst/>
          </a:prstGeom>
          <a:solidFill>
            <a:schemeClr val="accent1">
              <a:alpha val="3700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086974" y="3517005"/>
            <a:ext cx="457200" cy="228600"/>
          </a:xfrm>
          <a:prstGeom prst="rect">
            <a:avLst/>
          </a:prstGeom>
          <a:solidFill>
            <a:schemeClr val="accent1">
              <a:alpha val="3700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048000" y="2286000"/>
            <a:ext cx="457200" cy="228600"/>
          </a:xfrm>
          <a:prstGeom prst="rect">
            <a:avLst/>
          </a:prstGeom>
          <a:solidFill>
            <a:schemeClr val="accent1">
              <a:alpha val="3700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2895600" y="3429000"/>
            <a:ext cx="838200" cy="30480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895600" y="3505200"/>
            <a:ext cx="838200" cy="22860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533400" y="1676400"/>
            <a:ext cx="10397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Example: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 We Preempt?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Preemption + PQ = Optimal</a:t>
            </a:r>
          </a:p>
          <a:p>
            <a:pPr lvl="1"/>
            <a:r>
              <a:rPr lang="en-US" dirty="0" smtClean="0"/>
              <a:t>PQ can serve as a benchmark for optimality</a:t>
            </a:r>
          </a:p>
          <a:p>
            <a:endParaRPr lang="en-US" dirty="0" smtClean="0"/>
          </a:p>
          <a:p>
            <a:r>
              <a:rPr lang="en-US" b="1" dirty="0" smtClean="0"/>
              <a:t>Preemption + FIFO?</a:t>
            </a:r>
          </a:p>
          <a:p>
            <a:pPr lvl="1"/>
            <a:r>
              <a:rPr lang="en-US" dirty="0" smtClean="0"/>
              <a:t>not optimal: </a:t>
            </a:r>
            <a:r>
              <a:rPr lang="en-US" b="1" dirty="0" smtClean="0">
                <a:sym typeface="Symbol"/>
              </a:rPr>
              <a:t>(log </a:t>
            </a:r>
            <a:r>
              <a:rPr lang="en-US" b="1" i="1" dirty="0" smtClean="0">
                <a:sym typeface="Symbol"/>
              </a:rPr>
              <a:t>k</a:t>
            </a:r>
            <a:r>
              <a:rPr lang="en-US" b="1" dirty="0" smtClean="0">
                <a:sym typeface="Symbol"/>
              </a:rPr>
              <a:t>) </a:t>
            </a:r>
            <a:r>
              <a:rPr lang="en-US" dirty="0" smtClean="0">
                <a:sym typeface="Symbol"/>
              </a:rPr>
              <a:t>lower bound</a:t>
            </a:r>
          </a:p>
          <a:p>
            <a:pPr lvl="1"/>
            <a:r>
              <a:rPr lang="en-US" dirty="0" err="1" smtClean="0">
                <a:sym typeface="Symbol"/>
              </a:rPr>
              <a:t>sublinear</a:t>
            </a:r>
            <a:r>
              <a:rPr lang="en-US" dirty="0" smtClean="0">
                <a:sym typeface="Symbol"/>
              </a:rPr>
              <a:t>(k) upper bound: still open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Preemptions Free?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packets “cost” more than recycled packets</a:t>
            </a:r>
          </a:p>
          <a:p>
            <a:pPr lvl="1"/>
            <a:r>
              <a:rPr lang="en-US" dirty="0" smtClean="0"/>
              <a:t>Example: costly memory access and system updates (pointers, data-structures)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Copying cost </a:t>
            </a:r>
            <a:r>
              <a:rPr lang="el-GR" b="1" dirty="0" smtClean="0">
                <a:solidFill>
                  <a:srgbClr val="FF0000"/>
                </a:solidFill>
                <a:sym typeface="Symbol"/>
              </a:rPr>
              <a:t></a:t>
            </a:r>
            <a:endParaRPr lang="en-US" b="1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each new packet admitted incurs a cost of </a:t>
            </a:r>
            <a:r>
              <a:rPr lang="el-GR" dirty="0" smtClean="0">
                <a:sym typeface="Symbol"/>
              </a:rPr>
              <a:t></a:t>
            </a:r>
            <a:r>
              <a:rPr lang="en-US" dirty="0" smtClean="0">
                <a:sym typeface="Symbol"/>
              </a:rPr>
              <a:t>[0,1)</a:t>
            </a:r>
          </a:p>
          <a:p>
            <a:pPr lvl="1"/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Objective:</a:t>
            </a:r>
          </a:p>
          <a:p>
            <a:pPr lvl="1"/>
            <a:r>
              <a:rPr lang="en-US" b="1" dirty="0" smtClean="0">
                <a:sym typeface="Symbol"/>
              </a:rPr>
              <a:t>maximize ( Throughput  –  Cost )</a:t>
            </a:r>
          </a:p>
          <a:p>
            <a:endParaRPr lang="en-US" dirty="0" smtClean="0">
              <a:sym typeface="Symbo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</a:t>
            </a:r>
            <a:r>
              <a:rPr lang="en-US" i="1" dirty="0" smtClean="0"/>
              <a:t>PQ</a:t>
            </a:r>
            <a:r>
              <a:rPr lang="el-GR" baseline="-25000" dirty="0" smtClean="0">
                <a:sym typeface="Symbol"/>
              </a:rPr>
              <a:t>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267200" y="5715000"/>
            <a:ext cx="914400" cy="533400"/>
          </a:xfrm>
          <a:prstGeom prst="rect">
            <a:avLst/>
          </a:prstGeom>
          <a:solidFill>
            <a:schemeClr val="accent6">
              <a:alpha val="5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PPE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3" name="Group 9"/>
          <p:cNvGrpSpPr/>
          <p:nvPr/>
        </p:nvGrpSpPr>
        <p:grpSpPr>
          <a:xfrm>
            <a:off x="4495800" y="3809999"/>
            <a:ext cx="457200" cy="1383405"/>
            <a:chOff x="6019800" y="2057400"/>
            <a:chExt cx="457200" cy="1752600"/>
          </a:xfrm>
        </p:grpSpPr>
        <p:cxnSp>
          <p:nvCxnSpPr>
            <p:cNvPr id="11" name="Straight Connector 10"/>
            <p:cNvCxnSpPr/>
            <p:nvPr/>
          </p:nvCxnSpPr>
          <p:spPr>
            <a:xfrm rot="5400000">
              <a:off x="5143500" y="2933700"/>
              <a:ext cx="17526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5600700" y="2933700"/>
              <a:ext cx="17526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6019800" y="3810000"/>
              <a:ext cx="4572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/>
          <p:cNvSpPr/>
          <p:nvPr/>
        </p:nvSpPr>
        <p:spPr>
          <a:xfrm>
            <a:off x="4495800" y="4964805"/>
            <a:ext cx="457200" cy="228600"/>
          </a:xfrm>
          <a:prstGeom prst="rect">
            <a:avLst/>
          </a:prstGeom>
          <a:solidFill>
            <a:schemeClr val="accent1">
              <a:alpha val="3700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495800" y="4736205"/>
            <a:ext cx="457200" cy="228600"/>
          </a:xfrm>
          <a:prstGeom prst="rect">
            <a:avLst/>
          </a:prstGeom>
          <a:solidFill>
            <a:schemeClr val="accent1">
              <a:alpha val="3700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495800" y="4507605"/>
            <a:ext cx="457200" cy="228600"/>
          </a:xfrm>
          <a:prstGeom prst="rect">
            <a:avLst/>
          </a:prstGeom>
          <a:solidFill>
            <a:schemeClr val="accent1">
              <a:alpha val="3700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495800" y="4279005"/>
            <a:ext cx="457200" cy="228600"/>
          </a:xfrm>
          <a:prstGeom prst="rect">
            <a:avLst/>
          </a:prstGeom>
          <a:solidFill>
            <a:schemeClr val="accent1">
              <a:alpha val="3700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495800" y="4050405"/>
            <a:ext cx="457200" cy="228600"/>
          </a:xfrm>
          <a:prstGeom prst="rect">
            <a:avLst/>
          </a:prstGeom>
          <a:solidFill>
            <a:schemeClr val="accent1">
              <a:alpha val="3700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495800" y="3821805"/>
            <a:ext cx="457200" cy="228600"/>
          </a:xfrm>
          <a:prstGeom prst="rect">
            <a:avLst/>
          </a:prstGeom>
          <a:solidFill>
            <a:schemeClr val="accent1">
              <a:alpha val="3700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56826" y="2743200"/>
            <a:ext cx="457200" cy="228600"/>
          </a:xfrm>
          <a:prstGeom prst="rect">
            <a:avLst/>
          </a:prstGeom>
          <a:solidFill>
            <a:schemeClr val="accent1">
              <a:alpha val="3700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29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4304426" y="2667000"/>
            <a:ext cx="838200" cy="304800"/>
            <a:chOff x="2895600" y="3429000"/>
            <a:chExt cx="838200" cy="304800"/>
          </a:xfrm>
        </p:grpSpPr>
        <p:cxnSp>
          <p:nvCxnSpPr>
            <p:cNvPr id="24" name="Straight Connector 23"/>
            <p:cNvCxnSpPr/>
            <p:nvPr/>
          </p:nvCxnSpPr>
          <p:spPr>
            <a:xfrm flipV="1">
              <a:off x="2895600" y="3429000"/>
              <a:ext cx="838200" cy="304800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2895600" y="3505200"/>
              <a:ext cx="838200" cy="228600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533400" y="1676400"/>
            <a:ext cx="87942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When buffer full, accept new packet if it needs less cycles than (worst packet / </a:t>
            </a:r>
            <a:r>
              <a:rPr lang="el-GR" sz="2000" dirty="0" smtClean="0"/>
              <a:t>β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23" name="Rectangle 22"/>
          <p:cNvSpPr/>
          <p:nvPr/>
        </p:nvSpPr>
        <p:spPr>
          <a:xfrm>
            <a:off x="4456826" y="2743200"/>
            <a:ext cx="457200" cy="228600"/>
          </a:xfrm>
          <a:prstGeom prst="rect">
            <a:avLst/>
          </a:prstGeom>
          <a:solidFill>
            <a:schemeClr val="accent1">
              <a:alpha val="3700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13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4304426" y="3733800"/>
            <a:ext cx="838200" cy="304800"/>
            <a:chOff x="2895600" y="3429000"/>
            <a:chExt cx="838200" cy="304800"/>
          </a:xfrm>
        </p:grpSpPr>
        <p:cxnSp>
          <p:nvCxnSpPr>
            <p:cNvPr id="27" name="Straight Connector 26"/>
            <p:cNvCxnSpPr/>
            <p:nvPr/>
          </p:nvCxnSpPr>
          <p:spPr>
            <a:xfrm flipV="1">
              <a:off x="2895600" y="3429000"/>
              <a:ext cx="838200" cy="304800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2895600" y="3505200"/>
              <a:ext cx="838200" cy="228600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Rectangle 28"/>
          <p:cNvSpPr/>
          <p:nvPr/>
        </p:nvSpPr>
        <p:spPr>
          <a:xfrm>
            <a:off x="533400" y="2743200"/>
            <a:ext cx="15013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Example: </a:t>
            </a:r>
            <a:r>
              <a:rPr lang="el-GR" dirty="0" smtClean="0"/>
              <a:t>β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=2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</a:t>
            </a:r>
            <a:r>
              <a:rPr lang="en-US" i="1" dirty="0" smtClean="0"/>
              <a:t>PQ</a:t>
            </a:r>
            <a:r>
              <a:rPr lang="el-GR" baseline="-25000" dirty="0" smtClean="0">
                <a:sym typeface="Symbol"/>
              </a:rPr>
              <a:t></a:t>
            </a:r>
            <a:endParaRPr lang="en-US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/>
          </a:bodyPr>
          <a:lstStyle/>
          <a:p>
            <a:endParaRPr lang="en-US" sz="600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Competitive ratio: 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,</a:t>
            </a:r>
            <a:r>
              <a:rPr lang="el-GR" dirty="0" smtClean="0">
                <a:sym typeface="Symbol"/>
              </a:rPr>
              <a:t></a:t>
            </a:r>
            <a:r>
              <a:rPr lang="en-US" dirty="0" smtClean="0">
                <a:sym typeface="Symbol"/>
              </a:rPr>
              <a:t>,</a:t>
            </a:r>
            <a:r>
              <a:rPr lang="el-GR" dirty="0" smtClean="0">
                <a:sym typeface="Symbol"/>
              </a:rPr>
              <a:t></a:t>
            </a:r>
            <a:r>
              <a:rPr lang="en-US" dirty="0" smtClean="0">
                <a:sym typeface="Symbol"/>
              </a:rPr>
              <a:t>)</a:t>
            </a:r>
          </a:p>
          <a:p>
            <a:pPr lvl="1"/>
            <a:endParaRPr lang="en-US" dirty="0" smtClean="0">
              <a:sym typeface="Symbol"/>
            </a:endParaRPr>
          </a:p>
          <a:p>
            <a:pPr lvl="1"/>
            <a:endParaRPr lang="en-US" sz="3200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Gives some best </a:t>
            </a:r>
            <a:r>
              <a:rPr lang="el-GR" dirty="0" smtClean="0">
                <a:sym typeface="Symbol"/>
              </a:rPr>
              <a:t></a:t>
            </a:r>
            <a:r>
              <a:rPr lang="en-US" dirty="0" smtClean="0">
                <a:sym typeface="Symbol"/>
              </a:rPr>
              <a:t> for each value of </a:t>
            </a:r>
            <a:r>
              <a:rPr lang="en-US" i="1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 and </a:t>
            </a:r>
            <a:r>
              <a:rPr lang="el-GR" dirty="0" smtClean="0">
                <a:sym typeface="Symbol"/>
              </a:rPr>
              <a:t></a:t>
            </a:r>
            <a:endParaRPr lang="en-US" dirty="0" smtClean="0">
              <a:sym typeface="Symbo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066800" y="2286000"/>
          <a:ext cx="3429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0"/>
              </a:tblGrid>
              <a:tr h="370840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sym typeface="Symbol"/>
                        </a:rPr>
                        <a:t>1- </a:t>
                      </a:r>
                      <a:r>
                        <a:rPr lang="el-GR" b="0" dirty="0" smtClean="0">
                          <a:solidFill>
                            <a:schemeClr val="tx1"/>
                          </a:solidFill>
                          <a:sym typeface="Symbol"/>
                        </a:rPr>
                        <a:t>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sym typeface="Symbol"/>
                        </a:rPr>
                        <a:t>) (1 + log</a:t>
                      </a:r>
                      <a:r>
                        <a:rPr lang="el-GR" b="0" baseline="-25000" dirty="0" smtClean="0">
                          <a:solidFill>
                            <a:schemeClr val="tx1"/>
                          </a:solidFill>
                          <a:sym typeface="Symbol"/>
                        </a:rPr>
                        <a:t></a:t>
                      </a:r>
                      <a:r>
                        <a:rPr lang="en-US" b="0" baseline="-25000" dirty="0" smtClean="0">
                          <a:solidFill>
                            <a:schemeClr val="tx1"/>
                          </a:solidFill>
                          <a:sym typeface="Symbol"/>
                        </a:rPr>
                        <a:t>/(</a:t>
                      </a:r>
                      <a:r>
                        <a:rPr lang="el-GR" b="0" baseline="-25000" dirty="0" smtClean="0">
                          <a:solidFill>
                            <a:schemeClr val="tx1"/>
                          </a:solidFill>
                          <a:sym typeface="Symbol"/>
                        </a:rPr>
                        <a:t></a:t>
                      </a:r>
                      <a:r>
                        <a:rPr lang="en-US" b="0" baseline="-25000" dirty="0" smtClean="0">
                          <a:solidFill>
                            <a:schemeClr val="tx1"/>
                          </a:solidFill>
                          <a:sym typeface="Symbol"/>
                        </a:rPr>
                        <a:t>-1)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sym typeface="Symbol"/>
                        </a:rPr>
                        <a:t>(k/2)  + log</a:t>
                      </a:r>
                      <a:r>
                        <a:rPr lang="el-GR" b="0" baseline="-25000" dirty="0" smtClean="0">
                          <a:solidFill>
                            <a:schemeClr val="tx1"/>
                          </a:solidFill>
                          <a:sym typeface="Symbol"/>
                        </a:rPr>
                        <a:t>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sym typeface="Symbol"/>
                        </a:rPr>
                        <a:t>(k))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sym typeface="Symbol"/>
                        </a:rPr>
                        <a:t>1- </a:t>
                      </a:r>
                      <a:r>
                        <a:rPr lang="el-GR" b="0" dirty="0" smtClean="0">
                          <a:solidFill>
                            <a:schemeClr val="tx1"/>
                          </a:solidFill>
                          <a:sym typeface="Symbol"/>
                        </a:rPr>
                        <a:t>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sym typeface="Symbol"/>
                        </a:rPr>
                        <a:t> log</a:t>
                      </a:r>
                      <a:r>
                        <a:rPr lang="el-GR" b="0" baseline="-25000" dirty="0" smtClean="0">
                          <a:solidFill>
                            <a:schemeClr val="tx1"/>
                          </a:solidFill>
                          <a:sym typeface="Symbol"/>
                        </a:rPr>
                        <a:t>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sym typeface="Symbol"/>
                        </a:rPr>
                        <a:t>(k)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C:\Documents and Settings\user\My Documents\Academic\My Talks\2011-INFOCOM@israeli-networking-seminar\a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1" y="2061455"/>
            <a:ext cx="6858000" cy="484641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Single PPE (C=1), copying cost </a:t>
            </a:r>
            <a:r>
              <a:rPr lang="el-GR" dirty="0" smtClean="0">
                <a:sym typeface="Symbol"/>
              </a:rPr>
              <a:t></a:t>
            </a:r>
            <a:r>
              <a:rPr lang="en-US" dirty="0" smtClean="0">
                <a:sym typeface="Symbol"/>
              </a:rPr>
              <a:t>=0.4</a:t>
            </a:r>
          </a:p>
          <a:p>
            <a:pPr lvl="1"/>
            <a:r>
              <a:rPr lang="en-US" dirty="0" smtClean="0"/>
              <a:t>ON-OFF </a:t>
            </a:r>
            <a:r>
              <a:rPr lang="en-US" dirty="0" err="1" smtClean="0"/>
              <a:t>bursty</a:t>
            </a:r>
            <a:r>
              <a:rPr lang="en-US" dirty="0" smtClean="0"/>
              <a:t> traffic</a:t>
            </a:r>
            <a:endParaRPr lang="en-US" dirty="0" smtClean="0">
              <a:sym typeface="Symbol"/>
            </a:endParaRPr>
          </a:p>
          <a:p>
            <a:pPr lvl="1"/>
            <a:endParaRPr lang="en-US" dirty="0" smtClean="0">
              <a:sym typeface="Symbol"/>
            </a:endParaRPr>
          </a:p>
          <a:p>
            <a:endParaRPr lang="en-US" dirty="0" smtClean="0">
              <a:sym typeface="Symbol"/>
            </a:endParaRPr>
          </a:p>
          <a:p>
            <a:endParaRPr lang="en-US" dirty="0" smtClean="0">
              <a:sym typeface="Symbol"/>
            </a:endParaRPr>
          </a:p>
          <a:p>
            <a:endParaRPr lang="en-US" dirty="0" smtClean="0">
              <a:sym typeface="Symbol"/>
            </a:endParaRPr>
          </a:p>
          <a:p>
            <a:endParaRPr lang="en-US" sz="2800" dirty="0" smtClean="0">
              <a:sym typeface="Symbol"/>
            </a:endParaRPr>
          </a:p>
          <a:p>
            <a:endParaRPr lang="en-US" dirty="0" smtClean="0">
              <a:sym typeface="Symbol"/>
            </a:endParaRPr>
          </a:p>
          <a:p>
            <a:endParaRPr lang="en-US" sz="4400" dirty="0" smtClean="0">
              <a:sym typeface="Symbo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24600" y="1676400"/>
            <a:ext cx="2209800" cy="1524000"/>
          </a:xfrm>
          <a:prstGeom prst="rect">
            <a:avLst/>
          </a:prstGeom>
          <a:solidFill>
            <a:srgbClr val="FF0000">
              <a:alpha val="2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PQ is </a:t>
            </a:r>
            <a:r>
              <a:rPr lang="en-US" i="1" dirty="0" smtClean="0">
                <a:solidFill>
                  <a:schemeClr val="bg2">
                    <a:lumMod val="25000"/>
                  </a:schemeClr>
                </a:solidFill>
              </a:rPr>
              <a:t>NOT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 optimal anymore!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91000" y="6396335"/>
            <a:ext cx="332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k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068763"/>
          </a:xfrm>
        </p:spPr>
        <p:txBody>
          <a:bodyPr>
            <a:normAutofit/>
          </a:bodyPr>
          <a:lstStyle/>
          <a:p>
            <a:r>
              <a:rPr lang="en-US" b="1" dirty="0" smtClean="0"/>
              <a:t>Multipass</a:t>
            </a:r>
            <a:r>
              <a:rPr lang="en-US" dirty="0" smtClean="0"/>
              <a:t> NP architecture model</a:t>
            </a:r>
          </a:p>
          <a:p>
            <a:endParaRPr lang="en-US" dirty="0" smtClean="0"/>
          </a:p>
          <a:p>
            <a:r>
              <a:rPr lang="en-US" dirty="0" smtClean="0"/>
              <a:t>Preemptions help significantly</a:t>
            </a:r>
          </a:p>
          <a:p>
            <a:endParaRPr lang="en-US" dirty="0" smtClean="0"/>
          </a:p>
          <a:p>
            <a:r>
              <a:rPr lang="en-US" dirty="0" smtClean="0"/>
              <a:t>If preemptions are not free, schedule optimality gets complicated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 smtClean="0"/>
              <a:t>Thank you.</a:t>
            </a:r>
            <a:endParaRPr lang="en-US" i="1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Processors (NPs)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NPs used in routers for almost everything</a:t>
            </a:r>
          </a:p>
          <a:p>
            <a:pPr lvl="1"/>
            <a:r>
              <a:rPr lang="en-US" dirty="0" smtClean="0"/>
              <a:t>Forwarding</a:t>
            </a:r>
          </a:p>
          <a:p>
            <a:pPr lvl="1"/>
            <a:r>
              <a:rPr lang="en-US" dirty="0" smtClean="0"/>
              <a:t>Classification</a:t>
            </a:r>
          </a:p>
          <a:p>
            <a:pPr lvl="1"/>
            <a:r>
              <a:rPr lang="en-US" dirty="0" smtClean="0"/>
              <a:t>DPI</a:t>
            </a:r>
          </a:p>
          <a:p>
            <a:pPr lvl="1"/>
            <a:r>
              <a:rPr lang="en-US" dirty="0" smtClean="0"/>
              <a:t>Firewalling</a:t>
            </a:r>
          </a:p>
          <a:p>
            <a:pPr lvl="1"/>
            <a:r>
              <a:rPr lang="en-US" dirty="0" smtClean="0"/>
              <a:t>Traffic engineering</a:t>
            </a:r>
          </a:p>
          <a:p>
            <a:r>
              <a:rPr lang="en-US" dirty="0" smtClean="0"/>
              <a:t>Classical NP architectures</a:t>
            </a:r>
          </a:p>
          <a:p>
            <a:pPr lvl="1">
              <a:buNone/>
            </a:pPr>
            <a:r>
              <a:rPr lang="en-US" sz="2400" dirty="0" smtClean="0">
                <a:solidFill>
                  <a:srgbClr val="00B050"/>
                </a:solidFill>
                <a:sym typeface="Wingdings"/>
              </a:rPr>
              <a:t></a:t>
            </a:r>
            <a:r>
              <a:rPr lang="en-US" dirty="0" smtClean="0">
                <a:solidFill>
                  <a:srgbClr val="00B050"/>
                </a:solidFill>
              </a:rPr>
              <a:t>Homogeneous tasks</a:t>
            </a:r>
          </a:p>
          <a:p>
            <a:pPr lvl="1">
              <a:buNone/>
            </a:pPr>
            <a:r>
              <a:rPr lang="en-US" sz="2400" dirty="0" smtClean="0">
                <a:solidFill>
                  <a:srgbClr val="FF0000"/>
                </a:solidFill>
                <a:sym typeface="Wingdings"/>
              </a:rPr>
              <a:t> </a:t>
            </a:r>
            <a:r>
              <a:rPr lang="en-US" dirty="0" smtClean="0">
                <a:solidFill>
                  <a:srgbClr val="FF0000"/>
                </a:solidFill>
              </a:rPr>
              <a:t>Increasingly heterogeneous demands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Examples: VPN encryption, LZS decompression, advanced </a:t>
            </a:r>
            <a:r>
              <a:rPr lang="en-US" dirty="0" err="1" smtClean="0">
                <a:solidFill>
                  <a:srgbClr val="FF0000"/>
                </a:solidFill>
              </a:rPr>
              <a:t>QoS</a:t>
            </a:r>
            <a:r>
              <a:rPr lang="en-US" dirty="0" smtClean="0">
                <a:solidFill>
                  <a:srgbClr val="FF0000"/>
                </a:solidFill>
              </a:rPr>
              <a:t>, …</a:t>
            </a:r>
          </a:p>
          <a:p>
            <a:r>
              <a:rPr lang="en-US" dirty="0" smtClean="0"/>
              <a:t>What are “classical NP architectures”?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14116" y="2208726"/>
            <a:ext cx="2553771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Pipelined NP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Each packet gets processed by a pipeline of PPEs (packet processing engines)</a:t>
            </a:r>
          </a:p>
          <a:p>
            <a:pPr lvl="1"/>
            <a:r>
              <a:rPr lang="en-US" dirty="0" smtClean="0"/>
              <a:t>each PPE in charge of a different task</a:t>
            </a:r>
          </a:p>
          <a:p>
            <a:endParaRPr lang="en-US" dirty="0" smtClean="0">
              <a:solidFill>
                <a:srgbClr val="FF0000"/>
              </a:solidFill>
              <a:sym typeface="Wingdings"/>
            </a:endParaRPr>
          </a:p>
          <a:p>
            <a:endParaRPr lang="en-US" dirty="0" smtClean="0">
              <a:solidFill>
                <a:srgbClr val="FF0000"/>
              </a:solidFill>
              <a:sym typeface="Wingdings"/>
            </a:endParaRPr>
          </a:p>
          <a:p>
            <a:endParaRPr lang="en-US" dirty="0" smtClean="0">
              <a:solidFill>
                <a:srgbClr val="FF0000"/>
              </a:solidFill>
              <a:sym typeface="Wingdings"/>
            </a:endParaRPr>
          </a:p>
          <a:p>
            <a:endParaRPr lang="en-US" dirty="0" smtClean="0">
              <a:solidFill>
                <a:srgbClr val="FF0000"/>
              </a:solidFill>
              <a:sym typeface="Wingdings"/>
            </a:endParaRPr>
          </a:p>
          <a:p>
            <a:endParaRPr lang="en-US" dirty="0" smtClean="0">
              <a:solidFill>
                <a:srgbClr val="FF0000"/>
              </a:solidFill>
              <a:sym typeface="Wingdings"/>
            </a:endParaRPr>
          </a:p>
          <a:p>
            <a:pPr>
              <a:buNone/>
            </a:pPr>
            <a:endParaRPr lang="en-US" dirty="0" smtClean="0">
              <a:solidFill>
                <a:srgbClr val="FF0000"/>
              </a:solidFill>
              <a:sym typeface="Wingdings"/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sym typeface="Wingdings"/>
              </a:rPr>
              <a:t> </a:t>
            </a:r>
            <a:r>
              <a:rPr lang="en-US" b="1" dirty="0" smtClean="0">
                <a:solidFill>
                  <a:srgbClr val="FF0000"/>
                </a:solidFill>
              </a:rPr>
              <a:t>main issues</a:t>
            </a:r>
            <a:r>
              <a:rPr lang="en-US" dirty="0" smtClean="0"/>
              <a:t>:  hard to scale, synchronous, packet header copy</a:t>
            </a:r>
          </a:p>
          <a:p>
            <a:pPr lvl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196664" y="3429000"/>
            <a:ext cx="762000" cy="457200"/>
          </a:xfrm>
          <a:prstGeom prst="rect">
            <a:avLst/>
          </a:prstGeom>
          <a:solidFill>
            <a:schemeClr val="accent6">
              <a:alpha val="5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PPE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13" name="Straight Arrow Connector 12"/>
          <p:cNvCxnSpPr>
            <a:stCxn id="10" idx="3"/>
          </p:cNvCxnSpPr>
          <p:nvPr/>
        </p:nvCxnSpPr>
        <p:spPr>
          <a:xfrm>
            <a:off x="1958664" y="3657600"/>
            <a:ext cx="457200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415864" y="3429000"/>
            <a:ext cx="762000" cy="457200"/>
          </a:xfrm>
          <a:prstGeom prst="rect">
            <a:avLst/>
          </a:prstGeom>
          <a:solidFill>
            <a:schemeClr val="accent6">
              <a:alpha val="5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PPE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15" name="Straight Arrow Connector 14"/>
          <p:cNvCxnSpPr>
            <a:stCxn id="14" idx="3"/>
          </p:cNvCxnSpPr>
          <p:nvPr/>
        </p:nvCxnSpPr>
        <p:spPr>
          <a:xfrm>
            <a:off x="3177864" y="3657600"/>
            <a:ext cx="457200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635064" y="3429000"/>
            <a:ext cx="762000" cy="457200"/>
          </a:xfrm>
          <a:prstGeom prst="rect">
            <a:avLst/>
          </a:prstGeom>
          <a:solidFill>
            <a:schemeClr val="accent6">
              <a:alpha val="5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PPE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17" name="Straight Arrow Connector 16"/>
          <p:cNvCxnSpPr>
            <a:stCxn id="16" idx="3"/>
          </p:cNvCxnSpPr>
          <p:nvPr/>
        </p:nvCxnSpPr>
        <p:spPr>
          <a:xfrm>
            <a:off x="4397064" y="3657600"/>
            <a:ext cx="457200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4854264" y="3429000"/>
            <a:ext cx="762000" cy="457200"/>
          </a:xfrm>
          <a:prstGeom prst="rect">
            <a:avLst/>
          </a:prstGeom>
          <a:solidFill>
            <a:schemeClr val="accent6">
              <a:alpha val="5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PPE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19" name="Straight Arrow Connector 18"/>
          <p:cNvCxnSpPr>
            <a:stCxn id="18" idx="3"/>
          </p:cNvCxnSpPr>
          <p:nvPr/>
        </p:nvCxnSpPr>
        <p:spPr>
          <a:xfrm>
            <a:off x="5616264" y="3657600"/>
            <a:ext cx="457200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6073464" y="3429000"/>
            <a:ext cx="762000" cy="457200"/>
          </a:xfrm>
          <a:prstGeom prst="rect">
            <a:avLst/>
          </a:prstGeom>
          <a:solidFill>
            <a:schemeClr val="accent6">
              <a:alpha val="5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PPE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21" name="Straight Arrow Connector 20"/>
          <p:cNvCxnSpPr>
            <a:stCxn id="20" idx="3"/>
          </p:cNvCxnSpPr>
          <p:nvPr/>
        </p:nvCxnSpPr>
        <p:spPr>
          <a:xfrm>
            <a:off x="6835464" y="3657600"/>
            <a:ext cx="457200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7292664" y="3429000"/>
            <a:ext cx="762000" cy="457200"/>
          </a:xfrm>
          <a:prstGeom prst="rect">
            <a:avLst/>
          </a:prstGeom>
          <a:solidFill>
            <a:schemeClr val="accent6">
              <a:alpha val="5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PPE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23" name="Straight Arrow Connector 22"/>
          <p:cNvCxnSpPr>
            <a:stCxn id="22" idx="3"/>
          </p:cNvCxnSpPr>
          <p:nvPr/>
        </p:nvCxnSpPr>
        <p:spPr>
          <a:xfrm>
            <a:off x="8054664" y="3657600"/>
            <a:ext cx="457200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739464" y="3657600"/>
            <a:ext cx="457200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1219200" y="4267200"/>
            <a:ext cx="6858000" cy="457200"/>
          </a:xfrm>
          <a:prstGeom prst="rect">
            <a:avLst/>
          </a:prstGeom>
          <a:solidFill>
            <a:schemeClr val="accent4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Packet Header Buffer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rot="5400000">
            <a:off x="1411428" y="4088645"/>
            <a:ext cx="304006" cy="1588"/>
          </a:xfrm>
          <a:prstGeom prst="straightConnector1">
            <a:avLst/>
          </a:prstGeom>
          <a:ln w="22225">
            <a:solidFill>
              <a:schemeClr val="tx2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>
            <a:off x="2640845" y="4100730"/>
            <a:ext cx="304006" cy="1588"/>
          </a:xfrm>
          <a:prstGeom prst="straightConnector1">
            <a:avLst/>
          </a:prstGeom>
          <a:ln w="22225">
            <a:solidFill>
              <a:schemeClr val="tx2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5400000">
            <a:off x="3848239" y="4100730"/>
            <a:ext cx="304006" cy="1588"/>
          </a:xfrm>
          <a:prstGeom prst="straightConnector1">
            <a:avLst/>
          </a:prstGeom>
          <a:ln w="22225">
            <a:solidFill>
              <a:schemeClr val="tx2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>
            <a:off x="5079245" y="4100730"/>
            <a:ext cx="304006" cy="1588"/>
          </a:xfrm>
          <a:prstGeom prst="straightConnector1">
            <a:avLst/>
          </a:prstGeom>
          <a:ln w="22225">
            <a:solidFill>
              <a:schemeClr val="tx2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>
            <a:off x="6298445" y="4100730"/>
            <a:ext cx="304006" cy="1588"/>
          </a:xfrm>
          <a:prstGeom prst="straightConnector1">
            <a:avLst/>
          </a:prstGeom>
          <a:ln w="22225">
            <a:solidFill>
              <a:schemeClr val="tx2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5400000">
            <a:off x="7517645" y="4100730"/>
            <a:ext cx="304006" cy="1588"/>
          </a:xfrm>
          <a:prstGeom prst="straightConnector1">
            <a:avLst/>
          </a:prstGeom>
          <a:ln w="22225">
            <a:solidFill>
              <a:schemeClr val="tx2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412316" y="1143000"/>
            <a:ext cx="20244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E.g., </a:t>
            </a:r>
            <a:r>
              <a:rPr lang="en-US" sz="1600" dirty="0" err="1" smtClean="0"/>
              <a:t>Xelerated</a:t>
            </a:r>
            <a:r>
              <a:rPr lang="en-US" sz="1600" dirty="0" smtClean="0"/>
              <a:t> X11 NP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Parallel/Multi-Core NP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Each packet is assigned to a single PPE</a:t>
            </a:r>
          </a:p>
          <a:p>
            <a:pPr lvl="1"/>
            <a:r>
              <a:rPr lang="en-US" dirty="0" smtClean="0"/>
              <a:t>single PPE performs all processing, in “run-to-completion”</a:t>
            </a:r>
          </a:p>
          <a:p>
            <a:pPr lvl="1"/>
            <a:endParaRPr lang="en-US" dirty="0" smtClean="0"/>
          </a:p>
          <a:p>
            <a:endParaRPr lang="en-US" dirty="0" smtClean="0">
              <a:solidFill>
                <a:srgbClr val="FF0000"/>
              </a:solidFill>
              <a:sym typeface="Wingdings"/>
            </a:endParaRPr>
          </a:p>
          <a:p>
            <a:endParaRPr lang="en-US" dirty="0" smtClean="0">
              <a:solidFill>
                <a:srgbClr val="FF0000"/>
              </a:solidFill>
              <a:sym typeface="Wingdings"/>
            </a:endParaRPr>
          </a:p>
          <a:p>
            <a:endParaRPr lang="en-US" dirty="0" smtClean="0">
              <a:solidFill>
                <a:srgbClr val="FF0000"/>
              </a:solidFill>
              <a:sym typeface="Wingdings"/>
            </a:endParaRPr>
          </a:p>
          <a:p>
            <a:endParaRPr lang="en-US" dirty="0" smtClean="0">
              <a:solidFill>
                <a:srgbClr val="FF0000"/>
              </a:solidFill>
              <a:sym typeface="Wingdings"/>
            </a:endParaRPr>
          </a:p>
          <a:p>
            <a:endParaRPr lang="en-US" dirty="0" smtClean="0">
              <a:solidFill>
                <a:srgbClr val="FF0000"/>
              </a:solidFill>
              <a:sym typeface="Wingdings"/>
            </a:endParaRPr>
          </a:p>
          <a:p>
            <a:pPr>
              <a:buNone/>
            </a:pPr>
            <a:endParaRPr lang="en-US" dirty="0" smtClean="0">
              <a:solidFill>
                <a:srgbClr val="FF0000"/>
              </a:solidFill>
              <a:sym typeface="Wingdings"/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sym typeface="Wingdings"/>
              </a:rPr>
              <a:t> </a:t>
            </a:r>
            <a:r>
              <a:rPr lang="en-US" b="1" dirty="0" smtClean="0">
                <a:solidFill>
                  <a:srgbClr val="FF0000"/>
                </a:solidFill>
              </a:rPr>
              <a:t>main issue</a:t>
            </a:r>
            <a:r>
              <a:rPr lang="en-US" dirty="0" smtClean="0"/>
              <a:t>:  run-to-completion </a:t>
            </a:r>
            <a:r>
              <a:rPr lang="en-US" dirty="0" smtClean="0">
                <a:sym typeface="Symbol"/>
              </a:rPr>
              <a:t></a:t>
            </a:r>
            <a:r>
              <a:rPr lang="en-US" dirty="0" smtClean="0"/>
              <a:t> heavy packets can starve light ones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885943" y="2895600"/>
            <a:ext cx="860736" cy="457200"/>
          </a:xfrm>
          <a:prstGeom prst="rect">
            <a:avLst/>
          </a:prstGeom>
          <a:solidFill>
            <a:schemeClr val="accent6">
              <a:alpha val="5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PPE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882721" y="3505200"/>
            <a:ext cx="860736" cy="457200"/>
          </a:xfrm>
          <a:prstGeom prst="rect">
            <a:avLst/>
          </a:prstGeom>
          <a:solidFill>
            <a:schemeClr val="accent6">
              <a:alpha val="5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PPE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883795" y="4114800"/>
            <a:ext cx="860736" cy="457200"/>
          </a:xfrm>
          <a:prstGeom prst="rect">
            <a:avLst/>
          </a:prstGeom>
          <a:solidFill>
            <a:schemeClr val="accent6">
              <a:alpha val="5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PPE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1053921" y="3733800"/>
            <a:ext cx="1066800" cy="1588"/>
          </a:xfrm>
          <a:prstGeom prst="straightConnector1">
            <a:avLst/>
          </a:prstGeom>
          <a:ln w="2222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1053921" y="3200400"/>
            <a:ext cx="1066800" cy="533400"/>
          </a:xfrm>
          <a:prstGeom prst="straightConnector1">
            <a:avLst/>
          </a:prstGeom>
          <a:ln w="2222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1053921" y="3733800"/>
            <a:ext cx="1066800" cy="533400"/>
          </a:xfrm>
          <a:prstGeom prst="straightConnector1">
            <a:avLst/>
          </a:prstGeom>
          <a:ln w="2222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6324600" y="2819400"/>
            <a:ext cx="2209800" cy="1524000"/>
          </a:xfrm>
          <a:prstGeom prst="rect">
            <a:avLst/>
          </a:prstGeom>
          <a:solidFill>
            <a:srgbClr val="FF0000">
              <a:alpha val="2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Hybrid Architecture:</a:t>
            </a:r>
          </a:p>
          <a:p>
            <a:pPr algn="ctr"/>
            <a:endParaRPr lang="en-US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Pipeline + Multi-core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412316" y="1143000"/>
            <a:ext cx="21920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E.g., </a:t>
            </a:r>
            <a:r>
              <a:rPr lang="en-US" sz="1600" dirty="0" err="1" smtClean="0"/>
              <a:t>Cavium</a:t>
            </a:r>
            <a:r>
              <a:rPr lang="en-US" sz="1600" dirty="0" smtClean="0"/>
              <a:t> CN68XX NP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412316" y="4309646"/>
            <a:ext cx="18857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E.g., </a:t>
            </a:r>
            <a:r>
              <a:rPr lang="en-US" sz="1600" dirty="0" err="1" smtClean="0"/>
              <a:t>EZChip</a:t>
            </a:r>
            <a:r>
              <a:rPr lang="en-US" sz="1600" dirty="0" smtClean="0"/>
              <a:t> NP-4 NP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2209800" y="2971800"/>
            <a:ext cx="533400" cy="304800"/>
            <a:chOff x="2209800" y="2971800"/>
            <a:chExt cx="533400" cy="304800"/>
          </a:xfrm>
        </p:grpSpPr>
        <p:cxnSp>
          <p:nvCxnSpPr>
            <p:cNvPr id="27" name="Straight Connector 26"/>
            <p:cNvCxnSpPr/>
            <p:nvPr/>
          </p:nvCxnSpPr>
          <p:spPr>
            <a:xfrm>
              <a:off x="2209800" y="2971800"/>
              <a:ext cx="533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2209800" y="3276600"/>
              <a:ext cx="533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>
              <a:off x="2590800" y="3124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2438400" y="3124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5400000">
              <a:off x="2286000" y="3124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5400000">
              <a:off x="2133600" y="3124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/>
          <p:cNvGrpSpPr/>
          <p:nvPr/>
        </p:nvGrpSpPr>
        <p:grpSpPr>
          <a:xfrm>
            <a:off x="2209800" y="3581400"/>
            <a:ext cx="533400" cy="304800"/>
            <a:chOff x="2209800" y="2971800"/>
            <a:chExt cx="533400" cy="304800"/>
          </a:xfrm>
        </p:grpSpPr>
        <p:cxnSp>
          <p:nvCxnSpPr>
            <p:cNvPr id="50" name="Straight Connector 49"/>
            <p:cNvCxnSpPr/>
            <p:nvPr/>
          </p:nvCxnSpPr>
          <p:spPr>
            <a:xfrm>
              <a:off x="2209800" y="2971800"/>
              <a:ext cx="533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2209800" y="3276600"/>
              <a:ext cx="533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2590800" y="3124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2438400" y="3124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2286000" y="3124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2133600" y="3124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/>
          <p:cNvGrpSpPr/>
          <p:nvPr/>
        </p:nvGrpSpPr>
        <p:grpSpPr>
          <a:xfrm>
            <a:off x="2209800" y="4191000"/>
            <a:ext cx="533400" cy="304800"/>
            <a:chOff x="2209800" y="2971800"/>
            <a:chExt cx="533400" cy="304800"/>
          </a:xfrm>
        </p:grpSpPr>
        <p:cxnSp>
          <p:nvCxnSpPr>
            <p:cNvPr id="57" name="Straight Connector 56"/>
            <p:cNvCxnSpPr/>
            <p:nvPr/>
          </p:nvCxnSpPr>
          <p:spPr>
            <a:xfrm>
              <a:off x="2209800" y="2971800"/>
              <a:ext cx="533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2209800" y="3276600"/>
              <a:ext cx="533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2590800" y="3124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2438400" y="3124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>
              <a:off x="2286000" y="3124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2133600" y="3124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2133600" y="5068669"/>
            <a:ext cx="1905000" cy="1143000"/>
          </a:xfrm>
          <a:prstGeom prst="rect">
            <a:avLst/>
          </a:prstGeom>
          <a:solidFill>
            <a:schemeClr val="accent4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Multipass NP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2004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Packet processing divided into processing cycles</a:t>
            </a:r>
          </a:p>
          <a:p>
            <a:r>
              <a:rPr lang="en-US" dirty="0" smtClean="0"/>
              <a:t>Packet headers recycled into the queue after each processing cycle</a:t>
            </a: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  <a:sym typeface="Wingdings"/>
              </a:rPr>
              <a:t> </a:t>
            </a:r>
            <a:r>
              <a:rPr lang="en-US" b="1" dirty="0" smtClean="0">
                <a:solidFill>
                  <a:srgbClr val="00B050"/>
                </a:solidFill>
              </a:rPr>
              <a:t>Main benefits</a:t>
            </a:r>
            <a:r>
              <a:rPr lang="en-US" dirty="0" smtClean="0">
                <a:solidFill>
                  <a:srgbClr val="00B050"/>
                </a:solidFill>
              </a:rPr>
              <a:t>:</a:t>
            </a:r>
          </a:p>
          <a:p>
            <a:pPr lvl="1"/>
            <a:r>
              <a:rPr lang="en-US" dirty="0" smtClean="0"/>
              <a:t>More scalable</a:t>
            </a:r>
          </a:p>
          <a:p>
            <a:pPr lvl="1"/>
            <a:r>
              <a:rPr lang="en-US" dirty="0" smtClean="0"/>
              <a:t>Asynchronous</a:t>
            </a:r>
          </a:p>
          <a:p>
            <a:pPr lvl="1"/>
            <a:r>
              <a:rPr lang="en-US" dirty="0" smtClean="0"/>
              <a:t>No run-to-completion (heavy packets do not  necessarily starve light ones)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sym typeface="Wingdings"/>
              </a:rPr>
              <a:t> </a:t>
            </a:r>
            <a:r>
              <a:rPr lang="en-US" b="1" dirty="0" smtClean="0">
                <a:solidFill>
                  <a:srgbClr val="FF0000"/>
                </a:solidFill>
                <a:sym typeface="Wingdings"/>
              </a:rPr>
              <a:t>M</a:t>
            </a:r>
            <a:r>
              <a:rPr lang="en-US" b="1" dirty="0" smtClean="0">
                <a:solidFill>
                  <a:srgbClr val="FF0000"/>
                </a:solidFill>
              </a:rPr>
              <a:t>ain issue </a:t>
            </a:r>
            <a:r>
              <a:rPr lang="en-US" dirty="0" smtClean="0"/>
              <a:t>: many degrees of freedom (more complex scheduling)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172200" y="1143000"/>
            <a:ext cx="25307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E.g., Cisco QuantumFlow NP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337222" y="4763869"/>
            <a:ext cx="860736" cy="457200"/>
          </a:xfrm>
          <a:prstGeom prst="rect">
            <a:avLst/>
          </a:prstGeom>
          <a:solidFill>
            <a:schemeClr val="accent6">
              <a:alpha val="5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PPE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34000" y="5373469"/>
            <a:ext cx="860736" cy="457200"/>
          </a:xfrm>
          <a:prstGeom prst="rect">
            <a:avLst/>
          </a:prstGeom>
          <a:solidFill>
            <a:schemeClr val="accent6">
              <a:alpha val="5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PPE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335074" y="5983069"/>
            <a:ext cx="860736" cy="457200"/>
          </a:xfrm>
          <a:prstGeom prst="rect">
            <a:avLst/>
          </a:prstGeom>
          <a:solidFill>
            <a:schemeClr val="accent6">
              <a:alpha val="5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PPE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089042" y="5602069"/>
            <a:ext cx="1066800" cy="1588"/>
          </a:xfrm>
          <a:prstGeom prst="straightConnector1">
            <a:avLst/>
          </a:prstGeom>
          <a:ln w="2222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4089042" y="5068669"/>
            <a:ext cx="1066800" cy="533400"/>
          </a:xfrm>
          <a:prstGeom prst="straightConnector1">
            <a:avLst/>
          </a:prstGeom>
          <a:ln w="2222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089042" y="5602069"/>
            <a:ext cx="1066800" cy="533400"/>
          </a:xfrm>
          <a:prstGeom prst="straightConnector1">
            <a:avLst/>
          </a:prstGeom>
          <a:ln w="2222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3048000" y="5373469"/>
            <a:ext cx="762000" cy="533400"/>
            <a:chOff x="2209800" y="2971800"/>
            <a:chExt cx="533400" cy="304800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2209800" y="2971800"/>
              <a:ext cx="533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2209800" y="3276600"/>
              <a:ext cx="533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2590800" y="3124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438400" y="3124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2286000" y="3124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>
              <a:off x="2133600" y="3124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TextBox 41"/>
          <p:cNvSpPr txBox="1"/>
          <p:nvPr/>
        </p:nvSpPr>
        <p:spPr>
          <a:xfrm>
            <a:off x="1981200" y="6211669"/>
            <a:ext cx="21636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Packet Header Buffer</a:t>
            </a:r>
          </a:p>
          <a:p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3657600" y="5525869"/>
            <a:ext cx="152400" cy="2286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3429000" y="5525869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3200400" y="5525869"/>
            <a:ext cx="152400" cy="2286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001 9.82659E-7 C 0.32362 -0.02821 0.39757 -0.05642 0.38959 -0.08624 C 0.3816 -0.11607 0.26181 -0.17387 0.20278 -0.17942 C 0.14376 -0.18474 0.06928 -0.14844 0.03542 -0.11884 C 0.00139 -0.08925 5E-6 -0.04578 -0.00104 -0.00254 " pathEditMode="relative" rAng="0" ptsTypes="aaaaA">
                                      <p:cBhvr>
                                        <p:cTn id="10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00" y="-9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46821E-6 L 0.25104 0.0857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00" y="4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3" grpId="1" animBg="1"/>
      <p:bldP spid="43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in Multipass NP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048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Packets have heterogeneous demands</a:t>
            </a:r>
          </a:p>
          <a:p>
            <a:pPr lvl="1"/>
            <a:r>
              <a:rPr lang="en-US" dirty="0" smtClean="0"/>
              <a:t>Each packet might require a different number of cycles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Designer objective: guarantee minimum throughput</a:t>
            </a:r>
          </a:p>
          <a:p>
            <a:pPr lvl="1"/>
            <a:r>
              <a:rPr lang="en-US" dirty="0" smtClean="0"/>
              <a:t>Minimum number of processed packets per second</a:t>
            </a:r>
          </a:p>
          <a:p>
            <a:r>
              <a:rPr lang="en-US" dirty="0" smtClean="0"/>
              <a:t>Problem: many degrees of freedom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Buffer management: FIFO, priority queueing, …? Preemption upon full buffer?</a:t>
            </a:r>
          </a:p>
          <a:p>
            <a:pPr lvl="1"/>
            <a:r>
              <a:rPr lang="en-US" dirty="0" smtClean="0"/>
              <a:t>For each packet: what PPEs? In what order?</a:t>
            </a:r>
          </a:p>
          <a:p>
            <a:pPr lvl="1"/>
            <a:r>
              <a:rPr lang="en-US" dirty="0" smtClean="0"/>
              <a:t>Fairness?</a:t>
            </a:r>
          </a:p>
          <a:p>
            <a:pPr lvl="1"/>
            <a:r>
              <a:rPr lang="en-US" dirty="0" smtClean="0"/>
              <a:t>No reordering?</a:t>
            </a:r>
          </a:p>
          <a:p>
            <a:pPr lvl="1"/>
            <a:r>
              <a:rPr lang="en-US" dirty="0" smtClean="0"/>
              <a:t>Heterogeneous PPEs?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133600" y="5068669"/>
            <a:ext cx="1905000" cy="1143000"/>
          </a:xfrm>
          <a:prstGeom prst="rect">
            <a:avLst/>
          </a:prstGeom>
          <a:solidFill>
            <a:schemeClr val="accent4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337222" y="4763869"/>
            <a:ext cx="860736" cy="457200"/>
          </a:xfrm>
          <a:prstGeom prst="rect">
            <a:avLst/>
          </a:prstGeom>
          <a:solidFill>
            <a:schemeClr val="accent6">
              <a:alpha val="5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PPE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334000" y="5373469"/>
            <a:ext cx="860736" cy="457200"/>
          </a:xfrm>
          <a:prstGeom prst="rect">
            <a:avLst/>
          </a:prstGeom>
          <a:solidFill>
            <a:schemeClr val="accent6">
              <a:alpha val="5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PPE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335074" y="5983069"/>
            <a:ext cx="860736" cy="457200"/>
          </a:xfrm>
          <a:prstGeom prst="rect">
            <a:avLst/>
          </a:prstGeom>
          <a:solidFill>
            <a:schemeClr val="accent6">
              <a:alpha val="5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PPE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4089042" y="5602069"/>
            <a:ext cx="1066800" cy="1588"/>
          </a:xfrm>
          <a:prstGeom prst="straightConnector1">
            <a:avLst/>
          </a:prstGeom>
          <a:ln w="2222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4089042" y="5068669"/>
            <a:ext cx="1066800" cy="533400"/>
          </a:xfrm>
          <a:prstGeom prst="straightConnector1">
            <a:avLst/>
          </a:prstGeom>
          <a:ln w="2222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4089042" y="5602069"/>
            <a:ext cx="1066800" cy="533400"/>
          </a:xfrm>
          <a:prstGeom prst="straightConnector1">
            <a:avLst/>
          </a:prstGeom>
          <a:ln w="2222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oup 32"/>
          <p:cNvGrpSpPr/>
          <p:nvPr/>
        </p:nvGrpSpPr>
        <p:grpSpPr>
          <a:xfrm>
            <a:off x="3048000" y="5373469"/>
            <a:ext cx="762000" cy="533400"/>
            <a:chOff x="2209800" y="2971800"/>
            <a:chExt cx="533400" cy="304800"/>
          </a:xfrm>
        </p:grpSpPr>
        <p:cxnSp>
          <p:nvCxnSpPr>
            <p:cNvPr id="34" name="Straight Connector 33"/>
            <p:cNvCxnSpPr/>
            <p:nvPr/>
          </p:nvCxnSpPr>
          <p:spPr>
            <a:xfrm>
              <a:off x="2209800" y="2971800"/>
              <a:ext cx="533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2209800" y="3276600"/>
              <a:ext cx="533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2590800" y="3124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>
              <a:off x="2438400" y="3124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2286000" y="3124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2133600" y="3124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TextBox 40"/>
          <p:cNvSpPr txBox="1"/>
          <p:nvPr/>
        </p:nvSpPr>
        <p:spPr>
          <a:xfrm>
            <a:off x="1981200" y="6211669"/>
            <a:ext cx="21636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Packet Header Buffer</a:t>
            </a:r>
          </a:p>
          <a:p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3657600" y="5525869"/>
            <a:ext cx="152400" cy="2286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3429000" y="5525869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3200400" y="5525869"/>
            <a:ext cx="152400" cy="2286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2400" dirty="0" smtClean="0"/>
              <a:t>Focusing on </a:t>
            </a:r>
            <a:r>
              <a:rPr lang="en-US" sz="2400" b="1" dirty="0" smtClean="0"/>
              <a:t>buffer management policy</a:t>
            </a:r>
          </a:p>
          <a:p>
            <a:pPr lvl="1"/>
            <a:r>
              <a:rPr lang="en-US" dirty="0" smtClean="0"/>
              <a:t>Efficiently use the full buffer size (unit-size packets with slotted time)</a:t>
            </a:r>
            <a:endParaRPr lang="en-US" b="1" dirty="0" smtClean="0"/>
          </a:p>
          <a:p>
            <a:r>
              <a:rPr lang="en-US" dirty="0" smtClean="0"/>
              <a:t>Only </a:t>
            </a:r>
            <a:r>
              <a:rPr lang="en-US" b="1" dirty="0" smtClean="0"/>
              <a:t>1</a:t>
            </a:r>
            <a:r>
              <a:rPr lang="en-US" dirty="0" smtClean="0"/>
              <a:t> PPE</a:t>
            </a:r>
          </a:p>
          <a:p>
            <a:pPr lvl="1"/>
            <a:r>
              <a:rPr lang="en-US" dirty="0" smtClean="0"/>
              <a:t>Complex enough!</a:t>
            </a:r>
          </a:p>
          <a:p>
            <a:r>
              <a:rPr lang="en-US" dirty="0" smtClean="0"/>
              <a:t>Each packet needs up to </a:t>
            </a:r>
            <a:r>
              <a:rPr lang="en-US" b="1" i="1" dirty="0" smtClean="0"/>
              <a:t>k</a:t>
            </a:r>
            <a:r>
              <a:rPr lang="en-US" dirty="0" smtClean="0"/>
              <a:t> passes</a:t>
            </a:r>
          </a:p>
          <a:p>
            <a:pPr lvl="1"/>
            <a:r>
              <a:rPr lang="en-US" dirty="0" smtClean="0"/>
              <a:t>Number of passes known for each packet</a:t>
            </a:r>
            <a:endParaRPr lang="en-US" b="1" i="1" dirty="0" smtClean="0"/>
          </a:p>
          <a:p>
            <a:pPr lvl="1"/>
            <a:r>
              <a:rPr lang="en-US" b="1" i="1" dirty="0" smtClean="0"/>
              <a:t>k</a:t>
            </a:r>
            <a:r>
              <a:rPr lang="en-US" dirty="0" smtClean="0"/>
              <a:t> used in analysis, not in algorithm</a:t>
            </a:r>
          </a:p>
          <a:p>
            <a:r>
              <a:rPr lang="en-US" b="1" dirty="0" smtClean="0"/>
              <a:t>Our goal:</a:t>
            </a:r>
            <a:r>
              <a:rPr lang="en-US" dirty="0" smtClean="0"/>
              <a:t> competitive worst-case throughput guarantee</a:t>
            </a:r>
          </a:p>
          <a:p>
            <a:pPr lvl="1"/>
            <a:r>
              <a:rPr lang="en-US" dirty="0" smtClean="0"/>
              <a:t>For any input sequence </a:t>
            </a:r>
            <a:r>
              <a:rPr lang="el-GR" i="1" dirty="0" smtClean="0"/>
              <a:t>σ</a:t>
            </a:r>
            <a:r>
              <a:rPr lang="en-US" dirty="0" smtClean="0"/>
              <a:t>,  show that </a:t>
            </a:r>
            <a:r>
              <a:rPr lang="en-US" i="1" dirty="0" smtClean="0"/>
              <a:t>Throughput(</a:t>
            </a:r>
            <a:r>
              <a:rPr lang="el-GR" i="1" dirty="0" smtClean="0"/>
              <a:t>σ</a:t>
            </a:r>
            <a:r>
              <a:rPr lang="en-US" i="1" dirty="0" smtClean="0"/>
              <a:t>) ≥ OPT(</a:t>
            </a:r>
            <a:r>
              <a:rPr lang="el-GR" i="1" dirty="0" smtClean="0"/>
              <a:t>σ</a:t>
            </a:r>
            <a:r>
              <a:rPr lang="en-US" i="1" dirty="0" smtClean="0"/>
              <a:t>) / c</a:t>
            </a:r>
          </a:p>
          <a:p>
            <a:pPr lvl="1"/>
            <a:r>
              <a:rPr lang="en-US" dirty="0" smtClean="0"/>
              <a:t>Arbitrary arrival sequences (adversarial…)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2858374" y="5410200"/>
            <a:ext cx="914400" cy="533400"/>
          </a:xfrm>
          <a:prstGeom prst="rect">
            <a:avLst/>
          </a:prstGeom>
          <a:solidFill>
            <a:schemeClr val="accent6">
              <a:alpha val="5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PPE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Buffer Management Policies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3086974" y="2983605"/>
            <a:ext cx="457200" cy="1905000"/>
            <a:chOff x="6019800" y="2057400"/>
            <a:chExt cx="457200" cy="1752600"/>
          </a:xfrm>
        </p:grpSpPr>
        <p:cxnSp>
          <p:nvCxnSpPr>
            <p:cNvPr id="9" name="Straight Connector 8"/>
            <p:cNvCxnSpPr/>
            <p:nvPr/>
          </p:nvCxnSpPr>
          <p:spPr>
            <a:xfrm rot="5400000">
              <a:off x="5143500" y="2933700"/>
              <a:ext cx="17526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5600700" y="2933700"/>
              <a:ext cx="17526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6019800" y="3810000"/>
              <a:ext cx="4572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/>
          <p:cNvSpPr/>
          <p:nvPr/>
        </p:nvSpPr>
        <p:spPr>
          <a:xfrm>
            <a:off x="3086974" y="4660005"/>
            <a:ext cx="457200" cy="228600"/>
          </a:xfrm>
          <a:prstGeom prst="rect">
            <a:avLst/>
          </a:prstGeom>
          <a:solidFill>
            <a:schemeClr val="accent1">
              <a:alpha val="3700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086974" y="4431405"/>
            <a:ext cx="457200" cy="228600"/>
          </a:xfrm>
          <a:prstGeom prst="rect">
            <a:avLst/>
          </a:prstGeom>
          <a:solidFill>
            <a:schemeClr val="accent1">
              <a:alpha val="3700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086974" y="4202805"/>
            <a:ext cx="457200" cy="228600"/>
          </a:xfrm>
          <a:prstGeom prst="rect">
            <a:avLst/>
          </a:prstGeom>
          <a:solidFill>
            <a:schemeClr val="accent1">
              <a:alpha val="3700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086974" y="3974205"/>
            <a:ext cx="457200" cy="228600"/>
          </a:xfrm>
          <a:prstGeom prst="rect">
            <a:avLst/>
          </a:prstGeom>
          <a:solidFill>
            <a:schemeClr val="accent1">
              <a:alpha val="3700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086974" y="3745605"/>
            <a:ext cx="457200" cy="228600"/>
          </a:xfrm>
          <a:prstGeom prst="rect">
            <a:avLst/>
          </a:prstGeom>
          <a:solidFill>
            <a:schemeClr val="accent1">
              <a:alpha val="3700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086974" y="3517005"/>
            <a:ext cx="457200" cy="228600"/>
          </a:xfrm>
          <a:prstGeom prst="rect">
            <a:avLst/>
          </a:prstGeom>
          <a:solidFill>
            <a:schemeClr val="accent1">
              <a:alpha val="3700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086974" y="5676363"/>
            <a:ext cx="457200" cy="228600"/>
          </a:xfrm>
          <a:prstGeom prst="rect">
            <a:avLst/>
          </a:prstGeom>
          <a:solidFill>
            <a:schemeClr val="accent1">
              <a:alpha val="3700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086974" y="2831205"/>
            <a:ext cx="457200" cy="228600"/>
          </a:xfrm>
          <a:prstGeom prst="rect">
            <a:avLst/>
          </a:prstGeom>
          <a:solidFill>
            <a:schemeClr val="accent1">
              <a:alpha val="3700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577816" y="5406809"/>
            <a:ext cx="914400" cy="533400"/>
          </a:xfrm>
          <a:prstGeom prst="rect">
            <a:avLst/>
          </a:prstGeom>
          <a:solidFill>
            <a:schemeClr val="accent6">
              <a:alpha val="5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PPE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5806416" y="2980214"/>
            <a:ext cx="457200" cy="1905000"/>
            <a:chOff x="6019800" y="2057400"/>
            <a:chExt cx="457200" cy="1752600"/>
          </a:xfrm>
        </p:grpSpPr>
        <p:cxnSp>
          <p:nvCxnSpPr>
            <p:cNvPr id="28" name="Straight Connector 27"/>
            <p:cNvCxnSpPr/>
            <p:nvPr/>
          </p:nvCxnSpPr>
          <p:spPr>
            <a:xfrm rot="5400000">
              <a:off x="5143500" y="2933700"/>
              <a:ext cx="17526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5600700" y="2933700"/>
              <a:ext cx="17526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6019800" y="3810000"/>
              <a:ext cx="4572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Rectangle 30"/>
          <p:cNvSpPr/>
          <p:nvPr/>
        </p:nvSpPr>
        <p:spPr>
          <a:xfrm>
            <a:off x="5806416" y="4656614"/>
            <a:ext cx="457200" cy="228600"/>
          </a:xfrm>
          <a:prstGeom prst="rect">
            <a:avLst/>
          </a:prstGeom>
          <a:solidFill>
            <a:schemeClr val="accent1">
              <a:alpha val="3700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806416" y="4428014"/>
            <a:ext cx="457200" cy="228600"/>
          </a:xfrm>
          <a:prstGeom prst="rect">
            <a:avLst/>
          </a:prstGeom>
          <a:solidFill>
            <a:schemeClr val="accent1">
              <a:alpha val="3700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806416" y="4199414"/>
            <a:ext cx="457200" cy="228600"/>
          </a:xfrm>
          <a:prstGeom prst="rect">
            <a:avLst/>
          </a:prstGeom>
          <a:solidFill>
            <a:schemeClr val="accent1">
              <a:alpha val="3700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806416" y="3970814"/>
            <a:ext cx="457200" cy="228600"/>
          </a:xfrm>
          <a:prstGeom prst="rect">
            <a:avLst/>
          </a:prstGeom>
          <a:solidFill>
            <a:schemeClr val="accent1">
              <a:alpha val="3700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806416" y="3742214"/>
            <a:ext cx="457200" cy="228600"/>
          </a:xfrm>
          <a:prstGeom prst="rect">
            <a:avLst/>
          </a:prstGeom>
          <a:solidFill>
            <a:schemeClr val="accent1">
              <a:alpha val="3700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806416" y="3513614"/>
            <a:ext cx="457200" cy="228600"/>
          </a:xfrm>
          <a:prstGeom prst="rect">
            <a:avLst/>
          </a:prstGeom>
          <a:solidFill>
            <a:schemeClr val="accent1">
              <a:alpha val="3700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806416" y="5672972"/>
            <a:ext cx="457200" cy="228600"/>
          </a:xfrm>
          <a:prstGeom prst="rect">
            <a:avLst/>
          </a:prstGeom>
          <a:solidFill>
            <a:schemeClr val="accent1">
              <a:alpha val="3700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806416" y="2827814"/>
            <a:ext cx="457200" cy="228600"/>
          </a:xfrm>
          <a:prstGeom prst="rect">
            <a:avLst/>
          </a:prstGeom>
          <a:solidFill>
            <a:schemeClr val="accent1">
              <a:alpha val="3700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806416" y="3285014"/>
            <a:ext cx="457200" cy="228600"/>
          </a:xfrm>
          <a:prstGeom prst="rect">
            <a:avLst/>
          </a:prstGeom>
          <a:solidFill>
            <a:schemeClr val="accent1">
              <a:alpha val="3700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828800" y="1540270"/>
            <a:ext cx="29626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PQ (Priority queueing)</a:t>
            </a:r>
          </a:p>
          <a:p>
            <a:pPr algn="ctr"/>
            <a:r>
              <a:rPr lang="en-US" sz="1600" dirty="0" smtClean="0"/>
              <a:t>less work = </a:t>
            </a:r>
            <a:r>
              <a:rPr lang="en-US" sz="1600" dirty="0" smtClean="0">
                <a:sym typeface="Wingdings" pitchFamily="2" charset="2"/>
              </a:rPr>
              <a:t>higher priority</a:t>
            </a:r>
            <a:endParaRPr lang="en-US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5633826" y="1544219"/>
            <a:ext cx="744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FIFO</a:t>
            </a:r>
            <a:endParaRPr lang="en-US" sz="2400" dirty="0"/>
          </a:p>
        </p:txBody>
      </p:sp>
      <p:sp>
        <p:nvSpPr>
          <p:cNvPr id="42" name="Rectangle 41"/>
          <p:cNvSpPr/>
          <p:nvPr/>
        </p:nvSpPr>
        <p:spPr>
          <a:xfrm>
            <a:off x="3086974" y="4660005"/>
            <a:ext cx="457200" cy="228600"/>
          </a:xfrm>
          <a:prstGeom prst="rect">
            <a:avLst/>
          </a:prstGeom>
          <a:solidFill>
            <a:schemeClr val="accent1">
              <a:alpha val="3700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-3.79278E-7 L 0.00139 0.1498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5226 -0.09389 -0.10451 -0.18755 -0.11128 -0.26642 C -0.11806 -0.34528 -0.05955 -0.4475 -0.04097 -0.47271 C -0.0224 -0.49792 -0.00677 -0.42738 0 -0.41836 " pathEditMode="relative" ptsTypes="aaaA">
                                      <p:cBhvr>
                                        <p:cTn id="20" dur="2000" fill="hold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5226 -0.09389 -0.10451 -0.18755 -0.11128 -0.26642 C -0.11806 -0.34528 -0.05955 -0.4475 -0.04097 -0.47271 C -0.0224 -0.49792 -0.00677 -0.42738 0 -0.41836 " pathEditMode="relative" ptsTypes="aaaA">
                                      <p:cBhvr>
                                        <p:cTn id="22" dur="2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-0.00393 L 0.00139 0.26804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-3.79278E-7 L 0.00139 0.14986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5226 -0.09389 -0.10451 -0.18755 -0.11128 -0.26642 C -0.11806 -0.34528 -0.05955 -0.4475 -0.04097 -0.47271 C -0.0224 -0.49792 -0.00677 -0.42738 0 -0.41836 " pathEditMode="relative" ptsTypes="aaaA">
                                      <p:cBhvr>
                                        <p:cTn id="55" dur="2000" fill="hold"/>
                                        <p:tgtEl>
                                          <p:spTgt spid="3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5226 -0.09389 -0.10451 -0.18755 -0.11128 -0.26642 C -0.11806 -0.34528 -0.05955 -0.4475 -0.04097 -0.47271 C -0.0224 -0.49792 -0.00677 -0.42738 0 -0.41836 " pathEditMode="relative" ptsTypes="aaaA">
                                      <p:cBhvr>
                                        <p:cTn id="57" dur="20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-0.00393 L 0.00139 0.06822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333 " pathEditMode="relative" ptsTypes="AA">
                                      <p:cBhvr>
                                        <p:cTn id="76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333 " pathEditMode="relative" ptsTypes="AA">
                                      <p:cBhvr>
                                        <p:cTn id="7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333 " pathEditMode="relative" ptsTypes="AA">
                                      <p:cBhvr>
                                        <p:cTn id="8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333 " pathEditMode="relative" ptsTypes="AA">
                                      <p:cBhvr>
                                        <p:cTn id="8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333 " pathEditMode="relative" ptsTypes="AA">
                                      <p:cBhvr>
                                        <p:cTn id="8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333 " pathEditMode="relative" ptsTypes="AA">
                                      <p:cBhvr>
                                        <p:cTn id="8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24" grpId="0" uiExpand="1" build="allAtOnce" animBg="1"/>
      <p:bldP spid="24" grpId="1" uiExpand="1" build="allAtOnce" animBg="1"/>
      <p:bldP spid="24" grpId="2" build="allAtOnce" animBg="1"/>
      <p:bldP spid="25" grpId="0" animBg="1"/>
      <p:bldP spid="25" grpId="1" animBg="1"/>
      <p:bldP spid="25" grpId="2" animBg="1"/>
      <p:bldP spid="31" grpId="0" animBg="1"/>
      <p:bldP spid="31" grpId="1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uiExpand="1" build="allAtOnce" animBg="1"/>
      <p:bldP spid="37" grpId="1" uiExpand="1" build="allAtOnce" animBg="1"/>
      <p:bldP spid="37" grpId="2" build="allAtOnce" animBg="1"/>
      <p:bldP spid="38" grpId="0" animBg="1"/>
      <p:bldP spid="38" grpId="1" animBg="1"/>
      <p:bldP spid="38" grpId="2" animBg="1"/>
      <p:bldP spid="39" grpId="0" animBg="1"/>
      <p:bldP spid="39" grpId="1" animBg="1"/>
      <p:bldP spid="4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Case for Preemption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Assume non-preemption</a:t>
            </a:r>
          </a:p>
          <a:p>
            <a:pPr lvl="1"/>
            <a:r>
              <a:rPr lang="en-US" dirty="0" smtClean="0"/>
              <a:t>when a packet arrives to a full buffer, it is dropped</a:t>
            </a:r>
          </a:p>
          <a:p>
            <a:r>
              <a:rPr lang="en-US" b="1" dirty="0" smtClean="0"/>
              <a:t>FIFO</a:t>
            </a:r>
            <a:r>
              <a:rPr lang="en-US" dirty="0" smtClean="0"/>
              <a:t> lower bound</a:t>
            </a:r>
          </a:p>
          <a:p>
            <a:pPr lvl="1"/>
            <a:r>
              <a:rPr lang="en-US" dirty="0" smtClean="0"/>
              <a:t>simple traffic pattern: competitive ratio is </a:t>
            </a:r>
            <a:r>
              <a:rPr lang="en-US" b="1" dirty="0" smtClean="0">
                <a:sym typeface="Symbol"/>
              </a:rPr>
              <a:t>(</a:t>
            </a:r>
            <a:r>
              <a:rPr lang="en-US" b="1" i="1" dirty="0" smtClean="0">
                <a:sym typeface="Symbol"/>
              </a:rPr>
              <a:t>k</a:t>
            </a:r>
            <a:r>
              <a:rPr lang="en-US" b="1" dirty="0" smtClean="0">
                <a:sym typeface="Symbol"/>
              </a:rPr>
              <a:t>)</a:t>
            </a:r>
          </a:p>
          <a:p>
            <a:r>
              <a:rPr lang="en-US" b="1" dirty="0" smtClean="0">
                <a:sym typeface="Symbol"/>
              </a:rPr>
              <a:t>PQ</a:t>
            </a:r>
            <a:r>
              <a:rPr lang="en-US" dirty="0" smtClean="0">
                <a:sym typeface="Symbol"/>
              </a:rPr>
              <a:t> lower bound</a:t>
            </a:r>
          </a:p>
          <a:p>
            <a:pPr lvl="1"/>
            <a:r>
              <a:rPr lang="en-US" dirty="0" smtClean="0">
                <a:sym typeface="Symbol"/>
              </a:rPr>
              <a:t>(much) more involved</a:t>
            </a:r>
          </a:p>
          <a:p>
            <a:pPr lvl="1"/>
            <a:r>
              <a:rPr lang="en-US" dirty="0" smtClean="0">
                <a:sym typeface="Symbol"/>
              </a:rPr>
              <a:t>also </a:t>
            </a:r>
            <a:r>
              <a:rPr lang="en-US" b="1" dirty="0" smtClean="0">
                <a:sym typeface="Symbol"/>
              </a:rPr>
              <a:t>(</a:t>
            </a:r>
            <a:r>
              <a:rPr lang="en-US" b="1" i="1" dirty="0" smtClean="0">
                <a:sym typeface="Symbol"/>
              </a:rPr>
              <a:t>k</a:t>
            </a:r>
            <a:r>
              <a:rPr lang="en-US" b="1" dirty="0" smtClean="0">
                <a:sym typeface="Symbol"/>
              </a:rPr>
              <a:t>)</a:t>
            </a:r>
          </a:p>
          <a:p>
            <a:pPr lvl="1"/>
            <a:endParaRPr lang="en-US" dirty="0" smtClean="0">
              <a:sym typeface="Symbol"/>
            </a:endParaRP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733800" y="1143000"/>
            <a:ext cx="54109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(OR, how bad can non-preemption be when buffer overflows?)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828800" y="4876800"/>
            <a:ext cx="5791200" cy="990600"/>
          </a:xfrm>
          <a:prstGeom prst="rect">
            <a:avLst/>
          </a:prstGeom>
          <a:solidFill>
            <a:srgbClr val="FF0000">
              <a:alpha val="2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Matching </a:t>
            </a:r>
            <a:r>
              <a:rPr lang="en-US" sz="2400" b="1" dirty="0" smtClean="0">
                <a:solidFill>
                  <a:schemeClr val="tx1"/>
                </a:solidFill>
                <a:sym typeface="Symbol"/>
              </a:rPr>
              <a:t>O(</a:t>
            </a:r>
            <a:r>
              <a:rPr lang="en-US" sz="2400" b="1" i="1" dirty="0" smtClean="0">
                <a:solidFill>
                  <a:schemeClr val="tx1"/>
                </a:solidFill>
                <a:sym typeface="Symbol"/>
              </a:rPr>
              <a:t>k</a:t>
            </a:r>
            <a:r>
              <a:rPr lang="en-US" sz="2400" b="1" dirty="0" smtClean="0">
                <a:solidFill>
                  <a:schemeClr val="tx1"/>
                </a:solidFill>
                <a:sym typeface="Symbol"/>
              </a:rPr>
              <a:t>)</a:t>
            </a:r>
            <a:r>
              <a:rPr lang="en-US" sz="2400" dirty="0" smtClean="0">
                <a:solidFill>
                  <a:schemeClr val="tx1"/>
                </a:solidFill>
                <a:sym typeface="Symbol"/>
              </a:rPr>
              <a:t> upper bounds for both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743</Words>
  <Application>Microsoft Office PowerPoint</Application>
  <PresentationFormat>On-screen Show (4:3)</PresentationFormat>
  <Paragraphs>217</Paragraphs>
  <Slides>17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Providing Performance Guarantees in Multipass Network Processors</vt:lpstr>
      <vt:lpstr>Network Processors (NPs)</vt:lpstr>
      <vt:lpstr>Pipelined NP Architecture</vt:lpstr>
      <vt:lpstr>Parallel/Multi-Core NP Architecture</vt:lpstr>
      <vt:lpstr>Multipass NP Architecture</vt:lpstr>
      <vt:lpstr>Scheduling in Multipass NP</vt:lpstr>
      <vt:lpstr>Assumptions</vt:lpstr>
      <vt:lpstr>Buffer Management Policies</vt:lpstr>
      <vt:lpstr>A Case for Preemption</vt:lpstr>
      <vt:lpstr>What If We Preempt?</vt:lpstr>
      <vt:lpstr>What If We Preempt?</vt:lpstr>
      <vt:lpstr>Are Preemptions Free?</vt:lpstr>
      <vt:lpstr>Algorithm PQ</vt:lpstr>
      <vt:lpstr>Algorithm PQ</vt:lpstr>
      <vt:lpstr>Simulation Results</vt:lpstr>
      <vt:lpstr>Conclusion</vt:lpstr>
      <vt:lpstr>Thank you.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Providing Performance Guarantees in Multipass Network Processors</dc:title>
  <dc:creator/>
  <cp:lastModifiedBy/>
  <cp:revision>1</cp:revision>
  <dcterms:created xsi:type="dcterms:W3CDTF">2011-06-27T11:24:38Z</dcterms:created>
  <dcterms:modified xsi:type="dcterms:W3CDTF">2011-06-27T11:27:43Z</dcterms:modified>
</cp:coreProperties>
</file>