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9" r:id="rId1"/>
    <p:sldMasterId id="2147483910" r:id="rId2"/>
    <p:sldMasterId id="2147483911" r:id="rId3"/>
  </p:sldMasterIdLst>
  <p:notesMasterIdLst>
    <p:notesMasterId r:id="rId30"/>
  </p:notesMasterIdLst>
  <p:handoutMasterIdLst>
    <p:handoutMasterId r:id="rId31"/>
  </p:handoutMasterIdLst>
  <p:sldIdLst>
    <p:sldId id="1057" r:id="rId4"/>
    <p:sldId id="972" r:id="rId5"/>
    <p:sldId id="1025" r:id="rId6"/>
    <p:sldId id="976" r:id="rId7"/>
    <p:sldId id="977" r:id="rId8"/>
    <p:sldId id="1038" r:id="rId9"/>
    <p:sldId id="982" r:id="rId10"/>
    <p:sldId id="984" r:id="rId11"/>
    <p:sldId id="985" r:id="rId12"/>
    <p:sldId id="980" r:id="rId13"/>
    <p:sldId id="988" r:id="rId14"/>
    <p:sldId id="1028" r:id="rId15"/>
    <p:sldId id="996" r:id="rId16"/>
    <p:sldId id="998" r:id="rId17"/>
    <p:sldId id="1002" r:id="rId18"/>
    <p:sldId id="1033" r:id="rId19"/>
    <p:sldId id="1003" r:id="rId20"/>
    <p:sldId id="1004" r:id="rId21"/>
    <p:sldId id="1005" r:id="rId22"/>
    <p:sldId id="1017" r:id="rId23"/>
    <p:sldId id="1058" r:id="rId24"/>
    <p:sldId id="1059" r:id="rId25"/>
    <p:sldId id="1060" r:id="rId26"/>
    <p:sldId id="1061" r:id="rId27"/>
    <p:sldId id="1019" r:id="rId28"/>
    <p:sldId id="873" r:id="rId2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CC"/>
    <a:srgbClr val="00FF00"/>
    <a:srgbClr val="FFFF00"/>
    <a:srgbClr val="800000"/>
    <a:srgbClr val="DDDDDD"/>
    <a:srgbClr val="FF9933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0" autoAdjust="0"/>
    <p:restoredTop sz="73000" autoAdjust="0"/>
  </p:normalViewPr>
  <p:slideViewPr>
    <p:cSldViewPr>
      <p:cViewPr varScale="1">
        <p:scale>
          <a:sx n="56" d="100"/>
          <a:sy n="56" d="100"/>
        </p:scale>
        <p:origin x="-264" y="-102"/>
      </p:cViewPr>
      <p:guideLst>
        <p:guide orient="horz" pos="3984"/>
        <p:guide pos="2880"/>
      </p:guideLst>
    </p:cSldViewPr>
  </p:slideViewPr>
  <p:outlineViewPr>
    <p:cViewPr>
      <p:scale>
        <a:sx n="33" d="100"/>
        <a:sy n="33" d="100"/>
      </p:scale>
      <p:origin x="0" y="2845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5" d="100"/>
        <a:sy n="85" d="100"/>
      </p:scale>
      <p:origin x="0" y="5664"/>
    </p:cViewPr>
  </p:sorterViewPr>
  <p:notesViewPr>
    <p:cSldViewPr>
      <p:cViewPr varScale="1">
        <p:scale>
          <a:sx n="50" d="100"/>
          <a:sy n="50" d="100"/>
        </p:scale>
        <p:origin x="-2100" y="-108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l" defTabSz="976313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 defTabSz="976313">
              <a:defRPr sz="1300" b="0">
                <a:cs typeface="+mn-cs"/>
              </a:defRPr>
            </a:lvl1pPr>
          </a:lstStyle>
          <a:p>
            <a:pPr>
              <a:defRPr/>
            </a:pPr>
            <a:fld id="{6413A8AA-4230-46BA-A07E-15EE9882BC4E}" type="datetime1">
              <a:rPr lang="en-US"/>
              <a:pPr>
                <a:defRPr/>
              </a:pPr>
              <a:t>3/9/2012</a:t>
            </a:fld>
            <a:endParaRPr lang="en-US"/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l" defTabSz="976313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 defTabSz="976313">
              <a:defRPr sz="1300" b="0">
                <a:cs typeface="+mn-cs"/>
              </a:defRPr>
            </a:lvl1pPr>
          </a:lstStyle>
          <a:p>
            <a:pPr>
              <a:defRPr/>
            </a:pPr>
            <a:fld id="{D94CCC7D-99FA-476D-B699-AFC136A3CAB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l" defTabSz="976313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 defTabSz="976313">
              <a:defRPr sz="1300" b="0">
                <a:cs typeface="+mn-cs"/>
              </a:defRPr>
            </a:lvl1pPr>
          </a:lstStyle>
          <a:p>
            <a:pPr>
              <a:defRPr/>
            </a:pPr>
            <a:fld id="{35468C3C-F902-46A6-9195-297ED04B942A}" type="datetime1">
              <a:rPr lang="en-US"/>
              <a:pPr>
                <a:defRPr/>
              </a:pPr>
              <a:t>3/9/2012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l" defTabSz="976313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 defTabSz="976313">
              <a:defRPr sz="1300" b="0">
                <a:cs typeface="+mn-cs"/>
              </a:defRPr>
            </a:lvl1pPr>
          </a:lstStyle>
          <a:p>
            <a:pPr>
              <a:defRPr/>
            </a:pPr>
            <a:fld id="{AF3000EE-471F-49DA-891E-26BB1401A0F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7631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763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763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763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763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763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763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763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763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7B187B2-23F1-4FFB-A357-445B06EB86F5}" type="slidenum">
              <a:rPr lang="ar-SA" b="0" smtClean="0"/>
              <a:pPr algn="r" eaLnBrk="1" hangingPunct="1">
                <a:defRPr/>
              </a:pPr>
              <a:t>1</a:t>
            </a:fld>
            <a:endParaRPr lang="en-US" b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000EE-471F-49DA-891E-26BB1401A0F3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000EE-471F-49DA-891E-26BB1401A0F3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000EE-471F-49DA-891E-26BB1401A0F3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7631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763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763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763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763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763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763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763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763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7422FF-A182-4BDD-A9D4-4659EA10C591}" type="slidenum">
              <a:rPr lang="en-US" b="0" smtClean="0"/>
              <a:pPr algn="r" eaLnBrk="1" hangingPunct="1">
                <a:defRPr/>
              </a:pPr>
              <a:t>26</a:t>
            </a:fld>
            <a:endParaRPr lang="en-US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82CA-3295-4B99-BA19-A9B210CCF1E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7BA2A-72A5-4B15-8DFE-F0038DE5C68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FF563-1B6F-4D8C-901C-2F3908960DA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D03F4-7FCD-4BB9-AD65-6109A206EB7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86348-0BCB-4E80-AFF6-9D97771FAB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542C-8E9E-4CAE-B8D4-14C0EDD908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195DC-71D7-40B5-B23E-AA4270B0D3E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7A9B-DB10-46EA-BE45-96D8782131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B254-3EF7-410E-90EC-64617654350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AA67A-821A-4516-87F8-0C1D69049F4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2461-065F-4D50-B7A8-00403626C1C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A4753-BB18-478D-B08C-CA45E59A624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4F40-CF04-4084-9A85-03CC8F15AD9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41863-C18A-4BF7-ABD5-34A2EEFE9FF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B339-762A-4C5D-92C9-68B1530853F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63BD2-F923-41AF-946F-9D38FD0A1DA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F307D-38CF-4C3A-A353-BAC65903832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113B8-C2A5-406A-9818-BB9275D781A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5D1F9-78F9-4EE8-B491-B29ED2830F5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55B81-B061-4244-92EF-14915A26BE6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2E3CC-2123-47D6-ACAD-0222C2EC944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6453-EA03-45D2-9862-61C60274510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57AC-6B2A-4F53-8867-AE97BF4CD59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34B4E-19CD-4FE0-A612-F2288AE91CF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60BC-1018-4894-A322-914FA4DF7E0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C6BF7-2504-4446-A2BF-74E7291D532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6B4D2-3EE5-49A2-A1ED-A9664DE58B3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5A0B-31F4-497C-ACDD-9C6455804E5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7F96-D2F3-46D7-8FAC-0F678993088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C670-09A9-49F2-904B-1B2D666DFAC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CF28A-A7DF-4A60-B783-03F7F82EEAB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F650F-D840-425B-B12C-0F08D9D04B0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314A7-5BAE-4DE1-9279-6C0D4D2C1E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381750"/>
            <a:ext cx="609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BF23A9A2-9AED-463C-A933-77B52FD4B41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381750"/>
            <a:ext cx="609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913430D0-C164-430C-988A-6670A1B4C29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381750"/>
            <a:ext cx="4572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F3329E4A-A7D1-4DCC-8D65-71ED79782A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2667000"/>
          </a:xfrm>
        </p:spPr>
        <p:txBody>
          <a:bodyPr tIns="411480" rIns="457200" bIns="457200" anchorCtr="1"/>
          <a:lstStyle/>
          <a:p>
            <a:pPr marL="547688" eaLnBrk="1" hangingPunct="1"/>
            <a:r>
              <a:rPr lang="en-US" b="0" dirty="0" smtClean="0"/>
              <a:t>CEDAR</a:t>
            </a:r>
            <a:br>
              <a:rPr lang="en-US" b="0" dirty="0" smtClean="0"/>
            </a:br>
            <a:r>
              <a:rPr lang="en-US" b="0" dirty="0" smtClean="0"/>
              <a:t>Counter-Estimation Decoupling for Approximate Rates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429000"/>
            <a:ext cx="9144000" cy="1752600"/>
          </a:xfrm>
        </p:spPr>
        <p:txBody>
          <a:bodyPr lIns="457200" rIns="457200"/>
          <a:lstStyle/>
          <a:p>
            <a:pPr marL="0" indent="0" eaLnBrk="1" hangingPunct="1">
              <a:buFontTx/>
              <a:buNone/>
            </a:pPr>
            <a:r>
              <a:rPr lang="en-US" b="1" dirty="0" smtClean="0"/>
              <a:t>Erez Tsidon </a:t>
            </a:r>
            <a:r>
              <a:rPr lang="en-US" dirty="0" smtClean="0"/>
              <a:t>(</a:t>
            </a:r>
            <a:r>
              <a:rPr lang="en-US" dirty="0" err="1" smtClean="0"/>
              <a:t>Technion</a:t>
            </a:r>
            <a:r>
              <a:rPr lang="en-US" dirty="0" smtClean="0"/>
              <a:t>, Israel)</a:t>
            </a:r>
          </a:p>
          <a:p>
            <a:pPr marL="0" indent="0"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381000" y="4572000"/>
            <a:ext cx="67056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None/>
            </a:pPr>
            <a:r>
              <a:rPr lang="en-US" sz="2200" b="0" dirty="0"/>
              <a:t>Joint work with </a:t>
            </a:r>
            <a:r>
              <a:rPr lang="en-US" sz="2200" dirty="0" err="1" smtClean="0"/>
              <a:t>Iddo</a:t>
            </a:r>
            <a:r>
              <a:rPr lang="en-US" sz="2200" dirty="0" smtClean="0"/>
              <a:t> </a:t>
            </a:r>
            <a:r>
              <a:rPr lang="en-US" sz="2200" dirty="0" err="1" smtClean="0"/>
              <a:t>Hanniel</a:t>
            </a:r>
            <a:r>
              <a:rPr lang="en-US" sz="2200" dirty="0" smtClean="0"/>
              <a:t> </a:t>
            </a:r>
            <a:r>
              <a:rPr lang="en-US" sz="2200" b="0" dirty="0" smtClean="0"/>
              <a:t>and </a:t>
            </a:r>
            <a:r>
              <a:rPr lang="en-US" sz="2200" dirty="0"/>
              <a:t>Isaac Keslassy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sz="2200" b="0" dirty="0" err="1"/>
              <a:t>Technion</a:t>
            </a:r>
            <a:r>
              <a:rPr lang="en-US" b="0" dirty="0"/>
              <a:t>)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505200"/>
            <a:ext cx="18446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AA67A-821A-4516-87F8-0C1D69049F4D}" type="slidenum">
              <a:rPr lang="he-IL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</a:t>
            </a:r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Amount –</a:t>
            </a:r>
          </a:p>
          <a:p>
            <a:pPr lvl="1"/>
            <a:r>
              <a:rPr lang="en-US" dirty="0" smtClean="0"/>
              <a:t>            - a random variable that represents the number of real counter increments in order </a:t>
            </a:r>
            <a:r>
              <a:rPr lang="en-US" dirty="0" smtClean="0"/>
              <a:t>for </a:t>
            </a:r>
            <a:r>
              <a:rPr lang="en-US" dirty="0" smtClean="0"/>
              <a:t>to </a:t>
            </a:r>
            <a:r>
              <a:rPr lang="en-US" dirty="0" smtClean="0"/>
              <a:t>hit estimator</a:t>
            </a:r>
            <a:r>
              <a:rPr lang="en-US" dirty="0" smtClean="0"/>
              <a:t>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Relative </a:t>
            </a:r>
            <a:r>
              <a:rPr lang="en-US" b="1" dirty="0" smtClean="0">
                <a:solidFill>
                  <a:srgbClr val="FF0000"/>
                </a:solidFill>
              </a:rPr>
              <a:t>error </a:t>
            </a:r>
            <a:r>
              <a:rPr lang="en-US" dirty="0" smtClean="0"/>
              <a:t>– </a:t>
            </a:r>
            <a:r>
              <a:rPr lang="en-US" i="1" dirty="0" smtClean="0"/>
              <a:t>Coefficient of Variation:</a:t>
            </a:r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1828800" lvl="3" indent="-457200">
              <a:buFont typeface="+mj-lt"/>
              <a:buAutoNum type="arabicPeriod"/>
            </a:pPr>
            <a:endParaRPr lang="en-US" dirty="0" smtClean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439863" y="2139950"/>
          <a:ext cx="895350" cy="550863"/>
        </p:xfrm>
        <a:graphic>
          <a:graphicData uri="http://schemas.openxmlformats.org/presentationml/2006/ole">
            <p:oleObj spid="_x0000_s4099" name="Equation" r:id="rId3" imgW="330120" imgH="20304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105400" y="2971800"/>
          <a:ext cx="1103312" cy="585787"/>
        </p:xfrm>
        <a:graphic>
          <a:graphicData uri="http://schemas.openxmlformats.org/presentationml/2006/ole">
            <p:oleObj spid="_x0000_s4100" name="Equation" r:id="rId4" imgW="406080" imgH="21564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112" name="Object 5"/>
          <p:cNvGraphicFramePr>
            <a:graphicFrameLocks noChangeAspect="1"/>
          </p:cNvGraphicFramePr>
          <p:nvPr/>
        </p:nvGraphicFramePr>
        <p:xfrm>
          <a:off x="1447800" y="4953000"/>
          <a:ext cx="5822950" cy="1409700"/>
        </p:xfrm>
        <a:graphic>
          <a:graphicData uri="http://schemas.openxmlformats.org/presentationml/2006/ole">
            <p:oleObj spid="_x0000_s4112" name="Equation" r:id="rId5" imgW="2145960" imgH="520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Min-Max Relative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assuming L and A</a:t>
            </a:r>
            <a:r>
              <a:rPr lang="en-US" sz="2000" dirty="0" smtClean="0"/>
              <a:t>L-1</a:t>
            </a:r>
            <a:r>
              <a:rPr lang="en-US" dirty="0" smtClean="0"/>
              <a:t> are given, find an estimation array that minimizes the guaranteed relative error </a:t>
            </a:r>
            <a:r>
              <a:rPr lang="el-GR" dirty="0" smtClean="0"/>
              <a:t>δ</a:t>
            </a:r>
            <a:r>
              <a:rPr lang="en-US" dirty="0" smtClean="0"/>
              <a:t> such </a:t>
            </a:r>
            <a:r>
              <a:rPr lang="en-US" dirty="0" smtClean="0"/>
              <a:t>that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Solution: equal relative error</a:t>
            </a:r>
          </a:p>
          <a:p>
            <a:endParaRPr lang="en-US" dirty="0" smtClean="0"/>
          </a:p>
          <a:p>
            <a:r>
              <a:rPr lang="en-US" dirty="0" smtClean="0"/>
              <a:t>Estimation values</a:t>
            </a:r>
            <a:r>
              <a:rPr lang="en-US" dirty="0" smtClean="0"/>
              <a:t>  </a:t>
            </a:r>
            <a:endParaRPr lang="en-US" dirty="0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905000" y="3429000"/>
          <a:ext cx="4811713" cy="1239838"/>
        </p:xfrm>
        <a:graphic>
          <a:graphicData uri="http://schemas.openxmlformats.org/presentationml/2006/ole">
            <p:oleObj spid="_x0000_s9218" name="Equation" r:id="rId4" imgW="2019240" imgH="52056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4419600" y="5599112"/>
          <a:ext cx="3048000" cy="1258888"/>
        </p:xfrm>
        <a:graphic>
          <a:graphicData uri="http://schemas.openxmlformats.org/presentationml/2006/ole">
            <p:oleObj spid="_x0000_s9219" name="Equation" r:id="rId5" imgW="1473120" imgH="609480" progId="Equation.DSMT4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172200" y="4953000"/>
          <a:ext cx="2511425" cy="604838"/>
        </p:xfrm>
        <a:graphic>
          <a:graphicData uri="http://schemas.openxmlformats.org/presentationml/2006/ole">
            <p:oleObj spid="_x0000_s9220" name="Equation" r:id="rId6" imgW="10540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 Relative Error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828800" y="2743200"/>
            <a:ext cx="5715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1828800" y="4418012"/>
            <a:ext cx="5715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-342106" y="3924300"/>
            <a:ext cx="4647406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010400" y="60592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Estimation Values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1143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</a:t>
            </a:r>
          </a:p>
          <a:p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828800" y="2133600"/>
            <a:ext cx="5791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828800" y="3733800"/>
            <a:ext cx="5791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524000" y="1905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0" y="3505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146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200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290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200" dirty="0" smtClean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514600" y="4431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200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29000" y="4431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15000" y="441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200" dirty="0" smtClean="0"/>
              <a:t>3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1828800" y="6018212"/>
            <a:ext cx="5715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1828800" y="5334000"/>
            <a:ext cx="5791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1524000" y="5105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971800" y="6031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200" dirty="0" smtClean="0"/>
              <a:t>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114800" y="6031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791200" y="6019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200" dirty="0" smtClean="0"/>
              <a:t>3</a:t>
            </a:r>
            <a:endParaRPr lang="en-US" dirty="0"/>
          </a:p>
        </p:txBody>
      </p:sp>
      <p:sp>
        <p:nvSpPr>
          <p:cNvPr id="34" name="Flowchart: Connector 33"/>
          <p:cNvSpPr/>
          <p:nvPr/>
        </p:nvSpPr>
        <p:spPr bwMode="auto">
          <a:xfrm>
            <a:off x="2667000" y="2362200"/>
            <a:ext cx="76200" cy="76200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Flowchart: Connector 34"/>
          <p:cNvSpPr/>
          <p:nvPr/>
        </p:nvSpPr>
        <p:spPr bwMode="auto">
          <a:xfrm>
            <a:off x="3581400" y="2209800"/>
            <a:ext cx="76200" cy="76200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Flowchart: Connector 35"/>
          <p:cNvSpPr/>
          <p:nvPr/>
        </p:nvSpPr>
        <p:spPr bwMode="auto">
          <a:xfrm>
            <a:off x="4876800" y="2438400"/>
            <a:ext cx="76200" cy="76200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Flowchart: Connector 36"/>
          <p:cNvSpPr/>
          <p:nvPr/>
        </p:nvSpPr>
        <p:spPr bwMode="auto">
          <a:xfrm>
            <a:off x="2667000" y="3962400"/>
            <a:ext cx="76200" cy="76200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Flowchart: Connector 37"/>
          <p:cNvSpPr/>
          <p:nvPr/>
        </p:nvSpPr>
        <p:spPr bwMode="auto">
          <a:xfrm>
            <a:off x="3581400" y="3810000"/>
            <a:ext cx="76200" cy="76200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Flowchart: Connector 41"/>
          <p:cNvSpPr/>
          <p:nvPr/>
        </p:nvSpPr>
        <p:spPr bwMode="auto">
          <a:xfrm>
            <a:off x="5867400" y="3505200"/>
            <a:ext cx="76200" cy="76200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Flowchart: Connector 42"/>
          <p:cNvSpPr/>
          <p:nvPr/>
        </p:nvSpPr>
        <p:spPr bwMode="auto">
          <a:xfrm>
            <a:off x="3124200" y="5303520"/>
            <a:ext cx="76200" cy="76200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Flowchart: Connector 43"/>
          <p:cNvSpPr/>
          <p:nvPr/>
        </p:nvSpPr>
        <p:spPr bwMode="auto">
          <a:xfrm>
            <a:off x="4267200" y="5303520"/>
            <a:ext cx="76200" cy="76200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Flowchart: Connector 44"/>
          <p:cNvSpPr/>
          <p:nvPr/>
        </p:nvSpPr>
        <p:spPr bwMode="auto">
          <a:xfrm>
            <a:off x="5867400" y="5303520"/>
            <a:ext cx="76200" cy="76200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Region of Static CEDAR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47812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16764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solidFill>
                  <a:srgbClr val="0000CC"/>
                </a:solidFill>
              </a:rPr>
              <a:t>Example:</a:t>
            </a:r>
          </a:p>
          <a:p>
            <a:pPr>
              <a:buFont typeface="Arial" pitchFamily="34" charset="0"/>
              <a:buChar char="•"/>
            </a:pPr>
            <a:r>
              <a:rPr lang="en-US" sz="2000" b="0" i="1" dirty="0" smtClean="0">
                <a:solidFill>
                  <a:srgbClr val="0000CC"/>
                </a:solidFill>
              </a:rPr>
              <a:t> 10-bit counters</a:t>
            </a:r>
          </a:p>
          <a:p>
            <a:pPr>
              <a:buFont typeface="Arial" pitchFamily="34" charset="0"/>
              <a:buChar char="•"/>
            </a:pPr>
            <a:r>
              <a:rPr lang="en-US" sz="2000" b="0" i="1" dirty="0" smtClean="0">
                <a:solidFill>
                  <a:srgbClr val="0000CC"/>
                </a:solidFill>
              </a:rPr>
              <a:t> Max value 10^6</a:t>
            </a:r>
          </a:p>
          <a:p>
            <a:pPr>
              <a:buFont typeface="Wingdings"/>
              <a:buChar char="à"/>
            </a:pPr>
            <a:r>
              <a:rPr lang="en-US" sz="2000" b="0" i="1" dirty="0" smtClean="0">
                <a:solidFill>
                  <a:srgbClr val="0000CC"/>
                </a:solidFill>
                <a:sym typeface="Wingdings" pitchFamily="2" charset="2"/>
              </a:rPr>
              <a:t>min-max relative error 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2951018" y="3962400"/>
            <a:ext cx="1305791" cy="4572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4.5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951018" y="4876800"/>
            <a:ext cx="1305791" cy="4572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Up-Scale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51018" y="44196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3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61410" y="4876800"/>
            <a:ext cx="1295400" cy="4572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47009" y="3962400"/>
            <a:ext cx="803564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3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47009" y="4419600"/>
            <a:ext cx="803564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2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47009" y="4876800"/>
            <a:ext cx="803564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1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51018" y="53340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047009" y="5334000"/>
            <a:ext cx="803564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0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51018" y="21336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211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951018" y="25908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132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951018" y="3048000"/>
            <a:ext cx="1305791" cy="4572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54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951018" y="35052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47009" y="2133600"/>
            <a:ext cx="803564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 dirty="0">
                <a:latin typeface="Calibri" pitchFamily="34" charset="0"/>
              </a:rPr>
              <a:t>A</a:t>
            </a:r>
            <a:r>
              <a:rPr lang="en-US" sz="2000" i="1" baseline="-25000" dirty="0">
                <a:latin typeface="Calibri" pitchFamily="34" charset="0"/>
              </a:rPr>
              <a:t>7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047009" y="2590800"/>
            <a:ext cx="803564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6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047009" y="3048000"/>
            <a:ext cx="803564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 smtClean="0">
                <a:latin typeface="Calibri" pitchFamily="34" charset="0"/>
              </a:rPr>
              <a:t>A</a:t>
            </a:r>
            <a:r>
              <a:rPr lang="en-US" i="1" baseline="-25000" dirty="0" smtClean="0">
                <a:latin typeface="Calibri" pitchFamily="34" charset="0"/>
              </a:rPr>
              <a:t>5</a:t>
            </a:r>
            <a:endParaRPr lang="en-US" i="1" baseline="-25000" dirty="0">
              <a:latin typeface="Calibri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47009" y="3505200"/>
            <a:ext cx="803564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4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761018" y="39624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24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761018" y="44196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5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61018" y="48768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761018" y="53340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761018" y="21336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517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761018" y="25908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314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6761018" y="30480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156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761018" y="3505200"/>
            <a:ext cx="1305791" cy="4572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93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951018" y="3048000"/>
            <a:ext cx="1305791" cy="4572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54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951018" y="3505200"/>
            <a:ext cx="1305791" cy="4572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11</a:t>
            </a:r>
            <a:endParaRPr lang="en-US" sz="2000" b="1" baseline="-2500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>
            <a:stCxn id="6" idx="3"/>
            <a:endCxn id="24" idx="1"/>
          </p:cNvCxnSpPr>
          <p:nvPr/>
        </p:nvCxnSpPr>
        <p:spPr bwMode="auto">
          <a:xfrm>
            <a:off x="4256810" y="5105400"/>
            <a:ext cx="2504208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714009" y="5334000"/>
            <a:ext cx="955964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 dirty="0" smtClean="0">
                <a:latin typeface="Calibri" pitchFamily="34" charset="0"/>
              </a:rPr>
              <a:t>p=0.5</a:t>
            </a:r>
            <a:endParaRPr lang="en-US" sz="2000" i="1" baseline="-25000" dirty="0">
              <a:latin typeface="Calibri" pitchFamily="34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6761018" y="5334000"/>
            <a:ext cx="1305791" cy="4572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cxnSp>
        <p:nvCxnSpPr>
          <p:cNvPr id="49" name="Straight Arrow Connector 48"/>
          <p:cNvCxnSpPr>
            <a:stCxn id="29" idx="3"/>
            <a:endCxn id="28" idx="1"/>
          </p:cNvCxnSpPr>
          <p:nvPr/>
        </p:nvCxnSpPr>
        <p:spPr bwMode="auto">
          <a:xfrm>
            <a:off x="4256809" y="3276600"/>
            <a:ext cx="2504209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495800" y="2590800"/>
            <a:ext cx="2133600" cy="685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i="1" dirty="0" smtClean="0">
                <a:latin typeface="Calibri" pitchFamily="34" charset="0"/>
              </a:rPr>
              <a:t>p=0.43</a:t>
            </a:r>
          </a:p>
          <a:p>
            <a:r>
              <a:rPr lang="en-US" sz="2000" i="1" dirty="0" smtClean="0">
                <a:latin typeface="Calibri" pitchFamily="34" charset="0"/>
              </a:rPr>
              <a:t>=(54-24)/(93-24)</a:t>
            </a:r>
            <a:endParaRPr lang="en-US" sz="2000" i="1" baseline="-25000" dirty="0">
              <a:latin typeface="Calibri" pitchFamily="34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6771409" y="3505200"/>
            <a:ext cx="1305791" cy="4572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93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300845" y="1524000"/>
            <a:ext cx="803564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i="1" dirty="0" smtClean="0">
                <a:latin typeface="Calibri" pitchFamily="34" charset="0"/>
              </a:rPr>
              <a:t>A’</a:t>
            </a:r>
            <a:endParaRPr lang="en-US" sz="3200" i="1" baseline="-25000" dirty="0">
              <a:latin typeface="Calibri" pitchFamily="34" charset="0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7024254" y="1524000"/>
            <a:ext cx="803564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i="1" dirty="0" smtClean="0">
                <a:latin typeface="Calibri" pitchFamily="34" charset="0"/>
              </a:rPr>
              <a:t>A’’</a:t>
            </a:r>
            <a:endParaRPr lang="en-US" sz="3200" i="1" baseline="-25000" dirty="0">
              <a:latin typeface="Calibri" pitchFamily="34" charset="0"/>
            </a:endParaRPr>
          </a:p>
        </p:txBody>
      </p:sp>
      <p:cxnSp>
        <p:nvCxnSpPr>
          <p:cNvPr id="51" name="Straight Arrow Connector 50"/>
          <p:cNvCxnSpPr>
            <a:stCxn id="6" idx="3"/>
            <a:endCxn id="23" idx="1"/>
          </p:cNvCxnSpPr>
          <p:nvPr/>
        </p:nvCxnSpPr>
        <p:spPr bwMode="auto">
          <a:xfrm>
            <a:off x="4256810" y="5105400"/>
            <a:ext cx="2504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29" idx="3"/>
            <a:endCxn id="21" idx="1"/>
          </p:cNvCxnSpPr>
          <p:nvPr/>
        </p:nvCxnSpPr>
        <p:spPr bwMode="auto">
          <a:xfrm>
            <a:off x="4256809" y="3276600"/>
            <a:ext cx="2504209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1437409" y="3048000"/>
            <a:ext cx="2819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304800" y="2743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/>
              <a:t>upscale</a:t>
            </a:r>
          </a:p>
          <a:p>
            <a:r>
              <a:rPr lang="en-US" b="0" i="1" dirty="0" smtClean="0"/>
              <a:t>t</a:t>
            </a:r>
            <a:r>
              <a:rPr lang="en-US" b="0" i="1" dirty="0" smtClean="0"/>
              <a:t>hreshold</a:t>
            </a:r>
            <a:endParaRPr lang="en-US" b="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1447800" y="5943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Initial relative error</a:t>
            </a:r>
          </a:p>
          <a:p>
            <a:pPr algn="ctr"/>
            <a:r>
              <a:rPr lang="en-US" sz="2800" b="0" dirty="0" smtClean="0"/>
              <a:t> </a:t>
            </a:r>
            <a:r>
              <a:rPr lang="el-GR" sz="2800" dirty="0" smtClean="0"/>
              <a:t>δ</a:t>
            </a:r>
            <a:r>
              <a:rPr lang="en-US" sz="1600" dirty="0" smtClean="0"/>
              <a:t>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10200" y="57150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000" b="0" dirty="0" smtClean="0"/>
              <a:t>Increase the relative error</a:t>
            </a:r>
          </a:p>
          <a:p>
            <a:pPr algn="ctr"/>
            <a:r>
              <a:rPr lang="el-GR" sz="2800" dirty="0" smtClean="0"/>
              <a:t>δ</a:t>
            </a:r>
            <a:r>
              <a:rPr lang="en-US" sz="1600" dirty="0" smtClean="0"/>
              <a:t>0</a:t>
            </a:r>
            <a:r>
              <a:rPr lang="en-US" sz="2800" dirty="0" smtClean="0"/>
              <a:t>+</a:t>
            </a:r>
            <a:r>
              <a:rPr lang="el-GR" sz="2800" dirty="0" smtClean="0"/>
              <a:t> </a:t>
            </a:r>
            <a:r>
              <a:rPr lang="el-GR" sz="2800" dirty="0" smtClean="0"/>
              <a:t>δ</a:t>
            </a:r>
            <a:r>
              <a:rPr lang="en-US" sz="1600" dirty="0" smtClean="0"/>
              <a:t>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43" grpId="0" animBg="1"/>
      <p:bldP spid="50" grpId="0"/>
      <p:bldP spid="53" grpId="0" animBg="1"/>
      <p:bldP spid="4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 </a:t>
            </a:r>
            <a:r>
              <a:rPr lang="en-US" dirty="0" err="1" smtClean="0"/>
              <a:t>Unbiasedness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001000" cy="535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 Equal Error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399"/>
            <a:ext cx="8001000" cy="53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 Vs. SAC &amp; DISCO 12-bit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010400" cy="54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 bwMode="auto">
          <a:xfrm>
            <a:off x="7010400" y="4953000"/>
            <a:ext cx="2133600" cy="1295400"/>
          </a:xfrm>
          <a:prstGeom prst="cloudCallout">
            <a:avLst>
              <a:gd name="adj1" fmla="val -26548"/>
              <a:gd name="adj2" fmla="val -857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i="1" dirty="0" smtClean="0">
                <a:solidFill>
                  <a:srgbClr val="FF0000"/>
                </a:solidFill>
                <a:latin typeface="Baskerville Old Face" pitchFamily="18" charset="0"/>
                <a:cs typeface="+mn-cs"/>
              </a:rPr>
              <a:t>4096 estimators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 Vs. SAC &amp; DISCO 8-bit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934200" cy="5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Cloud Callout 6"/>
          <p:cNvSpPr/>
          <p:nvPr/>
        </p:nvSpPr>
        <p:spPr bwMode="auto">
          <a:xfrm>
            <a:off x="7010400" y="4953000"/>
            <a:ext cx="2133600" cy="1295400"/>
          </a:xfrm>
          <a:prstGeom prst="cloudCallout">
            <a:avLst>
              <a:gd name="adj1" fmla="val -26548"/>
              <a:gd name="adj2" fmla="val -857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i="1" dirty="0" smtClean="0">
                <a:solidFill>
                  <a:srgbClr val="FF0000"/>
                </a:solidFill>
                <a:latin typeface="Baskerville Old Face" pitchFamily="18" charset="0"/>
                <a:cs typeface="+mn-cs"/>
              </a:rPr>
              <a:t>256</a:t>
            </a:r>
            <a:br>
              <a:rPr lang="en-US" sz="2300" i="1" dirty="0" smtClean="0">
                <a:solidFill>
                  <a:srgbClr val="FF0000"/>
                </a:solidFill>
                <a:latin typeface="Baskerville Old Face" pitchFamily="18" charset="0"/>
                <a:cs typeface="+mn-cs"/>
              </a:rPr>
            </a:br>
            <a:r>
              <a:rPr lang="en-US" sz="2300" i="1" dirty="0" smtClean="0">
                <a:solidFill>
                  <a:srgbClr val="FF0000"/>
                </a:solidFill>
                <a:latin typeface="Baskerville Old Face" pitchFamily="18" charset="0"/>
                <a:cs typeface="+mn-cs"/>
              </a:rPr>
              <a:t>estimators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 Error Adjustment 12-bit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06740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Network Flow Counters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Network management applications require per-flow counters, for example: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Congestion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Detection of Denial of Service Attacks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Detection of Traffic Anomalies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Counter types: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Packet counting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Byte counting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Rate </a:t>
            </a:r>
            <a:r>
              <a:rPr lang="en-US" dirty="0" smtClean="0"/>
              <a:t>measurement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 Implementation on FPGA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623" y="1314450"/>
            <a:ext cx="7453777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450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5.4 </a:t>
            </a:r>
            <a:r>
              <a:rPr lang="en-US" i="1" dirty="0" err="1" smtClean="0">
                <a:solidFill>
                  <a:srgbClr val="FF0000"/>
                </a:solidFill>
              </a:rPr>
              <a:t>Gbps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1447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12K gates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Exponential-Average Rate Estimation</a:t>
            </a:r>
            <a:endParaRPr lang="en-US" dirty="0"/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76200" y="32766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3</a:t>
            </a: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76200" y="36576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2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76200" y="40386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1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6200" y="44196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0</a:t>
            </a:r>
          </a:p>
        </p:txBody>
      </p:sp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76200" y="17526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7</a:t>
            </a: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76200" y="21336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6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76200" y="25146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5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76200" y="28956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4</a:t>
            </a:r>
          </a:p>
        </p:txBody>
      </p:sp>
      <p:cxnSp>
        <p:nvCxnSpPr>
          <p:cNvPr id="70" name="Straight Arrow Connector 42"/>
          <p:cNvCxnSpPr>
            <a:cxnSpLocks noChangeShapeType="1"/>
          </p:cNvCxnSpPr>
          <p:nvPr/>
        </p:nvCxnSpPr>
        <p:spPr bwMode="auto">
          <a:xfrm>
            <a:off x="533400" y="5334000"/>
            <a:ext cx="8077200" cy="1588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3962400" y="5867400"/>
            <a:ext cx="9144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 dirty="0">
                <a:latin typeface="Calibri" pitchFamily="34" charset="0"/>
              </a:rPr>
              <a:t>time</a:t>
            </a:r>
            <a:endParaRPr lang="en-US" sz="2000" i="1" baseline="-25000" dirty="0">
              <a:latin typeface="Calibri" pitchFamily="34" charset="0"/>
            </a:endParaRPr>
          </a:p>
        </p:txBody>
      </p:sp>
      <p:cxnSp>
        <p:nvCxnSpPr>
          <p:cNvPr id="72" name="Straight Arrow Connector 44"/>
          <p:cNvCxnSpPr>
            <a:cxnSpLocks noChangeShapeType="1"/>
            <a:stCxn id="100" idx="3"/>
            <a:endCxn id="78" idx="1"/>
          </p:cNvCxnSpPr>
          <p:nvPr/>
        </p:nvCxnSpPr>
        <p:spPr bwMode="auto">
          <a:xfrm>
            <a:off x="4572000" y="2705100"/>
            <a:ext cx="685800" cy="1588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4800600" y="1295400"/>
            <a:ext cx="18288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 smtClean="0">
                <a:latin typeface="Calibri" pitchFamily="34" charset="0"/>
              </a:rPr>
              <a:t>x0.98 down-scale</a:t>
            </a:r>
            <a:endParaRPr lang="en-US" i="1" baseline="-25000" dirty="0">
              <a:latin typeface="Calibri" pitchFamily="34" charset="0"/>
            </a:endParaRP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5257800" y="3657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33.3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5257800" y="4038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16.6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5257800" y="4419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>
            <a:off x="5257800" y="2133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99.9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auto">
          <a:xfrm>
            <a:off x="5257800" y="2514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83.3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5257800" y="2895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66.6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5257800" y="3276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49.9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5257800" y="1752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119.5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82" name="Rectangle 1"/>
          <p:cNvSpPr>
            <a:spLocks noChangeArrowheads="1"/>
          </p:cNvSpPr>
          <p:nvPr/>
        </p:nvSpPr>
        <p:spPr bwMode="auto">
          <a:xfrm>
            <a:off x="762000" y="3276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51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762000" y="3657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34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762000" y="4038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17</a:t>
            </a:r>
            <a:endParaRPr lang="en-US" sz="2000" b="1" baseline="-25000" dirty="0">
              <a:latin typeface="Calibri" pitchFamily="34" charset="0"/>
            </a:endParaRPr>
          </a:p>
        </p:txBody>
      </p:sp>
      <p:cxnSp>
        <p:nvCxnSpPr>
          <p:cNvPr id="85" name="Straight Arrow Connector 4"/>
          <p:cNvCxnSpPr>
            <a:cxnSpLocks noChangeShapeType="1"/>
            <a:stCxn id="90" idx="3"/>
            <a:endCxn id="100" idx="1"/>
          </p:cNvCxnSpPr>
          <p:nvPr/>
        </p:nvCxnSpPr>
        <p:spPr bwMode="auto">
          <a:xfrm flipV="1">
            <a:off x="1752600" y="2705100"/>
            <a:ext cx="1828800" cy="381000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762000" y="4419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>
                <a:latin typeface="Calibri" pitchFamily="34" charset="0"/>
              </a:rPr>
              <a:t>0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762000" y="1752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122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762000" y="2133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102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89" name="Rectangle 12"/>
          <p:cNvSpPr>
            <a:spLocks noChangeArrowheads="1"/>
          </p:cNvSpPr>
          <p:nvPr/>
        </p:nvSpPr>
        <p:spPr bwMode="auto">
          <a:xfrm>
            <a:off x="762000" y="2514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85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62000" y="2895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68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3581400" y="4419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1752600" y="2133600"/>
            <a:ext cx="2057400" cy="5334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 dirty="0" smtClean="0">
                <a:latin typeface="Calibri" pitchFamily="34" charset="0"/>
              </a:rPr>
              <a:t>P = </a:t>
            </a:r>
          </a:p>
          <a:p>
            <a:r>
              <a:rPr lang="en-US" i="1" dirty="0" smtClean="0">
                <a:latin typeface="Calibri" pitchFamily="34" charset="0"/>
              </a:rPr>
              <a:t>0.02x100/(85-68)</a:t>
            </a:r>
            <a:endParaRPr lang="en-US" i="1" baseline="-25000" dirty="0">
              <a:latin typeface="Calibri" pitchFamily="34" charset="0"/>
            </a:endParaRPr>
          </a:p>
        </p:txBody>
      </p:sp>
      <p:cxnSp>
        <p:nvCxnSpPr>
          <p:cNvPr id="93" name="Straight Arrow Connector 45"/>
          <p:cNvCxnSpPr>
            <a:cxnSpLocks noChangeShapeType="1"/>
            <a:stCxn id="90" idx="3"/>
            <a:endCxn id="101" idx="1"/>
          </p:cNvCxnSpPr>
          <p:nvPr/>
        </p:nvCxnSpPr>
        <p:spPr bwMode="auto">
          <a:xfrm>
            <a:off x="1752600" y="3086100"/>
            <a:ext cx="1828800" cy="1588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prstDash val="sysDash"/>
            <a:round/>
            <a:headEnd/>
            <a:tailEnd type="triangle" w="med" len="med"/>
          </a:ln>
        </p:spPr>
      </p:cxn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1905000" y="1295400"/>
            <a:ext cx="18288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 smtClean="0">
                <a:latin typeface="Calibri" pitchFamily="34" charset="0"/>
              </a:rPr>
              <a:t>Incoming packet</a:t>
            </a:r>
            <a:endParaRPr lang="en-US" i="1" baseline="-25000" dirty="0">
              <a:latin typeface="Calibri" pitchFamily="34" charset="0"/>
            </a:endParaRPr>
          </a:p>
        </p:txBody>
      </p:sp>
      <p:sp>
        <p:nvSpPr>
          <p:cNvPr id="95" name="Rectangle 1"/>
          <p:cNvSpPr>
            <a:spLocks noChangeArrowheads="1"/>
          </p:cNvSpPr>
          <p:nvPr/>
        </p:nvSpPr>
        <p:spPr bwMode="auto">
          <a:xfrm>
            <a:off x="3581400" y="3276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51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3581400" y="3657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34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3581400" y="4038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17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98" name="Rectangle 10"/>
          <p:cNvSpPr>
            <a:spLocks noChangeArrowheads="1"/>
          </p:cNvSpPr>
          <p:nvPr/>
        </p:nvSpPr>
        <p:spPr bwMode="auto">
          <a:xfrm>
            <a:off x="3581400" y="1752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122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99" name="Rectangle 11"/>
          <p:cNvSpPr>
            <a:spLocks noChangeArrowheads="1"/>
          </p:cNvSpPr>
          <p:nvPr/>
        </p:nvSpPr>
        <p:spPr bwMode="auto">
          <a:xfrm>
            <a:off x="3581400" y="2133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102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00" name="Rectangle 12"/>
          <p:cNvSpPr>
            <a:spLocks noChangeArrowheads="1"/>
          </p:cNvSpPr>
          <p:nvPr/>
        </p:nvSpPr>
        <p:spPr bwMode="auto">
          <a:xfrm>
            <a:off x="3581400" y="2514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85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3581400" y="2895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68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762000" y="5410200"/>
            <a:ext cx="9144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t</a:t>
            </a:r>
            <a:r>
              <a:rPr lang="en-US" sz="1200" i="1" dirty="0" smtClean="0">
                <a:latin typeface="Calibri" pitchFamily="34" charset="0"/>
              </a:rPr>
              <a:t>0</a:t>
            </a:r>
            <a:r>
              <a:rPr lang="en-US" sz="1500" i="1" dirty="0" smtClean="0">
                <a:latin typeface="Calibri" pitchFamily="34" charset="0"/>
              </a:rPr>
              <a:t> </a:t>
            </a:r>
            <a:endParaRPr lang="en-US" sz="1500" i="1" baseline="-25000" dirty="0">
              <a:latin typeface="Calibri" pitchFamily="34" charset="0"/>
            </a:endParaRPr>
          </a:p>
        </p:txBody>
      </p:sp>
      <p:cxnSp>
        <p:nvCxnSpPr>
          <p:cNvPr id="103" name="Straight Arrow Connector 42"/>
          <p:cNvCxnSpPr>
            <a:cxnSpLocks noChangeShapeType="1"/>
          </p:cNvCxnSpPr>
          <p:nvPr/>
        </p:nvCxnSpPr>
        <p:spPr bwMode="auto">
          <a:xfrm rot="5400000" flipH="1" flipV="1">
            <a:off x="875506" y="3619500"/>
            <a:ext cx="3734594" cy="794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4" name="Rectangle 1"/>
          <p:cNvSpPr>
            <a:spLocks noChangeArrowheads="1"/>
          </p:cNvSpPr>
          <p:nvPr/>
        </p:nvSpPr>
        <p:spPr bwMode="auto">
          <a:xfrm>
            <a:off x="4343400" y="5410200"/>
            <a:ext cx="9144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t</a:t>
            </a:r>
            <a:r>
              <a:rPr lang="en-US" sz="1200" i="1" dirty="0" smtClean="0">
                <a:latin typeface="Calibri" pitchFamily="34" charset="0"/>
              </a:rPr>
              <a:t>0 </a:t>
            </a:r>
            <a:r>
              <a:rPr lang="en-US" sz="2400" i="1" dirty="0" smtClean="0">
                <a:latin typeface="Calibri" pitchFamily="34" charset="0"/>
              </a:rPr>
              <a:t>+ 1</a:t>
            </a:r>
            <a:r>
              <a:rPr lang="en-US" sz="1500" i="1" dirty="0" smtClean="0">
                <a:latin typeface="Calibri" pitchFamily="34" charset="0"/>
              </a:rPr>
              <a:t> </a:t>
            </a:r>
            <a:endParaRPr lang="en-US" sz="1500" i="1" baseline="-25000" dirty="0">
              <a:latin typeface="Calibri" pitchFamily="34" charset="0"/>
            </a:endParaRPr>
          </a:p>
        </p:txBody>
      </p:sp>
      <p:cxnSp>
        <p:nvCxnSpPr>
          <p:cNvPr id="105" name="Straight Arrow Connector 42"/>
          <p:cNvCxnSpPr>
            <a:cxnSpLocks noChangeShapeType="1"/>
          </p:cNvCxnSpPr>
          <p:nvPr/>
        </p:nvCxnSpPr>
        <p:spPr bwMode="auto">
          <a:xfrm rot="5400000" flipH="1" flipV="1">
            <a:off x="4914105" y="3619500"/>
            <a:ext cx="3734594" cy="794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7315200" y="5410200"/>
            <a:ext cx="9144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t</a:t>
            </a:r>
            <a:r>
              <a:rPr lang="en-US" sz="1200" i="1" dirty="0" smtClean="0">
                <a:latin typeface="Calibri" pitchFamily="34" charset="0"/>
              </a:rPr>
              <a:t>0 </a:t>
            </a:r>
            <a:r>
              <a:rPr lang="en-US" sz="2400" i="1" dirty="0" smtClean="0">
                <a:latin typeface="Calibri" pitchFamily="34" charset="0"/>
              </a:rPr>
              <a:t>+ 2</a:t>
            </a:r>
            <a:r>
              <a:rPr lang="en-US" sz="1500" i="1" dirty="0" smtClean="0">
                <a:latin typeface="Calibri" pitchFamily="34" charset="0"/>
              </a:rPr>
              <a:t> </a:t>
            </a:r>
            <a:endParaRPr lang="en-US" sz="1500" i="1" baseline="-25000" dirty="0">
              <a:latin typeface="Calibri" pitchFamily="34" charset="0"/>
            </a:endParaRPr>
          </a:p>
        </p:txBody>
      </p: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7086600" y="1295400"/>
            <a:ext cx="18288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 smtClean="0">
                <a:latin typeface="Calibri" pitchFamily="34" charset="0"/>
              </a:rPr>
              <a:t>x0.98 down-scale</a:t>
            </a:r>
            <a:endParaRPr lang="en-US" i="1" baseline="-25000" dirty="0">
              <a:latin typeface="Calibri" pitchFamily="34" charset="0"/>
            </a:endParaRPr>
          </a:p>
        </p:txBody>
      </p:sp>
      <p:sp>
        <p:nvSpPr>
          <p:cNvPr id="108" name="Rectangle 26"/>
          <p:cNvSpPr>
            <a:spLocks noChangeArrowheads="1"/>
          </p:cNvSpPr>
          <p:nvPr/>
        </p:nvSpPr>
        <p:spPr bwMode="auto">
          <a:xfrm>
            <a:off x="7315200" y="3657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32.6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09" name="Rectangle 27"/>
          <p:cNvSpPr>
            <a:spLocks noChangeArrowheads="1"/>
          </p:cNvSpPr>
          <p:nvPr/>
        </p:nvSpPr>
        <p:spPr bwMode="auto">
          <a:xfrm>
            <a:off x="7315200" y="4038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16.3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10" name="Rectangle 3"/>
          <p:cNvSpPr>
            <a:spLocks noChangeArrowheads="1"/>
          </p:cNvSpPr>
          <p:nvPr/>
        </p:nvSpPr>
        <p:spPr bwMode="auto">
          <a:xfrm>
            <a:off x="7315200" y="4419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111" name="Rectangle 30"/>
          <p:cNvSpPr>
            <a:spLocks noChangeArrowheads="1"/>
          </p:cNvSpPr>
          <p:nvPr/>
        </p:nvSpPr>
        <p:spPr bwMode="auto">
          <a:xfrm>
            <a:off x="7315200" y="2133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97.9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12" name="Rectangle 31"/>
          <p:cNvSpPr>
            <a:spLocks noChangeArrowheads="1"/>
          </p:cNvSpPr>
          <p:nvPr/>
        </p:nvSpPr>
        <p:spPr bwMode="auto">
          <a:xfrm>
            <a:off x="7315200" y="2514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81.6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13" name="Rectangle 32"/>
          <p:cNvSpPr>
            <a:spLocks noChangeArrowheads="1"/>
          </p:cNvSpPr>
          <p:nvPr/>
        </p:nvSpPr>
        <p:spPr bwMode="auto">
          <a:xfrm>
            <a:off x="7315200" y="2895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65.3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7315200" y="3276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48.9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15" name="Rectangle 30"/>
          <p:cNvSpPr>
            <a:spLocks noChangeArrowheads="1"/>
          </p:cNvSpPr>
          <p:nvPr/>
        </p:nvSpPr>
        <p:spPr bwMode="auto">
          <a:xfrm>
            <a:off x="7315200" y="17526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117.1</a:t>
            </a:r>
            <a:endParaRPr lang="en-US" sz="2000" b="1" baseline="-25000" dirty="0">
              <a:latin typeface="Calibri" pitchFamily="34" charset="0"/>
            </a:endParaRPr>
          </a:p>
        </p:txBody>
      </p:sp>
      <p:cxnSp>
        <p:nvCxnSpPr>
          <p:cNvPr id="116" name="Straight Arrow Connector 44"/>
          <p:cNvCxnSpPr>
            <a:cxnSpLocks noChangeShapeType="1"/>
            <a:stCxn id="78" idx="3"/>
            <a:endCxn id="112" idx="1"/>
          </p:cNvCxnSpPr>
          <p:nvPr/>
        </p:nvCxnSpPr>
        <p:spPr bwMode="auto">
          <a:xfrm>
            <a:off x="6248400" y="2705100"/>
            <a:ext cx="1066800" cy="1588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762000" y="2895600"/>
            <a:ext cx="990600" cy="3810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68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18" name="Rectangle 12"/>
          <p:cNvSpPr>
            <a:spLocks noChangeArrowheads="1"/>
          </p:cNvSpPr>
          <p:nvPr/>
        </p:nvSpPr>
        <p:spPr bwMode="auto">
          <a:xfrm>
            <a:off x="3581400" y="2514600"/>
            <a:ext cx="990600" cy="3810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85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19" name="Rectangle 31"/>
          <p:cNvSpPr>
            <a:spLocks noChangeArrowheads="1"/>
          </p:cNvSpPr>
          <p:nvPr/>
        </p:nvSpPr>
        <p:spPr bwMode="auto">
          <a:xfrm>
            <a:off x="5257800" y="2514600"/>
            <a:ext cx="990600" cy="3810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83.3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20" name="Rectangle 31"/>
          <p:cNvSpPr>
            <a:spLocks noChangeArrowheads="1"/>
          </p:cNvSpPr>
          <p:nvPr/>
        </p:nvSpPr>
        <p:spPr bwMode="auto">
          <a:xfrm>
            <a:off x="7315200" y="2514600"/>
            <a:ext cx="990600" cy="3810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81.6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21" name="Rectangle 26"/>
          <p:cNvSpPr>
            <a:spLocks noChangeArrowheads="1"/>
          </p:cNvSpPr>
          <p:nvPr/>
        </p:nvSpPr>
        <p:spPr bwMode="auto">
          <a:xfrm>
            <a:off x="5257800" y="3657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22" name="Rectangle 27"/>
          <p:cNvSpPr>
            <a:spLocks noChangeArrowheads="1"/>
          </p:cNvSpPr>
          <p:nvPr/>
        </p:nvSpPr>
        <p:spPr bwMode="auto">
          <a:xfrm>
            <a:off x="5257800" y="4038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23" name="Rectangle 3"/>
          <p:cNvSpPr>
            <a:spLocks noChangeArrowheads="1"/>
          </p:cNvSpPr>
          <p:nvPr/>
        </p:nvSpPr>
        <p:spPr bwMode="auto">
          <a:xfrm>
            <a:off x="5257800" y="4419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24" name="Rectangle 30"/>
          <p:cNvSpPr>
            <a:spLocks noChangeArrowheads="1"/>
          </p:cNvSpPr>
          <p:nvPr/>
        </p:nvSpPr>
        <p:spPr bwMode="auto">
          <a:xfrm>
            <a:off x="5257800" y="2133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25" name="Rectangle 31"/>
          <p:cNvSpPr>
            <a:spLocks noChangeArrowheads="1"/>
          </p:cNvSpPr>
          <p:nvPr/>
        </p:nvSpPr>
        <p:spPr bwMode="auto">
          <a:xfrm>
            <a:off x="5257800" y="2514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83.3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26" name="Rectangle 32"/>
          <p:cNvSpPr>
            <a:spLocks noChangeArrowheads="1"/>
          </p:cNvSpPr>
          <p:nvPr/>
        </p:nvSpPr>
        <p:spPr bwMode="auto">
          <a:xfrm>
            <a:off x="5257800" y="2895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27" name="Rectangle 3"/>
          <p:cNvSpPr>
            <a:spLocks noChangeArrowheads="1"/>
          </p:cNvSpPr>
          <p:nvPr/>
        </p:nvSpPr>
        <p:spPr bwMode="auto">
          <a:xfrm>
            <a:off x="5257800" y="3276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28" name="Rectangle 30"/>
          <p:cNvSpPr>
            <a:spLocks noChangeArrowheads="1"/>
          </p:cNvSpPr>
          <p:nvPr/>
        </p:nvSpPr>
        <p:spPr bwMode="auto">
          <a:xfrm>
            <a:off x="5257800" y="1752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30" name="Rectangle 31"/>
          <p:cNvSpPr>
            <a:spLocks noChangeArrowheads="1"/>
          </p:cNvSpPr>
          <p:nvPr/>
        </p:nvSpPr>
        <p:spPr bwMode="auto">
          <a:xfrm>
            <a:off x="5257800" y="2514600"/>
            <a:ext cx="990600" cy="3810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83.3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29" name="Rectangle 31"/>
          <p:cNvSpPr>
            <a:spLocks noChangeArrowheads="1"/>
          </p:cNvSpPr>
          <p:nvPr/>
        </p:nvSpPr>
        <p:spPr bwMode="auto">
          <a:xfrm>
            <a:off x="5257800" y="2514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31" name="Rectangle 26"/>
          <p:cNvSpPr>
            <a:spLocks noChangeArrowheads="1"/>
          </p:cNvSpPr>
          <p:nvPr/>
        </p:nvSpPr>
        <p:spPr bwMode="auto">
          <a:xfrm>
            <a:off x="7315200" y="3657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32" name="Rectangle 27"/>
          <p:cNvSpPr>
            <a:spLocks noChangeArrowheads="1"/>
          </p:cNvSpPr>
          <p:nvPr/>
        </p:nvSpPr>
        <p:spPr bwMode="auto">
          <a:xfrm>
            <a:off x="7315200" y="4038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33" name="Rectangle 3"/>
          <p:cNvSpPr>
            <a:spLocks noChangeArrowheads="1"/>
          </p:cNvSpPr>
          <p:nvPr/>
        </p:nvSpPr>
        <p:spPr bwMode="auto">
          <a:xfrm>
            <a:off x="7315200" y="4419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34" name="Rectangle 30"/>
          <p:cNvSpPr>
            <a:spLocks noChangeArrowheads="1"/>
          </p:cNvSpPr>
          <p:nvPr/>
        </p:nvSpPr>
        <p:spPr bwMode="auto">
          <a:xfrm>
            <a:off x="7315200" y="2133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35" name="Rectangle 32"/>
          <p:cNvSpPr>
            <a:spLocks noChangeArrowheads="1"/>
          </p:cNvSpPr>
          <p:nvPr/>
        </p:nvSpPr>
        <p:spPr bwMode="auto">
          <a:xfrm>
            <a:off x="7315200" y="2895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36" name="Rectangle 3"/>
          <p:cNvSpPr>
            <a:spLocks noChangeArrowheads="1"/>
          </p:cNvSpPr>
          <p:nvPr/>
        </p:nvSpPr>
        <p:spPr bwMode="auto">
          <a:xfrm>
            <a:off x="7315200" y="3276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37" name="Rectangle 30"/>
          <p:cNvSpPr>
            <a:spLocks noChangeArrowheads="1"/>
          </p:cNvSpPr>
          <p:nvPr/>
        </p:nvSpPr>
        <p:spPr bwMode="auto">
          <a:xfrm>
            <a:off x="7315200" y="1752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38" name="Rectangle 31"/>
          <p:cNvSpPr>
            <a:spLocks noChangeArrowheads="1"/>
          </p:cNvSpPr>
          <p:nvPr/>
        </p:nvSpPr>
        <p:spPr bwMode="auto">
          <a:xfrm>
            <a:off x="7315200" y="25146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40" name="Slide Number Placeholder 1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8" grpId="1" animBg="1"/>
      <p:bldP spid="120" grpId="0" animBg="1"/>
      <p:bldP spid="121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30" grpId="0" animBg="1"/>
      <p:bldP spid="130" grpId="1" animBg="1"/>
      <p:bldP spid="12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Exponential-Average Rate Estimation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3352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3733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2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4114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1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4495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0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1828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7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2209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6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4800" y="2590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5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2971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4</a:t>
            </a:r>
          </a:p>
        </p:txBody>
      </p:sp>
      <p:cxnSp>
        <p:nvCxnSpPr>
          <p:cNvPr id="12" name="Straight Arrow Connector 42"/>
          <p:cNvCxnSpPr>
            <a:cxnSpLocks noChangeShapeType="1"/>
          </p:cNvCxnSpPr>
          <p:nvPr/>
        </p:nvCxnSpPr>
        <p:spPr bwMode="auto">
          <a:xfrm>
            <a:off x="762000" y="5410200"/>
            <a:ext cx="8077200" cy="1588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191000" y="5943600"/>
            <a:ext cx="9144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 dirty="0">
                <a:latin typeface="Calibri" pitchFamily="34" charset="0"/>
              </a:rPr>
              <a:t>time</a:t>
            </a:r>
            <a:endParaRPr lang="en-US" sz="2000" i="1" baseline="-25000" dirty="0">
              <a:latin typeface="Calibri" pitchFamily="34" charset="0"/>
            </a:endParaRPr>
          </a:p>
        </p:txBody>
      </p:sp>
      <p:cxnSp>
        <p:nvCxnSpPr>
          <p:cNvPr id="14" name="Straight Arrow Connector 42"/>
          <p:cNvCxnSpPr>
            <a:cxnSpLocks noChangeShapeType="1"/>
          </p:cNvCxnSpPr>
          <p:nvPr/>
        </p:nvCxnSpPr>
        <p:spPr bwMode="auto">
          <a:xfrm rot="5400000" flipH="1" flipV="1">
            <a:off x="571500" y="3695700"/>
            <a:ext cx="3734594" cy="794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553200" y="5486400"/>
            <a:ext cx="11430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t</a:t>
            </a:r>
            <a:r>
              <a:rPr lang="en-US" sz="1200" i="1" dirty="0" smtClean="0">
                <a:latin typeface="Calibri" pitchFamily="34" charset="0"/>
              </a:rPr>
              <a:t>0 </a:t>
            </a:r>
            <a:r>
              <a:rPr lang="en-US" sz="2400" i="1" dirty="0" smtClean="0">
                <a:latin typeface="Calibri" pitchFamily="34" charset="0"/>
              </a:rPr>
              <a:t>+ 10</a:t>
            </a:r>
            <a:r>
              <a:rPr lang="en-US" sz="1500" i="1" dirty="0" smtClean="0">
                <a:latin typeface="Calibri" pitchFamily="34" charset="0"/>
              </a:rPr>
              <a:t> </a:t>
            </a:r>
            <a:endParaRPr lang="en-US" sz="1500" i="1" baseline="-25000" dirty="0">
              <a:latin typeface="Calibri" pitchFamily="34" charset="0"/>
            </a:endParaRPr>
          </a:p>
        </p:txBody>
      </p:sp>
      <p:cxnSp>
        <p:nvCxnSpPr>
          <p:cNvPr id="16" name="Straight Arrow Connector 42"/>
          <p:cNvCxnSpPr>
            <a:cxnSpLocks noChangeShapeType="1"/>
          </p:cNvCxnSpPr>
          <p:nvPr/>
        </p:nvCxnSpPr>
        <p:spPr bwMode="auto">
          <a:xfrm rot="5400000" flipH="1" flipV="1">
            <a:off x="3314700" y="3695700"/>
            <a:ext cx="3734594" cy="794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990600" y="5486400"/>
            <a:ext cx="9144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t</a:t>
            </a:r>
            <a:r>
              <a:rPr lang="en-US" sz="1200" i="1" dirty="0" smtClean="0">
                <a:latin typeface="Calibri" pitchFamily="34" charset="0"/>
              </a:rPr>
              <a:t>0 </a:t>
            </a:r>
            <a:r>
              <a:rPr lang="en-US" sz="2400" i="1" dirty="0" smtClean="0">
                <a:latin typeface="Calibri" pitchFamily="34" charset="0"/>
              </a:rPr>
              <a:t>+ 2</a:t>
            </a:r>
            <a:r>
              <a:rPr lang="en-US" sz="1500" i="1" dirty="0" smtClean="0">
                <a:latin typeface="Calibri" pitchFamily="34" charset="0"/>
              </a:rPr>
              <a:t> </a:t>
            </a:r>
            <a:endParaRPr lang="en-US" sz="1500" i="1" baseline="-25000" dirty="0">
              <a:latin typeface="Calibri" pitchFamily="34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990600" y="3733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32.6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990600" y="4114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16.3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90600" y="4495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990600" y="2209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97.9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990600" y="2590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81.6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990600" y="2971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65.3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990600" y="3352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48.9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990600" y="1828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117.1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334000" y="3352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41.6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334000" y="3733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27.7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5334000" y="4495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5334000" y="1828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99.6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5334000" y="2209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83.3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5334000" y="2590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69.4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334000" y="2971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55.5</a:t>
            </a:r>
            <a:endParaRPr lang="en-US" sz="2000" b="1" baseline="-25000" dirty="0">
              <a:latin typeface="Calibri" pitchFamily="34" charset="0"/>
            </a:endParaRPr>
          </a:p>
        </p:txBody>
      </p:sp>
      <p:cxnSp>
        <p:nvCxnSpPr>
          <p:cNvPr id="33" name="Straight Arrow Connector 48"/>
          <p:cNvCxnSpPr>
            <a:cxnSpLocks noChangeShapeType="1"/>
            <a:stCxn id="31" idx="3"/>
            <a:endCxn id="44" idx="1"/>
          </p:cNvCxnSpPr>
          <p:nvPr/>
        </p:nvCxnSpPr>
        <p:spPr bwMode="auto">
          <a:xfrm>
            <a:off x="6324600" y="2781300"/>
            <a:ext cx="1600200" cy="381000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34" name="Straight Arrow Connector 49"/>
          <p:cNvCxnSpPr>
            <a:cxnSpLocks noChangeShapeType="1"/>
            <a:stCxn id="31" idx="3"/>
            <a:endCxn id="43" idx="1"/>
          </p:cNvCxnSpPr>
          <p:nvPr/>
        </p:nvCxnSpPr>
        <p:spPr bwMode="auto">
          <a:xfrm>
            <a:off x="6324600" y="2781300"/>
            <a:ext cx="1600200" cy="1588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prstDash val="sysDash"/>
            <a:round/>
            <a:headEnd/>
            <a:tailEnd type="triangle" w="med" len="med"/>
          </a:ln>
        </p:spPr>
      </p:cxn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5334000" y="4114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13.8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096000" y="1371600"/>
            <a:ext cx="18288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 smtClean="0">
                <a:latin typeface="Calibri" pitchFamily="34" charset="0"/>
              </a:rPr>
              <a:t>up-scaling</a:t>
            </a:r>
            <a:endParaRPr lang="en-US" i="1" baseline="-25000" dirty="0">
              <a:latin typeface="Calibri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7924800" y="4495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7924800" y="3352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51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7924800" y="3733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34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7924800" y="4114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17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7924800" y="1828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122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7924800" y="2209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102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7924800" y="2590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85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7924800" y="2971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68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248400" y="3048000"/>
            <a:ext cx="1752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700" i="1" dirty="0" smtClean="0">
                <a:latin typeface="Calibri" pitchFamily="34" charset="0"/>
              </a:rPr>
              <a:t>P =</a:t>
            </a:r>
          </a:p>
          <a:p>
            <a:r>
              <a:rPr lang="en-US" sz="1700" i="1" dirty="0" smtClean="0">
                <a:latin typeface="Calibri" pitchFamily="34" charset="0"/>
              </a:rPr>
              <a:t>(85-69.4)/(85-68)</a:t>
            </a:r>
            <a:endParaRPr lang="en-US" sz="1700" i="1" baseline="-25000" dirty="0">
              <a:latin typeface="Calibri" pitchFamily="34" charset="0"/>
            </a:endParaRPr>
          </a:p>
        </p:txBody>
      </p:sp>
      <p:cxnSp>
        <p:nvCxnSpPr>
          <p:cNvPr id="46" name="Straight Arrow Connector 44"/>
          <p:cNvCxnSpPr>
            <a:cxnSpLocks noChangeShapeType="1"/>
          </p:cNvCxnSpPr>
          <p:nvPr/>
        </p:nvCxnSpPr>
        <p:spPr bwMode="auto">
          <a:xfrm>
            <a:off x="1981200" y="2743200"/>
            <a:ext cx="685800" cy="1588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47" name="Straight Arrow Connector 44"/>
          <p:cNvCxnSpPr>
            <a:cxnSpLocks noChangeShapeType="1"/>
          </p:cNvCxnSpPr>
          <p:nvPr/>
        </p:nvCxnSpPr>
        <p:spPr bwMode="auto">
          <a:xfrm>
            <a:off x="4648200" y="2743200"/>
            <a:ext cx="685800" cy="1588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round/>
            <a:headEnd/>
            <a:tailEnd type="triangle" w="med" len="med"/>
          </a:ln>
        </p:spPr>
      </p:cxnSp>
      <p:cxnSp>
        <p:nvCxnSpPr>
          <p:cNvPr id="48" name="Straight Arrow Connector 44"/>
          <p:cNvCxnSpPr>
            <a:cxnSpLocks noChangeShapeType="1"/>
          </p:cNvCxnSpPr>
          <p:nvPr/>
        </p:nvCxnSpPr>
        <p:spPr bwMode="auto">
          <a:xfrm>
            <a:off x="2819400" y="2743200"/>
            <a:ext cx="1676400" cy="1588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2209800" y="1371600"/>
            <a:ext cx="3276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 smtClean="0">
                <a:latin typeface="Calibri" pitchFamily="34" charset="0"/>
              </a:rPr>
              <a:t>After 8 more down-scaling cycles</a:t>
            </a:r>
            <a:endParaRPr lang="en-US" i="1" baseline="-25000" dirty="0">
              <a:latin typeface="Calibri" pitchFamily="34" charset="0"/>
            </a:endParaRPr>
          </a:p>
        </p:txBody>
      </p:sp>
      <p:sp>
        <p:nvSpPr>
          <p:cNvPr id="50" name="Rectangle 31"/>
          <p:cNvSpPr>
            <a:spLocks noChangeArrowheads="1"/>
          </p:cNvSpPr>
          <p:nvPr/>
        </p:nvSpPr>
        <p:spPr bwMode="auto">
          <a:xfrm>
            <a:off x="990600" y="2590800"/>
            <a:ext cx="990600" cy="3810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81.6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5334000" y="2590800"/>
            <a:ext cx="990600" cy="3810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69.4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7924800" y="2971800"/>
            <a:ext cx="990600" cy="381000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68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5334000" y="1828800"/>
            <a:ext cx="990600" cy="381000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99.6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5334000" y="3733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5334000" y="4114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5334000" y="4495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57" name="Rectangle 30"/>
          <p:cNvSpPr>
            <a:spLocks noChangeArrowheads="1"/>
          </p:cNvSpPr>
          <p:nvPr/>
        </p:nvSpPr>
        <p:spPr bwMode="auto">
          <a:xfrm>
            <a:off x="5334000" y="2209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5334000" y="2971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334000" y="3352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5334000" y="1828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61" name="Rectangle 31"/>
          <p:cNvSpPr>
            <a:spLocks noChangeArrowheads="1"/>
          </p:cNvSpPr>
          <p:nvPr/>
        </p:nvSpPr>
        <p:spPr bwMode="auto">
          <a:xfrm>
            <a:off x="5334000" y="2590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7924800" y="3733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>
            <a:off x="7924800" y="4114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7924800" y="4495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7924800" y="2209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7924800" y="2971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7924800" y="3352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7924800" y="1828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69" name="Rectangle 31"/>
          <p:cNvSpPr>
            <a:spLocks noChangeArrowheads="1"/>
          </p:cNvSpPr>
          <p:nvPr/>
        </p:nvSpPr>
        <p:spPr bwMode="auto">
          <a:xfrm>
            <a:off x="7924800" y="2590800"/>
            <a:ext cx="990600" cy="381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 animBg="1"/>
      <p:bldP spid="51" grpId="0" animBg="1"/>
      <p:bldP spid="51" grpId="1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EXP-CEDAR 7-bit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5883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Rectangular Callout 7"/>
          <p:cNvSpPr/>
          <p:nvPr/>
        </p:nvSpPr>
        <p:spPr bwMode="auto">
          <a:xfrm>
            <a:off x="5334000" y="4800600"/>
            <a:ext cx="3505200" cy="1371600"/>
          </a:xfrm>
          <a:prstGeom prst="wedgeRectCallout">
            <a:avLst>
              <a:gd name="adj1" fmla="val 36063"/>
              <a:gd name="adj2" fmla="val -927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US" b="0" i="1" dirty="0" smtClean="0">
                <a:solidFill>
                  <a:srgbClr val="3333CC"/>
                </a:solidFill>
              </a:rPr>
              <a:t> Real exp-average with </a:t>
            </a:r>
            <a:r>
              <a:rPr lang="en-US" b="0" i="1" dirty="0" smtClean="0">
                <a:solidFill>
                  <a:srgbClr val="3333CC"/>
                </a:solidFill>
              </a:rPr>
              <a:t>64 </a:t>
            </a:r>
            <a:r>
              <a:rPr lang="en-US" b="0" i="1" dirty="0" smtClean="0">
                <a:solidFill>
                  <a:srgbClr val="3333CC"/>
                </a:solidFill>
              </a:rPr>
              <a:t>bits</a:t>
            </a:r>
          </a:p>
          <a:p>
            <a:pPr>
              <a:buFont typeface="Wingdings" pitchFamily="2" charset="2"/>
              <a:buChar char="Ø"/>
            </a:pPr>
            <a:endParaRPr lang="en-US" b="0" i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0" i="1" dirty="0" smtClean="0">
                <a:solidFill>
                  <a:srgbClr val="3333CC"/>
                </a:solidFill>
              </a:rPr>
              <a:t>For 10^(-2) precision – 14 bits are required</a:t>
            </a:r>
            <a:endParaRPr lang="en-US" b="0" i="1" dirty="0" smtClean="0">
              <a:solidFill>
                <a:srgbClr val="3333CC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EXP-CEDAR 9-bit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77" y="1433513"/>
            <a:ext cx="865422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Decoupling - f</a:t>
            </a:r>
            <a:r>
              <a:rPr lang="en-US" sz="2800" b="1" dirty="0" smtClean="0"/>
              <a:t>lexible estimators</a:t>
            </a:r>
            <a:endParaRPr lang="en-US" sz="2800" b="1" dirty="0" smtClean="0"/>
          </a:p>
          <a:p>
            <a:r>
              <a:rPr lang="en-US" sz="2800" b="1" dirty="0" smtClean="0"/>
              <a:t>Unbiased and scalable estimation</a:t>
            </a:r>
          </a:p>
          <a:p>
            <a:r>
              <a:rPr lang="en-US" sz="2800" b="1" dirty="0" smtClean="0"/>
              <a:t>Attains the min-max relative error</a:t>
            </a:r>
          </a:p>
          <a:p>
            <a:r>
              <a:rPr lang="en-US" sz="2800" b="1" dirty="0" smtClean="0"/>
              <a:t>FPGA supports link rate of 5.4Gbps and may increase to tens of </a:t>
            </a:r>
            <a:r>
              <a:rPr lang="en-US" sz="2800" b="1" dirty="0" err="1" smtClean="0"/>
              <a:t>Gbps</a:t>
            </a:r>
            <a:r>
              <a:rPr lang="en-US" sz="2800" b="1" dirty="0" smtClean="0"/>
              <a:t> on </a:t>
            </a:r>
            <a:r>
              <a:rPr lang="en-US" sz="2800" b="1" dirty="0" smtClean="0"/>
              <a:t>ASIC</a:t>
            </a:r>
          </a:p>
          <a:p>
            <a:r>
              <a:rPr lang="en-US" sz="2800" b="1" dirty="0" smtClean="0"/>
              <a:t>Exponential-average rate estimation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AA67A-821A-4516-87F8-0C1D69049F4D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Switch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40MB </a:t>
            </a:r>
            <a:r>
              <a:rPr lang="en-US" sz="2800" dirty="0" smtClean="0"/>
              <a:t>memory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32nsec for single counter access</a:t>
            </a:r>
          </a:p>
          <a:p>
            <a:pPr>
              <a:lnSpc>
                <a:spcPct val="90000"/>
              </a:lnSpc>
              <a:buNone/>
            </a:pPr>
            <a:endParaRPr lang="en-US" sz="2800" i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i="1" dirty="0" smtClean="0">
                <a:solidFill>
                  <a:srgbClr val="FF0000"/>
                </a:solidFill>
                <a:latin typeface="Baskerville Old Face" pitchFamily="18" charset="0"/>
              </a:rPr>
              <a:t>DRAM </a:t>
            </a:r>
            <a:r>
              <a:rPr lang="en-US" sz="2800" i="1" dirty="0" smtClean="0">
                <a:solidFill>
                  <a:srgbClr val="FF0000"/>
                </a:solidFill>
                <a:latin typeface="Baskerville Old Face" pitchFamily="18" charset="0"/>
              </a:rPr>
              <a:t>is too </a:t>
            </a:r>
            <a:r>
              <a:rPr lang="en-US" sz="2800" i="1" dirty="0" smtClean="0">
                <a:solidFill>
                  <a:srgbClr val="FF0000"/>
                </a:solidFill>
                <a:latin typeface="Baskerville Old Face" pitchFamily="18" charset="0"/>
              </a:rPr>
              <a:t>slow</a:t>
            </a:r>
          </a:p>
          <a:p>
            <a:pPr>
              <a:lnSpc>
                <a:spcPct val="90000"/>
              </a:lnSpc>
              <a:buNone/>
            </a:pPr>
            <a:r>
              <a:rPr lang="en-US" sz="2800" i="1" dirty="0" smtClean="0">
                <a:solidFill>
                  <a:srgbClr val="FF0000"/>
                </a:solidFill>
                <a:latin typeface="Baskerville Old Face" pitchFamily="18" charset="0"/>
              </a:rPr>
              <a:t>SRAM </a:t>
            </a:r>
            <a:r>
              <a:rPr lang="en-US" sz="2800" i="1" dirty="0" smtClean="0">
                <a:solidFill>
                  <a:srgbClr val="FF0000"/>
                </a:solidFill>
                <a:latin typeface="Baskerville Old Face" pitchFamily="18" charset="0"/>
              </a:rPr>
              <a:t>is too expensive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029200" y="1600200"/>
            <a:ext cx="1981200" cy="16764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SWITCH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 flows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10800000">
            <a:off x="7010400" y="1676400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rot="10800000">
            <a:off x="7010400" y="1828800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rot="10800000">
            <a:off x="7010400" y="19796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rot="10800000">
            <a:off x="7010400" y="21320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7010400" y="22844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rot="10800000">
            <a:off x="7010400" y="24368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rot="10800000">
            <a:off x="7010400" y="25892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7010400" y="31988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rot="10800000">
            <a:off x="7010400" y="2743200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rot="10800000">
            <a:off x="7010400" y="2895600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rot="10800000">
            <a:off x="7010400" y="30464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rot="10800000">
            <a:off x="4724400" y="1676400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rot="10800000">
            <a:off x="4724400" y="1828800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rot="10800000">
            <a:off x="4724400" y="19796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rot="10800000">
            <a:off x="4724400" y="21320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rot="10800000">
            <a:off x="4724400" y="22844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rot="10800000">
            <a:off x="4724400" y="24368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rot="10800000">
            <a:off x="4724400" y="25892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rot="10800000">
            <a:off x="4724400" y="31988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rot="10800000">
            <a:off x="4724400" y="2743200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rot="10800000">
            <a:off x="4724400" y="2895600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rot="10800000">
            <a:off x="4724400" y="3046411"/>
            <a:ext cx="30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7010400" y="3276600"/>
            <a:ext cx="1600200" cy="685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 rot="16200000" flipH="1">
            <a:off x="5943600" y="3352800"/>
            <a:ext cx="6858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6553200" y="3886200"/>
            <a:ext cx="2057400" cy="1676401"/>
            <a:chOff x="990600" y="4571999"/>
            <a:chExt cx="2286000" cy="190500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6" name="Rectangle 35"/>
            <p:cNvSpPr/>
            <p:nvPr/>
          </p:nvSpPr>
          <p:spPr bwMode="auto">
            <a:xfrm>
              <a:off x="990600" y="4571999"/>
              <a:ext cx="2286000" cy="381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Total 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Packet </a:t>
              </a:r>
              <a:r>
                <a:rPr lang="en-US" dirty="0" smtClean="0"/>
                <a:t>C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ount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990600" y="4953000"/>
              <a:ext cx="2286000" cy="381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Total 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Byte </a:t>
              </a:r>
              <a:r>
                <a:rPr lang="en-US" dirty="0" smtClean="0"/>
                <a:t>C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ount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990600" y="5334000"/>
              <a:ext cx="2286000" cy="381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Packet Rate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990600" y="5715000"/>
              <a:ext cx="2286000" cy="381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C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ount event A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990600" y="6096000"/>
              <a:ext cx="2286000" cy="381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Count event B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477000" y="3352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per-flow counters</a:t>
            </a:r>
            <a:endParaRPr lang="en-US" dirty="0"/>
          </a:p>
        </p:txBody>
      </p:sp>
      <p:sp>
        <p:nvSpPr>
          <p:cNvPr id="52" name="Left-Right Arrow 51"/>
          <p:cNvSpPr/>
          <p:nvPr/>
        </p:nvSpPr>
        <p:spPr bwMode="auto">
          <a:xfrm>
            <a:off x="6477000" y="5562600"/>
            <a:ext cx="2133600" cy="609600"/>
          </a:xfrm>
          <a:prstGeom prst="leftRightArrow">
            <a:avLst>
              <a:gd name="adj1" fmla="val 50000"/>
              <a:gd name="adj2" fmla="val 54478"/>
            </a:avLst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64-bit width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2438400" y="2554069"/>
            <a:ext cx="3810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971800" y="2554069"/>
            <a:ext cx="3810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505200" y="2554069"/>
            <a:ext cx="3810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1676400" y="2706469"/>
            <a:ext cx="533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1447800" y="285886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packet size = 40B </a:t>
            </a:r>
            <a:endParaRPr lang="en-US" dirty="0"/>
          </a:p>
        </p:txBody>
      </p:sp>
      <p:sp>
        <p:nvSpPr>
          <p:cNvPr id="44" name="Right Arrow 43"/>
          <p:cNvSpPr/>
          <p:nvPr/>
        </p:nvSpPr>
        <p:spPr bwMode="auto">
          <a:xfrm>
            <a:off x="1828800" y="1828800"/>
            <a:ext cx="2590800" cy="76200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Link Rate 10Gbps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Suggested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Hybrid SRAM-DRAM counters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1"/>
                </a:solidFill>
              </a:rPr>
              <a:t>[Shah, </a:t>
            </a:r>
            <a:r>
              <a:rPr lang="en-US" sz="2800" dirty="0" err="1" smtClean="0">
                <a:solidFill>
                  <a:schemeClr val="tx1"/>
                </a:solidFill>
              </a:rPr>
              <a:t>Iyer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Prabhakar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solidFill>
                  <a:schemeClr val="tx1"/>
                </a:solidFill>
              </a:rPr>
              <a:t>McKeown</a:t>
            </a:r>
            <a:r>
              <a:rPr lang="en-US" sz="2800" dirty="0" smtClean="0">
                <a:solidFill>
                  <a:schemeClr val="tx1"/>
                </a:solidFill>
              </a:rPr>
              <a:t> ’02]</a:t>
            </a:r>
            <a:endParaRPr lang="en-US" sz="36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Cannot support fast reading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Counter Braids – compress counters into small SRAM </a:t>
            </a:r>
            <a:r>
              <a:rPr lang="en-US" sz="2800" dirty="0" smtClean="0">
                <a:solidFill>
                  <a:schemeClr val="tx1"/>
                </a:solidFill>
              </a:rPr>
              <a:t>[Y. Lu et al ’08]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Cannot decompress in real time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Heavy Hitters – store only high counters </a:t>
            </a:r>
            <a:r>
              <a:rPr lang="en-US" sz="2800" dirty="0" smtClean="0"/>
              <a:t>[</a:t>
            </a:r>
            <a:r>
              <a:rPr lang="en-US" sz="2800" dirty="0" err="1" smtClean="0"/>
              <a:t>Estan</a:t>
            </a:r>
            <a:r>
              <a:rPr lang="en-US" sz="2800" dirty="0" smtClean="0"/>
              <a:t> and Varghese ’03]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No records of small counter values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Counter Estimation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rgbClr val="FF0000"/>
                </a:solidFill>
                <a:latin typeface="Baskerville Old Face" pitchFamily="18" charset="0"/>
              </a:rPr>
              <a:t>Intuitively we want counters to be as precise as possible, unbiased whenever possible, and scalable </a:t>
            </a:r>
            <a:endParaRPr lang="en-US" sz="2800" dirty="0" smtClean="0">
              <a:hlinkClick r:id="" action="ppaction://noaction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hlinkClick r:id="" action="ppaction://noaction"/>
              </a:rPr>
              <a:t>SAC</a:t>
            </a:r>
            <a:r>
              <a:rPr lang="en-US" sz="2800" dirty="0" smtClean="0"/>
              <a:t> </a:t>
            </a:r>
            <a:r>
              <a:rPr lang="en-US" sz="2800" dirty="0" smtClean="0"/>
              <a:t>– </a:t>
            </a:r>
            <a:r>
              <a:rPr lang="en-US" sz="1800" dirty="0" smtClean="0"/>
              <a:t>R. </a:t>
            </a:r>
            <a:r>
              <a:rPr lang="en-US" sz="1800" dirty="0" err="1" smtClean="0"/>
              <a:t>Stanojevic</a:t>
            </a:r>
            <a:r>
              <a:rPr lang="en-US" sz="1800" dirty="0" smtClean="0"/>
              <a:t>, “Small Active Counters”, 2007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Exponent-Magnitude representation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Unbiased estimation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Scalable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Baskerville Old Face" pitchFamily="18" charset="0"/>
                <a:ea typeface="+mn-ea"/>
                <a:cs typeface="+mn-cs"/>
              </a:rPr>
              <a:t>Restricted to specific representation which prevents error optimization</a:t>
            </a:r>
            <a:r>
              <a:rPr lang="en-US" sz="2400" dirty="0" smtClean="0"/>
              <a:t>  </a:t>
            </a:r>
          </a:p>
          <a:p>
            <a:r>
              <a:rPr lang="en-US" sz="2800" dirty="0" smtClean="0">
                <a:hlinkClick r:id="" action="ppaction://noaction"/>
              </a:rPr>
              <a:t>DISCO</a:t>
            </a:r>
            <a:r>
              <a:rPr lang="en-US" sz="2800" dirty="0" smtClean="0"/>
              <a:t> – </a:t>
            </a:r>
            <a:r>
              <a:rPr lang="en-US" sz="1800" dirty="0" smtClean="0"/>
              <a:t>C. </a:t>
            </a:r>
            <a:r>
              <a:rPr lang="en-US" sz="1800" dirty="0" err="1" smtClean="0"/>
              <a:t>Hu</a:t>
            </a:r>
            <a:r>
              <a:rPr lang="en-US" sz="1800" dirty="0" smtClean="0"/>
              <a:t> et al, “DISCO: Memory Efficient and Accurate Flow Statistics for Network Measurement”, 2010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Convex conversion function that reduces increment values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Unbiased estimation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Baskerville Old Face" pitchFamily="18" charset="0"/>
                <a:ea typeface="+mn-ea"/>
                <a:cs typeface="+mn-cs"/>
              </a:rPr>
              <a:t>Restricted to a close function representation. No scaling</a:t>
            </a: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CEDAR – decoupling counters from estimators</a:t>
            </a:r>
            <a:endParaRPr lang="en-US" dirty="0" smtClean="0"/>
          </a:p>
          <a:p>
            <a:r>
              <a:rPr lang="en-US" dirty="0" smtClean="0"/>
              <a:t>Optimal estimators </a:t>
            </a:r>
            <a:r>
              <a:rPr lang="en-US" dirty="0" smtClean="0"/>
              <a:t>for the</a:t>
            </a:r>
            <a:r>
              <a:rPr lang="en-US" dirty="0" smtClean="0"/>
              <a:t> min-max relative error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Dynamic up-scale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Exponential-averaged rate estimation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Counter-Estimators Decoupling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304800" y="1371600"/>
            <a:ext cx="2008946" cy="4325846"/>
            <a:chOff x="304800" y="1371600"/>
            <a:chExt cx="2008946" cy="4325846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39129" y="2460594"/>
              <a:ext cx="1446871" cy="2548161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50" i="1">
                <a:latin typeface="Calibri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39129" y="1771902"/>
              <a:ext cx="1446871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/>
                <a:t>995,784</a:t>
              </a:r>
              <a:endParaRPr lang="en-US" sz="1400" i="1" dirty="0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39129" y="2116248"/>
              <a:ext cx="1446871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/>
                <a:t>1.2</a:t>
              </a:r>
              <a:endParaRPr lang="en-US" sz="1400" i="1" dirty="0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39129" y="5008754"/>
              <a:ext cx="1446871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/>
                <a:t>1,000,000</a:t>
              </a:r>
              <a:endParaRPr lang="en-US" sz="1400" i="1" dirty="0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839129" y="5353100"/>
              <a:ext cx="1446871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/>
                <a:t>1.2</a:t>
              </a:r>
              <a:endParaRPr lang="en-US" sz="1400" i="1" dirty="0"/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>
              <a:off x="1600200" y="2667201"/>
              <a:ext cx="0" cy="2066076"/>
            </a:xfrm>
            <a:prstGeom prst="line">
              <a:avLst/>
            </a:prstGeom>
            <a:noFill/>
            <a:ln w="44450" cap="rnd">
              <a:solidFill>
                <a:srgbClr val="4A7EBB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788970" y="1371600"/>
              <a:ext cx="15247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Counter estimates</a:t>
              </a:r>
              <a:endParaRPr lang="en-US" sz="1200" dirty="0"/>
            </a:p>
          </p:txBody>
        </p:sp>
        <p:sp>
          <p:nvSpPr>
            <p:cNvPr id="71" name="Rectangle 16"/>
            <p:cNvSpPr>
              <a:spLocks noChangeArrowheads="1"/>
            </p:cNvSpPr>
            <p:nvPr/>
          </p:nvSpPr>
          <p:spPr bwMode="auto">
            <a:xfrm>
              <a:off x="598364" y="2460594"/>
              <a:ext cx="305021" cy="3030245"/>
            </a:xfrm>
            <a:prstGeom prst="rect">
              <a:avLst/>
            </a:prstGeom>
            <a:noFill/>
            <a:ln w="25400" algn="ctr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50" i="1">
                <a:latin typeface="Calibri" pitchFamily="34" charset="0"/>
              </a:endParaRPr>
            </a:p>
          </p:txBody>
        </p:sp>
        <p:sp>
          <p:nvSpPr>
            <p:cNvPr id="72" name="Rectangle 9"/>
            <p:cNvSpPr>
              <a:spLocks noChangeArrowheads="1"/>
            </p:cNvSpPr>
            <p:nvPr/>
          </p:nvSpPr>
          <p:spPr bwMode="auto">
            <a:xfrm>
              <a:off x="304800" y="1739082"/>
              <a:ext cx="778606" cy="3771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F</a:t>
              </a:r>
              <a:r>
                <a:rPr lang="en-US" sz="1400" i="1" baseline="-25000" dirty="0" smtClean="0">
                  <a:latin typeface="Calibri" pitchFamily="34" charset="0"/>
                </a:rPr>
                <a:t>N-1</a:t>
              </a:r>
              <a:endParaRPr lang="en-US" sz="1050" i="1" baseline="-25000" dirty="0">
                <a:latin typeface="Calibri" pitchFamily="34" charset="0"/>
              </a:endParaRPr>
            </a:p>
          </p:txBody>
        </p:sp>
        <p:sp>
          <p:nvSpPr>
            <p:cNvPr id="73" name="Rectangle 10"/>
            <p:cNvSpPr>
              <a:spLocks noChangeArrowheads="1"/>
            </p:cNvSpPr>
            <p:nvPr/>
          </p:nvSpPr>
          <p:spPr bwMode="auto">
            <a:xfrm>
              <a:off x="304800" y="2106567"/>
              <a:ext cx="727770" cy="3540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F</a:t>
              </a:r>
              <a:r>
                <a:rPr lang="en-US" sz="1400" i="1" baseline="-25000" dirty="0" smtClean="0">
                  <a:latin typeface="Calibri" pitchFamily="34" charset="0"/>
                </a:rPr>
                <a:t>N-2</a:t>
              </a:r>
              <a:endParaRPr lang="en-US" sz="1050" i="1" baseline="-25000" dirty="0">
                <a:latin typeface="Calibri" pitchFamily="34" charset="0"/>
              </a:endParaRPr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518109" y="5008754"/>
              <a:ext cx="457531" cy="34434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F</a:t>
              </a:r>
              <a:r>
                <a:rPr lang="en-US" sz="1400" i="1" baseline="-25000" dirty="0" smtClean="0">
                  <a:latin typeface="Calibri" pitchFamily="34" charset="0"/>
                </a:rPr>
                <a:t>1</a:t>
              </a:r>
              <a:endParaRPr lang="en-US" sz="1400" i="1" baseline="-25000" dirty="0">
                <a:latin typeface="Calibri" pitchFamily="34" charset="0"/>
              </a:endParaRPr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488014" y="5353100"/>
              <a:ext cx="508369" cy="34434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F</a:t>
              </a:r>
              <a:r>
                <a:rPr lang="en-US" sz="1400" i="1" baseline="-25000" dirty="0" smtClean="0">
                  <a:latin typeface="Calibri" pitchFamily="34" charset="0"/>
                </a:rPr>
                <a:t>0</a:t>
              </a:r>
              <a:endParaRPr lang="en-US" sz="1400" i="1" baseline="-25000" dirty="0">
                <a:latin typeface="Calibri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8000" y="1371600"/>
            <a:ext cx="6172200" cy="4876800"/>
            <a:chOff x="3048000" y="1371600"/>
            <a:chExt cx="6172200" cy="4876800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944529" y="2460594"/>
              <a:ext cx="722295" cy="2548161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50" i="1">
                <a:latin typeface="Calibri" pitchFamily="34" charset="0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7429247" y="2598332"/>
              <a:ext cx="1123570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/>
                <a:t>1,000,000</a:t>
              </a:r>
              <a:endParaRPr lang="en-US" sz="1200" dirty="0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7429247" y="2942678"/>
              <a:ext cx="1123570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/>
                <a:t>995,784</a:t>
              </a:r>
              <a:endParaRPr lang="en-US" sz="1200" dirty="0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7429247" y="4182324"/>
              <a:ext cx="1123570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/>
                <a:t>1.2</a:t>
              </a:r>
              <a:endParaRPr lang="en-US" sz="1200" baseline="-25000" dirty="0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7429247" y="4526670"/>
              <a:ext cx="1123570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/>
                <a:t>0</a:t>
              </a:r>
              <a:endParaRPr lang="en-US" sz="1200" baseline="-25000" dirty="0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5944529" y="1771902"/>
              <a:ext cx="722295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/>
                <a:t>p(L-2)</a:t>
              </a:r>
              <a:endParaRPr lang="en-US" sz="1400" i="1" dirty="0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5944529" y="2116248"/>
              <a:ext cx="722295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/>
                <a:t>p(1)</a:t>
              </a:r>
              <a:endParaRPr lang="en-US" sz="1400" i="1" dirty="0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5944529" y="5008754"/>
              <a:ext cx="722295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/>
                <a:t>p(L-1)</a:t>
              </a:r>
              <a:endParaRPr lang="en-US" sz="1400" i="1" dirty="0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5944529" y="5353100"/>
              <a:ext cx="722295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/>
                <a:t>p(1)</a:t>
              </a:r>
              <a:endParaRPr lang="en-US" sz="1400" i="1" dirty="0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7429247" y="3287024"/>
              <a:ext cx="1123570" cy="550954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50">
                <a:latin typeface="Calibri" pitchFamily="34" charset="0"/>
              </a:endParaRPr>
            </a:p>
          </p:txBody>
        </p:sp>
        <p:cxnSp>
          <p:nvCxnSpPr>
            <p:cNvPr id="85" name="Straight Arrow Connector 84"/>
            <p:cNvCxnSpPr>
              <a:cxnSpLocks noChangeShapeType="1"/>
              <a:stCxn id="80" idx="3"/>
              <a:endCxn id="77" idx="1"/>
            </p:cNvCxnSpPr>
            <p:nvPr/>
          </p:nvCxnSpPr>
          <p:spPr bwMode="auto">
            <a:xfrm>
              <a:off x="6666824" y="1944075"/>
              <a:ext cx="762422" cy="1170776"/>
            </a:xfrm>
            <a:prstGeom prst="straightConnector1">
              <a:avLst/>
            </a:prstGeom>
            <a:noFill/>
            <a:ln w="44450" algn="ctr">
              <a:solidFill>
                <a:srgbClr val="4A7EBB"/>
              </a:solidFill>
              <a:round/>
              <a:headEnd/>
              <a:tailEnd type="triangle" w="med" len="med"/>
            </a:ln>
          </p:spPr>
        </p:cxnSp>
        <p:cxnSp>
          <p:nvCxnSpPr>
            <p:cNvPr id="86" name="Straight Arrow Connector 85"/>
            <p:cNvCxnSpPr>
              <a:cxnSpLocks noChangeShapeType="1"/>
              <a:stCxn id="82" idx="3"/>
              <a:endCxn id="76" idx="1"/>
            </p:cNvCxnSpPr>
            <p:nvPr/>
          </p:nvCxnSpPr>
          <p:spPr bwMode="auto">
            <a:xfrm flipV="1">
              <a:off x="6666824" y="2770505"/>
              <a:ext cx="762422" cy="2410422"/>
            </a:xfrm>
            <a:prstGeom prst="straightConnector1">
              <a:avLst/>
            </a:prstGeom>
            <a:noFill/>
            <a:ln w="44450" algn="ctr">
              <a:solidFill>
                <a:srgbClr val="4A7EBB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7" name="Straight Arrow Connector 86"/>
            <p:cNvCxnSpPr>
              <a:cxnSpLocks noChangeShapeType="1"/>
              <a:endCxn id="78" idx="1"/>
            </p:cNvCxnSpPr>
            <p:nvPr/>
          </p:nvCxnSpPr>
          <p:spPr bwMode="auto">
            <a:xfrm>
              <a:off x="6673512" y="2288421"/>
              <a:ext cx="749047" cy="2066076"/>
            </a:xfrm>
            <a:prstGeom prst="straightConnector1">
              <a:avLst/>
            </a:prstGeom>
            <a:noFill/>
            <a:ln w="44450" algn="ctr">
              <a:solidFill>
                <a:srgbClr val="4A7EBB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8" name="Straight Arrow Connector 87"/>
            <p:cNvCxnSpPr>
              <a:cxnSpLocks noChangeShapeType="1"/>
              <a:stCxn id="83" idx="3"/>
              <a:endCxn id="78" idx="1"/>
            </p:cNvCxnSpPr>
            <p:nvPr/>
          </p:nvCxnSpPr>
          <p:spPr bwMode="auto">
            <a:xfrm flipV="1">
              <a:off x="6666824" y="4354497"/>
              <a:ext cx="762422" cy="1170776"/>
            </a:xfrm>
            <a:prstGeom prst="straightConnector1">
              <a:avLst/>
            </a:prstGeom>
            <a:noFill/>
            <a:ln w="44450" algn="ctr">
              <a:solidFill>
                <a:srgbClr val="4A7EBB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9" name="Line 19"/>
            <p:cNvSpPr>
              <a:spLocks noChangeShapeType="1"/>
            </p:cNvSpPr>
            <p:nvPr/>
          </p:nvSpPr>
          <p:spPr bwMode="auto">
            <a:xfrm>
              <a:off x="6305677" y="2667201"/>
              <a:ext cx="0" cy="2066076"/>
            </a:xfrm>
            <a:prstGeom prst="line">
              <a:avLst/>
            </a:prstGeom>
            <a:noFill/>
            <a:ln w="44450" cap="rnd">
              <a:solidFill>
                <a:srgbClr val="4A7EBB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0" name="Rectangle 1"/>
            <p:cNvSpPr>
              <a:spLocks noChangeArrowheads="1"/>
            </p:cNvSpPr>
            <p:nvPr/>
          </p:nvSpPr>
          <p:spPr bwMode="auto">
            <a:xfrm>
              <a:off x="8552816" y="2596542"/>
              <a:ext cx="667384" cy="34613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A</a:t>
              </a:r>
              <a:r>
                <a:rPr lang="en-US" sz="1400" i="1" baseline="-25000" dirty="0" smtClean="0">
                  <a:latin typeface="Calibri" pitchFamily="34" charset="0"/>
                </a:rPr>
                <a:t>L-1</a:t>
              </a:r>
              <a:endParaRPr lang="en-US" sz="1400" i="1" baseline="-25000" dirty="0">
                <a:latin typeface="Calibri" pitchFamily="34" charset="0"/>
              </a:endParaRPr>
            </a:p>
          </p:txBody>
        </p:sp>
        <p:sp>
          <p:nvSpPr>
            <p:cNvPr id="91" name="Rectangle 2"/>
            <p:cNvSpPr>
              <a:spLocks noChangeArrowheads="1"/>
            </p:cNvSpPr>
            <p:nvPr/>
          </p:nvSpPr>
          <p:spPr bwMode="auto">
            <a:xfrm>
              <a:off x="8552816" y="2964025"/>
              <a:ext cx="667384" cy="32299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A</a:t>
              </a:r>
              <a:r>
                <a:rPr lang="en-US" sz="1400" i="1" baseline="-25000" dirty="0" smtClean="0">
                  <a:latin typeface="Calibri" pitchFamily="34" charset="0"/>
                </a:rPr>
                <a:t>L-2</a:t>
              </a:r>
              <a:endParaRPr lang="en-US" sz="1400" i="1" baseline="-25000" dirty="0">
                <a:latin typeface="Calibri" pitchFamily="34" charset="0"/>
              </a:endParaRPr>
            </a:p>
          </p:txBody>
        </p:sp>
        <p:sp>
          <p:nvSpPr>
            <p:cNvPr id="92" name="Rectangle 4"/>
            <p:cNvSpPr>
              <a:spLocks noChangeArrowheads="1"/>
            </p:cNvSpPr>
            <p:nvPr/>
          </p:nvSpPr>
          <p:spPr bwMode="auto">
            <a:xfrm>
              <a:off x="8552816" y="4188967"/>
              <a:ext cx="667384" cy="33770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i="1" dirty="0" smtClean="0"/>
                <a:t>A</a:t>
              </a:r>
              <a:r>
                <a:rPr lang="en-US" sz="1200" i="1" baseline="-25000" dirty="0" smtClean="0"/>
                <a:t>1</a:t>
              </a:r>
              <a:endParaRPr lang="en-US" sz="1200" i="1" baseline="-25000" dirty="0"/>
            </a:p>
          </p:txBody>
        </p:sp>
        <p:sp>
          <p:nvSpPr>
            <p:cNvPr id="93" name="Rectangle 5"/>
            <p:cNvSpPr>
              <a:spLocks noChangeArrowheads="1"/>
            </p:cNvSpPr>
            <p:nvPr/>
          </p:nvSpPr>
          <p:spPr bwMode="auto">
            <a:xfrm>
              <a:off x="8552816" y="4556449"/>
              <a:ext cx="667384" cy="31456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i="1" dirty="0" smtClean="0"/>
                <a:t>A</a:t>
              </a:r>
              <a:r>
                <a:rPr lang="en-US" sz="1200" i="1" baseline="-25000" dirty="0" smtClean="0"/>
                <a:t>0</a:t>
              </a:r>
              <a:endParaRPr lang="en-US" sz="1200" i="1" baseline="-25000" dirty="0"/>
            </a:p>
          </p:txBody>
        </p:sp>
        <p:sp>
          <p:nvSpPr>
            <p:cNvPr id="94" name="Rectangle 17"/>
            <p:cNvSpPr>
              <a:spLocks noChangeArrowheads="1"/>
            </p:cNvSpPr>
            <p:nvPr/>
          </p:nvSpPr>
          <p:spPr bwMode="auto">
            <a:xfrm>
              <a:off x="8552817" y="3631370"/>
              <a:ext cx="321021" cy="550954"/>
            </a:xfrm>
            <a:prstGeom prst="rect">
              <a:avLst/>
            </a:prstGeom>
            <a:noFill/>
            <a:ln w="25400" algn="ctr">
              <a:noFill/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50">
                <a:latin typeface="Calibri" pitchFamily="34" charset="0"/>
              </a:endParaRPr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7991032" y="3355893"/>
              <a:ext cx="0" cy="413215"/>
            </a:xfrm>
            <a:prstGeom prst="line">
              <a:avLst/>
            </a:prstGeom>
            <a:noFill/>
            <a:ln w="44450" cap="rnd">
              <a:solidFill>
                <a:srgbClr val="4A7EBB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6" name="Rectangle 3"/>
            <p:cNvSpPr>
              <a:spLocks noChangeArrowheads="1"/>
            </p:cNvSpPr>
            <p:nvPr/>
          </p:nvSpPr>
          <p:spPr bwMode="auto">
            <a:xfrm>
              <a:off x="7429247" y="3837978"/>
              <a:ext cx="1123570" cy="344346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/>
                <a:t>3.7</a:t>
              </a:r>
              <a:endParaRPr lang="en-US" sz="1200" baseline="-25000" dirty="0"/>
            </a:p>
          </p:txBody>
        </p:sp>
        <p:sp>
          <p:nvSpPr>
            <p:cNvPr id="97" name="Rectangle 3"/>
            <p:cNvSpPr>
              <a:spLocks noChangeArrowheads="1"/>
            </p:cNvSpPr>
            <p:nvPr/>
          </p:nvSpPr>
          <p:spPr bwMode="auto">
            <a:xfrm>
              <a:off x="8552816" y="3821485"/>
              <a:ext cx="667384" cy="36083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i="1" dirty="0" smtClean="0"/>
                <a:t>A</a:t>
              </a:r>
              <a:r>
                <a:rPr lang="en-US" sz="1200" i="1" baseline="-25000" dirty="0"/>
                <a:t>2</a:t>
              </a:r>
            </a:p>
          </p:txBody>
        </p:sp>
        <p:sp>
          <p:nvSpPr>
            <p:cNvPr id="98" name="Text Box 29"/>
            <p:cNvSpPr txBox="1">
              <a:spLocks noChangeArrowheads="1"/>
            </p:cNvSpPr>
            <p:nvPr/>
          </p:nvSpPr>
          <p:spPr bwMode="auto">
            <a:xfrm>
              <a:off x="5715000" y="1371600"/>
              <a:ext cx="1188146" cy="38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Flow pointers</a:t>
              </a:r>
            </a:p>
          </p:txBody>
        </p:sp>
        <p:sp>
          <p:nvSpPr>
            <p:cNvPr id="99" name="Text Box 30"/>
            <p:cNvSpPr txBox="1">
              <a:spLocks noChangeArrowheads="1"/>
            </p:cNvSpPr>
            <p:nvPr/>
          </p:nvSpPr>
          <p:spPr bwMode="auto">
            <a:xfrm>
              <a:off x="7239000" y="2185118"/>
              <a:ext cx="1524776" cy="38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Shared estimators</a:t>
              </a:r>
            </a:p>
          </p:txBody>
        </p:sp>
        <p:cxnSp>
          <p:nvCxnSpPr>
            <p:cNvPr id="100" name="Straight Arrow Connector 29"/>
            <p:cNvCxnSpPr>
              <a:cxnSpLocks noChangeShapeType="1"/>
            </p:cNvCxnSpPr>
            <p:nvPr/>
          </p:nvCxnSpPr>
          <p:spPr bwMode="auto">
            <a:xfrm>
              <a:off x="5944529" y="5835185"/>
              <a:ext cx="762422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1" name="Rectangle 5"/>
            <p:cNvSpPr>
              <a:spLocks noChangeArrowheads="1"/>
            </p:cNvSpPr>
            <p:nvPr/>
          </p:nvSpPr>
          <p:spPr bwMode="auto">
            <a:xfrm>
              <a:off x="5984657" y="5835185"/>
              <a:ext cx="682167" cy="41321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i="1" dirty="0"/>
                <a:t>log</a:t>
              </a:r>
              <a:r>
                <a:rPr lang="en-US" sz="1200" i="1" baseline="-25000" dirty="0"/>
                <a:t>2</a:t>
              </a:r>
              <a:r>
                <a:rPr lang="en-US" sz="1200" i="1" dirty="0"/>
                <a:t> L</a:t>
              </a:r>
              <a:endParaRPr lang="en-US" sz="1200" baseline="-25000" dirty="0"/>
            </a:p>
          </p:txBody>
        </p:sp>
        <p:cxnSp>
          <p:nvCxnSpPr>
            <p:cNvPr id="102" name="Straight Arrow Connector 29"/>
            <p:cNvCxnSpPr>
              <a:cxnSpLocks noChangeShapeType="1"/>
            </p:cNvCxnSpPr>
            <p:nvPr/>
          </p:nvCxnSpPr>
          <p:spPr bwMode="auto">
            <a:xfrm>
              <a:off x="7429247" y="5008754"/>
              <a:ext cx="1123570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3" name="Rectangle 5"/>
            <p:cNvSpPr>
              <a:spLocks noChangeArrowheads="1"/>
            </p:cNvSpPr>
            <p:nvPr/>
          </p:nvSpPr>
          <p:spPr bwMode="auto">
            <a:xfrm>
              <a:off x="7670012" y="5008754"/>
              <a:ext cx="682167" cy="41321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i="1" dirty="0"/>
                <a:t>q</a:t>
              </a:r>
              <a:endParaRPr lang="en-US" sz="1200" baseline="-25000" dirty="0"/>
            </a:p>
          </p:txBody>
        </p:sp>
        <p:sp>
          <p:nvSpPr>
            <p:cNvPr id="104" name="Rectangle 16"/>
            <p:cNvSpPr>
              <a:spLocks noChangeArrowheads="1"/>
            </p:cNvSpPr>
            <p:nvPr/>
          </p:nvSpPr>
          <p:spPr bwMode="auto">
            <a:xfrm>
              <a:off x="5703764" y="2460594"/>
              <a:ext cx="240765" cy="3030245"/>
            </a:xfrm>
            <a:prstGeom prst="rect">
              <a:avLst/>
            </a:prstGeom>
            <a:noFill/>
            <a:ln w="25400" algn="ctr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50" i="1">
                <a:latin typeface="Calibri" pitchFamily="34" charset="0"/>
              </a:endParaRPr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5410200" y="1739082"/>
              <a:ext cx="614584" cy="3771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F</a:t>
              </a:r>
              <a:r>
                <a:rPr lang="en-US" sz="1400" i="1" baseline="-25000" dirty="0" smtClean="0">
                  <a:latin typeface="Calibri" pitchFamily="34" charset="0"/>
                </a:rPr>
                <a:t>N-1</a:t>
              </a:r>
              <a:endParaRPr lang="en-US" sz="1050" i="1" baseline="-25000" dirty="0">
                <a:latin typeface="Calibri" pitchFamily="34" charset="0"/>
              </a:endParaRPr>
            </a:p>
          </p:txBody>
        </p:sp>
        <p:sp>
          <p:nvSpPr>
            <p:cNvPr id="106" name="Rectangle 10"/>
            <p:cNvSpPr>
              <a:spLocks noChangeArrowheads="1"/>
            </p:cNvSpPr>
            <p:nvPr/>
          </p:nvSpPr>
          <p:spPr bwMode="auto">
            <a:xfrm>
              <a:off x="5410200" y="2106567"/>
              <a:ext cx="574457" cy="3540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F</a:t>
              </a:r>
              <a:r>
                <a:rPr lang="en-US" sz="1400" i="1" baseline="-25000" dirty="0" smtClean="0">
                  <a:latin typeface="Calibri" pitchFamily="34" charset="0"/>
                </a:rPr>
                <a:t>N-2</a:t>
              </a:r>
              <a:endParaRPr lang="en-US" sz="1050" i="1" baseline="-25000" dirty="0">
                <a:latin typeface="Calibri" pitchFamily="34" charset="0"/>
              </a:endParaRPr>
            </a:p>
          </p:txBody>
        </p:sp>
        <p:sp>
          <p:nvSpPr>
            <p:cNvPr id="107" name="Rectangle 12"/>
            <p:cNvSpPr>
              <a:spLocks noChangeArrowheads="1"/>
            </p:cNvSpPr>
            <p:nvPr/>
          </p:nvSpPr>
          <p:spPr bwMode="auto">
            <a:xfrm>
              <a:off x="5623509" y="5008754"/>
              <a:ext cx="361147" cy="34434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F</a:t>
              </a:r>
              <a:r>
                <a:rPr lang="en-US" sz="1400" i="1" baseline="-25000" dirty="0" smtClean="0">
                  <a:latin typeface="Calibri" pitchFamily="34" charset="0"/>
                </a:rPr>
                <a:t>1</a:t>
              </a:r>
              <a:endParaRPr lang="en-US" sz="1400" i="1" baseline="-25000" dirty="0">
                <a:latin typeface="Calibri" pitchFamily="34" charset="0"/>
              </a:endParaRPr>
            </a:p>
          </p:txBody>
        </p:sp>
        <p:sp>
          <p:nvSpPr>
            <p:cNvPr id="108" name="Rectangle 13"/>
            <p:cNvSpPr>
              <a:spLocks noChangeArrowheads="1"/>
            </p:cNvSpPr>
            <p:nvPr/>
          </p:nvSpPr>
          <p:spPr bwMode="auto">
            <a:xfrm>
              <a:off x="5593414" y="5353100"/>
              <a:ext cx="401275" cy="34434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F</a:t>
              </a:r>
              <a:r>
                <a:rPr lang="en-US" sz="1400" i="1" baseline="-25000" dirty="0" smtClean="0">
                  <a:latin typeface="Calibri" pitchFamily="34" charset="0"/>
                </a:rPr>
                <a:t>0</a:t>
              </a:r>
              <a:endParaRPr lang="en-US" sz="1400" i="1" baseline="-25000" dirty="0">
                <a:latin typeface="Calibri" pitchFamily="34" charset="0"/>
              </a:endParaRPr>
            </a:p>
          </p:txBody>
        </p:sp>
        <p:sp>
          <p:nvSpPr>
            <p:cNvPr id="109" name="Right Arrow 108"/>
            <p:cNvSpPr/>
            <p:nvPr/>
          </p:nvSpPr>
          <p:spPr bwMode="auto">
            <a:xfrm>
              <a:off x="3048000" y="3276600"/>
              <a:ext cx="1905000" cy="685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</a:t>
            </a:r>
            <a:r>
              <a:rPr lang="en-US" dirty="0" smtClean="0"/>
              <a:t> flows</a:t>
            </a:r>
          </a:p>
          <a:p>
            <a:r>
              <a:rPr lang="en-US" i="1" dirty="0" smtClean="0"/>
              <a:t>L</a:t>
            </a:r>
            <a:r>
              <a:rPr lang="en-US" dirty="0" smtClean="0"/>
              <a:t> estimators</a:t>
            </a:r>
          </a:p>
          <a:p>
            <a:r>
              <a:rPr lang="en-US" dirty="0" smtClean="0"/>
              <a:t>Flow array: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Estimation array: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Estimator differences: 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219200" y="3276600"/>
          <a:ext cx="2238375" cy="654050"/>
        </p:xfrm>
        <a:graphic>
          <a:graphicData uri="http://schemas.openxmlformats.org/presentationml/2006/ole">
            <p:oleObj spid="_x0000_s6146" name="Equation" r:id="rId3" imgW="825480" imgH="241200" progId="Equation.DSMT4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168400" y="4572000"/>
          <a:ext cx="3479800" cy="619125"/>
        </p:xfrm>
        <a:graphic>
          <a:graphicData uri="http://schemas.openxmlformats.org/presentationml/2006/ole">
            <p:oleObj spid="_x0000_s6148" name="Equation" r:id="rId4" imgW="1282680" imgH="228600" progId="Equation.DSMT4">
              <p:embed/>
            </p:oleObj>
          </a:graphicData>
        </a:graphic>
      </p:graphicFrame>
      <p:graphicFrame>
        <p:nvGraphicFramePr>
          <p:cNvPr id="6152" name="Object 4"/>
          <p:cNvGraphicFramePr>
            <a:graphicFrameLocks noChangeAspect="1"/>
          </p:cNvGraphicFramePr>
          <p:nvPr/>
        </p:nvGraphicFramePr>
        <p:xfrm>
          <a:off x="1066800" y="5715000"/>
          <a:ext cx="3684587" cy="619125"/>
        </p:xfrm>
        <a:graphic>
          <a:graphicData uri="http://schemas.openxmlformats.org/presentationml/2006/ole">
            <p:oleObj spid="_x0000_s6152" name="Equation" r:id="rId5" imgW="1358640" imgH="2286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410200" y="1295400"/>
            <a:ext cx="3810000" cy="3505200"/>
            <a:chOff x="1042737" y="1233488"/>
            <a:chExt cx="7234989" cy="5395912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57400" y="2438400"/>
              <a:ext cx="1371600" cy="2819400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50" i="1">
                <a:latin typeface="Calibri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76800" y="2590800"/>
              <a:ext cx="2133600" cy="381000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/>
                <a:t>1,000,000</a:t>
              </a:r>
              <a:endParaRPr lang="en-US" sz="1200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76800" y="2971800"/>
              <a:ext cx="2133600" cy="381000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/>
                <a:t>995,784</a:t>
              </a:r>
              <a:endParaRPr lang="en-US" sz="1200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876800" y="4343400"/>
              <a:ext cx="2133600" cy="381000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/>
                <a:t>1.2</a:t>
              </a:r>
              <a:endParaRPr lang="en-US" sz="1200" baseline="-25000" dirty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876800" y="4724400"/>
              <a:ext cx="2133600" cy="381000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/>
                <a:t>0</a:t>
              </a:r>
              <a:endParaRPr lang="en-US" sz="1200" baseline="-25000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57400" y="1676400"/>
              <a:ext cx="1371600" cy="381000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/>
                <a:t>p(L-2)</a:t>
              </a:r>
              <a:endParaRPr lang="en-US" sz="1400" i="1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057400" y="2057400"/>
              <a:ext cx="1371600" cy="381000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/>
                <a:t>p(1)</a:t>
              </a:r>
              <a:endParaRPr lang="en-US" sz="1400" i="1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057400" y="5257800"/>
              <a:ext cx="1371600" cy="381000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/>
                <a:t>p(L-1)</a:t>
              </a:r>
              <a:endParaRPr lang="en-US" sz="1400" i="1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057400" y="5638800"/>
              <a:ext cx="1371600" cy="381000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/>
                <a:t>p(1)</a:t>
              </a:r>
              <a:endParaRPr lang="en-US" sz="1400" i="1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876800" y="3352800"/>
              <a:ext cx="2133600" cy="609600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50">
                <a:latin typeface="Calibri" pitchFamily="34" charset="0"/>
              </a:endParaRPr>
            </a:p>
          </p:txBody>
        </p:sp>
        <p:cxnSp>
          <p:nvCxnSpPr>
            <p:cNvPr id="22" name="Straight Arrow Connector 21"/>
            <p:cNvCxnSpPr>
              <a:cxnSpLocks noChangeShapeType="1"/>
              <a:stCxn id="17" idx="3"/>
              <a:endCxn id="14" idx="1"/>
            </p:cNvCxnSpPr>
            <p:nvPr/>
          </p:nvCxnSpPr>
          <p:spPr bwMode="auto">
            <a:xfrm>
              <a:off x="3429000" y="1866900"/>
              <a:ext cx="1447800" cy="1295400"/>
            </a:xfrm>
            <a:prstGeom prst="straightConnector1">
              <a:avLst/>
            </a:prstGeom>
            <a:noFill/>
            <a:ln w="44450" algn="ctr">
              <a:solidFill>
                <a:srgbClr val="4A7EBB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Straight Arrow Connector 22"/>
            <p:cNvCxnSpPr>
              <a:cxnSpLocks noChangeShapeType="1"/>
              <a:stCxn id="19" idx="3"/>
              <a:endCxn id="13" idx="1"/>
            </p:cNvCxnSpPr>
            <p:nvPr/>
          </p:nvCxnSpPr>
          <p:spPr bwMode="auto">
            <a:xfrm flipV="1">
              <a:off x="3429000" y="2781300"/>
              <a:ext cx="1447800" cy="2667000"/>
            </a:xfrm>
            <a:prstGeom prst="straightConnector1">
              <a:avLst/>
            </a:prstGeom>
            <a:noFill/>
            <a:ln w="44450" algn="ctr">
              <a:solidFill>
                <a:srgbClr val="4A7EBB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>
              <a:cxnSpLocks noChangeShapeType="1"/>
              <a:endCxn id="15" idx="1"/>
            </p:cNvCxnSpPr>
            <p:nvPr/>
          </p:nvCxnSpPr>
          <p:spPr bwMode="auto">
            <a:xfrm>
              <a:off x="3441700" y="2247900"/>
              <a:ext cx="1422400" cy="2286000"/>
            </a:xfrm>
            <a:prstGeom prst="straightConnector1">
              <a:avLst/>
            </a:prstGeom>
            <a:noFill/>
            <a:ln w="44450" algn="ctr">
              <a:solidFill>
                <a:srgbClr val="4A7EBB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" name="Straight Arrow Connector 24"/>
            <p:cNvCxnSpPr>
              <a:cxnSpLocks noChangeShapeType="1"/>
              <a:stCxn id="20" idx="3"/>
              <a:endCxn id="15" idx="1"/>
            </p:cNvCxnSpPr>
            <p:nvPr/>
          </p:nvCxnSpPr>
          <p:spPr bwMode="auto">
            <a:xfrm flipV="1">
              <a:off x="3429000" y="4533900"/>
              <a:ext cx="1447800" cy="1295400"/>
            </a:xfrm>
            <a:prstGeom prst="straightConnector1">
              <a:avLst/>
            </a:prstGeom>
            <a:noFill/>
            <a:ln w="44450" algn="ctr">
              <a:solidFill>
                <a:srgbClr val="4A7EBB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2743200" y="2667000"/>
              <a:ext cx="0" cy="2286000"/>
            </a:xfrm>
            <a:prstGeom prst="line">
              <a:avLst/>
            </a:prstGeom>
            <a:noFill/>
            <a:ln w="44450" cap="rnd">
              <a:solidFill>
                <a:srgbClr val="4A7EBB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" name="Rectangle 1"/>
            <p:cNvSpPr>
              <a:spLocks noChangeArrowheads="1"/>
            </p:cNvSpPr>
            <p:nvPr/>
          </p:nvSpPr>
          <p:spPr bwMode="auto">
            <a:xfrm>
              <a:off x="7010399" y="2588819"/>
              <a:ext cx="1267327" cy="38298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A</a:t>
              </a:r>
              <a:r>
                <a:rPr lang="en-US" sz="1400" i="1" baseline="-25000" dirty="0" smtClean="0">
                  <a:latin typeface="Calibri" pitchFamily="34" charset="0"/>
                </a:rPr>
                <a:t>L-1</a:t>
              </a:r>
              <a:endParaRPr lang="en-US" sz="1400" i="1" baseline="-25000" dirty="0">
                <a:latin typeface="Calibri" pitchFamily="34" charset="0"/>
              </a:endParaRPr>
            </a:p>
          </p:txBody>
        </p:sp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7010399" y="2995419"/>
              <a:ext cx="1267327" cy="35738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A</a:t>
              </a:r>
              <a:r>
                <a:rPr lang="en-US" sz="1400" i="1" baseline="-25000" dirty="0" smtClean="0">
                  <a:latin typeface="Calibri" pitchFamily="34" charset="0"/>
                </a:rPr>
                <a:t>L-2</a:t>
              </a:r>
              <a:endParaRPr lang="en-US" sz="1400" i="1" baseline="-25000" dirty="0">
                <a:latin typeface="Calibri" pitchFamily="34" charset="0"/>
              </a:endParaRP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7010399" y="4350750"/>
              <a:ext cx="1267327" cy="3736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i="1" dirty="0" smtClean="0"/>
                <a:t>A</a:t>
              </a:r>
              <a:r>
                <a:rPr lang="en-US" sz="1200" i="1" baseline="-25000" dirty="0" smtClean="0"/>
                <a:t>1</a:t>
              </a:r>
              <a:endParaRPr lang="en-US" sz="1200" i="1" baseline="-25000" dirty="0"/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7010399" y="4757349"/>
              <a:ext cx="1267327" cy="3480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i="1" dirty="0" smtClean="0"/>
                <a:t>A</a:t>
              </a:r>
              <a:r>
                <a:rPr lang="en-US" sz="1200" i="1" baseline="-25000" dirty="0" smtClean="0"/>
                <a:t>0</a:t>
              </a:r>
              <a:endParaRPr lang="en-US" sz="1200" i="1" baseline="-25000" dirty="0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7010400" y="3733800"/>
              <a:ext cx="609601" cy="609600"/>
            </a:xfrm>
            <a:prstGeom prst="rect">
              <a:avLst/>
            </a:prstGeom>
            <a:noFill/>
            <a:ln w="25400" algn="ctr">
              <a:noFill/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50">
                <a:latin typeface="Calibri" pitchFamily="34" charset="0"/>
              </a:endParaRPr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5943600" y="3429000"/>
              <a:ext cx="0" cy="457200"/>
            </a:xfrm>
            <a:prstGeom prst="line">
              <a:avLst/>
            </a:prstGeom>
            <a:noFill/>
            <a:ln w="44450" cap="rnd">
              <a:solidFill>
                <a:srgbClr val="4A7EBB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4876800" y="3962400"/>
              <a:ext cx="2133600" cy="381000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/>
                <a:t>3.7</a:t>
              </a:r>
              <a:endParaRPr lang="en-US" sz="1200" baseline="-25000" dirty="0"/>
            </a:p>
          </p:txBody>
        </p:sp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7010399" y="3944151"/>
              <a:ext cx="1267327" cy="39924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i="1" dirty="0" smtClean="0"/>
                <a:t>A</a:t>
              </a:r>
              <a:r>
                <a:rPr lang="en-US" sz="1200" i="1" baseline="-25000" dirty="0"/>
                <a:t>2</a:t>
              </a: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962150" y="1233488"/>
              <a:ext cx="2256227" cy="42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Flow pointers</a:t>
              </a: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4953000" y="2133601"/>
              <a:ext cx="2895469" cy="42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Shared estimators</a:t>
              </a:r>
            </a:p>
          </p:txBody>
        </p:sp>
        <p:cxnSp>
          <p:nvCxnSpPr>
            <p:cNvPr id="37" name="Straight Arrow Connector 29"/>
            <p:cNvCxnSpPr>
              <a:cxnSpLocks noChangeShapeType="1"/>
            </p:cNvCxnSpPr>
            <p:nvPr/>
          </p:nvCxnSpPr>
          <p:spPr bwMode="auto">
            <a:xfrm>
              <a:off x="2057400" y="6172200"/>
              <a:ext cx="1447800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2133600" y="6172200"/>
              <a:ext cx="12954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i="1" dirty="0"/>
                <a:t>log</a:t>
              </a:r>
              <a:r>
                <a:rPr lang="en-US" sz="1200" i="1" baseline="-25000" dirty="0"/>
                <a:t>2</a:t>
              </a:r>
              <a:r>
                <a:rPr lang="en-US" sz="1200" i="1" dirty="0"/>
                <a:t> L</a:t>
              </a:r>
              <a:endParaRPr lang="en-US" sz="1200" baseline="-25000" dirty="0"/>
            </a:p>
          </p:txBody>
        </p:sp>
        <p:cxnSp>
          <p:nvCxnSpPr>
            <p:cNvPr id="39" name="Straight Arrow Connector 29"/>
            <p:cNvCxnSpPr>
              <a:cxnSpLocks noChangeShapeType="1"/>
            </p:cNvCxnSpPr>
            <p:nvPr/>
          </p:nvCxnSpPr>
          <p:spPr bwMode="auto">
            <a:xfrm>
              <a:off x="4876800" y="5257800"/>
              <a:ext cx="2133600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5334000" y="5257800"/>
              <a:ext cx="1295400" cy="4572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i="1" dirty="0"/>
                <a:t>q</a:t>
              </a:r>
              <a:endParaRPr lang="en-US" sz="1200" baseline="-25000" dirty="0"/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1600200" y="2438400"/>
              <a:ext cx="457200" cy="3352800"/>
            </a:xfrm>
            <a:prstGeom prst="rect">
              <a:avLst/>
            </a:prstGeom>
            <a:noFill/>
            <a:ln w="25400" algn="ctr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050" i="1">
                <a:latin typeface="Calibri" pitchFamily="34" charset="0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1042737" y="1640087"/>
              <a:ext cx="1167063" cy="4173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F</a:t>
              </a:r>
              <a:r>
                <a:rPr lang="en-US" sz="1400" i="1" baseline="-25000" dirty="0" smtClean="0">
                  <a:latin typeface="Calibri" pitchFamily="34" charset="0"/>
                </a:rPr>
                <a:t>N-1</a:t>
              </a:r>
              <a:endParaRPr lang="en-US" sz="1050" i="1" baseline="-25000" dirty="0">
                <a:latin typeface="Calibri" pitchFamily="34" charset="0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042737" y="2046689"/>
              <a:ext cx="1090863" cy="3917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F</a:t>
              </a:r>
              <a:r>
                <a:rPr lang="en-US" sz="1400" i="1" baseline="-25000" dirty="0" smtClean="0">
                  <a:latin typeface="Calibri" pitchFamily="34" charset="0"/>
                </a:rPr>
                <a:t>N-2</a:t>
              </a:r>
              <a:endParaRPr lang="en-US" sz="1050" i="1" baseline="-25000" dirty="0">
                <a:latin typeface="Calibri" pitchFamily="34" charset="0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1447800" y="5257800"/>
              <a:ext cx="685800" cy="381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F</a:t>
              </a:r>
              <a:r>
                <a:rPr lang="en-US" sz="1400" i="1" baseline="-25000" dirty="0" smtClean="0">
                  <a:latin typeface="Calibri" pitchFamily="34" charset="0"/>
                </a:rPr>
                <a:t>1</a:t>
              </a:r>
              <a:endParaRPr lang="en-US" sz="1400" i="1" baseline="-25000" dirty="0">
                <a:latin typeface="Calibri" pitchFamily="34" charset="0"/>
              </a:endParaRPr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1390650" y="5638800"/>
              <a:ext cx="762000" cy="381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i="1" dirty="0" smtClean="0">
                  <a:latin typeface="Calibri" pitchFamily="34" charset="0"/>
                </a:rPr>
                <a:t>F</a:t>
              </a:r>
              <a:r>
                <a:rPr lang="en-US" sz="1400" i="1" baseline="-25000" dirty="0" smtClean="0">
                  <a:latin typeface="Calibri" pitchFamily="34" charset="0"/>
                </a:rPr>
                <a:t>0</a:t>
              </a:r>
              <a:endParaRPr lang="en-US" sz="1400" i="1" baseline="-250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1828800" y="5257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3505200" y="4876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5257800" y="4495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>
                <a:latin typeface="Calibri" pitchFamily="34" charset="0"/>
              </a:rPr>
              <a:t>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7010400" y="4495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libri" pitchFamily="34" charset="0"/>
              </a:rPr>
              <a:t>4</a:t>
            </a:r>
            <a:endParaRPr lang="en-US" sz="2000" b="1" baseline="-25000" dirty="0"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 Increment Algorithm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4114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9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8800" y="4495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>
                <a:latin typeface="Calibri" pitchFamily="34" charset="0"/>
              </a:rPr>
              <a:t>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28800" y="4876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</a:t>
            </a:r>
            <a:endParaRPr lang="en-US" sz="2000" b="1" baseline="-25000">
              <a:latin typeface="Calibri" pitchFamily="34" charset="0"/>
            </a:endParaRPr>
          </a:p>
        </p:txBody>
      </p:sp>
      <p:cxnSp>
        <p:nvCxnSpPr>
          <p:cNvPr id="7" name="Straight Arrow Connector 4"/>
          <p:cNvCxnSpPr>
            <a:cxnSpLocks noChangeShapeType="1"/>
            <a:stCxn id="11" idx="3"/>
            <a:endCxn id="23" idx="1"/>
          </p:cNvCxnSpPr>
          <p:nvPr/>
        </p:nvCxnSpPr>
        <p:spPr bwMode="auto">
          <a:xfrm flipV="1">
            <a:off x="2819400" y="5067300"/>
            <a:ext cx="685800" cy="381000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round/>
            <a:headEnd type="none" w="med" len="med"/>
            <a:tailEnd type="arrow" w="med" len="med"/>
          </a:ln>
        </p:spPr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6800" y="4114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3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66800" y="4495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2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66800" y="4876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1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828800" y="5257800"/>
            <a:ext cx="990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66800" y="5257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0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828800" y="2590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211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828800" y="2971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132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828800" y="3352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54.7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828800" y="3733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66800" y="2590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7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66800" y="2971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>
                <a:latin typeface="Calibri" pitchFamily="34" charset="0"/>
              </a:rPr>
              <a:t>A</a:t>
            </a:r>
            <a:r>
              <a:rPr lang="en-US" sz="2000" i="1" baseline="-25000">
                <a:latin typeface="Calibri" pitchFamily="34" charset="0"/>
              </a:rPr>
              <a:t>6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066800" y="3352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5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66800" y="37338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A</a:t>
            </a:r>
            <a:r>
              <a:rPr lang="en-US" i="1" baseline="-25000">
                <a:latin typeface="Calibri" pitchFamily="34" charset="0"/>
              </a:rPr>
              <a:t>4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505200" y="4114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9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505200" y="4495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>
                <a:latin typeface="Calibri" pitchFamily="34" charset="0"/>
              </a:rPr>
              <a:t>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505200" y="4876800"/>
            <a:ext cx="990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505200" y="5257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505200" y="2590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211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505200" y="2971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132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505200" y="3352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54.7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505200" y="3733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5257800" y="4114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9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5257800" y="4495800"/>
            <a:ext cx="990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>
                <a:latin typeface="Calibri" pitchFamily="34" charset="0"/>
              </a:rPr>
              <a:t>4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5257800" y="4876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257800" y="5257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257800" y="2590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211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5257800" y="2971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132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5257800" y="3352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54.7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5257800" y="3733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7010400" y="4114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9</a:t>
            </a:r>
            <a:endParaRPr lang="en-US" sz="2000" b="1" baseline="-25000" dirty="0">
              <a:latin typeface="Calibri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010400" y="4495800"/>
            <a:ext cx="990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libri" pitchFamily="34" charset="0"/>
              </a:rPr>
              <a:t>4</a:t>
            </a:r>
            <a:endParaRPr lang="en-US" sz="2000" b="1" baseline="-25000" dirty="0">
              <a:latin typeface="Calibri" pitchFamily="34" charset="0"/>
              <a:cs typeface="+mn-cs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7010400" y="4876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7010400" y="5257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0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7010400" y="2590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211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7010400" y="2971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132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7010400" y="3352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54.7</a:t>
            </a:r>
            <a:endParaRPr lang="en-US" sz="2000" b="1" baseline="-25000">
              <a:latin typeface="Calibri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7010400" y="3733800"/>
            <a:ext cx="990600" cy="381000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latin typeface="Calibri" pitchFamily="34" charset="0"/>
              </a:rPr>
              <a:t>11</a:t>
            </a:r>
            <a:endParaRPr lang="en-US" sz="2000" b="1" baseline="-25000">
              <a:latin typeface="Calibri" pitchFamily="34" charset="0"/>
            </a:endParaRPr>
          </a:p>
        </p:txBody>
      </p:sp>
      <p:cxnSp>
        <p:nvCxnSpPr>
          <p:cNvPr id="45" name="Straight Arrow Connector 42"/>
          <p:cNvCxnSpPr>
            <a:cxnSpLocks noChangeShapeType="1"/>
          </p:cNvCxnSpPr>
          <p:nvPr/>
        </p:nvCxnSpPr>
        <p:spPr bwMode="auto">
          <a:xfrm>
            <a:off x="1828800" y="6172200"/>
            <a:ext cx="6172200" cy="1588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round/>
            <a:headEnd/>
            <a:tailEnd type="triangle" w="med" len="med"/>
          </a:ln>
        </p:spPr>
      </p:cxn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3962400" y="6172200"/>
            <a:ext cx="9144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 dirty="0">
                <a:latin typeface="Calibri" pitchFamily="34" charset="0"/>
              </a:rPr>
              <a:t>time</a:t>
            </a:r>
            <a:endParaRPr lang="en-US" sz="2000" i="1" baseline="-25000" dirty="0">
              <a:latin typeface="Calibri" pitchFamily="34" charset="0"/>
            </a:endParaRPr>
          </a:p>
        </p:txBody>
      </p:sp>
      <p:cxnSp>
        <p:nvCxnSpPr>
          <p:cNvPr id="47" name="Straight Arrow Connector 44"/>
          <p:cNvCxnSpPr>
            <a:cxnSpLocks noChangeShapeType="1"/>
            <a:stCxn id="23" idx="3"/>
            <a:endCxn id="30" idx="1"/>
          </p:cNvCxnSpPr>
          <p:nvPr/>
        </p:nvCxnSpPr>
        <p:spPr bwMode="auto">
          <a:xfrm flipV="1">
            <a:off x="4495800" y="4686300"/>
            <a:ext cx="762000" cy="381000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round/>
            <a:headEnd type="none" w="med" len="med"/>
            <a:tailEnd type="arrow" w="med" len="med"/>
          </a:ln>
        </p:spPr>
      </p:cxnSp>
      <p:cxnSp>
        <p:nvCxnSpPr>
          <p:cNvPr id="48" name="Straight Arrow Connector 45"/>
          <p:cNvCxnSpPr>
            <a:cxnSpLocks noChangeShapeType="1"/>
            <a:stCxn id="23" idx="3"/>
            <a:endCxn id="31" idx="1"/>
          </p:cNvCxnSpPr>
          <p:nvPr/>
        </p:nvCxnSpPr>
        <p:spPr bwMode="auto">
          <a:xfrm>
            <a:off x="4495800" y="5067300"/>
            <a:ext cx="762000" cy="1588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prstDash val="sysDash"/>
            <a:round/>
            <a:headEnd type="none" w="med" len="med"/>
            <a:tailEnd type="arrow" w="med" len="med"/>
          </a:ln>
        </p:spPr>
      </p:cxn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2895600" y="4724400"/>
            <a:ext cx="6096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Calibri" pitchFamily="34" charset="0"/>
              </a:rPr>
              <a:t>p=1</a:t>
            </a:r>
            <a:endParaRPr lang="en-US" i="1" baseline="-25000">
              <a:latin typeface="Calibri" pitchFamily="34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4495800" y="4343400"/>
            <a:ext cx="7620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 smtClean="0">
                <a:latin typeface="Calibri" pitchFamily="34" charset="0"/>
              </a:rPr>
              <a:t>p=1/3</a:t>
            </a:r>
            <a:endParaRPr lang="en-US" i="1" baseline="-25000" dirty="0">
              <a:latin typeface="Calibri" pitchFamily="34" charset="0"/>
            </a:endParaRPr>
          </a:p>
        </p:txBody>
      </p:sp>
      <p:cxnSp>
        <p:nvCxnSpPr>
          <p:cNvPr id="51" name="Straight Arrow Connector 48"/>
          <p:cNvCxnSpPr>
            <a:cxnSpLocks noChangeShapeType="1"/>
            <a:stCxn id="30" idx="3"/>
            <a:endCxn id="38" idx="1"/>
          </p:cNvCxnSpPr>
          <p:nvPr/>
        </p:nvCxnSpPr>
        <p:spPr bwMode="auto">
          <a:xfrm>
            <a:off x="6248400" y="4686300"/>
            <a:ext cx="762000" cy="1588"/>
          </a:xfrm>
          <a:prstGeom prst="straightConnector1">
            <a:avLst/>
          </a:prstGeom>
          <a:noFill/>
          <a:ln w="44450" algn="ctr">
            <a:solidFill>
              <a:srgbClr val="4A7EBB"/>
            </a:solidFill>
            <a:round/>
            <a:headEnd type="none" w="med" len="med"/>
            <a:tailEnd type="arrow" w="med" len="med"/>
          </a:ln>
        </p:spPr>
      </p:cxnSp>
      <p:cxnSp>
        <p:nvCxnSpPr>
          <p:cNvPr id="52" name="Straight Arrow Connector 49"/>
          <p:cNvCxnSpPr>
            <a:cxnSpLocks noChangeShapeType="1"/>
            <a:stCxn id="30" idx="3"/>
            <a:endCxn id="37" idx="1"/>
          </p:cNvCxnSpPr>
          <p:nvPr/>
        </p:nvCxnSpPr>
        <p:spPr bwMode="auto">
          <a:xfrm flipV="1">
            <a:off x="6248400" y="4305300"/>
            <a:ext cx="762000" cy="381000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prstDash val="sysDash"/>
            <a:round/>
            <a:headEnd type="none" w="med" len="med"/>
            <a:tailEnd type="arrow" w="med" len="med"/>
          </a:ln>
        </p:spPr>
      </p:cxn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6248400" y="4038600"/>
            <a:ext cx="7620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 smtClean="0">
                <a:latin typeface="Calibri" pitchFamily="34" charset="0"/>
              </a:rPr>
              <a:t>p=1/5</a:t>
            </a:r>
            <a:endParaRPr lang="en-US" i="1" baseline="-25000" dirty="0">
              <a:latin typeface="Calibri" pitchFamily="34" charset="0"/>
            </a:endParaRP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1905000" y="5715000"/>
            <a:ext cx="9144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 dirty="0" smtClean="0">
                <a:latin typeface="Calibri" pitchFamily="34" charset="0"/>
              </a:rPr>
              <a:t>t=0</a:t>
            </a:r>
            <a:endParaRPr lang="en-US" sz="2000" i="1" baseline="-25000" dirty="0">
              <a:latin typeface="Calibri" pitchFamily="34" charset="0"/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3581400" y="5715000"/>
            <a:ext cx="9144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 dirty="0" smtClean="0">
                <a:latin typeface="Calibri" pitchFamily="34" charset="0"/>
              </a:rPr>
              <a:t>t=1</a:t>
            </a:r>
            <a:endParaRPr lang="en-US" sz="2000" i="1" baseline="-25000" dirty="0">
              <a:latin typeface="Calibri" pitchFamily="34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5334000" y="5715000"/>
            <a:ext cx="9144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 dirty="0" smtClean="0">
                <a:latin typeface="Calibri" pitchFamily="34" charset="0"/>
              </a:rPr>
              <a:t>t=2</a:t>
            </a:r>
            <a:endParaRPr lang="en-US" sz="2000" i="1" baseline="-25000" dirty="0">
              <a:latin typeface="Calibri" pitchFamily="34" charset="0"/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7086600" y="5715000"/>
            <a:ext cx="914400" cy="381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 dirty="0" smtClean="0">
                <a:latin typeface="Calibri" pitchFamily="34" charset="0"/>
              </a:rPr>
              <a:t>t=3</a:t>
            </a:r>
            <a:endParaRPr lang="en-US" sz="2000" i="1" baseline="-25000" dirty="0">
              <a:latin typeface="Calibri" pitchFamily="34" charset="0"/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86348-0BCB-4E80-AFF6-9D97771FABB1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57200" y="1334869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Upon packet arrival:                    with probability</a:t>
            </a:r>
            <a:endParaRPr lang="en-US" sz="2400" dirty="0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3521075" y="1371600"/>
          <a:ext cx="1417638" cy="463550"/>
        </p:xfrm>
        <a:graphic>
          <a:graphicData uri="http://schemas.openxmlformats.org/presentationml/2006/ole">
            <p:oleObj spid="_x0000_s54273" name="Equation" r:id="rId3" imgW="736560" imgH="241200" progId="Equation.DSMT4">
              <p:embed/>
            </p:oleObj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7467600" y="1151085"/>
          <a:ext cx="1143000" cy="982515"/>
        </p:xfrm>
        <a:graphic>
          <a:graphicData uri="http://schemas.openxmlformats.org/presentationml/2006/ole">
            <p:oleObj spid="_x0000_s54274" name="Equation" r:id="rId4" imgW="54576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3" grpId="0" animBg="1"/>
      <p:bldP spid="23" grpId="1" animBg="1"/>
      <p:bldP spid="30" grpId="0" animBg="1"/>
      <p:bldP spid="30" grpId="1" animBg="1"/>
      <p:bldP spid="38" grpId="0" animBg="1"/>
      <p:bldP spid="49" grpId="0"/>
      <p:bldP spid="50" grpId="0"/>
      <p:bldP spid="53" grpId="0"/>
    </p:bldLst>
  </p:timing>
</p:sld>
</file>

<file path=ppt/theme/theme1.xml><?xml version="1.0" encoding="utf-8"?>
<a:theme xmlns:a="http://schemas.openxmlformats.org/drawingml/2006/main" name="1_slides des classes">
  <a:themeElements>
    <a:clrScheme name="1_slides des class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009900"/>
      </a:folHlink>
    </a:clrScheme>
    <a:fontScheme name="1_slides des clas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lides des clas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des class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des class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des class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des class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s des class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s des class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s des class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s des class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s des class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s des class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s des class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s des class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lides des classes">
  <a:themeElements>
    <a:clrScheme name="3_slides des class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009900"/>
      </a:folHlink>
    </a:clrScheme>
    <a:fontScheme name="3_slides des clas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slides des clas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s des class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s des class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s des class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s des class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s des class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s des class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s des class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s des class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s des class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s des class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s des class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s des class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lides des classes">
  <a:themeElements>
    <a:clrScheme name="4_slides des class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009900"/>
      </a:folHlink>
    </a:clrScheme>
    <a:fontScheme name="4_slides des clas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slides des clas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s des class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s des class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s des class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s des class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s des class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s des class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s des class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s des class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s des class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s des class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s des class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s des class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73253</TotalTime>
  <Words>772</Words>
  <Application>Microsoft Office PowerPoint</Application>
  <PresentationFormat>On-screen Show (4:3)</PresentationFormat>
  <Paragraphs>413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1_slides des classes</vt:lpstr>
      <vt:lpstr>3_slides des classes</vt:lpstr>
      <vt:lpstr>4_slides des classes</vt:lpstr>
      <vt:lpstr>Equation</vt:lpstr>
      <vt:lpstr>MathType 6.0 Equation</vt:lpstr>
      <vt:lpstr>CEDAR Counter-Estimation Decoupling for Approximate Rates</vt:lpstr>
      <vt:lpstr>Network Flow Counters Usage</vt:lpstr>
      <vt:lpstr>Switch Example</vt:lpstr>
      <vt:lpstr>Suggested Solutions</vt:lpstr>
      <vt:lpstr>Counter Estimation Solutions</vt:lpstr>
      <vt:lpstr>Our Contributions</vt:lpstr>
      <vt:lpstr>Counter-Estimators Decoupling</vt:lpstr>
      <vt:lpstr>CEDAR Structure</vt:lpstr>
      <vt:lpstr>CEDAR Increment Algorithm</vt:lpstr>
      <vt:lpstr>Performance Measures</vt:lpstr>
      <vt:lpstr>Min-Max Relative Error</vt:lpstr>
      <vt:lpstr>Equal Relative Error Example</vt:lpstr>
      <vt:lpstr>Capacity Region of Static CEDAR</vt:lpstr>
      <vt:lpstr>Up-Scale Procedure</vt:lpstr>
      <vt:lpstr>CEDAR Unbiasedness</vt:lpstr>
      <vt:lpstr>CEDAR Equal Error</vt:lpstr>
      <vt:lpstr>CEDAR Vs. SAC &amp; DISCO 12-bit</vt:lpstr>
      <vt:lpstr>CEDAR Vs. SAC &amp; DISCO 8-bit</vt:lpstr>
      <vt:lpstr>CEDAR Error Adjustment 12-bit</vt:lpstr>
      <vt:lpstr>CEDAR Implementation on FPGA</vt:lpstr>
      <vt:lpstr>Exponential-Average Rate Estimation</vt:lpstr>
      <vt:lpstr>Exponential-Average Rate Estimation</vt:lpstr>
      <vt:lpstr>EXP-CEDAR 7-bit</vt:lpstr>
      <vt:lpstr>EXP-CEDAR 9-bit</vt:lpstr>
      <vt:lpstr>CEDAR Summary</vt:lpstr>
      <vt:lpstr>Thank you.</vt:lpstr>
    </vt:vector>
  </TitlesOfParts>
  <Company>Technion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GNoC</dc:title>
  <dc:creator>Isaac Keslassy</dc:creator>
  <cp:lastModifiedBy>etsidon</cp:lastModifiedBy>
  <cp:revision>3264</cp:revision>
  <dcterms:created xsi:type="dcterms:W3CDTF">2003-08-17T20:18:11Z</dcterms:created>
  <dcterms:modified xsi:type="dcterms:W3CDTF">2012-03-09T15:13:11Z</dcterms:modified>
</cp:coreProperties>
</file>