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11" r:id="rId1"/>
  </p:sldMasterIdLst>
  <p:notesMasterIdLst>
    <p:notesMasterId r:id="rId34"/>
  </p:notesMasterIdLst>
  <p:handoutMasterIdLst>
    <p:handoutMasterId r:id="rId35"/>
  </p:handoutMasterIdLst>
  <p:sldIdLst>
    <p:sldId id="629" r:id="rId2"/>
    <p:sldId id="972" r:id="rId3"/>
    <p:sldId id="1021" r:id="rId4"/>
    <p:sldId id="1022" r:id="rId5"/>
    <p:sldId id="999" r:id="rId6"/>
    <p:sldId id="1001" r:id="rId7"/>
    <p:sldId id="1000" r:id="rId8"/>
    <p:sldId id="1019" r:id="rId9"/>
    <p:sldId id="1023" r:id="rId10"/>
    <p:sldId id="920" r:id="rId11"/>
    <p:sldId id="1002" r:id="rId12"/>
    <p:sldId id="1024" r:id="rId13"/>
    <p:sldId id="1004" r:id="rId14"/>
    <p:sldId id="1003" r:id="rId15"/>
    <p:sldId id="1026" r:id="rId16"/>
    <p:sldId id="1006" r:id="rId17"/>
    <p:sldId id="1029" r:id="rId18"/>
    <p:sldId id="1007" r:id="rId19"/>
    <p:sldId id="1008" r:id="rId20"/>
    <p:sldId id="1010" r:id="rId21"/>
    <p:sldId id="1030" r:id="rId22"/>
    <p:sldId id="1009" r:id="rId23"/>
    <p:sldId id="1031" r:id="rId24"/>
    <p:sldId id="1027" r:id="rId25"/>
    <p:sldId id="1013" r:id="rId26"/>
    <p:sldId id="1014" r:id="rId27"/>
    <p:sldId id="1015" r:id="rId28"/>
    <p:sldId id="1016" r:id="rId29"/>
    <p:sldId id="1018" r:id="rId30"/>
    <p:sldId id="1017" r:id="rId31"/>
    <p:sldId id="1032" r:id="rId32"/>
    <p:sldId id="873" r:id="rId3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3333CC"/>
    <a:srgbClr val="0000CC"/>
    <a:srgbClr val="FFFF00"/>
    <a:srgbClr val="800000"/>
    <a:srgbClr val="DDDDDD"/>
    <a:srgbClr val="FF9933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1264" autoAdjust="0"/>
  </p:normalViewPr>
  <p:slideViewPr>
    <p:cSldViewPr>
      <p:cViewPr varScale="1">
        <p:scale>
          <a:sx n="83" d="100"/>
          <a:sy n="83" d="100"/>
        </p:scale>
        <p:origin x="-1464" y="-84"/>
      </p:cViewPr>
      <p:guideLst>
        <p:guide orient="horz" pos="3984"/>
        <p:guide pos="2880"/>
      </p:guideLst>
    </p:cSldViewPr>
  </p:slideViewPr>
  <p:outlineViewPr>
    <p:cViewPr>
      <p:scale>
        <a:sx n="33" d="100"/>
        <a:sy n="33" d="100"/>
      </p:scale>
      <p:origin x="0" y="496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85" d="100"/>
        <a:sy n="85" d="100"/>
      </p:scale>
      <p:origin x="0" y="3384"/>
    </p:cViewPr>
  </p:sorterViewPr>
  <p:notesViewPr>
    <p:cSldViewPr>
      <p:cViewPr varScale="1">
        <p:scale>
          <a:sx n="50" d="100"/>
          <a:sy n="50" d="100"/>
        </p:scale>
        <p:origin x="-2724" y="-12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t" anchorCtr="0" compatLnSpc="1">
            <a:prstTxWarp prst="textNoShape">
              <a:avLst/>
            </a:prstTxWarp>
          </a:bodyPr>
          <a:lstStyle>
            <a:lvl1pPr algn="l" defTabSz="976313">
              <a:defRPr sz="13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t" anchorCtr="0" compatLnSpc="1">
            <a:prstTxWarp prst="textNoShape">
              <a:avLst/>
            </a:prstTxWarp>
          </a:bodyPr>
          <a:lstStyle>
            <a:lvl1pPr algn="r" defTabSz="976313">
              <a:defRPr sz="1300" b="0">
                <a:cs typeface="+mn-cs"/>
              </a:defRPr>
            </a:lvl1pPr>
          </a:lstStyle>
          <a:p>
            <a:pPr>
              <a:defRPr/>
            </a:pPr>
            <a:fld id="{EC601170-06FD-41A3-8D55-BD1252326FA1}" type="datetime1">
              <a:rPr lang="en-US"/>
              <a:pPr>
                <a:defRPr/>
              </a:pPr>
              <a:t>5/2/2013</a:t>
            </a:fld>
            <a:endParaRPr lang="en-US"/>
          </a:p>
        </p:txBody>
      </p:sp>
      <p:sp>
        <p:nvSpPr>
          <p:cNvPr id="348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b" anchorCtr="0" compatLnSpc="1">
            <a:prstTxWarp prst="textNoShape">
              <a:avLst/>
            </a:prstTxWarp>
          </a:bodyPr>
          <a:lstStyle>
            <a:lvl1pPr algn="l" defTabSz="976313">
              <a:defRPr sz="13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b" anchorCtr="0" compatLnSpc="1">
            <a:prstTxWarp prst="textNoShape">
              <a:avLst/>
            </a:prstTxWarp>
          </a:bodyPr>
          <a:lstStyle>
            <a:lvl1pPr algn="r" defTabSz="976313">
              <a:defRPr sz="1300" b="0">
                <a:cs typeface="+mn-cs"/>
              </a:defRPr>
            </a:lvl1pPr>
          </a:lstStyle>
          <a:p>
            <a:pPr>
              <a:defRPr/>
            </a:pPr>
            <a:fld id="{ED8E7234-85B0-4388-B98E-5E0224FA18C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7791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t" anchorCtr="0" compatLnSpc="1">
            <a:prstTxWarp prst="textNoShape">
              <a:avLst/>
            </a:prstTxWarp>
          </a:bodyPr>
          <a:lstStyle>
            <a:lvl1pPr algn="l" defTabSz="976313">
              <a:defRPr sz="13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t" anchorCtr="0" compatLnSpc="1">
            <a:prstTxWarp prst="textNoShape">
              <a:avLst/>
            </a:prstTxWarp>
          </a:bodyPr>
          <a:lstStyle>
            <a:lvl1pPr algn="r" defTabSz="976313">
              <a:defRPr sz="1300" b="0">
                <a:cs typeface="+mn-cs"/>
              </a:defRPr>
            </a:lvl1pPr>
          </a:lstStyle>
          <a:p>
            <a:pPr>
              <a:defRPr/>
            </a:pPr>
            <a:fld id="{5681D012-44BC-46E2-B4BC-12E7CE049189}" type="datetime1">
              <a:rPr lang="en-US"/>
              <a:pPr>
                <a:defRPr/>
              </a:pPr>
              <a:t>5/2/2013</a:t>
            </a:fld>
            <a:endParaRPr lang="en-US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6512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8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18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b" anchorCtr="0" compatLnSpc="1">
            <a:prstTxWarp prst="textNoShape">
              <a:avLst/>
            </a:prstTxWarp>
          </a:bodyPr>
          <a:lstStyle>
            <a:lvl1pPr algn="l" defTabSz="976313">
              <a:defRPr sz="13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585" tIns="48792" rIns="97585" bIns="48792" numCol="1" anchor="b" anchorCtr="0" compatLnSpc="1">
            <a:prstTxWarp prst="textNoShape">
              <a:avLst/>
            </a:prstTxWarp>
          </a:bodyPr>
          <a:lstStyle>
            <a:lvl1pPr algn="r" defTabSz="976313">
              <a:defRPr sz="1300" b="0">
                <a:cs typeface="+mn-cs"/>
              </a:defRPr>
            </a:lvl1pPr>
          </a:lstStyle>
          <a:p>
            <a:pPr>
              <a:defRPr/>
            </a:pPr>
            <a:fld id="{24DC5C40-2B45-4AF0-93F0-C485B5FA4417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885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3F48CDC-7D33-44EB-82B4-78495B0BA8C3}" type="slidenum">
              <a:rPr lang="ar-SA" smtClean="0"/>
              <a:pPr/>
              <a:t>1</a:t>
            </a:fld>
            <a:endParaRPr lang="en-US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0600" y="768350"/>
            <a:ext cx="5118100" cy="3838575"/>
          </a:xfrm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DC5C40-2B45-4AF0-93F0-C485B5FA4417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he-IL" smtClean="0"/>
          </a:p>
        </p:txBody>
      </p:sp>
      <p:sp>
        <p:nvSpPr>
          <p:cNvPr id="27651" name="Rectangle 7"/>
          <p:cNvSpPr txBox="1">
            <a:spLocks noGrp="1" noChangeArrowheads="1"/>
          </p:cNvSpPr>
          <p:nvPr/>
        </p:nvSpPr>
        <p:spPr bwMode="auto">
          <a:xfrm>
            <a:off x="4020506" y="9720755"/>
            <a:ext cx="3077137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51" tIns="47375" rIns="94751" bIns="47375" anchor="b"/>
          <a:lstStyle/>
          <a:p>
            <a:pPr algn="r"/>
            <a:endParaRPr lang="he-IL" sz="1200" dirty="0"/>
          </a:p>
        </p:txBody>
      </p:sp>
      <p:sp>
        <p:nvSpPr>
          <p:cNvPr id="276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50913" y="746125"/>
            <a:ext cx="5202237" cy="3902075"/>
          </a:xfrm>
          <a:ln/>
        </p:spPr>
      </p:sp>
      <p:sp>
        <p:nvSpPr>
          <p:cNvPr id="2765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79" y="4894745"/>
            <a:ext cx="5229143" cy="4565809"/>
          </a:xfrm>
          <a:noFill/>
          <a:ln/>
        </p:spPr>
        <p:txBody>
          <a:bodyPr lIns="94751" tIns="47375" rIns="94751" bIns="47375"/>
          <a:lstStyle/>
          <a:p>
            <a:pPr eaLnBrk="1" hangingPunct="1"/>
            <a:endParaRPr lang="he-IL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endParaRPr lang="he-IL">
              <a:solidFill>
                <a:prstClr val="black"/>
              </a:solidFill>
            </a:endParaRPr>
          </a:p>
        </p:txBody>
      </p:sp>
      <p:sp>
        <p:nvSpPr>
          <p:cNvPr id="2867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92188" y="766763"/>
            <a:ext cx="5118100" cy="3838575"/>
          </a:xfrm>
          <a:ln/>
        </p:spPr>
      </p:sp>
      <p:sp>
        <p:nvSpPr>
          <p:cNvPr id="2867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4751" tIns="47375" rIns="94751" bIns="47375"/>
          <a:lstStyle/>
          <a:p>
            <a:pPr eaLnBrk="1" hangingPunct="1"/>
            <a:endParaRPr lang="he-IL" dirty="0" smtClean="0"/>
          </a:p>
        </p:txBody>
      </p:sp>
      <p:sp>
        <p:nvSpPr>
          <p:cNvPr id="28677" name="Slide Number Placeholder 3"/>
          <p:cNvSpPr txBox="1">
            <a:spLocks noGrp="1"/>
          </p:cNvSpPr>
          <p:nvPr/>
        </p:nvSpPr>
        <p:spPr bwMode="auto">
          <a:xfrm>
            <a:off x="4020506" y="9720755"/>
            <a:ext cx="3077137" cy="512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51" tIns="47375" rIns="94751" bIns="47375" anchor="b"/>
          <a:lstStyle/>
          <a:p>
            <a:pPr algn="r"/>
            <a:endParaRPr lang="he-IL" sz="1200" b="0" dirty="0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4A223C-A5BE-4C07-AB52-CED623B96ABA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3352800"/>
          </a:xfrm>
        </p:spPr>
        <p:txBody>
          <a:bodyPr rIns="457200" bIns="457200"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962400"/>
            <a:ext cx="9144000" cy="1752600"/>
          </a:xfrm>
        </p:spPr>
        <p:txBody>
          <a:bodyPr lIns="457200" rIns="457200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lIns="91440" anchor="t"/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B3EA7E05-6700-43E1-85D7-532E98308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534400" y="6381750"/>
            <a:ext cx="609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BB08ED-E3BE-4B42-B388-66289AA4FC1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42155-3A4C-4787-8296-974FB980E90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Slide Number Placeholder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86800" y="6381750"/>
            <a:ext cx="4572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fld id="{F8974C3A-EA87-461C-AADE-C142EF0E8C5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2" r:id="rId1"/>
    <p:sldLayoutId id="2147483913" r:id="rId2"/>
    <p:sldLayoutId id="2147483914" r:id="rId3"/>
    <p:sldLayoutId id="2147483915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CC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CC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CC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CC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CC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0000C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CC"/>
        </a:buClr>
        <a:buSzPct val="75000"/>
        <a:buFont typeface="Wingdings" pitchFamily="2" charset="2"/>
        <a:buChar char="Ø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SzPct val="75000"/>
        <a:buFont typeface="Wingdings" pitchFamily="2" charset="2"/>
        <a:buChar char="Ø"/>
        <a:defRPr sz="2800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9144000" cy="2667000"/>
          </a:xfrm>
        </p:spPr>
        <p:txBody>
          <a:bodyPr tIns="411480" anchor="ctr" anchorCtr="1"/>
          <a:lstStyle/>
          <a:p>
            <a:r>
              <a:rPr lang="en-US" sz="4800" b="0" dirty="0"/>
              <a:t>Palette: Distributing Tables</a:t>
            </a:r>
            <a:br>
              <a:rPr lang="en-US" sz="4800" b="0" dirty="0"/>
            </a:br>
            <a:r>
              <a:rPr lang="en-US" sz="4800" b="0" dirty="0"/>
              <a:t>in Software-Defined Networks</a:t>
            </a:r>
            <a:endParaRPr lang="en-US" sz="4800" dirty="0" smtClean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429000"/>
            <a:ext cx="9144000" cy="1752600"/>
          </a:xfrm>
        </p:spPr>
        <p:txBody>
          <a:bodyPr/>
          <a:lstStyle/>
          <a:p>
            <a:pPr eaLnBrk="1" hangingPunct="1"/>
            <a:r>
              <a:rPr lang="en-US" b="1" dirty="0" err="1" smtClean="0">
                <a:latin typeface="Arial" charset="0"/>
              </a:rPr>
              <a:t>Yossi</a:t>
            </a:r>
            <a:r>
              <a:rPr lang="en-US" b="1" dirty="0" smtClean="0">
                <a:latin typeface="Arial" charset="0"/>
              </a:rPr>
              <a:t> </a:t>
            </a:r>
            <a:r>
              <a:rPr lang="en-US" b="1" dirty="0" err="1" smtClean="0">
                <a:latin typeface="Arial" charset="0"/>
              </a:rPr>
              <a:t>Kanizo</a:t>
            </a:r>
            <a:r>
              <a:rPr lang="en-US" dirty="0" smtClean="0">
                <a:latin typeface="Arial" charset="0"/>
              </a:rPr>
              <a:t> (</a:t>
            </a:r>
            <a:r>
              <a:rPr lang="en-US" dirty="0" err="1" smtClean="0">
                <a:latin typeface="Arial" charset="0"/>
              </a:rPr>
              <a:t>Technion</a:t>
            </a:r>
            <a:r>
              <a:rPr lang="en-US" dirty="0" smtClean="0">
                <a:latin typeface="Arial" charset="0"/>
              </a:rPr>
              <a:t>, Israel)</a:t>
            </a:r>
          </a:p>
          <a:p>
            <a:pPr eaLnBrk="1" hangingPunct="1"/>
            <a:endParaRPr lang="en-US" b="1" dirty="0" smtClean="0">
              <a:latin typeface="Arial" charset="0"/>
            </a:endParaRPr>
          </a:p>
        </p:txBody>
      </p:sp>
      <p:sp>
        <p:nvSpPr>
          <p:cNvPr id="7172" name="Rectangle 12"/>
          <p:cNvSpPr>
            <a:spLocks noChangeArrowheads="1"/>
          </p:cNvSpPr>
          <p:nvPr/>
        </p:nvSpPr>
        <p:spPr bwMode="auto">
          <a:xfrm>
            <a:off x="381000" y="4572000"/>
            <a:ext cx="6400800" cy="1295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000CC"/>
              </a:buClr>
              <a:buSzPct val="75000"/>
              <a:buFont typeface="Wingdings" pitchFamily="2" charset="2"/>
              <a:buNone/>
            </a:pPr>
            <a:r>
              <a:rPr lang="en-US" sz="2200" b="0" dirty="0"/>
              <a:t>Joint work with </a:t>
            </a:r>
            <a:r>
              <a:rPr lang="en-US" sz="2200" dirty="0"/>
              <a:t>Isaac Keslassy </a:t>
            </a:r>
            <a:r>
              <a:rPr lang="en-US" sz="2200" b="0" dirty="0"/>
              <a:t>(Technion, Israel) and </a:t>
            </a:r>
            <a:r>
              <a:rPr lang="en-US" sz="2200" dirty="0"/>
              <a:t>David Hay </a:t>
            </a:r>
            <a:r>
              <a:rPr lang="en-US" sz="2200" b="0" dirty="0" smtClean="0"/>
              <a:t>(Hebrew Univ., Israel)</a:t>
            </a:r>
            <a:endParaRPr lang="en-US" sz="2200" b="0" dirty="0"/>
          </a:p>
        </p:txBody>
      </p:sp>
      <p:pic>
        <p:nvPicPr>
          <p:cNvPr id="717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3505200"/>
            <a:ext cx="1844675" cy="250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Main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000" dirty="0" smtClean="0">
                <a:latin typeface="Arial" charset="0"/>
              </a:rPr>
              <a:t>Table Decomposition</a:t>
            </a:r>
          </a:p>
          <a:p>
            <a:pPr lvl="1">
              <a:lnSpc>
                <a:spcPct val="80000"/>
              </a:lnSpc>
            </a:pPr>
            <a:r>
              <a:rPr lang="en-US" sz="2600" dirty="0">
                <a:latin typeface="Arial" charset="0"/>
              </a:rPr>
              <a:t>Pivot Bit </a:t>
            </a:r>
            <a:r>
              <a:rPr lang="en-US" sz="2600" dirty="0" smtClean="0">
                <a:latin typeface="Arial" charset="0"/>
              </a:rPr>
              <a:t>Decomposition</a:t>
            </a:r>
          </a:p>
          <a:p>
            <a:pPr lvl="1">
              <a:lnSpc>
                <a:spcPct val="80000"/>
              </a:lnSpc>
            </a:pPr>
            <a:r>
              <a:rPr lang="en-US" sz="2600" dirty="0">
                <a:latin typeface="Arial" charset="0"/>
              </a:rPr>
              <a:t>Cut-Based Decomposition</a:t>
            </a:r>
            <a:endParaRPr lang="en-US" sz="26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z="3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z="3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3000" dirty="0" smtClean="0">
                <a:latin typeface="Arial" charset="0"/>
              </a:rPr>
              <a:t>Rainbow Path Problem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>
                <a:latin typeface="Arial" charset="0"/>
              </a:rPr>
              <a:t>A Single color case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>
                <a:latin typeface="Arial" charset="0"/>
              </a:rPr>
              <a:t>The multiple color case.</a:t>
            </a:r>
          </a:p>
          <a:p>
            <a:pPr lvl="1">
              <a:lnSpc>
                <a:spcPct val="80000"/>
              </a:lnSpc>
            </a:pPr>
            <a:endParaRPr lang="en-US" sz="26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3000" dirty="0" smtClean="0">
                <a:latin typeface="Arial" charset="0"/>
              </a:rPr>
              <a:t>Evaluation</a:t>
            </a:r>
          </a:p>
          <a:p>
            <a:pPr>
              <a:lnSpc>
                <a:spcPct val="80000"/>
              </a:lnSpc>
            </a:pPr>
            <a:endParaRPr lang="en-US" sz="3000" dirty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z="3000" dirty="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3000" dirty="0" smtClean="0">
              <a:latin typeface="Arial" charset="0"/>
            </a:endParaRPr>
          </a:p>
        </p:txBody>
      </p:sp>
      <p:sp>
        <p:nvSpPr>
          <p:cNvPr id="16389" name="AutoShape 9"/>
          <p:cNvSpPr>
            <a:spLocks noChangeArrowheads="1"/>
          </p:cNvSpPr>
          <p:nvPr/>
        </p:nvSpPr>
        <p:spPr bwMode="auto">
          <a:xfrm>
            <a:off x="228600" y="14478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charset="0"/>
              </a:rPr>
              <a:t>Table </a:t>
            </a:r>
            <a:r>
              <a:rPr lang="en-US" dirty="0" smtClean="0">
                <a:latin typeface="Arial" charset="0"/>
              </a:rPr>
              <a:t>Decomposition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Dividing </a:t>
            </a:r>
            <a:r>
              <a:rPr lang="en-US" dirty="0"/>
              <a:t>a </a:t>
            </a:r>
            <a:r>
              <a:rPr lang="en-US" dirty="0" smtClean="0"/>
              <a:t>large table </a:t>
            </a:r>
            <a:r>
              <a:rPr lang="en-US" dirty="0"/>
              <a:t>into </a:t>
            </a:r>
            <a:r>
              <a:rPr lang="en-US" i="1" dirty="0"/>
              <a:t>c</a:t>
            </a:r>
            <a:r>
              <a:rPr lang="en-US" dirty="0"/>
              <a:t> </a:t>
            </a:r>
            <a:r>
              <a:rPr lang="en-US" dirty="0" err="1" smtClean="0"/>
              <a:t>subtables</a:t>
            </a:r>
            <a:r>
              <a:rPr lang="en-US" dirty="0" smtClean="0"/>
              <a:t>.</a:t>
            </a:r>
          </a:p>
          <a:p>
            <a:pPr lvl="1"/>
            <a:r>
              <a:rPr lang="en-US" b="1" dirty="0" smtClean="0"/>
              <a:t>Order-oblivious: </a:t>
            </a:r>
            <a:r>
              <a:rPr lang="en-US" dirty="0" smtClean="0"/>
              <a:t>The </a:t>
            </a:r>
            <a:r>
              <a:rPr lang="en-US" dirty="0"/>
              <a:t>order in which the smaller tables are accessed </a:t>
            </a:r>
            <a:r>
              <a:rPr lang="en-US" dirty="0" smtClean="0"/>
              <a:t>does not matter</a:t>
            </a:r>
          </a:p>
          <a:p>
            <a:pPr lvl="1"/>
            <a:r>
              <a:rPr lang="en-US" b="1" dirty="0"/>
              <a:t>Semantically-invariant: </a:t>
            </a:r>
            <a:r>
              <a:rPr lang="en-US" dirty="0"/>
              <a:t>This global </a:t>
            </a:r>
            <a:r>
              <a:rPr lang="en-US" dirty="0" smtClean="0"/>
              <a:t>action of the network is </a:t>
            </a:r>
            <a:r>
              <a:rPr lang="en-US" dirty="0"/>
              <a:t>the same as the one taken when using the initial single large </a:t>
            </a:r>
            <a:r>
              <a:rPr lang="en-US" dirty="0" smtClean="0"/>
              <a:t>table</a:t>
            </a:r>
          </a:p>
          <a:p>
            <a:endParaRPr lang="en-US" dirty="0" smtClean="0"/>
          </a:p>
          <a:p>
            <a:r>
              <a:rPr lang="en-US" b="1" dirty="0" smtClean="0"/>
              <a:t>Goal: minimize the largest </a:t>
            </a:r>
            <a:r>
              <a:rPr lang="en-US" b="1" dirty="0" err="1" smtClean="0"/>
              <a:t>subtable</a:t>
            </a:r>
            <a:r>
              <a:rPr lang="en-US" b="1" dirty="0" smtClean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909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Pivot Bit Decomposition (PBD)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Basic Idea: At each iteration, decompose a table into two </a:t>
            </a:r>
            <a:r>
              <a:rPr lang="en-US" dirty="0" err="1" smtClean="0"/>
              <a:t>subtables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Pick a </a:t>
            </a:r>
            <a:r>
              <a:rPr lang="en-US" i="1" dirty="0" smtClean="0"/>
              <a:t>column</a:t>
            </a:r>
            <a:r>
              <a:rPr lang="en-US" dirty="0" smtClean="0"/>
              <a:t>. All rules with ‘0’ go to the first </a:t>
            </a:r>
            <a:r>
              <a:rPr lang="en-US" dirty="0" err="1" smtClean="0"/>
              <a:t>subtable</a:t>
            </a:r>
            <a:r>
              <a:rPr lang="en-US" dirty="0" smtClean="0"/>
              <a:t>, while all rules with ‘1’ go  to the second </a:t>
            </a:r>
            <a:r>
              <a:rPr lang="en-US" dirty="0" err="1" smtClean="0"/>
              <a:t>subtable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Intuition: Any string</a:t>
            </a:r>
            <a:br>
              <a:rPr lang="en-US" dirty="0" smtClean="0"/>
            </a:br>
            <a:r>
              <a:rPr lang="en-US" dirty="0" smtClean="0"/>
              <a:t>can match rule(s) in</a:t>
            </a:r>
            <a:br>
              <a:rPr lang="en-US" dirty="0" smtClean="0"/>
            </a:br>
            <a:r>
              <a:rPr lang="en-US" dirty="0" smtClean="0"/>
              <a:t>at most one </a:t>
            </a:r>
            <a:br>
              <a:rPr lang="en-US" dirty="0" smtClean="0"/>
            </a:br>
            <a:r>
              <a:rPr lang="en-US" dirty="0" err="1" smtClean="0"/>
              <a:t>subtable</a:t>
            </a:r>
            <a:r>
              <a:rPr lang="en-US" dirty="0" smtClean="0"/>
              <a:t>.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73016"/>
            <a:ext cx="4433121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 bwMode="auto">
          <a:xfrm>
            <a:off x="6084168" y="3933056"/>
            <a:ext cx="432048" cy="2232248"/>
          </a:xfrm>
          <a:prstGeom prst="rect">
            <a:avLst/>
          </a:prstGeom>
          <a:noFill/>
          <a:ln w="508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4282" y="6488668"/>
            <a:ext cx="5673412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en-US" b="0" dirty="0" smtClean="0"/>
              <a:t>See also: </a:t>
            </a:r>
            <a:r>
              <a:rPr lang="en-US" b="0" dirty="0" err="1" smtClean="0"/>
              <a:t>Zheng</a:t>
            </a:r>
            <a:r>
              <a:rPr lang="en-US" b="0" dirty="0" smtClean="0"/>
              <a:t> </a:t>
            </a:r>
            <a:r>
              <a:rPr lang="en-US" b="0" i="1" dirty="0" smtClean="0"/>
              <a:t>et al.</a:t>
            </a:r>
            <a:r>
              <a:rPr lang="en-US" b="0" dirty="0" smtClean="0"/>
              <a:t>, IEEE Trans. </a:t>
            </a:r>
            <a:r>
              <a:rPr lang="en-US" b="0" smtClean="0"/>
              <a:t>Computing, </a:t>
            </a:r>
            <a:r>
              <a:rPr lang="en-US" b="0" dirty="0" smtClean="0"/>
              <a:t>2006.</a:t>
            </a:r>
            <a:endParaRPr lang="he-IL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PBD: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60848"/>
            <a:ext cx="8229600" cy="488052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Rule</a:t>
            </a:r>
            <a:r>
              <a:rPr lang="el-GR" b="1" i="1" dirty="0" smtClean="0"/>
              <a:t> φ</a:t>
            </a:r>
            <a:r>
              <a:rPr lang="en-US" b="1" i="1" baseline="-25000" dirty="0" smtClean="0"/>
              <a:t>2 </a:t>
            </a:r>
            <a:r>
              <a:rPr lang="en-US" dirty="0" smtClean="0"/>
              <a:t>has ‘*’ in bit 1. </a:t>
            </a:r>
          </a:p>
          <a:p>
            <a:r>
              <a:rPr lang="en-US" dirty="0" smtClean="0"/>
              <a:t>We replace it by two new rules by replacing the ‘*’ to ‘0’ and ‘1’:</a:t>
            </a:r>
          </a:p>
          <a:p>
            <a:pPr lvl="1"/>
            <a:r>
              <a:rPr lang="el-GR" b="1" i="1" dirty="0" smtClean="0"/>
              <a:t>φ</a:t>
            </a:r>
            <a:r>
              <a:rPr lang="en-US" b="1" i="1" dirty="0" smtClean="0"/>
              <a:t>’</a:t>
            </a:r>
            <a:r>
              <a:rPr lang="en-US" b="1" i="1" baseline="-25000" dirty="0" smtClean="0"/>
              <a:t>2   </a:t>
            </a:r>
            <a:r>
              <a:rPr lang="en-US" dirty="0" smtClean="0"/>
              <a:t>= 001***0, and</a:t>
            </a:r>
          </a:p>
          <a:p>
            <a:pPr lvl="1"/>
            <a:r>
              <a:rPr lang="el-GR" b="1" i="1" dirty="0" smtClean="0"/>
              <a:t>φ</a:t>
            </a:r>
            <a:r>
              <a:rPr lang="en-US" b="1" i="1" dirty="0" smtClean="0"/>
              <a:t>’’</a:t>
            </a:r>
            <a:r>
              <a:rPr lang="en-US" b="1" i="1" baseline="-25000" dirty="0" smtClean="0"/>
              <a:t>2</a:t>
            </a:r>
            <a:r>
              <a:rPr lang="en-US" dirty="0" smtClean="0"/>
              <a:t> = 011</a:t>
            </a:r>
            <a:r>
              <a:rPr lang="en-US" dirty="0"/>
              <a:t>***</a:t>
            </a:r>
            <a:r>
              <a:rPr lang="en-US" dirty="0" smtClean="0"/>
              <a:t>0.</a:t>
            </a:r>
          </a:p>
          <a:p>
            <a:r>
              <a:rPr lang="en-US" dirty="0" smtClean="0"/>
              <a:t>Resulting </a:t>
            </a:r>
            <a:r>
              <a:rPr lang="en-US" dirty="0" err="1" smtClean="0"/>
              <a:t>subtables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consist of </a:t>
            </a:r>
          </a:p>
          <a:p>
            <a:pPr lvl="1"/>
            <a:r>
              <a:rPr lang="el-GR" b="1" i="1" dirty="0" smtClean="0"/>
              <a:t>φ</a:t>
            </a:r>
            <a:r>
              <a:rPr lang="en-US" b="1" i="1" baseline="-25000" dirty="0" smtClean="0"/>
              <a:t>1</a:t>
            </a:r>
            <a:r>
              <a:rPr lang="en-US" dirty="0" smtClean="0"/>
              <a:t>, </a:t>
            </a:r>
            <a:r>
              <a:rPr lang="el-GR" b="1" i="1" dirty="0" smtClean="0"/>
              <a:t>φ</a:t>
            </a:r>
            <a:r>
              <a:rPr lang="en-US" b="1" i="1" dirty="0" smtClean="0"/>
              <a:t>’</a:t>
            </a:r>
            <a:r>
              <a:rPr lang="en-US" b="1" i="1" baseline="-25000" dirty="0" smtClean="0"/>
              <a:t>2</a:t>
            </a:r>
            <a:r>
              <a:rPr lang="en-US" dirty="0" smtClean="0"/>
              <a:t> and </a:t>
            </a:r>
            <a:r>
              <a:rPr lang="el-GR" b="1" i="1" dirty="0" smtClean="0"/>
              <a:t>φ</a:t>
            </a:r>
            <a:r>
              <a:rPr lang="en-US" b="1" i="1" baseline="-25000" dirty="0" smtClean="0"/>
              <a:t>6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>(0’s in bit 1).</a:t>
            </a:r>
          </a:p>
          <a:p>
            <a:pPr lvl="1"/>
            <a:r>
              <a:rPr lang="el-GR" b="1" i="1" dirty="0" smtClean="0"/>
              <a:t>φ</a:t>
            </a:r>
            <a:r>
              <a:rPr lang="en-US" b="1" i="1" dirty="0" smtClean="0"/>
              <a:t>’’</a:t>
            </a:r>
            <a:r>
              <a:rPr lang="en-US" b="1" i="1" baseline="-25000" dirty="0" smtClean="0"/>
              <a:t>2</a:t>
            </a:r>
            <a:r>
              <a:rPr lang="en-US" dirty="0" smtClean="0"/>
              <a:t>,</a:t>
            </a:r>
            <a:r>
              <a:rPr lang="el-GR" b="1" i="1" dirty="0" smtClean="0"/>
              <a:t> φ</a:t>
            </a:r>
            <a:r>
              <a:rPr lang="en-US" b="1" i="1" baseline="-25000" dirty="0" smtClean="0"/>
              <a:t>3</a:t>
            </a:r>
            <a:r>
              <a:rPr lang="en-US" dirty="0" smtClean="0"/>
              <a:t>, </a:t>
            </a:r>
            <a:r>
              <a:rPr lang="el-GR" b="1" i="1" dirty="0" smtClean="0"/>
              <a:t>φ</a:t>
            </a:r>
            <a:r>
              <a:rPr lang="en-US" b="1" i="1" baseline="-25000" dirty="0" smtClean="0"/>
              <a:t>4</a:t>
            </a:r>
            <a:r>
              <a:rPr lang="en-US" dirty="0" smtClean="0"/>
              <a:t> and </a:t>
            </a:r>
            <a:r>
              <a:rPr lang="el-GR" b="1" i="1" dirty="0" smtClean="0"/>
              <a:t>φ</a:t>
            </a:r>
            <a:r>
              <a:rPr lang="en-US" b="1" i="1" baseline="-25000" dirty="0" smtClean="0"/>
              <a:t>5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(1’s in bit 1).</a:t>
            </a:r>
            <a:endParaRPr lang="en-US" dirty="0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3573016"/>
            <a:ext cx="4433121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 bwMode="auto">
          <a:xfrm>
            <a:off x="6084168" y="4293096"/>
            <a:ext cx="432048" cy="432048"/>
          </a:xfrm>
          <a:prstGeom prst="ellipse">
            <a:avLst/>
          </a:prstGeom>
          <a:noFill/>
          <a:ln w="3492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827584" y="4149080"/>
            <a:ext cx="4176464" cy="720080"/>
            <a:chOff x="683568" y="4005064"/>
            <a:chExt cx="4392488" cy="942975"/>
          </a:xfrm>
        </p:grpSpPr>
        <p:sp>
          <p:nvSpPr>
            <p:cNvPr id="15" name="Right Arrow 14"/>
            <p:cNvSpPr/>
            <p:nvPr/>
          </p:nvSpPr>
          <p:spPr bwMode="auto">
            <a:xfrm rot="10800000">
              <a:off x="4499992" y="4293096"/>
              <a:ext cx="576064" cy="432048"/>
            </a:xfrm>
            <a:prstGeom prst="rightArrow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3079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83568" y="4005064"/>
              <a:ext cx="3733800" cy="942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1" name="Slide Number Placeholder 20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986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8" grpId="2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Iteratively </a:t>
            </a:r>
            <a:r>
              <a:rPr lang="en-US" dirty="0"/>
              <a:t>decomposing one </a:t>
            </a:r>
            <a:r>
              <a:rPr lang="en-US" dirty="0" err="1" smtClean="0"/>
              <a:t>subtable</a:t>
            </a:r>
            <a:r>
              <a:rPr lang="en-US" dirty="0" smtClean="0"/>
              <a:t> </a:t>
            </a:r>
            <a:r>
              <a:rPr lang="en-US" dirty="0"/>
              <a:t>into two </a:t>
            </a:r>
            <a:r>
              <a:rPr lang="en-US" dirty="0" smtClean="0"/>
              <a:t>equivalent </a:t>
            </a:r>
            <a:r>
              <a:rPr lang="en-US" dirty="0" err="1" smtClean="0"/>
              <a:t>subtables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At each iteration</a:t>
            </a:r>
          </a:p>
          <a:p>
            <a:pPr lvl="1"/>
            <a:r>
              <a:rPr lang="en-US" dirty="0" smtClean="0"/>
              <a:t>Choose the bit that upon decomposition minimizes the larger resulting </a:t>
            </a:r>
            <a:r>
              <a:rPr lang="en-US" dirty="0" err="1" smtClean="0"/>
              <a:t>subtable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Repeat this on one of the </a:t>
            </a:r>
            <a:r>
              <a:rPr lang="en-US" dirty="0" err="1" smtClean="0"/>
              <a:t>subtables</a:t>
            </a:r>
            <a:r>
              <a:rPr lang="en-US" dirty="0" smtClean="0"/>
              <a:t>, until </a:t>
            </a:r>
            <a:r>
              <a:rPr lang="en-US" b="1" i="1" dirty="0" smtClean="0"/>
              <a:t>c</a:t>
            </a:r>
            <a:r>
              <a:rPr lang="en-US" dirty="0" smtClean="0"/>
              <a:t> </a:t>
            </a:r>
            <a:r>
              <a:rPr lang="en-US" dirty="0" err="1" smtClean="0"/>
              <a:t>subtables</a:t>
            </a:r>
            <a:r>
              <a:rPr lang="en-US" dirty="0" smtClean="0"/>
              <a:t> exist.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97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PBD Drawback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following table is hard for PBD.</a:t>
            </a:r>
          </a:p>
          <a:p>
            <a:r>
              <a:rPr lang="en-US" dirty="0" smtClean="0"/>
              <a:t>Choose any column, the resulting two </a:t>
            </a:r>
            <a:r>
              <a:rPr lang="en-US" dirty="0" err="1" smtClean="0"/>
              <a:t>subtables</a:t>
            </a:r>
            <a:r>
              <a:rPr lang="en-US" dirty="0" smtClean="0"/>
              <a:t> are of sizes 5 and 1.</a:t>
            </a:r>
          </a:p>
          <a:p>
            <a:r>
              <a:rPr lang="en-US" dirty="0" smtClean="0"/>
              <a:t>However, it can be</a:t>
            </a:r>
            <a:br>
              <a:rPr lang="en-US" dirty="0" smtClean="0"/>
            </a:br>
            <a:r>
              <a:rPr lang="en-US" dirty="0" smtClean="0"/>
              <a:t>easily divided into</a:t>
            </a:r>
            <a:br>
              <a:rPr lang="en-US" dirty="0" smtClean="0"/>
            </a:br>
            <a:r>
              <a:rPr lang="en-US" dirty="0" smtClean="0"/>
              <a:t>equally sized </a:t>
            </a:r>
            <a:br>
              <a:rPr lang="en-US" dirty="0" smtClean="0"/>
            </a:br>
            <a:r>
              <a:rPr lang="en-US" dirty="0" err="1" smtClean="0"/>
              <a:t>subtables</a:t>
            </a:r>
            <a:r>
              <a:rPr lang="en-US" dirty="0" smtClean="0"/>
              <a:t> (No </a:t>
            </a:r>
            <a:br>
              <a:rPr lang="en-US" dirty="0" smtClean="0"/>
            </a:br>
            <a:r>
              <a:rPr lang="en-US" dirty="0" smtClean="0"/>
              <a:t>conflicts between </a:t>
            </a:r>
            <a:br>
              <a:rPr lang="en-US" dirty="0" smtClean="0"/>
            </a:br>
            <a:r>
              <a:rPr lang="en-US" dirty="0" smtClean="0"/>
              <a:t>any of the rules).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3356992"/>
            <a:ext cx="4000500" cy="275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Cut-Based </a:t>
            </a:r>
            <a:r>
              <a:rPr lang="en-US" dirty="0" smtClean="0"/>
              <a:t>Decomposition</a:t>
            </a:r>
            <a:r>
              <a:rPr lang="en-US" dirty="0"/>
              <a:t> </a:t>
            </a:r>
            <a:r>
              <a:rPr lang="en-US" dirty="0" smtClean="0"/>
              <a:t>(CBD)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Decomposition is based </a:t>
            </a:r>
            <a:r>
              <a:rPr lang="en-US" dirty="0"/>
              <a:t>on representing the set of rules in a </a:t>
            </a:r>
            <a:r>
              <a:rPr lang="en-US" i="1" dirty="0"/>
              <a:t>directed </a:t>
            </a:r>
            <a:r>
              <a:rPr lang="en-US" dirty="0" smtClean="0"/>
              <a:t>dependency graph.</a:t>
            </a:r>
          </a:p>
          <a:p>
            <a:pPr lvl="1"/>
            <a:r>
              <a:rPr lang="en-US" dirty="0" smtClean="0"/>
              <a:t>Nodes represent rules.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Edges represent dependency:</a:t>
            </a:r>
            <a:r>
              <a:rPr lang="en-US" dirty="0" smtClean="0"/>
              <a:t> an </a:t>
            </a:r>
            <a:r>
              <a:rPr lang="en-US" dirty="0"/>
              <a:t>edge </a:t>
            </a:r>
            <a:r>
              <a:rPr lang="en-US" dirty="0" smtClean="0"/>
              <a:t>exists from </a:t>
            </a:r>
            <a:r>
              <a:rPr lang="en-US" b="1" i="1" dirty="0" smtClean="0"/>
              <a:t>u</a:t>
            </a:r>
            <a:r>
              <a:rPr lang="en-US" dirty="0" smtClean="0"/>
              <a:t> to </a:t>
            </a:r>
            <a:r>
              <a:rPr lang="en-US" b="1" i="1" dirty="0" smtClean="0"/>
              <a:t>v</a:t>
            </a:r>
            <a:r>
              <a:rPr lang="en-US" dirty="0" smtClean="0"/>
              <a:t>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b="1" i="1" dirty="0" smtClean="0"/>
              <a:t>u</a:t>
            </a:r>
            <a:r>
              <a:rPr lang="en-US" dirty="0" smtClean="0"/>
              <a:t> </a:t>
            </a:r>
            <a:r>
              <a:rPr lang="en-US" dirty="0"/>
              <a:t>has higher priority than </a:t>
            </a:r>
            <a:r>
              <a:rPr lang="en-US" b="1" i="1" dirty="0" smtClean="0"/>
              <a:t>v</a:t>
            </a:r>
            <a:r>
              <a:rPr lang="en-US" dirty="0"/>
              <a:t>, and there </a:t>
            </a:r>
            <a:r>
              <a:rPr lang="en-US" dirty="0" smtClean="0"/>
              <a:t>is at </a:t>
            </a:r>
            <a:r>
              <a:rPr lang="en-US" dirty="0"/>
              <a:t>least one key that matches both </a:t>
            </a:r>
            <a:r>
              <a:rPr lang="en-US" dirty="0" smtClean="0"/>
              <a:t>rules.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Goal:</a:t>
            </a:r>
            <a:r>
              <a:rPr lang="en-US" dirty="0" smtClean="0"/>
              <a:t> decompose the graph into </a:t>
            </a:r>
            <a:r>
              <a:rPr lang="en-US" b="1" i="1" dirty="0" smtClean="0"/>
              <a:t>c </a:t>
            </a:r>
            <a:r>
              <a:rPr lang="en-US" dirty="0" smtClean="0"/>
              <a:t>components (= </a:t>
            </a:r>
            <a:r>
              <a:rPr lang="en-US" dirty="0" err="1" smtClean="0"/>
              <a:t>subtables</a:t>
            </a:r>
            <a:r>
              <a:rPr lang="en-US" dirty="0" smtClean="0"/>
              <a:t>) with no edges between them.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60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CBD Example</a:t>
            </a: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4500570"/>
            <a:ext cx="4733931" cy="2140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5984" y="1500174"/>
            <a:ext cx="4328005" cy="2741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71934" y="4286256"/>
            <a:ext cx="55245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20" y="5400302"/>
            <a:ext cx="2095490" cy="2718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Cut-Based </a:t>
            </a:r>
            <a:r>
              <a:rPr lang="en-US" dirty="0" smtClean="0"/>
              <a:t>Decomposition (CBD)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Decomposing the graph into </a:t>
            </a:r>
            <a:r>
              <a:rPr lang="en-US" b="1" i="1" dirty="0" smtClean="0"/>
              <a:t>c</a:t>
            </a:r>
            <a:r>
              <a:rPr lang="en-US" dirty="0" smtClean="0"/>
              <a:t> equally sized components is usually impossible and hard to approximate.</a:t>
            </a:r>
          </a:p>
          <a:p>
            <a:r>
              <a:rPr lang="en-US" dirty="0" smtClean="0"/>
              <a:t>Allow two operations:</a:t>
            </a:r>
            <a:endParaRPr lang="en-US" b="1" i="1" dirty="0"/>
          </a:p>
          <a:p>
            <a:pPr lvl="1"/>
            <a:r>
              <a:rPr lang="en-US" b="1" i="1" dirty="0" smtClean="0"/>
              <a:t>Breaking</a:t>
            </a:r>
            <a:r>
              <a:rPr lang="en-US" dirty="0" smtClean="0"/>
              <a:t> an edge between </a:t>
            </a:r>
            <a:r>
              <a:rPr lang="en-US" b="1" i="1" dirty="0" smtClean="0"/>
              <a:t>u</a:t>
            </a:r>
            <a:r>
              <a:rPr lang="en-US" dirty="0" smtClean="0"/>
              <a:t> and </a:t>
            </a:r>
            <a:r>
              <a:rPr lang="en-US" b="1" i="1" dirty="0" smtClean="0"/>
              <a:t>v</a:t>
            </a:r>
            <a:r>
              <a:rPr lang="en-US" dirty="0" smtClean="0"/>
              <a:t>: Replace </a:t>
            </a:r>
            <a:r>
              <a:rPr lang="en-US" b="1" i="1" dirty="0"/>
              <a:t>v </a:t>
            </a:r>
            <a:r>
              <a:rPr lang="en-US" dirty="0" smtClean="0"/>
              <a:t>with a set of rules that have no conflict with </a:t>
            </a:r>
            <a:r>
              <a:rPr lang="en-US" b="1" i="1" dirty="0"/>
              <a:t>u </a:t>
            </a:r>
            <a:r>
              <a:rPr lang="en-US" b="1" i="1" dirty="0" smtClean="0"/>
              <a:t>.</a:t>
            </a:r>
          </a:p>
          <a:p>
            <a:pPr lvl="1"/>
            <a:r>
              <a:rPr lang="en-US" b="1" dirty="0" smtClean="0"/>
              <a:t>Node expansion</a:t>
            </a:r>
            <a:r>
              <a:rPr lang="en-US" dirty="0" smtClean="0"/>
              <a:t>: Given a set of </a:t>
            </a:r>
            <a:r>
              <a:rPr lang="en-US" b="1" i="1" dirty="0" smtClean="0"/>
              <a:t>t</a:t>
            </a:r>
            <a:r>
              <a:rPr lang="en-US" dirty="0" smtClean="0"/>
              <a:t> ‘*’ bits, replace it with </a:t>
            </a:r>
            <a:r>
              <a:rPr lang="en-US" b="1" i="1" dirty="0" smtClean="0"/>
              <a:t>2</a:t>
            </a:r>
            <a:r>
              <a:rPr lang="en-US" b="1" i="1" baseline="30000" dirty="0" smtClean="0"/>
              <a:t>t</a:t>
            </a:r>
            <a:r>
              <a:rPr lang="en-US" b="1" i="1" dirty="0" smtClean="0"/>
              <a:t> </a:t>
            </a:r>
            <a:r>
              <a:rPr lang="en-US" dirty="0" smtClean="0"/>
              <a:t>rules (like the duplication done in PBD).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689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Cut-Based Decomposition (CBD)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Iterative algorithm:</a:t>
            </a:r>
          </a:p>
          <a:p>
            <a:pPr lvl="1"/>
            <a:r>
              <a:rPr lang="en-US" dirty="0" smtClean="0"/>
              <a:t>Partition the graph to </a:t>
            </a:r>
            <a:r>
              <a:rPr lang="en-US" b="1" i="1" dirty="0" smtClean="0"/>
              <a:t>c</a:t>
            </a:r>
            <a:r>
              <a:rPr lang="en-US" dirty="0" smtClean="0"/>
              <a:t> (almost) equally sized partitions, subject to minimizing the number of crossing edges. </a:t>
            </a:r>
          </a:p>
          <a:p>
            <a:pPr lvl="1"/>
            <a:r>
              <a:rPr lang="en-US" dirty="0" smtClean="0"/>
              <a:t>NP-hard, use approximation (e.g., using METIS [2]).</a:t>
            </a:r>
          </a:p>
          <a:p>
            <a:pPr lvl="1"/>
            <a:r>
              <a:rPr lang="en-US" dirty="0" smtClean="0"/>
              <a:t>Break some edges or expand nodes.</a:t>
            </a:r>
          </a:p>
          <a:p>
            <a:r>
              <a:rPr lang="en-US" dirty="0" smtClean="0"/>
              <a:t>Repeat until a (relatively balanced) partition with no crossing edges is found.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357554" y="6295180"/>
            <a:ext cx="5634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[2] http://glaros.dtc.umn.edu/gkhome/views/metis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534400" y="6525344"/>
            <a:ext cx="609600" cy="476250"/>
          </a:xfrm>
        </p:spPr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59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Software Defined Networks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 sz="2800" dirty="0"/>
              <a:t>A</a:t>
            </a:r>
            <a:r>
              <a:rPr lang="en-US" sz="2800" dirty="0" smtClean="0"/>
              <a:t>n </a:t>
            </a:r>
            <a:r>
              <a:rPr lang="en-US" sz="2800" dirty="0"/>
              <a:t>abstraction of </a:t>
            </a:r>
            <a:r>
              <a:rPr lang="en-US" sz="2800" dirty="0" smtClean="0"/>
              <a:t>network devices </a:t>
            </a:r>
            <a:r>
              <a:rPr lang="en-US" sz="2800" dirty="0"/>
              <a:t>and </a:t>
            </a:r>
            <a:r>
              <a:rPr lang="en-US" sz="2800" dirty="0" smtClean="0"/>
              <a:t>operations</a:t>
            </a:r>
          </a:p>
          <a:p>
            <a:r>
              <a:rPr lang="en-US" sz="2800" dirty="0"/>
              <a:t>I</a:t>
            </a:r>
            <a:r>
              <a:rPr lang="en-US" sz="2800" dirty="0" smtClean="0"/>
              <a:t>mplemented through </a:t>
            </a:r>
            <a:r>
              <a:rPr lang="en-US" sz="2800" dirty="0"/>
              <a:t>the network </a:t>
            </a:r>
            <a:r>
              <a:rPr lang="en-US" sz="2800" i="1" dirty="0" smtClean="0"/>
              <a:t>controller</a:t>
            </a:r>
            <a:r>
              <a:rPr lang="en-US" sz="2800" dirty="0" smtClean="0"/>
              <a:t> </a:t>
            </a:r>
          </a:p>
          <a:p>
            <a:pPr lvl="1"/>
            <a:r>
              <a:rPr lang="en-US" sz="2400" dirty="0" smtClean="0"/>
              <a:t>A single centralized device with a global view of the entire network</a:t>
            </a:r>
          </a:p>
          <a:p>
            <a:r>
              <a:rPr lang="en-US" sz="2800" dirty="0" smtClean="0">
                <a:latin typeface="Arial" charset="0"/>
              </a:rPr>
              <a:t>To implement a policy, it relies on the forwarding table in </a:t>
            </a:r>
            <a:r>
              <a:rPr lang="en-US" sz="2800" dirty="0" smtClean="0"/>
              <a:t>each network switch.</a:t>
            </a:r>
            <a:r>
              <a:rPr lang="en-US" sz="2400" dirty="0" smtClean="0"/>
              <a:t> </a:t>
            </a:r>
            <a:endParaRPr lang="en-US" sz="2000" dirty="0" smtClean="0"/>
          </a:p>
          <a:p>
            <a:pPr lvl="1"/>
            <a:r>
              <a:rPr lang="en-US" sz="2400" dirty="0" smtClean="0"/>
              <a:t>Ternary content-addressable-memory </a:t>
            </a:r>
            <a:r>
              <a:rPr lang="en-US" sz="2400" dirty="0"/>
              <a:t>(TCAM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smtClean="0"/>
              <a:t>Limited in size. E.g., 750 entries [1].</a:t>
            </a:r>
          </a:p>
          <a:p>
            <a:r>
              <a:rPr lang="en-US" dirty="0" smtClean="0"/>
              <a:t>Example: access control.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86200" y="6295180"/>
            <a:ext cx="510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[1] http</a:t>
            </a:r>
            <a:r>
              <a:rPr lang="en-US" dirty="0"/>
              <a:t>://www.openflow.org/wp/switch-nec/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8676456" y="6381750"/>
            <a:ext cx="609600" cy="476250"/>
          </a:xfrm>
        </p:spPr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Main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000" dirty="0" smtClean="0">
                <a:latin typeface="Arial" charset="0"/>
              </a:rPr>
              <a:t>Table Decomposition</a:t>
            </a:r>
          </a:p>
          <a:p>
            <a:pPr lvl="1">
              <a:lnSpc>
                <a:spcPct val="80000"/>
              </a:lnSpc>
            </a:pPr>
            <a:r>
              <a:rPr lang="en-US" sz="2600" dirty="0">
                <a:latin typeface="Arial" charset="0"/>
              </a:rPr>
              <a:t>Pivot Bit </a:t>
            </a:r>
            <a:r>
              <a:rPr lang="en-US" sz="2600" dirty="0" smtClean="0">
                <a:latin typeface="Arial" charset="0"/>
              </a:rPr>
              <a:t>Decomposition</a:t>
            </a:r>
          </a:p>
          <a:p>
            <a:pPr lvl="1">
              <a:lnSpc>
                <a:spcPct val="80000"/>
              </a:lnSpc>
            </a:pPr>
            <a:r>
              <a:rPr lang="en-US" sz="2600" dirty="0">
                <a:latin typeface="Arial" charset="0"/>
              </a:rPr>
              <a:t>Cut-Based Decomposition</a:t>
            </a:r>
            <a:endParaRPr lang="en-US" sz="26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z="3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z="3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3000" dirty="0" smtClean="0">
                <a:latin typeface="Arial" charset="0"/>
              </a:rPr>
              <a:t>Rainbow Path Problem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>
                <a:latin typeface="Arial" charset="0"/>
              </a:rPr>
              <a:t>A single color case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>
                <a:latin typeface="Arial" charset="0"/>
              </a:rPr>
              <a:t>The multiple color case.</a:t>
            </a:r>
          </a:p>
          <a:p>
            <a:pPr lvl="1">
              <a:lnSpc>
                <a:spcPct val="80000"/>
              </a:lnSpc>
            </a:pPr>
            <a:endParaRPr lang="en-US" sz="26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3000" dirty="0" smtClean="0">
                <a:latin typeface="Arial" charset="0"/>
              </a:rPr>
              <a:t>Evaluation</a:t>
            </a:r>
          </a:p>
          <a:p>
            <a:pPr>
              <a:lnSpc>
                <a:spcPct val="80000"/>
              </a:lnSpc>
            </a:pPr>
            <a:endParaRPr lang="en-US" sz="3000" dirty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z="3000" dirty="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3000" dirty="0" smtClean="0">
              <a:latin typeface="Arial" charset="0"/>
            </a:endParaRPr>
          </a:p>
        </p:txBody>
      </p:sp>
      <p:sp>
        <p:nvSpPr>
          <p:cNvPr id="16389" name="AutoShape 9"/>
          <p:cNvSpPr>
            <a:spLocks noChangeArrowheads="1"/>
          </p:cNvSpPr>
          <p:nvPr/>
        </p:nvSpPr>
        <p:spPr bwMode="auto">
          <a:xfrm>
            <a:off x="228600" y="36576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75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Reminder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(Step 2.) </a:t>
            </a:r>
            <a:r>
              <a:rPr lang="en-US" sz="2800" dirty="0" smtClean="0"/>
              <a:t>Consider all (active) paths in the network  … and distribute the </a:t>
            </a:r>
            <a:r>
              <a:rPr lang="en-US" sz="2800" dirty="0" err="1" smtClean="0"/>
              <a:t>subtables</a:t>
            </a:r>
            <a:r>
              <a:rPr lang="en-US" sz="2800" dirty="0" smtClean="0"/>
              <a:t>.</a:t>
            </a:r>
          </a:p>
          <a:p>
            <a:pPr lvl="1"/>
            <a:endParaRPr lang="he-IL" sz="2400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14348" y="2786058"/>
            <a:ext cx="6977091" cy="4071942"/>
            <a:chOff x="2232" y="1609"/>
            <a:chExt cx="4708" cy="2722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883" y="1609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06" y="2074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2232" y="2736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3507" y="2333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3174" y="2888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2335" y="3399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4555" y="2639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4424" y="3095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5714" y="2898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5948" y="2289"/>
              <a:ext cx="274" cy="30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6541" y="1609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6" name="Oval 14"/>
            <p:cNvSpPr>
              <a:spLocks noChangeArrowheads="1"/>
            </p:cNvSpPr>
            <p:nvPr/>
          </p:nvSpPr>
          <p:spPr bwMode="auto">
            <a:xfrm>
              <a:off x="5480" y="3412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7" name="Oval 15"/>
            <p:cNvSpPr>
              <a:spLocks noChangeArrowheads="1"/>
            </p:cNvSpPr>
            <p:nvPr/>
          </p:nvSpPr>
          <p:spPr bwMode="auto">
            <a:xfrm>
              <a:off x="6222" y="3928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8" name="Oval 16"/>
            <p:cNvSpPr>
              <a:spLocks noChangeArrowheads="1"/>
            </p:cNvSpPr>
            <p:nvPr/>
          </p:nvSpPr>
          <p:spPr bwMode="auto">
            <a:xfrm>
              <a:off x="6373" y="3529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cxnSp>
          <p:nvCxnSpPr>
            <p:cNvPr id="19" name="AutoShape 17"/>
            <p:cNvCxnSpPr>
              <a:cxnSpLocks noChangeShapeType="1"/>
              <a:stCxn id="5" idx="5"/>
              <a:endCxn id="8" idx="1"/>
            </p:cNvCxnSpPr>
            <p:nvPr/>
          </p:nvCxnSpPr>
          <p:spPr bwMode="auto">
            <a:xfrm>
              <a:off x="3117" y="1868"/>
              <a:ext cx="430" cy="5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" name="AutoShape 18"/>
            <p:cNvCxnSpPr>
              <a:cxnSpLocks noChangeShapeType="1"/>
              <a:stCxn id="6" idx="6"/>
              <a:endCxn id="8" idx="2"/>
            </p:cNvCxnSpPr>
            <p:nvPr/>
          </p:nvCxnSpPr>
          <p:spPr bwMode="auto">
            <a:xfrm>
              <a:off x="2780" y="2226"/>
              <a:ext cx="727" cy="2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1" name="AutoShape 19"/>
            <p:cNvCxnSpPr>
              <a:cxnSpLocks noChangeShapeType="1"/>
              <a:stCxn id="7" idx="6"/>
              <a:endCxn id="9" idx="2"/>
            </p:cNvCxnSpPr>
            <p:nvPr/>
          </p:nvCxnSpPr>
          <p:spPr bwMode="auto">
            <a:xfrm>
              <a:off x="2506" y="2888"/>
              <a:ext cx="668" cy="15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" name="AutoShape 20"/>
            <p:cNvCxnSpPr>
              <a:cxnSpLocks noChangeShapeType="1"/>
              <a:stCxn id="9" idx="0"/>
              <a:endCxn id="8" idx="3"/>
            </p:cNvCxnSpPr>
            <p:nvPr/>
          </p:nvCxnSpPr>
          <p:spPr bwMode="auto">
            <a:xfrm flipV="1">
              <a:off x="3311" y="2592"/>
              <a:ext cx="236" cy="29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3" name="AutoShape 21"/>
            <p:cNvCxnSpPr>
              <a:cxnSpLocks noChangeShapeType="1"/>
              <a:stCxn id="9" idx="5"/>
              <a:endCxn id="12" idx="2"/>
            </p:cNvCxnSpPr>
            <p:nvPr/>
          </p:nvCxnSpPr>
          <p:spPr bwMode="auto">
            <a:xfrm>
              <a:off x="3408" y="3147"/>
              <a:ext cx="1016" cy="1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4" name="AutoShape 22"/>
            <p:cNvCxnSpPr>
              <a:cxnSpLocks noChangeShapeType="1"/>
              <a:stCxn id="12" idx="2"/>
              <a:endCxn id="8" idx="5"/>
            </p:cNvCxnSpPr>
            <p:nvPr/>
          </p:nvCxnSpPr>
          <p:spPr bwMode="auto">
            <a:xfrm flipH="1" flipV="1">
              <a:off x="3741" y="2592"/>
              <a:ext cx="683" cy="65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5" name="AutoShape 23"/>
            <p:cNvCxnSpPr>
              <a:cxnSpLocks noChangeShapeType="1"/>
              <a:stCxn id="8" idx="6"/>
              <a:endCxn id="11" idx="2"/>
            </p:cNvCxnSpPr>
            <p:nvPr/>
          </p:nvCxnSpPr>
          <p:spPr bwMode="auto">
            <a:xfrm>
              <a:off x="3781" y="2485"/>
              <a:ext cx="774" cy="30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6" name="AutoShape 24"/>
            <p:cNvCxnSpPr>
              <a:cxnSpLocks noChangeShapeType="1"/>
              <a:stCxn id="12" idx="6"/>
              <a:endCxn id="16" idx="1"/>
            </p:cNvCxnSpPr>
            <p:nvPr/>
          </p:nvCxnSpPr>
          <p:spPr bwMode="auto">
            <a:xfrm>
              <a:off x="4698" y="3247"/>
              <a:ext cx="822" cy="2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" name="AutoShape 25"/>
            <p:cNvCxnSpPr>
              <a:cxnSpLocks noChangeShapeType="1"/>
              <a:stCxn id="11" idx="6"/>
              <a:endCxn id="14" idx="2"/>
            </p:cNvCxnSpPr>
            <p:nvPr/>
          </p:nvCxnSpPr>
          <p:spPr bwMode="auto">
            <a:xfrm flipV="1">
              <a:off x="4829" y="2441"/>
              <a:ext cx="1119" cy="3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" name="AutoShape 26"/>
            <p:cNvCxnSpPr>
              <a:cxnSpLocks noChangeShapeType="1"/>
              <a:stCxn id="13" idx="0"/>
              <a:endCxn id="14" idx="3"/>
            </p:cNvCxnSpPr>
            <p:nvPr/>
          </p:nvCxnSpPr>
          <p:spPr bwMode="auto">
            <a:xfrm flipV="1">
              <a:off x="5851" y="2548"/>
              <a:ext cx="137" cy="3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9" name="AutoShape 27"/>
            <p:cNvCxnSpPr>
              <a:cxnSpLocks noChangeShapeType="1"/>
              <a:stCxn id="16" idx="0"/>
              <a:endCxn id="13" idx="4"/>
            </p:cNvCxnSpPr>
            <p:nvPr/>
          </p:nvCxnSpPr>
          <p:spPr bwMode="auto">
            <a:xfrm flipV="1">
              <a:off x="5617" y="3202"/>
              <a:ext cx="234" cy="2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" name="AutoShape 28"/>
            <p:cNvCxnSpPr>
              <a:cxnSpLocks noChangeShapeType="1"/>
              <a:stCxn id="12" idx="6"/>
              <a:endCxn id="13" idx="2"/>
            </p:cNvCxnSpPr>
            <p:nvPr/>
          </p:nvCxnSpPr>
          <p:spPr bwMode="auto">
            <a:xfrm flipV="1">
              <a:off x="4698" y="3050"/>
              <a:ext cx="1016" cy="19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1" name="AutoShape 29"/>
            <p:cNvCxnSpPr>
              <a:cxnSpLocks noChangeShapeType="1"/>
              <a:stCxn id="16" idx="4"/>
              <a:endCxn id="17" idx="1"/>
            </p:cNvCxnSpPr>
            <p:nvPr/>
          </p:nvCxnSpPr>
          <p:spPr bwMode="auto">
            <a:xfrm>
              <a:off x="5617" y="3716"/>
              <a:ext cx="645" cy="25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2" name="AutoShape 30"/>
            <p:cNvCxnSpPr>
              <a:cxnSpLocks noChangeShapeType="1"/>
              <a:stCxn id="16" idx="6"/>
              <a:endCxn id="18" idx="1"/>
            </p:cNvCxnSpPr>
            <p:nvPr/>
          </p:nvCxnSpPr>
          <p:spPr bwMode="auto">
            <a:xfrm>
              <a:off x="5754" y="3564"/>
              <a:ext cx="659" cy="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3" name="AutoShape 31"/>
            <p:cNvCxnSpPr>
              <a:cxnSpLocks noChangeShapeType="1"/>
              <a:stCxn id="14" idx="7"/>
              <a:endCxn id="15" idx="3"/>
            </p:cNvCxnSpPr>
            <p:nvPr/>
          </p:nvCxnSpPr>
          <p:spPr bwMode="auto">
            <a:xfrm flipV="1">
              <a:off x="6182" y="1868"/>
              <a:ext cx="399" cy="4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4" name="AutoShape 32"/>
            <p:cNvCxnSpPr>
              <a:cxnSpLocks noChangeShapeType="1"/>
              <a:stCxn id="9" idx="3"/>
              <a:endCxn id="10" idx="7"/>
            </p:cNvCxnSpPr>
            <p:nvPr/>
          </p:nvCxnSpPr>
          <p:spPr bwMode="auto">
            <a:xfrm flipH="1">
              <a:off x="2569" y="3147"/>
              <a:ext cx="645" cy="29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5" name="AutoShape 33"/>
            <p:cNvCxnSpPr>
              <a:cxnSpLocks noChangeShapeType="1"/>
              <a:stCxn id="8" idx="7"/>
              <a:endCxn id="14" idx="2"/>
            </p:cNvCxnSpPr>
            <p:nvPr/>
          </p:nvCxnSpPr>
          <p:spPr bwMode="auto">
            <a:xfrm>
              <a:off x="3741" y="2378"/>
              <a:ext cx="2207" cy="6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6" name="AutoShape 34"/>
            <p:cNvCxnSpPr>
              <a:cxnSpLocks noChangeShapeType="1"/>
              <a:stCxn id="11" idx="5"/>
              <a:endCxn id="13" idx="1"/>
            </p:cNvCxnSpPr>
            <p:nvPr/>
          </p:nvCxnSpPr>
          <p:spPr bwMode="auto">
            <a:xfrm>
              <a:off x="4789" y="2898"/>
              <a:ext cx="965" cy="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pic>
          <p:nvPicPr>
            <p:cNvPr id="37" name="Picture 35"/>
            <p:cNvPicPr>
              <a:picLocks noChangeAspect="1" noChangeArrowheads="1"/>
            </p:cNvPicPr>
            <p:nvPr/>
          </p:nvPicPr>
          <p:blipFill>
            <a:blip r:embed="rId2" cstate="print">
              <a:grayscl/>
            </a:blip>
            <a:srcRect/>
            <a:stretch>
              <a:fillRect/>
            </a:stretch>
          </p:blipFill>
          <p:spPr bwMode="auto">
            <a:xfrm>
              <a:off x="2375" y="2049"/>
              <a:ext cx="4565" cy="2282"/>
            </a:xfrm>
            <a:prstGeom prst="rect">
              <a:avLst/>
            </a:prstGeom>
            <a:noFill/>
          </p:spPr>
        </p:pic>
      </p:grpSp>
      <p:grpSp>
        <p:nvGrpSpPr>
          <p:cNvPr id="38" name="Group 2"/>
          <p:cNvGrpSpPr>
            <a:grpSpLocks/>
          </p:cNvGrpSpPr>
          <p:nvPr/>
        </p:nvGrpSpPr>
        <p:grpSpPr bwMode="auto">
          <a:xfrm>
            <a:off x="500034" y="2428868"/>
            <a:ext cx="7358114" cy="4214818"/>
            <a:chOff x="1970" y="8030"/>
            <a:chExt cx="4804" cy="2723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1970" y="8030"/>
              <a:ext cx="4753" cy="1764"/>
            </a:xfrm>
            <a:custGeom>
              <a:avLst/>
              <a:gdLst/>
              <a:ahLst/>
              <a:cxnLst>
                <a:cxn ang="0">
                  <a:pos x="0" y="1363"/>
                </a:cxn>
                <a:cxn ang="0">
                  <a:pos x="3385" y="1704"/>
                </a:cxn>
                <a:cxn ang="0">
                  <a:pos x="3995" y="1001"/>
                </a:cxn>
                <a:cxn ang="0">
                  <a:pos x="4753" y="0"/>
                </a:cxn>
              </a:cxnLst>
              <a:rect l="0" t="0" r="r" b="b"/>
              <a:pathLst>
                <a:path w="4753" h="1764">
                  <a:moveTo>
                    <a:pt x="0" y="1363"/>
                  </a:moveTo>
                  <a:cubicBezTo>
                    <a:pt x="562" y="1420"/>
                    <a:pt x="2719" y="1764"/>
                    <a:pt x="3385" y="1704"/>
                  </a:cubicBezTo>
                  <a:cubicBezTo>
                    <a:pt x="4051" y="1644"/>
                    <a:pt x="3767" y="1285"/>
                    <a:pt x="3995" y="1001"/>
                  </a:cubicBezTo>
                  <a:cubicBezTo>
                    <a:pt x="4223" y="717"/>
                    <a:pt x="4675" y="158"/>
                    <a:pt x="4753" y="0"/>
                  </a:cubicBezTo>
                </a:path>
              </a:pathLst>
            </a:cu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grpSp>
          <p:nvGrpSpPr>
            <p:cNvPr id="39" name="Group 4"/>
            <p:cNvGrpSpPr>
              <a:grpSpLocks/>
            </p:cNvGrpSpPr>
            <p:nvPr/>
          </p:nvGrpSpPr>
          <p:grpSpPr bwMode="auto">
            <a:xfrm>
              <a:off x="2015" y="8030"/>
              <a:ext cx="4759" cy="2723"/>
              <a:chOff x="2015" y="6797"/>
              <a:chExt cx="4759" cy="2723"/>
            </a:xfrm>
          </p:grpSpPr>
          <p:sp>
            <p:nvSpPr>
              <p:cNvPr id="3077" name="Freeform 5"/>
              <p:cNvSpPr>
                <a:spLocks/>
              </p:cNvSpPr>
              <p:nvPr/>
            </p:nvSpPr>
            <p:spPr bwMode="auto">
              <a:xfrm>
                <a:off x="2118" y="7431"/>
                <a:ext cx="4206" cy="2089"/>
              </a:xfrm>
              <a:custGeom>
                <a:avLst/>
                <a:gdLst/>
                <a:ahLst/>
                <a:cxnLst>
                  <a:cxn ang="0">
                    <a:pos x="4206" y="2089"/>
                  </a:cxn>
                  <a:cxn ang="0">
                    <a:pos x="3202" y="1386"/>
                  </a:cxn>
                  <a:cxn ang="0">
                    <a:pos x="3336" y="839"/>
                  </a:cxn>
                  <a:cxn ang="0">
                    <a:pos x="1940" y="674"/>
                  </a:cxn>
                  <a:cxn ang="0">
                    <a:pos x="0" y="0"/>
                  </a:cxn>
                </a:cxnLst>
                <a:rect l="0" t="0" r="r" b="b"/>
                <a:pathLst>
                  <a:path w="4206" h="2089">
                    <a:moveTo>
                      <a:pt x="4206" y="2089"/>
                    </a:moveTo>
                    <a:cubicBezTo>
                      <a:pt x="3756" y="1845"/>
                      <a:pt x="3347" y="1594"/>
                      <a:pt x="3202" y="1386"/>
                    </a:cubicBezTo>
                    <a:cubicBezTo>
                      <a:pt x="3057" y="1178"/>
                      <a:pt x="3546" y="958"/>
                      <a:pt x="3336" y="839"/>
                    </a:cubicBezTo>
                    <a:cubicBezTo>
                      <a:pt x="3126" y="720"/>
                      <a:pt x="2496" y="814"/>
                      <a:pt x="1940" y="674"/>
                    </a:cubicBezTo>
                    <a:cubicBezTo>
                      <a:pt x="1384" y="534"/>
                      <a:pt x="404" y="141"/>
                      <a:pt x="0" y="0"/>
                    </a:cubicBezTo>
                  </a:path>
                </a:pathLst>
              </a:custGeom>
              <a:noFill/>
              <a:ln w="317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078" name="Freeform 6"/>
              <p:cNvSpPr>
                <a:spLocks/>
              </p:cNvSpPr>
              <p:nvPr/>
            </p:nvSpPr>
            <p:spPr bwMode="auto">
              <a:xfrm>
                <a:off x="2563" y="6797"/>
                <a:ext cx="4084" cy="227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79" y="1000"/>
                  </a:cxn>
                  <a:cxn ang="0">
                    <a:pos x="3167" y="938"/>
                  </a:cxn>
                  <a:cxn ang="0">
                    <a:pos x="2880" y="2055"/>
                  </a:cxn>
                  <a:cxn ang="0">
                    <a:pos x="4084" y="2276"/>
                  </a:cxn>
                </a:cxnLst>
                <a:rect l="0" t="0" r="r" b="b"/>
                <a:pathLst>
                  <a:path w="4084" h="2278">
                    <a:moveTo>
                      <a:pt x="0" y="0"/>
                    </a:moveTo>
                    <a:cubicBezTo>
                      <a:pt x="163" y="167"/>
                      <a:pt x="451" y="844"/>
                      <a:pt x="979" y="1000"/>
                    </a:cubicBezTo>
                    <a:cubicBezTo>
                      <a:pt x="1507" y="1156"/>
                      <a:pt x="2850" y="762"/>
                      <a:pt x="3167" y="938"/>
                    </a:cubicBezTo>
                    <a:cubicBezTo>
                      <a:pt x="3484" y="1114"/>
                      <a:pt x="2727" y="1832"/>
                      <a:pt x="2880" y="2055"/>
                    </a:cubicBezTo>
                    <a:cubicBezTo>
                      <a:pt x="3033" y="2278"/>
                      <a:pt x="3833" y="2230"/>
                      <a:pt x="4084" y="2276"/>
                    </a:cubicBezTo>
                  </a:path>
                </a:pathLst>
              </a:custGeom>
              <a:noFill/>
              <a:ln w="317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079" name="Freeform 7"/>
              <p:cNvSpPr>
                <a:spLocks/>
              </p:cNvSpPr>
              <p:nvPr/>
            </p:nvSpPr>
            <p:spPr bwMode="auto">
              <a:xfrm>
                <a:off x="2015" y="6927"/>
                <a:ext cx="4759" cy="2263"/>
              </a:xfrm>
              <a:custGeom>
                <a:avLst/>
                <a:gdLst/>
                <a:ahLst/>
                <a:cxnLst>
                  <a:cxn ang="0">
                    <a:pos x="4759" y="0"/>
                  </a:cxn>
                  <a:cxn ang="0">
                    <a:pos x="3979" y="956"/>
                  </a:cxn>
                  <a:cxn ang="0">
                    <a:pos x="3770" y="1637"/>
                  </a:cxn>
                  <a:cxn ang="0">
                    <a:pos x="2407" y="1703"/>
                  </a:cxn>
                  <a:cxn ang="0">
                    <a:pos x="1165" y="1538"/>
                  </a:cxn>
                  <a:cxn ang="0">
                    <a:pos x="0" y="2263"/>
                  </a:cxn>
                </a:cxnLst>
                <a:rect l="0" t="0" r="r" b="b"/>
                <a:pathLst>
                  <a:path w="4759" h="2263">
                    <a:moveTo>
                      <a:pt x="4759" y="0"/>
                    </a:moveTo>
                    <a:cubicBezTo>
                      <a:pt x="4629" y="159"/>
                      <a:pt x="4144" y="683"/>
                      <a:pt x="3979" y="956"/>
                    </a:cubicBezTo>
                    <a:cubicBezTo>
                      <a:pt x="3814" y="1229"/>
                      <a:pt x="4032" y="1513"/>
                      <a:pt x="3770" y="1637"/>
                    </a:cubicBezTo>
                    <a:cubicBezTo>
                      <a:pt x="3508" y="1761"/>
                      <a:pt x="2841" y="1719"/>
                      <a:pt x="2407" y="1703"/>
                    </a:cubicBezTo>
                    <a:cubicBezTo>
                      <a:pt x="1973" y="1687"/>
                      <a:pt x="1566" y="1445"/>
                      <a:pt x="1165" y="1538"/>
                    </a:cubicBezTo>
                    <a:cubicBezTo>
                      <a:pt x="764" y="1631"/>
                      <a:pt x="243" y="2112"/>
                      <a:pt x="0" y="2263"/>
                    </a:cubicBezTo>
                  </a:path>
                </a:pathLst>
              </a:custGeom>
              <a:noFill/>
              <a:ln w="317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</p:grpSp>
      <p:grpSp>
        <p:nvGrpSpPr>
          <p:cNvPr id="40" name="Group 72"/>
          <p:cNvGrpSpPr/>
          <p:nvPr/>
        </p:nvGrpSpPr>
        <p:grpSpPr>
          <a:xfrm>
            <a:off x="1857356" y="3857628"/>
            <a:ext cx="4714908" cy="2357454"/>
            <a:chOff x="1857356" y="3857628"/>
            <a:chExt cx="4714908" cy="2357454"/>
          </a:xfrm>
        </p:grpSpPr>
        <p:grpSp>
          <p:nvGrpSpPr>
            <p:cNvPr id="41" name="Group 9"/>
            <p:cNvGrpSpPr>
              <a:grpSpLocks/>
            </p:cNvGrpSpPr>
            <p:nvPr/>
          </p:nvGrpSpPr>
          <p:grpSpPr bwMode="auto">
            <a:xfrm>
              <a:off x="2357422" y="3929066"/>
              <a:ext cx="500066" cy="571503"/>
              <a:chOff x="8369" y="5734"/>
              <a:chExt cx="343" cy="352"/>
            </a:xfrm>
          </p:grpSpPr>
          <p:sp>
            <p:nvSpPr>
              <p:cNvPr id="3082" name="Rectangle 10"/>
              <p:cNvSpPr>
                <a:spLocks noChangeArrowheads="1"/>
              </p:cNvSpPr>
              <p:nvPr/>
            </p:nvSpPr>
            <p:spPr bwMode="auto">
              <a:xfrm>
                <a:off x="8369" y="5832"/>
                <a:ext cx="343" cy="25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083" name="Text Box 11"/>
              <p:cNvSpPr txBox="1">
                <a:spLocks noChangeArrowheads="1"/>
              </p:cNvSpPr>
              <p:nvPr/>
            </p:nvSpPr>
            <p:spPr bwMode="auto">
              <a:xfrm>
                <a:off x="8369" y="5734"/>
                <a:ext cx="343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084" name="AutoShape 12"/>
              <p:cNvCxnSpPr>
                <a:cxnSpLocks noChangeShapeType="1"/>
              </p:cNvCxnSpPr>
              <p:nvPr/>
            </p:nvCxnSpPr>
            <p:spPr bwMode="auto">
              <a:xfrm>
                <a:off x="8369" y="6017"/>
                <a:ext cx="343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42" name="Group 9"/>
            <p:cNvGrpSpPr>
              <a:grpSpLocks/>
            </p:cNvGrpSpPr>
            <p:nvPr/>
          </p:nvGrpSpPr>
          <p:grpSpPr bwMode="auto">
            <a:xfrm>
              <a:off x="1857356" y="4857760"/>
              <a:ext cx="500066" cy="571503"/>
              <a:chOff x="8369" y="5734"/>
              <a:chExt cx="343" cy="352"/>
            </a:xfrm>
          </p:grpSpPr>
          <p:sp>
            <p:nvSpPr>
              <p:cNvPr id="50" name="Rectangle 10"/>
              <p:cNvSpPr>
                <a:spLocks noChangeArrowheads="1"/>
              </p:cNvSpPr>
              <p:nvPr/>
            </p:nvSpPr>
            <p:spPr bwMode="auto">
              <a:xfrm>
                <a:off x="8369" y="5832"/>
                <a:ext cx="343" cy="25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51" name="Text Box 11"/>
              <p:cNvSpPr txBox="1">
                <a:spLocks noChangeArrowheads="1"/>
              </p:cNvSpPr>
              <p:nvPr/>
            </p:nvSpPr>
            <p:spPr bwMode="auto">
              <a:xfrm>
                <a:off x="8369" y="5734"/>
                <a:ext cx="343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2" name="AutoShape 12"/>
              <p:cNvCxnSpPr>
                <a:cxnSpLocks noChangeShapeType="1"/>
              </p:cNvCxnSpPr>
              <p:nvPr/>
            </p:nvCxnSpPr>
            <p:spPr bwMode="auto">
              <a:xfrm>
                <a:off x="8369" y="6017"/>
                <a:ext cx="343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43" name="Group 13"/>
            <p:cNvGrpSpPr>
              <a:grpSpLocks/>
            </p:cNvGrpSpPr>
            <p:nvPr/>
          </p:nvGrpSpPr>
          <p:grpSpPr bwMode="auto">
            <a:xfrm>
              <a:off x="3857620" y="4429132"/>
              <a:ext cx="571504" cy="571504"/>
              <a:chOff x="9006" y="5735"/>
              <a:chExt cx="343" cy="352"/>
            </a:xfrm>
          </p:grpSpPr>
          <p:sp>
            <p:nvSpPr>
              <p:cNvPr id="3086" name="Rectangle 14"/>
              <p:cNvSpPr>
                <a:spLocks noChangeArrowheads="1"/>
              </p:cNvSpPr>
              <p:nvPr/>
            </p:nvSpPr>
            <p:spPr bwMode="auto">
              <a:xfrm>
                <a:off x="9006" y="5834"/>
                <a:ext cx="343" cy="253"/>
              </a:xfrm>
              <a:prstGeom prst="rect">
                <a:avLst/>
              </a:prstGeom>
              <a:solidFill>
                <a:srgbClr val="007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cxnSp>
            <p:nvCxnSpPr>
              <p:cNvPr id="3087" name="AutoShape 15"/>
              <p:cNvCxnSpPr>
                <a:cxnSpLocks noChangeShapeType="1"/>
              </p:cNvCxnSpPr>
              <p:nvPr/>
            </p:nvCxnSpPr>
            <p:spPr bwMode="auto">
              <a:xfrm>
                <a:off x="9006" y="6016"/>
                <a:ext cx="343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3088" name="Text Box 16"/>
              <p:cNvSpPr txBox="1">
                <a:spLocks noChangeArrowheads="1"/>
              </p:cNvSpPr>
              <p:nvPr/>
            </p:nvSpPr>
            <p:spPr bwMode="auto">
              <a:xfrm>
                <a:off x="9006" y="5735"/>
                <a:ext cx="343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4" name="Group 13"/>
            <p:cNvGrpSpPr>
              <a:grpSpLocks/>
            </p:cNvGrpSpPr>
            <p:nvPr/>
          </p:nvGrpSpPr>
          <p:grpSpPr bwMode="auto">
            <a:xfrm>
              <a:off x="5857884" y="3857628"/>
              <a:ext cx="571504" cy="571504"/>
              <a:chOff x="9006" y="5735"/>
              <a:chExt cx="343" cy="352"/>
            </a:xfrm>
          </p:grpSpPr>
          <p:sp>
            <p:nvSpPr>
              <p:cNvPr id="58" name="Rectangle 14"/>
              <p:cNvSpPr>
                <a:spLocks noChangeArrowheads="1"/>
              </p:cNvSpPr>
              <p:nvPr/>
            </p:nvSpPr>
            <p:spPr bwMode="auto">
              <a:xfrm>
                <a:off x="9006" y="5834"/>
                <a:ext cx="343" cy="253"/>
              </a:xfrm>
              <a:prstGeom prst="rect">
                <a:avLst/>
              </a:prstGeom>
              <a:solidFill>
                <a:srgbClr val="007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cxnSp>
            <p:nvCxnSpPr>
              <p:cNvPr id="59" name="AutoShape 15"/>
              <p:cNvCxnSpPr>
                <a:cxnSpLocks noChangeShapeType="1"/>
              </p:cNvCxnSpPr>
              <p:nvPr/>
            </p:nvCxnSpPr>
            <p:spPr bwMode="auto">
              <a:xfrm>
                <a:off x="9006" y="6016"/>
                <a:ext cx="343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60" name="Text Box 16"/>
              <p:cNvSpPr txBox="1">
                <a:spLocks noChangeArrowheads="1"/>
              </p:cNvSpPr>
              <p:nvPr/>
            </p:nvSpPr>
            <p:spPr bwMode="auto">
              <a:xfrm>
                <a:off x="9006" y="5735"/>
                <a:ext cx="343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5" name="Group 17"/>
            <p:cNvGrpSpPr>
              <a:grpSpLocks/>
            </p:cNvGrpSpPr>
            <p:nvPr/>
          </p:nvGrpSpPr>
          <p:grpSpPr bwMode="auto">
            <a:xfrm>
              <a:off x="3714744" y="5143512"/>
              <a:ext cx="571504" cy="571504"/>
              <a:chOff x="8369" y="6259"/>
              <a:chExt cx="343" cy="352"/>
            </a:xfrm>
          </p:grpSpPr>
          <p:sp>
            <p:nvSpPr>
              <p:cNvPr id="3090" name="Rectangle 18"/>
              <p:cNvSpPr>
                <a:spLocks noChangeArrowheads="1"/>
              </p:cNvSpPr>
              <p:nvPr/>
            </p:nvSpPr>
            <p:spPr bwMode="auto">
              <a:xfrm>
                <a:off x="8369" y="6350"/>
                <a:ext cx="343" cy="253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cxnSp>
            <p:nvCxnSpPr>
              <p:cNvPr id="3091" name="AutoShape 19"/>
              <p:cNvCxnSpPr>
                <a:cxnSpLocks noChangeShapeType="1"/>
              </p:cNvCxnSpPr>
              <p:nvPr/>
            </p:nvCxnSpPr>
            <p:spPr bwMode="auto">
              <a:xfrm>
                <a:off x="8369" y="6532"/>
                <a:ext cx="343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3092" name="Text Box 20"/>
              <p:cNvSpPr txBox="1">
                <a:spLocks noChangeArrowheads="1"/>
              </p:cNvSpPr>
              <p:nvPr/>
            </p:nvSpPr>
            <p:spPr bwMode="auto">
              <a:xfrm>
                <a:off x="8369" y="6259"/>
                <a:ext cx="343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6" name="Group 17"/>
            <p:cNvGrpSpPr>
              <a:grpSpLocks/>
            </p:cNvGrpSpPr>
            <p:nvPr/>
          </p:nvGrpSpPr>
          <p:grpSpPr bwMode="auto">
            <a:xfrm>
              <a:off x="5214942" y="5643578"/>
              <a:ext cx="571504" cy="571504"/>
              <a:chOff x="8369" y="6259"/>
              <a:chExt cx="343" cy="352"/>
            </a:xfrm>
          </p:grpSpPr>
          <p:sp>
            <p:nvSpPr>
              <p:cNvPr id="66" name="Rectangle 18"/>
              <p:cNvSpPr>
                <a:spLocks noChangeArrowheads="1"/>
              </p:cNvSpPr>
              <p:nvPr/>
            </p:nvSpPr>
            <p:spPr bwMode="auto">
              <a:xfrm>
                <a:off x="8369" y="6350"/>
                <a:ext cx="343" cy="253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cxnSp>
            <p:nvCxnSpPr>
              <p:cNvPr id="67" name="AutoShape 19"/>
              <p:cNvCxnSpPr>
                <a:cxnSpLocks noChangeShapeType="1"/>
              </p:cNvCxnSpPr>
              <p:nvPr/>
            </p:nvCxnSpPr>
            <p:spPr bwMode="auto">
              <a:xfrm>
                <a:off x="8369" y="6532"/>
                <a:ext cx="343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68" name="Text Box 20"/>
              <p:cNvSpPr txBox="1">
                <a:spLocks noChangeArrowheads="1"/>
              </p:cNvSpPr>
              <p:nvPr/>
            </p:nvSpPr>
            <p:spPr bwMode="auto">
              <a:xfrm>
                <a:off x="8369" y="6259"/>
                <a:ext cx="343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47" name="Group 21"/>
            <p:cNvGrpSpPr>
              <a:grpSpLocks/>
            </p:cNvGrpSpPr>
            <p:nvPr/>
          </p:nvGrpSpPr>
          <p:grpSpPr bwMode="auto">
            <a:xfrm>
              <a:off x="6000760" y="4857760"/>
              <a:ext cx="571504" cy="500066"/>
              <a:chOff x="9006" y="6251"/>
              <a:chExt cx="343" cy="352"/>
            </a:xfrm>
          </p:grpSpPr>
          <p:sp>
            <p:nvSpPr>
              <p:cNvPr id="3094" name="Rectangle 22"/>
              <p:cNvSpPr>
                <a:spLocks noChangeArrowheads="1"/>
              </p:cNvSpPr>
              <p:nvPr/>
            </p:nvSpPr>
            <p:spPr bwMode="auto">
              <a:xfrm>
                <a:off x="9006" y="6350"/>
                <a:ext cx="343" cy="25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cxnSp>
            <p:nvCxnSpPr>
              <p:cNvPr id="3095" name="AutoShape 23"/>
              <p:cNvCxnSpPr>
                <a:cxnSpLocks noChangeShapeType="1"/>
              </p:cNvCxnSpPr>
              <p:nvPr/>
            </p:nvCxnSpPr>
            <p:spPr bwMode="auto">
              <a:xfrm>
                <a:off x="9006" y="6532"/>
                <a:ext cx="343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3096" name="Text Box 24"/>
              <p:cNvSpPr txBox="1">
                <a:spLocks noChangeArrowheads="1"/>
              </p:cNvSpPr>
              <p:nvPr/>
            </p:nvSpPr>
            <p:spPr bwMode="auto">
              <a:xfrm>
                <a:off x="9006" y="6251"/>
                <a:ext cx="343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027" name="Freeform 3"/>
          <p:cNvSpPr>
            <a:spLocks/>
          </p:cNvSpPr>
          <p:nvPr/>
        </p:nvSpPr>
        <p:spPr bwMode="auto">
          <a:xfrm>
            <a:off x="1403648" y="2420888"/>
            <a:ext cx="6264695" cy="352839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79" y="1000"/>
              </a:cxn>
              <a:cxn ang="0">
                <a:pos x="3167" y="938"/>
              </a:cxn>
              <a:cxn ang="0">
                <a:pos x="2880" y="2055"/>
              </a:cxn>
              <a:cxn ang="0">
                <a:pos x="4084" y="2276"/>
              </a:cxn>
            </a:cxnLst>
            <a:rect l="0" t="0" r="r" b="b"/>
            <a:pathLst>
              <a:path w="4084" h="2278">
                <a:moveTo>
                  <a:pt x="0" y="0"/>
                </a:moveTo>
                <a:cubicBezTo>
                  <a:pt x="163" y="167"/>
                  <a:pt x="451" y="844"/>
                  <a:pt x="979" y="1000"/>
                </a:cubicBezTo>
                <a:cubicBezTo>
                  <a:pt x="1507" y="1156"/>
                  <a:pt x="2850" y="762"/>
                  <a:pt x="3167" y="938"/>
                </a:cubicBezTo>
                <a:cubicBezTo>
                  <a:pt x="3484" y="1114"/>
                  <a:pt x="2727" y="1832"/>
                  <a:pt x="2880" y="2055"/>
                </a:cubicBezTo>
                <a:cubicBezTo>
                  <a:pt x="3033" y="2278"/>
                  <a:pt x="3833" y="2230"/>
                  <a:pt x="4084" y="2276"/>
                </a:cubicBezTo>
              </a:path>
            </a:pathLst>
          </a:custGeom>
          <a:noFill/>
          <a:ln w="825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Slide Number Placeholder 7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Arial" charset="0"/>
              </a:rPr>
              <a:t>Rainbow Path </a:t>
            </a:r>
            <a:r>
              <a:rPr lang="en-US" dirty="0" smtClean="0">
                <a:latin typeface="Arial" charset="0"/>
              </a:rPr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Distribute the colors among switches (up to a single color for each switch), such that each path contains </a:t>
            </a:r>
            <a:r>
              <a:rPr lang="en-US" b="1" dirty="0" smtClean="0">
                <a:solidFill>
                  <a:srgbClr val="FF0000"/>
                </a:solidFill>
              </a:rPr>
              <a:t>all</a:t>
            </a:r>
            <a:r>
              <a:rPr lang="en-US" dirty="0" smtClean="0"/>
              <a:t> colors.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Goal:</a:t>
            </a:r>
            <a:r>
              <a:rPr lang="en-US" dirty="0" smtClean="0"/>
              <a:t> maximize the number of colors </a:t>
            </a:r>
            <a:r>
              <a:rPr lang="en-US" b="1" i="1" dirty="0" smtClean="0"/>
              <a:t>c </a:t>
            </a:r>
            <a:r>
              <a:rPr lang="en-US" dirty="0" smtClean="0"/>
              <a:t>used.</a:t>
            </a:r>
          </a:p>
          <a:p>
            <a:pPr lvl="1"/>
            <a:r>
              <a:rPr lang="en-US" b="1" i="1" dirty="0" smtClean="0"/>
              <a:t>NP-hard </a:t>
            </a:r>
            <a:r>
              <a:rPr lang="en-US" dirty="0" smtClean="0"/>
              <a:t>problem</a:t>
            </a:r>
            <a:endParaRPr lang="en-US" i="1" dirty="0"/>
          </a:p>
          <a:p>
            <a:pPr lvl="1"/>
            <a:r>
              <a:rPr lang="en-US" dirty="0" smtClean="0"/>
              <a:t>Turn to greedy algorithms.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113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1</a:t>
            </a:r>
            <a:r>
              <a:rPr lang="en-US" dirty="0"/>
              <a:t>-GREEDY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For each </a:t>
            </a:r>
            <a:r>
              <a:rPr lang="en-US" b="1" dirty="0" smtClean="0">
                <a:solidFill>
                  <a:srgbClr val="00B050"/>
                </a:solidFill>
              </a:rPr>
              <a:t>new color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Color the (yet uncolored) switch that maximizes the number of paths going through the switch and not yet containing the </a:t>
            </a:r>
            <a:r>
              <a:rPr lang="en-US" b="1" dirty="0" smtClean="0">
                <a:solidFill>
                  <a:srgbClr val="00B050"/>
                </a:solidFill>
              </a:rPr>
              <a:t>new color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Repeat this until all paths contain the </a:t>
            </a:r>
            <a:r>
              <a:rPr lang="en-US" b="1" dirty="0" smtClean="0">
                <a:solidFill>
                  <a:srgbClr val="00B050"/>
                </a:solidFill>
              </a:rPr>
              <a:t>new color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Runs in time </a:t>
            </a:r>
            <a:r>
              <a:rPr lang="en-US" b="1" i="1" dirty="0" smtClean="0"/>
              <a:t>O(n</a:t>
            </a:r>
            <a:r>
              <a:rPr lang="en-US" b="1" i="1" baseline="30000" dirty="0" smtClean="0"/>
              <a:t>2</a:t>
            </a:r>
            <a:r>
              <a:rPr lang="en-US" b="1" i="1" dirty="0" smtClean="0"/>
              <a:t>|P|)</a:t>
            </a:r>
            <a:r>
              <a:rPr lang="en-US" dirty="0" smtClean="0"/>
              <a:t>, where </a:t>
            </a:r>
            <a:r>
              <a:rPr lang="en-US" b="1" i="1" dirty="0" smtClean="0"/>
              <a:t>n </a:t>
            </a:r>
            <a:r>
              <a:rPr lang="en-US" dirty="0" smtClean="0"/>
              <a:t>is the number of switches, and </a:t>
            </a:r>
            <a:r>
              <a:rPr lang="en-US" b="1" i="1" dirty="0" smtClean="0"/>
              <a:t>P </a:t>
            </a:r>
            <a:r>
              <a:rPr lang="en-US" dirty="0"/>
              <a:t>is </a:t>
            </a:r>
            <a:r>
              <a:rPr lang="en-US" dirty="0" smtClean="0"/>
              <a:t>path set.</a:t>
            </a:r>
            <a:endParaRPr lang="en-US" b="1" i="1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94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1</a:t>
            </a:r>
            <a:r>
              <a:rPr lang="en-US" dirty="0" smtClean="0"/>
              <a:t>-GREEDY: Example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First Iteration (</a:t>
            </a:r>
            <a:r>
              <a:rPr lang="en-US" dirty="0" smtClean="0">
                <a:solidFill>
                  <a:srgbClr val="00B050"/>
                </a:solidFill>
              </a:rPr>
              <a:t>first color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Switches </a:t>
            </a:r>
            <a:r>
              <a:rPr lang="en-US" b="1" i="1" dirty="0" smtClean="0"/>
              <a:t>v</a:t>
            </a:r>
            <a:r>
              <a:rPr lang="en-US" b="1" i="1" baseline="-25000" dirty="0" smtClean="0"/>
              <a:t>1</a:t>
            </a:r>
            <a:r>
              <a:rPr lang="en-US" dirty="0" smtClean="0"/>
              <a:t>,</a:t>
            </a:r>
            <a:r>
              <a:rPr lang="en-US" b="1" i="1" dirty="0" smtClean="0"/>
              <a:t> v</a:t>
            </a:r>
            <a:r>
              <a:rPr lang="en-US" b="1" i="1" baseline="-25000" dirty="0" smtClean="0"/>
              <a:t>2</a:t>
            </a:r>
            <a:r>
              <a:rPr lang="en-US" b="1" i="1" dirty="0" smtClean="0"/>
              <a:t> </a:t>
            </a:r>
            <a:r>
              <a:rPr lang="en-US" dirty="0" smtClean="0"/>
              <a:t>and</a:t>
            </a:r>
            <a:r>
              <a:rPr lang="en-US" b="1" i="1" dirty="0" smtClean="0"/>
              <a:t> v</a:t>
            </a:r>
            <a:r>
              <a:rPr lang="en-US" b="1" i="1" baseline="-25000" dirty="0" smtClean="0"/>
              <a:t>4</a:t>
            </a:r>
            <a:r>
              <a:rPr lang="en-US" b="1" i="1" dirty="0" smtClean="0"/>
              <a:t> </a:t>
            </a:r>
            <a:r>
              <a:rPr lang="en-US" dirty="0" smtClean="0"/>
              <a:t>belong to two paths (each), while </a:t>
            </a:r>
            <a:r>
              <a:rPr lang="en-US" b="1" i="1" dirty="0" smtClean="0"/>
              <a:t>v</a:t>
            </a:r>
            <a:r>
              <a:rPr lang="en-US" b="1" i="1" baseline="-25000" dirty="0" smtClean="0"/>
              <a:t>3 </a:t>
            </a:r>
            <a:r>
              <a:rPr lang="en-US" dirty="0" smtClean="0"/>
              <a:t> belongs only to one path. </a:t>
            </a:r>
          </a:p>
          <a:p>
            <a:pPr lvl="2"/>
            <a:r>
              <a:rPr lang="en-US" dirty="0" smtClean="0"/>
              <a:t>E.g., </a:t>
            </a:r>
            <a:r>
              <a:rPr lang="en-US" dirty="0" smtClean="0">
                <a:solidFill>
                  <a:srgbClr val="00B050"/>
                </a:solidFill>
              </a:rPr>
              <a:t>color</a:t>
            </a:r>
            <a:r>
              <a:rPr lang="en-US" dirty="0" smtClean="0"/>
              <a:t> </a:t>
            </a:r>
            <a:r>
              <a:rPr lang="en-US" b="1" i="1" dirty="0" smtClean="0"/>
              <a:t>v</a:t>
            </a:r>
            <a:r>
              <a:rPr lang="en-US" b="1" i="1" baseline="-25000" dirty="0" smtClean="0"/>
              <a:t>1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Need also to color p</a:t>
            </a:r>
            <a:r>
              <a:rPr lang="en-US" baseline="-25000" dirty="0" smtClean="0"/>
              <a:t>3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>
                <a:solidFill>
                  <a:srgbClr val="00B050"/>
                </a:solidFill>
              </a:rPr>
              <a:t>Color</a:t>
            </a:r>
            <a:r>
              <a:rPr lang="en-US" dirty="0" smtClean="0"/>
              <a:t> either v</a:t>
            </a:r>
            <a:r>
              <a:rPr lang="en-US" baseline="-25000" dirty="0" smtClean="0"/>
              <a:t>2</a:t>
            </a:r>
            <a:r>
              <a:rPr lang="en-US" dirty="0" smtClean="0"/>
              <a:t> or v</a:t>
            </a:r>
            <a:r>
              <a:rPr lang="en-US" baseline="-25000" dirty="0" smtClean="0"/>
              <a:t>4</a:t>
            </a:r>
            <a:r>
              <a:rPr lang="en-US" dirty="0" smtClean="0"/>
              <a:t>.</a:t>
            </a:r>
          </a:p>
          <a:p>
            <a:r>
              <a:rPr lang="en-US" dirty="0" smtClean="0"/>
              <a:t>Second iteration 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dirty="0" smtClean="0">
                <a:solidFill>
                  <a:srgbClr val="FF0000"/>
                </a:solidFill>
              </a:rPr>
              <a:t>second color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Even by coloring both v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and v</a:t>
            </a:r>
            <a:r>
              <a:rPr lang="en-US" baseline="-25000" dirty="0" smtClean="0"/>
              <a:t>4</a:t>
            </a:r>
            <a:r>
              <a:rPr lang="en-US" dirty="0" smtClean="0"/>
              <a:t>, </a:t>
            </a:r>
            <a:r>
              <a:rPr lang="en-US" b="1" dirty="0" smtClean="0"/>
              <a:t>p</a:t>
            </a:r>
            <a:r>
              <a:rPr lang="en-US" b="1" baseline="-25000" dirty="0" smtClean="0"/>
              <a:t>1</a:t>
            </a:r>
            <a:r>
              <a:rPr lang="en-US" b="1" dirty="0" smtClean="0"/>
              <a:t> remains </a:t>
            </a:r>
            <a:br>
              <a:rPr lang="en-US" b="1" dirty="0" smtClean="0"/>
            </a:br>
            <a:r>
              <a:rPr lang="en-US" b="1" dirty="0" smtClean="0"/>
              <a:t>uncolored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Stop: only use </a:t>
            </a:r>
            <a:r>
              <a:rPr lang="en-US" dirty="0" smtClean="0">
                <a:solidFill>
                  <a:srgbClr val="00B050"/>
                </a:solidFill>
              </a:rPr>
              <a:t>first color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he-IL" baseline="-25000" dirty="0" smtClean="0"/>
          </a:p>
          <a:p>
            <a:pPr lvl="1"/>
            <a:endParaRPr lang="he-IL" b="1" i="1" baseline="-25000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2066" y="2937864"/>
            <a:ext cx="3748406" cy="3237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 bwMode="auto">
          <a:xfrm>
            <a:off x="5072066" y="3429000"/>
            <a:ext cx="432048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715272" y="3429000"/>
            <a:ext cx="432048" cy="360040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1" animBg="1"/>
      <p:bldP spid="7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q</a:t>
            </a:r>
            <a:r>
              <a:rPr lang="en-US" dirty="0" smtClean="0"/>
              <a:t>-GREEDY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b="1" i="1" dirty="0" smtClean="0"/>
              <a:t>q</a:t>
            </a:r>
            <a:r>
              <a:rPr lang="en-US" dirty="0" smtClean="0"/>
              <a:t>-GREEDY</a:t>
            </a:r>
            <a:r>
              <a:rPr lang="en-US" dirty="0"/>
              <a:t>, </a:t>
            </a:r>
            <a:r>
              <a:rPr lang="en-US" dirty="0" smtClean="0"/>
              <a:t>at </a:t>
            </a:r>
            <a:r>
              <a:rPr lang="en-US" dirty="0"/>
              <a:t>each (sub-)iteration, pick </a:t>
            </a:r>
            <a:r>
              <a:rPr lang="en-US" b="1" dirty="0" smtClean="0">
                <a:solidFill>
                  <a:srgbClr val="FF0000"/>
                </a:solidFill>
              </a:rPr>
              <a:t>up to </a:t>
            </a:r>
            <a:r>
              <a:rPr lang="en-US" b="1" i="1" dirty="0" smtClean="0"/>
              <a:t>q</a:t>
            </a:r>
            <a:r>
              <a:rPr lang="en-US" b="1" dirty="0" smtClean="0">
                <a:solidFill>
                  <a:srgbClr val="FF0000"/>
                </a:solidFill>
              </a:rPr>
              <a:t> switches </a:t>
            </a:r>
            <a:r>
              <a:rPr lang="en-US" dirty="0" smtClean="0"/>
              <a:t>that maximize </a:t>
            </a:r>
            <a:r>
              <a:rPr lang="en-US" dirty="0"/>
              <a:t>the number of paths </a:t>
            </a:r>
            <a:r>
              <a:rPr lang="en-US" dirty="0" smtClean="0"/>
              <a:t>going through the switches and not yet containing </a:t>
            </a:r>
            <a:r>
              <a:rPr lang="en-US" dirty="0"/>
              <a:t>the new </a:t>
            </a:r>
            <a:r>
              <a:rPr lang="en-US" dirty="0" smtClean="0"/>
              <a:t>color. </a:t>
            </a:r>
          </a:p>
          <a:p>
            <a:pPr lvl="1"/>
            <a:r>
              <a:rPr lang="en-US" dirty="0" smtClean="0"/>
              <a:t>Runs </a:t>
            </a:r>
            <a:r>
              <a:rPr lang="en-US" dirty="0"/>
              <a:t>in </a:t>
            </a:r>
            <a:r>
              <a:rPr lang="en-US" dirty="0" smtClean="0"/>
              <a:t>time </a:t>
            </a:r>
            <a:r>
              <a:rPr lang="en-US" b="1" i="1" dirty="0" smtClean="0"/>
              <a:t>O(n</a:t>
            </a:r>
            <a:r>
              <a:rPr lang="en-US" b="1" i="1" baseline="30000" dirty="0" smtClean="0"/>
              <a:t>q+1</a:t>
            </a:r>
            <a:r>
              <a:rPr lang="en-US" b="1" i="1" dirty="0" smtClean="0"/>
              <a:t>|P|)</a:t>
            </a:r>
            <a:r>
              <a:rPr lang="en-US" dirty="0" smtClean="0"/>
              <a:t>, </a:t>
            </a:r>
            <a:r>
              <a:rPr lang="en-US" dirty="0"/>
              <a:t>where </a:t>
            </a:r>
            <a:r>
              <a:rPr lang="en-US" b="1" i="1" dirty="0"/>
              <a:t>n </a:t>
            </a:r>
            <a:r>
              <a:rPr lang="en-US" dirty="0"/>
              <a:t>is the number of switches, and </a:t>
            </a:r>
            <a:r>
              <a:rPr lang="en-US" b="1" i="1" dirty="0"/>
              <a:t>P </a:t>
            </a:r>
            <a:r>
              <a:rPr lang="en-US" dirty="0"/>
              <a:t>is the </a:t>
            </a:r>
            <a:r>
              <a:rPr lang="en-US" dirty="0" smtClean="0"/>
              <a:t>path set.</a:t>
            </a:r>
            <a:br>
              <a:rPr lang="en-US" dirty="0" smtClean="0"/>
            </a:b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7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The </a:t>
            </a:r>
            <a:r>
              <a:rPr lang="en-US" dirty="0" smtClean="0"/>
              <a:t>Multiple-Color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57161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 the following network,</a:t>
            </a:r>
            <a:br>
              <a:rPr lang="en-US" dirty="0" smtClean="0"/>
            </a:br>
            <a:r>
              <a:rPr lang="en-US" dirty="0" smtClean="0"/>
              <a:t>with 3 paths, there is no</a:t>
            </a:r>
            <a:br>
              <a:rPr lang="en-US" dirty="0" smtClean="0"/>
            </a:br>
            <a:r>
              <a:rPr lang="en-US" dirty="0" smtClean="0"/>
              <a:t>solution with two colors.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Idea</a:t>
            </a:r>
            <a:r>
              <a:rPr lang="en-US" dirty="0" smtClean="0"/>
              <a:t>: assign more than one </a:t>
            </a:r>
            <a:br>
              <a:rPr lang="en-US" dirty="0" smtClean="0"/>
            </a:br>
            <a:r>
              <a:rPr lang="en-US" dirty="0" smtClean="0"/>
              <a:t>color to each switch: </a:t>
            </a:r>
            <a:r>
              <a:rPr lang="en-US" b="1" i="1" dirty="0" smtClean="0"/>
              <a:t>v</a:t>
            </a:r>
            <a:r>
              <a:rPr lang="en-US" b="1" i="1" baseline="-25000" dirty="0" smtClean="0"/>
              <a:t>1 </a:t>
            </a:r>
            <a:r>
              <a:rPr lang="en-US" dirty="0" smtClean="0"/>
              <a:t>with </a:t>
            </a:r>
            <a:br>
              <a:rPr lang="en-US" dirty="0" smtClean="0"/>
            </a:br>
            <a:r>
              <a:rPr lang="en-US" dirty="0" smtClean="0"/>
              <a:t>colors 1 and 2, </a:t>
            </a:r>
            <a:r>
              <a:rPr lang="en-US" b="1" i="1" dirty="0" smtClean="0"/>
              <a:t>v</a:t>
            </a:r>
            <a:r>
              <a:rPr lang="en-US" b="1" i="1" baseline="-25000" dirty="0" smtClean="0"/>
              <a:t>2 </a:t>
            </a:r>
            <a:r>
              <a:rPr lang="en-US" dirty="0" smtClean="0"/>
              <a:t>with </a:t>
            </a:r>
            <a:r>
              <a:rPr lang="en-US" dirty="0"/>
              <a:t>colors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 </a:t>
            </a:r>
            <a:r>
              <a:rPr lang="en-US" dirty="0"/>
              <a:t>and </a:t>
            </a:r>
            <a:r>
              <a:rPr lang="en-US" dirty="0" smtClean="0"/>
              <a:t>3 and </a:t>
            </a:r>
            <a:r>
              <a:rPr lang="en-US" b="1" i="1" dirty="0" smtClean="0"/>
              <a:t>v</a:t>
            </a:r>
            <a:r>
              <a:rPr lang="en-US" b="1" i="1" baseline="-25000" dirty="0" smtClean="0"/>
              <a:t>3 </a:t>
            </a:r>
            <a:r>
              <a:rPr lang="en-US" dirty="0" smtClean="0"/>
              <a:t>with </a:t>
            </a:r>
            <a:r>
              <a:rPr lang="en-US" dirty="0"/>
              <a:t>colors </a:t>
            </a:r>
            <a:r>
              <a:rPr lang="en-US" dirty="0" smtClean="0"/>
              <a:t>1 </a:t>
            </a:r>
            <a:r>
              <a:rPr lang="en-US" dirty="0"/>
              <a:t>and </a:t>
            </a:r>
            <a:r>
              <a:rPr lang="en-US" dirty="0" smtClean="0"/>
              <a:t>3.</a:t>
            </a:r>
          </a:p>
          <a:p>
            <a:r>
              <a:rPr lang="en-US" dirty="0" smtClean="0"/>
              <a:t>All paths contain all colors. </a:t>
            </a:r>
          </a:p>
          <a:p>
            <a:pPr lvl="1"/>
            <a:r>
              <a:rPr lang="en-US" dirty="0" smtClean="0"/>
              <a:t>Each switch holds approx. 2/3 of the table.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412776"/>
            <a:ext cx="3096344" cy="2424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 bwMode="auto">
          <a:xfrm>
            <a:off x="6084168" y="2924944"/>
            <a:ext cx="216024" cy="21602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7092280" y="1628800"/>
            <a:ext cx="216024" cy="216024"/>
          </a:xfrm>
          <a:prstGeom prst="rect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876256" y="1628800"/>
            <a:ext cx="432048" cy="216024"/>
            <a:chOff x="5220072" y="1412776"/>
            <a:chExt cx="288032" cy="144016"/>
          </a:xfrm>
        </p:grpSpPr>
        <p:sp>
          <p:nvSpPr>
            <p:cNvPr id="7" name="Rectangle 6"/>
            <p:cNvSpPr/>
            <p:nvPr/>
          </p:nvSpPr>
          <p:spPr bwMode="auto">
            <a:xfrm>
              <a:off x="5220072" y="1412776"/>
              <a:ext cx="144016" cy="144016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364088" y="1412776"/>
              <a:ext cx="144016" cy="144016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868144" y="2924944"/>
            <a:ext cx="432048" cy="216024"/>
            <a:chOff x="5220072" y="1700808"/>
            <a:chExt cx="288032" cy="144016"/>
          </a:xfrm>
        </p:grpSpPr>
        <p:sp>
          <p:nvSpPr>
            <p:cNvPr id="9" name="Rectangle 8"/>
            <p:cNvSpPr/>
            <p:nvPr/>
          </p:nvSpPr>
          <p:spPr bwMode="auto">
            <a:xfrm>
              <a:off x="5220072" y="1700808"/>
              <a:ext cx="144016" cy="144016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364088" y="1700808"/>
              <a:ext cx="144016" cy="144016"/>
            </a:xfrm>
            <a:prstGeom prst="rect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7884368" y="2924944"/>
            <a:ext cx="432048" cy="216024"/>
            <a:chOff x="5220072" y="2348880"/>
            <a:chExt cx="432048" cy="216024"/>
          </a:xfrm>
        </p:grpSpPr>
        <p:sp>
          <p:nvSpPr>
            <p:cNvPr id="11" name="Rectangle 10"/>
            <p:cNvSpPr/>
            <p:nvPr/>
          </p:nvSpPr>
          <p:spPr bwMode="auto">
            <a:xfrm>
              <a:off x="5220072" y="2348880"/>
              <a:ext cx="216024" cy="216024"/>
            </a:xfrm>
            <a:prstGeom prst="rect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436096" y="2348880"/>
              <a:ext cx="216024" cy="216024"/>
            </a:xfrm>
            <a:prstGeom prst="rect">
              <a:avLst/>
            </a:prstGeom>
            <a:solidFill>
              <a:srgbClr val="00B05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8244408" y="2636912"/>
            <a:ext cx="360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737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18" grpId="0"/>
      <p:bldP spid="18" grpId="1"/>
      <p:bldP spid="18" grpId="2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/>
              <a:t>The </a:t>
            </a:r>
            <a:r>
              <a:rPr lang="en-US" dirty="0" smtClean="0"/>
              <a:t>Multiple-Color Case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Goal</a:t>
            </a:r>
            <a:r>
              <a:rPr lang="en-US" dirty="0" smtClean="0"/>
              <a:t>: Maximize the number of colors used, subject to a maximum number </a:t>
            </a:r>
            <a:r>
              <a:rPr lang="en-US" b="1" i="1" dirty="0" smtClean="0"/>
              <a:t>d</a:t>
            </a:r>
            <a:r>
              <a:rPr lang="en-US" dirty="0" smtClean="0"/>
              <a:t> of colors allowed in each switch.</a:t>
            </a:r>
          </a:p>
          <a:p>
            <a:r>
              <a:rPr lang="en-US" dirty="0" smtClean="0"/>
              <a:t>Problem is </a:t>
            </a:r>
            <a:r>
              <a:rPr lang="en-US" b="1" i="1" dirty="0" smtClean="0"/>
              <a:t>NP-hard</a:t>
            </a:r>
            <a:r>
              <a:rPr lang="en-US" dirty="0" smtClean="0"/>
              <a:t>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Idea: </a:t>
            </a:r>
            <a:r>
              <a:rPr lang="en-US" dirty="0" smtClean="0"/>
              <a:t>Reduction to the single-color case:</a:t>
            </a:r>
          </a:p>
          <a:p>
            <a:pPr lvl="1"/>
            <a:r>
              <a:rPr lang="en-US" dirty="0" smtClean="0"/>
              <a:t>Split each switch into a chain of </a:t>
            </a:r>
            <a:r>
              <a:rPr lang="en-US" b="1" i="1" dirty="0" smtClean="0"/>
              <a:t>d </a:t>
            </a:r>
            <a:r>
              <a:rPr lang="en-US" dirty="0" smtClean="0"/>
              <a:t>switches.</a:t>
            </a:r>
          </a:p>
          <a:p>
            <a:pPr lvl="1"/>
            <a:r>
              <a:rPr lang="en-US" dirty="0" smtClean="0"/>
              <a:t>For each path that goes through a switch, make it go trough the entire chain.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2571736" y="2214554"/>
            <a:ext cx="4608512" cy="2664296"/>
            <a:chOff x="1475656" y="3645024"/>
            <a:chExt cx="4608512" cy="2664296"/>
          </a:xfrm>
        </p:grpSpPr>
        <p:sp>
          <p:nvSpPr>
            <p:cNvPr id="5138" name="Rectangle 18"/>
            <p:cNvSpPr>
              <a:spLocks noChangeArrowheads="1"/>
            </p:cNvSpPr>
            <p:nvPr/>
          </p:nvSpPr>
          <p:spPr bwMode="auto">
            <a:xfrm>
              <a:off x="1475656" y="3645024"/>
              <a:ext cx="4608512" cy="2664296"/>
            </a:xfrm>
            <a:prstGeom prst="rect">
              <a:avLst/>
            </a:prstGeom>
            <a:solidFill>
              <a:schemeClr val="accent1"/>
            </a:solidFill>
            <a:ln w="31750">
              <a:solidFill>
                <a:schemeClr val="tx2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122" name="Group 2"/>
            <p:cNvGrpSpPr>
              <a:grpSpLocks/>
            </p:cNvGrpSpPr>
            <p:nvPr/>
          </p:nvGrpSpPr>
          <p:grpSpPr bwMode="auto">
            <a:xfrm>
              <a:off x="1979712" y="3789040"/>
              <a:ext cx="3943507" cy="2304256"/>
              <a:chOff x="5000" y="9913"/>
              <a:chExt cx="4192" cy="2622"/>
            </a:xfrm>
            <a:noFill/>
          </p:grpSpPr>
          <p:cxnSp>
            <p:nvCxnSpPr>
              <p:cNvPr id="5123" name="AutoShape 3"/>
              <p:cNvCxnSpPr>
                <a:cxnSpLocks noChangeShapeType="1"/>
                <a:stCxn id="5125" idx="0"/>
                <a:endCxn id="5124" idx="4"/>
              </p:cNvCxnSpPr>
              <p:nvPr/>
            </p:nvCxnSpPr>
            <p:spPr bwMode="auto">
              <a:xfrm flipV="1">
                <a:off x="7723" y="10865"/>
                <a:ext cx="1" cy="158"/>
              </a:xfrm>
              <a:prstGeom prst="straightConnector1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</p:cxnSp>
          <p:sp>
            <p:nvSpPr>
              <p:cNvPr id="5124" name="Oval 4"/>
              <p:cNvSpPr>
                <a:spLocks noChangeArrowheads="1"/>
              </p:cNvSpPr>
              <p:nvPr/>
            </p:nvSpPr>
            <p:spPr bwMode="auto">
              <a:xfrm>
                <a:off x="7539" y="10473"/>
                <a:ext cx="367" cy="370"/>
              </a:xfrm>
              <a:prstGeom prst="ellipse">
                <a:avLst/>
              </a:prstGeom>
              <a:grpFill/>
              <a:ln w="2857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25" name="Oval 5"/>
              <p:cNvSpPr>
                <a:spLocks noChangeArrowheads="1"/>
              </p:cNvSpPr>
              <p:nvPr/>
            </p:nvSpPr>
            <p:spPr bwMode="auto">
              <a:xfrm>
                <a:off x="7539" y="11045"/>
                <a:ext cx="367" cy="370"/>
              </a:xfrm>
              <a:prstGeom prst="ellipse">
                <a:avLst/>
              </a:prstGeom>
              <a:grpFill/>
              <a:ln w="2857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26" name="Oval 6"/>
              <p:cNvSpPr>
                <a:spLocks noChangeArrowheads="1"/>
              </p:cNvSpPr>
              <p:nvPr/>
            </p:nvSpPr>
            <p:spPr bwMode="auto">
              <a:xfrm>
                <a:off x="7539" y="11627"/>
                <a:ext cx="367" cy="370"/>
              </a:xfrm>
              <a:prstGeom prst="ellipse">
                <a:avLst/>
              </a:prstGeom>
              <a:grpFill/>
              <a:ln w="2857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5127" name="AutoShape 7"/>
              <p:cNvCxnSpPr>
                <a:cxnSpLocks noChangeShapeType="1"/>
                <a:endCxn id="5124" idx="0"/>
              </p:cNvCxnSpPr>
              <p:nvPr/>
            </p:nvCxnSpPr>
            <p:spPr bwMode="auto">
              <a:xfrm flipH="1">
                <a:off x="7723" y="9913"/>
                <a:ext cx="1" cy="538"/>
              </a:xfrm>
              <a:prstGeom prst="straightConnector1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</p:cxnSp>
          <p:cxnSp>
            <p:nvCxnSpPr>
              <p:cNvPr id="5128" name="AutoShape 8"/>
              <p:cNvCxnSpPr>
                <a:cxnSpLocks noChangeShapeType="1"/>
                <a:stCxn id="5126" idx="4"/>
              </p:cNvCxnSpPr>
              <p:nvPr/>
            </p:nvCxnSpPr>
            <p:spPr bwMode="auto">
              <a:xfrm flipH="1">
                <a:off x="7722" y="12019"/>
                <a:ext cx="1" cy="516"/>
              </a:xfrm>
              <a:prstGeom prst="straightConnector1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</p:cxnSp>
          <p:cxnSp>
            <p:nvCxnSpPr>
              <p:cNvPr id="5129" name="AutoShape 9"/>
              <p:cNvCxnSpPr>
                <a:cxnSpLocks noChangeShapeType="1"/>
                <a:stCxn id="5125" idx="4"/>
                <a:endCxn id="5126" idx="0"/>
              </p:cNvCxnSpPr>
              <p:nvPr/>
            </p:nvCxnSpPr>
            <p:spPr bwMode="auto">
              <a:xfrm>
                <a:off x="7723" y="11437"/>
                <a:ext cx="1" cy="168"/>
              </a:xfrm>
              <a:prstGeom prst="straightConnector1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</p:cxnSp>
          <p:sp>
            <p:nvSpPr>
              <p:cNvPr id="5130" name="AutoShape 10"/>
              <p:cNvSpPr>
                <a:spLocks noChangeArrowheads="1"/>
              </p:cNvSpPr>
              <p:nvPr/>
            </p:nvSpPr>
            <p:spPr bwMode="auto">
              <a:xfrm>
                <a:off x="6159" y="11023"/>
                <a:ext cx="1044" cy="370"/>
              </a:xfrm>
              <a:prstGeom prst="rightArrow">
                <a:avLst>
                  <a:gd name="adj1" fmla="val 50000"/>
                  <a:gd name="adj2" fmla="val 70541"/>
                </a:avLst>
              </a:prstGeom>
              <a:grpFill/>
              <a:ln w="9525">
                <a:solidFill>
                  <a:schemeClr val="tx2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31" name="Oval 11"/>
              <p:cNvSpPr>
                <a:spLocks noChangeArrowheads="1"/>
              </p:cNvSpPr>
              <p:nvPr/>
            </p:nvSpPr>
            <p:spPr bwMode="auto">
              <a:xfrm>
                <a:off x="5387" y="11023"/>
                <a:ext cx="367" cy="370"/>
              </a:xfrm>
              <a:prstGeom prst="ellipse">
                <a:avLst/>
              </a:prstGeom>
              <a:grpFill/>
              <a:ln w="2857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cxnSp>
            <p:nvCxnSpPr>
              <p:cNvPr id="5132" name="AutoShape 12"/>
              <p:cNvCxnSpPr>
                <a:cxnSpLocks noChangeShapeType="1"/>
                <a:stCxn id="5131" idx="0"/>
              </p:cNvCxnSpPr>
              <p:nvPr/>
            </p:nvCxnSpPr>
            <p:spPr bwMode="auto">
              <a:xfrm flipV="1">
                <a:off x="5571" y="10451"/>
                <a:ext cx="9" cy="550"/>
              </a:xfrm>
              <a:prstGeom prst="straightConnector1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</p:cxnSp>
          <p:cxnSp>
            <p:nvCxnSpPr>
              <p:cNvPr id="5133" name="AutoShape 13"/>
              <p:cNvCxnSpPr>
                <a:cxnSpLocks noChangeShapeType="1"/>
                <a:endCxn id="5131" idx="3"/>
              </p:cNvCxnSpPr>
              <p:nvPr/>
            </p:nvCxnSpPr>
            <p:spPr bwMode="auto">
              <a:xfrm flipV="1">
                <a:off x="5000" y="11361"/>
                <a:ext cx="441" cy="413"/>
              </a:xfrm>
              <a:prstGeom prst="straightConnector1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</p:cxnSp>
          <p:cxnSp>
            <p:nvCxnSpPr>
              <p:cNvPr id="5134" name="AutoShape 14"/>
              <p:cNvCxnSpPr>
                <a:cxnSpLocks noChangeShapeType="1"/>
                <a:stCxn id="5131" idx="4"/>
              </p:cNvCxnSpPr>
              <p:nvPr/>
            </p:nvCxnSpPr>
            <p:spPr bwMode="auto">
              <a:xfrm>
                <a:off x="5571" y="11415"/>
                <a:ext cx="1" cy="582"/>
              </a:xfrm>
              <a:prstGeom prst="straightConnector1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</p:cxnSp>
          <p:cxnSp>
            <p:nvCxnSpPr>
              <p:cNvPr id="5135" name="AutoShape 15"/>
              <p:cNvCxnSpPr>
                <a:cxnSpLocks noChangeShapeType="1"/>
                <a:stCxn id="5126" idx="3"/>
              </p:cNvCxnSpPr>
              <p:nvPr/>
            </p:nvCxnSpPr>
            <p:spPr bwMode="auto">
              <a:xfrm flipH="1">
                <a:off x="7203" y="11965"/>
                <a:ext cx="390" cy="377"/>
              </a:xfrm>
              <a:prstGeom prst="straightConnector1">
                <a:avLst/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</p:cxnSp>
          <p:sp>
            <p:nvSpPr>
              <p:cNvPr id="5136" name="AutoShape 16"/>
              <p:cNvSpPr>
                <a:spLocks/>
              </p:cNvSpPr>
              <p:nvPr/>
            </p:nvSpPr>
            <p:spPr bwMode="auto">
              <a:xfrm>
                <a:off x="8045" y="10507"/>
                <a:ext cx="418" cy="1429"/>
              </a:xfrm>
              <a:prstGeom prst="rightBrace">
                <a:avLst>
                  <a:gd name="adj1" fmla="val 28489"/>
                  <a:gd name="adj2" fmla="val 50000"/>
                </a:avLst>
              </a:prstGeom>
              <a:grpFill/>
              <a:ln w="9525">
                <a:solidFill>
                  <a:schemeClr val="tx2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137" name="Text Box 17"/>
              <p:cNvSpPr txBox="1">
                <a:spLocks noChangeArrowheads="1"/>
              </p:cNvSpPr>
              <p:nvPr/>
            </p:nvSpPr>
            <p:spPr bwMode="auto">
              <a:xfrm>
                <a:off x="8445" y="10978"/>
                <a:ext cx="747" cy="715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1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ea typeface="Arial" pitchFamily="34" charset="0"/>
                    <a:cs typeface="Arial" pitchFamily="34" charset="0"/>
                  </a:rPr>
                  <a:t>d</a:t>
                </a:r>
                <a:endParaRPr kumimoji="0" lang="en-US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23" name="Slide Number Placeholder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05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Main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000" dirty="0" smtClean="0">
                <a:latin typeface="Arial" charset="0"/>
              </a:rPr>
              <a:t>Table Decomposition</a:t>
            </a:r>
          </a:p>
          <a:p>
            <a:pPr lvl="1">
              <a:lnSpc>
                <a:spcPct val="80000"/>
              </a:lnSpc>
            </a:pPr>
            <a:r>
              <a:rPr lang="en-US" sz="2600" dirty="0">
                <a:latin typeface="Arial" charset="0"/>
              </a:rPr>
              <a:t>Pivot Bit </a:t>
            </a:r>
            <a:r>
              <a:rPr lang="en-US" sz="2600" dirty="0" smtClean="0">
                <a:latin typeface="Arial" charset="0"/>
              </a:rPr>
              <a:t>Decomposition</a:t>
            </a:r>
          </a:p>
          <a:p>
            <a:pPr lvl="1">
              <a:lnSpc>
                <a:spcPct val="80000"/>
              </a:lnSpc>
            </a:pPr>
            <a:r>
              <a:rPr lang="en-US" sz="2600" dirty="0">
                <a:latin typeface="Arial" charset="0"/>
              </a:rPr>
              <a:t>Cut-Based Decomposition</a:t>
            </a:r>
            <a:endParaRPr lang="en-US" sz="26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z="3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z="3000" dirty="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3000" dirty="0" smtClean="0">
                <a:latin typeface="Arial" charset="0"/>
              </a:rPr>
              <a:t>Rainbow Path Problem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>
                <a:latin typeface="Arial" charset="0"/>
              </a:rPr>
              <a:t>A Single color case</a:t>
            </a:r>
          </a:p>
          <a:p>
            <a:pPr lvl="1">
              <a:lnSpc>
                <a:spcPct val="80000"/>
              </a:lnSpc>
            </a:pPr>
            <a:r>
              <a:rPr lang="en-US" sz="2600" dirty="0" smtClean="0">
                <a:latin typeface="Arial" charset="0"/>
              </a:rPr>
              <a:t>The multiple color case.</a:t>
            </a:r>
          </a:p>
          <a:p>
            <a:pPr lvl="1">
              <a:lnSpc>
                <a:spcPct val="80000"/>
              </a:lnSpc>
            </a:pPr>
            <a:endParaRPr lang="en-US" sz="26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3000" dirty="0" smtClean="0">
                <a:latin typeface="Arial" charset="0"/>
              </a:rPr>
              <a:t>Evaluation</a:t>
            </a:r>
          </a:p>
          <a:p>
            <a:pPr>
              <a:lnSpc>
                <a:spcPct val="80000"/>
              </a:lnSpc>
            </a:pPr>
            <a:endParaRPr lang="en-US" sz="3000" dirty="0">
              <a:latin typeface="Arial" charset="0"/>
            </a:endParaRPr>
          </a:p>
          <a:p>
            <a:pPr>
              <a:lnSpc>
                <a:spcPct val="80000"/>
              </a:lnSpc>
            </a:pPr>
            <a:endParaRPr lang="en-US" sz="3000" dirty="0" smtClean="0">
              <a:latin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sz="3000" dirty="0" smtClean="0">
              <a:latin typeface="Arial" charset="0"/>
            </a:endParaRPr>
          </a:p>
        </p:txBody>
      </p:sp>
      <p:sp>
        <p:nvSpPr>
          <p:cNvPr id="16389" name="AutoShape 9"/>
          <p:cNvSpPr>
            <a:spLocks noChangeArrowheads="1"/>
          </p:cNvSpPr>
          <p:nvPr/>
        </p:nvSpPr>
        <p:spPr bwMode="auto">
          <a:xfrm>
            <a:off x="228600" y="5334000"/>
            <a:ext cx="533400" cy="5334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924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Decomposition: PBD and CBD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</a:t>
            </a:r>
            <a:r>
              <a:rPr lang="en-US" b="1" i="1" dirty="0"/>
              <a:t>quality</a:t>
            </a:r>
            <a:r>
              <a:rPr lang="en-US" dirty="0"/>
              <a:t> </a:t>
            </a:r>
            <a:r>
              <a:rPr lang="en-US" dirty="0" smtClean="0"/>
              <a:t>of the decomposition as: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original table size</a:t>
            </a:r>
            <a:br>
              <a:rPr lang="en-US" dirty="0" smtClean="0"/>
            </a:br>
            <a:r>
              <a:rPr lang="en-US" dirty="0" smtClean="0"/>
              <a:t>max </a:t>
            </a:r>
            <a:r>
              <a:rPr lang="en-US" dirty="0" err="1" smtClean="0"/>
              <a:t>subtable</a:t>
            </a:r>
            <a:r>
              <a:rPr lang="en-US" dirty="0" smtClean="0"/>
              <a:t> size * number of </a:t>
            </a:r>
            <a:r>
              <a:rPr lang="en-US" dirty="0" err="1" smtClean="0"/>
              <a:t>subtables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044846"/>
            <a:ext cx="6629400" cy="2742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29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928662" y="3141660"/>
            <a:ext cx="7286676" cy="158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42364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Access Control Table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7239000" y="2209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075" tIns="46038" rIns="92075" bIns="46038" anchor="ctr">
            <a:spAutoFit/>
          </a:bodyPr>
          <a:lstStyle/>
          <a:p>
            <a:pPr algn="ctr" eaLnBrk="0" hangingPunct="0"/>
            <a:r>
              <a:rPr kumimoji="1" lang="en-US" sz="2400">
                <a:latin typeface="Times New Roman" pitchFamily="18" charset="0"/>
              </a:rPr>
              <a:t>Action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752600" y="1878013"/>
            <a:ext cx="6400800" cy="4406900"/>
            <a:chOff x="1488" y="415"/>
            <a:chExt cx="4032" cy="3137"/>
          </a:xfrm>
        </p:grpSpPr>
        <p:sp>
          <p:nvSpPr>
            <p:cNvPr id="7180" name="Rectangle 5"/>
            <p:cNvSpPr>
              <a:spLocks noChangeArrowheads="1"/>
            </p:cNvSpPr>
            <p:nvPr/>
          </p:nvSpPr>
          <p:spPr bwMode="auto">
            <a:xfrm>
              <a:off x="2016" y="432"/>
              <a:ext cx="3024" cy="3120"/>
            </a:xfrm>
            <a:prstGeom prst="rect">
              <a:avLst/>
            </a:prstGeom>
            <a:noFill/>
            <a:ln w="571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>
                <a:lnSpc>
                  <a:spcPct val="80000"/>
                </a:lnSpc>
                <a:spcBef>
                  <a:spcPct val="20000"/>
                </a:spcBef>
                <a:buClr>
                  <a:schemeClr val="folHlink"/>
                </a:buClr>
                <a:buSzPct val="90000"/>
                <a:buFont typeface="Wingdings" pitchFamily="2" charset="2"/>
                <a:buChar char="n"/>
              </a:pPr>
              <a:endParaRPr lang="he-IL" sz="2400"/>
            </a:p>
          </p:txBody>
        </p:sp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2352" y="1488"/>
              <a:ext cx="2304" cy="1968"/>
              <a:chOff x="2352" y="1488"/>
              <a:chExt cx="2304" cy="2064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2496" y="1797"/>
                <a:ext cx="2016" cy="1685"/>
                <a:chOff x="2496" y="1797"/>
                <a:chExt cx="2016" cy="1685"/>
              </a:xfrm>
            </p:grpSpPr>
            <p:sp>
              <p:nvSpPr>
                <p:cNvPr id="7190" name="Rectangle 8"/>
                <p:cNvSpPr>
                  <a:spLocks noChangeArrowheads="1"/>
                </p:cNvSpPr>
                <p:nvPr/>
              </p:nvSpPr>
              <p:spPr bwMode="auto">
                <a:xfrm>
                  <a:off x="2496" y="2112"/>
                  <a:ext cx="1008" cy="288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itchFamily="2" charset="2"/>
                    <a:buChar char="n"/>
                  </a:pPr>
                  <a:endParaRPr lang="he-IL" sz="2400"/>
                </a:p>
              </p:txBody>
            </p:sp>
            <p:sp>
              <p:nvSpPr>
                <p:cNvPr id="7191" name="Rectangle 9"/>
                <p:cNvSpPr>
                  <a:spLocks noChangeArrowheads="1"/>
                </p:cNvSpPr>
                <p:nvPr/>
              </p:nvSpPr>
              <p:spPr bwMode="auto">
                <a:xfrm>
                  <a:off x="3504" y="2112"/>
                  <a:ext cx="1008" cy="288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itchFamily="2" charset="2"/>
                    <a:buChar char="n"/>
                  </a:pPr>
                  <a:endParaRPr lang="he-IL" sz="2400"/>
                </a:p>
              </p:txBody>
            </p:sp>
            <p:sp>
              <p:nvSpPr>
                <p:cNvPr id="7192" name="Rectangle 10"/>
                <p:cNvSpPr>
                  <a:spLocks noChangeArrowheads="1"/>
                </p:cNvSpPr>
                <p:nvPr/>
              </p:nvSpPr>
              <p:spPr bwMode="auto">
                <a:xfrm>
                  <a:off x="2496" y="2400"/>
                  <a:ext cx="1008" cy="288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itchFamily="2" charset="2"/>
                    <a:buChar char="n"/>
                  </a:pPr>
                  <a:endParaRPr lang="he-IL" sz="2400"/>
                </a:p>
              </p:txBody>
            </p:sp>
            <p:sp>
              <p:nvSpPr>
                <p:cNvPr id="7193" name="Rectangle 11"/>
                <p:cNvSpPr>
                  <a:spLocks noChangeArrowheads="1"/>
                </p:cNvSpPr>
                <p:nvPr/>
              </p:nvSpPr>
              <p:spPr bwMode="auto">
                <a:xfrm>
                  <a:off x="3504" y="2400"/>
                  <a:ext cx="1008" cy="288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itchFamily="2" charset="2"/>
                    <a:buChar char="n"/>
                  </a:pPr>
                  <a:endParaRPr lang="he-IL" sz="2400"/>
                </a:p>
              </p:txBody>
            </p:sp>
            <p:sp>
              <p:nvSpPr>
                <p:cNvPr id="7194" name="Rectangle 12"/>
                <p:cNvSpPr>
                  <a:spLocks noChangeArrowheads="1"/>
                </p:cNvSpPr>
                <p:nvPr/>
              </p:nvSpPr>
              <p:spPr bwMode="auto">
                <a:xfrm>
                  <a:off x="2496" y="2688"/>
                  <a:ext cx="1008" cy="48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itchFamily="2" charset="2"/>
                    <a:buChar char="n"/>
                  </a:pPr>
                  <a:endParaRPr lang="he-IL" sz="2400"/>
                </a:p>
              </p:txBody>
            </p:sp>
            <p:sp>
              <p:nvSpPr>
                <p:cNvPr id="7195" name="Rectangle 13"/>
                <p:cNvSpPr>
                  <a:spLocks noChangeArrowheads="1"/>
                </p:cNvSpPr>
                <p:nvPr/>
              </p:nvSpPr>
              <p:spPr bwMode="auto">
                <a:xfrm>
                  <a:off x="3504" y="2688"/>
                  <a:ext cx="1008" cy="48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itchFamily="2" charset="2"/>
                    <a:buChar char="n"/>
                  </a:pPr>
                  <a:endParaRPr lang="he-IL" sz="2400"/>
                </a:p>
              </p:txBody>
            </p:sp>
            <p:sp>
              <p:nvSpPr>
                <p:cNvPr id="7196" name="Rectangle 14"/>
                <p:cNvSpPr>
                  <a:spLocks noChangeArrowheads="1"/>
                </p:cNvSpPr>
                <p:nvPr/>
              </p:nvSpPr>
              <p:spPr bwMode="auto">
                <a:xfrm>
                  <a:off x="2496" y="3168"/>
                  <a:ext cx="1008" cy="288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itchFamily="2" charset="2"/>
                    <a:buChar char="n"/>
                  </a:pPr>
                  <a:endParaRPr lang="he-IL" sz="2400"/>
                </a:p>
              </p:txBody>
            </p:sp>
            <p:sp>
              <p:nvSpPr>
                <p:cNvPr id="7197" name="Rectangle 15"/>
                <p:cNvSpPr>
                  <a:spLocks noChangeArrowheads="1"/>
                </p:cNvSpPr>
                <p:nvPr/>
              </p:nvSpPr>
              <p:spPr bwMode="auto">
                <a:xfrm>
                  <a:off x="3504" y="3168"/>
                  <a:ext cx="1008" cy="288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itchFamily="2" charset="2"/>
                    <a:buChar char="n"/>
                  </a:pPr>
                  <a:endParaRPr lang="he-IL" sz="2400"/>
                </a:p>
              </p:txBody>
            </p:sp>
            <p:sp>
              <p:nvSpPr>
                <p:cNvPr id="7198" name="Rectangle 16"/>
                <p:cNvSpPr>
                  <a:spLocks noChangeArrowheads="1"/>
                </p:cNvSpPr>
                <p:nvPr/>
              </p:nvSpPr>
              <p:spPr bwMode="auto">
                <a:xfrm>
                  <a:off x="2496" y="1824"/>
                  <a:ext cx="1008" cy="288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itchFamily="2" charset="2"/>
                    <a:buChar char="n"/>
                  </a:pPr>
                  <a:endParaRPr lang="he-IL" sz="2400"/>
                </a:p>
              </p:txBody>
            </p:sp>
            <p:sp>
              <p:nvSpPr>
                <p:cNvPr id="7199" name="Rectangle 17"/>
                <p:cNvSpPr>
                  <a:spLocks noChangeArrowheads="1"/>
                </p:cNvSpPr>
                <p:nvPr/>
              </p:nvSpPr>
              <p:spPr bwMode="auto">
                <a:xfrm>
                  <a:off x="3504" y="1824"/>
                  <a:ext cx="1008" cy="288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/>
                <a:lstStyle/>
                <a:p>
                  <a:pPr>
                    <a:lnSpc>
                      <a:spcPct val="80000"/>
                    </a:lnSpc>
                    <a:spcBef>
                      <a:spcPct val="20000"/>
                    </a:spcBef>
                    <a:buClr>
                      <a:schemeClr val="folHlink"/>
                    </a:buClr>
                    <a:buSzPct val="90000"/>
                    <a:buFont typeface="Wingdings" pitchFamily="2" charset="2"/>
                    <a:buChar char="n"/>
                  </a:pPr>
                  <a:endParaRPr lang="he-IL" sz="2400"/>
                </a:p>
              </p:txBody>
            </p:sp>
            <p:sp>
              <p:nvSpPr>
                <p:cNvPr id="7200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2832" y="2088"/>
                  <a:ext cx="372" cy="34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>
                  <a:spAutoFit/>
                </a:bodyPr>
                <a:lstStyle/>
                <a:p>
                  <a:pPr algn="ctr" eaLnBrk="0" hangingPunct="0"/>
                  <a:r>
                    <a:rPr kumimoji="1" lang="en-US" sz="2400">
                      <a:latin typeface="Times New Roman" pitchFamily="18" charset="0"/>
                    </a:rPr>
                    <a:t>----</a:t>
                  </a:r>
                </a:p>
              </p:txBody>
            </p:sp>
            <p:sp>
              <p:nvSpPr>
                <p:cNvPr id="7201" name="Text Box 19"/>
                <p:cNvSpPr txBox="1">
                  <a:spLocks noChangeArrowheads="1"/>
                </p:cNvSpPr>
                <p:nvPr/>
              </p:nvSpPr>
              <p:spPr bwMode="auto">
                <a:xfrm>
                  <a:off x="2832" y="2375"/>
                  <a:ext cx="372" cy="34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>
                  <a:spAutoFit/>
                </a:bodyPr>
                <a:lstStyle/>
                <a:p>
                  <a:pPr algn="ctr" eaLnBrk="0" hangingPunct="0"/>
                  <a:r>
                    <a:rPr kumimoji="1" lang="en-US" sz="2400">
                      <a:latin typeface="Times New Roman" pitchFamily="18" charset="0"/>
                    </a:rPr>
                    <a:t>----</a:t>
                  </a:r>
                </a:p>
              </p:txBody>
            </p:sp>
            <p:sp>
              <p:nvSpPr>
                <p:cNvPr id="7202" name="Text Box 20"/>
                <p:cNvSpPr txBox="1">
                  <a:spLocks noChangeArrowheads="1"/>
                </p:cNvSpPr>
                <p:nvPr/>
              </p:nvSpPr>
              <p:spPr bwMode="auto">
                <a:xfrm>
                  <a:off x="2832" y="3141"/>
                  <a:ext cx="372" cy="34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>
                  <a:spAutoFit/>
                </a:bodyPr>
                <a:lstStyle/>
                <a:p>
                  <a:pPr algn="ctr" eaLnBrk="0" hangingPunct="0"/>
                  <a:r>
                    <a:rPr kumimoji="1" lang="en-US" sz="2400">
                      <a:latin typeface="Times New Roman" pitchFamily="18" charset="0"/>
                    </a:rPr>
                    <a:t>----</a:t>
                  </a:r>
                </a:p>
              </p:txBody>
            </p:sp>
            <p:sp>
              <p:nvSpPr>
                <p:cNvPr id="7203" name="Text Box 21"/>
                <p:cNvSpPr txBox="1">
                  <a:spLocks noChangeArrowheads="1"/>
                </p:cNvSpPr>
                <p:nvPr/>
              </p:nvSpPr>
              <p:spPr bwMode="auto">
                <a:xfrm>
                  <a:off x="3840" y="3141"/>
                  <a:ext cx="372" cy="34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>
                  <a:spAutoFit/>
                </a:bodyPr>
                <a:lstStyle/>
                <a:p>
                  <a:pPr algn="ctr" eaLnBrk="0" hangingPunct="0"/>
                  <a:r>
                    <a:rPr kumimoji="1" lang="en-US" sz="2400">
                      <a:latin typeface="Times New Roman" pitchFamily="18" charset="0"/>
                    </a:rPr>
                    <a:t>----</a:t>
                  </a:r>
                </a:p>
              </p:txBody>
            </p:sp>
            <p:sp>
              <p:nvSpPr>
                <p:cNvPr id="7204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840" y="2375"/>
                  <a:ext cx="372" cy="34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>
                  <a:spAutoFit/>
                </a:bodyPr>
                <a:lstStyle/>
                <a:p>
                  <a:pPr algn="ctr" eaLnBrk="0" hangingPunct="0"/>
                  <a:r>
                    <a:rPr kumimoji="1" lang="en-US" sz="2400">
                      <a:latin typeface="Times New Roman" pitchFamily="18" charset="0"/>
                    </a:rPr>
                    <a:t>----</a:t>
                  </a:r>
                </a:p>
              </p:txBody>
            </p:sp>
            <p:sp>
              <p:nvSpPr>
                <p:cNvPr id="7205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3840" y="2088"/>
                  <a:ext cx="372" cy="34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>
                  <a:spAutoFit/>
                </a:bodyPr>
                <a:lstStyle/>
                <a:p>
                  <a:pPr algn="ctr" eaLnBrk="0" hangingPunct="0"/>
                  <a:r>
                    <a:rPr kumimoji="1" lang="en-US" sz="2400">
                      <a:latin typeface="Times New Roman" pitchFamily="18" charset="0"/>
                    </a:rPr>
                    <a:t>----</a:t>
                  </a:r>
                </a:p>
              </p:txBody>
            </p:sp>
            <p:sp>
              <p:nvSpPr>
                <p:cNvPr id="7206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2880" y="1847"/>
                  <a:ext cx="116" cy="341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>
                  <a:spAutoFit/>
                </a:bodyPr>
                <a:lstStyle/>
                <a:p>
                  <a:pPr algn="ctr" eaLnBrk="0" hangingPunct="0"/>
                  <a:endParaRPr kumimoji="1" lang="he-IL" sz="2400">
                    <a:latin typeface="Times New Roman" pitchFamily="18" charset="0"/>
                  </a:endParaRPr>
                </a:p>
              </p:txBody>
            </p:sp>
            <p:sp>
              <p:nvSpPr>
                <p:cNvPr id="7207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2760" y="1797"/>
                  <a:ext cx="478" cy="34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>
                  <a:spAutoFit/>
                </a:bodyPr>
                <a:lstStyle/>
                <a:p>
                  <a:pPr algn="ctr" eaLnBrk="0" hangingPunct="0"/>
                  <a:r>
                    <a:rPr kumimoji="1" lang="en-US" sz="2400">
                      <a:latin typeface="Times New Roman" pitchFamily="18" charset="0"/>
                    </a:rPr>
                    <a:t>Rule</a:t>
                  </a:r>
                </a:p>
              </p:txBody>
            </p:sp>
            <p:sp>
              <p:nvSpPr>
                <p:cNvPr id="7208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3687" y="1797"/>
                  <a:ext cx="638" cy="342"/>
                </a:xfrm>
                <a:prstGeom prst="rect">
                  <a:avLst/>
                </a:prstGeom>
                <a:noFill/>
                <a:ln w="12700">
                  <a:noFill/>
                  <a:miter lim="800000"/>
                  <a:headEnd/>
                  <a:tailEnd/>
                </a:ln>
              </p:spPr>
              <p:txBody>
                <a:bodyPr wrap="none" lIns="92075" tIns="46038" rIns="92075" bIns="46038" anchor="ctr">
                  <a:spAutoFit/>
                </a:bodyPr>
                <a:lstStyle/>
                <a:p>
                  <a:pPr algn="ctr" eaLnBrk="0" hangingPunct="0"/>
                  <a:r>
                    <a:rPr kumimoji="1" lang="en-US" sz="2400">
                      <a:latin typeface="Times New Roman" pitchFamily="18" charset="0"/>
                    </a:rPr>
                    <a:t>Action</a:t>
                  </a:r>
                </a:p>
              </p:txBody>
            </p:sp>
          </p:grpSp>
          <p:sp>
            <p:nvSpPr>
              <p:cNvPr id="7188" name="Rectangle 27"/>
              <p:cNvSpPr>
                <a:spLocks noChangeArrowheads="1"/>
              </p:cNvSpPr>
              <p:nvPr/>
            </p:nvSpPr>
            <p:spPr bwMode="auto">
              <a:xfrm>
                <a:off x="2352" y="1488"/>
                <a:ext cx="2304" cy="2064"/>
              </a:xfrm>
              <a:prstGeom prst="rect">
                <a:avLst/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lIns="92075" tIns="46038" rIns="92075" bIns="46038" anchor="ctr"/>
              <a:lstStyle/>
              <a:p>
                <a:pPr>
                  <a:lnSpc>
                    <a:spcPct val="80000"/>
                  </a:lnSpc>
                  <a:spcBef>
                    <a:spcPct val="20000"/>
                  </a:spcBef>
                  <a:buClr>
                    <a:schemeClr val="folHlink"/>
                  </a:buClr>
                  <a:buSzPct val="90000"/>
                  <a:buFont typeface="Wingdings" pitchFamily="2" charset="2"/>
                  <a:buChar char="n"/>
                </a:pPr>
                <a:endParaRPr lang="he-IL" sz="2400"/>
              </a:p>
            </p:txBody>
          </p:sp>
          <p:sp>
            <p:nvSpPr>
              <p:cNvPr id="7189" name="Text Box 28"/>
              <p:cNvSpPr txBox="1">
                <a:spLocks noChangeArrowheads="1"/>
              </p:cNvSpPr>
              <p:nvPr/>
            </p:nvSpPr>
            <p:spPr bwMode="auto">
              <a:xfrm>
                <a:off x="2428" y="1511"/>
                <a:ext cx="2225" cy="34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2075" tIns="46038" rIns="92075" bIns="46038" anchor="ctr">
                <a:spAutoFit/>
              </a:bodyPr>
              <a:lstStyle/>
              <a:p>
                <a:pPr algn="ctr" eaLnBrk="0" hangingPunct="0"/>
                <a:r>
                  <a:rPr kumimoji="1" lang="en-US" sz="2400" dirty="0">
                    <a:latin typeface="Times New Roman" pitchFamily="18" charset="0"/>
                  </a:rPr>
                  <a:t>Policy Database (classifier)</a:t>
                </a:r>
              </a:p>
            </p:txBody>
          </p:sp>
        </p:grpSp>
        <p:sp>
          <p:nvSpPr>
            <p:cNvPr id="7182" name="Oval 29"/>
            <p:cNvSpPr>
              <a:spLocks noChangeArrowheads="1"/>
            </p:cNvSpPr>
            <p:nvPr/>
          </p:nvSpPr>
          <p:spPr bwMode="auto">
            <a:xfrm>
              <a:off x="2400" y="720"/>
              <a:ext cx="2208" cy="528"/>
            </a:xfrm>
            <a:prstGeom prst="ellipse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algn="ctr" eaLnBrk="0" hangingPunct="0"/>
              <a:r>
                <a:rPr lang="en-US" sz="2400" dirty="0" smtClean="0"/>
                <a:t>Access Control</a:t>
              </a:r>
              <a:endParaRPr kumimoji="1" lang="en-US" sz="2400" dirty="0">
                <a:latin typeface="Times New Roman" pitchFamily="18" charset="0"/>
              </a:endParaRPr>
            </a:p>
          </p:txBody>
        </p:sp>
        <p:sp>
          <p:nvSpPr>
            <p:cNvPr id="7183" name="Line 30"/>
            <p:cNvSpPr>
              <a:spLocks noChangeShapeType="1"/>
            </p:cNvSpPr>
            <p:nvPr/>
          </p:nvSpPr>
          <p:spPr bwMode="auto">
            <a:xfrm flipV="1">
              <a:off x="3504" y="1248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7184" name="Line 31"/>
            <p:cNvSpPr>
              <a:spLocks noChangeShapeType="1"/>
            </p:cNvSpPr>
            <p:nvPr/>
          </p:nvSpPr>
          <p:spPr bwMode="auto">
            <a:xfrm>
              <a:off x="4608" y="1008"/>
              <a:ext cx="9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7185" name="Line 32"/>
            <p:cNvSpPr>
              <a:spLocks noChangeShapeType="1"/>
            </p:cNvSpPr>
            <p:nvPr/>
          </p:nvSpPr>
          <p:spPr bwMode="auto">
            <a:xfrm>
              <a:off x="1488" y="1008"/>
              <a:ext cx="9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lIns="92075" tIns="46038" rIns="92075" bIns="46038" anchor="ctr"/>
            <a:lstStyle/>
            <a:p>
              <a:endParaRPr lang="en-US"/>
            </a:p>
          </p:txBody>
        </p:sp>
        <p:sp>
          <p:nvSpPr>
            <p:cNvPr id="7186" name="Rectangle 33"/>
            <p:cNvSpPr>
              <a:spLocks noChangeArrowheads="1"/>
            </p:cNvSpPr>
            <p:nvPr/>
          </p:nvSpPr>
          <p:spPr bwMode="auto">
            <a:xfrm>
              <a:off x="3408" y="415"/>
              <a:ext cx="1603" cy="32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2075" tIns="46038" rIns="92075" bIns="46038" anchor="ctr">
              <a:spAutoFit/>
            </a:bodyPr>
            <a:lstStyle/>
            <a:p>
              <a:pPr algn="ctr" eaLnBrk="0" hangingPunct="0"/>
              <a:r>
                <a:rPr kumimoji="1" lang="en-US" sz="2400">
                  <a:latin typeface="Times New Roman" pitchFamily="18" charset="0"/>
                </a:rPr>
                <a:t>Forwarding Engine</a:t>
              </a:r>
            </a:p>
          </p:txBody>
        </p:sp>
      </p:grpSp>
      <p:sp>
        <p:nvSpPr>
          <p:cNvPr id="7173" name="Rectangle 34"/>
          <p:cNvSpPr>
            <a:spLocks noChangeArrowheads="1"/>
          </p:cNvSpPr>
          <p:nvPr/>
        </p:nvSpPr>
        <p:spPr bwMode="auto">
          <a:xfrm>
            <a:off x="304800" y="5327650"/>
            <a:ext cx="1427163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2075" tIns="46038" rIns="92075" bIns="46038" anchor="ctr">
            <a:spAutoFit/>
          </a:bodyPr>
          <a:lstStyle/>
          <a:p>
            <a:pPr algn="ctr" eaLnBrk="0" hangingPunct="0"/>
            <a:r>
              <a:rPr kumimoji="1" lang="en-US" sz="2400">
                <a:latin typeface="Times New Roman" pitchFamily="18" charset="0"/>
              </a:rPr>
              <a:t>Incoming </a:t>
            </a:r>
            <a:br>
              <a:rPr kumimoji="1" lang="en-US" sz="2400">
                <a:latin typeface="Times New Roman" pitchFamily="18" charset="0"/>
              </a:rPr>
            </a:br>
            <a:r>
              <a:rPr kumimoji="1" lang="en-US" sz="2400">
                <a:latin typeface="Times New Roman" pitchFamily="18" charset="0"/>
              </a:rPr>
              <a:t>Packet</a:t>
            </a:r>
          </a:p>
        </p:txBody>
      </p:sp>
      <p:sp>
        <p:nvSpPr>
          <p:cNvPr id="7174" name="Rectangle 35"/>
          <p:cNvSpPr>
            <a:spLocks noChangeArrowheads="1"/>
          </p:cNvSpPr>
          <p:nvPr/>
        </p:nvSpPr>
        <p:spPr bwMode="auto">
          <a:xfrm>
            <a:off x="914400" y="1905000"/>
            <a:ext cx="304800" cy="3302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endParaRPr lang="he-IL" sz="2400"/>
          </a:p>
        </p:txBody>
      </p:sp>
      <p:sp>
        <p:nvSpPr>
          <p:cNvPr id="7175" name="Rectangle 36"/>
          <p:cNvSpPr>
            <a:spLocks noChangeArrowheads="1"/>
          </p:cNvSpPr>
          <p:nvPr/>
        </p:nvSpPr>
        <p:spPr bwMode="auto">
          <a:xfrm>
            <a:off x="457200" y="1752600"/>
            <a:ext cx="304800" cy="1920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2075" tIns="46038" rIns="92075" bIns="46038" anchor="ctr">
            <a:spAutoFit/>
          </a:bodyPr>
          <a:lstStyle/>
          <a:p>
            <a:pPr algn="ctr" eaLnBrk="0" hangingPunct="0"/>
            <a:r>
              <a:rPr kumimoji="1" lang="en-US" sz="2000">
                <a:latin typeface="Times New Roman" pitchFamily="18" charset="0"/>
              </a:rPr>
              <a:t>HEADER</a:t>
            </a:r>
            <a:endParaRPr kumimoji="1" lang="en-US" sz="2400">
              <a:latin typeface="Times New Roman" pitchFamily="18" charset="0"/>
            </a:endParaRPr>
          </a:p>
        </p:txBody>
      </p:sp>
      <p:sp>
        <p:nvSpPr>
          <p:cNvPr id="7176" name="AutoShape 37"/>
          <p:cNvSpPr>
            <a:spLocks/>
          </p:cNvSpPr>
          <p:nvPr/>
        </p:nvSpPr>
        <p:spPr bwMode="auto">
          <a:xfrm>
            <a:off x="1295400" y="1905000"/>
            <a:ext cx="304800" cy="1524000"/>
          </a:xfrm>
          <a:prstGeom prst="rightBrace">
            <a:avLst>
              <a:gd name="adj1" fmla="val 29167"/>
              <a:gd name="adj2" fmla="val 51912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endParaRPr lang="he-IL" sz="2400"/>
          </a:p>
        </p:txBody>
      </p:sp>
      <p:sp>
        <p:nvSpPr>
          <p:cNvPr id="7177" name="Rectangle 38"/>
          <p:cNvSpPr>
            <a:spLocks noChangeArrowheads="1"/>
          </p:cNvSpPr>
          <p:nvPr/>
        </p:nvSpPr>
        <p:spPr bwMode="auto">
          <a:xfrm>
            <a:off x="914400" y="1905000"/>
            <a:ext cx="304800" cy="15240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2075" tIns="46038" rIns="92075" bIns="46038" anchor="ctr"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endParaRPr lang="he-IL" sz="2400"/>
          </a:p>
        </p:txBody>
      </p:sp>
      <p:sp>
        <p:nvSpPr>
          <p:cNvPr id="40" name="Rectangle 84"/>
          <p:cNvSpPr>
            <a:spLocks noChangeArrowheads="1"/>
          </p:cNvSpPr>
          <p:nvPr/>
        </p:nvSpPr>
        <p:spPr bwMode="auto">
          <a:xfrm>
            <a:off x="3048000" y="1498600"/>
            <a:ext cx="3887788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he-IL">
                <a:latin typeface="Tahoma" pitchFamily="34" charset="0"/>
                <a:cs typeface="Tahoma" pitchFamily="34" charset="0"/>
              </a:rPr>
              <a:t>   </a:t>
            </a:r>
            <a:r>
              <a:rPr lang="en-US" sz="2400">
                <a:latin typeface="Tahoma" pitchFamily="34" charset="0"/>
                <a:cs typeface="Tahoma" pitchFamily="34" charset="0"/>
              </a:rPr>
              <a:t>Switch</a:t>
            </a:r>
          </a:p>
        </p:txBody>
      </p:sp>
      <p:sp>
        <p:nvSpPr>
          <p:cNvPr id="42" name="Slide Number Placeholder 4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Distribution: </a:t>
            </a:r>
            <a:r>
              <a:rPr lang="en-US" i="1" dirty="0" smtClean="0"/>
              <a:t>q</a:t>
            </a:r>
            <a:r>
              <a:rPr lang="en-US" dirty="0" smtClean="0"/>
              <a:t>-GREEDY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Number of colors used cannot exceed</a:t>
            </a:r>
            <a:br>
              <a:rPr lang="en-US" dirty="0" smtClean="0"/>
            </a:br>
            <a:r>
              <a:rPr lang="en-US" dirty="0" smtClean="0"/>
              <a:t>shortest path size.</a:t>
            </a:r>
          </a:p>
          <a:p>
            <a:r>
              <a:rPr lang="en-US" dirty="0" smtClean="0"/>
              <a:t>Random network instances.</a:t>
            </a:r>
          </a:p>
          <a:p>
            <a:r>
              <a:rPr lang="en-US" dirty="0" smtClean="0"/>
              <a:t>2-GREEDY performs better than 1-GREEDY.</a:t>
            </a:r>
          </a:p>
          <a:p>
            <a:pPr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4244974"/>
            <a:ext cx="5832648" cy="26130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25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Practical distributed way of implementing access control with </a:t>
            </a:r>
            <a:r>
              <a:rPr lang="en-US" b="1" dirty="0" smtClean="0">
                <a:solidFill>
                  <a:srgbClr val="FF0000"/>
                </a:solidFill>
              </a:rPr>
              <a:t>small tables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Cut into </a:t>
            </a:r>
            <a:r>
              <a:rPr lang="en-US" dirty="0" err="1" smtClean="0"/>
              <a:t>subtables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Distribute the </a:t>
            </a:r>
            <a:r>
              <a:rPr lang="en-US" dirty="0" err="1" smtClean="0"/>
              <a:t>subtables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872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9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Thank you.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900113" y="3705225"/>
            <a:ext cx="4243387" cy="598488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533400" indent="-533400">
              <a:lnSpc>
                <a:spcPct val="80000"/>
              </a:lnSpc>
              <a:spcBef>
                <a:spcPct val="20000"/>
              </a:spcBef>
              <a:buClr>
                <a:srgbClr val="996600"/>
              </a:buClr>
              <a:buSzPct val="90000"/>
              <a:buFont typeface="Wingdings" pitchFamily="2" charset="2"/>
              <a:buChar char="n"/>
            </a:pPr>
            <a:endParaRPr lang="he-IL" sz="2400" b="0" smtClean="0">
              <a:solidFill>
                <a:srgbClr val="000000"/>
              </a:solidFill>
            </a:endParaRPr>
          </a:p>
        </p:txBody>
      </p:sp>
      <p:sp>
        <p:nvSpPr>
          <p:cNvPr id="90" name="Rectangle 89"/>
          <p:cNvSpPr>
            <a:spLocks noChangeArrowheads="1"/>
          </p:cNvSpPr>
          <p:nvPr/>
        </p:nvSpPr>
        <p:spPr bwMode="auto">
          <a:xfrm>
            <a:off x="900113" y="2732088"/>
            <a:ext cx="4243387" cy="28575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533400" indent="-533400">
              <a:lnSpc>
                <a:spcPct val="80000"/>
              </a:lnSpc>
              <a:spcBef>
                <a:spcPct val="20000"/>
              </a:spcBef>
              <a:buClr>
                <a:srgbClr val="996600"/>
              </a:buClr>
              <a:buSzPct val="90000"/>
              <a:buFont typeface="Wingdings" pitchFamily="2" charset="2"/>
              <a:buChar char="n"/>
            </a:pPr>
            <a:endParaRPr lang="he-IL" sz="2400" b="0" smtClean="0">
              <a:solidFill>
                <a:srgbClr val="000000"/>
              </a:solidFill>
            </a:endParaRPr>
          </a:p>
        </p:txBody>
      </p:sp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mtClean="0"/>
              <a:t>TCAM Architecture</a:t>
            </a:r>
            <a:endParaRPr lang="en-US" smtClean="0"/>
          </a:p>
        </p:txBody>
      </p:sp>
      <p:sp>
        <p:nvSpPr>
          <p:cNvPr id="8197" name="Line 4"/>
          <p:cNvSpPr>
            <a:spLocks noChangeShapeType="1"/>
          </p:cNvSpPr>
          <p:nvPr/>
        </p:nvSpPr>
        <p:spPr bwMode="auto">
          <a:xfrm>
            <a:off x="900113" y="3357563"/>
            <a:ext cx="424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0" smtClean="0">
              <a:solidFill>
                <a:srgbClr val="000000"/>
              </a:solidFill>
            </a:endParaRPr>
          </a:p>
        </p:txBody>
      </p:sp>
      <p:sp>
        <p:nvSpPr>
          <p:cNvPr id="8198" name="Rectangle 5"/>
          <p:cNvSpPr>
            <a:spLocks noChangeArrowheads="1"/>
          </p:cNvSpPr>
          <p:nvPr/>
        </p:nvSpPr>
        <p:spPr bwMode="auto">
          <a:xfrm>
            <a:off x="900113" y="1781175"/>
            <a:ext cx="4248150" cy="316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rgbClr val="996600"/>
              </a:buClr>
              <a:buSzPct val="90000"/>
              <a:buFont typeface="Wingdings" pitchFamily="2" charset="2"/>
              <a:buChar char="n"/>
            </a:pPr>
            <a:endParaRPr lang="he-IL" sz="2400" b="0" smtClean="0">
              <a:solidFill>
                <a:srgbClr val="000000"/>
              </a:solidFill>
            </a:endParaRPr>
          </a:p>
        </p:txBody>
      </p:sp>
      <p:sp>
        <p:nvSpPr>
          <p:cNvPr id="8199" name="Line 9"/>
          <p:cNvSpPr>
            <a:spLocks noChangeShapeType="1"/>
          </p:cNvSpPr>
          <p:nvPr/>
        </p:nvSpPr>
        <p:spPr bwMode="auto">
          <a:xfrm>
            <a:off x="900113" y="2390775"/>
            <a:ext cx="424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0" smtClean="0">
              <a:solidFill>
                <a:srgbClr val="000000"/>
              </a:solidFill>
            </a:endParaRPr>
          </a:p>
        </p:txBody>
      </p:sp>
      <p:sp>
        <p:nvSpPr>
          <p:cNvPr id="8200" name="Line 10"/>
          <p:cNvSpPr>
            <a:spLocks noChangeShapeType="1"/>
          </p:cNvSpPr>
          <p:nvPr/>
        </p:nvSpPr>
        <p:spPr bwMode="auto">
          <a:xfrm>
            <a:off x="5148263" y="192563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b="0" smtClean="0">
              <a:solidFill>
                <a:srgbClr val="000000"/>
              </a:solidFill>
            </a:endParaRPr>
          </a:p>
        </p:txBody>
      </p:sp>
      <p:sp>
        <p:nvSpPr>
          <p:cNvPr id="8201" name="Line 11"/>
          <p:cNvSpPr>
            <a:spLocks noChangeShapeType="1"/>
          </p:cNvSpPr>
          <p:nvPr/>
        </p:nvSpPr>
        <p:spPr bwMode="auto">
          <a:xfrm>
            <a:off x="5148263" y="319722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b="0" smtClean="0">
              <a:solidFill>
                <a:srgbClr val="000000"/>
              </a:solidFill>
            </a:endParaRPr>
          </a:p>
        </p:txBody>
      </p:sp>
      <p:sp>
        <p:nvSpPr>
          <p:cNvPr id="8202" name="Line 12"/>
          <p:cNvSpPr>
            <a:spLocks noChangeShapeType="1"/>
          </p:cNvSpPr>
          <p:nvPr/>
        </p:nvSpPr>
        <p:spPr bwMode="auto">
          <a:xfrm>
            <a:off x="5148263" y="447040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b="0" smtClean="0">
              <a:solidFill>
                <a:srgbClr val="000000"/>
              </a:solidFill>
            </a:endParaRPr>
          </a:p>
        </p:txBody>
      </p:sp>
      <p:sp>
        <p:nvSpPr>
          <p:cNvPr id="8203" name="Line 13"/>
          <p:cNvSpPr>
            <a:spLocks noChangeShapeType="1"/>
          </p:cNvSpPr>
          <p:nvPr/>
        </p:nvSpPr>
        <p:spPr bwMode="auto">
          <a:xfrm>
            <a:off x="5148263" y="478948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b="0" smtClean="0">
              <a:solidFill>
                <a:srgbClr val="000000"/>
              </a:solidFill>
            </a:endParaRPr>
          </a:p>
        </p:txBody>
      </p: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6011863" y="1709738"/>
            <a:ext cx="576262" cy="3240087"/>
            <a:chOff x="3787" y="1117"/>
            <a:chExt cx="363" cy="1633"/>
          </a:xfrm>
        </p:grpSpPr>
        <p:sp>
          <p:nvSpPr>
            <p:cNvPr id="8280" name="Line 15"/>
            <p:cNvSpPr>
              <a:spLocks noChangeShapeType="1"/>
            </p:cNvSpPr>
            <p:nvPr/>
          </p:nvSpPr>
          <p:spPr bwMode="auto">
            <a:xfrm>
              <a:off x="3787" y="1117"/>
              <a:ext cx="0" cy="163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b="0" smtClean="0">
                <a:solidFill>
                  <a:srgbClr val="000000"/>
                </a:solidFill>
              </a:endParaRPr>
            </a:p>
          </p:txBody>
        </p:sp>
        <p:sp>
          <p:nvSpPr>
            <p:cNvPr id="8281" name="Line 16"/>
            <p:cNvSpPr>
              <a:spLocks noChangeShapeType="1"/>
            </p:cNvSpPr>
            <p:nvPr/>
          </p:nvSpPr>
          <p:spPr bwMode="auto">
            <a:xfrm>
              <a:off x="4150" y="1344"/>
              <a:ext cx="0" cy="117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b="0" smtClean="0">
                <a:solidFill>
                  <a:srgbClr val="000000"/>
                </a:solidFill>
              </a:endParaRPr>
            </a:p>
          </p:txBody>
        </p:sp>
        <p:sp>
          <p:nvSpPr>
            <p:cNvPr id="8282" name="Line 17"/>
            <p:cNvSpPr>
              <a:spLocks noChangeShapeType="1"/>
            </p:cNvSpPr>
            <p:nvPr/>
          </p:nvSpPr>
          <p:spPr bwMode="auto">
            <a:xfrm>
              <a:off x="3787" y="1117"/>
              <a:ext cx="363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b="0" smtClean="0">
                <a:solidFill>
                  <a:srgbClr val="000000"/>
                </a:solidFill>
              </a:endParaRPr>
            </a:p>
          </p:txBody>
        </p:sp>
        <p:sp>
          <p:nvSpPr>
            <p:cNvPr id="8283" name="Line 18"/>
            <p:cNvSpPr>
              <a:spLocks noChangeShapeType="1"/>
            </p:cNvSpPr>
            <p:nvPr/>
          </p:nvSpPr>
          <p:spPr bwMode="auto">
            <a:xfrm flipV="1">
              <a:off x="3787" y="2523"/>
              <a:ext cx="363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b="0" smtClean="0">
                <a:solidFill>
                  <a:srgbClr val="000000"/>
                </a:solidFill>
              </a:endParaRPr>
            </a:p>
          </p:txBody>
        </p:sp>
      </p:grpSp>
      <p:sp>
        <p:nvSpPr>
          <p:cNvPr id="8205" name="AutoShape 19"/>
          <p:cNvSpPr>
            <a:spLocks noChangeArrowheads="1"/>
          </p:cNvSpPr>
          <p:nvPr/>
        </p:nvSpPr>
        <p:spPr bwMode="auto">
          <a:xfrm>
            <a:off x="2627313" y="5045075"/>
            <a:ext cx="576262" cy="695325"/>
          </a:xfrm>
          <a:prstGeom prst="upArrow">
            <a:avLst>
              <a:gd name="adj1" fmla="val 50000"/>
              <a:gd name="adj2" fmla="val 53169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rgbClr val="996600"/>
              </a:buClr>
              <a:buSzPct val="90000"/>
              <a:buFont typeface="Wingdings" pitchFamily="2" charset="2"/>
              <a:buChar char="n"/>
            </a:pPr>
            <a:endParaRPr lang="he-IL" sz="2400" b="0" smtClean="0">
              <a:solidFill>
                <a:srgbClr val="000000"/>
              </a:solidFill>
            </a:endParaRPr>
          </a:p>
        </p:txBody>
      </p:sp>
      <p:sp>
        <p:nvSpPr>
          <p:cNvPr id="8206" name="AutoShape 20"/>
          <p:cNvSpPr>
            <a:spLocks noChangeArrowheads="1"/>
          </p:cNvSpPr>
          <p:nvPr/>
        </p:nvSpPr>
        <p:spPr bwMode="auto">
          <a:xfrm>
            <a:off x="6588125" y="2962275"/>
            <a:ext cx="1223963" cy="433388"/>
          </a:xfrm>
          <a:prstGeom prst="rightArrow">
            <a:avLst>
              <a:gd name="adj1" fmla="val 50000"/>
              <a:gd name="adj2" fmla="val 70604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rgbClr val="996600"/>
              </a:buClr>
              <a:buSzPct val="90000"/>
              <a:buFont typeface="Wingdings" pitchFamily="2" charset="2"/>
              <a:buChar char="n"/>
            </a:pPr>
            <a:endParaRPr lang="he-IL" sz="2400" b="0" smtClean="0">
              <a:solidFill>
                <a:srgbClr val="000000"/>
              </a:solidFill>
            </a:endParaRPr>
          </a:p>
        </p:txBody>
      </p:sp>
      <p:sp>
        <p:nvSpPr>
          <p:cNvPr id="8207" name="Text Box 21"/>
          <p:cNvSpPr txBox="1">
            <a:spLocks noChangeArrowheads="1"/>
          </p:cNvSpPr>
          <p:nvPr/>
        </p:nvSpPr>
        <p:spPr bwMode="auto">
          <a:xfrm rot="-5400000">
            <a:off x="5757069" y="3123407"/>
            <a:ext cx="1035050" cy="36671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smtClean="0">
                <a:solidFill>
                  <a:srgbClr val="000000"/>
                </a:solidFill>
              </a:rPr>
              <a:t>Encoder</a:t>
            </a:r>
          </a:p>
        </p:txBody>
      </p:sp>
      <p:sp>
        <p:nvSpPr>
          <p:cNvPr id="8208" name="AutoShape 22"/>
          <p:cNvSpPr>
            <a:spLocks noChangeArrowheads="1"/>
          </p:cNvSpPr>
          <p:nvPr/>
        </p:nvSpPr>
        <p:spPr bwMode="auto">
          <a:xfrm>
            <a:off x="5795963" y="5237163"/>
            <a:ext cx="1512887" cy="431800"/>
          </a:xfrm>
          <a:prstGeom prst="wedgeRectCallout">
            <a:avLst>
              <a:gd name="adj1" fmla="val -72981"/>
              <a:gd name="adj2" fmla="val -16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 smtClean="0">
                <a:solidFill>
                  <a:srgbClr val="000000"/>
                </a:solidFill>
              </a:rPr>
              <a:t>Match lines</a:t>
            </a:r>
          </a:p>
        </p:txBody>
      </p:sp>
      <p:sp>
        <p:nvSpPr>
          <p:cNvPr id="329751" name="Rectangle 23"/>
          <p:cNvSpPr>
            <a:spLocks noChangeArrowheads="1"/>
          </p:cNvSpPr>
          <p:nvPr/>
        </p:nvSpPr>
        <p:spPr bwMode="auto">
          <a:xfrm>
            <a:off x="812800" y="5983288"/>
            <a:ext cx="4371975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e-IL" b="0" smtClean="0">
              <a:solidFill>
                <a:srgbClr val="000000"/>
              </a:solidFill>
            </a:endParaRPr>
          </a:p>
        </p:txBody>
      </p:sp>
      <p:sp>
        <p:nvSpPr>
          <p:cNvPr id="8210" name="Line 26"/>
          <p:cNvSpPr>
            <a:spLocks noChangeShapeType="1"/>
          </p:cNvSpPr>
          <p:nvPr/>
        </p:nvSpPr>
        <p:spPr bwMode="auto">
          <a:xfrm>
            <a:off x="900113" y="4002088"/>
            <a:ext cx="424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0" smtClean="0">
              <a:solidFill>
                <a:srgbClr val="000000"/>
              </a:solidFill>
            </a:endParaRPr>
          </a:p>
        </p:txBody>
      </p:sp>
      <p:sp>
        <p:nvSpPr>
          <p:cNvPr id="8211" name="Line 27"/>
          <p:cNvSpPr>
            <a:spLocks noChangeShapeType="1"/>
          </p:cNvSpPr>
          <p:nvPr/>
        </p:nvSpPr>
        <p:spPr bwMode="auto">
          <a:xfrm>
            <a:off x="900113" y="2068513"/>
            <a:ext cx="4248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0" smtClean="0">
              <a:solidFill>
                <a:srgbClr val="000000"/>
              </a:solidFill>
            </a:endParaRPr>
          </a:p>
        </p:txBody>
      </p:sp>
      <p:sp>
        <p:nvSpPr>
          <p:cNvPr id="8212" name="Line 28"/>
          <p:cNvSpPr>
            <a:spLocks noChangeShapeType="1"/>
          </p:cNvSpPr>
          <p:nvPr/>
        </p:nvSpPr>
        <p:spPr bwMode="auto">
          <a:xfrm>
            <a:off x="5148263" y="224313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b="0" smtClean="0">
              <a:solidFill>
                <a:srgbClr val="000000"/>
              </a:solidFill>
            </a:endParaRPr>
          </a:p>
        </p:txBody>
      </p:sp>
      <p:sp>
        <p:nvSpPr>
          <p:cNvPr id="8213" name="Line 29"/>
          <p:cNvSpPr>
            <a:spLocks noChangeShapeType="1"/>
          </p:cNvSpPr>
          <p:nvPr/>
        </p:nvSpPr>
        <p:spPr bwMode="auto">
          <a:xfrm>
            <a:off x="5148263" y="2560638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b="0" smtClean="0">
              <a:solidFill>
                <a:srgbClr val="000000"/>
              </a:solidFill>
            </a:endParaRPr>
          </a:p>
        </p:txBody>
      </p:sp>
      <p:sp>
        <p:nvSpPr>
          <p:cNvPr id="8214" name="Line 30"/>
          <p:cNvSpPr>
            <a:spLocks noChangeShapeType="1"/>
          </p:cNvSpPr>
          <p:nvPr/>
        </p:nvSpPr>
        <p:spPr bwMode="auto">
          <a:xfrm>
            <a:off x="5148263" y="2879725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b="0" smtClean="0">
              <a:solidFill>
                <a:srgbClr val="000000"/>
              </a:solidFill>
            </a:endParaRPr>
          </a:p>
        </p:txBody>
      </p:sp>
      <p:sp>
        <p:nvSpPr>
          <p:cNvPr id="8215" name="Line 31"/>
          <p:cNvSpPr>
            <a:spLocks noChangeShapeType="1"/>
          </p:cNvSpPr>
          <p:nvPr/>
        </p:nvSpPr>
        <p:spPr bwMode="auto">
          <a:xfrm>
            <a:off x="5148263" y="351631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b="0" smtClean="0">
              <a:solidFill>
                <a:srgbClr val="000000"/>
              </a:solidFill>
            </a:endParaRPr>
          </a:p>
        </p:txBody>
      </p:sp>
      <p:sp>
        <p:nvSpPr>
          <p:cNvPr id="8216" name="Line 32"/>
          <p:cNvSpPr>
            <a:spLocks noChangeShapeType="1"/>
          </p:cNvSpPr>
          <p:nvPr/>
        </p:nvSpPr>
        <p:spPr bwMode="auto">
          <a:xfrm>
            <a:off x="5148263" y="3833813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b="0" smtClean="0">
              <a:solidFill>
                <a:srgbClr val="000000"/>
              </a:solidFill>
            </a:endParaRPr>
          </a:p>
        </p:txBody>
      </p:sp>
      <p:sp>
        <p:nvSpPr>
          <p:cNvPr id="8217" name="Line 33"/>
          <p:cNvSpPr>
            <a:spLocks noChangeShapeType="1"/>
          </p:cNvSpPr>
          <p:nvPr/>
        </p:nvSpPr>
        <p:spPr bwMode="auto">
          <a:xfrm>
            <a:off x="5148263" y="4152900"/>
            <a:ext cx="863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</p:spPr>
        <p:txBody>
          <a:bodyPr/>
          <a:lstStyle/>
          <a:p>
            <a:endParaRPr lang="en-US" b="0" smtClean="0">
              <a:solidFill>
                <a:srgbClr val="000000"/>
              </a:solidFill>
            </a:endParaRP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603250" y="1731963"/>
            <a:ext cx="296863" cy="3265487"/>
            <a:chOff x="340" y="995"/>
            <a:chExt cx="187" cy="2057"/>
          </a:xfrm>
        </p:grpSpPr>
        <p:sp>
          <p:nvSpPr>
            <p:cNvPr id="8270" name="Text Box 35"/>
            <p:cNvSpPr txBox="1">
              <a:spLocks noChangeArrowheads="1"/>
            </p:cNvSpPr>
            <p:nvPr/>
          </p:nvSpPr>
          <p:spPr bwMode="auto">
            <a:xfrm>
              <a:off x="340" y="995"/>
              <a:ext cx="1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0" smtClean="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8271" name="Text Box 36"/>
            <p:cNvSpPr txBox="1">
              <a:spLocks noChangeArrowheads="1"/>
            </p:cNvSpPr>
            <p:nvPr/>
          </p:nvSpPr>
          <p:spPr bwMode="auto">
            <a:xfrm>
              <a:off x="340" y="1200"/>
              <a:ext cx="1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0" smtClean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8272" name="Text Box 37"/>
            <p:cNvSpPr txBox="1">
              <a:spLocks noChangeArrowheads="1"/>
            </p:cNvSpPr>
            <p:nvPr/>
          </p:nvSpPr>
          <p:spPr bwMode="auto">
            <a:xfrm>
              <a:off x="340" y="1405"/>
              <a:ext cx="1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0" smtClean="0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8273" name="Rectangle 38"/>
            <p:cNvSpPr>
              <a:spLocks noChangeArrowheads="1"/>
            </p:cNvSpPr>
            <p:nvPr/>
          </p:nvSpPr>
          <p:spPr bwMode="auto">
            <a:xfrm>
              <a:off x="340" y="161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 smtClean="0">
                  <a:solidFill>
                    <a:srgbClr val="000000"/>
                  </a:solidFill>
                </a:rPr>
                <a:t>3</a:t>
              </a:r>
            </a:p>
          </p:txBody>
        </p:sp>
        <p:sp>
          <p:nvSpPr>
            <p:cNvPr id="8274" name="Rectangle 39"/>
            <p:cNvSpPr>
              <a:spLocks noChangeArrowheads="1"/>
            </p:cNvSpPr>
            <p:nvPr/>
          </p:nvSpPr>
          <p:spPr bwMode="auto">
            <a:xfrm>
              <a:off x="340" y="181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 smtClean="0">
                  <a:solidFill>
                    <a:srgbClr val="000000"/>
                  </a:solidFill>
                </a:rPr>
                <a:t>4</a:t>
              </a:r>
            </a:p>
          </p:txBody>
        </p:sp>
        <p:sp>
          <p:nvSpPr>
            <p:cNvPr id="8275" name="Rectangle 40"/>
            <p:cNvSpPr>
              <a:spLocks noChangeArrowheads="1"/>
            </p:cNvSpPr>
            <p:nvPr/>
          </p:nvSpPr>
          <p:spPr bwMode="auto">
            <a:xfrm>
              <a:off x="340" y="222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 smtClean="0">
                  <a:solidFill>
                    <a:srgbClr val="000000"/>
                  </a:solidFill>
                </a:rPr>
                <a:t>6</a:t>
              </a:r>
            </a:p>
          </p:txBody>
        </p:sp>
        <p:sp>
          <p:nvSpPr>
            <p:cNvPr id="8276" name="Rectangle 41"/>
            <p:cNvSpPr>
              <a:spLocks noChangeArrowheads="1"/>
            </p:cNvSpPr>
            <p:nvPr/>
          </p:nvSpPr>
          <p:spPr bwMode="auto">
            <a:xfrm>
              <a:off x="340" y="202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 smtClean="0">
                  <a:solidFill>
                    <a:srgbClr val="000000"/>
                  </a:solidFill>
                </a:rPr>
                <a:t>5</a:t>
              </a:r>
            </a:p>
          </p:txBody>
        </p:sp>
        <p:sp>
          <p:nvSpPr>
            <p:cNvPr id="8277" name="Rectangle 42"/>
            <p:cNvSpPr>
              <a:spLocks noChangeArrowheads="1"/>
            </p:cNvSpPr>
            <p:nvPr/>
          </p:nvSpPr>
          <p:spPr bwMode="auto">
            <a:xfrm>
              <a:off x="340" y="243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 smtClean="0">
                  <a:solidFill>
                    <a:srgbClr val="000000"/>
                  </a:solidFill>
                </a:rPr>
                <a:t>7</a:t>
              </a:r>
            </a:p>
          </p:txBody>
        </p:sp>
        <p:sp>
          <p:nvSpPr>
            <p:cNvPr id="8278" name="Rectangle 43"/>
            <p:cNvSpPr>
              <a:spLocks noChangeArrowheads="1"/>
            </p:cNvSpPr>
            <p:nvPr/>
          </p:nvSpPr>
          <p:spPr bwMode="auto">
            <a:xfrm>
              <a:off x="340" y="263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 smtClean="0">
                  <a:solidFill>
                    <a:srgbClr val="000000"/>
                  </a:solidFill>
                </a:rPr>
                <a:t>8</a:t>
              </a:r>
            </a:p>
          </p:txBody>
        </p:sp>
        <p:sp>
          <p:nvSpPr>
            <p:cNvPr id="8279" name="Rectangle 44"/>
            <p:cNvSpPr>
              <a:spLocks noChangeArrowheads="1"/>
            </p:cNvSpPr>
            <p:nvPr/>
          </p:nvSpPr>
          <p:spPr bwMode="auto">
            <a:xfrm>
              <a:off x="340" y="284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 smtClean="0">
                  <a:solidFill>
                    <a:srgbClr val="000000"/>
                  </a:solidFill>
                </a:rPr>
                <a:t>9</a:t>
              </a:r>
            </a:p>
          </p:txBody>
        </p:sp>
      </p:grpSp>
      <p:sp>
        <p:nvSpPr>
          <p:cNvPr id="8219" name="Line 50"/>
          <p:cNvSpPr>
            <a:spLocks noChangeShapeType="1"/>
          </p:cNvSpPr>
          <p:nvPr/>
        </p:nvSpPr>
        <p:spPr bwMode="auto">
          <a:xfrm>
            <a:off x="7966075" y="3275013"/>
            <a:ext cx="71913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0" smtClean="0">
              <a:solidFill>
                <a:srgbClr val="000000"/>
              </a:solidFill>
            </a:endParaRPr>
          </a:p>
        </p:txBody>
      </p:sp>
      <p:sp>
        <p:nvSpPr>
          <p:cNvPr id="8220" name="Rectangle 51"/>
          <p:cNvSpPr>
            <a:spLocks noChangeArrowheads="1"/>
          </p:cNvSpPr>
          <p:nvPr/>
        </p:nvSpPr>
        <p:spPr bwMode="auto">
          <a:xfrm>
            <a:off x="7966075" y="1698625"/>
            <a:ext cx="719138" cy="31686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80000"/>
              </a:lnSpc>
              <a:spcBef>
                <a:spcPct val="20000"/>
              </a:spcBef>
              <a:buClr>
                <a:srgbClr val="996600"/>
              </a:buClr>
              <a:buSzPct val="90000"/>
              <a:buFont typeface="Wingdings" pitchFamily="2" charset="2"/>
              <a:buChar char="n"/>
            </a:pPr>
            <a:endParaRPr lang="he-IL" sz="2400" b="0" smtClean="0">
              <a:solidFill>
                <a:srgbClr val="000000"/>
              </a:solidFill>
            </a:endParaRPr>
          </a:p>
        </p:txBody>
      </p:sp>
      <p:sp>
        <p:nvSpPr>
          <p:cNvPr id="8221" name="Line 52"/>
          <p:cNvSpPr>
            <a:spLocks noChangeShapeType="1"/>
          </p:cNvSpPr>
          <p:nvPr/>
        </p:nvSpPr>
        <p:spPr bwMode="auto">
          <a:xfrm>
            <a:off x="7966075" y="4241800"/>
            <a:ext cx="71913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0" smtClean="0">
              <a:solidFill>
                <a:srgbClr val="000000"/>
              </a:solidFill>
            </a:endParaRPr>
          </a:p>
        </p:txBody>
      </p:sp>
      <p:sp>
        <p:nvSpPr>
          <p:cNvPr id="8222" name="Line 53"/>
          <p:cNvSpPr>
            <a:spLocks noChangeShapeType="1"/>
          </p:cNvSpPr>
          <p:nvPr/>
        </p:nvSpPr>
        <p:spPr bwMode="auto">
          <a:xfrm>
            <a:off x="7966075" y="3597275"/>
            <a:ext cx="71913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0" smtClean="0">
              <a:solidFill>
                <a:srgbClr val="000000"/>
              </a:solidFill>
            </a:endParaRPr>
          </a:p>
        </p:txBody>
      </p:sp>
      <p:sp>
        <p:nvSpPr>
          <p:cNvPr id="8223" name="Line 54"/>
          <p:cNvSpPr>
            <a:spLocks noChangeShapeType="1"/>
          </p:cNvSpPr>
          <p:nvPr/>
        </p:nvSpPr>
        <p:spPr bwMode="auto">
          <a:xfrm>
            <a:off x="7966075" y="2952750"/>
            <a:ext cx="71913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0" smtClean="0">
              <a:solidFill>
                <a:srgbClr val="000000"/>
              </a:solidFill>
            </a:endParaRPr>
          </a:p>
        </p:txBody>
      </p:sp>
      <p:sp>
        <p:nvSpPr>
          <p:cNvPr id="8224" name="Line 55"/>
          <p:cNvSpPr>
            <a:spLocks noChangeShapeType="1"/>
          </p:cNvSpPr>
          <p:nvPr/>
        </p:nvSpPr>
        <p:spPr bwMode="auto">
          <a:xfrm>
            <a:off x="7966075" y="2308225"/>
            <a:ext cx="71913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0" smtClean="0">
              <a:solidFill>
                <a:srgbClr val="000000"/>
              </a:solidFill>
            </a:endParaRPr>
          </a:p>
        </p:txBody>
      </p:sp>
      <p:sp>
        <p:nvSpPr>
          <p:cNvPr id="8225" name="Line 56"/>
          <p:cNvSpPr>
            <a:spLocks noChangeShapeType="1"/>
          </p:cNvSpPr>
          <p:nvPr/>
        </p:nvSpPr>
        <p:spPr bwMode="auto">
          <a:xfrm>
            <a:off x="7966075" y="2630488"/>
            <a:ext cx="71913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0" smtClean="0">
              <a:solidFill>
                <a:srgbClr val="000000"/>
              </a:solidFill>
            </a:endParaRPr>
          </a:p>
        </p:txBody>
      </p:sp>
      <p:sp>
        <p:nvSpPr>
          <p:cNvPr id="8226" name="Line 57"/>
          <p:cNvSpPr>
            <a:spLocks noChangeShapeType="1"/>
          </p:cNvSpPr>
          <p:nvPr/>
        </p:nvSpPr>
        <p:spPr bwMode="auto">
          <a:xfrm>
            <a:off x="7966075" y="4565650"/>
            <a:ext cx="719138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0" smtClean="0">
              <a:solidFill>
                <a:srgbClr val="000000"/>
              </a:solidFill>
            </a:endParaRPr>
          </a:p>
        </p:txBody>
      </p:sp>
      <p:sp>
        <p:nvSpPr>
          <p:cNvPr id="8227" name="Line 58"/>
          <p:cNvSpPr>
            <a:spLocks noChangeShapeType="1"/>
          </p:cNvSpPr>
          <p:nvPr/>
        </p:nvSpPr>
        <p:spPr bwMode="auto">
          <a:xfrm>
            <a:off x="7966075" y="3919538"/>
            <a:ext cx="71913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0" smtClean="0">
              <a:solidFill>
                <a:srgbClr val="000000"/>
              </a:solidFill>
            </a:endParaRPr>
          </a:p>
        </p:txBody>
      </p:sp>
      <p:sp>
        <p:nvSpPr>
          <p:cNvPr id="8228" name="Line 59"/>
          <p:cNvSpPr>
            <a:spLocks noChangeShapeType="1"/>
          </p:cNvSpPr>
          <p:nvPr/>
        </p:nvSpPr>
        <p:spPr bwMode="auto">
          <a:xfrm>
            <a:off x="7966075" y="1985963"/>
            <a:ext cx="719138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0" smtClean="0">
              <a:solidFill>
                <a:srgbClr val="000000"/>
              </a:solidFill>
            </a:endParaRPr>
          </a:p>
        </p:txBody>
      </p:sp>
      <p:sp>
        <p:nvSpPr>
          <p:cNvPr id="8229" name="Text Box 60"/>
          <p:cNvSpPr txBox="1">
            <a:spLocks noChangeArrowheads="1"/>
          </p:cNvSpPr>
          <p:nvPr/>
        </p:nvSpPr>
        <p:spPr bwMode="auto">
          <a:xfrm>
            <a:off x="7885113" y="22574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he-IL" b="0" smtClean="0">
              <a:solidFill>
                <a:srgbClr val="000000"/>
              </a:solidFill>
            </a:endParaRPr>
          </a:p>
        </p:txBody>
      </p:sp>
      <p:sp>
        <p:nvSpPr>
          <p:cNvPr id="329789" name="Text Box 61"/>
          <p:cNvSpPr txBox="1">
            <a:spLocks noChangeArrowheads="1"/>
          </p:cNvSpPr>
          <p:nvPr/>
        </p:nvSpPr>
        <p:spPr bwMode="auto">
          <a:xfrm>
            <a:off x="7932738" y="2571750"/>
            <a:ext cx="806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 smtClean="0">
                <a:solidFill>
                  <a:srgbClr val="000000"/>
                </a:solidFill>
              </a:rPr>
              <a:t> deny </a:t>
            </a:r>
          </a:p>
        </p:txBody>
      </p:sp>
      <p:sp>
        <p:nvSpPr>
          <p:cNvPr id="8231" name="Text Box 62"/>
          <p:cNvSpPr txBox="1">
            <a:spLocks noChangeArrowheads="1"/>
          </p:cNvSpPr>
          <p:nvPr/>
        </p:nvSpPr>
        <p:spPr bwMode="auto">
          <a:xfrm>
            <a:off x="7772400" y="2916238"/>
            <a:ext cx="984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smtClean="0">
                <a:solidFill>
                  <a:srgbClr val="000000"/>
                </a:solidFill>
              </a:rPr>
              <a:t>  accept</a:t>
            </a:r>
          </a:p>
        </p:txBody>
      </p:sp>
      <p:sp>
        <p:nvSpPr>
          <p:cNvPr id="8232" name="Text Box 63"/>
          <p:cNvSpPr txBox="1">
            <a:spLocks noChangeArrowheads="1"/>
          </p:cNvSpPr>
          <p:nvPr/>
        </p:nvSpPr>
        <p:spPr bwMode="auto">
          <a:xfrm>
            <a:off x="7891463" y="4498975"/>
            <a:ext cx="85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smtClean="0">
                <a:solidFill>
                  <a:srgbClr val="000000"/>
                </a:solidFill>
              </a:rPr>
              <a:t>accept</a:t>
            </a:r>
          </a:p>
        </p:txBody>
      </p:sp>
      <p:sp>
        <p:nvSpPr>
          <p:cNvPr id="8233" name="Text Box 64"/>
          <p:cNvSpPr txBox="1">
            <a:spLocks noChangeArrowheads="1"/>
          </p:cNvSpPr>
          <p:nvPr/>
        </p:nvSpPr>
        <p:spPr bwMode="auto">
          <a:xfrm>
            <a:off x="8007350" y="1636713"/>
            <a:ext cx="679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smtClean="0">
                <a:solidFill>
                  <a:srgbClr val="000000"/>
                </a:solidFill>
              </a:rPr>
              <a:t>deny</a:t>
            </a:r>
          </a:p>
        </p:txBody>
      </p:sp>
      <p:sp>
        <p:nvSpPr>
          <p:cNvPr id="8234" name="Text Box 65"/>
          <p:cNvSpPr txBox="1">
            <a:spLocks noChangeArrowheads="1"/>
          </p:cNvSpPr>
          <p:nvPr/>
        </p:nvSpPr>
        <p:spPr bwMode="auto">
          <a:xfrm>
            <a:off x="7986713" y="1935163"/>
            <a:ext cx="679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smtClean="0">
                <a:solidFill>
                  <a:srgbClr val="000000"/>
                </a:solidFill>
              </a:rPr>
              <a:t>deny</a:t>
            </a:r>
          </a:p>
        </p:txBody>
      </p:sp>
      <p:sp>
        <p:nvSpPr>
          <p:cNvPr id="8235" name="Text Box 66"/>
          <p:cNvSpPr txBox="1">
            <a:spLocks noChangeArrowheads="1"/>
          </p:cNvSpPr>
          <p:nvPr/>
        </p:nvSpPr>
        <p:spPr bwMode="auto">
          <a:xfrm>
            <a:off x="7986713" y="3209925"/>
            <a:ext cx="679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smtClean="0">
                <a:solidFill>
                  <a:srgbClr val="000000"/>
                </a:solidFill>
              </a:rPr>
              <a:t>deny</a:t>
            </a:r>
          </a:p>
        </p:txBody>
      </p:sp>
      <p:sp>
        <p:nvSpPr>
          <p:cNvPr id="8236" name="Text Box 67"/>
          <p:cNvSpPr txBox="1">
            <a:spLocks noChangeArrowheads="1"/>
          </p:cNvSpPr>
          <p:nvPr/>
        </p:nvSpPr>
        <p:spPr bwMode="auto">
          <a:xfrm>
            <a:off x="7986713" y="3563938"/>
            <a:ext cx="679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smtClean="0">
                <a:solidFill>
                  <a:srgbClr val="000000"/>
                </a:solidFill>
              </a:rPr>
              <a:t>deny</a:t>
            </a:r>
          </a:p>
        </p:txBody>
      </p:sp>
      <p:sp>
        <p:nvSpPr>
          <p:cNvPr id="8237" name="Text Box 68"/>
          <p:cNvSpPr txBox="1">
            <a:spLocks noChangeArrowheads="1"/>
          </p:cNvSpPr>
          <p:nvPr/>
        </p:nvSpPr>
        <p:spPr bwMode="auto">
          <a:xfrm>
            <a:off x="7891463" y="3879850"/>
            <a:ext cx="85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smtClean="0">
                <a:solidFill>
                  <a:srgbClr val="000000"/>
                </a:solidFill>
              </a:rPr>
              <a:t>accept</a:t>
            </a:r>
          </a:p>
        </p:txBody>
      </p:sp>
      <p:sp>
        <p:nvSpPr>
          <p:cNvPr id="8238" name="Text Box 69"/>
          <p:cNvSpPr txBox="1">
            <a:spLocks noChangeArrowheads="1"/>
          </p:cNvSpPr>
          <p:nvPr/>
        </p:nvSpPr>
        <p:spPr bwMode="auto">
          <a:xfrm>
            <a:off x="7986713" y="4211638"/>
            <a:ext cx="679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smtClean="0">
                <a:solidFill>
                  <a:srgbClr val="000000"/>
                </a:solidFill>
              </a:rPr>
              <a:t>deny</a:t>
            </a:r>
          </a:p>
        </p:txBody>
      </p:sp>
      <p:sp>
        <p:nvSpPr>
          <p:cNvPr id="8239" name="Rectangle 70"/>
          <p:cNvSpPr>
            <a:spLocks noChangeArrowheads="1"/>
          </p:cNvSpPr>
          <p:nvPr/>
        </p:nvSpPr>
        <p:spPr bwMode="auto">
          <a:xfrm>
            <a:off x="7885113" y="2286000"/>
            <a:ext cx="857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smtClean="0">
                <a:solidFill>
                  <a:srgbClr val="000000"/>
                </a:solidFill>
              </a:rPr>
              <a:t>accept</a:t>
            </a:r>
          </a:p>
        </p:txBody>
      </p:sp>
      <p:sp>
        <p:nvSpPr>
          <p:cNvPr id="8240" name="Rectangle 73"/>
          <p:cNvSpPr>
            <a:spLocks noChangeArrowheads="1"/>
          </p:cNvSpPr>
          <p:nvPr/>
        </p:nvSpPr>
        <p:spPr bwMode="auto">
          <a:xfrm>
            <a:off x="1154113" y="1781175"/>
            <a:ext cx="3743325" cy="28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b="0" smtClean="0">
                <a:solidFill>
                  <a:srgbClr val="000000"/>
                </a:solidFill>
                <a:latin typeface="Tahoma" pitchFamily="34" charset="0"/>
              </a:rPr>
              <a:t>001110111111</a:t>
            </a:r>
            <a:r>
              <a:rPr lang="en-US" b="0" smtClean="0">
                <a:solidFill>
                  <a:srgbClr val="000000"/>
                </a:solidFill>
                <a:sym typeface="Symbol" pitchFamily="18" charset="2"/>
              </a:rPr>
              <a:t></a:t>
            </a:r>
          </a:p>
        </p:txBody>
      </p:sp>
      <p:sp>
        <p:nvSpPr>
          <p:cNvPr id="8241" name="Rectangle 74"/>
          <p:cNvSpPr>
            <a:spLocks noChangeArrowheads="1"/>
          </p:cNvSpPr>
          <p:nvPr/>
        </p:nvSpPr>
        <p:spPr bwMode="auto">
          <a:xfrm>
            <a:off x="1068388" y="2041525"/>
            <a:ext cx="38877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b="0" smtClean="0">
                <a:solidFill>
                  <a:srgbClr val="000000"/>
                </a:solidFill>
                <a:latin typeface="Tahoma" pitchFamily="34" charset="0"/>
              </a:rPr>
              <a:t>1</a:t>
            </a:r>
            <a:r>
              <a:rPr lang="en-US" b="0" smtClean="0">
                <a:solidFill>
                  <a:srgbClr val="000000"/>
                </a:solidFill>
                <a:sym typeface="Symbol" pitchFamily="18" charset="2"/>
              </a:rPr>
              <a:t></a:t>
            </a:r>
            <a:r>
              <a:rPr lang="en-US" b="0" smtClean="0">
                <a:solidFill>
                  <a:srgbClr val="000000"/>
                </a:solidFill>
                <a:latin typeface="Tahoma" pitchFamily="34" charset="0"/>
              </a:rPr>
              <a:t>00</a:t>
            </a:r>
            <a:r>
              <a:rPr lang="en-US" b="0" smtClean="0">
                <a:solidFill>
                  <a:srgbClr val="000000"/>
                </a:solidFill>
                <a:sym typeface="Symbol" pitchFamily="18" charset="2"/>
              </a:rPr>
              <a:t></a:t>
            </a:r>
            <a:r>
              <a:rPr lang="en-US" b="0" smtClean="0">
                <a:solidFill>
                  <a:srgbClr val="000000"/>
                </a:solidFill>
                <a:latin typeface="Tahoma" pitchFamily="34" charset="0"/>
              </a:rPr>
              <a:t>0000110</a:t>
            </a:r>
            <a:r>
              <a:rPr lang="en-US" b="0" smtClean="0">
                <a:solidFill>
                  <a:srgbClr val="000000"/>
                </a:solidFill>
                <a:sym typeface="Symbol" pitchFamily="18" charset="2"/>
              </a:rPr>
              <a:t></a:t>
            </a:r>
          </a:p>
        </p:txBody>
      </p:sp>
      <p:sp>
        <p:nvSpPr>
          <p:cNvPr id="8242" name="Rectangle 75"/>
          <p:cNvSpPr>
            <a:spLocks noChangeArrowheads="1"/>
          </p:cNvSpPr>
          <p:nvPr/>
        </p:nvSpPr>
        <p:spPr bwMode="auto">
          <a:xfrm>
            <a:off x="1093788" y="2357438"/>
            <a:ext cx="38877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b="0" smtClean="0">
                <a:solidFill>
                  <a:srgbClr val="000000"/>
                </a:solidFill>
                <a:latin typeface="Tahoma" pitchFamily="34" charset="0"/>
              </a:rPr>
              <a:t>10</a:t>
            </a:r>
            <a:r>
              <a:rPr lang="en-US" b="0" smtClean="0">
                <a:solidFill>
                  <a:srgbClr val="000000"/>
                </a:solidFill>
                <a:sym typeface="Symbol" pitchFamily="18" charset="2"/>
              </a:rPr>
              <a:t></a:t>
            </a:r>
            <a:r>
              <a:rPr lang="en-US" b="0" smtClean="0">
                <a:solidFill>
                  <a:srgbClr val="000000"/>
                </a:solidFill>
                <a:latin typeface="Tahoma" pitchFamily="34" charset="0"/>
              </a:rPr>
              <a:t>010110</a:t>
            </a:r>
            <a:r>
              <a:rPr lang="en-US" b="0" smtClean="0">
                <a:solidFill>
                  <a:srgbClr val="000000"/>
                </a:solidFill>
                <a:sym typeface="Symbol" pitchFamily="18" charset="2"/>
              </a:rPr>
              <a:t></a:t>
            </a:r>
            <a:r>
              <a:rPr lang="en-US" b="0" smtClean="0">
                <a:solidFill>
                  <a:srgbClr val="000000"/>
                </a:solidFill>
                <a:latin typeface="Tahoma" pitchFamily="34" charset="0"/>
              </a:rPr>
              <a:t>01000</a:t>
            </a:r>
          </a:p>
        </p:txBody>
      </p:sp>
      <p:sp>
        <p:nvSpPr>
          <p:cNvPr id="8243" name="Rectangle 76"/>
          <p:cNvSpPr>
            <a:spLocks noChangeArrowheads="1"/>
          </p:cNvSpPr>
          <p:nvPr/>
        </p:nvSpPr>
        <p:spPr bwMode="auto">
          <a:xfrm>
            <a:off x="1084263" y="2703513"/>
            <a:ext cx="38877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b="0" dirty="0" smtClean="0">
                <a:solidFill>
                  <a:srgbClr val="000000"/>
                </a:solidFill>
                <a:latin typeface="Tahoma" pitchFamily="34" charset="0"/>
              </a:rPr>
              <a:t>001110</a:t>
            </a:r>
            <a:r>
              <a:rPr lang="en-US" b="0" dirty="0" smtClean="0">
                <a:solidFill>
                  <a:srgbClr val="000000"/>
                </a:solidFill>
                <a:sym typeface="Symbol" pitchFamily="18" charset="2"/>
              </a:rPr>
              <a:t></a:t>
            </a:r>
          </a:p>
        </p:txBody>
      </p:sp>
      <p:sp>
        <p:nvSpPr>
          <p:cNvPr id="8244" name="Rectangle 77"/>
          <p:cNvSpPr>
            <a:spLocks noChangeArrowheads="1"/>
          </p:cNvSpPr>
          <p:nvPr/>
        </p:nvSpPr>
        <p:spPr bwMode="auto">
          <a:xfrm>
            <a:off x="1069975" y="3006725"/>
            <a:ext cx="3887788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b="0" smtClean="0">
                <a:solidFill>
                  <a:srgbClr val="000000"/>
                </a:solidFill>
                <a:latin typeface="Tahoma" pitchFamily="34" charset="0"/>
              </a:rPr>
              <a:t>1110</a:t>
            </a:r>
            <a:r>
              <a:rPr lang="en-US" b="0" smtClean="0">
                <a:solidFill>
                  <a:srgbClr val="000000"/>
                </a:solidFill>
                <a:sym typeface="Symbol" pitchFamily="18" charset="2"/>
              </a:rPr>
              <a:t></a:t>
            </a:r>
            <a:r>
              <a:rPr lang="en-US" b="0" smtClean="0">
                <a:solidFill>
                  <a:srgbClr val="000000"/>
                </a:solidFill>
                <a:latin typeface="Tahoma" pitchFamily="34" charset="0"/>
              </a:rPr>
              <a:t>010</a:t>
            </a:r>
            <a:r>
              <a:rPr lang="en-US" b="0" smtClean="0">
                <a:solidFill>
                  <a:srgbClr val="000000"/>
                </a:solidFill>
                <a:sym typeface="Symbol" pitchFamily="18" charset="2"/>
              </a:rPr>
              <a:t></a:t>
            </a:r>
            <a:r>
              <a:rPr lang="en-US" b="0" smtClean="0">
                <a:solidFill>
                  <a:srgbClr val="000000"/>
                </a:solidFill>
                <a:latin typeface="Tahoma" pitchFamily="34" charset="0"/>
              </a:rPr>
              <a:t>0</a:t>
            </a:r>
            <a:r>
              <a:rPr lang="en-US" b="0" smtClean="0">
                <a:solidFill>
                  <a:srgbClr val="000000"/>
                </a:solidFill>
                <a:sym typeface="Symbol" pitchFamily="18" charset="2"/>
              </a:rPr>
              <a:t></a:t>
            </a:r>
          </a:p>
        </p:txBody>
      </p:sp>
      <p:sp>
        <p:nvSpPr>
          <p:cNvPr id="8245" name="Rectangle 78"/>
          <p:cNvSpPr>
            <a:spLocks noChangeArrowheads="1"/>
          </p:cNvSpPr>
          <p:nvPr/>
        </p:nvSpPr>
        <p:spPr bwMode="auto">
          <a:xfrm>
            <a:off x="1968500" y="3365500"/>
            <a:ext cx="211296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11</a:t>
            </a:r>
            <a:r>
              <a:rPr lang="en-US" b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Symbol" pitchFamily="18" charset="2"/>
              </a:rPr>
              <a:t></a:t>
            </a:r>
            <a:r>
              <a:rPr lang="en-US" b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10010</a:t>
            </a:r>
            <a:r>
              <a:rPr lang="en-US" b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Symbol" pitchFamily="18" charset="2"/>
              </a:rPr>
              <a:t></a:t>
            </a:r>
            <a:r>
              <a:rPr lang="en-US" b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0</a:t>
            </a:r>
            <a:r>
              <a:rPr lang="en-US" b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Symbol" pitchFamily="18" charset="2"/>
              </a:rPr>
              <a:t>1</a:t>
            </a:r>
          </a:p>
        </p:txBody>
      </p:sp>
      <p:sp>
        <p:nvSpPr>
          <p:cNvPr id="8246" name="Rectangle 81"/>
          <p:cNvSpPr>
            <a:spLocks noChangeArrowheads="1"/>
          </p:cNvSpPr>
          <p:nvPr/>
        </p:nvSpPr>
        <p:spPr bwMode="auto">
          <a:xfrm>
            <a:off x="1079500" y="3681413"/>
            <a:ext cx="3887788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b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Symbol" pitchFamily="18" charset="2"/>
              </a:rPr>
              <a:t></a:t>
            </a:r>
            <a:r>
              <a:rPr lang="en-US" b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0011100</a:t>
            </a:r>
          </a:p>
        </p:txBody>
      </p:sp>
      <p:sp>
        <p:nvSpPr>
          <p:cNvPr id="8247" name="Rectangle 82"/>
          <p:cNvSpPr>
            <a:spLocks noChangeArrowheads="1"/>
          </p:cNvSpPr>
          <p:nvPr/>
        </p:nvSpPr>
        <p:spPr bwMode="auto">
          <a:xfrm>
            <a:off x="1071563" y="3984625"/>
            <a:ext cx="38877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b="0" dirty="0" smtClean="0">
                <a:solidFill>
                  <a:srgbClr val="000000"/>
                </a:solidFill>
                <a:sym typeface="Symbol" pitchFamily="18" charset="2"/>
              </a:rPr>
              <a:t></a:t>
            </a:r>
            <a:r>
              <a:rPr lang="en-US" b="0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1010</a:t>
            </a:r>
            <a:r>
              <a:rPr lang="en-US" b="0" dirty="0" smtClean="0">
                <a:solidFill>
                  <a:srgbClr val="000000"/>
                </a:solidFill>
                <a:sym typeface="Symbol" pitchFamily="18" charset="2"/>
              </a:rPr>
              <a:t></a:t>
            </a:r>
          </a:p>
        </p:txBody>
      </p:sp>
      <p:sp>
        <p:nvSpPr>
          <p:cNvPr id="8248" name="Rectangle 83"/>
          <p:cNvSpPr>
            <a:spLocks noChangeArrowheads="1"/>
          </p:cNvSpPr>
          <p:nvPr/>
        </p:nvSpPr>
        <p:spPr bwMode="auto">
          <a:xfrm>
            <a:off x="1995488" y="4322763"/>
            <a:ext cx="2206625" cy="3667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1"/>
            <a:r>
              <a:rPr lang="en-US" b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Symbol" pitchFamily="18" charset="2"/>
              </a:rPr>
              <a:t></a:t>
            </a:r>
            <a:r>
              <a:rPr lang="en-US" b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11111111111</a:t>
            </a:r>
            <a:r>
              <a:rPr lang="en-US" b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  <a:sym typeface="Symbol" pitchFamily="18" charset="2"/>
              </a:rPr>
              <a:t> </a:t>
            </a:r>
          </a:p>
        </p:txBody>
      </p:sp>
      <p:sp>
        <p:nvSpPr>
          <p:cNvPr id="329812" name="Rectangle 84"/>
          <p:cNvSpPr>
            <a:spLocks noChangeArrowheads="1"/>
          </p:cNvSpPr>
          <p:nvPr/>
        </p:nvSpPr>
        <p:spPr bwMode="auto">
          <a:xfrm>
            <a:off x="1042988" y="5983288"/>
            <a:ext cx="38877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b="0" smtClean="0">
                <a:solidFill>
                  <a:srgbClr val="000000"/>
                </a:solidFill>
                <a:latin typeface="Tahoma" pitchFamily="34" charset="0"/>
              </a:rPr>
              <a:t>001110</a:t>
            </a:r>
            <a:r>
              <a:rPr lang="en-US" b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1000011100</a:t>
            </a: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900113" y="4670425"/>
            <a:ext cx="4243387" cy="28575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533400" indent="-533400">
              <a:lnSpc>
                <a:spcPct val="80000"/>
              </a:lnSpc>
              <a:spcBef>
                <a:spcPct val="20000"/>
              </a:spcBef>
              <a:buClr>
                <a:srgbClr val="996600"/>
              </a:buClr>
              <a:buSzPct val="90000"/>
              <a:buFont typeface="Wingdings" pitchFamily="2" charset="2"/>
              <a:buChar char="n"/>
            </a:pPr>
            <a:endParaRPr lang="he-IL" sz="2400" b="0" smtClean="0">
              <a:solidFill>
                <a:srgbClr val="000000"/>
              </a:solidFill>
            </a:endParaRPr>
          </a:p>
        </p:txBody>
      </p:sp>
      <p:grpSp>
        <p:nvGrpSpPr>
          <p:cNvPr id="5" name="Group 85"/>
          <p:cNvGrpSpPr>
            <a:grpSpLocks/>
          </p:cNvGrpSpPr>
          <p:nvPr/>
        </p:nvGrpSpPr>
        <p:grpSpPr bwMode="auto">
          <a:xfrm>
            <a:off x="5219700" y="1593850"/>
            <a:ext cx="296863" cy="3265488"/>
            <a:chOff x="340" y="995"/>
            <a:chExt cx="187" cy="2057"/>
          </a:xfrm>
        </p:grpSpPr>
        <p:sp>
          <p:nvSpPr>
            <p:cNvPr id="8260" name="Text Box 86"/>
            <p:cNvSpPr txBox="1">
              <a:spLocks noChangeArrowheads="1"/>
            </p:cNvSpPr>
            <p:nvPr/>
          </p:nvSpPr>
          <p:spPr bwMode="auto">
            <a:xfrm>
              <a:off x="340" y="995"/>
              <a:ext cx="1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0" smtClean="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8261" name="Text Box 87"/>
            <p:cNvSpPr txBox="1">
              <a:spLocks noChangeArrowheads="1"/>
            </p:cNvSpPr>
            <p:nvPr/>
          </p:nvSpPr>
          <p:spPr bwMode="auto">
            <a:xfrm>
              <a:off x="340" y="1200"/>
              <a:ext cx="1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0" smtClean="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8262" name="Text Box 88"/>
            <p:cNvSpPr txBox="1">
              <a:spLocks noChangeArrowheads="1"/>
            </p:cNvSpPr>
            <p:nvPr/>
          </p:nvSpPr>
          <p:spPr bwMode="auto">
            <a:xfrm>
              <a:off x="340" y="1405"/>
              <a:ext cx="17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b="0" smtClean="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8263" name="Rectangle 89"/>
            <p:cNvSpPr>
              <a:spLocks noChangeArrowheads="1"/>
            </p:cNvSpPr>
            <p:nvPr/>
          </p:nvSpPr>
          <p:spPr bwMode="auto">
            <a:xfrm>
              <a:off x="340" y="161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smtClean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8264" name="Rectangle 90"/>
            <p:cNvSpPr>
              <a:spLocks noChangeArrowheads="1"/>
            </p:cNvSpPr>
            <p:nvPr/>
          </p:nvSpPr>
          <p:spPr bwMode="auto">
            <a:xfrm>
              <a:off x="340" y="181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 smtClean="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8265" name="Rectangle 91"/>
            <p:cNvSpPr>
              <a:spLocks noChangeArrowheads="1"/>
            </p:cNvSpPr>
            <p:nvPr/>
          </p:nvSpPr>
          <p:spPr bwMode="auto">
            <a:xfrm>
              <a:off x="340" y="222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smtClean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8266" name="Rectangle 92"/>
            <p:cNvSpPr>
              <a:spLocks noChangeArrowheads="1"/>
            </p:cNvSpPr>
            <p:nvPr/>
          </p:nvSpPr>
          <p:spPr bwMode="auto">
            <a:xfrm>
              <a:off x="340" y="202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 smtClean="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8267" name="Rectangle 93"/>
            <p:cNvSpPr>
              <a:spLocks noChangeArrowheads="1"/>
            </p:cNvSpPr>
            <p:nvPr/>
          </p:nvSpPr>
          <p:spPr bwMode="auto">
            <a:xfrm>
              <a:off x="340" y="243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smtClean="0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8268" name="Rectangle 94"/>
            <p:cNvSpPr>
              <a:spLocks noChangeArrowheads="1"/>
            </p:cNvSpPr>
            <p:nvPr/>
          </p:nvSpPr>
          <p:spPr bwMode="auto">
            <a:xfrm>
              <a:off x="340" y="2635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b="0" smtClean="0">
                  <a:solidFill>
                    <a:srgbClr val="000000"/>
                  </a:solidFill>
                </a:rPr>
                <a:t>0</a:t>
              </a:r>
            </a:p>
          </p:txBody>
        </p:sp>
        <p:sp>
          <p:nvSpPr>
            <p:cNvPr id="8269" name="Rectangle 95"/>
            <p:cNvSpPr>
              <a:spLocks noChangeArrowheads="1"/>
            </p:cNvSpPr>
            <p:nvPr/>
          </p:nvSpPr>
          <p:spPr bwMode="auto">
            <a:xfrm>
              <a:off x="340" y="2840"/>
              <a:ext cx="187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600" smtClean="0">
                  <a:solidFill>
                    <a:srgbClr val="000000"/>
                  </a:solidFill>
                </a:rPr>
                <a:t>1</a:t>
              </a:r>
            </a:p>
          </p:txBody>
        </p:sp>
      </p:grpSp>
      <p:sp>
        <p:nvSpPr>
          <p:cNvPr id="329846" name="Text Box 118"/>
          <p:cNvSpPr txBox="1">
            <a:spLocks noChangeArrowheads="1"/>
          </p:cNvSpPr>
          <p:nvPr/>
        </p:nvSpPr>
        <p:spPr bwMode="auto">
          <a:xfrm>
            <a:off x="6629400" y="2667000"/>
            <a:ext cx="863600" cy="369888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0" i="1" smtClean="0">
                <a:solidFill>
                  <a:srgbClr val="C00000"/>
                </a:solidFill>
              </a:rPr>
              <a:t>row 3</a:t>
            </a:r>
            <a:endParaRPr lang="en-US" b="0" i="1" smtClean="0">
              <a:solidFill>
                <a:srgbClr val="C00000"/>
              </a:solidFill>
            </a:endParaRPr>
          </a:p>
        </p:txBody>
      </p:sp>
      <p:sp>
        <p:nvSpPr>
          <p:cNvPr id="8253" name="Rectangle 80"/>
          <p:cNvSpPr>
            <a:spLocks noChangeArrowheads="1"/>
          </p:cNvSpPr>
          <p:nvPr/>
        </p:nvSpPr>
        <p:spPr bwMode="auto">
          <a:xfrm>
            <a:off x="1131888" y="4591050"/>
            <a:ext cx="3887787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b="0" dirty="0" smtClean="0">
                <a:solidFill>
                  <a:srgbClr val="000000"/>
                </a:solidFill>
                <a:sym typeface="Symbol" pitchFamily="18" charset="2"/>
              </a:rPr>
              <a:t></a:t>
            </a:r>
          </a:p>
        </p:txBody>
      </p:sp>
      <p:sp>
        <p:nvSpPr>
          <p:cNvPr id="43026" name="Text Box 18"/>
          <p:cNvSpPr txBox="1">
            <a:spLocks noChangeArrowheads="1"/>
          </p:cNvSpPr>
          <p:nvPr/>
        </p:nvSpPr>
        <p:spPr bwMode="auto">
          <a:xfrm>
            <a:off x="2057400" y="1981200"/>
            <a:ext cx="1871663" cy="6413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0" dirty="0" smtClean="0">
                <a:solidFill>
                  <a:srgbClr val="000000"/>
                </a:solidFill>
              </a:rPr>
              <a:t>Each entry is a word in {0,1,</a:t>
            </a:r>
            <a:r>
              <a:rPr lang="en-US" b="0" dirty="0" smtClean="0">
                <a:solidFill>
                  <a:srgbClr val="000000"/>
                </a:solidFill>
                <a:sym typeface="Symbol" pitchFamily="18" charset="2"/>
              </a:rPr>
              <a:t></a:t>
            </a:r>
            <a:r>
              <a:rPr lang="en-US" b="0" dirty="0" smtClean="0">
                <a:solidFill>
                  <a:srgbClr val="000000"/>
                </a:solidFill>
              </a:rPr>
              <a:t>}</a:t>
            </a:r>
            <a:r>
              <a:rPr lang="en-US" b="0" baseline="30000" dirty="0" smtClean="0">
                <a:solidFill>
                  <a:srgbClr val="000000"/>
                </a:solidFill>
              </a:rPr>
              <a:t>W</a:t>
            </a:r>
            <a:endParaRPr lang="en-US" b="0" dirty="0" smtClean="0">
              <a:solidFill>
                <a:srgbClr val="000000"/>
              </a:solidFill>
            </a:endParaRPr>
          </a:p>
        </p:txBody>
      </p:sp>
      <p:sp>
        <p:nvSpPr>
          <p:cNvPr id="87" name="Rectangle 84"/>
          <p:cNvSpPr>
            <a:spLocks noChangeArrowheads="1"/>
          </p:cNvSpPr>
          <p:nvPr/>
        </p:nvSpPr>
        <p:spPr bwMode="auto">
          <a:xfrm>
            <a:off x="990600" y="6499225"/>
            <a:ext cx="3887788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b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Packet Header</a:t>
            </a:r>
          </a:p>
        </p:txBody>
      </p:sp>
      <p:sp>
        <p:nvSpPr>
          <p:cNvPr id="88" name="Rectangle 84"/>
          <p:cNvSpPr>
            <a:spLocks noChangeArrowheads="1"/>
          </p:cNvSpPr>
          <p:nvPr/>
        </p:nvSpPr>
        <p:spPr bwMode="auto">
          <a:xfrm>
            <a:off x="1066800" y="1444625"/>
            <a:ext cx="3887788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he-IL" b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   </a:t>
            </a:r>
            <a:r>
              <a:rPr lang="en-US" b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TCAM Array</a:t>
            </a:r>
          </a:p>
        </p:txBody>
      </p:sp>
      <p:sp>
        <p:nvSpPr>
          <p:cNvPr id="2" name="Rectangle 84"/>
          <p:cNvSpPr>
            <a:spLocks noChangeArrowheads="1"/>
          </p:cNvSpPr>
          <p:nvPr/>
        </p:nvSpPr>
        <p:spPr bwMode="auto">
          <a:xfrm>
            <a:off x="990600" y="5664200"/>
            <a:ext cx="3887788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rtl="1"/>
            <a:r>
              <a:rPr lang="en-US" b="0" smtClean="0">
                <a:solidFill>
                  <a:srgbClr val="000000"/>
                </a:solidFill>
              </a:rPr>
              <a:t>Source Port </a:t>
            </a:r>
          </a:p>
        </p:txBody>
      </p:sp>
      <p:sp>
        <p:nvSpPr>
          <p:cNvPr id="91" name="AutoShape 22"/>
          <p:cNvSpPr>
            <a:spLocks noChangeArrowheads="1"/>
          </p:cNvSpPr>
          <p:nvPr/>
        </p:nvSpPr>
        <p:spPr bwMode="auto">
          <a:xfrm>
            <a:off x="5486400" y="6248400"/>
            <a:ext cx="1512888" cy="431800"/>
          </a:xfrm>
          <a:prstGeom prst="wedgeRectCallout">
            <a:avLst>
              <a:gd name="adj1" fmla="val -86204"/>
              <a:gd name="adj2" fmla="val -7867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n-US" b="0" smtClean="0">
                <a:solidFill>
                  <a:srgbClr val="000000"/>
                </a:solidFill>
              </a:rPr>
              <a:t>Width </a:t>
            </a:r>
            <a:r>
              <a:rPr lang="en-US" b="0" i="1" smtClean="0">
                <a:solidFill>
                  <a:srgbClr val="000000"/>
                </a:solidFill>
              </a:rPr>
              <a:t>W</a:t>
            </a:r>
          </a:p>
        </p:txBody>
      </p:sp>
      <p:sp>
        <p:nvSpPr>
          <p:cNvPr id="96" name="Slide Number Placeholder 9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1000" fill="hold"/>
                                        <p:tgtEl>
                                          <p:spTgt spid="3297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5" grpId="0" animBg="1"/>
      <p:bldP spid="329751" grpId="0" animBg="1"/>
      <p:bldP spid="329789" grpId="0"/>
      <p:bldP spid="329812" grpId="0"/>
      <p:bldP spid="329846" grpId="0" animBg="1"/>
      <p:bldP spid="43026" grpId="0" animBg="1"/>
      <p:bldP spid="43026" grpId="1" animBg="1"/>
      <p:bldP spid="87" grpId="0"/>
      <p:bldP spid="88" grpId="0"/>
      <p:bldP spid="2" grpId="0"/>
      <p:bldP spid="9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86" name="Group 138"/>
          <p:cNvGrpSpPr>
            <a:grpSpLocks/>
          </p:cNvGrpSpPr>
          <p:nvPr/>
        </p:nvGrpSpPr>
        <p:grpSpPr bwMode="auto">
          <a:xfrm>
            <a:off x="755576" y="2897560"/>
            <a:ext cx="6696744" cy="3960440"/>
            <a:chOff x="2563" y="1440"/>
            <a:chExt cx="4824" cy="3305"/>
          </a:xfrm>
        </p:grpSpPr>
        <p:sp>
          <p:nvSpPr>
            <p:cNvPr id="2187" name="Oval 139"/>
            <p:cNvSpPr>
              <a:spLocks noChangeArrowheads="1"/>
            </p:cNvSpPr>
            <p:nvPr/>
          </p:nvSpPr>
          <p:spPr bwMode="auto">
            <a:xfrm>
              <a:off x="3236" y="1440"/>
              <a:ext cx="283" cy="3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8" name="Oval 140"/>
            <p:cNvSpPr>
              <a:spLocks noChangeArrowheads="1"/>
            </p:cNvSpPr>
            <p:nvPr/>
          </p:nvSpPr>
          <p:spPr bwMode="auto">
            <a:xfrm>
              <a:off x="2846" y="2006"/>
              <a:ext cx="283" cy="3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9" name="Oval 141"/>
            <p:cNvSpPr>
              <a:spLocks noChangeArrowheads="1"/>
            </p:cNvSpPr>
            <p:nvPr/>
          </p:nvSpPr>
          <p:spPr bwMode="auto">
            <a:xfrm>
              <a:off x="2563" y="2811"/>
              <a:ext cx="283" cy="3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0" name="Oval 142"/>
            <p:cNvSpPr>
              <a:spLocks noChangeArrowheads="1"/>
            </p:cNvSpPr>
            <p:nvPr/>
          </p:nvSpPr>
          <p:spPr bwMode="auto">
            <a:xfrm>
              <a:off x="3881" y="2321"/>
              <a:ext cx="283" cy="370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1" name="Oval 143"/>
            <p:cNvSpPr>
              <a:spLocks noChangeArrowheads="1"/>
            </p:cNvSpPr>
            <p:nvPr/>
          </p:nvSpPr>
          <p:spPr bwMode="auto">
            <a:xfrm>
              <a:off x="3537" y="2996"/>
              <a:ext cx="283" cy="370"/>
            </a:xfrm>
            <a:prstGeom prst="ellipse">
              <a:avLst/>
            </a:prstGeom>
            <a:solidFill>
              <a:srgbClr val="FFFF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2" name="Oval 144"/>
            <p:cNvSpPr>
              <a:spLocks noChangeArrowheads="1"/>
            </p:cNvSpPr>
            <p:nvPr/>
          </p:nvSpPr>
          <p:spPr bwMode="auto">
            <a:xfrm>
              <a:off x="2669" y="3618"/>
              <a:ext cx="284" cy="3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3" name="Oval 145"/>
            <p:cNvSpPr>
              <a:spLocks noChangeArrowheads="1"/>
            </p:cNvSpPr>
            <p:nvPr/>
          </p:nvSpPr>
          <p:spPr bwMode="auto">
            <a:xfrm>
              <a:off x="4964" y="2693"/>
              <a:ext cx="283" cy="370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4" name="Oval 146"/>
            <p:cNvSpPr>
              <a:spLocks noChangeArrowheads="1"/>
            </p:cNvSpPr>
            <p:nvPr/>
          </p:nvSpPr>
          <p:spPr bwMode="auto">
            <a:xfrm>
              <a:off x="4829" y="3248"/>
              <a:ext cx="283" cy="370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5" name="Oval 147"/>
            <p:cNvSpPr>
              <a:spLocks noChangeArrowheads="1"/>
            </p:cNvSpPr>
            <p:nvPr/>
          </p:nvSpPr>
          <p:spPr bwMode="auto">
            <a:xfrm>
              <a:off x="6162" y="3008"/>
              <a:ext cx="283" cy="370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6" name="Oval 148"/>
            <p:cNvSpPr>
              <a:spLocks noChangeArrowheads="1"/>
            </p:cNvSpPr>
            <p:nvPr/>
          </p:nvSpPr>
          <p:spPr bwMode="auto">
            <a:xfrm>
              <a:off x="6404" y="2267"/>
              <a:ext cx="283" cy="369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7" name="Oval 149"/>
            <p:cNvSpPr>
              <a:spLocks noChangeArrowheads="1"/>
            </p:cNvSpPr>
            <p:nvPr/>
          </p:nvSpPr>
          <p:spPr bwMode="auto">
            <a:xfrm>
              <a:off x="7017" y="1440"/>
              <a:ext cx="283" cy="3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8" name="Oval 150"/>
            <p:cNvSpPr>
              <a:spLocks noChangeArrowheads="1"/>
            </p:cNvSpPr>
            <p:nvPr/>
          </p:nvSpPr>
          <p:spPr bwMode="auto">
            <a:xfrm>
              <a:off x="5920" y="3634"/>
              <a:ext cx="283" cy="369"/>
            </a:xfrm>
            <a:prstGeom prst="ellipse">
              <a:avLst/>
            </a:prstGeom>
            <a:solidFill>
              <a:srgbClr val="FFFFFF"/>
            </a:solidFill>
            <a:ln w="28575" algn="ctr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9" name="Oval 151"/>
            <p:cNvSpPr>
              <a:spLocks noChangeArrowheads="1"/>
            </p:cNvSpPr>
            <p:nvPr/>
          </p:nvSpPr>
          <p:spPr bwMode="auto">
            <a:xfrm>
              <a:off x="6687" y="4261"/>
              <a:ext cx="283" cy="3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0" name="Oval 152"/>
            <p:cNvSpPr>
              <a:spLocks noChangeArrowheads="1"/>
            </p:cNvSpPr>
            <p:nvPr/>
          </p:nvSpPr>
          <p:spPr bwMode="auto">
            <a:xfrm>
              <a:off x="6843" y="3776"/>
              <a:ext cx="283" cy="37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cxnSp>
          <p:nvCxnSpPr>
            <p:cNvPr id="2201" name="AutoShape 153"/>
            <p:cNvCxnSpPr>
              <a:cxnSpLocks noChangeShapeType="1"/>
              <a:stCxn id="2187" idx="5"/>
              <a:endCxn id="2190" idx="1"/>
            </p:cNvCxnSpPr>
            <p:nvPr/>
          </p:nvCxnSpPr>
          <p:spPr bwMode="auto">
            <a:xfrm>
              <a:off x="3478" y="1756"/>
              <a:ext cx="444" cy="59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02" name="AutoShape 154"/>
            <p:cNvCxnSpPr>
              <a:cxnSpLocks noChangeShapeType="1"/>
              <a:stCxn id="2188" idx="6"/>
              <a:endCxn id="2190" idx="2"/>
            </p:cNvCxnSpPr>
            <p:nvPr/>
          </p:nvCxnSpPr>
          <p:spPr bwMode="auto">
            <a:xfrm>
              <a:off x="3129" y="2191"/>
              <a:ext cx="730" cy="3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03" name="AutoShape 155"/>
            <p:cNvCxnSpPr>
              <a:cxnSpLocks noChangeShapeType="1"/>
              <a:stCxn id="2189" idx="6"/>
              <a:endCxn id="2191" idx="2"/>
            </p:cNvCxnSpPr>
            <p:nvPr/>
          </p:nvCxnSpPr>
          <p:spPr bwMode="auto">
            <a:xfrm>
              <a:off x="2846" y="2996"/>
              <a:ext cx="669" cy="1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04" name="AutoShape 156"/>
            <p:cNvCxnSpPr>
              <a:cxnSpLocks noChangeShapeType="1"/>
              <a:stCxn id="2191" idx="0"/>
              <a:endCxn id="2190" idx="3"/>
            </p:cNvCxnSpPr>
            <p:nvPr/>
          </p:nvCxnSpPr>
          <p:spPr bwMode="auto">
            <a:xfrm flipV="1">
              <a:off x="3679" y="2659"/>
              <a:ext cx="243" cy="31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05" name="AutoShape 157"/>
            <p:cNvCxnSpPr>
              <a:cxnSpLocks noChangeShapeType="1"/>
              <a:stCxn id="2191" idx="5"/>
              <a:endCxn id="2194" idx="2"/>
            </p:cNvCxnSpPr>
            <p:nvPr/>
          </p:nvCxnSpPr>
          <p:spPr bwMode="auto">
            <a:xfrm>
              <a:off x="3779" y="3334"/>
              <a:ext cx="1028" cy="9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06" name="AutoShape 158"/>
            <p:cNvCxnSpPr>
              <a:cxnSpLocks noChangeShapeType="1"/>
              <a:stCxn id="2194" idx="2"/>
              <a:endCxn id="2190" idx="5"/>
            </p:cNvCxnSpPr>
            <p:nvPr/>
          </p:nvCxnSpPr>
          <p:spPr bwMode="auto">
            <a:xfrm flipH="1" flipV="1">
              <a:off x="4123" y="2659"/>
              <a:ext cx="684" cy="77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07" name="AutoShape 159"/>
            <p:cNvCxnSpPr>
              <a:cxnSpLocks noChangeShapeType="1"/>
              <a:stCxn id="2190" idx="6"/>
              <a:endCxn id="2193" idx="2"/>
            </p:cNvCxnSpPr>
            <p:nvPr/>
          </p:nvCxnSpPr>
          <p:spPr bwMode="auto">
            <a:xfrm>
              <a:off x="4186" y="2506"/>
              <a:ext cx="756" cy="3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08" name="AutoShape 160"/>
            <p:cNvCxnSpPr>
              <a:cxnSpLocks noChangeShapeType="1"/>
              <a:stCxn id="2194" idx="6"/>
              <a:endCxn id="2198" idx="1"/>
            </p:cNvCxnSpPr>
            <p:nvPr/>
          </p:nvCxnSpPr>
          <p:spPr bwMode="auto">
            <a:xfrm>
              <a:off x="5134" y="3433"/>
              <a:ext cx="827" cy="23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09" name="AutoShape 161"/>
            <p:cNvCxnSpPr>
              <a:cxnSpLocks noChangeShapeType="1"/>
              <a:stCxn id="2193" idx="6"/>
              <a:endCxn id="2196" idx="2"/>
            </p:cNvCxnSpPr>
            <p:nvPr/>
          </p:nvCxnSpPr>
          <p:spPr bwMode="auto">
            <a:xfrm flipV="1">
              <a:off x="5269" y="2452"/>
              <a:ext cx="1113" cy="42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10" name="AutoShape 162"/>
            <p:cNvCxnSpPr>
              <a:cxnSpLocks noChangeShapeType="1"/>
              <a:stCxn id="2195" idx="0"/>
              <a:endCxn id="2196" idx="3"/>
            </p:cNvCxnSpPr>
            <p:nvPr/>
          </p:nvCxnSpPr>
          <p:spPr bwMode="auto">
            <a:xfrm flipV="1">
              <a:off x="6304" y="2604"/>
              <a:ext cx="141" cy="38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11" name="AutoShape 163"/>
            <p:cNvCxnSpPr>
              <a:cxnSpLocks noChangeShapeType="1"/>
              <a:stCxn id="2198" idx="0"/>
              <a:endCxn id="2195" idx="4"/>
            </p:cNvCxnSpPr>
            <p:nvPr/>
          </p:nvCxnSpPr>
          <p:spPr bwMode="auto">
            <a:xfrm flipV="1">
              <a:off x="6062" y="3400"/>
              <a:ext cx="242" cy="2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12" name="AutoShape 164"/>
            <p:cNvCxnSpPr>
              <a:cxnSpLocks noChangeShapeType="1"/>
              <a:stCxn id="2194" idx="6"/>
              <a:endCxn id="2195" idx="2"/>
            </p:cNvCxnSpPr>
            <p:nvPr/>
          </p:nvCxnSpPr>
          <p:spPr bwMode="auto">
            <a:xfrm flipV="1">
              <a:off x="5134" y="3193"/>
              <a:ext cx="1006" cy="24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13" name="AutoShape 165"/>
            <p:cNvCxnSpPr>
              <a:cxnSpLocks noChangeShapeType="1"/>
              <a:stCxn id="2198" idx="4"/>
              <a:endCxn id="2199" idx="2"/>
            </p:cNvCxnSpPr>
            <p:nvPr/>
          </p:nvCxnSpPr>
          <p:spPr bwMode="auto">
            <a:xfrm>
              <a:off x="6062" y="4025"/>
              <a:ext cx="625" cy="42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14" name="AutoShape 166"/>
            <p:cNvCxnSpPr>
              <a:cxnSpLocks noChangeShapeType="1"/>
              <a:stCxn id="2198" idx="6"/>
              <a:endCxn id="2200" idx="1"/>
            </p:cNvCxnSpPr>
            <p:nvPr/>
          </p:nvCxnSpPr>
          <p:spPr bwMode="auto">
            <a:xfrm>
              <a:off x="6225" y="3819"/>
              <a:ext cx="659" cy="1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15" name="AutoShape 167"/>
            <p:cNvCxnSpPr>
              <a:cxnSpLocks noChangeShapeType="1"/>
              <a:stCxn id="2196" idx="7"/>
              <a:endCxn id="2197" idx="3"/>
            </p:cNvCxnSpPr>
            <p:nvPr/>
          </p:nvCxnSpPr>
          <p:spPr bwMode="auto">
            <a:xfrm flipV="1">
              <a:off x="6646" y="1756"/>
              <a:ext cx="412" cy="54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16" name="AutoShape 168"/>
            <p:cNvCxnSpPr>
              <a:cxnSpLocks noChangeShapeType="1"/>
              <a:stCxn id="2191" idx="3"/>
              <a:endCxn id="2192" idx="7"/>
            </p:cNvCxnSpPr>
            <p:nvPr/>
          </p:nvCxnSpPr>
          <p:spPr bwMode="auto">
            <a:xfrm flipH="1">
              <a:off x="2911" y="3334"/>
              <a:ext cx="667" cy="33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17" name="AutoShape 169"/>
            <p:cNvCxnSpPr>
              <a:cxnSpLocks noChangeShapeType="1"/>
              <a:stCxn id="2190" idx="7"/>
              <a:endCxn id="2196" idx="2"/>
            </p:cNvCxnSpPr>
            <p:nvPr/>
          </p:nvCxnSpPr>
          <p:spPr bwMode="auto">
            <a:xfrm>
              <a:off x="4123" y="2353"/>
              <a:ext cx="2259" cy="9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18" name="AutoShape 170"/>
            <p:cNvCxnSpPr>
              <a:cxnSpLocks noChangeShapeType="1"/>
              <a:stCxn id="2193" idx="5"/>
              <a:endCxn id="2195" idx="1"/>
            </p:cNvCxnSpPr>
            <p:nvPr/>
          </p:nvCxnSpPr>
          <p:spPr bwMode="auto">
            <a:xfrm>
              <a:off x="5206" y="3031"/>
              <a:ext cx="997" cy="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pic>
          <p:nvPicPr>
            <p:cNvPr id="2219" name="Picture 171"/>
            <p:cNvPicPr>
              <a:picLocks noChangeAspect="1" noChangeArrowheads="1"/>
            </p:cNvPicPr>
            <p:nvPr/>
          </p:nvPicPr>
          <p:blipFill>
            <a:blip r:embed="rId2" cstate="print">
              <a:grayscl/>
            </a:blip>
            <a:srcRect/>
            <a:stretch>
              <a:fillRect/>
            </a:stretch>
          </p:blipFill>
          <p:spPr bwMode="auto">
            <a:xfrm>
              <a:off x="2669" y="1875"/>
              <a:ext cx="4718" cy="2870"/>
            </a:xfrm>
            <a:prstGeom prst="rect">
              <a:avLst/>
            </a:prstGeom>
            <a:noFill/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Access Control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the following network.</a:t>
            </a:r>
          </a:p>
          <a:p>
            <a:pPr lvl="1"/>
            <a:r>
              <a:rPr lang="en-US" dirty="0" smtClean="0"/>
              <a:t>Access control table at each ingress point</a:t>
            </a:r>
          </a:p>
        </p:txBody>
      </p:sp>
      <p:sp>
        <p:nvSpPr>
          <p:cNvPr id="5" name="Rectangle 173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064" name="Group 40"/>
          <p:cNvGrpSpPr>
            <a:grpSpLocks/>
          </p:cNvGrpSpPr>
          <p:nvPr/>
        </p:nvGrpSpPr>
        <p:grpSpPr bwMode="auto">
          <a:xfrm>
            <a:off x="1714480" y="4000504"/>
            <a:ext cx="4572032" cy="2357454"/>
            <a:chOff x="2955" y="5199"/>
            <a:chExt cx="3066" cy="1659"/>
          </a:xfrm>
        </p:grpSpPr>
        <p:grpSp>
          <p:nvGrpSpPr>
            <p:cNvPr id="1065" name="Group 41"/>
            <p:cNvGrpSpPr>
              <a:grpSpLocks/>
            </p:cNvGrpSpPr>
            <p:nvPr/>
          </p:nvGrpSpPr>
          <p:grpSpPr bwMode="auto">
            <a:xfrm>
              <a:off x="5237" y="6350"/>
              <a:ext cx="380" cy="508"/>
              <a:chOff x="7189" y="4419"/>
              <a:chExt cx="600" cy="750"/>
            </a:xfrm>
          </p:grpSpPr>
          <p:sp>
            <p:nvSpPr>
              <p:cNvPr id="1066" name="Rectangle 42"/>
              <p:cNvSpPr>
                <a:spLocks noChangeArrowheads="1"/>
              </p:cNvSpPr>
              <p:nvPr/>
            </p:nvSpPr>
            <p:spPr bwMode="auto">
              <a:xfrm>
                <a:off x="7189" y="4419"/>
                <a:ext cx="600" cy="750"/>
              </a:xfrm>
              <a:prstGeom prst="rect">
                <a:avLst/>
              </a:prstGeom>
              <a:solidFill>
                <a:srgbClr val="BFBFB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cxnSp>
            <p:nvCxnSpPr>
              <p:cNvPr id="1067" name="AutoShape 43"/>
              <p:cNvCxnSpPr>
                <a:cxnSpLocks noChangeShapeType="1"/>
                <a:stCxn id="1066" idx="1"/>
                <a:endCxn id="1066" idx="3"/>
              </p:cNvCxnSpPr>
              <p:nvPr/>
            </p:nvCxnSpPr>
            <p:spPr bwMode="auto">
              <a:xfrm>
                <a:off x="7189" y="4794"/>
                <a:ext cx="60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68" name="AutoShape 44"/>
              <p:cNvCxnSpPr>
                <a:cxnSpLocks noChangeShapeType="1"/>
                <a:stCxn id="1066" idx="1"/>
                <a:endCxn id="1066" idx="3"/>
              </p:cNvCxnSpPr>
              <p:nvPr/>
            </p:nvCxnSpPr>
            <p:spPr bwMode="auto">
              <a:xfrm>
                <a:off x="7189" y="4794"/>
                <a:ext cx="60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69" name="AutoShape 45"/>
              <p:cNvCxnSpPr>
                <a:cxnSpLocks noChangeShapeType="1"/>
              </p:cNvCxnSpPr>
              <p:nvPr/>
            </p:nvCxnSpPr>
            <p:spPr bwMode="auto">
              <a:xfrm>
                <a:off x="7189" y="4672"/>
                <a:ext cx="60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70" name="AutoShape 46"/>
              <p:cNvCxnSpPr>
                <a:cxnSpLocks noChangeShapeType="1"/>
              </p:cNvCxnSpPr>
              <p:nvPr/>
            </p:nvCxnSpPr>
            <p:spPr bwMode="auto">
              <a:xfrm>
                <a:off x="7189" y="4926"/>
                <a:ext cx="60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71" name="AutoShape 47"/>
              <p:cNvCxnSpPr>
                <a:cxnSpLocks noChangeShapeType="1"/>
              </p:cNvCxnSpPr>
              <p:nvPr/>
            </p:nvCxnSpPr>
            <p:spPr bwMode="auto">
              <a:xfrm>
                <a:off x="7189" y="5079"/>
                <a:ext cx="600" cy="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72" name="AutoShape 48"/>
              <p:cNvCxnSpPr>
                <a:cxnSpLocks noChangeShapeType="1"/>
              </p:cNvCxnSpPr>
              <p:nvPr/>
            </p:nvCxnSpPr>
            <p:spPr bwMode="auto">
              <a:xfrm>
                <a:off x="7189" y="4527"/>
                <a:ext cx="600" cy="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1073" name="Group 49"/>
            <p:cNvGrpSpPr>
              <a:grpSpLocks/>
            </p:cNvGrpSpPr>
            <p:nvPr/>
          </p:nvGrpSpPr>
          <p:grpSpPr bwMode="auto">
            <a:xfrm>
              <a:off x="5641" y="5199"/>
              <a:ext cx="380" cy="508"/>
              <a:chOff x="7189" y="4419"/>
              <a:chExt cx="600" cy="750"/>
            </a:xfrm>
          </p:grpSpPr>
          <p:sp>
            <p:nvSpPr>
              <p:cNvPr id="1074" name="Rectangle 50"/>
              <p:cNvSpPr>
                <a:spLocks noChangeArrowheads="1"/>
              </p:cNvSpPr>
              <p:nvPr/>
            </p:nvSpPr>
            <p:spPr bwMode="auto">
              <a:xfrm>
                <a:off x="7189" y="4419"/>
                <a:ext cx="600" cy="750"/>
              </a:xfrm>
              <a:prstGeom prst="rect">
                <a:avLst/>
              </a:prstGeom>
              <a:solidFill>
                <a:srgbClr val="BFBFB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cxnSp>
            <p:nvCxnSpPr>
              <p:cNvPr id="1075" name="AutoShape 51"/>
              <p:cNvCxnSpPr>
                <a:cxnSpLocks noChangeShapeType="1"/>
                <a:stCxn id="1074" idx="1"/>
                <a:endCxn id="1074" idx="3"/>
              </p:cNvCxnSpPr>
              <p:nvPr/>
            </p:nvCxnSpPr>
            <p:spPr bwMode="auto">
              <a:xfrm>
                <a:off x="7189" y="4794"/>
                <a:ext cx="60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76" name="AutoShape 52"/>
              <p:cNvCxnSpPr>
                <a:cxnSpLocks noChangeShapeType="1"/>
                <a:stCxn id="1074" idx="1"/>
                <a:endCxn id="1074" idx="3"/>
              </p:cNvCxnSpPr>
              <p:nvPr/>
            </p:nvCxnSpPr>
            <p:spPr bwMode="auto">
              <a:xfrm>
                <a:off x="7189" y="4794"/>
                <a:ext cx="60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77" name="AutoShape 53"/>
              <p:cNvCxnSpPr>
                <a:cxnSpLocks noChangeShapeType="1"/>
              </p:cNvCxnSpPr>
              <p:nvPr/>
            </p:nvCxnSpPr>
            <p:spPr bwMode="auto">
              <a:xfrm>
                <a:off x="7189" y="4672"/>
                <a:ext cx="60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78" name="AutoShape 54"/>
              <p:cNvCxnSpPr>
                <a:cxnSpLocks noChangeShapeType="1"/>
              </p:cNvCxnSpPr>
              <p:nvPr/>
            </p:nvCxnSpPr>
            <p:spPr bwMode="auto">
              <a:xfrm>
                <a:off x="7189" y="4926"/>
                <a:ext cx="60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79" name="AutoShape 55"/>
              <p:cNvCxnSpPr>
                <a:cxnSpLocks noChangeShapeType="1"/>
              </p:cNvCxnSpPr>
              <p:nvPr/>
            </p:nvCxnSpPr>
            <p:spPr bwMode="auto">
              <a:xfrm>
                <a:off x="7189" y="5079"/>
                <a:ext cx="600" cy="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80" name="AutoShape 56"/>
              <p:cNvCxnSpPr>
                <a:cxnSpLocks noChangeShapeType="1"/>
              </p:cNvCxnSpPr>
              <p:nvPr/>
            </p:nvCxnSpPr>
            <p:spPr bwMode="auto">
              <a:xfrm>
                <a:off x="7189" y="4527"/>
                <a:ext cx="600" cy="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1081" name="Group 57"/>
            <p:cNvGrpSpPr>
              <a:grpSpLocks/>
            </p:cNvGrpSpPr>
            <p:nvPr/>
          </p:nvGrpSpPr>
          <p:grpSpPr bwMode="auto">
            <a:xfrm>
              <a:off x="3270" y="5211"/>
              <a:ext cx="380" cy="508"/>
              <a:chOff x="7189" y="4419"/>
              <a:chExt cx="600" cy="750"/>
            </a:xfrm>
          </p:grpSpPr>
          <p:sp>
            <p:nvSpPr>
              <p:cNvPr id="1082" name="Rectangle 58"/>
              <p:cNvSpPr>
                <a:spLocks noChangeArrowheads="1"/>
              </p:cNvSpPr>
              <p:nvPr/>
            </p:nvSpPr>
            <p:spPr bwMode="auto">
              <a:xfrm>
                <a:off x="7189" y="4419"/>
                <a:ext cx="600" cy="750"/>
              </a:xfrm>
              <a:prstGeom prst="rect">
                <a:avLst/>
              </a:prstGeom>
              <a:solidFill>
                <a:srgbClr val="BFBFB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cxnSp>
            <p:nvCxnSpPr>
              <p:cNvPr id="1083" name="AutoShape 59"/>
              <p:cNvCxnSpPr>
                <a:cxnSpLocks noChangeShapeType="1"/>
                <a:stCxn id="1082" idx="1"/>
                <a:endCxn id="1082" idx="3"/>
              </p:cNvCxnSpPr>
              <p:nvPr/>
            </p:nvCxnSpPr>
            <p:spPr bwMode="auto">
              <a:xfrm>
                <a:off x="7189" y="4794"/>
                <a:ext cx="60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84" name="AutoShape 60"/>
              <p:cNvCxnSpPr>
                <a:cxnSpLocks noChangeShapeType="1"/>
                <a:stCxn id="1082" idx="1"/>
                <a:endCxn id="1082" idx="3"/>
              </p:cNvCxnSpPr>
              <p:nvPr/>
            </p:nvCxnSpPr>
            <p:spPr bwMode="auto">
              <a:xfrm>
                <a:off x="7189" y="4794"/>
                <a:ext cx="60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85" name="AutoShape 61"/>
              <p:cNvCxnSpPr>
                <a:cxnSpLocks noChangeShapeType="1"/>
              </p:cNvCxnSpPr>
              <p:nvPr/>
            </p:nvCxnSpPr>
            <p:spPr bwMode="auto">
              <a:xfrm>
                <a:off x="7189" y="4672"/>
                <a:ext cx="60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86" name="AutoShape 62"/>
              <p:cNvCxnSpPr>
                <a:cxnSpLocks noChangeShapeType="1"/>
              </p:cNvCxnSpPr>
              <p:nvPr/>
            </p:nvCxnSpPr>
            <p:spPr bwMode="auto">
              <a:xfrm>
                <a:off x="7189" y="4926"/>
                <a:ext cx="60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87" name="AutoShape 63"/>
              <p:cNvCxnSpPr>
                <a:cxnSpLocks noChangeShapeType="1"/>
              </p:cNvCxnSpPr>
              <p:nvPr/>
            </p:nvCxnSpPr>
            <p:spPr bwMode="auto">
              <a:xfrm>
                <a:off x="7189" y="5079"/>
                <a:ext cx="600" cy="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88" name="AutoShape 64"/>
              <p:cNvCxnSpPr>
                <a:cxnSpLocks noChangeShapeType="1"/>
              </p:cNvCxnSpPr>
              <p:nvPr/>
            </p:nvCxnSpPr>
            <p:spPr bwMode="auto">
              <a:xfrm>
                <a:off x="7189" y="4527"/>
                <a:ext cx="600" cy="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1089" name="Group 65"/>
            <p:cNvGrpSpPr>
              <a:grpSpLocks/>
            </p:cNvGrpSpPr>
            <p:nvPr/>
          </p:nvGrpSpPr>
          <p:grpSpPr bwMode="auto">
            <a:xfrm>
              <a:off x="2955" y="5915"/>
              <a:ext cx="380" cy="508"/>
              <a:chOff x="7189" y="4419"/>
              <a:chExt cx="600" cy="750"/>
            </a:xfrm>
          </p:grpSpPr>
          <p:sp>
            <p:nvSpPr>
              <p:cNvPr id="1090" name="Rectangle 66"/>
              <p:cNvSpPr>
                <a:spLocks noChangeArrowheads="1"/>
              </p:cNvSpPr>
              <p:nvPr/>
            </p:nvSpPr>
            <p:spPr bwMode="auto">
              <a:xfrm>
                <a:off x="7189" y="4419"/>
                <a:ext cx="600" cy="750"/>
              </a:xfrm>
              <a:prstGeom prst="rect">
                <a:avLst/>
              </a:prstGeom>
              <a:solidFill>
                <a:srgbClr val="BFBFB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cxnSp>
            <p:nvCxnSpPr>
              <p:cNvPr id="1091" name="AutoShape 67"/>
              <p:cNvCxnSpPr>
                <a:cxnSpLocks noChangeShapeType="1"/>
                <a:stCxn id="1090" idx="1"/>
                <a:endCxn id="1090" idx="3"/>
              </p:cNvCxnSpPr>
              <p:nvPr/>
            </p:nvCxnSpPr>
            <p:spPr bwMode="auto">
              <a:xfrm>
                <a:off x="7189" y="4794"/>
                <a:ext cx="60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92" name="AutoShape 68"/>
              <p:cNvCxnSpPr>
                <a:cxnSpLocks noChangeShapeType="1"/>
                <a:stCxn id="1090" idx="1"/>
                <a:endCxn id="1090" idx="3"/>
              </p:cNvCxnSpPr>
              <p:nvPr/>
            </p:nvCxnSpPr>
            <p:spPr bwMode="auto">
              <a:xfrm>
                <a:off x="7189" y="4794"/>
                <a:ext cx="60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93" name="AutoShape 69"/>
              <p:cNvCxnSpPr>
                <a:cxnSpLocks noChangeShapeType="1"/>
              </p:cNvCxnSpPr>
              <p:nvPr/>
            </p:nvCxnSpPr>
            <p:spPr bwMode="auto">
              <a:xfrm>
                <a:off x="7189" y="4672"/>
                <a:ext cx="60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94" name="AutoShape 70"/>
              <p:cNvCxnSpPr>
                <a:cxnSpLocks noChangeShapeType="1"/>
              </p:cNvCxnSpPr>
              <p:nvPr/>
            </p:nvCxnSpPr>
            <p:spPr bwMode="auto">
              <a:xfrm>
                <a:off x="7189" y="4926"/>
                <a:ext cx="60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95" name="AutoShape 71"/>
              <p:cNvCxnSpPr>
                <a:cxnSpLocks noChangeShapeType="1"/>
              </p:cNvCxnSpPr>
              <p:nvPr/>
            </p:nvCxnSpPr>
            <p:spPr bwMode="auto">
              <a:xfrm>
                <a:off x="7189" y="5079"/>
                <a:ext cx="600" cy="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096" name="AutoShape 72"/>
              <p:cNvCxnSpPr>
                <a:cxnSpLocks noChangeShapeType="1"/>
              </p:cNvCxnSpPr>
              <p:nvPr/>
            </p:nvCxnSpPr>
            <p:spPr bwMode="auto">
              <a:xfrm>
                <a:off x="7189" y="4527"/>
                <a:ext cx="600" cy="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</p:grpSp>
      <p:sp>
        <p:nvSpPr>
          <p:cNvPr id="78" name="Rectangle 761"/>
          <p:cNvSpPr>
            <a:spLocks noChangeArrowheads="1"/>
          </p:cNvSpPr>
          <p:nvPr/>
        </p:nvSpPr>
        <p:spPr bwMode="auto">
          <a:xfrm>
            <a:off x="971600" y="4077072"/>
            <a:ext cx="6912768" cy="172819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>
            <a:normAutofit/>
          </a:bodyPr>
          <a:lstStyle/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Problem: Ingress points need</a:t>
            </a:r>
          </a:p>
          <a:p>
            <a:pPr algn="ctr"/>
            <a:r>
              <a:rPr lang="en-US" sz="3600" dirty="0" smtClean="0">
                <a:solidFill>
                  <a:srgbClr val="FF0000"/>
                </a:solidFill>
              </a:rPr>
              <a:t>to hold large tables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43" name="Slide Number Placeholder 24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933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Palette: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Idea:</a:t>
            </a:r>
            <a:r>
              <a:rPr lang="en-US" dirty="0" smtClean="0"/>
              <a:t> Distribute the rules among all switches such that each packet goes through all rules along its path.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Implementation: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Decompose the </a:t>
            </a:r>
            <a:r>
              <a:rPr lang="en-US" dirty="0"/>
              <a:t>large table </a:t>
            </a:r>
            <a:r>
              <a:rPr lang="en-US" dirty="0" smtClean="0"/>
              <a:t>into </a:t>
            </a:r>
            <a:r>
              <a:rPr lang="en-US" dirty="0" err="1" smtClean="0"/>
              <a:t>subtables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Each </a:t>
            </a:r>
            <a:r>
              <a:rPr lang="en-US" dirty="0" err="1" smtClean="0"/>
              <a:t>subtable</a:t>
            </a:r>
            <a:r>
              <a:rPr lang="en-US" dirty="0" smtClean="0"/>
              <a:t> is denoted by a </a:t>
            </a:r>
            <a:r>
              <a:rPr lang="en-US" dirty="0"/>
              <a:t>different </a:t>
            </a:r>
            <a:r>
              <a:rPr lang="en-US" i="1" dirty="0" smtClean="0"/>
              <a:t>color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Distribute colors to switches</a:t>
            </a:r>
          </a:p>
          <a:p>
            <a:pPr lvl="1"/>
            <a:r>
              <a:rPr lang="en-US" dirty="0" smtClean="0"/>
              <a:t>Each </a:t>
            </a:r>
            <a:r>
              <a:rPr lang="en-US" dirty="0"/>
              <a:t>path is a </a:t>
            </a:r>
            <a:r>
              <a:rPr lang="en-US" i="1" dirty="0" smtClean="0"/>
              <a:t>rainbow path</a:t>
            </a:r>
            <a:r>
              <a:rPr lang="en-US" dirty="0" smtClean="0"/>
              <a:t>, i.e. includes </a:t>
            </a:r>
            <a:r>
              <a:rPr lang="en-US" dirty="0"/>
              <a:t>all the </a:t>
            </a:r>
            <a:r>
              <a:rPr lang="en-US" dirty="0" smtClean="0"/>
              <a:t>colors</a:t>
            </a:r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8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1. </a:t>
            </a:r>
            <a:r>
              <a:rPr lang="en-US" dirty="0" smtClean="0"/>
              <a:t>Split the rule table into </a:t>
            </a:r>
            <a:r>
              <a:rPr lang="en-US" dirty="0" err="1" smtClean="0"/>
              <a:t>subtables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en-US" dirty="0"/>
          </a:p>
        </p:txBody>
      </p:sp>
      <p:grpSp>
        <p:nvGrpSpPr>
          <p:cNvPr id="2074" name="Group 26"/>
          <p:cNvGrpSpPr>
            <a:grpSpLocks/>
          </p:cNvGrpSpPr>
          <p:nvPr/>
        </p:nvGrpSpPr>
        <p:grpSpPr bwMode="auto">
          <a:xfrm>
            <a:off x="2000233" y="3214686"/>
            <a:ext cx="4857783" cy="2324116"/>
            <a:chOff x="7112" y="5453"/>
            <a:chExt cx="2331" cy="1345"/>
          </a:xfrm>
        </p:grpSpPr>
        <p:sp>
          <p:nvSpPr>
            <p:cNvPr id="2075" name="Rectangle 27"/>
            <p:cNvSpPr>
              <a:spLocks noChangeArrowheads="1"/>
            </p:cNvSpPr>
            <p:nvPr/>
          </p:nvSpPr>
          <p:spPr bwMode="auto">
            <a:xfrm>
              <a:off x="7112" y="5453"/>
              <a:ext cx="2331" cy="134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6" name="Rectangle 28"/>
            <p:cNvSpPr>
              <a:spLocks noChangeArrowheads="1"/>
            </p:cNvSpPr>
            <p:nvPr/>
          </p:nvSpPr>
          <p:spPr bwMode="auto">
            <a:xfrm>
              <a:off x="8369" y="5832"/>
              <a:ext cx="343" cy="253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2077" name="Text Box 29"/>
            <p:cNvSpPr txBox="1">
              <a:spLocks noChangeArrowheads="1"/>
            </p:cNvSpPr>
            <p:nvPr/>
          </p:nvSpPr>
          <p:spPr bwMode="auto">
            <a:xfrm>
              <a:off x="8369" y="5731"/>
              <a:ext cx="343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2078" name="AutoShape 30"/>
            <p:cNvCxnSpPr>
              <a:cxnSpLocks noChangeShapeType="1"/>
            </p:cNvCxnSpPr>
            <p:nvPr/>
          </p:nvCxnSpPr>
          <p:spPr bwMode="auto">
            <a:xfrm>
              <a:off x="8369" y="6017"/>
              <a:ext cx="343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79" name="AutoShape 31"/>
            <p:cNvCxnSpPr>
              <a:cxnSpLocks noChangeShapeType="1"/>
            </p:cNvCxnSpPr>
            <p:nvPr/>
          </p:nvCxnSpPr>
          <p:spPr bwMode="auto">
            <a:xfrm>
              <a:off x="7788" y="6170"/>
              <a:ext cx="461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grpSp>
          <p:nvGrpSpPr>
            <p:cNvPr id="2080" name="Group 32"/>
            <p:cNvGrpSpPr>
              <a:grpSpLocks/>
            </p:cNvGrpSpPr>
            <p:nvPr/>
          </p:nvGrpSpPr>
          <p:grpSpPr bwMode="auto">
            <a:xfrm>
              <a:off x="7222" y="5912"/>
              <a:ext cx="380" cy="508"/>
              <a:chOff x="7189" y="4419"/>
              <a:chExt cx="600" cy="750"/>
            </a:xfrm>
          </p:grpSpPr>
          <p:sp>
            <p:nvSpPr>
              <p:cNvPr id="2081" name="Rectangle 33"/>
              <p:cNvSpPr>
                <a:spLocks noChangeArrowheads="1"/>
              </p:cNvSpPr>
              <p:nvPr/>
            </p:nvSpPr>
            <p:spPr bwMode="auto">
              <a:xfrm>
                <a:off x="7189" y="4419"/>
                <a:ext cx="600" cy="750"/>
              </a:xfrm>
              <a:prstGeom prst="rect">
                <a:avLst/>
              </a:prstGeom>
              <a:solidFill>
                <a:srgbClr val="BFBFB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cxnSp>
            <p:nvCxnSpPr>
              <p:cNvPr id="2082" name="AutoShape 34"/>
              <p:cNvCxnSpPr>
                <a:cxnSpLocks noChangeShapeType="1"/>
                <a:stCxn id="2081" idx="1"/>
                <a:endCxn id="2081" idx="3"/>
              </p:cNvCxnSpPr>
              <p:nvPr/>
            </p:nvCxnSpPr>
            <p:spPr bwMode="auto">
              <a:xfrm>
                <a:off x="7189" y="4794"/>
                <a:ext cx="60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83" name="AutoShape 35"/>
              <p:cNvCxnSpPr>
                <a:cxnSpLocks noChangeShapeType="1"/>
                <a:stCxn id="2081" idx="1"/>
                <a:endCxn id="2081" idx="3"/>
              </p:cNvCxnSpPr>
              <p:nvPr/>
            </p:nvCxnSpPr>
            <p:spPr bwMode="auto">
              <a:xfrm>
                <a:off x="7189" y="4794"/>
                <a:ext cx="60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84" name="AutoShape 36"/>
              <p:cNvCxnSpPr>
                <a:cxnSpLocks noChangeShapeType="1"/>
              </p:cNvCxnSpPr>
              <p:nvPr/>
            </p:nvCxnSpPr>
            <p:spPr bwMode="auto">
              <a:xfrm>
                <a:off x="7189" y="4672"/>
                <a:ext cx="60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85" name="AutoShape 37"/>
              <p:cNvCxnSpPr>
                <a:cxnSpLocks noChangeShapeType="1"/>
              </p:cNvCxnSpPr>
              <p:nvPr/>
            </p:nvCxnSpPr>
            <p:spPr bwMode="auto">
              <a:xfrm>
                <a:off x="7189" y="4926"/>
                <a:ext cx="600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86" name="AutoShape 38"/>
              <p:cNvCxnSpPr>
                <a:cxnSpLocks noChangeShapeType="1"/>
              </p:cNvCxnSpPr>
              <p:nvPr/>
            </p:nvCxnSpPr>
            <p:spPr bwMode="auto">
              <a:xfrm>
                <a:off x="7189" y="5079"/>
                <a:ext cx="600" cy="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87" name="AutoShape 39"/>
              <p:cNvCxnSpPr>
                <a:cxnSpLocks noChangeShapeType="1"/>
              </p:cNvCxnSpPr>
              <p:nvPr/>
            </p:nvCxnSpPr>
            <p:spPr bwMode="auto">
              <a:xfrm>
                <a:off x="7189" y="4527"/>
                <a:ext cx="600" cy="2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2088" name="Rectangle 40"/>
            <p:cNvSpPr>
              <a:spLocks noChangeArrowheads="1"/>
            </p:cNvSpPr>
            <p:nvPr/>
          </p:nvSpPr>
          <p:spPr bwMode="auto">
            <a:xfrm>
              <a:off x="9006" y="5834"/>
              <a:ext cx="343" cy="253"/>
            </a:xfrm>
            <a:prstGeom prst="rect">
              <a:avLst/>
            </a:prstGeom>
            <a:solidFill>
              <a:srgbClr val="007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cxnSp>
          <p:nvCxnSpPr>
            <p:cNvPr id="2089" name="AutoShape 41"/>
            <p:cNvCxnSpPr>
              <a:cxnSpLocks noChangeShapeType="1"/>
            </p:cNvCxnSpPr>
            <p:nvPr/>
          </p:nvCxnSpPr>
          <p:spPr bwMode="auto">
            <a:xfrm>
              <a:off x="9006" y="6016"/>
              <a:ext cx="343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090" name="Rectangle 42"/>
            <p:cNvSpPr>
              <a:spLocks noChangeArrowheads="1"/>
            </p:cNvSpPr>
            <p:nvPr/>
          </p:nvSpPr>
          <p:spPr bwMode="auto">
            <a:xfrm>
              <a:off x="9006" y="6350"/>
              <a:ext cx="343" cy="253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cxnSp>
          <p:nvCxnSpPr>
            <p:cNvPr id="2091" name="AutoShape 43"/>
            <p:cNvCxnSpPr>
              <a:cxnSpLocks noChangeShapeType="1"/>
            </p:cNvCxnSpPr>
            <p:nvPr/>
          </p:nvCxnSpPr>
          <p:spPr bwMode="auto">
            <a:xfrm>
              <a:off x="9006" y="6532"/>
              <a:ext cx="343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092" name="Rectangle 44"/>
            <p:cNvSpPr>
              <a:spLocks noChangeArrowheads="1"/>
            </p:cNvSpPr>
            <p:nvPr/>
          </p:nvSpPr>
          <p:spPr bwMode="auto">
            <a:xfrm>
              <a:off x="8369" y="6350"/>
              <a:ext cx="343" cy="253"/>
            </a:xfrm>
            <a:prstGeom prst="rect">
              <a:avLst/>
            </a:prstGeom>
            <a:solidFill>
              <a:srgbClr val="00B05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cxnSp>
          <p:nvCxnSpPr>
            <p:cNvPr id="2093" name="AutoShape 45"/>
            <p:cNvCxnSpPr>
              <a:cxnSpLocks noChangeShapeType="1"/>
            </p:cNvCxnSpPr>
            <p:nvPr/>
          </p:nvCxnSpPr>
          <p:spPr bwMode="auto">
            <a:xfrm>
              <a:off x="8369" y="6532"/>
              <a:ext cx="343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094" name="Text Box 46"/>
            <p:cNvSpPr txBox="1">
              <a:spLocks noChangeArrowheads="1"/>
            </p:cNvSpPr>
            <p:nvPr/>
          </p:nvSpPr>
          <p:spPr bwMode="auto">
            <a:xfrm>
              <a:off x="9006" y="5735"/>
              <a:ext cx="343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5" name="Text Box 47"/>
            <p:cNvSpPr txBox="1">
              <a:spLocks noChangeArrowheads="1"/>
            </p:cNvSpPr>
            <p:nvPr/>
          </p:nvSpPr>
          <p:spPr bwMode="auto">
            <a:xfrm>
              <a:off x="8369" y="6259"/>
              <a:ext cx="343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96" name="Text Box 48"/>
            <p:cNvSpPr txBox="1">
              <a:spLocks noChangeArrowheads="1"/>
            </p:cNvSpPr>
            <p:nvPr/>
          </p:nvSpPr>
          <p:spPr bwMode="auto">
            <a:xfrm>
              <a:off x="9006" y="6251"/>
              <a:ext cx="343" cy="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he-I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27" name="Slide Number Placeholder 2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65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2. </a:t>
            </a:r>
            <a:r>
              <a:rPr lang="en-US" sz="2800" dirty="0" smtClean="0"/>
              <a:t>Consider all (active) paths in the network</a:t>
            </a:r>
          </a:p>
          <a:p>
            <a:r>
              <a:rPr lang="en-US" sz="2800" dirty="0" smtClean="0"/>
              <a:t>          … and distribute the </a:t>
            </a:r>
            <a:r>
              <a:rPr lang="en-US" sz="2800" dirty="0" err="1" smtClean="0"/>
              <a:t>subtables</a:t>
            </a:r>
            <a:r>
              <a:rPr lang="en-US" sz="2800" dirty="0" smtClean="0"/>
              <a:t>.</a:t>
            </a:r>
          </a:p>
          <a:p>
            <a:pPr lvl="1"/>
            <a:endParaRPr lang="he-IL" sz="2400" dirty="0"/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714348" y="2786058"/>
            <a:ext cx="6977091" cy="4071942"/>
            <a:chOff x="2232" y="1609"/>
            <a:chExt cx="4708" cy="2722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auto">
            <a:xfrm>
              <a:off x="2883" y="1609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2506" y="2074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auto">
            <a:xfrm>
              <a:off x="2232" y="2736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auto">
            <a:xfrm>
              <a:off x="3507" y="2333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3174" y="2888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auto">
            <a:xfrm>
              <a:off x="2335" y="3399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1" name="Oval 9"/>
            <p:cNvSpPr>
              <a:spLocks noChangeArrowheads="1"/>
            </p:cNvSpPr>
            <p:nvPr/>
          </p:nvSpPr>
          <p:spPr bwMode="auto">
            <a:xfrm>
              <a:off x="4555" y="2639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2" name="Oval 10"/>
            <p:cNvSpPr>
              <a:spLocks noChangeArrowheads="1"/>
            </p:cNvSpPr>
            <p:nvPr/>
          </p:nvSpPr>
          <p:spPr bwMode="auto">
            <a:xfrm>
              <a:off x="4424" y="3095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3" name="Oval 11"/>
            <p:cNvSpPr>
              <a:spLocks noChangeArrowheads="1"/>
            </p:cNvSpPr>
            <p:nvPr/>
          </p:nvSpPr>
          <p:spPr bwMode="auto">
            <a:xfrm>
              <a:off x="5714" y="2898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4" name="Oval 12"/>
            <p:cNvSpPr>
              <a:spLocks noChangeArrowheads="1"/>
            </p:cNvSpPr>
            <p:nvPr/>
          </p:nvSpPr>
          <p:spPr bwMode="auto">
            <a:xfrm>
              <a:off x="5948" y="2289"/>
              <a:ext cx="274" cy="303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5" name="Oval 13"/>
            <p:cNvSpPr>
              <a:spLocks noChangeArrowheads="1"/>
            </p:cNvSpPr>
            <p:nvPr/>
          </p:nvSpPr>
          <p:spPr bwMode="auto">
            <a:xfrm>
              <a:off x="6541" y="1609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6" name="Oval 14"/>
            <p:cNvSpPr>
              <a:spLocks noChangeArrowheads="1"/>
            </p:cNvSpPr>
            <p:nvPr/>
          </p:nvSpPr>
          <p:spPr bwMode="auto">
            <a:xfrm>
              <a:off x="5480" y="3412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7" name="Oval 15"/>
            <p:cNvSpPr>
              <a:spLocks noChangeArrowheads="1"/>
            </p:cNvSpPr>
            <p:nvPr/>
          </p:nvSpPr>
          <p:spPr bwMode="auto">
            <a:xfrm>
              <a:off x="6222" y="3928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sp>
          <p:nvSpPr>
            <p:cNvPr id="18" name="Oval 16"/>
            <p:cNvSpPr>
              <a:spLocks noChangeArrowheads="1"/>
            </p:cNvSpPr>
            <p:nvPr/>
          </p:nvSpPr>
          <p:spPr bwMode="auto">
            <a:xfrm>
              <a:off x="6373" y="3529"/>
              <a:ext cx="274" cy="304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cxnSp>
          <p:nvCxnSpPr>
            <p:cNvPr id="19" name="AutoShape 17"/>
            <p:cNvCxnSpPr>
              <a:cxnSpLocks noChangeShapeType="1"/>
              <a:stCxn id="5" idx="5"/>
              <a:endCxn id="8" idx="1"/>
            </p:cNvCxnSpPr>
            <p:nvPr/>
          </p:nvCxnSpPr>
          <p:spPr bwMode="auto">
            <a:xfrm>
              <a:off x="3117" y="1868"/>
              <a:ext cx="430" cy="5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" name="AutoShape 18"/>
            <p:cNvCxnSpPr>
              <a:cxnSpLocks noChangeShapeType="1"/>
              <a:stCxn id="6" idx="6"/>
              <a:endCxn id="8" idx="2"/>
            </p:cNvCxnSpPr>
            <p:nvPr/>
          </p:nvCxnSpPr>
          <p:spPr bwMode="auto">
            <a:xfrm>
              <a:off x="2780" y="2226"/>
              <a:ext cx="727" cy="2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1" name="AutoShape 19"/>
            <p:cNvCxnSpPr>
              <a:cxnSpLocks noChangeShapeType="1"/>
              <a:stCxn id="7" idx="6"/>
              <a:endCxn id="9" idx="2"/>
            </p:cNvCxnSpPr>
            <p:nvPr/>
          </p:nvCxnSpPr>
          <p:spPr bwMode="auto">
            <a:xfrm>
              <a:off x="2506" y="2888"/>
              <a:ext cx="668" cy="15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2" name="AutoShape 20"/>
            <p:cNvCxnSpPr>
              <a:cxnSpLocks noChangeShapeType="1"/>
              <a:stCxn id="9" idx="0"/>
              <a:endCxn id="8" idx="3"/>
            </p:cNvCxnSpPr>
            <p:nvPr/>
          </p:nvCxnSpPr>
          <p:spPr bwMode="auto">
            <a:xfrm flipV="1">
              <a:off x="3311" y="2592"/>
              <a:ext cx="236" cy="29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3" name="AutoShape 21"/>
            <p:cNvCxnSpPr>
              <a:cxnSpLocks noChangeShapeType="1"/>
              <a:stCxn id="9" idx="5"/>
              <a:endCxn id="12" idx="2"/>
            </p:cNvCxnSpPr>
            <p:nvPr/>
          </p:nvCxnSpPr>
          <p:spPr bwMode="auto">
            <a:xfrm>
              <a:off x="3408" y="3147"/>
              <a:ext cx="1016" cy="1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4" name="AutoShape 22"/>
            <p:cNvCxnSpPr>
              <a:cxnSpLocks noChangeShapeType="1"/>
              <a:stCxn id="12" idx="2"/>
              <a:endCxn id="8" idx="5"/>
            </p:cNvCxnSpPr>
            <p:nvPr/>
          </p:nvCxnSpPr>
          <p:spPr bwMode="auto">
            <a:xfrm flipH="1" flipV="1">
              <a:off x="3741" y="2592"/>
              <a:ext cx="683" cy="65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5" name="AutoShape 23"/>
            <p:cNvCxnSpPr>
              <a:cxnSpLocks noChangeShapeType="1"/>
              <a:stCxn id="8" idx="6"/>
              <a:endCxn id="11" idx="2"/>
            </p:cNvCxnSpPr>
            <p:nvPr/>
          </p:nvCxnSpPr>
          <p:spPr bwMode="auto">
            <a:xfrm>
              <a:off x="3781" y="2485"/>
              <a:ext cx="774" cy="30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6" name="AutoShape 24"/>
            <p:cNvCxnSpPr>
              <a:cxnSpLocks noChangeShapeType="1"/>
              <a:stCxn id="12" idx="6"/>
              <a:endCxn id="16" idx="1"/>
            </p:cNvCxnSpPr>
            <p:nvPr/>
          </p:nvCxnSpPr>
          <p:spPr bwMode="auto">
            <a:xfrm>
              <a:off x="4698" y="3247"/>
              <a:ext cx="822" cy="2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7" name="AutoShape 25"/>
            <p:cNvCxnSpPr>
              <a:cxnSpLocks noChangeShapeType="1"/>
              <a:stCxn id="11" idx="6"/>
              <a:endCxn id="14" idx="2"/>
            </p:cNvCxnSpPr>
            <p:nvPr/>
          </p:nvCxnSpPr>
          <p:spPr bwMode="auto">
            <a:xfrm flipV="1">
              <a:off x="4829" y="2441"/>
              <a:ext cx="1119" cy="3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8" name="AutoShape 26"/>
            <p:cNvCxnSpPr>
              <a:cxnSpLocks noChangeShapeType="1"/>
              <a:stCxn id="13" idx="0"/>
              <a:endCxn id="14" idx="3"/>
            </p:cNvCxnSpPr>
            <p:nvPr/>
          </p:nvCxnSpPr>
          <p:spPr bwMode="auto">
            <a:xfrm flipV="1">
              <a:off x="5851" y="2548"/>
              <a:ext cx="137" cy="35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9" name="AutoShape 27"/>
            <p:cNvCxnSpPr>
              <a:cxnSpLocks noChangeShapeType="1"/>
              <a:stCxn id="16" idx="0"/>
              <a:endCxn id="13" idx="4"/>
            </p:cNvCxnSpPr>
            <p:nvPr/>
          </p:nvCxnSpPr>
          <p:spPr bwMode="auto">
            <a:xfrm flipV="1">
              <a:off x="5617" y="3202"/>
              <a:ext cx="234" cy="2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" name="AutoShape 28"/>
            <p:cNvCxnSpPr>
              <a:cxnSpLocks noChangeShapeType="1"/>
              <a:stCxn id="12" idx="6"/>
              <a:endCxn id="13" idx="2"/>
            </p:cNvCxnSpPr>
            <p:nvPr/>
          </p:nvCxnSpPr>
          <p:spPr bwMode="auto">
            <a:xfrm flipV="1">
              <a:off x="4698" y="3050"/>
              <a:ext cx="1016" cy="19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1" name="AutoShape 29"/>
            <p:cNvCxnSpPr>
              <a:cxnSpLocks noChangeShapeType="1"/>
              <a:stCxn id="16" idx="4"/>
              <a:endCxn id="17" idx="1"/>
            </p:cNvCxnSpPr>
            <p:nvPr/>
          </p:nvCxnSpPr>
          <p:spPr bwMode="auto">
            <a:xfrm>
              <a:off x="5617" y="3716"/>
              <a:ext cx="645" cy="25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2" name="AutoShape 30"/>
            <p:cNvCxnSpPr>
              <a:cxnSpLocks noChangeShapeType="1"/>
              <a:stCxn id="16" idx="6"/>
              <a:endCxn id="18" idx="1"/>
            </p:cNvCxnSpPr>
            <p:nvPr/>
          </p:nvCxnSpPr>
          <p:spPr bwMode="auto">
            <a:xfrm>
              <a:off x="5754" y="3564"/>
              <a:ext cx="659" cy="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3" name="AutoShape 31"/>
            <p:cNvCxnSpPr>
              <a:cxnSpLocks noChangeShapeType="1"/>
              <a:stCxn id="14" idx="7"/>
              <a:endCxn id="15" idx="3"/>
            </p:cNvCxnSpPr>
            <p:nvPr/>
          </p:nvCxnSpPr>
          <p:spPr bwMode="auto">
            <a:xfrm flipV="1">
              <a:off x="6182" y="1868"/>
              <a:ext cx="399" cy="4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4" name="AutoShape 32"/>
            <p:cNvCxnSpPr>
              <a:cxnSpLocks noChangeShapeType="1"/>
              <a:stCxn id="9" idx="3"/>
              <a:endCxn id="10" idx="7"/>
            </p:cNvCxnSpPr>
            <p:nvPr/>
          </p:nvCxnSpPr>
          <p:spPr bwMode="auto">
            <a:xfrm flipH="1">
              <a:off x="2569" y="3147"/>
              <a:ext cx="645" cy="29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5" name="AutoShape 33"/>
            <p:cNvCxnSpPr>
              <a:cxnSpLocks noChangeShapeType="1"/>
              <a:stCxn id="8" idx="7"/>
              <a:endCxn id="14" idx="2"/>
            </p:cNvCxnSpPr>
            <p:nvPr/>
          </p:nvCxnSpPr>
          <p:spPr bwMode="auto">
            <a:xfrm>
              <a:off x="3741" y="2378"/>
              <a:ext cx="2207" cy="6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6" name="AutoShape 34"/>
            <p:cNvCxnSpPr>
              <a:cxnSpLocks noChangeShapeType="1"/>
              <a:stCxn id="11" idx="5"/>
              <a:endCxn id="13" idx="1"/>
            </p:cNvCxnSpPr>
            <p:nvPr/>
          </p:nvCxnSpPr>
          <p:spPr bwMode="auto">
            <a:xfrm>
              <a:off x="4789" y="2898"/>
              <a:ext cx="965" cy="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pic>
          <p:nvPicPr>
            <p:cNvPr id="37" name="Picture 35"/>
            <p:cNvPicPr>
              <a:picLocks noChangeAspect="1" noChangeArrowheads="1"/>
            </p:cNvPicPr>
            <p:nvPr/>
          </p:nvPicPr>
          <p:blipFill>
            <a:blip r:embed="rId2" cstate="print">
              <a:grayscl/>
            </a:blip>
            <a:srcRect/>
            <a:stretch>
              <a:fillRect/>
            </a:stretch>
          </p:blipFill>
          <p:spPr bwMode="auto">
            <a:xfrm>
              <a:off x="2375" y="2049"/>
              <a:ext cx="4565" cy="2282"/>
            </a:xfrm>
            <a:prstGeom prst="rect">
              <a:avLst/>
            </a:prstGeom>
            <a:noFill/>
          </p:spPr>
        </p:pic>
      </p:grpSp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500034" y="2428868"/>
            <a:ext cx="7358114" cy="4214818"/>
            <a:chOff x="1970" y="8030"/>
            <a:chExt cx="4804" cy="2723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1970" y="8030"/>
              <a:ext cx="4753" cy="1764"/>
            </a:xfrm>
            <a:custGeom>
              <a:avLst/>
              <a:gdLst/>
              <a:ahLst/>
              <a:cxnLst>
                <a:cxn ang="0">
                  <a:pos x="0" y="1363"/>
                </a:cxn>
                <a:cxn ang="0">
                  <a:pos x="3385" y="1704"/>
                </a:cxn>
                <a:cxn ang="0">
                  <a:pos x="3995" y="1001"/>
                </a:cxn>
                <a:cxn ang="0">
                  <a:pos x="4753" y="0"/>
                </a:cxn>
              </a:cxnLst>
              <a:rect l="0" t="0" r="r" b="b"/>
              <a:pathLst>
                <a:path w="4753" h="1764">
                  <a:moveTo>
                    <a:pt x="0" y="1363"/>
                  </a:moveTo>
                  <a:cubicBezTo>
                    <a:pt x="562" y="1420"/>
                    <a:pt x="2719" y="1764"/>
                    <a:pt x="3385" y="1704"/>
                  </a:cubicBezTo>
                  <a:cubicBezTo>
                    <a:pt x="4051" y="1644"/>
                    <a:pt x="3767" y="1285"/>
                    <a:pt x="3995" y="1001"/>
                  </a:cubicBezTo>
                  <a:cubicBezTo>
                    <a:pt x="4223" y="717"/>
                    <a:pt x="4675" y="158"/>
                    <a:pt x="4753" y="0"/>
                  </a:cubicBezTo>
                </a:path>
              </a:pathLst>
            </a:custGeom>
            <a:noFill/>
            <a:ln w="317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he-IL"/>
            </a:p>
          </p:txBody>
        </p:sp>
        <p:grpSp>
          <p:nvGrpSpPr>
            <p:cNvPr id="3076" name="Group 4"/>
            <p:cNvGrpSpPr>
              <a:grpSpLocks/>
            </p:cNvGrpSpPr>
            <p:nvPr/>
          </p:nvGrpSpPr>
          <p:grpSpPr bwMode="auto">
            <a:xfrm>
              <a:off x="2015" y="8030"/>
              <a:ext cx="4759" cy="2723"/>
              <a:chOff x="2015" y="6797"/>
              <a:chExt cx="4759" cy="2723"/>
            </a:xfrm>
          </p:grpSpPr>
          <p:sp>
            <p:nvSpPr>
              <p:cNvPr id="3077" name="Freeform 5"/>
              <p:cNvSpPr>
                <a:spLocks/>
              </p:cNvSpPr>
              <p:nvPr/>
            </p:nvSpPr>
            <p:spPr bwMode="auto">
              <a:xfrm>
                <a:off x="2118" y="7431"/>
                <a:ext cx="4206" cy="2089"/>
              </a:xfrm>
              <a:custGeom>
                <a:avLst/>
                <a:gdLst/>
                <a:ahLst/>
                <a:cxnLst>
                  <a:cxn ang="0">
                    <a:pos x="4206" y="2089"/>
                  </a:cxn>
                  <a:cxn ang="0">
                    <a:pos x="3202" y="1386"/>
                  </a:cxn>
                  <a:cxn ang="0">
                    <a:pos x="3336" y="839"/>
                  </a:cxn>
                  <a:cxn ang="0">
                    <a:pos x="1940" y="674"/>
                  </a:cxn>
                  <a:cxn ang="0">
                    <a:pos x="0" y="0"/>
                  </a:cxn>
                </a:cxnLst>
                <a:rect l="0" t="0" r="r" b="b"/>
                <a:pathLst>
                  <a:path w="4206" h="2089">
                    <a:moveTo>
                      <a:pt x="4206" y="2089"/>
                    </a:moveTo>
                    <a:cubicBezTo>
                      <a:pt x="3756" y="1845"/>
                      <a:pt x="3347" y="1594"/>
                      <a:pt x="3202" y="1386"/>
                    </a:cubicBezTo>
                    <a:cubicBezTo>
                      <a:pt x="3057" y="1178"/>
                      <a:pt x="3546" y="958"/>
                      <a:pt x="3336" y="839"/>
                    </a:cubicBezTo>
                    <a:cubicBezTo>
                      <a:pt x="3126" y="720"/>
                      <a:pt x="2496" y="814"/>
                      <a:pt x="1940" y="674"/>
                    </a:cubicBezTo>
                    <a:cubicBezTo>
                      <a:pt x="1384" y="534"/>
                      <a:pt x="404" y="141"/>
                      <a:pt x="0" y="0"/>
                    </a:cubicBezTo>
                  </a:path>
                </a:pathLst>
              </a:custGeom>
              <a:noFill/>
              <a:ln w="317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078" name="Freeform 6"/>
              <p:cNvSpPr>
                <a:spLocks/>
              </p:cNvSpPr>
              <p:nvPr/>
            </p:nvSpPr>
            <p:spPr bwMode="auto">
              <a:xfrm>
                <a:off x="2563" y="6797"/>
                <a:ext cx="4084" cy="2278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979" y="1000"/>
                  </a:cxn>
                  <a:cxn ang="0">
                    <a:pos x="3167" y="938"/>
                  </a:cxn>
                  <a:cxn ang="0">
                    <a:pos x="2880" y="2055"/>
                  </a:cxn>
                  <a:cxn ang="0">
                    <a:pos x="4084" y="2276"/>
                  </a:cxn>
                </a:cxnLst>
                <a:rect l="0" t="0" r="r" b="b"/>
                <a:pathLst>
                  <a:path w="4084" h="2278">
                    <a:moveTo>
                      <a:pt x="0" y="0"/>
                    </a:moveTo>
                    <a:cubicBezTo>
                      <a:pt x="163" y="167"/>
                      <a:pt x="451" y="844"/>
                      <a:pt x="979" y="1000"/>
                    </a:cubicBezTo>
                    <a:cubicBezTo>
                      <a:pt x="1507" y="1156"/>
                      <a:pt x="2850" y="762"/>
                      <a:pt x="3167" y="938"/>
                    </a:cubicBezTo>
                    <a:cubicBezTo>
                      <a:pt x="3484" y="1114"/>
                      <a:pt x="2727" y="1832"/>
                      <a:pt x="2880" y="2055"/>
                    </a:cubicBezTo>
                    <a:cubicBezTo>
                      <a:pt x="3033" y="2278"/>
                      <a:pt x="3833" y="2230"/>
                      <a:pt x="4084" y="2276"/>
                    </a:cubicBezTo>
                  </a:path>
                </a:pathLst>
              </a:custGeom>
              <a:noFill/>
              <a:ln w="317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079" name="Freeform 7"/>
              <p:cNvSpPr>
                <a:spLocks/>
              </p:cNvSpPr>
              <p:nvPr/>
            </p:nvSpPr>
            <p:spPr bwMode="auto">
              <a:xfrm>
                <a:off x="2015" y="6927"/>
                <a:ext cx="4759" cy="2263"/>
              </a:xfrm>
              <a:custGeom>
                <a:avLst/>
                <a:gdLst/>
                <a:ahLst/>
                <a:cxnLst>
                  <a:cxn ang="0">
                    <a:pos x="4759" y="0"/>
                  </a:cxn>
                  <a:cxn ang="0">
                    <a:pos x="3979" y="956"/>
                  </a:cxn>
                  <a:cxn ang="0">
                    <a:pos x="3770" y="1637"/>
                  </a:cxn>
                  <a:cxn ang="0">
                    <a:pos x="2407" y="1703"/>
                  </a:cxn>
                  <a:cxn ang="0">
                    <a:pos x="1165" y="1538"/>
                  </a:cxn>
                  <a:cxn ang="0">
                    <a:pos x="0" y="2263"/>
                  </a:cxn>
                </a:cxnLst>
                <a:rect l="0" t="0" r="r" b="b"/>
                <a:pathLst>
                  <a:path w="4759" h="2263">
                    <a:moveTo>
                      <a:pt x="4759" y="0"/>
                    </a:moveTo>
                    <a:cubicBezTo>
                      <a:pt x="4629" y="159"/>
                      <a:pt x="4144" y="683"/>
                      <a:pt x="3979" y="956"/>
                    </a:cubicBezTo>
                    <a:cubicBezTo>
                      <a:pt x="3814" y="1229"/>
                      <a:pt x="4032" y="1513"/>
                      <a:pt x="3770" y="1637"/>
                    </a:cubicBezTo>
                    <a:cubicBezTo>
                      <a:pt x="3508" y="1761"/>
                      <a:pt x="2841" y="1719"/>
                      <a:pt x="2407" y="1703"/>
                    </a:cubicBezTo>
                    <a:cubicBezTo>
                      <a:pt x="1973" y="1687"/>
                      <a:pt x="1566" y="1445"/>
                      <a:pt x="1165" y="1538"/>
                    </a:cubicBezTo>
                    <a:cubicBezTo>
                      <a:pt x="764" y="1631"/>
                      <a:pt x="243" y="2112"/>
                      <a:pt x="0" y="2263"/>
                    </a:cubicBezTo>
                  </a:path>
                </a:pathLst>
              </a:custGeom>
              <a:noFill/>
              <a:ln w="31750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</p:grpSp>
      </p:grpSp>
      <p:grpSp>
        <p:nvGrpSpPr>
          <p:cNvPr id="73" name="Group 72"/>
          <p:cNvGrpSpPr/>
          <p:nvPr/>
        </p:nvGrpSpPr>
        <p:grpSpPr>
          <a:xfrm>
            <a:off x="1857356" y="3857628"/>
            <a:ext cx="4714908" cy="2357454"/>
            <a:chOff x="1857356" y="3857628"/>
            <a:chExt cx="4714908" cy="2357454"/>
          </a:xfrm>
        </p:grpSpPr>
        <p:grpSp>
          <p:nvGrpSpPr>
            <p:cNvPr id="3081" name="Group 9"/>
            <p:cNvGrpSpPr>
              <a:grpSpLocks/>
            </p:cNvGrpSpPr>
            <p:nvPr/>
          </p:nvGrpSpPr>
          <p:grpSpPr bwMode="auto">
            <a:xfrm>
              <a:off x="2357422" y="3929066"/>
              <a:ext cx="500066" cy="571503"/>
              <a:chOff x="8369" y="5734"/>
              <a:chExt cx="343" cy="352"/>
            </a:xfrm>
          </p:grpSpPr>
          <p:sp>
            <p:nvSpPr>
              <p:cNvPr id="3082" name="Rectangle 10"/>
              <p:cNvSpPr>
                <a:spLocks noChangeArrowheads="1"/>
              </p:cNvSpPr>
              <p:nvPr/>
            </p:nvSpPr>
            <p:spPr bwMode="auto">
              <a:xfrm>
                <a:off x="8369" y="5832"/>
                <a:ext cx="343" cy="25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3083" name="Text Box 11"/>
              <p:cNvSpPr txBox="1">
                <a:spLocks noChangeArrowheads="1"/>
              </p:cNvSpPr>
              <p:nvPr/>
            </p:nvSpPr>
            <p:spPr bwMode="auto">
              <a:xfrm>
                <a:off x="8369" y="5734"/>
                <a:ext cx="343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3084" name="AutoShape 12"/>
              <p:cNvCxnSpPr>
                <a:cxnSpLocks noChangeShapeType="1"/>
              </p:cNvCxnSpPr>
              <p:nvPr/>
            </p:nvCxnSpPr>
            <p:spPr bwMode="auto">
              <a:xfrm>
                <a:off x="8369" y="6017"/>
                <a:ext cx="343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49" name="Group 9"/>
            <p:cNvGrpSpPr>
              <a:grpSpLocks/>
            </p:cNvGrpSpPr>
            <p:nvPr/>
          </p:nvGrpSpPr>
          <p:grpSpPr bwMode="auto">
            <a:xfrm>
              <a:off x="1857356" y="4857760"/>
              <a:ext cx="500066" cy="571503"/>
              <a:chOff x="8369" y="5734"/>
              <a:chExt cx="343" cy="352"/>
            </a:xfrm>
          </p:grpSpPr>
          <p:sp>
            <p:nvSpPr>
              <p:cNvPr id="50" name="Rectangle 10"/>
              <p:cNvSpPr>
                <a:spLocks noChangeArrowheads="1"/>
              </p:cNvSpPr>
              <p:nvPr/>
            </p:nvSpPr>
            <p:spPr bwMode="auto">
              <a:xfrm>
                <a:off x="8369" y="5832"/>
                <a:ext cx="343" cy="253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sp>
            <p:nvSpPr>
              <p:cNvPr id="51" name="Text Box 11"/>
              <p:cNvSpPr txBox="1">
                <a:spLocks noChangeArrowheads="1"/>
              </p:cNvSpPr>
              <p:nvPr/>
            </p:nvSpPr>
            <p:spPr bwMode="auto">
              <a:xfrm>
                <a:off x="8369" y="5734"/>
                <a:ext cx="343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52" name="AutoShape 12"/>
              <p:cNvCxnSpPr>
                <a:cxnSpLocks noChangeShapeType="1"/>
              </p:cNvCxnSpPr>
              <p:nvPr/>
            </p:nvCxnSpPr>
            <p:spPr bwMode="auto">
              <a:xfrm>
                <a:off x="8369" y="6017"/>
                <a:ext cx="343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grpSp>
          <p:nvGrpSpPr>
            <p:cNvPr id="3085" name="Group 13"/>
            <p:cNvGrpSpPr>
              <a:grpSpLocks/>
            </p:cNvGrpSpPr>
            <p:nvPr/>
          </p:nvGrpSpPr>
          <p:grpSpPr bwMode="auto">
            <a:xfrm>
              <a:off x="3857620" y="4429132"/>
              <a:ext cx="571504" cy="571504"/>
              <a:chOff x="9006" y="5735"/>
              <a:chExt cx="343" cy="352"/>
            </a:xfrm>
          </p:grpSpPr>
          <p:sp>
            <p:nvSpPr>
              <p:cNvPr id="3086" name="Rectangle 14"/>
              <p:cNvSpPr>
                <a:spLocks noChangeArrowheads="1"/>
              </p:cNvSpPr>
              <p:nvPr/>
            </p:nvSpPr>
            <p:spPr bwMode="auto">
              <a:xfrm>
                <a:off x="9006" y="5834"/>
                <a:ext cx="343" cy="253"/>
              </a:xfrm>
              <a:prstGeom prst="rect">
                <a:avLst/>
              </a:prstGeom>
              <a:solidFill>
                <a:srgbClr val="007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cxnSp>
            <p:nvCxnSpPr>
              <p:cNvPr id="3087" name="AutoShape 15"/>
              <p:cNvCxnSpPr>
                <a:cxnSpLocks noChangeShapeType="1"/>
              </p:cNvCxnSpPr>
              <p:nvPr/>
            </p:nvCxnSpPr>
            <p:spPr bwMode="auto">
              <a:xfrm>
                <a:off x="9006" y="6016"/>
                <a:ext cx="343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3088" name="Text Box 16"/>
              <p:cNvSpPr txBox="1">
                <a:spLocks noChangeArrowheads="1"/>
              </p:cNvSpPr>
              <p:nvPr/>
            </p:nvSpPr>
            <p:spPr bwMode="auto">
              <a:xfrm>
                <a:off x="9006" y="5735"/>
                <a:ext cx="343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57" name="Group 13"/>
            <p:cNvGrpSpPr>
              <a:grpSpLocks/>
            </p:cNvGrpSpPr>
            <p:nvPr/>
          </p:nvGrpSpPr>
          <p:grpSpPr bwMode="auto">
            <a:xfrm>
              <a:off x="5857884" y="3857628"/>
              <a:ext cx="571504" cy="571504"/>
              <a:chOff x="9006" y="5735"/>
              <a:chExt cx="343" cy="352"/>
            </a:xfrm>
          </p:grpSpPr>
          <p:sp>
            <p:nvSpPr>
              <p:cNvPr id="58" name="Rectangle 14"/>
              <p:cNvSpPr>
                <a:spLocks noChangeArrowheads="1"/>
              </p:cNvSpPr>
              <p:nvPr/>
            </p:nvSpPr>
            <p:spPr bwMode="auto">
              <a:xfrm>
                <a:off x="9006" y="5834"/>
                <a:ext cx="343" cy="253"/>
              </a:xfrm>
              <a:prstGeom prst="rect">
                <a:avLst/>
              </a:prstGeom>
              <a:solidFill>
                <a:srgbClr val="0070C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cxnSp>
            <p:nvCxnSpPr>
              <p:cNvPr id="59" name="AutoShape 15"/>
              <p:cNvCxnSpPr>
                <a:cxnSpLocks noChangeShapeType="1"/>
              </p:cNvCxnSpPr>
              <p:nvPr/>
            </p:nvCxnSpPr>
            <p:spPr bwMode="auto">
              <a:xfrm>
                <a:off x="9006" y="6016"/>
                <a:ext cx="343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60" name="Text Box 16"/>
              <p:cNvSpPr txBox="1">
                <a:spLocks noChangeArrowheads="1"/>
              </p:cNvSpPr>
              <p:nvPr/>
            </p:nvSpPr>
            <p:spPr bwMode="auto">
              <a:xfrm>
                <a:off x="9006" y="5735"/>
                <a:ext cx="343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089" name="Group 17"/>
            <p:cNvGrpSpPr>
              <a:grpSpLocks/>
            </p:cNvGrpSpPr>
            <p:nvPr/>
          </p:nvGrpSpPr>
          <p:grpSpPr bwMode="auto">
            <a:xfrm>
              <a:off x="3714744" y="5143512"/>
              <a:ext cx="571504" cy="571504"/>
              <a:chOff x="8369" y="6259"/>
              <a:chExt cx="343" cy="352"/>
            </a:xfrm>
          </p:grpSpPr>
          <p:sp>
            <p:nvSpPr>
              <p:cNvPr id="3090" name="Rectangle 18"/>
              <p:cNvSpPr>
                <a:spLocks noChangeArrowheads="1"/>
              </p:cNvSpPr>
              <p:nvPr/>
            </p:nvSpPr>
            <p:spPr bwMode="auto">
              <a:xfrm>
                <a:off x="8369" y="6350"/>
                <a:ext cx="343" cy="253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cxnSp>
            <p:nvCxnSpPr>
              <p:cNvPr id="3091" name="AutoShape 19"/>
              <p:cNvCxnSpPr>
                <a:cxnSpLocks noChangeShapeType="1"/>
              </p:cNvCxnSpPr>
              <p:nvPr/>
            </p:nvCxnSpPr>
            <p:spPr bwMode="auto">
              <a:xfrm>
                <a:off x="8369" y="6532"/>
                <a:ext cx="343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3092" name="Text Box 20"/>
              <p:cNvSpPr txBox="1">
                <a:spLocks noChangeArrowheads="1"/>
              </p:cNvSpPr>
              <p:nvPr/>
            </p:nvSpPr>
            <p:spPr bwMode="auto">
              <a:xfrm>
                <a:off x="8369" y="6259"/>
                <a:ext cx="343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65" name="Group 17"/>
            <p:cNvGrpSpPr>
              <a:grpSpLocks/>
            </p:cNvGrpSpPr>
            <p:nvPr/>
          </p:nvGrpSpPr>
          <p:grpSpPr bwMode="auto">
            <a:xfrm>
              <a:off x="5214942" y="5643578"/>
              <a:ext cx="571504" cy="571504"/>
              <a:chOff x="8369" y="6259"/>
              <a:chExt cx="343" cy="352"/>
            </a:xfrm>
          </p:grpSpPr>
          <p:sp>
            <p:nvSpPr>
              <p:cNvPr id="66" name="Rectangle 18"/>
              <p:cNvSpPr>
                <a:spLocks noChangeArrowheads="1"/>
              </p:cNvSpPr>
              <p:nvPr/>
            </p:nvSpPr>
            <p:spPr bwMode="auto">
              <a:xfrm>
                <a:off x="8369" y="6350"/>
                <a:ext cx="343" cy="253"/>
              </a:xfrm>
              <a:prstGeom prst="rect">
                <a:avLst/>
              </a:prstGeom>
              <a:solidFill>
                <a:srgbClr val="00B05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cxnSp>
            <p:nvCxnSpPr>
              <p:cNvPr id="67" name="AutoShape 19"/>
              <p:cNvCxnSpPr>
                <a:cxnSpLocks noChangeShapeType="1"/>
              </p:cNvCxnSpPr>
              <p:nvPr/>
            </p:nvCxnSpPr>
            <p:spPr bwMode="auto">
              <a:xfrm>
                <a:off x="8369" y="6532"/>
                <a:ext cx="343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68" name="Text Box 20"/>
              <p:cNvSpPr txBox="1">
                <a:spLocks noChangeArrowheads="1"/>
              </p:cNvSpPr>
              <p:nvPr/>
            </p:nvSpPr>
            <p:spPr bwMode="auto">
              <a:xfrm>
                <a:off x="8369" y="6259"/>
                <a:ext cx="343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093" name="Group 21"/>
            <p:cNvGrpSpPr>
              <a:grpSpLocks/>
            </p:cNvGrpSpPr>
            <p:nvPr/>
          </p:nvGrpSpPr>
          <p:grpSpPr bwMode="auto">
            <a:xfrm>
              <a:off x="6000760" y="4857760"/>
              <a:ext cx="571504" cy="500066"/>
              <a:chOff x="9006" y="6251"/>
              <a:chExt cx="343" cy="352"/>
            </a:xfrm>
          </p:grpSpPr>
          <p:sp>
            <p:nvSpPr>
              <p:cNvPr id="3094" name="Rectangle 22"/>
              <p:cNvSpPr>
                <a:spLocks noChangeArrowheads="1"/>
              </p:cNvSpPr>
              <p:nvPr/>
            </p:nvSpPr>
            <p:spPr bwMode="auto">
              <a:xfrm>
                <a:off x="9006" y="6350"/>
                <a:ext cx="343" cy="253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he-IL"/>
              </a:p>
            </p:txBody>
          </p:sp>
          <p:cxnSp>
            <p:nvCxnSpPr>
              <p:cNvPr id="3095" name="AutoShape 23"/>
              <p:cNvCxnSpPr>
                <a:cxnSpLocks noChangeShapeType="1"/>
              </p:cNvCxnSpPr>
              <p:nvPr/>
            </p:nvCxnSpPr>
            <p:spPr bwMode="auto">
              <a:xfrm>
                <a:off x="9006" y="6532"/>
                <a:ext cx="343" cy="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3096" name="Text Box 24"/>
              <p:cNvSpPr txBox="1">
                <a:spLocks noChangeArrowheads="1"/>
              </p:cNvSpPr>
              <p:nvPr/>
            </p:nvSpPr>
            <p:spPr bwMode="auto">
              <a:xfrm>
                <a:off x="9006" y="6251"/>
                <a:ext cx="343" cy="3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r" defTabSz="914400" rtl="1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he-I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  <p:sp>
        <p:nvSpPr>
          <p:cNvPr id="1027" name="Freeform 3"/>
          <p:cNvSpPr>
            <a:spLocks/>
          </p:cNvSpPr>
          <p:nvPr/>
        </p:nvSpPr>
        <p:spPr bwMode="auto">
          <a:xfrm>
            <a:off x="1403648" y="2420888"/>
            <a:ext cx="6264695" cy="352839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79" y="1000"/>
              </a:cxn>
              <a:cxn ang="0">
                <a:pos x="3167" y="938"/>
              </a:cxn>
              <a:cxn ang="0">
                <a:pos x="2880" y="2055"/>
              </a:cxn>
              <a:cxn ang="0">
                <a:pos x="4084" y="2276"/>
              </a:cxn>
            </a:cxnLst>
            <a:rect l="0" t="0" r="r" b="b"/>
            <a:pathLst>
              <a:path w="4084" h="2278">
                <a:moveTo>
                  <a:pt x="0" y="0"/>
                </a:moveTo>
                <a:cubicBezTo>
                  <a:pt x="163" y="167"/>
                  <a:pt x="451" y="844"/>
                  <a:pt x="979" y="1000"/>
                </a:cubicBezTo>
                <a:cubicBezTo>
                  <a:pt x="1507" y="1156"/>
                  <a:pt x="2850" y="762"/>
                  <a:pt x="3167" y="938"/>
                </a:cubicBezTo>
                <a:cubicBezTo>
                  <a:pt x="3484" y="1114"/>
                  <a:pt x="2727" y="1832"/>
                  <a:pt x="2880" y="2055"/>
                </a:cubicBezTo>
                <a:cubicBezTo>
                  <a:pt x="3033" y="2278"/>
                  <a:pt x="3833" y="2230"/>
                  <a:pt x="4084" y="2276"/>
                </a:cubicBezTo>
              </a:path>
            </a:pathLst>
          </a:custGeom>
          <a:noFill/>
          <a:ln w="82550">
            <a:solidFill>
              <a:srgbClr val="000000"/>
            </a:solidFill>
            <a:round/>
            <a:headEnd/>
            <a:tailEnd type="triangle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Slide Number Placeholder 7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animBg="1"/>
      <p:bldP spid="102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DIFANE (Yu </a:t>
            </a:r>
            <a:r>
              <a:rPr lang="en-US" i="1" dirty="0" smtClean="0"/>
              <a:t>et al</a:t>
            </a:r>
            <a:r>
              <a:rPr lang="en-US" dirty="0" smtClean="0"/>
              <a:t>.): Rule set is split into disjoint subsets and distributed to special switches.</a:t>
            </a:r>
          </a:p>
          <a:p>
            <a:pPr lvl="1"/>
            <a:r>
              <a:rPr lang="en-US" dirty="0" smtClean="0"/>
              <a:t>Ingress switches redirect packets to the relevant switch.</a:t>
            </a:r>
          </a:p>
          <a:p>
            <a:pPr lvl="1"/>
            <a:r>
              <a:rPr lang="en-US" dirty="0" smtClean="0"/>
              <a:t>If a rule is matched, it is stored in the ingress switch cache.</a:t>
            </a:r>
          </a:p>
          <a:p>
            <a:pPr lvl="1"/>
            <a:r>
              <a:rPr lang="en-US" dirty="0" smtClean="0"/>
              <a:t>Causes management and redirection overhead (it can change the paths).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CSAMP (</a:t>
            </a:r>
            <a:r>
              <a:rPr lang="en-US" dirty="0" err="1" smtClean="0"/>
              <a:t>Sekar</a:t>
            </a:r>
            <a:r>
              <a:rPr lang="en-US" dirty="0" smtClean="0"/>
              <a:t> </a:t>
            </a:r>
            <a:r>
              <a:rPr lang="en-US" i="1" dirty="0" smtClean="0"/>
              <a:t>et al</a:t>
            </a:r>
            <a:r>
              <a:rPr lang="en-US" dirty="0" smtClean="0"/>
              <a:t>.): Each switch along the path handles only a (disjoint) subset of the packets.</a:t>
            </a:r>
          </a:p>
          <a:p>
            <a:pPr lvl="1"/>
            <a:r>
              <a:rPr lang="en-US" dirty="0" smtClean="0"/>
              <a:t>Each switch still needs to hold the entire table.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BB08ED-E3BE-4B42-B388-66289AA4FC18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slides des classes">
  <a:themeElements>
    <a:clrScheme name="slides des class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009900"/>
      </a:folHlink>
    </a:clrScheme>
    <a:fontScheme name="5_slides des classe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lides des class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des class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des class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des class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des class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lides des class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des class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des class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des class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des class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des class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des class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lides des class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32640</TotalTime>
  <Words>1309</Words>
  <Application>Microsoft Office PowerPoint</Application>
  <PresentationFormat>On-screen Show (4:3)</PresentationFormat>
  <Paragraphs>271</Paragraphs>
  <Slides>32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5_slides des classes</vt:lpstr>
      <vt:lpstr>Palette: Distributing Tables in Software-Defined Networks</vt:lpstr>
      <vt:lpstr>Software Defined Networks</vt:lpstr>
      <vt:lpstr>Access Control Table</vt:lpstr>
      <vt:lpstr>TCAM Architecture</vt:lpstr>
      <vt:lpstr>Example: Access Control </vt:lpstr>
      <vt:lpstr>Palette: Approach</vt:lpstr>
      <vt:lpstr>Example</vt:lpstr>
      <vt:lpstr>Example</vt:lpstr>
      <vt:lpstr>Related Work</vt:lpstr>
      <vt:lpstr>Main Results</vt:lpstr>
      <vt:lpstr>Table Decomposition</vt:lpstr>
      <vt:lpstr>Pivot Bit Decomposition (PBD)</vt:lpstr>
      <vt:lpstr>PBD: Example</vt:lpstr>
      <vt:lpstr>PBD</vt:lpstr>
      <vt:lpstr>PBD Drawback</vt:lpstr>
      <vt:lpstr>Cut-Based Decomposition (CBD)</vt:lpstr>
      <vt:lpstr>CBD Example</vt:lpstr>
      <vt:lpstr>Cut-Based Decomposition (CBD)</vt:lpstr>
      <vt:lpstr>Cut-Based Decomposition (CBD)</vt:lpstr>
      <vt:lpstr>Main Results</vt:lpstr>
      <vt:lpstr>Reminder</vt:lpstr>
      <vt:lpstr>Rainbow Path Problem</vt:lpstr>
      <vt:lpstr>1-GREEDY</vt:lpstr>
      <vt:lpstr>1-GREEDY: Example</vt:lpstr>
      <vt:lpstr>q-GREEDY</vt:lpstr>
      <vt:lpstr>The Multiple-Color Case</vt:lpstr>
      <vt:lpstr>The Multiple-Color Case</vt:lpstr>
      <vt:lpstr>Main Results</vt:lpstr>
      <vt:lpstr>Table Decomposition: PBD and CBD</vt:lpstr>
      <vt:lpstr>Table Distribution: q-GREEDY</vt:lpstr>
      <vt:lpstr>Summary</vt:lpstr>
      <vt:lpstr>Thank you.</vt:lpstr>
    </vt:vector>
  </TitlesOfParts>
  <Company>Technion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GNoC</dc:title>
  <dc:creator>Isaac Keslassy</dc:creator>
  <cp:lastModifiedBy>isaac</cp:lastModifiedBy>
  <cp:revision>3179</cp:revision>
  <dcterms:created xsi:type="dcterms:W3CDTF">2003-08-17T20:18:11Z</dcterms:created>
  <dcterms:modified xsi:type="dcterms:W3CDTF">2013-05-02T10:00:46Z</dcterms:modified>
</cp:coreProperties>
</file>