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77" r:id="rId2"/>
    <p:sldId id="400" r:id="rId3"/>
    <p:sldId id="295" r:id="rId4"/>
    <p:sldId id="335" r:id="rId5"/>
    <p:sldId id="330" r:id="rId6"/>
    <p:sldId id="331" r:id="rId7"/>
    <p:sldId id="333" r:id="rId8"/>
    <p:sldId id="282" r:id="rId9"/>
    <p:sldId id="391" r:id="rId10"/>
    <p:sldId id="376" r:id="rId11"/>
    <p:sldId id="401" r:id="rId12"/>
    <p:sldId id="388" r:id="rId13"/>
    <p:sldId id="385" r:id="rId14"/>
    <p:sldId id="379" r:id="rId15"/>
    <p:sldId id="374" r:id="rId16"/>
    <p:sldId id="339" r:id="rId17"/>
    <p:sldId id="340" r:id="rId18"/>
    <p:sldId id="383" r:id="rId19"/>
    <p:sldId id="403" r:id="rId20"/>
    <p:sldId id="402" r:id="rId21"/>
    <p:sldId id="293" r:id="rId22"/>
    <p:sldId id="372" r:id="rId23"/>
    <p:sldId id="347" r:id="rId24"/>
    <p:sldId id="348" r:id="rId25"/>
    <p:sldId id="303" r:id="rId26"/>
    <p:sldId id="305" r:id="rId27"/>
    <p:sldId id="306" r:id="rId28"/>
    <p:sldId id="387" r:id="rId29"/>
    <p:sldId id="308" r:id="rId30"/>
    <p:sldId id="310" r:id="rId31"/>
    <p:sldId id="349" r:id="rId32"/>
    <p:sldId id="315" r:id="rId33"/>
    <p:sldId id="316" r:id="rId34"/>
    <p:sldId id="317" r:id="rId35"/>
    <p:sldId id="398" r:id="rId36"/>
    <p:sldId id="362" r:id="rId37"/>
    <p:sldId id="355" r:id="rId38"/>
    <p:sldId id="356" r:id="rId39"/>
    <p:sldId id="357" r:id="rId40"/>
    <p:sldId id="397" r:id="rId41"/>
    <p:sldId id="3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fir Toledo" initials="KT" lastIdx="1" clrIdx="0">
    <p:extLst>
      <p:ext uri="{19B8F6BF-5375-455C-9EA6-DF929625EA0E}">
        <p15:presenceInfo xmlns:p15="http://schemas.microsoft.com/office/powerpoint/2012/main" userId="Kfir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19A"/>
    <a:srgbClr val="B8C8FA"/>
    <a:srgbClr val="2888F1"/>
    <a:srgbClr val="C9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88719" autoAdjust="0"/>
  </p:normalViewPr>
  <p:slideViewPr>
    <p:cSldViewPr snapToGrid="0">
      <p:cViewPr varScale="1">
        <p:scale>
          <a:sx n="87" d="100"/>
          <a:sy n="87" d="100"/>
        </p:scale>
        <p:origin x="73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DB616-D9D3-4B93-AAC6-7B15C4207B49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DB46-4A54-4ED8-93CD-B55228381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4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5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2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7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81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95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3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7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9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27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19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45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6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be stuck with proxy we don’t need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73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1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14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87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proxy I don’t use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0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41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4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58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27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01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470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85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5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61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66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0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4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7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1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1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5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1CB509-94AD-483B-A1AE-ADBBC13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628B8-1886-4EF4-BDE2-4BB9CA7D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85767-47C4-407D-A1FD-EFB1CE9A2D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firtoledo/CloudPilot_Projec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firtoledo/CloudPilot_Projec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2648463"/>
          </a:xfrm>
        </p:spPr>
        <p:txBody>
          <a:bodyPr/>
          <a:lstStyle/>
          <a:p>
            <a:pPr algn="ctr">
              <a:buNone/>
            </a:pPr>
            <a:r>
              <a:rPr lang="en-US" sz="5400" b="1" dirty="0"/>
              <a:t>CloudPilot: </a:t>
            </a:r>
            <a:br>
              <a:rPr lang="en-US" sz="5400" b="1" dirty="0"/>
            </a:br>
            <a:r>
              <a:rPr lang="en-US" sz="5400" b="1" dirty="0"/>
              <a:t>Flow Acceleration in the Cloud</a:t>
            </a:r>
            <a:endParaRPr lang="en-IL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pic>
        <p:nvPicPr>
          <p:cNvPr id="1026" name="Picture 2" descr="technion logo modular – Center for Mathematical Sciences">
            <a:extLst>
              <a:ext uri="{FF2B5EF4-FFF2-40B4-BE49-F238E27FC236}">
                <a16:creationId xmlns:a16="http://schemas.microsoft.com/office/drawing/2014/main" id="{36AE106D-0834-4214-A3D3-DB5640A3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6" y="4636523"/>
            <a:ext cx="4555948" cy="15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ED6844C-383A-4EB9-8D80-EB87E51B6D4D}"/>
              </a:ext>
            </a:extLst>
          </p:cNvPr>
          <p:cNvSpPr txBox="1"/>
          <p:nvPr/>
        </p:nvSpPr>
        <p:spPr>
          <a:xfrm>
            <a:off x="2378051" y="3177779"/>
            <a:ext cx="7391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1" dirty="0"/>
              <a:t>Kfir Toledo, David Breitgand,</a:t>
            </a:r>
          </a:p>
          <a:p>
            <a:pPr algn="ctr"/>
            <a:r>
              <a:rPr lang="en-US" altLang="en-US" sz="2800" b="1" dirty="0"/>
              <a:t>Dean Lorenz and Isaac Keslassy</a:t>
            </a:r>
            <a:endParaRPr lang="en-US" altLang="en-US" sz="2800" dirty="0"/>
          </a:p>
          <a:p>
            <a:pPr algn="ctr"/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BD7C690-7EAD-4D0C-B68F-EDD0A9B0CB46}"/>
              </a:ext>
            </a:extLst>
          </p:cNvPr>
          <p:cNvSpPr txBox="1"/>
          <p:nvPr/>
        </p:nvSpPr>
        <p:spPr>
          <a:xfrm>
            <a:off x="3682482" y="6020393"/>
            <a:ext cx="4404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endParaRPr lang="he-IL" alt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IFIP Networking 2022</a:t>
            </a:r>
            <a:endParaRPr lang="en-US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  <p:pic>
        <p:nvPicPr>
          <p:cNvPr id="7" name="Picture 2" descr="ibm logo ⋆ Bitnine Global Inc.">
            <a:extLst>
              <a:ext uri="{FF2B5EF4-FFF2-40B4-BE49-F238E27FC236}">
                <a16:creationId xmlns:a16="http://schemas.microsoft.com/office/drawing/2014/main" id="{5CEBE326-D482-4E44-AC9E-8A4CEECC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13" y="4667323"/>
            <a:ext cx="3785602" cy="14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3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E2FB487-7CF2-473B-8AA8-1668C9D1F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2259"/>
            <a:ext cx="5990710" cy="2528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 Proxy Placement Problem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10972800" cy="494990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Applications </a:t>
                </a:r>
                <a:r>
                  <a:rPr lang="en-US" sz="2800" u="sng" dirty="0">
                    <a:latin typeface="NimbusRomNo9L-Regu"/>
                  </a:rPr>
                  <a:t>with many flows </a:t>
                </a:r>
                <a:r>
                  <a:rPr lang="en-US" u="sng" dirty="0"/>
                  <a:t>:</a:t>
                </a:r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NimbusRomNo9L-Regu"/>
                  </a:rPr>
                  <a:t>D</a:t>
                </a:r>
                <a:r>
                  <a:rPr lang="en-US" sz="2400" b="0" i="0" u="none" strike="noStrike" baseline="0" dirty="0">
                    <a:latin typeface="NimbusRomNo9L-Regu"/>
                  </a:rPr>
                  <a:t>istributed databases, batch file exchanges, </a:t>
                </a:r>
              </a:p>
              <a:p>
                <a:pPr marL="0" indent="0">
                  <a:buNone/>
                </a:pPr>
                <a:r>
                  <a:rPr lang="en-US" sz="2400" b="0" i="0" u="none" strike="noStrike" baseline="0" dirty="0">
                    <a:latin typeface="NimbusRomNo9L-Regu"/>
                  </a:rPr>
                  <a:t>VM migrations  and CDNs</a:t>
                </a:r>
                <a:endParaRPr lang="en-US" sz="32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u="sng" dirty="0"/>
                  <a:t>Given</a:t>
                </a:r>
                <a:r>
                  <a:rPr lang="en-US" sz="2400" dirty="0"/>
                  <a:t> 	application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multiple flows </a:t>
                </a:r>
                <a:r>
                  <a:rPr lang="en-US" sz="2400" dirty="0"/>
                  <a:t>&amp;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	fixed budget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u="sng" dirty="0"/>
                  <a:t>Find</a:t>
                </a:r>
                <a:r>
                  <a:rPr lang="en-US" sz="2400" dirty="0"/>
                  <a:t> optimal cloud proxy placement</a:t>
                </a:r>
              </a:p>
              <a:p>
                <a:pPr marL="0" indent="0">
                  <a:buNone/>
                </a:pPr>
                <a:r>
                  <a:rPr lang="en-US" sz="2400" u="sng" dirty="0"/>
                  <a:t>To minimize:</a:t>
                </a:r>
                <a:r>
                  <a:rPr lang="en-US" sz="2400" dirty="0"/>
                  <a:t> Total Flow Completion Time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𝑙𝑜𝑤𝑠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Flow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Completion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Times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972800" cy="4949907"/>
              </a:xfrm>
              <a:prstGeom prst="rect">
                <a:avLst/>
              </a:prstGeom>
              <a:blipFill>
                <a:blip r:embed="rId4"/>
                <a:stretch>
                  <a:fillRect l="-1111" t="-2466" b="-39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2E70E54-8161-467D-A12C-3A87F9579BBA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D8267C-C465-4CEA-B39E-C8AC908D7A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3CCEE-90ED-40AB-9EC3-5D46428D69D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A3F3C7-69A9-46AE-B48D-7299425FBD8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51" name="Chevron 40">
                  <a:extLst>
                    <a:ext uri="{FF2B5EF4-FFF2-40B4-BE49-F238E27FC236}">
                      <a16:creationId xmlns:a16="http://schemas.microsoft.com/office/drawing/2014/main" id="{BFB27388-7607-485A-9B9D-0156C3B32F5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Chevron 40">
                  <a:extLst>
                    <a:ext uri="{FF2B5EF4-FFF2-40B4-BE49-F238E27FC236}">
                      <a16:creationId xmlns:a16="http://schemas.microsoft.com/office/drawing/2014/main" id="{B2B7FF20-566B-499E-B637-D7B783F2C5F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Chevron 40">
                  <a:extLst>
                    <a:ext uri="{FF2B5EF4-FFF2-40B4-BE49-F238E27FC236}">
                      <a16:creationId xmlns:a16="http://schemas.microsoft.com/office/drawing/2014/main" id="{2C3AFB64-3620-4CB6-82F6-254905CE241D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Chevron 40">
                  <a:extLst>
                    <a:ext uri="{FF2B5EF4-FFF2-40B4-BE49-F238E27FC236}">
                      <a16:creationId xmlns:a16="http://schemas.microsoft.com/office/drawing/2014/main" id="{4EC87C56-44FB-4289-B351-9E482859AEBF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8" name="Chevron 40">
              <a:extLst>
                <a:ext uri="{FF2B5EF4-FFF2-40B4-BE49-F238E27FC236}">
                  <a16:creationId xmlns:a16="http://schemas.microsoft.com/office/drawing/2014/main" id="{5EFFB4E6-7095-4050-8B4A-22604F5EDC6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050A918-0202-4882-8754-AE60FA06B2E0}"/>
              </a:ext>
            </a:extLst>
          </p:cNvPr>
          <p:cNvSpPr/>
          <p:nvPr/>
        </p:nvSpPr>
        <p:spPr>
          <a:xfrm>
            <a:off x="237610" y="5302680"/>
            <a:ext cx="11849100" cy="725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57120-F16B-4964-AA76-BA2BCC7F306A}"/>
              </a:ext>
            </a:extLst>
          </p:cNvPr>
          <p:cNvSpPr txBox="1"/>
          <p:nvPr/>
        </p:nvSpPr>
        <p:spPr>
          <a:xfrm>
            <a:off x="4830527" y="6031216"/>
            <a:ext cx="276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Optimization goal</a:t>
            </a:r>
            <a:endParaRPr lang="LID4096" sz="2400" b="1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872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 Proxy Placement Problem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49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E70E54-8161-467D-A12C-3A87F9579BBA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D8267C-C465-4CEA-B39E-C8AC908D7A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3CCEE-90ED-40AB-9EC3-5D46428D69D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A3F3C7-69A9-46AE-B48D-7299425FBD8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51" name="Chevron 40">
                  <a:extLst>
                    <a:ext uri="{FF2B5EF4-FFF2-40B4-BE49-F238E27FC236}">
                      <a16:creationId xmlns:a16="http://schemas.microsoft.com/office/drawing/2014/main" id="{BFB27388-7607-485A-9B9D-0156C3B32F5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Chevron 40">
                  <a:extLst>
                    <a:ext uri="{FF2B5EF4-FFF2-40B4-BE49-F238E27FC236}">
                      <a16:creationId xmlns:a16="http://schemas.microsoft.com/office/drawing/2014/main" id="{B2B7FF20-566B-499E-B637-D7B783F2C5F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Chevron 40">
                  <a:extLst>
                    <a:ext uri="{FF2B5EF4-FFF2-40B4-BE49-F238E27FC236}">
                      <a16:creationId xmlns:a16="http://schemas.microsoft.com/office/drawing/2014/main" id="{2C3AFB64-3620-4CB6-82F6-254905CE241D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Chevron 40">
                  <a:extLst>
                    <a:ext uri="{FF2B5EF4-FFF2-40B4-BE49-F238E27FC236}">
                      <a16:creationId xmlns:a16="http://schemas.microsoft.com/office/drawing/2014/main" id="{4EC87C56-44FB-4289-B351-9E482859AEBF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8" name="Chevron 40">
              <a:extLst>
                <a:ext uri="{FF2B5EF4-FFF2-40B4-BE49-F238E27FC236}">
                  <a16:creationId xmlns:a16="http://schemas.microsoft.com/office/drawing/2014/main" id="{5EFFB4E6-7095-4050-8B4A-22604F5EDC6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E98EECE-FA38-4C42-B154-47DECCB14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361"/>
            <a:ext cx="5807033" cy="2569192"/>
          </a:xfrm>
          <a:prstGeom prst="rect">
            <a:avLst/>
          </a:prstGeom>
        </p:spPr>
      </p:pic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4B1F5040-D113-44F2-97D7-AE9280F2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7" y="2009361"/>
            <a:ext cx="5844472" cy="25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Cloud Proxy Placement Problem</a:t>
            </a:r>
            <a:endParaRPr lang="en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002A-FEE3-47ED-845D-1AFD5AFA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Constraints</a:t>
            </a:r>
            <a:r>
              <a:rPr lang="en-US" sz="1800" b="1" u="sng" dirty="0"/>
              <a:t>:</a:t>
            </a:r>
          </a:p>
          <a:p>
            <a:r>
              <a:rPr lang="en-US" sz="2400" dirty="0"/>
              <a:t>One type of connection per flow:</a:t>
            </a:r>
          </a:p>
          <a:p>
            <a:pPr lvl="1"/>
            <a:r>
              <a:rPr lang="en-US" sz="1800" dirty="0"/>
              <a:t>Direct connection</a:t>
            </a:r>
          </a:p>
          <a:p>
            <a:pPr lvl="1"/>
            <a:r>
              <a:rPr lang="en-US" sz="1800" dirty="0"/>
              <a:t>One-proxy acceleration (+ choose proxy)</a:t>
            </a:r>
          </a:p>
          <a:p>
            <a:pPr lvl="1"/>
            <a:r>
              <a:rPr lang="en-US" sz="1800" dirty="0"/>
              <a:t>Two-proxy acceleration (+ choose proxies)</a:t>
            </a:r>
            <a:endParaRPr lang="en-US" sz="2400" dirty="0"/>
          </a:p>
          <a:p>
            <a:r>
              <a:rPr lang="en-US" sz="2400" dirty="0"/>
              <a:t>Proxy capacity limitation</a:t>
            </a:r>
          </a:p>
          <a:p>
            <a:r>
              <a:rPr lang="en-US" sz="2400" dirty="0"/>
              <a:t>Budget limitation</a:t>
            </a:r>
          </a:p>
          <a:p>
            <a:pPr lvl="1"/>
            <a:r>
              <a:rPr lang="en-US" sz="1800" dirty="0"/>
              <a:t>Cost per proxy</a:t>
            </a:r>
          </a:p>
          <a:p>
            <a:pPr lvl="1"/>
            <a:r>
              <a:rPr lang="en-US" sz="1800" dirty="0"/>
              <a:t>Cost per GB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3E9F13-1E90-4E9D-9106-85E207370BB1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EF0DE6E-19D5-41F6-B035-89956E930EC9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89BDAC3-5D0E-416C-A27F-CC3DAF5104C0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CD6F703-438C-466C-8B4B-62F2212AD1A8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60" name="Chevron 40">
                  <a:extLst>
                    <a:ext uri="{FF2B5EF4-FFF2-40B4-BE49-F238E27FC236}">
                      <a16:creationId xmlns:a16="http://schemas.microsoft.com/office/drawing/2014/main" id="{9459038A-B677-49DC-AE07-1F9447E508EE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Chevron 40">
                  <a:extLst>
                    <a:ext uri="{FF2B5EF4-FFF2-40B4-BE49-F238E27FC236}">
                      <a16:creationId xmlns:a16="http://schemas.microsoft.com/office/drawing/2014/main" id="{76602C20-238D-40AA-9BB5-8CA76A9524E0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Chevron 40">
                  <a:extLst>
                    <a:ext uri="{FF2B5EF4-FFF2-40B4-BE49-F238E27FC236}">
                      <a16:creationId xmlns:a16="http://schemas.microsoft.com/office/drawing/2014/main" id="{4B5C84B3-83A8-45BD-A9D2-68461363441D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Chevron 40">
                  <a:extLst>
                    <a:ext uri="{FF2B5EF4-FFF2-40B4-BE49-F238E27FC236}">
                      <a16:creationId xmlns:a16="http://schemas.microsoft.com/office/drawing/2014/main" id="{C90B53F3-41BC-4080-A5C8-A84602DD1700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7" name="Chevron 40">
              <a:extLst>
                <a:ext uri="{FF2B5EF4-FFF2-40B4-BE49-F238E27FC236}">
                  <a16:creationId xmlns:a16="http://schemas.microsoft.com/office/drawing/2014/main" id="{F1307554-AFC7-4157-9C20-71C20CDB192D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998688-3E72-4718-AADC-9DCF501F125B}"/>
              </a:ext>
            </a:extLst>
          </p:cNvPr>
          <p:cNvGrpSpPr/>
          <p:nvPr/>
        </p:nvGrpSpPr>
        <p:grpSpPr>
          <a:xfrm>
            <a:off x="6750968" y="2348395"/>
            <a:ext cx="4884701" cy="2161209"/>
            <a:chOff x="1072498" y="1390650"/>
            <a:chExt cx="4884701" cy="216120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4F259F7-F0BE-4D36-BF47-D38D5DBE71FC}"/>
                </a:ext>
              </a:extLst>
            </p:cNvPr>
            <p:cNvGrpSpPr/>
            <p:nvPr/>
          </p:nvGrpSpPr>
          <p:grpSpPr>
            <a:xfrm>
              <a:off x="1072498" y="1390650"/>
              <a:ext cx="4884701" cy="2161209"/>
              <a:chOff x="1072498" y="1390650"/>
              <a:chExt cx="4884701" cy="216120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3034712-D13A-4660-B311-615562626AA4}"/>
                  </a:ext>
                </a:extLst>
              </p:cNvPr>
              <p:cNvGrpSpPr/>
              <p:nvPr/>
            </p:nvGrpSpPr>
            <p:grpSpPr>
              <a:xfrm>
                <a:off x="1072498" y="1390650"/>
                <a:ext cx="4884701" cy="2161209"/>
                <a:chOff x="1072498" y="1390650"/>
                <a:chExt cx="4884701" cy="2161209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FA46129-080B-4AA6-84A9-70CA9ACDEA77}"/>
                    </a:ext>
                  </a:extLst>
                </p:cNvPr>
                <p:cNvGrpSpPr/>
                <p:nvPr/>
              </p:nvGrpSpPr>
              <p:grpSpPr>
                <a:xfrm>
                  <a:off x="1072498" y="1390650"/>
                  <a:ext cx="4884701" cy="2161209"/>
                  <a:chOff x="1072498" y="1390650"/>
                  <a:chExt cx="4884701" cy="2161209"/>
                </a:xfrm>
              </p:grpSpPr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711FE171-FD86-47C6-83FF-29ADA02D306C}"/>
                      </a:ext>
                    </a:extLst>
                  </p:cNvPr>
                  <p:cNvGrpSpPr/>
                  <p:nvPr/>
                </p:nvGrpSpPr>
                <p:grpSpPr>
                  <a:xfrm>
                    <a:off x="1072498" y="1390650"/>
                    <a:ext cx="4884701" cy="2161209"/>
                    <a:chOff x="1072498" y="1390650"/>
                    <a:chExt cx="4884701" cy="2161209"/>
                  </a:xfrm>
                </p:grpSpPr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65B2C8E3-D746-4198-8B58-157C94DFAE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2498" y="1390650"/>
                      <a:ext cx="4884701" cy="2161209"/>
                      <a:chOff x="1072498" y="1943100"/>
                      <a:chExt cx="4884701" cy="1608759"/>
                    </a:xfrm>
                  </p:grpSpPr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0DE8B724-1481-4CC4-832A-CADA27ED979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2823" y="2618614"/>
                        <a:ext cx="99834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    s</a:t>
                        </a:r>
                        <a:endParaRPr lang="he-IL" sz="2000" b="1" dirty="0"/>
                      </a:p>
                    </p:txBody>
                  </p:sp>
                  <p:pic>
                    <p:nvPicPr>
                      <p:cNvPr id="125" name="Picture 124" descr="Map&#10;&#10;Description automatically generated">
                        <a:extLst>
                          <a:ext uri="{FF2B5EF4-FFF2-40B4-BE49-F238E27FC236}">
                            <a16:creationId xmlns:a16="http://schemas.microsoft.com/office/drawing/2014/main" id="{07EEA67E-E111-49C5-BED0-1D5AB507E2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764" t="30096"/>
                      <a:stretch/>
                    </p:blipFill>
                    <p:spPr>
                      <a:xfrm>
                        <a:off x="1072498" y="1943100"/>
                        <a:ext cx="4884701" cy="160875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9AFC4542-30A1-4592-9B8C-8277C12546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15168" y="2634352"/>
                        <a:ext cx="77600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endParaRPr lang="he-IL" sz="2000" b="1" dirty="0"/>
                      </a:p>
                    </p:txBody>
                  </p:sp>
                </p:grpSp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5FFE84F2-E4E0-478E-925B-F66041A72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6224" y="1971215"/>
                      <a:ext cx="427568" cy="426820"/>
                      <a:chOff x="1476224" y="1971215"/>
                      <a:chExt cx="427568" cy="426820"/>
                    </a:xfrm>
                  </p:grpSpPr>
                  <p:sp>
                    <p:nvSpPr>
                      <p:cNvPr id="122" name="Cloud 121">
                        <a:extLst>
                          <a:ext uri="{FF2B5EF4-FFF2-40B4-BE49-F238E27FC236}">
                            <a16:creationId xmlns:a16="http://schemas.microsoft.com/office/drawing/2014/main" id="{0688B7FE-322F-490C-BC27-705004D68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6224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23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B8137561-BB79-48FE-B036-2EAD24FBC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38" r="9032"/>
                      <a:stretch/>
                    </p:blipFill>
                    <p:spPr bwMode="auto">
                      <a:xfrm flipH="1">
                        <a:off x="1567711" y="2049853"/>
                        <a:ext cx="240772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113" name="Flowchart: Connector 112">
                      <a:extLst>
                        <a:ext uri="{FF2B5EF4-FFF2-40B4-BE49-F238E27FC236}">
                          <a16:creationId xmlns:a16="http://schemas.microsoft.com/office/drawing/2014/main" id="{7D05AB40-8D74-4DB3-8F29-E509721D4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679" y="203001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4" name="Flowchart: Connector 113">
                      <a:extLst>
                        <a:ext uri="{FF2B5EF4-FFF2-40B4-BE49-F238E27FC236}">
                          <a16:creationId xmlns:a16="http://schemas.microsoft.com/office/drawing/2014/main" id="{1AE9BBAD-62A9-4D52-ABE5-9E7442CFB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6305" y="158954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Flowchart: Connector 114">
                      <a:extLst>
                        <a:ext uri="{FF2B5EF4-FFF2-40B4-BE49-F238E27FC236}">
                          <a16:creationId xmlns:a16="http://schemas.microsoft.com/office/drawing/2014/main" id="{6BCC65AA-D354-4BD8-8F94-8F90381CE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0630" y="2543639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Flowchart: Connector 115">
                      <a:extLst>
                        <a:ext uri="{FF2B5EF4-FFF2-40B4-BE49-F238E27FC236}">
                          <a16:creationId xmlns:a16="http://schemas.microsoft.com/office/drawing/2014/main" id="{6E51E47B-BF9C-4860-A998-7F2F56BA1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2148" y="1511173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7" name="Flowchart: Connector 116">
                      <a:extLst>
                        <a:ext uri="{FF2B5EF4-FFF2-40B4-BE49-F238E27FC236}">
                          <a16:creationId xmlns:a16="http://schemas.microsoft.com/office/drawing/2014/main" id="{9243A59B-D4DC-42C2-9641-530B84D9B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9720" y="2916971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8" name="Flowchart: Connector 117">
                      <a:extLst>
                        <a:ext uri="{FF2B5EF4-FFF2-40B4-BE49-F238E27FC236}">
                          <a16:creationId xmlns:a16="http://schemas.microsoft.com/office/drawing/2014/main" id="{D944E392-6A3F-4D64-92FF-2C1E3ED44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9133" y="2020364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95BAC94F-6DEA-45B4-866A-034FC1DA79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4978" y="1967534"/>
                      <a:ext cx="427568" cy="426820"/>
                      <a:chOff x="1509565" y="1971215"/>
                      <a:chExt cx="427568" cy="426820"/>
                    </a:xfrm>
                  </p:grpSpPr>
                  <p:sp>
                    <p:nvSpPr>
                      <p:cNvPr id="120" name="Cloud 119">
                        <a:extLst>
                          <a:ext uri="{FF2B5EF4-FFF2-40B4-BE49-F238E27FC236}">
                            <a16:creationId xmlns:a16="http://schemas.microsoft.com/office/drawing/2014/main" id="{1B36A859-6748-488F-8869-E703801A9F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9565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21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73A89B68-D62C-473C-9821-31D1C38D5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8" r="7237"/>
                      <a:stretch/>
                    </p:blipFill>
                    <p:spPr bwMode="auto">
                      <a:xfrm flipH="1">
                        <a:off x="1581236" y="2049853"/>
                        <a:ext cx="269356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3F6D1B4D-5F2D-456C-8E5E-1E40F738D4AD}"/>
                      </a:ext>
                    </a:extLst>
                  </p:cNvPr>
                  <p:cNvSpPr txBox="1"/>
                  <p:nvPr/>
                </p:nvSpPr>
                <p:spPr>
                  <a:xfrm>
                    <a:off x="2376386" y="146278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S</a:t>
                    </a:r>
                    <a:r>
                      <a:rPr lang="en-US" sz="1000" b="1" dirty="0"/>
                      <a:t>3</a:t>
                    </a:r>
                    <a:endParaRPr lang="he-IL" b="1" dirty="0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863A488E-FBDD-45A1-8340-AC864E99C4BD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310" y="2500984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4</a:t>
                    </a:r>
                    <a:endParaRPr lang="he-IL" sz="1600" b="1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A87A9484-6BFE-43F6-B15F-F865E92181EF}"/>
                      </a:ext>
                    </a:extLst>
                  </p:cNvPr>
                  <p:cNvSpPr txBox="1"/>
                  <p:nvPr/>
                </p:nvSpPr>
                <p:spPr>
                  <a:xfrm>
                    <a:off x="2358322" y="290415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3</a:t>
                    </a:r>
                    <a:endParaRPr lang="he-IL" sz="1600" b="1" dirty="0"/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4BB34FF9-61A5-408A-BA2B-1978F171FF2F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130" y="1990036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1</a:t>
                    </a:r>
                    <a:endParaRPr lang="he-IL" b="1" dirty="0"/>
                  </a:p>
                </p:txBody>
              </p:sp>
            </p:grp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7D63A4A-DBDC-437B-88E4-98E607809124}"/>
                    </a:ext>
                  </a:extLst>
                </p:cNvPr>
                <p:cNvSpPr txBox="1"/>
                <p:nvPr/>
              </p:nvSpPr>
              <p:spPr>
                <a:xfrm>
                  <a:off x="1120242" y="1989201"/>
                  <a:ext cx="418886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1</a:t>
                  </a:r>
                  <a:endParaRPr lang="he-IL" b="1" dirty="0"/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47AC609-55DE-4629-9CF6-39CDDA1CA381}"/>
                    </a:ext>
                  </a:extLst>
                </p:cNvPr>
                <p:cNvSpPr txBox="1"/>
                <p:nvPr/>
              </p:nvSpPr>
              <p:spPr>
                <a:xfrm>
                  <a:off x="1698209" y="1541672"/>
                  <a:ext cx="418885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2</a:t>
                  </a:r>
                  <a:endParaRPr lang="he-IL" b="1" dirty="0"/>
                </a:p>
              </p:txBody>
            </p:sp>
          </p:grpSp>
          <p:sp>
            <p:nvSpPr>
              <p:cNvPr id="101" name="Cloud 100">
                <a:extLst>
                  <a:ext uri="{FF2B5EF4-FFF2-40B4-BE49-F238E27FC236}">
                    <a16:creationId xmlns:a16="http://schemas.microsoft.com/office/drawing/2014/main" id="{DB1EFFA5-9DA7-4B8C-BFF4-E61844D2ED26}"/>
                  </a:ext>
                </a:extLst>
              </p:cNvPr>
              <p:cNvSpPr/>
              <p:nvPr/>
            </p:nvSpPr>
            <p:spPr>
              <a:xfrm>
                <a:off x="2601667" y="1850051"/>
                <a:ext cx="427568" cy="42682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IL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" name="Picture 4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C8D2E3D0-935A-4168-8DDB-952E4D744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8" r="7237"/>
              <a:stretch/>
            </p:blipFill>
            <p:spPr bwMode="auto">
              <a:xfrm flipH="1">
                <a:off x="2673338" y="1928689"/>
                <a:ext cx="269356" cy="247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9F5DE742-56BE-484F-A1BC-9B1916D13665}"/>
                </a:ext>
              </a:extLst>
            </p:cNvPr>
            <p:cNvSpPr/>
            <p:nvPr/>
          </p:nvSpPr>
          <p:spPr>
            <a:xfrm>
              <a:off x="2252417" y="2351701"/>
              <a:ext cx="427568" cy="42682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IL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51" name="Picture 4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575F041A-206B-49FB-81C6-53DE3597A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" r="7237"/>
            <a:stretch/>
          </p:blipFill>
          <p:spPr bwMode="auto">
            <a:xfrm flipH="1">
              <a:off x="2324088" y="2430339"/>
              <a:ext cx="269356" cy="24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C9775F0E-E6A2-4B21-AD53-AEEBC25FDB75}"/>
                </a:ext>
              </a:extLst>
            </p:cNvPr>
            <p:cNvSpPr/>
            <p:nvPr/>
          </p:nvSpPr>
          <p:spPr>
            <a:xfrm>
              <a:off x="3079963" y="1566777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F9C318EE-7CEE-40D2-8C21-670907FDCD40}"/>
                </a:ext>
              </a:extLst>
            </p:cNvPr>
            <p:cNvSpPr/>
            <p:nvPr/>
          </p:nvSpPr>
          <p:spPr>
            <a:xfrm>
              <a:off x="2977469" y="2318359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C2E0B8-8ACD-4AA7-8042-2CDA44E91D55}"/>
                </a:ext>
              </a:extLst>
            </p:cNvPr>
            <p:cNvSpPr txBox="1"/>
            <p:nvPr/>
          </p:nvSpPr>
          <p:spPr>
            <a:xfrm>
              <a:off x="2901616" y="2287762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sz="1000" b="1" dirty="0"/>
                <a:t>2</a:t>
              </a:r>
              <a:endParaRPr lang="he-IL" sz="1600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1E33718-6D53-49B0-A97D-28353BCE3982}"/>
                </a:ext>
              </a:extLst>
            </p:cNvPr>
            <p:cNvSpPr txBox="1"/>
            <p:nvPr/>
          </p:nvSpPr>
          <p:spPr>
            <a:xfrm>
              <a:off x="3022027" y="1533677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S</a:t>
              </a:r>
              <a:r>
                <a:rPr lang="en-US" sz="1000" b="1" dirty="0"/>
                <a:t>4</a:t>
              </a:r>
              <a:endParaRPr lang="he-I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21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724DF70-C81E-4DBE-8A3A-9262D88E8076}"/>
              </a:ext>
            </a:extLst>
          </p:cNvPr>
          <p:cNvGrpSpPr/>
          <p:nvPr/>
        </p:nvGrpSpPr>
        <p:grpSpPr>
          <a:xfrm>
            <a:off x="6750968" y="2348395"/>
            <a:ext cx="4884701" cy="2161209"/>
            <a:chOff x="1072498" y="1390650"/>
            <a:chExt cx="4884701" cy="216120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5105298-471F-4B77-B961-D73D9D6D0204}"/>
                </a:ext>
              </a:extLst>
            </p:cNvPr>
            <p:cNvGrpSpPr/>
            <p:nvPr/>
          </p:nvGrpSpPr>
          <p:grpSpPr>
            <a:xfrm>
              <a:off x="1072498" y="1390650"/>
              <a:ext cx="4884701" cy="2161209"/>
              <a:chOff x="1072498" y="1390650"/>
              <a:chExt cx="4884701" cy="2161209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0A5E4C7-A1FD-4E7A-9205-D02EA06B96FC}"/>
                  </a:ext>
                </a:extLst>
              </p:cNvPr>
              <p:cNvGrpSpPr/>
              <p:nvPr/>
            </p:nvGrpSpPr>
            <p:grpSpPr>
              <a:xfrm>
                <a:off x="1072498" y="1390650"/>
                <a:ext cx="4884701" cy="2161209"/>
                <a:chOff x="1072498" y="1390650"/>
                <a:chExt cx="4884701" cy="2161209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CADD8DA5-8D36-4DCD-9C46-7C038B4EAC2D}"/>
                    </a:ext>
                  </a:extLst>
                </p:cNvPr>
                <p:cNvGrpSpPr/>
                <p:nvPr/>
              </p:nvGrpSpPr>
              <p:grpSpPr>
                <a:xfrm>
                  <a:off x="1072498" y="1390650"/>
                  <a:ext cx="4884701" cy="2161209"/>
                  <a:chOff x="1072498" y="1390650"/>
                  <a:chExt cx="4884701" cy="2161209"/>
                </a:xfrm>
              </p:grpSpPr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74C593F8-8031-498D-8BD1-8B02CC07626B}"/>
                      </a:ext>
                    </a:extLst>
                  </p:cNvPr>
                  <p:cNvGrpSpPr/>
                  <p:nvPr/>
                </p:nvGrpSpPr>
                <p:grpSpPr>
                  <a:xfrm>
                    <a:off x="1072498" y="1390650"/>
                    <a:ext cx="4884701" cy="2161209"/>
                    <a:chOff x="1072498" y="1390650"/>
                    <a:chExt cx="4884701" cy="2161209"/>
                  </a:xfrm>
                </p:grpSpPr>
                <p:grpSp>
                  <p:nvGrpSpPr>
                    <p:cNvPr id="155" name="Group 154">
                      <a:extLst>
                        <a:ext uri="{FF2B5EF4-FFF2-40B4-BE49-F238E27FC236}">
                          <a16:creationId xmlns:a16="http://schemas.microsoft.com/office/drawing/2014/main" id="{13680B6D-B18D-4C64-B69A-6ACDAA5A3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2498" y="1390650"/>
                      <a:ext cx="4884701" cy="2161209"/>
                      <a:chOff x="1072498" y="1943100"/>
                      <a:chExt cx="4884701" cy="1608759"/>
                    </a:xfrm>
                  </p:grpSpPr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87E6CC09-FE97-41E6-9148-BBCFC6E799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2823" y="2618614"/>
                        <a:ext cx="99834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    s</a:t>
                        </a:r>
                        <a:endParaRPr lang="he-IL" sz="2000" b="1" dirty="0"/>
                      </a:p>
                    </p:txBody>
                  </p:sp>
                  <p:pic>
                    <p:nvPicPr>
                      <p:cNvPr id="169" name="Picture 168" descr="Map&#10;&#10;Description automatically generated">
                        <a:extLst>
                          <a:ext uri="{FF2B5EF4-FFF2-40B4-BE49-F238E27FC236}">
                            <a16:creationId xmlns:a16="http://schemas.microsoft.com/office/drawing/2014/main" id="{33FAB334-7FC7-47FD-8944-03592950FE5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764" t="30096"/>
                      <a:stretch/>
                    </p:blipFill>
                    <p:spPr>
                      <a:xfrm>
                        <a:off x="1072498" y="1943100"/>
                        <a:ext cx="4884701" cy="160875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70" name="TextBox 169">
                        <a:extLst>
                          <a:ext uri="{FF2B5EF4-FFF2-40B4-BE49-F238E27FC236}">
                            <a16:creationId xmlns:a16="http://schemas.microsoft.com/office/drawing/2014/main" id="{D0C24910-55DD-49EE-837C-BBFF3679DA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15168" y="2634352"/>
                        <a:ext cx="77600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endParaRPr lang="he-IL" sz="2000" b="1" dirty="0"/>
                      </a:p>
                    </p:txBody>
                  </p:sp>
                </p:grp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58AA120B-7299-46E4-BEA4-CF0E969B96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6224" y="1971215"/>
                      <a:ext cx="427568" cy="426820"/>
                      <a:chOff x="1476224" y="1971215"/>
                      <a:chExt cx="427568" cy="426820"/>
                    </a:xfrm>
                  </p:grpSpPr>
                  <p:sp>
                    <p:nvSpPr>
                      <p:cNvPr id="166" name="Cloud 165">
                        <a:extLst>
                          <a:ext uri="{FF2B5EF4-FFF2-40B4-BE49-F238E27FC236}">
                            <a16:creationId xmlns:a16="http://schemas.microsoft.com/office/drawing/2014/main" id="{72C27A25-8520-4999-A846-D52926219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6224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67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C993F27F-5808-4840-94B4-FB861ACE7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38" r="9032"/>
                      <a:stretch/>
                    </p:blipFill>
                    <p:spPr bwMode="auto">
                      <a:xfrm flipH="1">
                        <a:off x="1567711" y="2049853"/>
                        <a:ext cx="240772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157" name="Flowchart: Connector 156">
                      <a:extLst>
                        <a:ext uri="{FF2B5EF4-FFF2-40B4-BE49-F238E27FC236}">
                          <a16:creationId xmlns:a16="http://schemas.microsoft.com/office/drawing/2014/main" id="{689F20E8-87EE-4E4B-BDDB-18639D533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679" y="203001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8" name="Flowchart: Connector 157">
                      <a:extLst>
                        <a:ext uri="{FF2B5EF4-FFF2-40B4-BE49-F238E27FC236}">
                          <a16:creationId xmlns:a16="http://schemas.microsoft.com/office/drawing/2014/main" id="{ED83D50B-CCD9-45BC-B6EB-8CB5071DD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6305" y="158954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Flowchart: Connector 158">
                      <a:extLst>
                        <a:ext uri="{FF2B5EF4-FFF2-40B4-BE49-F238E27FC236}">
                          <a16:creationId xmlns:a16="http://schemas.microsoft.com/office/drawing/2014/main" id="{6F9C342D-0014-4AEC-BF87-368025ACBC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0630" y="2543639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0" name="Flowchart: Connector 159">
                      <a:extLst>
                        <a:ext uri="{FF2B5EF4-FFF2-40B4-BE49-F238E27FC236}">
                          <a16:creationId xmlns:a16="http://schemas.microsoft.com/office/drawing/2014/main" id="{D747F6EB-A2C5-4D7E-A377-A6FB2DCEC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2148" y="1511173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Flowchart: Connector 160">
                      <a:extLst>
                        <a:ext uri="{FF2B5EF4-FFF2-40B4-BE49-F238E27FC236}">
                          <a16:creationId xmlns:a16="http://schemas.microsoft.com/office/drawing/2014/main" id="{0BCD48E7-3634-453E-9C80-282FA10EA0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9720" y="2916971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2" name="Flowchart: Connector 161">
                      <a:extLst>
                        <a:ext uri="{FF2B5EF4-FFF2-40B4-BE49-F238E27FC236}">
                          <a16:creationId xmlns:a16="http://schemas.microsoft.com/office/drawing/2014/main" id="{45C85BBD-4578-4B84-86E2-3AB939741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9133" y="2020364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FA9F2568-3548-4A53-9E4C-79433CA4DA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4978" y="1967534"/>
                      <a:ext cx="427568" cy="426820"/>
                      <a:chOff x="1509565" y="1971215"/>
                      <a:chExt cx="427568" cy="426820"/>
                    </a:xfrm>
                  </p:grpSpPr>
                  <p:sp>
                    <p:nvSpPr>
                      <p:cNvPr id="164" name="Cloud 163">
                        <a:extLst>
                          <a:ext uri="{FF2B5EF4-FFF2-40B4-BE49-F238E27FC236}">
                            <a16:creationId xmlns:a16="http://schemas.microsoft.com/office/drawing/2014/main" id="{D7391DE4-D148-4D43-82EF-63DBF4160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9565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65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EC3161C9-A29A-4FAF-8774-6885968DF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8" r="7237"/>
                      <a:stretch/>
                    </p:blipFill>
                    <p:spPr bwMode="auto">
                      <a:xfrm flipH="1">
                        <a:off x="1581236" y="2049853"/>
                        <a:ext cx="269356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6ECE0B9E-09CE-4D70-96FA-DE221F080EC3}"/>
                      </a:ext>
                    </a:extLst>
                  </p:cNvPr>
                  <p:cNvSpPr txBox="1"/>
                  <p:nvPr/>
                </p:nvSpPr>
                <p:spPr>
                  <a:xfrm>
                    <a:off x="2376386" y="146278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S</a:t>
                    </a:r>
                    <a:r>
                      <a:rPr lang="en-US" sz="1000" b="1" dirty="0"/>
                      <a:t>3</a:t>
                    </a:r>
                    <a:endParaRPr lang="he-IL" b="1" dirty="0"/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4ECDD23-D151-4592-B7DD-03137B75E4E1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310" y="2500984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4</a:t>
                    </a:r>
                    <a:endParaRPr lang="he-IL" sz="1600" b="1" dirty="0"/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5ECA680C-692B-4571-8880-5909E72505E4}"/>
                      </a:ext>
                    </a:extLst>
                  </p:cNvPr>
                  <p:cNvSpPr txBox="1"/>
                  <p:nvPr/>
                </p:nvSpPr>
                <p:spPr>
                  <a:xfrm>
                    <a:off x="2358322" y="290415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3</a:t>
                    </a:r>
                    <a:endParaRPr lang="he-IL" sz="1600" b="1" dirty="0"/>
                  </a:p>
                </p:txBody>
              </p: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3CEAE628-AA97-4357-8E25-3544CD634BAF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130" y="1990036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1</a:t>
                    </a:r>
                    <a:endParaRPr lang="he-IL" b="1" dirty="0"/>
                  </a:p>
                </p:txBody>
              </p:sp>
            </p:grp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1491EFD-53A6-47F3-856A-F0CA9FF9EB02}"/>
                    </a:ext>
                  </a:extLst>
                </p:cNvPr>
                <p:cNvSpPr txBox="1"/>
                <p:nvPr/>
              </p:nvSpPr>
              <p:spPr>
                <a:xfrm>
                  <a:off x="1120242" y="1989201"/>
                  <a:ext cx="418886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1</a:t>
                  </a:r>
                  <a:endParaRPr lang="he-IL" b="1" dirty="0"/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958A089-EB9D-450A-89A1-21F94FEAB96C}"/>
                    </a:ext>
                  </a:extLst>
                </p:cNvPr>
                <p:cNvSpPr txBox="1"/>
                <p:nvPr/>
              </p:nvSpPr>
              <p:spPr>
                <a:xfrm>
                  <a:off x="1698209" y="1541672"/>
                  <a:ext cx="418885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4</a:t>
                  </a:r>
                  <a:endParaRPr lang="he-IL" b="1" dirty="0"/>
                </a:p>
              </p:txBody>
            </p:sp>
          </p:grpSp>
          <p:sp>
            <p:nvSpPr>
              <p:cNvPr id="145" name="Cloud 144">
                <a:extLst>
                  <a:ext uri="{FF2B5EF4-FFF2-40B4-BE49-F238E27FC236}">
                    <a16:creationId xmlns:a16="http://schemas.microsoft.com/office/drawing/2014/main" id="{BBD152EE-3C78-4DB5-A09A-87D01D2A9834}"/>
                  </a:ext>
                </a:extLst>
              </p:cNvPr>
              <p:cNvSpPr/>
              <p:nvPr/>
            </p:nvSpPr>
            <p:spPr>
              <a:xfrm>
                <a:off x="2601667" y="1850051"/>
                <a:ext cx="427568" cy="42682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IL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6" name="Picture 4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3A976867-4C54-4AAF-B095-1AE33B5B9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8" r="7237"/>
              <a:stretch/>
            </p:blipFill>
            <p:spPr bwMode="auto">
              <a:xfrm flipH="1">
                <a:off x="2673338" y="1928689"/>
                <a:ext cx="269356" cy="247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8" name="Cloud 137">
              <a:extLst>
                <a:ext uri="{FF2B5EF4-FFF2-40B4-BE49-F238E27FC236}">
                  <a16:creationId xmlns:a16="http://schemas.microsoft.com/office/drawing/2014/main" id="{4C4AB155-AA04-4240-8731-21764321198A}"/>
                </a:ext>
              </a:extLst>
            </p:cNvPr>
            <p:cNvSpPr/>
            <p:nvPr/>
          </p:nvSpPr>
          <p:spPr>
            <a:xfrm>
              <a:off x="2252417" y="2351701"/>
              <a:ext cx="427568" cy="42682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IL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39" name="Picture 4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84575EA3-53B7-4C48-8030-5E022C567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" r="7237"/>
            <a:stretch/>
          </p:blipFill>
          <p:spPr bwMode="auto">
            <a:xfrm flipH="1">
              <a:off x="2324088" y="2430339"/>
              <a:ext cx="269356" cy="24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20B2CD92-E0A9-46D0-9592-40FB9C80DD44}"/>
                </a:ext>
              </a:extLst>
            </p:cNvPr>
            <p:cNvSpPr/>
            <p:nvPr/>
          </p:nvSpPr>
          <p:spPr>
            <a:xfrm>
              <a:off x="3079963" y="1566777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AD1DFC69-9CBB-4015-8A20-EF8DE341A58B}"/>
                </a:ext>
              </a:extLst>
            </p:cNvPr>
            <p:cNvSpPr/>
            <p:nvPr/>
          </p:nvSpPr>
          <p:spPr>
            <a:xfrm>
              <a:off x="2977469" y="2318359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8FFCE62-CDF0-4F84-9789-1916943CBE50}"/>
                </a:ext>
              </a:extLst>
            </p:cNvPr>
            <p:cNvSpPr txBox="1"/>
            <p:nvPr/>
          </p:nvSpPr>
          <p:spPr>
            <a:xfrm>
              <a:off x="2901616" y="2287762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sz="1000" b="1" dirty="0"/>
                <a:t>2</a:t>
              </a:r>
              <a:endParaRPr lang="he-IL" sz="16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3AF35AF-46E8-4080-A7B0-1AF0000CDE22}"/>
                </a:ext>
              </a:extLst>
            </p:cNvPr>
            <p:cNvSpPr txBox="1"/>
            <p:nvPr/>
          </p:nvSpPr>
          <p:spPr>
            <a:xfrm>
              <a:off x="3038795" y="1531607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S</a:t>
              </a:r>
              <a:r>
                <a:rPr lang="en-US" sz="1000" b="1" dirty="0"/>
                <a:t>2</a:t>
              </a:r>
              <a:endParaRPr lang="he-IL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Cloud Proxy Placement Problem</a:t>
            </a:r>
            <a:endParaRPr lang="en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002A-FEE3-47ED-845D-1AFD5AFA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Constraints</a:t>
            </a:r>
            <a:r>
              <a:rPr lang="en-US" sz="1800" b="1" u="sng" dirty="0"/>
              <a:t>:</a:t>
            </a:r>
          </a:p>
          <a:p>
            <a:r>
              <a:rPr lang="en-US" sz="2400" dirty="0"/>
              <a:t>One type of connection per flow:</a:t>
            </a:r>
          </a:p>
          <a:p>
            <a:pPr lvl="1"/>
            <a:r>
              <a:rPr lang="en-US" sz="1800" dirty="0"/>
              <a:t>Direct connection</a:t>
            </a:r>
          </a:p>
          <a:p>
            <a:pPr lvl="1"/>
            <a:r>
              <a:rPr lang="en-US" sz="1800" dirty="0"/>
              <a:t>One-proxy acceleration (+ choose proxy)</a:t>
            </a:r>
          </a:p>
          <a:p>
            <a:pPr lvl="1"/>
            <a:r>
              <a:rPr lang="en-US" sz="1800" dirty="0"/>
              <a:t>Two-proxy acceleration (+ choose proxies)</a:t>
            </a:r>
            <a:endParaRPr lang="en-US" sz="2400" dirty="0"/>
          </a:p>
          <a:p>
            <a:r>
              <a:rPr lang="en-US" sz="2400" dirty="0"/>
              <a:t>Proxy capacity limitation</a:t>
            </a:r>
          </a:p>
          <a:p>
            <a:r>
              <a:rPr lang="en-US" sz="2400" dirty="0"/>
              <a:t>Budget limitation</a:t>
            </a:r>
          </a:p>
          <a:p>
            <a:pPr lvl="1"/>
            <a:r>
              <a:rPr lang="en-US" sz="1800" dirty="0"/>
              <a:t>Cost per proxy</a:t>
            </a:r>
          </a:p>
          <a:p>
            <a:pPr lvl="1"/>
            <a:r>
              <a:rPr lang="en-US" sz="1800" dirty="0"/>
              <a:t>Cost per GB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886E29-19EB-427C-A9C1-9FCCAFB30E75}"/>
              </a:ext>
            </a:extLst>
          </p:cNvPr>
          <p:cNvSpPr/>
          <p:nvPr/>
        </p:nvSpPr>
        <p:spPr>
          <a:xfrm>
            <a:off x="914401" y="2440355"/>
            <a:ext cx="2890307" cy="116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8C6D79C-B1CC-468B-A3CF-33CD9660825F}"/>
              </a:ext>
            </a:extLst>
          </p:cNvPr>
          <p:cNvSpPr/>
          <p:nvPr/>
        </p:nvSpPr>
        <p:spPr>
          <a:xfrm>
            <a:off x="4005294" y="2530497"/>
            <a:ext cx="1792331" cy="1192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143CDAE-780C-4F04-8976-4675762634E3}"/>
              </a:ext>
            </a:extLst>
          </p:cNvPr>
          <p:cNvSpPr/>
          <p:nvPr/>
        </p:nvSpPr>
        <p:spPr>
          <a:xfrm>
            <a:off x="946251" y="5023686"/>
            <a:ext cx="2694047" cy="1169691"/>
          </a:xfrm>
          <a:prstGeom prst="wedgeRoundRectCallout">
            <a:avLst>
              <a:gd name="adj1" fmla="val -2476"/>
              <a:gd name="adj2" fmla="val -173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Question 1:</a:t>
            </a:r>
            <a:r>
              <a:rPr lang="en-US" dirty="0"/>
              <a:t> What acceleration does each type provide?</a:t>
            </a:r>
            <a:endParaRPr lang="LID4096" dirty="0"/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7818BCC2-291E-49FE-8210-228373219B6F}"/>
              </a:ext>
            </a:extLst>
          </p:cNvPr>
          <p:cNvSpPr/>
          <p:nvPr/>
        </p:nvSpPr>
        <p:spPr>
          <a:xfrm>
            <a:off x="3976949" y="5023685"/>
            <a:ext cx="2694047" cy="1169691"/>
          </a:xfrm>
          <a:prstGeom prst="wedgeRoundRectCallout">
            <a:avLst>
              <a:gd name="adj1" fmla="val -20832"/>
              <a:gd name="adj2" fmla="val -170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Question 2: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Which proxies should we use?</a:t>
            </a:r>
            <a:endParaRPr lang="LID4096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21B8CDE-25B8-492E-BB35-8F474A9931D5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8D31B74-4BFC-41E2-A235-380E9C51813A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B9DF834-4070-4EAD-BCDA-C8114664784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76A1B1E-264A-4997-AF92-4A8C5671AD42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82" name="Chevron 40">
                  <a:extLst>
                    <a:ext uri="{FF2B5EF4-FFF2-40B4-BE49-F238E27FC236}">
                      <a16:creationId xmlns:a16="http://schemas.microsoft.com/office/drawing/2014/main" id="{CD5E19EA-FFB8-4FC4-ADBD-374B1A942934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Chevron 40">
                  <a:extLst>
                    <a:ext uri="{FF2B5EF4-FFF2-40B4-BE49-F238E27FC236}">
                      <a16:creationId xmlns:a16="http://schemas.microsoft.com/office/drawing/2014/main" id="{66B467B6-841E-4A3C-B5C6-DBCEF7DB4269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Chevron 40">
                  <a:extLst>
                    <a:ext uri="{FF2B5EF4-FFF2-40B4-BE49-F238E27FC236}">
                      <a16:creationId xmlns:a16="http://schemas.microsoft.com/office/drawing/2014/main" id="{9405780D-0FF5-4A4D-B32A-B95410789D12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Chevron 40">
                  <a:extLst>
                    <a:ext uri="{FF2B5EF4-FFF2-40B4-BE49-F238E27FC236}">
                      <a16:creationId xmlns:a16="http://schemas.microsoft.com/office/drawing/2014/main" id="{25489EFE-26E7-464D-B017-D9F6B4F063A3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79" name="Chevron 40">
              <a:extLst>
                <a:ext uri="{FF2B5EF4-FFF2-40B4-BE49-F238E27FC236}">
                  <a16:creationId xmlns:a16="http://schemas.microsoft.com/office/drawing/2014/main" id="{90FD8127-A48B-48C1-9847-E50F458B26B9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81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Acceleration Model - Single </a:t>
            </a:r>
            <a:r>
              <a:rPr lang="en-US" dirty="0"/>
              <a:t>F</a:t>
            </a:r>
            <a:r>
              <a:rPr lang="en-US" sz="4000" dirty="0"/>
              <a:t>low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4424" y="1600201"/>
                <a:ext cx="10467975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Given fixed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𝐷𝑎𝑡𝑎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	Minimum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𝐹𝑙𝑜𝑤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𝐶𝑜𝑚𝑝𝑙𝑒𝑡𝑖𝑜𝑛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Maximum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𝑅𝑎𝑡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4424" y="1600201"/>
                <a:ext cx="10467975" cy="4525963"/>
              </a:xfr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F65169-886E-4218-8131-B3D4AB6EF5F0}"/>
                  </a:ext>
                </a:extLst>
              </p:cNvPr>
              <p:cNvSpPr txBox="1"/>
              <p:nvPr/>
            </p:nvSpPr>
            <p:spPr>
              <a:xfrm>
                <a:off x="2099309" y="2626653"/>
                <a:ext cx="5691752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𝐶𝑜𝑚𝑝𝑙𝑒𝑡𝑖𝑜𝑛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den>
                      </m:f>
                    </m:oMath>
                  </m:oMathPara>
                </a14:m>
                <a:endParaRPr lang="he-IL" sz="24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F65169-886E-4218-8131-B3D4AB6EF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309" y="2626653"/>
                <a:ext cx="5691752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CDCD3FB-9CE7-4901-BBCA-FBAB1644AB29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D206C4-A616-42D5-AA4D-018B1CE9BEED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BF978E-886F-4375-8F7A-E2EB4D821B33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6CD72D9-7080-4C85-ADF9-59DB9D38BC17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8" name="Chevron 40">
                  <a:extLst>
                    <a:ext uri="{FF2B5EF4-FFF2-40B4-BE49-F238E27FC236}">
                      <a16:creationId xmlns:a16="http://schemas.microsoft.com/office/drawing/2014/main" id="{B5FBA659-E50E-4A16-8E8E-4F066E38ECB5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Chevron 40">
                  <a:extLst>
                    <a:ext uri="{FF2B5EF4-FFF2-40B4-BE49-F238E27FC236}">
                      <a16:creationId xmlns:a16="http://schemas.microsoft.com/office/drawing/2014/main" id="{BE3CF2BA-80A8-4DA3-B158-974E9B1F29A4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Chevron 40">
                  <a:extLst>
                    <a:ext uri="{FF2B5EF4-FFF2-40B4-BE49-F238E27FC236}">
                      <a16:creationId xmlns:a16="http://schemas.microsoft.com/office/drawing/2014/main" id="{6FE57254-F798-41B6-86C5-9EA2084B73C3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EE150D57-80E2-4F3C-B916-9A2C9B76A21E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" name="Chevron 40">
              <a:extLst>
                <a:ext uri="{FF2B5EF4-FFF2-40B4-BE49-F238E27FC236}">
                  <a16:creationId xmlns:a16="http://schemas.microsoft.com/office/drawing/2014/main" id="{2A9610BA-736B-4508-B484-E10200558E0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90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Acceleration Model - Single </a:t>
            </a:r>
            <a:r>
              <a:rPr lang="en-US" dirty="0"/>
              <a:t>F</a:t>
            </a:r>
            <a:r>
              <a:rPr lang="en-US" sz="4000" dirty="0"/>
              <a:t>low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Direct Connection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𝑀𝑎𝑥𝑖𝑚𝑢𝑚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𝑆𝑜𝑢𝑟𝑐𝑒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𝐷𝑒𝑠𝑡𝑖𝑛𝑎𝑡𝑖𝑜𝑛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𝑠𝑜𝑢𝑟𝑐𝑒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, 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⁡_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𝑤𝑛𝑑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𝑅𝑇𝑇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𝑑𝑒𝑠𝑡𝑖𝑛𝑎𝑡𝑖𝑜𝑛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F75AFCA0-E362-48BF-87A2-38EF1B2D5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7495"/>
            <a:ext cx="5567265" cy="2612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D90E0E-CDFC-4063-94A5-1EEB5BDE7DB3}"/>
              </a:ext>
            </a:extLst>
          </p:cNvPr>
          <p:cNvSpPr/>
          <p:nvPr/>
        </p:nvSpPr>
        <p:spPr>
          <a:xfrm>
            <a:off x="5819774" y="2964430"/>
            <a:ext cx="1362075" cy="6929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B3C1D5-E576-4E84-8278-356984DE90A7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0B7814-C008-487B-AE8A-5834A3ED4E23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D5AD6AD-53EC-446B-AE15-8AB6E3C89888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FD057C3-7F7F-42A0-9A2F-46B8BC5D6791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5" name="Chevron 40">
                  <a:extLst>
                    <a:ext uri="{FF2B5EF4-FFF2-40B4-BE49-F238E27FC236}">
                      <a16:creationId xmlns:a16="http://schemas.microsoft.com/office/drawing/2014/main" id="{79BF105B-F4FF-4502-8002-06EB7F73AC85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Chevron 40">
                  <a:extLst>
                    <a:ext uri="{FF2B5EF4-FFF2-40B4-BE49-F238E27FC236}">
                      <a16:creationId xmlns:a16="http://schemas.microsoft.com/office/drawing/2014/main" id="{E5FCA394-B71A-4E16-9B20-CB98B97001A1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Chevron 40">
                  <a:extLst>
                    <a:ext uri="{FF2B5EF4-FFF2-40B4-BE49-F238E27FC236}">
                      <a16:creationId xmlns:a16="http://schemas.microsoft.com/office/drawing/2014/main" id="{16201D86-9DA8-4A5C-B865-C77581E34B20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Chevron 40">
                  <a:extLst>
                    <a:ext uri="{FF2B5EF4-FFF2-40B4-BE49-F238E27FC236}">
                      <a16:creationId xmlns:a16="http://schemas.microsoft.com/office/drawing/2014/main" id="{A42EAE10-2228-4010-9D69-5D64ED5298E8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2" name="Chevron 40">
              <a:extLst>
                <a:ext uri="{FF2B5EF4-FFF2-40B4-BE49-F238E27FC236}">
                  <a16:creationId xmlns:a16="http://schemas.microsoft.com/office/drawing/2014/main" id="{F346221E-EC6E-498C-923C-17DB298A1F1E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Acceleration Model - Single </a:t>
            </a:r>
            <a:r>
              <a:rPr lang="en-US" dirty="0"/>
              <a:t>F</a:t>
            </a:r>
            <a:r>
              <a:rPr lang="en-US" sz="4000" dirty="0"/>
              <a:t>low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One-proxy acceleration: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𝑀𝑎𝑥𝑖𝑚𝑢𝑚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𝑎𝑡𝑒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𝑎𝑡𝑒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IBM Plex Sans" panose="020B0503050203000203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IBM Plex Sans" panose="020B0503050203000203"/>
                  </a:rPr>
                  <a:t>      =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𝑠𝑜𝑢𝑟𝑐𝑒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, 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⁡_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𝑤𝑛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𝑝𝑟𝑜𝑥𝑦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, 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⁡_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𝑤𝑛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𝑑𝑒𝑠𝑡𝑖𝑛𝑎𝑡𝑖𝑜𝑛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IBM Plex Sans" panose="020B0503050203000203"/>
                </a:endParaRPr>
              </a:p>
              <a:p>
                <a:endParaRPr lang="en-IL" sz="2400" dirty="0">
                  <a:latin typeface="IBM Plex Sans" panose="020B0503050203000203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11B523B-FADC-44EB-B059-07C56D5B0C95}"/>
              </a:ext>
            </a:extLst>
          </p:cNvPr>
          <p:cNvGrpSpPr/>
          <p:nvPr/>
        </p:nvGrpSpPr>
        <p:grpSpPr>
          <a:xfrm>
            <a:off x="6195526" y="3836420"/>
            <a:ext cx="5386873" cy="2652258"/>
            <a:chOff x="5554978" y="2651262"/>
            <a:chExt cx="6365422" cy="2652258"/>
          </a:xfrm>
        </p:grpSpPr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00DAFE0-F451-4D23-82FF-31E0D6D4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78" y="2651262"/>
              <a:ext cx="6365422" cy="265225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FD022D-239F-4F27-88D6-37FFF7CE51E7}"/>
                </a:ext>
              </a:extLst>
            </p:cNvPr>
            <p:cNvGrpSpPr/>
            <p:nvPr/>
          </p:nvGrpSpPr>
          <p:grpSpPr>
            <a:xfrm>
              <a:off x="6953885" y="3059668"/>
              <a:ext cx="1665607" cy="369332"/>
              <a:chOff x="6953885" y="3059668"/>
              <a:chExt cx="1665607" cy="36933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A90A18-0389-456C-82B3-574E30521EA0}"/>
                  </a:ext>
                </a:extLst>
              </p:cNvPr>
              <p:cNvSpPr txBox="1"/>
              <p:nvPr/>
            </p:nvSpPr>
            <p:spPr>
              <a:xfrm>
                <a:off x="6953885" y="3059668"/>
                <a:ext cx="266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endParaRPr lang="LID4096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863041-480E-4B25-ADD3-C86D54E62277}"/>
                  </a:ext>
                </a:extLst>
              </p:cNvPr>
              <p:cNvSpPr txBox="1"/>
              <p:nvPr/>
            </p:nvSpPr>
            <p:spPr>
              <a:xfrm>
                <a:off x="8352792" y="3059668"/>
                <a:ext cx="266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endParaRPr lang="LID4096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8760B23-2056-4C5B-908D-6E3B6B8089C8}"/>
              </a:ext>
            </a:extLst>
          </p:cNvPr>
          <p:cNvSpPr txBox="1"/>
          <p:nvPr/>
        </p:nvSpPr>
        <p:spPr>
          <a:xfrm>
            <a:off x="8105098" y="4661783"/>
            <a:ext cx="19727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D7C70-A691-45A7-8846-288AF793095D}"/>
              </a:ext>
            </a:extLst>
          </p:cNvPr>
          <p:cNvSpPr/>
          <p:nvPr/>
        </p:nvSpPr>
        <p:spPr>
          <a:xfrm>
            <a:off x="7095982" y="2923319"/>
            <a:ext cx="1362075" cy="779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5750B8-1555-40E0-B1CA-23235E1E74C7}"/>
              </a:ext>
            </a:extLst>
          </p:cNvPr>
          <p:cNvSpPr/>
          <p:nvPr/>
        </p:nvSpPr>
        <p:spPr>
          <a:xfrm>
            <a:off x="3766651" y="2923319"/>
            <a:ext cx="1362075" cy="779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4E1CD9-3E83-447A-88CD-7996F76A905B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FCC481-772C-4EE6-A587-99854EBB7600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9AE216-7F5A-4F26-8FCF-4DB7FFDCBD3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15530C1-C2BC-4D62-B754-2B1DFE16E052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6" name="Chevron 40">
                  <a:extLst>
                    <a:ext uri="{FF2B5EF4-FFF2-40B4-BE49-F238E27FC236}">
                      <a16:creationId xmlns:a16="http://schemas.microsoft.com/office/drawing/2014/main" id="{CF45D361-18C8-4A1C-987B-8092D9920CC3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Chevron 40">
                  <a:extLst>
                    <a:ext uri="{FF2B5EF4-FFF2-40B4-BE49-F238E27FC236}">
                      <a16:creationId xmlns:a16="http://schemas.microsoft.com/office/drawing/2014/main" id="{1343078F-B3D4-476B-AAF1-2A39335B13B5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Chevron 40">
                  <a:extLst>
                    <a:ext uri="{FF2B5EF4-FFF2-40B4-BE49-F238E27FC236}">
                      <a16:creationId xmlns:a16="http://schemas.microsoft.com/office/drawing/2014/main" id="{83249640-793B-4756-9396-6A7C5F0C4392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Chevron 40">
                  <a:extLst>
                    <a:ext uri="{FF2B5EF4-FFF2-40B4-BE49-F238E27FC236}">
                      <a16:creationId xmlns:a16="http://schemas.microsoft.com/office/drawing/2014/main" id="{739BB078-DF02-43FD-8300-B721377FA20B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3" name="Chevron 40">
              <a:extLst>
                <a:ext uri="{FF2B5EF4-FFF2-40B4-BE49-F238E27FC236}">
                  <a16:creationId xmlns:a16="http://schemas.microsoft.com/office/drawing/2014/main" id="{B4030518-BED0-4628-9AF2-72F5C7C3A61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2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Acceleration Model - Single </a:t>
            </a:r>
            <a:r>
              <a:rPr lang="en-US" dirty="0"/>
              <a:t>F</a:t>
            </a:r>
            <a:r>
              <a:rPr lang="en-US" sz="4000" dirty="0"/>
              <a:t>low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Two-proxy acceleration</a:t>
                </a:r>
              </a:p>
              <a:p>
                <a:pPr marL="0" indent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𝑀𝑎𝑥𝑖𝑚𝑢𝑚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𝑅𝑎𝑡𝑒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𝑅𝑎𝑡𝑒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,      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𝑅𝑎𝑡𝑒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=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𝑝𝑟𝑜𝑥𝑦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𝑝𝑟𝑜𝑥𝑦𝐵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5002A-FEE3-47ED-845D-1AFD5AFAC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5E54638-69D8-4ECF-99A7-561ED6EA62DE}"/>
                  </a:ext>
                </a:extLst>
              </p:cNvPr>
              <p:cNvSpPr/>
              <p:nvPr/>
            </p:nvSpPr>
            <p:spPr>
              <a:xfrm>
                <a:off x="6775408" y="1719166"/>
                <a:ext cx="3589658" cy="625151"/>
              </a:xfrm>
              <a:prstGeom prst="wedgeRoundRectCallout">
                <a:avLst>
                  <a:gd name="adj1" fmla="val -70699"/>
                  <a:gd name="adj2" fmla="val 178164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𝑃𝑟𝑜𝑥𝑦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𝑤𝑛𝑑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𝑅𝑇𝑇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𝑃𝑟𝑜𝑥𝑦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5E54638-69D8-4ECF-99A7-561ED6EA6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408" y="1719166"/>
                <a:ext cx="3589658" cy="625151"/>
              </a:xfrm>
              <a:prstGeom prst="wedgeRoundRectCallout">
                <a:avLst>
                  <a:gd name="adj1" fmla="val -70699"/>
                  <a:gd name="adj2" fmla="val 17816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A48A4A45-E6BC-450E-A68A-C9D8CD11545A}"/>
              </a:ext>
            </a:extLst>
          </p:cNvPr>
          <p:cNvSpPr/>
          <p:nvPr/>
        </p:nvSpPr>
        <p:spPr>
          <a:xfrm>
            <a:off x="8168578" y="1756488"/>
            <a:ext cx="651183" cy="550506"/>
          </a:xfrm>
          <a:prstGeom prst="mathMultiply">
            <a:avLst>
              <a:gd name="adj1" fmla="val 48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816455-D6A8-400B-9B46-92DC886ECE9F}"/>
              </a:ext>
            </a:extLst>
          </p:cNvPr>
          <p:cNvGrpSpPr/>
          <p:nvPr/>
        </p:nvGrpSpPr>
        <p:grpSpPr>
          <a:xfrm>
            <a:off x="6070877" y="3767932"/>
            <a:ext cx="5486400" cy="2678504"/>
            <a:chOff x="6070877" y="3863182"/>
            <a:chExt cx="5486400" cy="2678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A2961F-5CC2-4620-A4D6-2D9FDD3714E2}"/>
                </a:ext>
              </a:extLst>
            </p:cNvPr>
            <p:cNvGrpSpPr/>
            <p:nvPr/>
          </p:nvGrpSpPr>
          <p:grpSpPr>
            <a:xfrm>
              <a:off x="6070877" y="3863182"/>
              <a:ext cx="5486400" cy="2678504"/>
              <a:chOff x="5434575" y="2559542"/>
              <a:chExt cx="5704269" cy="2186940"/>
            </a:xfrm>
          </p:grpSpPr>
          <p:pic>
            <p:nvPicPr>
              <p:cNvPr id="10" name="Picture 9" descr="Diagram&#10;&#10;Description automatically generated">
                <a:extLst>
                  <a:ext uri="{FF2B5EF4-FFF2-40B4-BE49-F238E27FC236}">
                    <a16:creationId xmlns:a16="http://schemas.microsoft.com/office/drawing/2014/main" id="{115425BC-DF77-4A5D-84A7-7F7BF38F1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4575" y="2559542"/>
                <a:ext cx="5704269" cy="218694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6A7DFC-7211-4462-9F84-9988E57F89ED}"/>
                  </a:ext>
                </a:extLst>
              </p:cNvPr>
              <p:cNvSpPr txBox="1"/>
              <p:nvPr/>
            </p:nvSpPr>
            <p:spPr>
              <a:xfrm>
                <a:off x="5887085" y="3034703"/>
                <a:ext cx="205105" cy="30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endParaRPr lang="LID4096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86A00-841C-4F39-BB19-A0DF4DED24DE}"/>
                  </a:ext>
                </a:extLst>
              </p:cNvPr>
              <p:cNvSpPr txBox="1"/>
              <p:nvPr/>
            </p:nvSpPr>
            <p:spPr>
              <a:xfrm>
                <a:off x="7315676" y="3073588"/>
                <a:ext cx="266700" cy="30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endParaRPr lang="LID4096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5E0D1E-192B-44D1-B0AE-511438BFF02E}"/>
                  </a:ext>
                </a:extLst>
              </p:cNvPr>
              <p:cNvSpPr txBox="1"/>
              <p:nvPr/>
            </p:nvSpPr>
            <p:spPr>
              <a:xfrm>
                <a:off x="8886368" y="3092154"/>
                <a:ext cx="186360" cy="30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dirty="0">
                    <a:solidFill>
                      <a:srgbClr val="FF0000"/>
                    </a:solidFill>
                  </a:rPr>
                  <a:t>3</a:t>
                </a:r>
                <a:endParaRPr lang="LID4096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4F77FF-E852-43BB-B67A-A238B3EF1651}"/>
                </a:ext>
              </a:extLst>
            </p:cNvPr>
            <p:cNvSpPr txBox="1"/>
            <p:nvPr/>
          </p:nvSpPr>
          <p:spPr>
            <a:xfrm>
              <a:off x="7019248" y="4888466"/>
              <a:ext cx="19727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</a:t>
              </a:r>
              <a:endParaRPr lang="LID4096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543F1F-1F84-4FE8-AB1B-87C03F063BAD}"/>
                </a:ext>
              </a:extLst>
            </p:cNvPr>
            <p:cNvSpPr txBox="1"/>
            <p:nvPr/>
          </p:nvSpPr>
          <p:spPr>
            <a:xfrm>
              <a:off x="9026024" y="4923068"/>
              <a:ext cx="19727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  <a:endParaRPr lang="LID4096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63FD1625-FD6F-4D92-9523-261F2BF789A5}"/>
              </a:ext>
            </a:extLst>
          </p:cNvPr>
          <p:cNvSpPr/>
          <p:nvPr/>
        </p:nvSpPr>
        <p:spPr>
          <a:xfrm>
            <a:off x="5859780" y="2979420"/>
            <a:ext cx="12954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97F58F-BA31-483B-84D2-4C4B9A0B2526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4FE13A-97FA-4B53-A521-611556756887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A86302-5850-4CDB-A694-A28D107A77D4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97AD59C-0575-4683-A9F9-24708476C575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8" name="Chevron 40">
                  <a:extLst>
                    <a:ext uri="{FF2B5EF4-FFF2-40B4-BE49-F238E27FC236}">
                      <a16:creationId xmlns:a16="http://schemas.microsoft.com/office/drawing/2014/main" id="{D6B07367-FD56-4B53-844B-417A50C05BBB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Chevron 40">
                  <a:extLst>
                    <a:ext uri="{FF2B5EF4-FFF2-40B4-BE49-F238E27FC236}">
                      <a16:creationId xmlns:a16="http://schemas.microsoft.com/office/drawing/2014/main" id="{6E8B02E0-89B2-4033-AD42-ABF9A43646BA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Chevron 40">
                  <a:extLst>
                    <a:ext uri="{FF2B5EF4-FFF2-40B4-BE49-F238E27FC236}">
                      <a16:creationId xmlns:a16="http://schemas.microsoft.com/office/drawing/2014/main" id="{83F591AB-D948-4C04-9800-BC4504ACB079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3B5477EB-023A-44C6-B519-656F0ADBE8DC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5" name="Chevron 40">
              <a:extLst>
                <a:ext uri="{FF2B5EF4-FFF2-40B4-BE49-F238E27FC236}">
                  <a16:creationId xmlns:a16="http://schemas.microsoft.com/office/drawing/2014/main" id="{16CB4D86-E7DC-4C4F-9E75-339E146A801C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1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9E6D-5E66-4843-B3A0-A9A34353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Model Validation</a:t>
            </a:r>
            <a:endParaRPr lang="LID4096" dirty="0"/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8D6AB3CE-D6CB-43F7-A959-E1499D804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9" y="1911985"/>
            <a:ext cx="3341688" cy="3341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D3759-F47B-4FC5-9743-D0C05C8A1E34}"/>
              </a:ext>
            </a:extLst>
          </p:cNvPr>
          <p:cNvSpPr txBox="1"/>
          <p:nvPr/>
        </p:nvSpPr>
        <p:spPr>
          <a:xfrm>
            <a:off x="1065054" y="1406009"/>
            <a:ext cx="10441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Direct Connection</a:t>
            </a:r>
          </a:p>
          <a:p>
            <a:pPr marL="0" indent="0">
              <a:buNone/>
            </a:pPr>
            <a:endParaRPr lang="en-US" sz="18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8B1DD-3FF9-49CA-BC17-1D75D369BAD5}"/>
              </a:ext>
            </a:extLst>
          </p:cNvPr>
          <p:cNvSpPr txBox="1"/>
          <p:nvPr/>
        </p:nvSpPr>
        <p:spPr>
          <a:xfrm>
            <a:off x="177984" y="5317278"/>
            <a:ext cx="78568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u="sng" dirty="0"/>
              <a:t>Experiment setup:</a:t>
            </a:r>
          </a:p>
          <a:p>
            <a:pPr marL="0" indent="0">
              <a:buNone/>
            </a:pPr>
            <a:r>
              <a:rPr lang="en-US" sz="1600" dirty="0"/>
              <a:t>Public internet: {S, D} connected to standard public internet, proxies in GCP</a:t>
            </a:r>
          </a:p>
          <a:p>
            <a:r>
              <a:rPr lang="en-US" sz="1600" dirty="0"/>
              <a:t>Single cloud:    {S, D} in GCP                                               , proxies in GCP</a:t>
            </a:r>
          </a:p>
          <a:p>
            <a:r>
              <a:rPr lang="en-US" sz="1600" dirty="0"/>
              <a:t>Multi cloud:      {S, D} in  IBM                                                , proxies in GCP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572703-12DF-4B6A-A1FE-832552A59857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3AE519-BAC2-4750-99BB-1A89CF62E2A4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A323BA-425A-4FA1-927F-A95F0C2FFF0B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C045047-CC9D-4B75-B7F6-1F7B0C37FB77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237DE603-7B2B-45E3-A68F-35673CA64AB9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2B0563AC-A186-47F9-AB68-E9A34644042A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hevron 40">
                  <a:extLst>
                    <a:ext uri="{FF2B5EF4-FFF2-40B4-BE49-F238E27FC236}">
                      <a16:creationId xmlns:a16="http://schemas.microsoft.com/office/drawing/2014/main" id="{52D445E9-21B2-4ED3-A944-04F87AE7EB85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Chevron 40">
                  <a:extLst>
                    <a:ext uri="{FF2B5EF4-FFF2-40B4-BE49-F238E27FC236}">
                      <a16:creationId xmlns:a16="http://schemas.microsoft.com/office/drawing/2014/main" id="{6E7E40B2-C393-495D-B75B-ED78B0324C68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432C5D7B-F539-4492-AF65-7FBD5234A424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150707F-AFD5-49D3-ABDB-FEE68168DBE6}"/>
                  </a:ext>
                </a:extLst>
              </p:cNvPr>
              <p:cNvSpPr/>
              <p:nvPr/>
            </p:nvSpPr>
            <p:spPr>
              <a:xfrm>
                <a:off x="4790086" y="3533775"/>
                <a:ext cx="4723322" cy="520376"/>
              </a:xfrm>
              <a:prstGeom prst="wedgeRoundRectCallout">
                <a:avLst>
                  <a:gd name="adj1" fmla="val -74531"/>
                  <a:gd name="adj2" fmla="val 245235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, 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⁡_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𝑤𝑛𝑑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𝑅𝑇𝑇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𝑑𝑒𝑠𝑡𝑖𝑛𝑎𝑡𝑖𝑜𝑛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LID4096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150707F-AFD5-49D3-ABDB-FEE68168D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86" y="3533775"/>
                <a:ext cx="4723322" cy="520376"/>
              </a:xfrm>
              <a:prstGeom prst="wedgeRoundRectCallout">
                <a:avLst>
                  <a:gd name="adj1" fmla="val -74531"/>
                  <a:gd name="adj2" fmla="val 2452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13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9E6D-5E66-4843-B3A0-A9A34353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Model Validation</a:t>
            </a:r>
            <a:endParaRPr lang="LID4096" dirty="0"/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8D6AB3CE-D6CB-43F7-A959-E1499D804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9" y="1911985"/>
            <a:ext cx="3341688" cy="3341688"/>
          </a:xfrm>
          <a:prstGeom prst="rect">
            <a:avLst/>
          </a:prstGeom>
        </p:spPr>
      </p:pic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64EC68A2-F74E-49CA-88D8-740C1259F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14" y="1911985"/>
            <a:ext cx="3471386" cy="3472468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FA7ECBC-D25B-4629-894D-DC69D1F23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54" y="1911985"/>
            <a:ext cx="3405823" cy="3405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D3759-F47B-4FC5-9743-D0C05C8A1E34}"/>
              </a:ext>
            </a:extLst>
          </p:cNvPr>
          <p:cNvSpPr txBox="1"/>
          <p:nvPr/>
        </p:nvSpPr>
        <p:spPr>
          <a:xfrm>
            <a:off x="1065054" y="1406009"/>
            <a:ext cx="10441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Direct Connection</a:t>
            </a:r>
            <a:r>
              <a:rPr lang="en-US" sz="1800" b="1" dirty="0"/>
              <a:t>                          </a:t>
            </a:r>
            <a:r>
              <a:rPr lang="en-US" sz="1800" b="1" u="sng" dirty="0"/>
              <a:t>One-proxy acceleration</a:t>
            </a:r>
            <a:r>
              <a:rPr lang="en-US" sz="1800" b="1" dirty="0"/>
              <a:t>                      </a:t>
            </a:r>
            <a:r>
              <a:rPr lang="en-US" sz="1800" b="1" u="sng" dirty="0"/>
              <a:t>Two-proxy acceleration</a:t>
            </a:r>
          </a:p>
          <a:p>
            <a:pPr marL="0" indent="0">
              <a:buNone/>
            </a:pPr>
            <a:endParaRPr lang="en-US" sz="18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8B1DD-3FF9-49CA-BC17-1D75D369BAD5}"/>
              </a:ext>
            </a:extLst>
          </p:cNvPr>
          <p:cNvSpPr txBox="1"/>
          <p:nvPr/>
        </p:nvSpPr>
        <p:spPr>
          <a:xfrm>
            <a:off x="177984" y="5317278"/>
            <a:ext cx="78568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u="sng" dirty="0"/>
              <a:t>Experiment setup:</a:t>
            </a:r>
          </a:p>
          <a:p>
            <a:pPr marL="0" indent="0">
              <a:buNone/>
            </a:pPr>
            <a:r>
              <a:rPr lang="en-US" sz="1600" dirty="0"/>
              <a:t>Public internet: Hosts connected to standard public internet, proxies in GCP</a:t>
            </a:r>
          </a:p>
          <a:p>
            <a:r>
              <a:rPr lang="en-US" sz="1600" dirty="0"/>
              <a:t>Single cloud:    Hosts in GCP                                               , proxies in GCP</a:t>
            </a:r>
          </a:p>
          <a:p>
            <a:r>
              <a:rPr lang="en-US" sz="1600" dirty="0"/>
              <a:t>Multi cloud:      Hosts in  IBM                                                , proxies in GCP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572703-12DF-4B6A-A1FE-832552A59857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3AE519-BAC2-4750-99BB-1A89CF62E2A4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A323BA-425A-4FA1-927F-A95F0C2FFF0B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C045047-CC9D-4B75-B7F6-1F7B0C37FB77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237DE603-7B2B-45E3-A68F-35673CA64AB9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2B0563AC-A186-47F9-AB68-E9A34644042A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hevron 40">
                  <a:extLst>
                    <a:ext uri="{FF2B5EF4-FFF2-40B4-BE49-F238E27FC236}">
                      <a16:creationId xmlns:a16="http://schemas.microsoft.com/office/drawing/2014/main" id="{52D445E9-21B2-4ED3-A944-04F87AE7EB85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Chevron 40">
                  <a:extLst>
                    <a:ext uri="{FF2B5EF4-FFF2-40B4-BE49-F238E27FC236}">
                      <a16:creationId xmlns:a16="http://schemas.microsoft.com/office/drawing/2014/main" id="{6E7E40B2-C393-495D-B75B-ED78B0324C68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432C5D7B-F539-4492-AF65-7FBD5234A424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latin typeface="NimbusRomNo9L-Regu"/>
              </a:rPr>
              <a:t>Rise of </a:t>
            </a:r>
            <a:r>
              <a:rPr lang="en-US" u="sng" dirty="0">
                <a:latin typeface="NimbusRomNo9L-Regu"/>
              </a:rPr>
              <a:t>a</a:t>
            </a:r>
            <a:r>
              <a:rPr lang="en-US" sz="2800" u="sng" dirty="0">
                <a:latin typeface="NimbusRomNo9L-Regu"/>
              </a:rPr>
              <a:t>pplications with many flows:</a:t>
            </a:r>
            <a:endParaRPr lang="en-US" u="sng" dirty="0"/>
          </a:p>
          <a:p>
            <a:r>
              <a:rPr lang="en-US" sz="2400" dirty="0">
                <a:latin typeface="NimbusRomNo9L-Regu"/>
              </a:rPr>
              <a:t>D</a:t>
            </a:r>
            <a:r>
              <a:rPr lang="en-US" sz="2400" b="0" i="0" u="none" strike="noStrike" baseline="0" dirty="0">
                <a:latin typeface="NimbusRomNo9L-Regu"/>
              </a:rPr>
              <a:t>istributed databases</a:t>
            </a:r>
            <a:endParaRPr lang="en-US" sz="2400" dirty="0">
              <a:latin typeface="NimbusRomNo9L-Regu"/>
            </a:endParaRPr>
          </a:p>
          <a:p>
            <a:r>
              <a:rPr lang="en-US" sz="2400" dirty="0">
                <a:latin typeface="NimbusRomNo9L-Regu"/>
              </a:rPr>
              <a:t>B</a:t>
            </a:r>
            <a:r>
              <a:rPr lang="en-US" sz="2400" b="0" i="0" u="none" strike="noStrike" baseline="0" dirty="0">
                <a:latin typeface="NimbusRomNo9L-Regu"/>
              </a:rPr>
              <a:t>atch file exchanges </a:t>
            </a:r>
          </a:p>
          <a:p>
            <a:r>
              <a:rPr lang="en-US" sz="2400" b="0" i="0" u="none" strike="noStrike" baseline="0" dirty="0">
                <a:latin typeface="NimbusRomNo9L-Regu"/>
              </a:rPr>
              <a:t>VM migrations </a:t>
            </a:r>
          </a:p>
          <a:p>
            <a:r>
              <a:rPr lang="en-US" sz="2400" b="0" i="0" u="none" strike="noStrike" baseline="0" dirty="0">
                <a:latin typeface="NimbusRomNo9L-Regu"/>
              </a:rPr>
              <a:t>CDNs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Our goal: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How to accelerate a set of flows?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E70E54-8161-467D-A12C-3A87F9579BBA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D8267C-C465-4CEA-B39E-C8AC908D7A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3CCEE-90ED-40AB-9EC3-5D46428D69D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A3F3C7-69A9-46AE-B48D-7299425FBD8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51" name="Chevron 40">
                  <a:extLst>
                    <a:ext uri="{FF2B5EF4-FFF2-40B4-BE49-F238E27FC236}">
                      <a16:creationId xmlns:a16="http://schemas.microsoft.com/office/drawing/2014/main" id="{BFB27388-7607-485A-9B9D-0156C3B32F5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Chevron 40">
                  <a:extLst>
                    <a:ext uri="{FF2B5EF4-FFF2-40B4-BE49-F238E27FC236}">
                      <a16:creationId xmlns:a16="http://schemas.microsoft.com/office/drawing/2014/main" id="{B2B7FF20-566B-499E-B637-D7B783F2C5F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Chevron 40">
                  <a:extLst>
                    <a:ext uri="{FF2B5EF4-FFF2-40B4-BE49-F238E27FC236}">
                      <a16:creationId xmlns:a16="http://schemas.microsoft.com/office/drawing/2014/main" id="{2C3AFB64-3620-4CB6-82F6-254905CE241D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Chevron 40">
                  <a:extLst>
                    <a:ext uri="{FF2B5EF4-FFF2-40B4-BE49-F238E27FC236}">
                      <a16:creationId xmlns:a16="http://schemas.microsoft.com/office/drawing/2014/main" id="{4EC87C56-44FB-4289-B351-9E482859AEBF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8" name="Chevron 40">
              <a:extLst>
                <a:ext uri="{FF2B5EF4-FFF2-40B4-BE49-F238E27FC236}">
                  <a16:creationId xmlns:a16="http://schemas.microsoft.com/office/drawing/2014/main" id="{5EFFB4E6-7095-4050-8B4A-22604F5EDC6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BFF34E2-C131-409D-9B6A-BA69548D0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57" y="2198866"/>
            <a:ext cx="6079665" cy="26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724DF70-C81E-4DBE-8A3A-9262D88E8076}"/>
              </a:ext>
            </a:extLst>
          </p:cNvPr>
          <p:cNvGrpSpPr/>
          <p:nvPr/>
        </p:nvGrpSpPr>
        <p:grpSpPr>
          <a:xfrm>
            <a:off x="6750968" y="2348395"/>
            <a:ext cx="4884701" cy="2161209"/>
            <a:chOff x="1072498" y="1390650"/>
            <a:chExt cx="4884701" cy="216120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5105298-471F-4B77-B961-D73D9D6D0204}"/>
                </a:ext>
              </a:extLst>
            </p:cNvPr>
            <p:cNvGrpSpPr/>
            <p:nvPr/>
          </p:nvGrpSpPr>
          <p:grpSpPr>
            <a:xfrm>
              <a:off x="1072498" y="1390650"/>
              <a:ext cx="4884701" cy="2161209"/>
              <a:chOff x="1072498" y="1390650"/>
              <a:chExt cx="4884701" cy="2161209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0A5E4C7-A1FD-4E7A-9205-D02EA06B96FC}"/>
                  </a:ext>
                </a:extLst>
              </p:cNvPr>
              <p:cNvGrpSpPr/>
              <p:nvPr/>
            </p:nvGrpSpPr>
            <p:grpSpPr>
              <a:xfrm>
                <a:off x="1072498" y="1390650"/>
                <a:ext cx="4884701" cy="2161209"/>
                <a:chOff x="1072498" y="1390650"/>
                <a:chExt cx="4884701" cy="2161209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CADD8DA5-8D36-4DCD-9C46-7C038B4EAC2D}"/>
                    </a:ext>
                  </a:extLst>
                </p:cNvPr>
                <p:cNvGrpSpPr/>
                <p:nvPr/>
              </p:nvGrpSpPr>
              <p:grpSpPr>
                <a:xfrm>
                  <a:off x="1072498" y="1390650"/>
                  <a:ext cx="4884701" cy="2161209"/>
                  <a:chOff x="1072498" y="1390650"/>
                  <a:chExt cx="4884701" cy="2161209"/>
                </a:xfrm>
              </p:grpSpPr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74C593F8-8031-498D-8BD1-8B02CC07626B}"/>
                      </a:ext>
                    </a:extLst>
                  </p:cNvPr>
                  <p:cNvGrpSpPr/>
                  <p:nvPr/>
                </p:nvGrpSpPr>
                <p:grpSpPr>
                  <a:xfrm>
                    <a:off x="1072498" y="1390650"/>
                    <a:ext cx="4884701" cy="2161209"/>
                    <a:chOff x="1072498" y="1390650"/>
                    <a:chExt cx="4884701" cy="2161209"/>
                  </a:xfrm>
                </p:grpSpPr>
                <p:grpSp>
                  <p:nvGrpSpPr>
                    <p:cNvPr id="155" name="Group 154">
                      <a:extLst>
                        <a:ext uri="{FF2B5EF4-FFF2-40B4-BE49-F238E27FC236}">
                          <a16:creationId xmlns:a16="http://schemas.microsoft.com/office/drawing/2014/main" id="{13680B6D-B18D-4C64-B69A-6ACDAA5A3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2498" y="1390650"/>
                      <a:ext cx="4884701" cy="2161209"/>
                      <a:chOff x="1072498" y="1943100"/>
                      <a:chExt cx="4884701" cy="1608759"/>
                    </a:xfrm>
                  </p:grpSpPr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87E6CC09-FE97-41E6-9148-BBCFC6E799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2823" y="2618614"/>
                        <a:ext cx="99834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r>
                          <a:rPr lang="en-US" sz="2000" b="1" dirty="0"/>
                          <a:t>    s</a:t>
                        </a:r>
                        <a:endParaRPr lang="he-IL" sz="2000" b="1" dirty="0"/>
                      </a:p>
                    </p:txBody>
                  </p:sp>
                  <p:pic>
                    <p:nvPicPr>
                      <p:cNvPr id="169" name="Picture 168" descr="Map&#10;&#10;Description automatically generated">
                        <a:extLst>
                          <a:ext uri="{FF2B5EF4-FFF2-40B4-BE49-F238E27FC236}">
                            <a16:creationId xmlns:a16="http://schemas.microsoft.com/office/drawing/2014/main" id="{33FAB334-7FC7-47FD-8944-03592950FE5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764" t="30096"/>
                      <a:stretch/>
                    </p:blipFill>
                    <p:spPr>
                      <a:xfrm>
                        <a:off x="1072498" y="1943100"/>
                        <a:ext cx="4884701" cy="160875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70" name="TextBox 169">
                        <a:extLst>
                          <a:ext uri="{FF2B5EF4-FFF2-40B4-BE49-F238E27FC236}">
                            <a16:creationId xmlns:a16="http://schemas.microsoft.com/office/drawing/2014/main" id="{D0C24910-55DD-49EE-837C-BBFF3679DA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15168" y="2634352"/>
                        <a:ext cx="77600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endParaRPr lang="he-IL" sz="2000" b="1" dirty="0"/>
                      </a:p>
                    </p:txBody>
                  </p:sp>
                </p:grp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58AA120B-7299-46E4-BEA4-CF0E969B96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6224" y="1971215"/>
                      <a:ext cx="427568" cy="426820"/>
                      <a:chOff x="1476224" y="1971215"/>
                      <a:chExt cx="427568" cy="426820"/>
                    </a:xfrm>
                  </p:grpSpPr>
                  <p:sp>
                    <p:nvSpPr>
                      <p:cNvPr id="166" name="Cloud 165">
                        <a:extLst>
                          <a:ext uri="{FF2B5EF4-FFF2-40B4-BE49-F238E27FC236}">
                            <a16:creationId xmlns:a16="http://schemas.microsoft.com/office/drawing/2014/main" id="{72C27A25-8520-4999-A846-D52926219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6224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67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C993F27F-5808-4840-94B4-FB861ACE7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38" r="9032"/>
                      <a:stretch/>
                    </p:blipFill>
                    <p:spPr bwMode="auto">
                      <a:xfrm flipH="1">
                        <a:off x="1567711" y="2049853"/>
                        <a:ext cx="240772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157" name="Flowchart: Connector 156">
                      <a:extLst>
                        <a:ext uri="{FF2B5EF4-FFF2-40B4-BE49-F238E27FC236}">
                          <a16:creationId xmlns:a16="http://schemas.microsoft.com/office/drawing/2014/main" id="{689F20E8-87EE-4E4B-BDDB-18639D533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679" y="203001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8" name="Flowchart: Connector 157">
                      <a:extLst>
                        <a:ext uri="{FF2B5EF4-FFF2-40B4-BE49-F238E27FC236}">
                          <a16:creationId xmlns:a16="http://schemas.microsoft.com/office/drawing/2014/main" id="{ED83D50B-CCD9-45BC-B6EB-8CB5071DD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6305" y="1589545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Flowchart: Connector 158">
                      <a:extLst>
                        <a:ext uri="{FF2B5EF4-FFF2-40B4-BE49-F238E27FC236}">
                          <a16:creationId xmlns:a16="http://schemas.microsoft.com/office/drawing/2014/main" id="{6F9C342D-0014-4AEC-BF87-368025ACBC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0630" y="2543639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0" name="Flowchart: Connector 159">
                      <a:extLst>
                        <a:ext uri="{FF2B5EF4-FFF2-40B4-BE49-F238E27FC236}">
                          <a16:creationId xmlns:a16="http://schemas.microsoft.com/office/drawing/2014/main" id="{D747F6EB-A2C5-4D7E-A377-A6FB2DCEC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2148" y="1511173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Flowchart: Connector 160">
                      <a:extLst>
                        <a:ext uri="{FF2B5EF4-FFF2-40B4-BE49-F238E27FC236}">
                          <a16:creationId xmlns:a16="http://schemas.microsoft.com/office/drawing/2014/main" id="{0BCD48E7-3634-453E-9C80-282FA10EA0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9720" y="2916971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2" name="Flowchart: Connector 161">
                      <a:extLst>
                        <a:ext uri="{FF2B5EF4-FFF2-40B4-BE49-F238E27FC236}">
                          <a16:creationId xmlns:a16="http://schemas.microsoft.com/office/drawing/2014/main" id="{45C85BBD-4578-4B84-86E2-3AB939741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9133" y="2020364"/>
                      <a:ext cx="254001" cy="2883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FA9F2568-3548-4A53-9E4C-79433CA4DA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4978" y="1967534"/>
                      <a:ext cx="427568" cy="426820"/>
                      <a:chOff x="1509565" y="1971215"/>
                      <a:chExt cx="427568" cy="426820"/>
                    </a:xfrm>
                  </p:grpSpPr>
                  <p:sp>
                    <p:nvSpPr>
                      <p:cNvPr id="164" name="Cloud 163">
                        <a:extLst>
                          <a:ext uri="{FF2B5EF4-FFF2-40B4-BE49-F238E27FC236}">
                            <a16:creationId xmlns:a16="http://schemas.microsoft.com/office/drawing/2014/main" id="{D7391DE4-D148-4D43-82EF-63DBF4160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9565" y="1971215"/>
                        <a:ext cx="427568" cy="426820"/>
                      </a:xfrm>
                      <a:prstGeom prst="cloud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endParaRPr lang="en-IL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165" name="Picture 4" descr="Value, server Free Icon of WHCompare Isometric Web Hosting &amp; Servers">
                        <a:extLst>
                          <a:ext uri="{FF2B5EF4-FFF2-40B4-BE49-F238E27FC236}">
                            <a16:creationId xmlns:a16="http://schemas.microsoft.com/office/drawing/2014/main" id="{EC3161C9-A29A-4FAF-8774-6885968DF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8" r="7237"/>
                      <a:stretch/>
                    </p:blipFill>
                    <p:spPr bwMode="auto">
                      <a:xfrm flipH="1">
                        <a:off x="1581236" y="2049853"/>
                        <a:ext cx="269356" cy="24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6ECE0B9E-09CE-4D70-96FA-DE221F080EC3}"/>
                      </a:ext>
                    </a:extLst>
                  </p:cNvPr>
                  <p:cNvSpPr txBox="1"/>
                  <p:nvPr/>
                </p:nvSpPr>
                <p:spPr>
                  <a:xfrm>
                    <a:off x="2376386" y="146278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S</a:t>
                    </a:r>
                    <a:r>
                      <a:rPr lang="en-US" sz="1000" b="1" dirty="0"/>
                      <a:t>3</a:t>
                    </a:r>
                    <a:endParaRPr lang="he-IL" b="1" dirty="0"/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4ECDD23-D151-4592-B7DD-03137B75E4E1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310" y="2500984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4</a:t>
                    </a:r>
                    <a:endParaRPr lang="he-IL" sz="1600" b="1" dirty="0"/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5ECA680C-692B-4571-8880-5909E72505E4}"/>
                      </a:ext>
                    </a:extLst>
                  </p:cNvPr>
                  <p:cNvSpPr txBox="1"/>
                  <p:nvPr/>
                </p:nvSpPr>
                <p:spPr>
                  <a:xfrm>
                    <a:off x="2358322" y="2904151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3</a:t>
                    </a:r>
                    <a:endParaRPr lang="he-IL" sz="1600" b="1" dirty="0"/>
                  </a:p>
                </p:txBody>
              </p: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3CEAE628-AA97-4357-8E25-3544CD634BAF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130" y="1990036"/>
                    <a:ext cx="4188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1600" b="1" dirty="0"/>
                      <a:t>D</a:t>
                    </a:r>
                    <a:r>
                      <a:rPr lang="en-US" sz="1000" b="1" dirty="0"/>
                      <a:t>1</a:t>
                    </a:r>
                    <a:endParaRPr lang="he-IL" b="1" dirty="0"/>
                  </a:p>
                </p:txBody>
              </p:sp>
            </p:grp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1491EFD-53A6-47F3-856A-F0CA9FF9EB02}"/>
                    </a:ext>
                  </a:extLst>
                </p:cNvPr>
                <p:cNvSpPr txBox="1"/>
                <p:nvPr/>
              </p:nvSpPr>
              <p:spPr>
                <a:xfrm>
                  <a:off x="1120242" y="1989201"/>
                  <a:ext cx="418886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1</a:t>
                  </a:r>
                  <a:endParaRPr lang="he-IL" b="1" dirty="0"/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958A089-EB9D-450A-89A1-21F94FEAB96C}"/>
                    </a:ext>
                  </a:extLst>
                </p:cNvPr>
                <p:cNvSpPr txBox="1"/>
                <p:nvPr/>
              </p:nvSpPr>
              <p:spPr>
                <a:xfrm>
                  <a:off x="1698209" y="1541672"/>
                  <a:ext cx="418885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600" b="1" dirty="0"/>
                    <a:t>S</a:t>
                  </a:r>
                  <a:r>
                    <a:rPr lang="en-US" sz="1000" b="1" dirty="0"/>
                    <a:t>2</a:t>
                  </a:r>
                  <a:endParaRPr lang="he-IL" b="1" dirty="0"/>
                </a:p>
              </p:txBody>
            </p:sp>
          </p:grpSp>
          <p:sp>
            <p:nvSpPr>
              <p:cNvPr id="145" name="Cloud 144">
                <a:extLst>
                  <a:ext uri="{FF2B5EF4-FFF2-40B4-BE49-F238E27FC236}">
                    <a16:creationId xmlns:a16="http://schemas.microsoft.com/office/drawing/2014/main" id="{BBD152EE-3C78-4DB5-A09A-87D01D2A9834}"/>
                  </a:ext>
                </a:extLst>
              </p:cNvPr>
              <p:cNvSpPr/>
              <p:nvPr/>
            </p:nvSpPr>
            <p:spPr>
              <a:xfrm>
                <a:off x="2601667" y="1850051"/>
                <a:ext cx="427568" cy="42682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IL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6" name="Picture 4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3A976867-4C54-4AAF-B095-1AE33B5B9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8" r="7237"/>
              <a:stretch/>
            </p:blipFill>
            <p:spPr bwMode="auto">
              <a:xfrm flipH="1">
                <a:off x="2673338" y="1928689"/>
                <a:ext cx="269356" cy="247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8" name="Cloud 137">
              <a:extLst>
                <a:ext uri="{FF2B5EF4-FFF2-40B4-BE49-F238E27FC236}">
                  <a16:creationId xmlns:a16="http://schemas.microsoft.com/office/drawing/2014/main" id="{4C4AB155-AA04-4240-8731-21764321198A}"/>
                </a:ext>
              </a:extLst>
            </p:cNvPr>
            <p:cNvSpPr/>
            <p:nvPr/>
          </p:nvSpPr>
          <p:spPr>
            <a:xfrm>
              <a:off x="2252417" y="2351701"/>
              <a:ext cx="427568" cy="42682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IL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39" name="Picture 4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84575EA3-53B7-4C48-8030-5E022C567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" r="7237"/>
            <a:stretch/>
          </p:blipFill>
          <p:spPr bwMode="auto">
            <a:xfrm flipH="1">
              <a:off x="2324088" y="2430339"/>
              <a:ext cx="269356" cy="24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20B2CD92-E0A9-46D0-9592-40FB9C80DD44}"/>
                </a:ext>
              </a:extLst>
            </p:cNvPr>
            <p:cNvSpPr/>
            <p:nvPr/>
          </p:nvSpPr>
          <p:spPr>
            <a:xfrm>
              <a:off x="3079963" y="1566777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AD1DFC69-9CBB-4015-8A20-EF8DE341A58B}"/>
                </a:ext>
              </a:extLst>
            </p:cNvPr>
            <p:cNvSpPr/>
            <p:nvPr/>
          </p:nvSpPr>
          <p:spPr>
            <a:xfrm>
              <a:off x="2977469" y="2318359"/>
              <a:ext cx="254001" cy="28834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8FFCE62-CDF0-4F84-9789-1916943CBE50}"/>
                </a:ext>
              </a:extLst>
            </p:cNvPr>
            <p:cNvSpPr txBox="1"/>
            <p:nvPr/>
          </p:nvSpPr>
          <p:spPr>
            <a:xfrm>
              <a:off x="2901616" y="2287762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sz="1000" b="1" dirty="0"/>
                <a:t>2</a:t>
              </a:r>
              <a:endParaRPr lang="he-IL" sz="16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3AF35AF-46E8-4080-A7B0-1AF0000CDE22}"/>
                </a:ext>
              </a:extLst>
            </p:cNvPr>
            <p:cNvSpPr txBox="1"/>
            <p:nvPr/>
          </p:nvSpPr>
          <p:spPr>
            <a:xfrm>
              <a:off x="3022027" y="1533677"/>
              <a:ext cx="41888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S</a:t>
              </a:r>
              <a:r>
                <a:rPr lang="en-US" sz="1000" b="1" dirty="0"/>
                <a:t>4</a:t>
              </a:r>
              <a:endParaRPr lang="he-IL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Cloud Proxy Placement Problem</a:t>
            </a:r>
            <a:endParaRPr lang="en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002A-FEE3-47ED-845D-1AFD5AFA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077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Constraints</a:t>
            </a:r>
            <a:r>
              <a:rPr lang="en-US" sz="1800" b="1" u="sng" dirty="0"/>
              <a:t>:</a:t>
            </a:r>
          </a:p>
          <a:p>
            <a:r>
              <a:rPr lang="en-US" sz="2400" dirty="0"/>
              <a:t>One type of connection per flow:</a:t>
            </a:r>
          </a:p>
          <a:p>
            <a:pPr lvl="1"/>
            <a:r>
              <a:rPr lang="en-US" sz="1800" dirty="0"/>
              <a:t>Direct connection</a:t>
            </a:r>
          </a:p>
          <a:p>
            <a:pPr lvl="1"/>
            <a:r>
              <a:rPr lang="en-US" sz="1800" dirty="0"/>
              <a:t>One-proxy acceleration (+ choose proxy)</a:t>
            </a:r>
          </a:p>
          <a:p>
            <a:pPr lvl="1"/>
            <a:r>
              <a:rPr lang="en-US" sz="1800" dirty="0"/>
              <a:t>Two-proxy acceleration (+ choose proxies)</a:t>
            </a:r>
            <a:endParaRPr lang="en-US" sz="2400" dirty="0"/>
          </a:p>
          <a:p>
            <a:r>
              <a:rPr lang="en-US" sz="2400" dirty="0"/>
              <a:t>Proxy capacity limitation</a:t>
            </a:r>
          </a:p>
          <a:p>
            <a:r>
              <a:rPr lang="en-US" sz="2400" dirty="0"/>
              <a:t>Budget limitation</a:t>
            </a:r>
          </a:p>
          <a:p>
            <a:pPr lvl="1"/>
            <a:r>
              <a:rPr lang="en-US" sz="1800" dirty="0"/>
              <a:t>Cost per proxy</a:t>
            </a:r>
          </a:p>
          <a:p>
            <a:pPr lvl="1"/>
            <a:r>
              <a:rPr lang="en-US" sz="1800" dirty="0"/>
              <a:t>Cost per GB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886E29-19EB-427C-A9C1-9FCCAFB30E75}"/>
              </a:ext>
            </a:extLst>
          </p:cNvPr>
          <p:cNvSpPr/>
          <p:nvPr/>
        </p:nvSpPr>
        <p:spPr>
          <a:xfrm>
            <a:off x="914401" y="2440355"/>
            <a:ext cx="2890307" cy="1169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8C6D79C-B1CC-468B-A3CF-33CD9660825F}"/>
              </a:ext>
            </a:extLst>
          </p:cNvPr>
          <p:cNvSpPr/>
          <p:nvPr/>
        </p:nvSpPr>
        <p:spPr>
          <a:xfrm>
            <a:off x="4005294" y="2530497"/>
            <a:ext cx="1792331" cy="1192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143CDAE-780C-4F04-8976-4675762634E3}"/>
              </a:ext>
            </a:extLst>
          </p:cNvPr>
          <p:cNvSpPr/>
          <p:nvPr/>
        </p:nvSpPr>
        <p:spPr>
          <a:xfrm>
            <a:off x="946251" y="5023686"/>
            <a:ext cx="2694047" cy="1169691"/>
          </a:xfrm>
          <a:prstGeom prst="wedgeRoundRectCallout">
            <a:avLst>
              <a:gd name="adj1" fmla="val -2476"/>
              <a:gd name="adj2" fmla="val -17351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Question 1:</a:t>
            </a:r>
            <a:r>
              <a:rPr lang="en-US" dirty="0"/>
              <a:t> What acceleration does each type provide?</a:t>
            </a:r>
            <a:endParaRPr lang="LID4096" dirty="0"/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7818BCC2-291E-49FE-8210-228373219B6F}"/>
              </a:ext>
            </a:extLst>
          </p:cNvPr>
          <p:cNvSpPr/>
          <p:nvPr/>
        </p:nvSpPr>
        <p:spPr>
          <a:xfrm>
            <a:off x="3976949" y="5023685"/>
            <a:ext cx="2694047" cy="1169691"/>
          </a:xfrm>
          <a:prstGeom prst="wedgeRoundRectCallout">
            <a:avLst>
              <a:gd name="adj1" fmla="val -20832"/>
              <a:gd name="adj2" fmla="val -170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Question 2: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Which proxies should we use?</a:t>
            </a:r>
            <a:endParaRPr lang="LID4096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21B8CDE-25B8-492E-BB35-8F474A9931D5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8D31B74-4BFC-41E2-A235-380E9C51813A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B9DF834-4070-4EAD-BCDA-C8114664784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76A1B1E-264A-4997-AF92-4A8C5671AD42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82" name="Chevron 40">
                  <a:extLst>
                    <a:ext uri="{FF2B5EF4-FFF2-40B4-BE49-F238E27FC236}">
                      <a16:creationId xmlns:a16="http://schemas.microsoft.com/office/drawing/2014/main" id="{CD5E19EA-FFB8-4FC4-ADBD-374B1A942934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Chevron 40">
                  <a:extLst>
                    <a:ext uri="{FF2B5EF4-FFF2-40B4-BE49-F238E27FC236}">
                      <a16:creationId xmlns:a16="http://schemas.microsoft.com/office/drawing/2014/main" id="{66B467B6-841E-4A3C-B5C6-DBCEF7DB4269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Chevron 40">
                  <a:extLst>
                    <a:ext uri="{FF2B5EF4-FFF2-40B4-BE49-F238E27FC236}">
                      <a16:creationId xmlns:a16="http://schemas.microsoft.com/office/drawing/2014/main" id="{9405780D-0FF5-4A4D-B32A-B95410789D12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Chevron 40">
                  <a:extLst>
                    <a:ext uri="{FF2B5EF4-FFF2-40B4-BE49-F238E27FC236}">
                      <a16:creationId xmlns:a16="http://schemas.microsoft.com/office/drawing/2014/main" id="{25489EFE-26E7-464D-B017-D9F6B4F063A3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79" name="Chevron 40">
              <a:extLst>
                <a:ext uri="{FF2B5EF4-FFF2-40B4-BE49-F238E27FC236}">
                  <a16:creationId xmlns:a16="http://schemas.microsoft.com/office/drawing/2014/main" id="{90FD8127-A48B-48C1-9847-E50F458B26B9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58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5565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Greedily build set of used proxies out of potential ones until no budget remaining:</a:t>
            </a:r>
          </a:p>
          <a:p>
            <a:r>
              <a:rPr lang="en-US" u="sng" dirty="0"/>
              <a:t>Flow Greedy Family </a:t>
            </a:r>
          </a:p>
          <a:p>
            <a:pPr lvl="1"/>
            <a:r>
              <a:rPr lang="en-US" dirty="0"/>
              <a:t>Choose first flow with most </a:t>
            </a:r>
          </a:p>
          <a:p>
            <a:pPr marL="457200" lvl="1" indent="0">
              <a:buNone/>
            </a:pPr>
            <a:r>
              <a:rPr lang="en-US" dirty="0"/>
              <a:t>   FCT(Flow Completion Time) </a:t>
            </a:r>
          </a:p>
          <a:p>
            <a:pPr marL="457200" lvl="1" indent="0">
              <a:buNone/>
            </a:pPr>
            <a:r>
              <a:rPr lang="en-US" dirty="0"/>
              <a:t>   improvement.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Proxy Greedy Family </a:t>
            </a:r>
          </a:p>
          <a:p>
            <a:pPr lvl="1"/>
            <a:r>
              <a:rPr lang="en-US" dirty="0"/>
              <a:t>Choose first proxy with most </a:t>
            </a:r>
          </a:p>
          <a:p>
            <a:pPr marL="457200" lvl="1" indent="0">
              <a:buNone/>
            </a:pPr>
            <a:r>
              <a:rPr lang="en-US" dirty="0"/>
              <a:t>   total FCT improvement.</a:t>
            </a:r>
            <a:endParaRPr lang="en-I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9D13C0-8257-4FAC-B99A-4C4B968082F4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2F7273-337E-4C01-8A58-F6230C0416AB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CB8984-EC29-421C-8D19-FFE1056AB5D9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15BED73-89D2-432B-8111-70AECBBA3A3C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9" name="Chevron 40">
                  <a:extLst>
                    <a:ext uri="{FF2B5EF4-FFF2-40B4-BE49-F238E27FC236}">
                      <a16:creationId xmlns:a16="http://schemas.microsoft.com/office/drawing/2014/main" id="{D5FA4C5F-0BA3-4696-AEDD-B5FC3E09FA2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Chevron 40">
                  <a:extLst>
                    <a:ext uri="{FF2B5EF4-FFF2-40B4-BE49-F238E27FC236}">
                      <a16:creationId xmlns:a16="http://schemas.microsoft.com/office/drawing/2014/main" id="{40B7474E-F822-420D-873A-9C061CA50BC9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4B379364-24BA-493A-9EDF-3DBFE16DA9F7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6B942FA7-B3EE-4BD3-9E63-7ABE5A28301B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" name="Chevron 40">
              <a:extLst>
                <a:ext uri="{FF2B5EF4-FFF2-40B4-BE49-F238E27FC236}">
                  <a16:creationId xmlns:a16="http://schemas.microsoft.com/office/drawing/2014/main" id="{E0CF5657-ACD0-48DD-8B74-CBA1053FEF2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 descr="Timeline&#10;&#10;Description automatically generated">
            <a:extLst>
              <a:ext uri="{FF2B5EF4-FFF2-40B4-BE49-F238E27FC236}">
                <a16:creationId xmlns:a16="http://schemas.microsoft.com/office/drawing/2014/main" id="{3CF13231-F4FD-4A51-B743-7D8C8F57C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90" y="2150843"/>
            <a:ext cx="4867418" cy="2153480"/>
          </a:xfrm>
          <a:prstGeom prst="rect">
            <a:avLst/>
          </a:prstGeom>
        </p:spPr>
      </p:pic>
      <p:pic>
        <p:nvPicPr>
          <p:cNvPr id="24" name="Picture 23" descr="Timeline&#10;&#10;Description automatically generated with low confidence">
            <a:extLst>
              <a:ext uri="{FF2B5EF4-FFF2-40B4-BE49-F238E27FC236}">
                <a16:creationId xmlns:a16="http://schemas.microsoft.com/office/drawing/2014/main" id="{745B0571-95F5-4C38-93F7-2694FAE8F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10" y="4357042"/>
            <a:ext cx="4898798" cy="21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1950-5C36-49BC-9253-18B3A0E0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Greedy Family</a:t>
            </a:r>
            <a:endParaRPr lang="LID4096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2078DF-01DA-44D2-9007-244A7E89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Flow greedy FCT algorithm </a:t>
            </a:r>
            <a:r>
              <a:rPr lang="en-US" sz="2000" dirty="0"/>
              <a:t>(F-FCT)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 	Sort by Flow Completion Time improvement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Flow greedy FCT per cost algorithm </a:t>
            </a:r>
            <a:r>
              <a:rPr lang="en-US" sz="2000" dirty="0"/>
              <a:t>(F-Cost)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Sort by Flow Completion Time improvement</a:t>
            </a:r>
          </a:p>
          <a:p>
            <a:pPr marL="0" indent="0">
              <a:buNone/>
            </a:pPr>
            <a:r>
              <a:rPr lang="en-US" sz="2000" dirty="0"/>
              <a:t>	per cost and bandwidth</a:t>
            </a:r>
          </a:p>
          <a:p>
            <a:endParaRPr lang="en-US" dirty="0"/>
          </a:p>
          <a:p>
            <a:endParaRPr lang="en-US" dirty="0"/>
          </a:p>
          <a:p>
            <a:endParaRPr lang="en-IL" dirty="0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6136334B-2578-46CC-9331-E2C0E4CE6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36" y="2171034"/>
            <a:ext cx="5428304" cy="24016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728DD-0A32-470A-8342-6759271BE28F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6D2841-E07F-4822-9E24-0B0429573EA8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678E6B-025C-4EDD-9269-FD2E126DEB7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8DA5992-DDCA-4303-9524-3CB29EC9C31E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8" name="Chevron 40">
                  <a:extLst>
                    <a:ext uri="{FF2B5EF4-FFF2-40B4-BE49-F238E27FC236}">
                      <a16:creationId xmlns:a16="http://schemas.microsoft.com/office/drawing/2014/main" id="{E605C6FD-2F86-4B69-BC5E-B0A18013CF1F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Chevron 40">
                  <a:extLst>
                    <a:ext uri="{FF2B5EF4-FFF2-40B4-BE49-F238E27FC236}">
                      <a16:creationId xmlns:a16="http://schemas.microsoft.com/office/drawing/2014/main" id="{2ED9C021-CEB5-484D-A5CC-12FE375EF397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Chevron 40">
                  <a:extLst>
                    <a:ext uri="{FF2B5EF4-FFF2-40B4-BE49-F238E27FC236}">
                      <a16:creationId xmlns:a16="http://schemas.microsoft.com/office/drawing/2014/main" id="{27F67648-06F4-49CD-B9B5-863B3929F844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48450275-1898-4E1D-8043-3564C1018AB4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5F82BEB7-BC19-4140-9750-DAF226CB824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11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Flow Greedy Family</a:t>
            </a:r>
          </a:p>
          <a:p>
            <a:r>
              <a:rPr lang="en-US" dirty="0"/>
              <a:t>Proxy Greedy Family</a:t>
            </a:r>
          </a:p>
          <a:p>
            <a:endParaRPr lang="en-IL" dirty="0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6976049-3468-4768-B8E5-CFC19F74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76" y="2981129"/>
            <a:ext cx="7486263" cy="33121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846F9F4-47E8-4149-9F85-8582BC54787F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B02F4D-0588-4922-961A-9ABD3AE141AE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9760B8-B531-4761-98F6-5C4E2495617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1EADF23-5193-4B4A-BF75-8A1B6D55B00E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7" name="Chevron 40">
                  <a:extLst>
                    <a:ext uri="{FF2B5EF4-FFF2-40B4-BE49-F238E27FC236}">
                      <a16:creationId xmlns:a16="http://schemas.microsoft.com/office/drawing/2014/main" id="{963305BD-99B4-4F68-89F6-D417622D0018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Chevron 40">
                  <a:extLst>
                    <a:ext uri="{FF2B5EF4-FFF2-40B4-BE49-F238E27FC236}">
                      <a16:creationId xmlns:a16="http://schemas.microsoft.com/office/drawing/2014/main" id="{242F09BB-58D3-4C21-8B7A-1EEE2F2C56F9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Chevron 40">
                  <a:extLst>
                    <a:ext uri="{FF2B5EF4-FFF2-40B4-BE49-F238E27FC236}">
                      <a16:creationId xmlns:a16="http://schemas.microsoft.com/office/drawing/2014/main" id="{A1884A81-3CA0-4341-AE7F-23A0E1E4EBF0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Chevron 40">
                  <a:extLst>
                    <a:ext uri="{FF2B5EF4-FFF2-40B4-BE49-F238E27FC236}">
                      <a16:creationId xmlns:a16="http://schemas.microsoft.com/office/drawing/2014/main" id="{79DE1C82-6003-499E-9E4B-2540F1138B74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" name="Chevron 40">
              <a:extLst>
                <a:ext uri="{FF2B5EF4-FFF2-40B4-BE49-F238E27FC236}">
                  <a16:creationId xmlns:a16="http://schemas.microsoft.com/office/drawing/2014/main" id="{3B48CCCD-FB5A-4754-BC47-961F2CF54CCE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0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proxy greedy </a:t>
            </a:r>
            <a:r>
              <a:rPr lang="en-US" sz="1800" dirty="0"/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Two-proxy greedy </a:t>
            </a:r>
            <a:r>
              <a:rPr lang="en-US" sz="1800" dirty="0"/>
              <a:t>(2-P)</a:t>
            </a:r>
          </a:p>
          <a:p>
            <a:r>
              <a:rPr lang="en-US" dirty="0"/>
              <a:t>Two-proxy greedy </a:t>
            </a:r>
          </a:p>
          <a:p>
            <a:pPr marL="0" indent="0">
              <a:buNone/>
            </a:pPr>
            <a:r>
              <a:rPr lang="en-US" dirty="0"/>
              <a:t>   with rollback </a:t>
            </a:r>
            <a:r>
              <a:rPr lang="en-US" sz="1800" dirty="0"/>
              <a:t>(2-P RB)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3CF24D-E898-47CE-8E8B-D2E80FED66A3}"/>
              </a:ext>
            </a:extLst>
          </p:cNvPr>
          <p:cNvGrpSpPr/>
          <p:nvPr/>
        </p:nvGrpSpPr>
        <p:grpSpPr>
          <a:xfrm>
            <a:off x="5138281" y="2052429"/>
            <a:ext cx="3472319" cy="2753141"/>
            <a:chOff x="5138281" y="2052429"/>
            <a:chExt cx="3472319" cy="27531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4C63D3-6E5A-4717-87FE-AA12DA43E214}"/>
                </a:ext>
              </a:extLst>
            </p:cNvPr>
            <p:cNvGrpSpPr/>
            <p:nvPr/>
          </p:nvGrpSpPr>
          <p:grpSpPr>
            <a:xfrm>
              <a:off x="5138281" y="2052429"/>
              <a:ext cx="3472319" cy="2753141"/>
              <a:chOff x="1285292" y="2114608"/>
              <a:chExt cx="1947763" cy="126855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342D034-1D35-4273-A12A-0CC5F1C677E9}"/>
                  </a:ext>
                </a:extLst>
              </p:cNvPr>
              <p:cNvGrpSpPr/>
              <p:nvPr/>
            </p:nvGrpSpPr>
            <p:grpSpPr>
              <a:xfrm>
                <a:off x="1285292" y="2114608"/>
                <a:ext cx="1947763" cy="1268553"/>
                <a:chOff x="778" y="1942129"/>
                <a:chExt cx="1947763" cy="1268553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971E5B-25B7-44D3-90AF-2D8016B18ED4}"/>
                    </a:ext>
                  </a:extLst>
                </p:cNvPr>
                <p:cNvSpPr/>
                <p:nvPr/>
              </p:nvSpPr>
              <p:spPr>
                <a:xfrm>
                  <a:off x="1517778" y="2921433"/>
                  <a:ext cx="430763" cy="289249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IL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C93D12C-4D0E-4FF2-B7DA-EAA02BCC6C9A}"/>
                    </a:ext>
                  </a:extLst>
                </p:cNvPr>
                <p:cNvSpPr/>
                <p:nvPr/>
              </p:nvSpPr>
              <p:spPr>
                <a:xfrm>
                  <a:off x="778" y="1942129"/>
                  <a:ext cx="430763" cy="289249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IL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DFA0446-B091-4471-9FD2-A103916FC671}"/>
                    </a:ext>
                  </a:extLst>
                </p:cNvPr>
                <p:cNvSpPr/>
                <p:nvPr/>
              </p:nvSpPr>
              <p:spPr>
                <a:xfrm>
                  <a:off x="1517778" y="1942129"/>
                  <a:ext cx="430763" cy="289249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IL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FDDC5F7-5311-4A2B-BAEF-DCFC713F766B}"/>
                    </a:ext>
                  </a:extLst>
                </p:cNvPr>
                <p:cNvSpPr/>
                <p:nvPr/>
              </p:nvSpPr>
              <p:spPr>
                <a:xfrm>
                  <a:off x="778" y="2921433"/>
                  <a:ext cx="430763" cy="289249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IL" dirty="0"/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C2E8F84-10D0-4646-ADD8-D7F1B1CB3EAA}"/>
                  </a:ext>
                </a:extLst>
              </p:cNvPr>
              <p:cNvCxnSpPr>
                <a:cxnSpLocks/>
                <a:stCxn id="13" idx="0"/>
                <a:endCxn id="11" idx="4"/>
              </p:cNvCxnSpPr>
              <p:nvPr/>
            </p:nvCxnSpPr>
            <p:spPr>
              <a:xfrm flipV="1">
                <a:off x="1500673" y="2403857"/>
                <a:ext cx="0" cy="690055"/>
              </a:xfrm>
              <a:prstGeom prst="straightConnector1">
                <a:avLst/>
              </a:prstGeom>
              <a:ln w="34925" cap="flat" cmpd="sng" algn="ctr">
                <a:solidFill>
                  <a:srgbClr val="0070C0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E8C2BBF-DA3B-4BA1-A951-210FB265E4C7}"/>
                </a:ext>
              </a:extLst>
            </p:cNvPr>
            <p:cNvCxnSpPr>
              <a:cxnSpLocks/>
              <a:stCxn id="10" idx="0"/>
              <a:endCxn id="12" idx="4"/>
            </p:cNvCxnSpPr>
            <p:nvPr/>
          </p:nvCxnSpPr>
          <p:spPr>
            <a:xfrm flipV="1">
              <a:off x="8226635" y="2680186"/>
              <a:ext cx="0" cy="1497627"/>
            </a:xfrm>
            <a:prstGeom prst="straightConnector1">
              <a:avLst/>
            </a:prstGeom>
            <a:ln w="34925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732D33-2487-431F-8359-FB5040EBEDB2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03548A-7596-4122-B2CD-2C08A41DE649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284CADE-67B2-4170-B0E9-DEC2DE3CF6A3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21BFCCC-3B42-4472-BF15-502C1A609ECE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9" name="Chevron 40">
                  <a:extLst>
                    <a:ext uri="{FF2B5EF4-FFF2-40B4-BE49-F238E27FC236}">
                      <a16:creationId xmlns:a16="http://schemas.microsoft.com/office/drawing/2014/main" id="{A72F9B2B-6689-4DC1-B49F-39F63D0D905E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Chevron 40">
                  <a:extLst>
                    <a:ext uri="{FF2B5EF4-FFF2-40B4-BE49-F238E27FC236}">
                      <a16:creationId xmlns:a16="http://schemas.microsoft.com/office/drawing/2014/main" id="{BED8AE9D-55CA-4C96-AB96-95197DE77B1D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25C227C8-5BB6-4655-B320-9F21EA496163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hevron 40">
                  <a:extLst>
                    <a:ext uri="{FF2B5EF4-FFF2-40B4-BE49-F238E27FC236}">
                      <a16:creationId xmlns:a16="http://schemas.microsoft.com/office/drawing/2014/main" id="{A080969C-ADFE-477E-AE7E-2A86919920C0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6" name="Chevron 40">
              <a:extLst>
                <a:ext uri="{FF2B5EF4-FFF2-40B4-BE49-F238E27FC236}">
                  <a16:creationId xmlns:a16="http://schemas.microsoft.com/office/drawing/2014/main" id="{BB5ECA95-5B2D-4AD4-91A5-92F62EE5DD7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086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proxy greedy </a:t>
            </a:r>
            <a:r>
              <a:rPr lang="en-US" sz="1800" dirty="0"/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pPr marL="0" indent="0">
              <a:buNone/>
            </a:pPr>
            <a:endParaRPr lang="en-I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F80E57-31AA-446F-9AD1-BE5AF16B6162}"/>
              </a:ext>
            </a:extLst>
          </p:cNvPr>
          <p:cNvGrpSpPr/>
          <p:nvPr/>
        </p:nvGrpSpPr>
        <p:grpSpPr>
          <a:xfrm>
            <a:off x="5025820" y="2052429"/>
            <a:ext cx="3584780" cy="2753141"/>
            <a:chOff x="778" y="1942129"/>
            <a:chExt cx="2010847" cy="12685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C76EEC-1C6C-4C60-B7FF-584F3B1E017B}"/>
                </a:ext>
              </a:extLst>
            </p:cNvPr>
            <p:cNvSpPr/>
            <p:nvPr/>
          </p:nvSpPr>
          <p:spPr>
            <a:xfrm>
              <a:off x="1580862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696C23-5BA1-4A24-8A20-AFC80FB8691F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4445F-9A6E-453B-9ABB-5A7A3AE2D3D9}"/>
                </a:ext>
              </a:extLst>
            </p:cNvPr>
            <p:cNvSpPr/>
            <p:nvPr/>
          </p:nvSpPr>
          <p:spPr>
            <a:xfrm>
              <a:off x="758111" y="2431780"/>
              <a:ext cx="430763" cy="28924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</a:t>
              </a:r>
              <a:endParaRPr lang="en-IL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569BF1-692E-4396-9E89-D994690BA4A0}"/>
                </a:ext>
              </a:extLst>
            </p:cNvPr>
            <p:cNvSpPr/>
            <p:nvPr/>
          </p:nvSpPr>
          <p:spPr>
            <a:xfrm>
              <a:off x="1580862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7A7CE5-88DB-4642-A65F-CA53AC88EAE2}"/>
                </a:ext>
              </a:extLst>
            </p:cNvPr>
            <p:cNvSpPr/>
            <p:nvPr/>
          </p:nvSpPr>
          <p:spPr>
            <a:xfrm>
              <a:off x="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7C59B32-AD72-446B-AE9B-735B09831823}"/>
              </a:ext>
            </a:extLst>
          </p:cNvPr>
          <p:cNvSpPr/>
          <p:nvPr/>
        </p:nvSpPr>
        <p:spPr>
          <a:xfrm>
            <a:off x="7842670" y="3102802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6961B-A502-4FE0-AE87-1CCF85CF1195}"/>
              </a:ext>
            </a:extLst>
          </p:cNvPr>
          <p:cNvSpPr/>
          <p:nvPr/>
        </p:nvSpPr>
        <p:spPr>
          <a:xfrm>
            <a:off x="5015350" y="3102801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8FAA43-36F9-4D09-BD99-E0674824C5FC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453F95-CF20-45D8-B166-37D2166B2B16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32D741-1D60-419C-A021-58B709BCB77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16FDB05-CB7C-425F-846E-D378A3B02B28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B9CBC40B-7928-4A07-B820-2A446B991C14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hevron 40">
                  <a:extLst>
                    <a:ext uri="{FF2B5EF4-FFF2-40B4-BE49-F238E27FC236}">
                      <a16:creationId xmlns:a16="http://schemas.microsoft.com/office/drawing/2014/main" id="{7C88C052-1B37-4DCB-B77D-69DCD920184B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78FD432F-38D8-4E93-A8B6-EC02855E64C8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Chevron 40">
                  <a:extLst>
                    <a:ext uri="{FF2B5EF4-FFF2-40B4-BE49-F238E27FC236}">
                      <a16:creationId xmlns:a16="http://schemas.microsoft.com/office/drawing/2014/main" id="{072AA930-DA03-4520-BDD4-481C0BDB2567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Chevron 40">
              <a:extLst>
                <a:ext uri="{FF2B5EF4-FFF2-40B4-BE49-F238E27FC236}">
                  <a16:creationId xmlns:a16="http://schemas.microsoft.com/office/drawing/2014/main" id="{F995D7E9-D8CB-411E-9DF0-9E6E368C3CD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proxy greedy </a:t>
            </a:r>
            <a:r>
              <a:rPr lang="en-US" sz="1800" dirty="0"/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70C28C-2DC9-44F7-B0D6-2263F66374BB}"/>
              </a:ext>
            </a:extLst>
          </p:cNvPr>
          <p:cNvGrpSpPr/>
          <p:nvPr/>
        </p:nvGrpSpPr>
        <p:grpSpPr>
          <a:xfrm>
            <a:off x="5025820" y="2052429"/>
            <a:ext cx="3584780" cy="2753141"/>
            <a:chOff x="1285292" y="2114608"/>
            <a:chExt cx="2010847" cy="12685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F80E57-31AA-446F-9AD1-BE5AF16B6162}"/>
                </a:ext>
              </a:extLst>
            </p:cNvPr>
            <p:cNvGrpSpPr/>
            <p:nvPr/>
          </p:nvGrpSpPr>
          <p:grpSpPr>
            <a:xfrm>
              <a:off x="1285292" y="2114608"/>
              <a:ext cx="2010847" cy="1268553"/>
              <a:chOff x="778" y="1942129"/>
              <a:chExt cx="2010847" cy="126855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C76EEC-1C6C-4C60-B7FF-584F3B1E017B}"/>
                  </a:ext>
                </a:extLst>
              </p:cNvPr>
              <p:cNvSpPr/>
              <p:nvPr/>
            </p:nvSpPr>
            <p:spPr>
              <a:xfrm>
                <a:off x="1580862" y="2921433"/>
                <a:ext cx="430763" cy="28924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IL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B696C23-5BA1-4A24-8A20-AFC80FB8691F}"/>
                  </a:ext>
                </a:extLst>
              </p:cNvPr>
              <p:cNvSpPr/>
              <p:nvPr/>
            </p:nvSpPr>
            <p:spPr>
              <a:xfrm>
                <a:off x="778" y="1942129"/>
                <a:ext cx="430763" cy="28924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  <a:endParaRPr lang="en-IL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D84445F-9A6E-453B-9ABB-5A7A3AE2D3D9}"/>
                  </a:ext>
                </a:extLst>
              </p:cNvPr>
              <p:cNvSpPr/>
              <p:nvPr/>
            </p:nvSpPr>
            <p:spPr>
              <a:xfrm>
                <a:off x="758111" y="2431780"/>
                <a:ext cx="430763" cy="28924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P</a:t>
                </a:r>
                <a:endParaRPr lang="en-IL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9569BF1-692E-4396-9E89-D994690BA4A0}"/>
                  </a:ext>
                </a:extLst>
              </p:cNvPr>
              <p:cNvSpPr/>
              <p:nvPr/>
            </p:nvSpPr>
            <p:spPr>
              <a:xfrm>
                <a:off x="1580862" y="1942129"/>
                <a:ext cx="430763" cy="28924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  <a:endParaRPr lang="en-IL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E7A7CE5-88DB-4642-A65F-CA53AC88EAE2}"/>
                  </a:ext>
                </a:extLst>
              </p:cNvPr>
              <p:cNvSpPr/>
              <p:nvPr/>
            </p:nvSpPr>
            <p:spPr>
              <a:xfrm>
                <a:off x="778" y="2921433"/>
                <a:ext cx="430763" cy="28924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IL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F712F-F683-42D7-8AD4-7077B14D2BD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 flipV="1">
              <a:off x="1498339" y="2396122"/>
              <a:ext cx="544286" cy="352761"/>
            </a:xfrm>
            <a:prstGeom prst="straightConnector1">
              <a:avLst/>
            </a:prstGeom>
            <a:ln w="34925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F1493A-3232-45E4-BF50-1BE00EAB3149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5409785" y="3428998"/>
            <a:ext cx="966149" cy="748815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7C59B32-AD72-446B-AE9B-735B09831823}"/>
              </a:ext>
            </a:extLst>
          </p:cNvPr>
          <p:cNvSpPr/>
          <p:nvPr/>
        </p:nvSpPr>
        <p:spPr>
          <a:xfrm>
            <a:off x="7842670" y="3102802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6961B-A502-4FE0-AE87-1CCF85CF1195}"/>
              </a:ext>
            </a:extLst>
          </p:cNvPr>
          <p:cNvSpPr/>
          <p:nvPr/>
        </p:nvSpPr>
        <p:spPr>
          <a:xfrm>
            <a:off x="5015350" y="3102801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3D64DC-6B84-4E15-B072-32CCF99524C6}"/>
              </a:ext>
            </a:extLst>
          </p:cNvPr>
          <p:cNvCxnSpPr>
            <a:cxnSpLocks/>
            <a:stCxn id="19" idx="6"/>
            <a:endCxn id="20" idx="3"/>
          </p:cNvCxnSpPr>
          <p:nvPr/>
        </p:nvCxnSpPr>
        <p:spPr>
          <a:xfrm flipV="1">
            <a:off x="7143864" y="2588253"/>
            <a:ext cx="811267" cy="840745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A1673C-CF8F-49AF-B17F-1DEF7A8483AD}"/>
              </a:ext>
            </a:extLst>
          </p:cNvPr>
          <p:cNvCxnSpPr>
            <a:cxnSpLocks/>
            <a:stCxn id="17" idx="1"/>
            <a:endCxn id="19" idx="6"/>
          </p:cNvCxnSpPr>
          <p:nvPr/>
        </p:nvCxnSpPr>
        <p:spPr>
          <a:xfrm flipH="1" flipV="1">
            <a:off x="7143864" y="3428998"/>
            <a:ext cx="811267" cy="840748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E41710-8232-43E3-BD52-DEF63EB3760C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2A4885-32B0-45F4-B1CA-6AFBCB28AD34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8313E7B-A9BD-4425-91DA-11E5E6CFA83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CD131C8-425F-40C8-9611-223C2E2C13A0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442E3C09-DC41-43EC-89A2-CB4C289F2337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4204BF47-957A-4114-975F-E8D9BCFC93B1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Chevron 40">
                  <a:extLst>
                    <a:ext uri="{FF2B5EF4-FFF2-40B4-BE49-F238E27FC236}">
                      <a16:creationId xmlns:a16="http://schemas.microsoft.com/office/drawing/2014/main" id="{9DAF80D6-C8BB-45A9-828B-B39DD36C3CC8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Chevron 40">
                  <a:extLst>
                    <a:ext uri="{FF2B5EF4-FFF2-40B4-BE49-F238E27FC236}">
                      <a16:creationId xmlns:a16="http://schemas.microsoft.com/office/drawing/2014/main" id="{1A171174-DD43-4785-875D-BCDF5BA67D65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7" name="Chevron 40">
              <a:extLst>
                <a:ext uri="{FF2B5EF4-FFF2-40B4-BE49-F238E27FC236}">
                  <a16:creationId xmlns:a16="http://schemas.microsoft.com/office/drawing/2014/main" id="{952E39FF-9BA3-44E4-81CD-2979FA72B674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56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proxy greedy </a:t>
            </a:r>
            <a:r>
              <a:rPr lang="en-US" sz="1800" dirty="0"/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endParaRPr lang="en-I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F80E57-31AA-446F-9AD1-BE5AF16B6162}"/>
              </a:ext>
            </a:extLst>
          </p:cNvPr>
          <p:cNvGrpSpPr/>
          <p:nvPr/>
        </p:nvGrpSpPr>
        <p:grpSpPr>
          <a:xfrm>
            <a:off x="5025820" y="2052429"/>
            <a:ext cx="3584780" cy="2753141"/>
            <a:chOff x="778" y="1942129"/>
            <a:chExt cx="2010847" cy="12685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C76EEC-1C6C-4C60-B7FF-584F3B1E017B}"/>
                </a:ext>
              </a:extLst>
            </p:cNvPr>
            <p:cNvSpPr/>
            <p:nvPr/>
          </p:nvSpPr>
          <p:spPr>
            <a:xfrm>
              <a:off x="1580862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696C23-5BA1-4A24-8A20-AFC80FB8691F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4445F-9A6E-453B-9ABB-5A7A3AE2D3D9}"/>
                </a:ext>
              </a:extLst>
            </p:cNvPr>
            <p:cNvSpPr/>
            <p:nvPr/>
          </p:nvSpPr>
          <p:spPr>
            <a:xfrm>
              <a:off x="758111" y="2431780"/>
              <a:ext cx="430763" cy="289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</a:t>
              </a:r>
              <a:endParaRPr lang="en-IL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569BF1-692E-4396-9E89-D994690BA4A0}"/>
                </a:ext>
              </a:extLst>
            </p:cNvPr>
            <p:cNvSpPr/>
            <p:nvPr/>
          </p:nvSpPr>
          <p:spPr>
            <a:xfrm>
              <a:off x="1580862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7A7CE5-88DB-4642-A65F-CA53AC88EAE2}"/>
                </a:ext>
              </a:extLst>
            </p:cNvPr>
            <p:cNvSpPr/>
            <p:nvPr/>
          </p:nvSpPr>
          <p:spPr>
            <a:xfrm>
              <a:off x="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A0E6FD-0D99-4A39-B59F-960782067E0D}"/>
              </a:ext>
            </a:extLst>
          </p:cNvPr>
          <p:cNvCxnSpPr>
            <a:cxnSpLocks/>
            <a:stCxn id="25" idx="0"/>
            <a:endCxn id="20" idx="4"/>
          </p:cNvCxnSpPr>
          <p:nvPr/>
        </p:nvCxnSpPr>
        <p:spPr>
          <a:xfrm flipV="1">
            <a:off x="8226635" y="2680186"/>
            <a:ext cx="0" cy="42261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3D9F57-EF05-4DE3-87F9-A51265FC16DB}"/>
              </a:ext>
            </a:extLst>
          </p:cNvPr>
          <p:cNvCxnSpPr>
            <a:cxnSpLocks/>
            <a:stCxn id="25" idx="4"/>
            <a:endCxn id="17" idx="0"/>
          </p:cNvCxnSpPr>
          <p:nvPr/>
        </p:nvCxnSpPr>
        <p:spPr>
          <a:xfrm>
            <a:off x="8226635" y="3730559"/>
            <a:ext cx="0" cy="447254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7C59B32-AD72-446B-AE9B-735B09831823}"/>
              </a:ext>
            </a:extLst>
          </p:cNvPr>
          <p:cNvSpPr/>
          <p:nvPr/>
        </p:nvSpPr>
        <p:spPr>
          <a:xfrm>
            <a:off x="7842670" y="3102802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6961B-A502-4FE0-AE87-1CCF85CF1195}"/>
              </a:ext>
            </a:extLst>
          </p:cNvPr>
          <p:cNvSpPr/>
          <p:nvPr/>
        </p:nvSpPr>
        <p:spPr>
          <a:xfrm>
            <a:off x="5015350" y="3102801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9FF983-ECAA-4E37-84FB-1E19363A2059}"/>
              </a:ext>
            </a:extLst>
          </p:cNvPr>
          <p:cNvCxnSpPr>
            <a:cxnSpLocks/>
          </p:cNvCxnSpPr>
          <p:nvPr/>
        </p:nvCxnSpPr>
        <p:spPr>
          <a:xfrm flipH="1" flipV="1">
            <a:off x="5405623" y="2663399"/>
            <a:ext cx="970310" cy="765597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2557A0-9A55-40F7-A43C-42E8627CECAC}"/>
              </a:ext>
            </a:extLst>
          </p:cNvPr>
          <p:cNvCxnSpPr>
            <a:cxnSpLocks/>
          </p:cNvCxnSpPr>
          <p:nvPr/>
        </p:nvCxnSpPr>
        <p:spPr>
          <a:xfrm flipH="1">
            <a:off x="5409785" y="3428998"/>
            <a:ext cx="966149" cy="748815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3145EB-3406-42EC-A039-3BC25610015F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C2884C-E254-4468-A2B0-33E6A303F9DA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2645E7-7218-4047-A81E-AEBDFCD237A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47CA275-9918-4955-B2A2-D3D901808843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CBF1FB94-D5F9-44C4-968F-91D72DE8BC4D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A154B7D5-6F21-433C-AE7D-29A3FCDC8C36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Chevron 40">
                  <a:extLst>
                    <a:ext uri="{FF2B5EF4-FFF2-40B4-BE49-F238E27FC236}">
                      <a16:creationId xmlns:a16="http://schemas.microsoft.com/office/drawing/2014/main" id="{C0CDBA00-5035-4FF0-B335-61DDE1ACDEA8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Chevron 40">
                  <a:extLst>
                    <a:ext uri="{FF2B5EF4-FFF2-40B4-BE49-F238E27FC236}">
                      <a16:creationId xmlns:a16="http://schemas.microsoft.com/office/drawing/2014/main" id="{2FE2BE42-90D1-41E2-A343-A3F8653DA790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7" name="Chevron 40">
              <a:extLst>
                <a:ext uri="{FF2B5EF4-FFF2-40B4-BE49-F238E27FC236}">
                  <a16:creationId xmlns:a16="http://schemas.microsoft.com/office/drawing/2014/main" id="{33C82EE0-8627-4CD6-816B-8E2F7149EECC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80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proxy greedy </a:t>
            </a:r>
            <a:r>
              <a:rPr lang="en-US" sz="1800" dirty="0"/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endParaRPr lang="en-I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F80E57-31AA-446F-9AD1-BE5AF16B6162}"/>
              </a:ext>
            </a:extLst>
          </p:cNvPr>
          <p:cNvGrpSpPr/>
          <p:nvPr/>
        </p:nvGrpSpPr>
        <p:grpSpPr>
          <a:xfrm>
            <a:off x="5021626" y="2052429"/>
            <a:ext cx="3588972" cy="2753141"/>
            <a:chOff x="-1574" y="1942129"/>
            <a:chExt cx="2013199" cy="12685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C76EEC-1C6C-4C60-B7FF-584F3B1E017B}"/>
                </a:ext>
              </a:extLst>
            </p:cNvPr>
            <p:cNvSpPr/>
            <p:nvPr/>
          </p:nvSpPr>
          <p:spPr>
            <a:xfrm>
              <a:off x="1580862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696C23-5BA1-4A24-8A20-AFC80FB8691F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4445F-9A6E-453B-9ABB-5A7A3AE2D3D9}"/>
                </a:ext>
              </a:extLst>
            </p:cNvPr>
            <p:cNvSpPr/>
            <p:nvPr/>
          </p:nvSpPr>
          <p:spPr>
            <a:xfrm>
              <a:off x="758111" y="2431780"/>
              <a:ext cx="430763" cy="289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</a:t>
              </a:r>
              <a:endParaRPr lang="en-IL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569BF1-692E-4396-9E89-D994690BA4A0}"/>
                </a:ext>
              </a:extLst>
            </p:cNvPr>
            <p:cNvSpPr/>
            <p:nvPr/>
          </p:nvSpPr>
          <p:spPr>
            <a:xfrm>
              <a:off x="1580862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7A7CE5-88DB-4642-A65F-CA53AC88EAE2}"/>
                </a:ext>
              </a:extLst>
            </p:cNvPr>
            <p:cNvSpPr/>
            <p:nvPr/>
          </p:nvSpPr>
          <p:spPr>
            <a:xfrm>
              <a:off x="-1574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7C59B32-AD72-446B-AE9B-735B09831823}"/>
              </a:ext>
            </a:extLst>
          </p:cNvPr>
          <p:cNvSpPr/>
          <p:nvPr/>
        </p:nvSpPr>
        <p:spPr>
          <a:xfrm>
            <a:off x="7842670" y="3102802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6961B-A502-4FE0-AE87-1CCF85CF1195}"/>
              </a:ext>
            </a:extLst>
          </p:cNvPr>
          <p:cNvSpPr/>
          <p:nvPr/>
        </p:nvSpPr>
        <p:spPr>
          <a:xfrm>
            <a:off x="5015350" y="3102801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1C581A-906A-4A3B-8CAE-E5B028F01CF8}"/>
              </a:ext>
            </a:extLst>
          </p:cNvPr>
          <p:cNvCxnSpPr>
            <a:cxnSpLocks/>
          </p:cNvCxnSpPr>
          <p:nvPr/>
        </p:nvCxnSpPr>
        <p:spPr>
          <a:xfrm flipV="1">
            <a:off x="8226635" y="2680186"/>
            <a:ext cx="0" cy="42261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0F5AF5-3AFD-4149-8C6E-D43F393ED321}"/>
              </a:ext>
            </a:extLst>
          </p:cNvPr>
          <p:cNvCxnSpPr>
            <a:cxnSpLocks/>
          </p:cNvCxnSpPr>
          <p:nvPr/>
        </p:nvCxnSpPr>
        <p:spPr>
          <a:xfrm>
            <a:off x="8226635" y="3730559"/>
            <a:ext cx="0" cy="447254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5D507E-D9BF-421D-AB8E-0EEADA724A20}"/>
              </a:ext>
            </a:extLst>
          </p:cNvPr>
          <p:cNvCxnSpPr>
            <a:cxnSpLocks/>
          </p:cNvCxnSpPr>
          <p:nvPr/>
        </p:nvCxnSpPr>
        <p:spPr>
          <a:xfrm flipV="1">
            <a:off x="5388185" y="2689711"/>
            <a:ext cx="0" cy="42261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46AC9D-26C4-4059-ADDE-C5B692FC763F}"/>
              </a:ext>
            </a:extLst>
          </p:cNvPr>
          <p:cNvCxnSpPr>
            <a:cxnSpLocks/>
          </p:cNvCxnSpPr>
          <p:nvPr/>
        </p:nvCxnSpPr>
        <p:spPr>
          <a:xfrm>
            <a:off x="5388185" y="3740084"/>
            <a:ext cx="0" cy="447254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4B25DB-D760-4EC3-882C-5E81172656D6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1D67E5-64BE-44A7-BAEC-DEF75938DD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C185290-691A-4761-92F9-533C28DCBC6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614C4AC-8CF9-4163-A837-83EE20255274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42" name="Chevron 40">
                  <a:extLst>
                    <a:ext uri="{FF2B5EF4-FFF2-40B4-BE49-F238E27FC236}">
                      <a16:creationId xmlns:a16="http://schemas.microsoft.com/office/drawing/2014/main" id="{BAE41B33-51DD-4EA8-827D-290414B329E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Chevron 40">
                  <a:extLst>
                    <a:ext uri="{FF2B5EF4-FFF2-40B4-BE49-F238E27FC236}">
                      <a16:creationId xmlns:a16="http://schemas.microsoft.com/office/drawing/2014/main" id="{3261DC0C-FDFA-49AA-90D9-F896FD177A62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Chevron 40">
                  <a:extLst>
                    <a:ext uri="{FF2B5EF4-FFF2-40B4-BE49-F238E27FC236}">
                      <a16:creationId xmlns:a16="http://schemas.microsoft.com/office/drawing/2014/main" id="{E5E7152C-4B8D-4DD1-AB09-D67D462EBCE4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Chevron 40">
                  <a:extLst>
                    <a:ext uri="{FF2B5EF4-FFF2-40B4-BE49-F238E27FC236}">
                      <a16:creationId xmlns:a16="http://schemas.microsoft.com/office/drawing/2014/main" id="{6CCDD35E-F9F9-4295-92DD-8C1B8F5AA326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9" name="Chevron 40">
              <a:extLst>
                <a:ext uri="{FF2B5EF4-FFF2-40B4-BE49-F238E27FC236}">
                  <a16:creationId xmlns:a16="http://schemas.microsoft.com/office/drawing/2014/main" id="{0C488B7C-03CB-4BAA-9B86-9CE59629FE7A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125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Two-proxy greedy </a:t>
            </a:r>
            <a:r>
              <a:rPr lang="en-US" sz="1800" dirty="0"/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71E5B-25B7-44D3-90AF-2D8016B18ED4}"/>
              </a:ext>
            </a:extLst>
          </p:cNvPr>
          <p:cNvSpPr/>
          <p:nvPr/>
        </p:nvSpPr>
        <p:spPr>
          <a:xfrm>
            <a:off x="7842671" y="493359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93D12C-4D0E-4FF2-B7DA-EAA02BCC6C9A}"/>
              </a:ext>
            </a:extLst>
          </p:cNvPr>
          <p:cNvSpPr/>
          <p:nvPr/>
        </p:nvSpPr>
        <p:spPr>
          <a:xfrm>
            <a:off x="6006027" y="207274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FA0446-B091-4471-9FD2-A103916FC671}"/>
              </a:ext>
            </a:extLst>
          </p:cNvPr>
          <p:cNvSpPr/>
          <p:nvPr/>
        </p:nvSpPr>
        <p:spPr>
          <a:xfrm>
            <a:off x="7842671" y="1258550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DDC5F7-5311-4A2B-BAEF-DCFC713F766B}"/>
              </a:ext>
            </a:extLst>
          </p:cNvPr>
          <p:cNvSpPr/>
          <p:nvPr/>
        </p:nvSpPr>
        <p:spPr>
          <a:xfrm>
            <a:off x="6006028" y="4093305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0137FD-DCCE-4B01-9A08-A0A932973800}"/>
              </a:ext>
            </a:extLst>
          </p:cNvPr>
          <p:cNvSpPr/>
          <p:nvPr/>
        </p:nvSpPr>
        <p:spPr>
          <a:xfrm>
            <a:off x="6006028" y="3007465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03A3DF-5625-4650-90D4-60D22BCFC073}"/>
              </a:ext>
            </a:extLst>
          </p:cNvPr>
          <p:cNvSpPr/>
          <p:nvPr/>
        </p:nvSpPr>
        <p:spPr>
          <a:xfrm>
            <a:off x="7842671" y="3007463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747955-8C1C-4E21-919A-55B2CA86BF06}"/>
              </a:ext>
            </a:extLst>
          </p:cNvPr>
          <p:cNvSpPr/>
          <p:nvPr/>
        </p:nvSpPr>
        <p:spPr>
          <a:xfrm>
            <a:off x="9679314" y="2075571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31830-AB2B-4B9E-AF69-BBE2F9712A81}"/>
              </a:ext>
            </a:extLst>
          </p:cNvPr>
          <p:cNvSpPr/>
          <p:nvPr/>
        </p:nvSpPr>
        <p:spPr>
          <a:xfrm>
            <a:off x="9679314" y="4093304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0B71A2-BB8B-47B5-BB03-273BFBC5CF39}"/>
              </a:ext>
            </a:extLst>
          </p:cNvPr>
          <p:cNvSpPr/>
          <p:nvPr/>
        </p:nvSpPr>
        <p:spPr>
          <a:xfrm>
            <a:off x="9679314" y="3030058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06408A-03C6-49E5-A4D1-B6F3BA071705}"/>
              </a:ext>
            </a:extLst>
          </p:cNvPr>
          <p:cNvSpPr/>
          <p:nvPr/>
        </p:nvSpPr>
        <p:spPr>
          <a:xfrm>
            <a:off x="7842671" y="4126446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BB24D4-91C8-4AF7-B136-58A55D46C961}"/>
              </a:ext>
            </a:extLst>
          </p:cNvPr>
          <p:cNvSpPr/>
          <p:nvPr/>
        </p:nvSpPr>
        <p:spPr>
          <a:xfrm>
            <a:off x="7842671" y="2127535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7FFB88-55D9-4F58-A049-781F87E6BD2B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2A0DC1-CFBB-48EA-9ADB-D0531912D59F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46CFBC-608E-448C-9582-DD72964277B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ABECE04-E38A-4E0A-B271-5189AB7048E7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1A5CC471-6CC0-4276-A965-0D12F184936A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Chevron 40">
                  <a:extLst>
                    <a:ext uri="{FF2B5EF4-FFF2-40B4-BE49-F238E27FC236}">
                      <a16:creationId xmlns:a16="http://schemas.microsoft.com/office/drawing/2014/main" id="{8A1A97B5-7418-4B8C-964B-6C64C85C41CF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Chevron 40">
                  <a:extLst>
                    <a:ext uri="{FF2B5EF4-FFF2-40B4-BE49-F238E27FC236}">
                      <a16:creationId xmlns:a16="http://schemas.microsoft.com/office/drawing/2014/main" id="{91A24FAC-A133-463E-B1B6-39F0122F2B17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Chevron 40">
                  <a:extLst>
                    <a:ext uri="{FF2B5EF4-FFF2-40B4-BE49-F238E27FC236}">
                      <a16:creationId xmlns:a16="http://schemas.microsoft.com/office/drawing/2014/main" id="{6380A863-1A59-43ED-8621-44338D9769B1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0" name="Chevron 40">
              <a:extLst>
                <a:ext uri="{FF2B5EF4-FFF2-40B4-BE49-F238E27FC236}">
                  <a16:creationId xmlns:a16="http://schemas.microsoft.com/office/drawing/2014/main" id="{B1992039-9BC3-40B4-AF17-05C3F52AA2FF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94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isibleEarth High Resolution Map (43200x21600) | Earth map, Earth world  map, World map wallpaper">
            <a:extLst>
              <a:ext uri="{FF2B5EF4-FFF2-40B4-BE49-F238E27FC236}">
                <a16:creationId xmlns:a16="http://schemas.microsoft.com/office/drawing/2014/main" id="{C2EBDE50-B4CF-4510-8EC8-A7621A30E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54590" b="50169"/>
          <a:stretch/>
        </p:blipFill>
        <p:spPr bwMode="auto">
          <a:xfrm>
            <a:off x="838200" y="1354715"/>
            <a:ext cx="10701483" cy="5198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2DFC3D9-093A-4649-A4C8-B1E2215712F2}"/>
              </a:ext>
            </a:extLst>
          </p:cNvPr>
          <p:cNvSpPr/>
          <p:nvPr/>
        </p:nvSpPr>
        <p:spPr>
          <a:xfrm>
            <a:off x="1988672" y="4253043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</a:t>
            </a:r>
            <a:endParaRPr lang="en-IL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C9173B1-79D9-4BAD-B56A-CCBA07C1C534}"/>
              </a:ext>
            </a:extLst>
          </p:cNvPr>
          <p:cNvSpPr/>
          <p:nvPr/>
        </p:nvSpPr>
        <p:spPr>
          <a:xfrm>
            <a:off x="5762445" y="4313057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</a:t>
            </a:r>
            <a:endParaRPr lang="en-IL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DC0A6D-BAF1-41A9-883B-C008035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Today: Direct Connection Through Internet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8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A10CB9D3-8C1F-4147-B414-B526E471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2110" y="4378454"/>
            <a:ext cx="463483" cy="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erson Using Laptop Computer Icon Image Vector Illustration Design Royalty  Free Cliparts, Vectors, And Stock Illustration. Image 78109426.">
            <a:extLst>
              <a:ext uri="{FF2B5EF4-FFF2-40B4-BE49-F238E27FC236}">
                <a16:creationId xmlns:a16="http://schemas.microsoft.com/office/drawing/2014/main" id="{18AE81A8-B4F2-4732-9EB0-C5CCE046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9655" y="4313057"/>
            <a:ext cx="439821" cy="3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A49748AA-E9C4-402C-A819-3DB1220DA42D}"/>
              </a:ext>
            </a:extLst>
          </p:cNvPr>
          <p:cNvSpPr/>
          <p:nvPr/>
        </p:nvSpPr>
        <p:spPr>
          <a:xfrm>
            <a:off x="3546984" y="3191929"/>
            <a:ext cx="1862062" cy="1061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DCC452E-157B-4C1E-9698-4D52818A9AC5}"/>
              </a:ext>
            </a:extLst>
          </p:cNvPr>
          <p:cNvCxnSpPr>
            <a:cxnSpLocks/>
            <a:stCxn id="44" idx="0"/>
            <a:endCxn id="37" idx="0"/>
          </p:cNvCxnSpPr>
          <p:nvPr/>
        </p:nvCxnSpPr>
        <p:spPr>
          <a:xfrm rot="16200000" flipH="1">
            <a:off x="4266446" y="2396164"/>
            <a:ext cx="60014" cy="3773773"/>
          </a:xfrm>
          <a:prstGeom prst="curvedConnector3">
            <a:avLst>
              <a:gd name="adj1" fmla="val -92053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80FF8E-C498-47DE-89CD-0A4AB31751F4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42925D-17C8-41A0-A73B-8F0F9563FFF0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F60A85-27C6-4533-A702-E64EABD91629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972E59E-4B1A-45B2-9062-8AE9F26FC0C8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21FD4AE0-0612-4B32-9B08-44557BC95412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hevron 40">
                  <a:extLst>
                    <a:ext uri="{FF2B5EF4-FFF2-40B4-BE49-F238E27FC236}">
                      <a16:creationId xmlns:a16="http://schemas.microsoft.com/office/drawing/2014/main" id="{21443FC3-F8BF-415B-B1DB-5742B3D736C7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Chevron 40">
                  <a:extLst>
                    <a:ext uri="{FF2B5EF4-FFF2-40B4-BE49-F238E27FC236}">
                      <a16:creationId xmlns:a16="http://schemas.microsoft.com/office/drawing/2014/main" id="{B7387FD7-01B4-41B5-8393-5B6CF1CCCED4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Chevron 40">
                  <a:extLst>
                    <a:ext uri="{FF2B5EF4-FFF2-40B4-BE49-F238E27FC236}">
                      <a16:creationId xmlns:a16="http://schemas.microsoft.com/office/drawing/2014/main" id="{B82B32D2-AD2D-4845-A813-48DDBE0E878F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44132279-F03F-44C5-B2A3-29A8A878AA8E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331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Two-proxy greedy </a:t>
            </a:r>
            <a:r>
              <a:rPr lang="en-US" sz="1800" dirty="0"/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endParaRPr lang="en-IL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37DEEE-34B3-4926-ACCA-47867743208D}"/>
              </a:ext>
            </a:extLst>
          </p:cNvPr>
          <p:cNvSpPr/>
          <p:nvPr/>
        </p:nvSpPr>
        <p:spPr>
          <a:xfrm>
            <a:off x="7842671" y="493359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074721-442B-4C35-976C-31E375B1AB14}"/>
              </a:ext>
            </a:extLst>
          </p:cNvPr>
          <p:cNvSpPr/>
          <p:nvPr/>
        </p:nvSpPr>
        <p:spPr>
          <a:xfrm>
            <a:off x="6006027" y="207274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FE6B70-A965-40D6-AE2A-5F1C0EB55AF0}"/>
              </a:ext>
            </a:extLst>
          </p:cNvPr>
          <p:cNvSpPr/>
          <p:nvPr/>
        </p:nvSpPr>
        <p:spPr>
          <a:xfrm>
            <a:off x="7842671" y="1229975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6E73B86-37DA-4964-94B2-EE963CF5945B}"/>
              </a:ext>
            </a:extLst>
          </p:cNvPr>
          <p:cNvSpPr/>
          <p:nvPr/>
        </p:nvSpPr>
        <p:spPr>
          <a:xfrm>
            <a:off x="6006028" y="4093305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06326CC-E1E8-4756-9065-1D80720C5632}"/>
              </a:ext>
            </a:extLst>
          </p:cNvPr>
          <p:cNvSpPr/>
          <p:nvPr/>
        </p:nvSpPr>
        <p:spPr>
          <a:xfrm>
            <a:off x="6006028" y="3007465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C6267DE-B1A4-4ABB-A3DC-1A957696E5BC}"/>
              </a:ext>
            </a:extLst>
          </p:cNvPr>
          <p:cNvSpPr/>
          <p:nvPr/>
        </p:nvSpPr>
        <p:spPr>
          <a:xfrm>
            <a:off x="7842670" y="4093304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59B67C-AAA1-4A5A-975A-CF96D79D6696}"/>
              </a:ext>
            </a:extLst>
          </p:cNvPr>
          <p:cNvSpPr/>
          <p:nvPr/>
        </p:nvSpPr>
        <p:spPr>
          <a:xfrm>
            <a:off x="9679314" y="2075571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A46FF4C-AE1A-42E9-ABB1-7D66851BFDE0}"/>
              </a:ext>
            </a:extLst>
          </p:cNvPr>
          <p:cNvSpPr/>
          <p:nvPr/>
        </p:nvSpPr>
        <p:spPr>
          <a:xfrm>
            <a:off x="9679314" y="4093304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AAD3B19-5108-4D58-A5BF-29999488C15E}"/>
              </a:ext>
            </a:extLst>
          </p:cNvPr>
          <p:cNvSpPr/>
          <p:nvPr/>
        </p:nvSpPr>
        <p:spPr>
          <a:xfrm>
            <a:off x="9679314" y="3030058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3F63EB8-0C23-41DB-A21D-C654F748EFB5}"/>
              </a:ext>
            </a:extLst>
          </p:cNvPr>
          <p:cNvCxnSpPr>
            <a:cxnSpLocks/>
            <a:stCxn id="49" idx="0"/>
            <a:endCxn id="47" idx="4"/>
          </p:cNvCxnSpPr>
          <p:nvPr/>
        </p:nvCxnSpPr>
        <p:spPr>
          <a:xfrm flipH="1" flipV="1">
            <a:off x="6389993" y="2700499"/>
            <a:ext cx="1" cy="139280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9F72B88-7B88-4300-A084-0069B3A86408}"/>
              </a:ext>
            </a:extLst>
          </p:cNvPr>
          <p:cNvCxnSpPr>
            <a:cxnSpLocks/>
            <a:stCxn id="51" idx="0"/>
            <a:endCxn id="19" idx="4"/>
          </p:cNvCxnSpPr>
          <p:nvPr/>
        </p:nvCxnSpPr>
        <p:spPr>
          <a:xfrm flipV="1">
            <a:off x="8226635" y="2703328"/>
            <a:ext cx="0" cy="138997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E5A676-C173-47A9-A850-C7BBD99E192F}"/>
              </a:ext>
            </a:extLst>
          </p:cNvPr>
          <p:cNvCxnSpPr>
            <a:cxnSpLocks/>
            <a:stCxn id="46" idx="0"/>
            <a:endCxn id="51" idx="4"/>
          </p:cNvCxnSpPr>
          <p:nvPr/>
        </p:nvCxnSpPr>
        <p:spPr>
          <a:xfrm flipH="1" flipV="1">
            <a:off x="8226635" y="4721061"/>
            <a:ext cx="2" cy="212531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6F4F96-0258-4731-BAAF-072290282982}"/>
              </a:ext>
            </a:extLst>
          </p:cNvPr>
          <p:cNvCxnSpPr>
            <a:cxnSpLocks/>
            <a:stCxn id="53" idx="0"/>
            <a:endCxn id="52" idx="4"/>
          </p:cNvCxnSpPr>
          <p:nvPr/>
        </p:nvCxnSpPr>
        <p:spPr>
          <a:xfrm flipV="1">
            <a:off x="10063280" y="2703328"/>
            <a:ext cx="0" cy="138997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127C2C8-96F4-4994-B386-60D79876EECB}"/>
              </a:ext>
            </a:extLst>
          </p:cNvPr>
          <p:cNvSpPr/>
          <p:nvPr/>
        </p:nvSpPr>
        <p:spPr>
          <a:xfrm>
            <a:off x="7842670" y="2075571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C771D6-E935-4638-B05D-3EB55BC973B7}"/>
              </a:ext>
            </a:extLst>
          </p:cNvPr>
          <p:cNvCxnSpPr>
            <a:cxnSpLocks/>
            <a:stCxn id="19" idx="0"/>
            <a:endCxn id="48" idx="4"/>
          </p:cNvCxnSpPr>
          <p:nvPr/>
        </p:nvCxnSpPr>
        <p:spPr>
          <a:xfrm flipV="1">
            <a:off x="8226635" y="1857732"/>
            <a:ext cx="2" cy="217839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BB54380-E2C7-47C9-8E61-C3D15A416780}"/>
              </a:ext>
            </a:extLst>
          </p:cNvPr>
          <p:cNvSpPr/>
          <p:nvPr/>
        </p:nvSpPr>
        <p:spPr>
          <a:xfrm>
            <a:off x="7842671" y="3007463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FCC516-3025-434C-8593-A503C2FC383C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074524-743D-459B-8022-0678B8DFBFA6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8218254-6B4F-4D83-85BB-F2D970A18BDD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00DB003-2DED-4A0F-9ADB-1B59ACE029E2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F729D077-7E69-4605-B39E-A8738033C85D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Chevron 40">
                  <a:extLst>
                    <a:ext uri="{FF2B5EF4-FFF2-40B4-BE49-F238E27FC236}">
                      <a16:creationId xmlns:a16="http://schemas.microsoft.com/office/drawing/2014/main" id="{0BA349BA-55E4-4952-8635-FF50AD325BC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Chevron 40">
                  <a:extLst>
                    <a:ext uri="{FF2B5EF4-FFF2-40B4-BE49-F238E27FC236}">
                      <a16:creationId xmlns:a16="http://schemas.microsoft.com/office/drawing/2014/main" id="{AF9B4105-87B7-4A90-A52C-36A5BF82D843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Chevron 40">
                  <a:extLst>
                    <a:ext uri="{FF2B5EF4-FFF2-40B4-BE49-F238E27FC236}">
                      <a16:creationId xmlns:a16="http://schemas.microsoft.com/office/drawing/2014/main" id="{753D5541-559F-4C83-B749-174EECE1D553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0" name="Chevron 40">
              <a:extLst>
                <a:ext uri="{FF2B5EF4-FFF2-40B4-BE49-F238E27FC236}">
                  <a16:creationId xmlns:a16="http://schemas.microsoft.com/office/drawing/2014/main" id="{C34435A6-126A-4446-A06E-8B232652591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75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Two-proxy greedy </a:t>
            </a:r>
            <a:r>
              <a:rPr lang="en-US" sz="1800" dirty="0"/>
              <a:t>(2-P)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with rollback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 RB)</a:t>
            </a:r>
          </a:p>
          <a:p>
            <a:endParaRPr lang="en-IL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37DEEE-34B3-4926-ACCA-47867743208D}"/>
              </a:ext>
            </a:extLst>
          </p:cNvPr>
          <p:cNvSpPr/>
          <p:nvPr/>
        </p:nvSpPr>
        <p:spPr>
          <a:xfrm>
            <a:off x="7842671" y="493359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FE6B70-A965-40D6-AE2A-5F1C0EB55AF0}"/>
              </a:ext>
            </a:extLst>
          </p:cNvPr>
          <p:cNvSpPr/>
          <p:nvPr/>
        </p:nvSpPr>
        <p:spPr>
          <a:xfrm>
            <a:off x="7842671" y="1229975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C6267DE-B1A4-4ABB-A3DC-1A957696E5BC}"/>
              </a:ext>
            </a:extLst>
          </p:cNvPr>
          <p:cNvSpPr/>
          <p:nvPr/>
        </p:nvSpPr>
        <p:spPr>
          <a:xfrm>
            <a:off x="7842670" y="4093304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9F72B88-7B88-4300-A084-0069B3A86408}"/>
              </a:ext>
            </a:extLst>
          </p:cNvPr>
          <p:cNvCxnSpPr>
            <a:cxnSpLocks/>
            <a:stCxn id="51" idx="0"/>
            <a:endCxn id="19" idx="4"/>
          </p:cNvCxnSpPr>
          <p:nvPr/>
        </p:nvCxnSpPr>
        <p:spPr>
          <a:xfrm flipV="1">
            <a:off x="8226635" y="2703328"/>
            <a:ext cx="0" cy="138997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E5A676-C173-47A9-A850-C7BBD99E192F}"/>
              </a:ext>
            </a:extLst>
          </p:cNvPr>
          <p:cNvCxnSpPr>
            <a:cxnSpLocks/>
            <a:stCxn id="46" idx="0"/>
            <a:endCxn id="51" idx="4"/>
          </p:cNvCxnSpPr>
          <p:nvPr/>
        </p:nvCxnSpPr>
        <p:spPr>
          <a:xfrm flipH="1" flipV="1">
            <a:off x="8226635" y="4721061"/>
            <a:ext cx="2" cy="212531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127C2C8-96F4-4994-B386-60D79876EECB}"/>
              </a:ext>
            </a:extLst>
          </p:cNvPr>
          <p:cNvSpPr/>
          <p:nvPr/>
        </p:nvSpPr>
        <p:spPr>
          <a:xfrm>
            <a:off x="7842670" y="2075571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C771D6-E935-4638-B05D-3EB55BC973B7}"/>
              </a:ext>
            </a:extLst>
          </p:cNvPr>
          <p:cNvCxnSpPr>
            <a:cxnSpLocks/>
            <a:stCxn id="19" idx="0"/>
            <a:endCxn id="48" idx="4"/>
          </p:cNvCxnSpPr>
          <p:nvPr/>
        </p:nvCxnSpPr>
        <p:spPr>
          <a:xfrm flipV="1">
            <a:off x="8226635" y="1857732"/>
            <a:ext cx="2" cy="217839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FB7D6F4-1E27-4C50-BDD5-554993AC38C3}"/>
              </a:ext>
            </a:extLst>
          </p:cNvPr>
          <p:cNvSpPr/>
          <p:nvPr/>
        </p:nvSpPr>
        <p:spPr>
          <a:xfrm>
            <a:off x="6006027" y="2072742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6DA17-5A41-4C46-A8F7-FA593807AB88}"/>
              </a:ext>
            </a:extLst>
          </p:cNvPr>
          <p:cNvSpPr/>
          <p:nvPr/>
        </p:nvSpPr>
        <p:spPr>
          <a:xfrm>
            <a:off x="6006028" y="4093305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7CC156-86FA-49A1-BFC5-ADD64D6161E5}"/>
              </a:ext>
            </a:extLst>
          </p:cNvPr>
          <p:cNvSpPr/>
          <p:nvPr/>
        </p:nvSpPr>
        <p:spPr>
          <a:xfrm>
            <a:off x="6006028" y="3007465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8507E6-5E52-4267-B163-D66D9A65821E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H="1" flipV="1">
            <a:off x="6389993" y="3635222"/>
            <a:ext cx="1" cy="458083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5354C0-D13D-4608-BA76-1A023C030DAD}"/>
              </a:ext>
            </a:extLst>
          </p:cNvPr>
          <p:cNvCxnSpPr>
            <a:cxnSpLocks/>
            <a:stCxn id="23" idx="0"/>
            <a:endCxn id="21" idx="4"/>
          </p:cNvCxnSpPr>
          <p:nvPr/>
        </p:nvCxnSpPr>
        <p:spPr>
          <a:xfrm flipV="1">
            <a:off x="6389993" y="2700499"/>
            <a:ext cx="0" cy="306966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0568C4F-5853-4A90-8DD8-0F67AAF478FA}"/>
              </a:ext>
            </a:extLst>
          </p:cNvPr>
          <p:cNvSpPr/>
          <p:nvPr/>
        </p:nvSpPr>
        <p:spPr>
          <a:xfrm>
            <a:off x="9679314" y="2075571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2B0EC6-582C-480E-B966-83B7BAFF0804}"/>
              </a:ext>
            </a:extLst>
          </p:cNvPr>
          <p:cNvSpPr/>
          <p:nvPr/>
        </p:nvSpPr>
        <p:spPr>
          <a:xfrm>
            <a:off x="9679314" y="4093304"/>
            <a:ext cx="767931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597B6F-609C-47C2-9CF3-815E069587CC}"/>
              </a:ext>
            </a:extLst>
          </p:cNvPr>
          <p:cNvSpPr/>
          <p:nvPr/>
        </p:nvSpPr>
        <p:spPr>
          <a:xfrm>
            <a:off x="9679314" y="3030058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D9AC36-1501-41A3-8464-A2D6B9FE8D9D}"/>
              </a:ext>
            </a:extLst>
          </p:cNvPr>
          <p:cNvCxnSpPr>
            <a:cxnSpLocks/>
            <a:stCxn id="32" idx="0"/>
            <a:endCxn id="33" idx="4"/>
          </p:cNvCxnSpPr>
          <p:nvPr/>
        </p:nvCxnSpPr>
        <p:spPr>
          <a:xfrm flipH="1" flipV="1">
            <a:off x="10063279" y="3657815"/>
            <a:ext cx="1" cy="435489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56FCDE-860E-44BF-B4A8-E1E356641CF0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V="1">
            <a:off x="10063279" y="2703328"/>
            <a:ext cx="1" cy="326730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2745B25-64F3-44A9-A32B-D2C09D69DC90}"/>
              </a:ext>
            </a:extLst>
          </p:cNvPr>
          <p:cNvSpPr/>
          <p:nvPr/>
        </p:nvSpPr>
        <p:spPr>
          <a:xfrm>
            <a:off x="7842671" y="3007463"/>
            <a:ext cx="767930" cy="6277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2CBD59-5751-48F4-99BD-740724D86E5F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6C473F0-A90F-4E18-81AB-49E28F7B1A70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DC664A2-E471-47A1-87F1-D8D82FC9390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5A3B7B3-CB99-48A8-B171-376D8AA243B1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44" name="Chevron 40">
                  <a:extLst>
                    <a:ext uri="{FF2B5EF4-FFF2-40B4-BE49-F238E27FC236}">
                      <a16:creationId xmlns:a16="http://schemas.microsoft.com/office/drawing/2014/main" id="{6DB04380-CD95-4CFA-92A4-13D3C29B2F3D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Chevron 40">
                  <a:extLst>
                    <a:ext uri="{FF2B5EF4-FFF2-40B4-BE49-F238E27FC236}">
                      <a16:creationId xmlns:a16="http://schemas.microsoft.com/office/drawing/2014/main" id="{BF2D3DF7-BE31-42B0-8BE6-BA2B8AE40E00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Chevron 40">
                  <a:extLst>
                    <a:ext uri="{FF2B5EF4-FFF2-40B4-BE49-F238E27FC236}">
                      <a16:creationId xmlns:a16="http://schemas.microsoft.com/office/drawing/2014/main" id="{FB0F859E-FA20-4DF9-9521-81FF8194DD09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Chevron 40">
                  <a:extLst>
                    <a:ext uri="{FF2B5EF4-FFF2-40B4-BE49-F238E27FC236}">
                      <a16:creationId xmlns:a16="http://schemas.microsoft.com/office/drawing/2014/main" id="{4258E7F5-E0A1-4EEA-8845-06F619A768A8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642E0E1C-6B0D-4174-9CF9-78B923E9DE90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577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/>
              <a:t>Two-proxy greedy </a:t>
            </a:r>
          </a:p>
          <a:p>
            <a:pPr marL="0" indent="0">
              <a:buNone/>
            </a:pPr>
            <a:r>
              <a:rPr lang="en-US" dirty="0"/>
              <a:t>   with rollback </a:t>
            </a:r>
            <a:r>
              <a:rPr lang="en-US" sz="1800" dirty="0"/>
              <a:t>(2-P RB)</a:t>
            </a:r>
          </a:p>
          <a:p>
            <a:endParaRPr lang="en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42D034-1D35-4273-A12A-0CC5F1C677E9}"/>
              </a:ext>
            </a:extLst>
          </p:cNvPr>
          <p:cNvGrpSpPr/>
          <p:nvPr/>
        </p:nvGrpSpPr>
        <p:grpSpPr>
          <a:xfrm>
            <a:off x="4674165" y="2052429"/>
            <a:ext cx="3472319" cy="2753141"/>
            <a:chOff x="778" y="1942129"/>
            <a:chExt cx="1947763" cy="12685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71E5B-25B7-44D3-90AF-2D8016B18ED4}"/>
                </a:ext>
              </a:extLst>
            </p:cNvPr>
            <p:cNvSpPr/>
            <p:nvPr/>
          </p:nvSpPr>
          <p:spPr>
            <a:xfrm>
              <a:off x="1517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93D12C-4D0E-4FF2-B7DA-EAA02BCC6C9A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FA0446-B091-4471-9FD2-A103916FC671}"/>
                </a:ext>
              </a:extLst>
            </p:cNvPr>
            <p:cNvSpPr/>
            <p:nvPr/>
          </p:nvSpPr>
          <p:spPr>
            <a:xfrm>
              <a:off x="1517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DDC5F7-5311-4A2B-BAEF-DCFC713F766B}"/>
                </a:ext>
              </a:extLst>
            </p:cNvPr>
            <p:cNvSpPr/>
            <p:nvPr/>
          </p:nvSpPr>
          <p:spPr>
            <a:xfrm>
              <a:off x="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19EC0F5-8F05-4A7F-A9BE-003FBBA7B608}"/>
              </a:ext>
            </a:extLst>
          </p:cNvPr>
          <p:cNvSpPr/>
          <p:nvPr/>
        </p:nvSpPr>
        <p:spPr>
          <a:xfrm>
            <a:off x="10777852" y="4177813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1F80DC-4612-45C5-A1DF-64BF7C44C34F}"/>
              </a:ext>
            </a:extLst>
          </p:cNvPr>
          <p:cNvSpPr/>
          <p:nvPr/>
        </p:nvSpPr>
        <p:spPr>
          <a:xfrm>
            <a:off x="10777852" y="2052429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0E942C-15FD-4422-9E7B-AE7E4FF2E4FB}"/>
              </a:ext>
            </a:extLst>
          </p:cNvPr>
          <p:cNvSpPr/>
          <p:nvPr/>
        </p:nvSpPr>
        <p:spPr>
          <a:xfrm>
            <a:off x="4674165" y="3052004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A6E16-E8CD-45F9-AF51-DAA28CA6F70B}"/>
              </a:ext>
            </a:extLst>
          </p:cNvPr>
          <p:cNvSpPr/>
          <p:nvPr/>
        </p:nvSpPr>
        <p:spPr>
          <a:xfrm>
            <a:off x="7378554" y="3052004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D53049-7D40-440F-B871-90FBDA2D8C2A}"/>
              </a:ext>
            </a:extLst>
          </p:cNvPr>
          <p:cNvSpPr/>
          <p:nvPr/>
        </p:nvSpPr>
        <p:spPr>
          <a:xfrm>
            <a:off x="10777852" y="3109226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04A994-E394-4806-804F-03AEB5EEB793}"/>
              </a:ext>
            </a:extLst>
          </p:cNvPr>
          <p:cNvSpPr/>
          <p:nvPr/>
        </p:nvSpPr>
        <p:spPr>
          <a:xfrm>
            <a:off x="6026803" y="3052003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C54D13-A32A-4F75-9F5F-26B319D3C88E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ABD67B-8B84-4D24-B285-356E88DEAC0E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14099B-29B1-42F4-B48E-4EFD7C63165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431DA79-253E-4C5E-AA9E-B8D6B8F5AF7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CF1C1EBB-471C-4E6D-B80E-C470A52DE18B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hevron 40">
                  <a:extLst>
                    <a:ext uri="{FF2B5EF4-FFF2-40B4-BE49-F238E27FC236}">
                      <a16:creationId xmlns:a16="http://schemas.microsoft.com/office/drawing/2014/main" id="{3935A87F-3533-4CA2-97BB-D63601B8B4F2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01C98284-1B23-4B62-9840-DA41A72F1291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Chevron 40">
                  <a:extLst>
                    <a:ext uri="{FF2B5EF4-FFF2-40B4-BE49-F238E27FC236}">
                      <a16:creationId xmlns:a16="http://schemas.microsoft.com/office/drawing/2014/main" id="{31F8A300-B25A-4CEF-A106-BC7A5A0618C9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Chevron 40">
              <a:extLst>
                <a:ext uri="{FF2B5EF4-FFF2-40B4-BE49-F238E27FC236}">
                  <a16:creationId xmlns:a16="http://schemas.microsoft.com/office/drawing/2014/main" id="{87DD22C6-3F3D-481C-9DF4-E26B1B1D1F61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182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/>
              <a:t>Two-proxy greedy </a:t>
            </a:r>
          </a:p>
          <a:p>
            <a:pPr marL="0" indent="0">
              <a:buNone/>
            </a:pPr>
            <a:r>
              <a:rPr lang="en-US" dirty="0"/>
              <a:t>   with rollback </a:t>
            </a:r>
            <a:r>
              <a:rPr lang="en-US" sz="1800" dirty="0"/>
              <a:t>(2-P RB)</a:t>
            </a:r>
          </a:p>
          <a:p>
            <a:endParaRPr lang="en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42D034-1D35-4273-A12A-0CC5F1C677E9}"/>
              </a:ext>
            </a:extLst>
          </p:cNvPr>
          <p:cNvGrpSpPr/>
          <p:nvPr/>
        </p:nvGrpSpPr>
        <p:grpSpPr>
          <a:xfrm>
            <a:off x="4674165" y="2052429"/>
            <a:ext cx="3472319" cy="2753141"/>
            <a:chOff x="778" y="1942129"/>
            <a:chExt cx="1947763" cy="12685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71E5B-25B7-44D3-90AF-2D8016B18ED4}"/>
                </a:ext>
              </a:extLst>
            </p:cNvPr>
            <p:cNvSpPr/>
            <p:nvPr/>
          </p:nvSpPr>
          <p:spPr>
            <a:xfrm>
              <a:off x="1517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93D12C-4D0E-4FF2-B7DA-EAA02BCC6C9A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FA0446-B091-4471-9FD2-A103916FC671}"/>
                </a:ext>
              </a:extLst>
            </p:cNvPr>
            <p:cNvSpPr/>
            <p:nvPr/>
          </p:nvSpPr>
          <p:spPr>
            <a:xfrm>
              <a:off x="1517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DDC5F7-5311-4A2B-BAEF-DCFC713F766B}"/>
                </a:ext>
              </a:extLst>
            </p:cNvPr>
            <p:cNvSpPr/>
            <p:nvPr/>
          </p:nvSpPr>
          <p:spPr>
            <a:xfrm>
              <a:off x="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19EC0F5-8F05-4A7F-A9BE-003FBBA7B608}"/>
              </a:ext>
            </a:extLst>
          </p:cNvPr>
          <p:cNvSpPr/>
          <p:nvPr/>
        </p:nvSpPr>
        <p:spPr>
          <a:xfrm>
            <a:off x="10777852" y="4177813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1F80DC-4612-45C5-A1DF-64BF7C44C34F}"/>
              </a:ext>
            </a:extLst>
          </p:cNvPr>
          <p:cNvSpPr/>
          <p:nvPr/>
        </p:nvSpPr>
        <p:spPr>
          <a:xfrm>
            <a:off x="10777852" y="2052429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0E942C-15FD-4422-9E7B-AE7E4FF2E4FB}"/>
              </a:ext>
            </a:extLst>
          </p:cNvPr>
          <p:cNvSpPr/>
          <p:nvPr/>
        </p:nvSpPr>
        <p:spPr>
          <a:xfrm>
            <a:off x="4674165" y="3052004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A6E16-E8CD-45F9-AF51-DAA28CA6F70B}"/>
              </a:ext>
            </a:extLst>
          </p:cNvPr>
          <p:cNvSpPr/>
          <p:nvPr/>
        </p:nvSpPr>
        <p:spPr>
          <a:xfrm>
            <a:off x="7378554" y="3052004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D53049-7D40-440F-B871-90FBDA2D8C2A}"/>
              </a:ext>
            </a:extLst>
          </p:cNvPr>
          <p:cNvSpPr/>
          <p:nvPr/>
        </p:nvSpPr>
        <p:spPr>
          <a:xfrm>
            <a:off x="10777852" y="3109226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04A994-E394-4806-804F-03AEB5EEB793}"/>
              </a:ext>
            </a:extLst>
          </p:cNvPr>
          <p:cNvSpPr/>
          <p:nvPr/>
        </p:nvSpPr>
        <p:spPr>
          <a:xfrm>
            <a:off x="6026359" y="3052004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3207CF-7132-4315-AD9E-B6681ED626DE}"/>
              </a:ext>
            </a:extLst>
          </p:cNvPr>
          <p:cNvCxnSpPr>
            <a:cxnSpLocks/>
            <a:stCxn id="20" idx="1"/>
            <a:endCxn id="11" idx="5"/>
          </p:cNvCxnSpPr>
          <p:nvPr/>
        </p:nvCxnSpPr>
        <p:spPr>
          <a:xfrm flipH="1" flipV="1">
            <a:off x="5329634" y="2588253"/>
            <a:ext cx="809186" cy="555684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1960C1-66E8-452C-A21C-332102A62D29}"/>
              </a:ext>
            </a:extLst>
          </p:cNvPr>
          <p:cNvCxnSpPr>
            <a:cxnSpLocks/>
            <a:stCxn id="20" idx="3"/>
            <a:endCxn id="13" idx="7"/>
          </p:cNvCxnSpPr>
          <p:nvPr/>
        </p:nvCxnSpPr>
        <p:spPr>
          <a:xfrm flipH="1">
            <a:off x="5329634" y="3587828"/>
            <a:ext cx="809186" cy="681918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AFC28E-AB7A-4E36-AE7B-DAE35014DFEA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>
          <a:xfrm flipV="1">
            <a:off x="6681828" y="2588253"/>
            <a:ext cx="809187" cy="555684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BA6019-F42B-4FC8-94AE-E22F2D9035A2}"/>
              </a:ext>
            </a:extLst>
          </p:cNvPr>
          <p:cNvCxnSpPr>
            <a:cxnSpLocks/>
            <a:stCxn id="20" idx="5"/>
            <a:endCxn id="10" idx="1"/>
          </p:cNvCxnSpPr>
          <p:nvPr/>
        </p:nvCxnSpPr>
        <p:spPr>
          <a:xfrm>
            <a:off x="6681828" y="3587828"/>
            <a:ext cx="809187" cy="681918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CEB97-57E2-420F-8AC4-A8070C86B991}"/>
              </a:ext>
            </a:extLst>
          </p:cNvPr>
          <p:cNvCxnSpPr>
            <a:cxnSpLocks/>
            <a:stCxn id="19" idx="4"/>
            <a:endCxn id="14" idx="0"/>
          </p:cNvCxnSpPr>
          <p:nvPr/>
        </p:nvCxnSpPr>
        <p:spPr>
          <a:xfrm>
            <a:off x="11161817" y="3736983"/>
            <a:ext cx="0" cy="440830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8F1CBD-8521-437F-8806-68EEAEF0D6E5}"/>
              </a:ext>
            </a:extLst>
          </p:cNvPr>
          <p:cNvCxnSpPr>
            <a:cxnSpLocks/>
            <a:stCxn id="15" idx="4"/>
            <a:endCxn id="19" idx="0"/>
          </p:cNvCxnSpPr>
          <p:nvPr/>
        </p:nvCxnSpPr>
        <p:spPr>
          <a:xfrm>
            <a:off x="11161817" y="2680186"/>
            <a:ext cx="0" cy="429040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7777AE-FD97-4E22-86FF-2C9E29388A05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6ED28E8-7270-4EF2-95E3-1953550F4219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2DB5D1-52B9-4D9F-9BB9-BF5BFA2C6061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AC924DD-6D30-463F-8302-0D40A61C91C9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8" name="Chevron 40">
                  <a:extLst>
                    <a:ext uri="{FF2B5EF4-FFF2-40B4-BE49-F238E27FC236}">
                      <a16:creationId xmlns:a16="http://schemas.microsoft.com/office/drawing/2014/main" id="{4AA5AFBB-8626-4BF3-A82D-644458B92C82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Chevron 40">
                  <a:extLst>
                    <a:ext uri="{FF2B5EF4-FFF2-40B4-BE49-F238E27FC236}">
                      <a16:creationId xmlns:a16="http://schemas.microsoft.com/office/drawing/2014/main" id="{0BAC05D8-1B40-4A37-9594-0AE51AFF84B4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6766C43E-BD14-4DCC-A201-945250925B6B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CC1FAC5E-A3C0-4155-A558-16B8338F850F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5" name="Chevron 40">
              <a:extLst>
                <a:ext uri="{FF2B5EF4-FFF2-40B4-BE49-F238E27FC236}">
                  <a16:creationId xmlns:a16="http://schemas.microsoft.com/office/drawing/2014/main" id="{74637537-C0C5-478D-97F2-C780FADDE0AD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4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One 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(1-P)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Two-proxy greedy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(2-P)</a:t>
            </a:r>
          </a:p>
          <a:p>
            <a:r>
              <a:rPr lang="en-US" dirty="0"/>
              <a:t>Two-proxy greedy </a:t>
            </a:r>
          </a:p>
          <a:p>
            <a:pPr marL="0" indent="0">
              <a:buNone/>
            </a:pPr>
            <a:r>
              <a:rPr lang="en-US" dirty="0"/>
              <a:t>   with rollback </a:t>
            </a:r>
            <a:r>
              <a:rPr lang="en-US" sz="1800" dirty="0"/>
              <a:t>(2-P RB)</a:t>
            </a:r>
          </a:p>
          <a:p>
            <a:endParaRPr lang="en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42D034-1D35-4273-A12A-0CC5F1C677E9}"/>
              </a:ext>
            </a:extLst>
          </p:cNvPr>
          <p:cNvGrpSpPr/>
          <p:nvPr/>
        </p:nvGrpSpPr>
        <p:grpSpPr>
          <a:xfrm>
            <a:off x="4674165" y="2052429"/>
            <a:ext cx="3472319" cy="2753141"/>
            <a:chOff x="778" y="1942129"/>
            <a:chExt cx="1947763" cy="12685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71E5B-25B7-44D3-90AF-2D8016B18ED4}"/>
                </a:ext>
              </a:extLst>
            </p:cNvPr>
            <p:cNvSpPr/>
            <p:nvPr/>
          </p:nvSpPr>
          <p:spPr>
            <a:xfrm>
              <a:off x="1517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93D12C-4D0E-4FF2-B7DA-EAA02BCC6C9A}"/>
                </a:ext>
              </a:extLst>
            </p:cNvPr>
            <p:cNvSpPr/>
            <p:nvPr/>
          </p:nvSpPr>
          <p:spPr>
            <a:xfrm>
              <a:off x="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FA0446-B091-4471-9FD2-A103916FC671}"/>
                </a:ext>
              </a:extLst>
            </p:cNvPr>
            <p:cNvSpPr/>
            <p:nvPr/>
          </p:nvSpPr>
          <p:spPr>
            <a:xfrm>
              <a:off x="1517778" y="1942129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IL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DDC5F7-5311-4A2B-BAEF-DCFC713F766B}"/>
                </a:ext>
              </a:extLst>
            </p:cNvPr>
            <p:cNvSpPr/>
            <p:nvPr/>
          </p:nvSpPr>
          <p:spPr>
            <a:xfrm>
              <a:off x="778" y="2921433"/>
              <a:ext cx="430763" cy="28924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IL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19EC0F5-8F05-4A7F-A9BE-003FBBA7B608}"/>
              </a:ext>
            </a:extLst>
          </p:cNvPr>
          <p:cNvSpPr/>
          <p:nvPr/>
        </p:nvSpPr>
        <p:spPr>
          <a:xfrm>
            <a:off x="10777852" y="4177813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1F80DC-4612-45C5-A1DF-64BF7C44C34F}"/>
              </a:ext>
            </a:extLst>
          </p:cNvPr>
          <p:cNvSpPr/>
          <p:nvPr/>
        </p:nvSpPr>
        <p:spPr>
          <a:xfrm>
            <a:off x="10777852" y="2052429"/>
            <a:ext cx="767930" cy="627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0E942C-15FD-4422-9E7B-AE7E4FF2E4FB}"/>
              </a:ext>
            </a:extLst>
          </p:cNvPr>
          <p:cNvSpPr/>
          <p:nvPr/>
        </p:nvSpPr>
        <p:spPr>
          <a:xfrm>
            <a:off x="4674165" y="3052004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A6E16-E8CD-45F9-AF51-DAA28CA6F70B}"/>
              </a:ext>
            </a:extLst>
          </p:cNvPr>
          <p:cNvSpPr/>
          <p:nvPr/>
        </p:nvSpPr>
        <p:spPr>
          <a:xfrm>
            <a:off x="7378554" y="3052004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D53049-7D40-440F-B871-90FBDA2D8C2A}"/>
              </a:ext>
            </a:extLst>
          </p:cNvPr>
          <p:cNvSpPr/>
          <p:nvPr/>
        </p:nvSpPr>
        <p:spPr>
          <a:xfrm>
            <a:off x="10777852" y="3109226"/>
            <a:ext cx="767930" cy="6277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04A994-E394-4806-804F-03AEB5EEB793}"/>
              </a:ext>
            </a:extLst>
          </p:cNvPr>
          <p:cNvSpPr/>
          <p:nvPr/>
        </p:nvSpPr>
        <p:spPr>
          <a:xfrm>
            <a:off x="6026359" y="3052004"/>
            <a:ext cx="767930" cy="62775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</a:t>
            </a:r>
            <a:endParaRPr lang="en-IL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3207CF-7132-4315-AD9E-B6681ED626DE}"/>
              </a:ext>
            </a:extLst>
          </p:cNvPr>
          <p:cNvCxnSpPr>
            <a:cxnSpLocks/>
            <a:stCxn id="17" idx="0"/>
            <a:endCxn id="11" idx="4"/>
          </p:cNvCxnSpPr>
          <p:nvPr/>
        </p:nvCxnSpPr>
        <p:spPr>
          <a:xfrm flipV="1">
            <a:off x="5058130" y="2680186"/>
            <a:ext cx="0" cy="371818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1960C1-66E8-452C-A21C-332102A62D29}"/>
              </a:ext>
            </a:extLst>
          </p:cNvPr>
          <p:cNvCxnSpPr>
            <a:cxnSpLocks/>
            <a:stCxn id="17" idx="4"/>
            <a:endCxn id="13" idx="0"/>
          </p:cNvCxnSpPr>
          <p:nvPr/>
        </p:nvCxnSpPr>
        <p:spPr>
          <a:xfrm>
            <a:off x="5058130" y="3679761"/>
            <a:ext cx="0" cy="498052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AFC28E-AB7A-4E36-AE7B-DAE35014DFEA}"/>
              </a:ext>
            </a:extLst>
          </p:cNvPr>
          <p:cNvCxnSpPr>
            <a:cxnSpLocks/>
            <a:stCxn id="18" idx="0"/>
            <a:endCxn id="12" idx="4"/>
          </p:cNvCxnSpPr>
          <p:nvPr/>
        </p:nvCxnSpPr>
        <p:spPr>
          <a:xfrm flipV="1">
            <a:off x="7762519" y="2680186"/>
            <a:ext cx="0" cy="371818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BA6019-F42B-4FC8-94AE-E22F2D9035A2}"/>
              </a:ext>
            </a:extLst>
          </p:cNvPr>
          <p:cNvCxnSpPr>
            <a:cxnSpLocks/>
            <a:stCxn id="18" idx="4"/>
            <a:endCxn id="10" idx="0"/>
          </p:cNvCxnSpPr>
          <p:nvPr/>
        </p:nvCxnSpPr>
        <p:spPr>
          <a:xfrm>
            <a:off x="7762519" y="3679761"/>
            <a:ext cx="0" cy="498052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CEB97-57E2-420F-8AC4-A8070C86B991}"/>
              </a:ext>
            </a:extLst>
          </p:cNvPr>
          <p:cNvCxnSpPr>
            <a:cxnSpLocks/>
            <a:stCxn id="19" idx="4"/>
            <a:endCxn id="14" idx="0"/>
          </p:cNvCxnSpPr>
          <p:nvPr/>
        </p:nvCxnSpPr>
        <p:spPr>
          <a:xfrm>
            <a:off x="11161817" y="3736983"/>
            <a:ext cx="0" cy="440830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8F1CBD-8521-437F-8806-68EEAEF0D6E5}"/>
              </a:ext>
            </a:extLst>
          </p:cNvPr>
          <p:cNvCxnSpPr>
            <a:cxnSpLocks/>
            <a:stCxn id="15" idx="4"/>
            <a:endCxn id="19" idx="0"/>
          </p:cNvCxnSpPr>
          <p:nvPr/>
        </p:nvCxnSpPr>
        <p:spPr>
          <a:xfrm>
            <a:off x="11161817" y="2680186"/>
            <a:ext cx="0" cy="429040"/>
          </a:xfrm>
          <a:prstGeom prst="straightConnector1">
            <a:avLst/>
          </a:prstGeom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212485-C62B-4794-8725-1FC144F34E46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BD1705-731A-43A1-B122-E3068C9C6B60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3B9F9BB-8909-4A1E-A231-9DE82E651910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98AFA7F-0917-4DF8-8F0C-DBD3FBA8B130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8" name="Chevron 40">
                  <a:extLst>
                    <a:ext uri="{FF2B5EF4-FFF2-40B4-BE49-F238E27FC236}">
                      <a16:creationId xmlns:a16="http://schemas.microsoft.com/office/drawing/2014/main" id="{FD0DF38D-FC7C-400B-9C02-F73F9ADB5726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Chevron 40">
                  <a:extLst>
                    <a:ext uri="{FF2B5EF4-FFF2-40B4-BE49-F238E27FC236}">
                      <a16:creationId xmlns:a16="http://schemas.microsoft.com/office/drawing/2014/main" id="{5C93D6FE-40C1-42C3-B99F-7F46A3EEBE5F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72C23A7E-D0E9-404F-A95F-E33784D6C8EC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46B6F0CA-D154-448C-B958-E345F7C0C514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5" name="Chevron 40">
              <a:extLst>
                <a:ext uri="{FF2B5EF4-FFF2-40B4-BE49-F238E27FC236}">
                  <a16:creationId xmlns:a16="http://schemas.microsoft.com/office/drawing/2014/main" id="{8C11A691-9A68-4B95-9ACD-E432FA36469E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7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CloudPilot System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512B92-2048-4CE0-A3B6-E95F6C8A0B0C}"/>
              </a:ext>
            </a:extLst>
          </p:cNvPr>
          <p:cNvSpPr txBox="1"/>
          <p:nvPr/>
        </p:nvSpPr>
        <p:spPr>
          <a:xfrm>
            <a:off x="422929" y="5937105"/>
            <a:ext cx="609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https://github.com/kfirtoledo/CloudPilot_Project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5284B547-0783-488D-B4F5-141524E375FF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Kubernetes-based system </a:t>
            </a:r>
          </a:p>
          <a:p>
            <a:r>
              <a:rPr lang="en-US" dirty="0"/>
              <a:t>3 types of clusters:</a:t>
            </a:r>
          </a:p>
          <a:p>
            <a:pPr lvl="1"/>
            <a:r>
              <a:rPr lang="en-US" dirty="0"/>
              <a:t>Measurements (iPerf3)</a:t>
            </a:r>
          </a:p>
          <a:p>
            <a:pPr lvl="2"/>
            <a:r>
              <a:rPr lang="en-US" sz="1600" dirty="0"/>
              <a:t>Multi-cloud: AWS, GCP, IBM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TCP forwarding</a:t>
            </a:r>
          </a:p>
          <a:p>
            <a:pPr lvl="2"/>
            <a:r>
              <a:rPr lang="en-US" sz="1800" dirty="0"/>
              <a:t>Multi-cloud: GCP, IBM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TCP acceleration (HAProxy)</a:t>
            </a:r>
          </a:p>
          <a:p>
            <a:pPr lvl="2"/>
            <a:r>
              <a:rPr lang="en-US" sz="1800" dirty="0"/>
              <a:t>Multi-cloud: GCP, IBM 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B120DA4-6794-4388-89DF-CCC18AE6EDB2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A0A1F26-635E-49D4-A9BF-20FE83082AA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F473B10-E043-4068-A806-77BD8402523E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0345078-2CB5-4CB7-91A1-2C2B0EE77C9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89" name="Chevron 40">
                  <a:extLst>
                    <a:ext uri="{FF2B5EF4-FFF2-40B4-BE49-F238E27FC236}">
                      <a16:creationId xmlns:a16="http://schemas.microsoft.com/office/drawing/2014/main" id="{2539ECB1-BC38-4FA1-A3CC-B02925F1095C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Chevron 40">
                  <a:extLst>
                    <a:ext uri="{FF2B5EF4-FFF2-40B4-BE49-F238E27FC236}">
                      <a16:creationId xmlns:a16="http://schemas.microsoft.com/office/drawing/2014/main" id="{0FC5CC2D-8D13-4DAB-B381-E1F82A28A384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Chevron 40">
                  <a:extLst>
                    <a:ext uri="{FF2B5EF4-FFF2-40B4-BE49-F238E27FC236}">
                      <a16:creationId xmlns:a16="http://schemas.microsoft.com/office/drawing/2014/main" id="{5E405237-74E2-4383-8350-EB1E86F0C13F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Chevron 40">
                  <a:extLst>
                    <a:ext uri="{FF2B5EF4-FFF2-40B4-BE49-F238E27FC236}">
                      <a16:creationId xmlns:a16="http://schemas.microsoft.com/office/drawing/2014/main" id="{9168A37B-929C-4BBD-915F-E8A49EF51F54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5" name="Chevron 40">
              <a:extLst>
                <a:ext uri="{FF2B5EF4-FFF2-40B4-BE49-F238E27FC236}">
                  <a16:creationId xmlns:a16="http://schemas.microsoft.com/office/drawing/2014/main" id="{B496C85C-959A-4A99-A58F-981C59188BF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F5A92F1-D5A4-4034-AB5F-FE3082FB6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56" y="2297705"/>
            <a:ext cx="6428615" cy="35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4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77C9-942E-4729-8762-38BDCD1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b="0" dirty="0"/>
              <a:t>Use Cases for Evaluations</a:t>
            </a:r>
            <a:br>
              <a:rPr lang="en-US" sz="6000" b="0" dirty="0"/>
            </a:br>
            <a:r>
              <a:rPr lang="en-US" sz="2700" b="0" i="1" dirty="0"/>
              <a:t>Topologies for geo-distributed applications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IL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BCF96-39B6-48A7-BC8D-B8A2116F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777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One-to-many </a:t>
            </a:r>
            <a:r>
              <a:rPr lang="en-US" sz="1800" dirty="0"/>
              <a:t>(Streaming)</a:t>
            </a:r>
            <a:r>
              <a:rPr lang="en-US" dirty="0"/>
              <a:t>                   Many-to-many </a:t>
            </a:r>
            <a:r>
              <a:rPr lang="en-US" sz="1800" dirty="0"/>
              <a:t>(Distributed-database)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Many one-to-one </a:t>
            </a:r>
            <a:r>
              <a:rPr lang="en-US" sz="2000" dirty="0"/>
              <a:t>(Backup)</a:t>
            </a:r>
            <a:r>
              <a:rPr lang="en-US" dirty="0"/>
              <a:t>       Many l</a:t>
            </a:r>
            <a:r>
              <a:rPr lang="en-US" b="0" i="0" dirty="0">
                <a:effectLst/>
                <a:latin typeface="Arial" panose="020B0604020202020204" pitchFamily="34" charset="0"/>
              </a:rPr>
              <a:t>ocalized one-to-many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(CDN)</a:t>
            </a:r>
            <a:endParaRPr lang="he-I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8C3DFA-4EF4-4B5C-9249-8C5D8CB0D7F3}"/>
              </a:ext>
            </a:extLst>
          </p:cNvPr>
          <p:cNvGrpSpPr/>
          <p:nvPr/>
        </p:nvGrpSpPr>
        <p:grpSpPr>
          <a:xfrm>
            <a:off x="1937437" y="1866242"/>
            <a:ext cx="1936085" cy="1653103"/>
            <a:chOff x="8900171" y="1632678"/>
            <a:chExt cx="1641038" cy="1339133"/>
          </a:xfrm>
        </p:grpSpPr>
        <p:pic>
          <p:nvPicPr>
            <p:cNvPr id="5" name="Picture 4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F5A820E9-CF2B-4D8C-9EDD-66A46E9DF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00171" y="2103876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3E493868-541F-41CF-91F0-98DAAEB17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11375" y="1632678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70C8FD89-27E2-4882-B495-12DE0B584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11375" y="2103876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F3178022-71AC-4961-92C8-442B0E869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11375" y="2598401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EA56D13-184A-4E6B-A8F4-02FF7062D23B}"/>
                </a:ext>
              </a:extLst>
            </p:cNvPr>
            <p:cNvSpPr/>
            <p:nvPr/>
          </p:nvSpPr>
          <p:spPr>
            <a:xfrm rot="20526875">
              <a:off x="9299551" y="1883509"/>
              <a:ext cx="902097" cy="24515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C781431-F029-4B47-BB01-C1ACBB3A3CC9}"/>
                </a:ext>
              </a:extLst>
            </p:cNvPr>
            <p:cNvSpPr/>
            <p:nvPr/>
          </p:nvSpPr>
          <p:spPr>
            <a:xfrm rot="1123940">
              <a:off x="9299550" y="2524127"/>
              <a:ext cx="902097" cy="24515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DC6F057-6682-4AD1-A09B-BFDAB1C7E59C}"/>
                </a:ext>
              </a:extLst>
            </p:cNvPr>
            <p:cNvSpPr/>
            <p:nvPr/>
          </p:nvSpPr>
          <p:spPr>
            <a:xfrm>
              <a:off x="9321323" y="2182003"/>
              <a:ext cx="902097" cy="24515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A6D3B1-50A6-4D4C-B52E-E3BF520F0ED5}"/>
              </a:ext>
            </a:extLst>
          </p:cNvPr>
          <p:cNvGrpSpPr/>
          <p:nvPr/>
        </p:nvGrpSpPr>
        <p:grpSpPr>
          <a:xfrm>
            <a:off x="7752401" y="1772848"/>
            <a:ext cx="1891870" cy="1769052"/>
            <a:chOff x="5978168" y="3193615"/>
            <a:chExt cx="1644410" cy="14134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176DF-282F-438E-924B-BD4ED055F920}"/>
                </a:ext>
              </a:extLst>
            </p:cNvPr>
            <p:cNvGrpSpPr/>
            <p:nvPr/>
          </p:nvGrpSpPr>
          <p:grpSpPr>
            <a:xfrm>
              <a:off x="5978168" y="3193615"/>
              <a:ext cx="1644410" cy="1413407"/>
              <a:chOff x="8896799" y="1632678"/>
              <a:chExt cx="1644410" cy="1413407"/>
            </a:xfrm>
          </p:grpSpPr>
          <p:pic>
            <p:nvPicPr>
              <p:cNvPr id="39" name="Picture 38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55AF9E68-0369-43C1-9631-1F2069041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96799" y="1638660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0163E893-2643-4D6A-8D5E-3E06FE422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211375" y="1632678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3133AADD-F9D7-4F1C-AD1C-F64419C3E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211375" y="2672623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833C18D7-A586-4A60-BE65-C93181DE23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00171" y="267267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Arrow: Left-Right 32">
              <a:extLst>
                <a:ext uri="{FF2B5EF4-FFF2-40B4-BE49-F238E27FC236}">
                  <a16:creationId xmlns:a16="http://schemas.microsoft.com/office/drawing/2014/main" id="{511C4326-72A9-4E11-A136-E5EC13B850E7}"/>
                </a:ext>
              </a:extLst>
            </p:cNvPr>
            <p:cNvSpPr/>
            <p:nvPr/>
          </p:nvSpPr>
          <p:spPr>
            <a:xfrm>
              <a:off x="6365072" y="4363731"/>
              <a:ext cx="848005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4" name="Arrow: Left-Right 33">
              <a:extLst>
                <a:ext uri="{FF2B5EF4-FFF2-40B4-BE49-F238E27FC236}">
                  <a16:creationId xmlns:a16="http://schemas.microsoft.com/office/drawing/2014/main" id="{103032E8-D983-441B-B759-799F3CC45F96}"/>
                </a:ext>
              </a:extLst>
            </p:cNvPr>
            <p:cNvSpPr/>
            <p:nvPr/>
          </p:nvSpPr>
          <p:spPr>
            <a:xfrm>
              <a:off x="6365071" y="3277942"/>
              <a:ext cx="848005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B524EE25-01E3-4141-951F-144BD5C0A048}"/>
                </a:ext>
              </a:extLst>
            </p:cNvPr>
            <p:cNvSpPr/>
            <p:nvPr/>
          </p:nvSpPr>
          <p:spPr>
            <a:xfrm rot="5400000">
              <a:off x="5832854" y="3800932"/>
              <a:ext cx="620460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0493679B-C19A-4248-9425-61EB6D794EF3}"/>
                </a:ext>
              </a:extLst>
            </p:cNvPr>
            <p:cNvSpPr/>
            <p:nvPr/>
          </p:nvSpPr>
          <p:spPr>
            <a:xfrm rot="5400000">
              <a:off x="7159475" y="3798298"/>
              <a:ext cx="620460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7" name="Arrow: Left-Right 36">
              <a:extLst>
                <a:ext uri="{FF2B5EF4-FFF2-40B4-BE49-F238E27FC236}">
                  <a16:creationId xmlns:a16="http://schemas.microsoft.com/office/drawing/2014/main" id="{A4A35A69-732B-401B-94DD-40D5536EBA51}"/>
                </a:ext>
              </a:extLst>
            </p:cNvPr>
            <p:cNvSpPr/>
            <p:nvPr/>
          </p:nvSpPr>
          <p:spPr>
            <a:xfrm rot="2395673">
              <a:off x="6156319" y="3856173"/>
              <a:ext cx="1300713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8" name="Arrow: Left-Right 37">
              <a:extLst>
                <a:ext uri="{FF2B5EF4-FFF2-40B4-BE49-F238E27FC236}">
                  <a16:creationId xmlns:a16="http://schemas.microsoft.com/office/drawing/2014/main" id="{6175193D-15AC-4F99-89C1-920EB08B4808}"/>
                </a:ext>
              </a:extLst>
            </p:cNvPr>
            <p:cNvSpPr/>
            <p:nvPr/>
          </p:nvSpPr>
          <p:spPr>
            <a:xfrm rot="19489574">
              <a:off x="6156038" y="3818579"/>
              <a:ext cx="1300713" cy="20475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666484-BB7E-48BC-8D8B-779C81D43A86}"/>
              </a:ext>
            </a:extLst>
          </p:cNvPr>
          <p:cNvGrpSpPr/>
          <p:nvPr/>
        </p:nvGrpSpPr>
        <p:grpSpPr>
          <a:xfrm>
            <a:off x="1957426" y="4236534"/>
            <a:ext cx="1838978" cy="2061800"/>
            <a:chOff x="976303" y="4743872"/>
            <a:chExt cx="1644410" cy="18991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C5C4F8-B270-4403-8C5A-0645FC383191}"/>
                </a:ext>
              </a:extLst>
            </p:cNvPr>
            <p:cNvGrpSpPr/>
            <p:nvPr/>
          </p:nvGrpSpPr>
          <p:grpSpPr>
            <a:xfrm>
              <a:off x="976303" y="5005367"/>
              <a:ext cx="1644410" cy="1413407"/>
              <a:chOff x="8896799" y="1632678"/>
              <a:chExt cx="1644410" cy="1413407"/>
            </a:xfrm>
          </p:grpSpPr>
          <p:pic>
            <p:nvPicPr>
              <p:cNvPr id="17" name="Picture 16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5057ED25-5072-4CA7-845D-D6B9FF94A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96799" y="1638660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CF619189-0874-40E3-8F3C-866D01EA33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211375" y="1632678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8FB41084-8E14-41F3-9F4D-EC066855E9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211375" y="2672623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192B2BD7-3F44-40E5-BA4C-0F242393D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00171" y="267267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42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CCCC6C78-08E0-47CF-9BBC-2E55C7888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42515" y="4743872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Value, server Free Icon of WHCompare Isometric Web Hosting &amp; Servers">
              <a:extLst>
                <a:ext uri="{FF2B5EF4-FFF2-40B4-BE49-F238E27FC236}">
                  <a16:creationId xmlns:a16="http://schemas.microsoft.com/office/drawing/2014/main" id="{10F9A15D-B340-4890-804C-2B03821B2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7077" y="6269594"/>
              <a:ext cx="329834" cy="37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FC9110EA-A89E-41E4-B286-82E32CBC1DCF}"/>
                </a:ext>
              </a:extLst>
            </p:cNvPr>
            <p:cNvSpPr/>
            <p:nvPr/>
          </p:nvSpPr>
          <p:spPr>
            <a:xfrm rot="5400000">
              <a:off x="1266364" y="5527293"/>
              <a:ext cx="1064288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5A502DCE-3FE9-4DEF-80D9-B8702AF2516A}"/>
                </a:ext>
              </a:extLst>
            </p:cNvPr>
            <p:cNvSpPr/>
            <p:nvPr/>
          </p:nvSpPr>
          <p:spPr>
            <a:xfrm rot="5400000">
              <a:off x="2141596" y="5541659"/>
              <a:ext cx="628400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E70CCADC-EC2B-4D52-B11A-B09C8A0996D3}"/>
                </a:ext>
              </a:extLst>
            </p:cNvPr>
            <p:cNvSpPr/>
            <p:nvPr/>
          </p:nvSpPr>
          <p:spPr>
            <a:xfrm rot="5400000">
              <a:off x="827020" y="5563743"/>
              <a:ext cx="628400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40BF86-F652-4130-90AE-0A070A3C8293}"/>
              </a:ext>
            </a:extLst>
          </p:cNvPr>
          <p:cNvGrpSpPr/>
          <p:nvPr/>
        </p:nvGrpSpPr>
        <p:grpSpPr>
          <a:xfrm>
            <a:off x="7015613" y="4320924"/>
            <a:ext cx="1379985" cy="1866230"/>
            <a:chOff x="6057641" y="4711773"/>
            <a:chExt cx="1379985" cy="186623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BDC941-CF86-4D3E-B8C6-33B9F8D0F711}"/>
                </a:ext>
              </a:extLst>
            </p:cNvPr>
            <p:cNvGrpSpPr/>
            <p:nvPr/>
          </p:nvGrpSpPr>
          <p:grpSpPr>
            <a:xfrm flipH="1">
              <a:off x="6057641" y="4711773"/>
              <a:ext cx="1379985" cy="1866230"/>
              <a:chOff x="9850404" y="1587865"/>
              <a:chExt cx="1169684" cy="1511782"/>
            </a:xfrm>
          </p:grpSpPr>
          <p:pic>
            <p:nvPicPr>
              <p:cNvPr id="59" name="Picture 58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31384602-7BCE-41C9-AE41-B25148396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850404" y="2162361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59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A00411E3-D591-45D8-B071-6C8B73B337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326622" y="158786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60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E6BF494C-65C0-4203-B5B5-575E68C7B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90254" y="210387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1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F7558C2C-2B2E-42B8-A5A4-93F678F40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338093" y="2726237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4073F8B2-1F16-4A65-9E0B-1A94E570D862}"/>
                  </a:ext>
                </a:extLst>
              </p:cNvPr>
              <p:cNvSpPr/>
              <p:nvPr/>
            </p:nvSpPr>
            <p:spPr>
              <a:xfrm rot="18628713">
                <a:off x="10114987" y="1953303"/>
                <a:ext cx="378154" cy="256516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</p:grp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F4D2802F-99CD-4DE9-8A47-E835E1688323}"/>
                </a:ext>
              </a:extLst>
            </p:cNvPr>
            <p:cNvSpPr/>
            <p:nvPr/>
          </p:nvSpPr>
          <p:spPr>
            <a:xfrm rot="19156490" flipH="1">
              <a:off x="6704776" y="5863518"/>
              <a:ext cx="466815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D280A495-267D-4A99-B205-18E932C8A357}"/>
                </a:ext>
              </a:extLst>
            </p:cNvPr>
            <p:cNvSpPr/>
            <p:nvPr/>
          </p:nvSpPr>
          <p:spPr>
            <a:xfrm flipH="1">
              <a:off x="6501513" y="5539285"/>
              <a:ext cx="466815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88DCEE-68E2-48C6-A181-449B0442315C}"/>
              </a:ext>
            </a:extLst>
          </p:cNvPr>
          <p:cNvGrpSpPr/>
          <p:nvPr/>
        </p:nvGrpSpPr>
        <p:grpSpPr>
          <a:xfrm flipH="1">
            <a:off x="8960276" y="4320924"/>
            <a:ext cx="1379985" cy="1866230"/>
            <a:chOff x="6057641" y="4711773"/>
            <a:chExt cx="1379985" cy="186623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AA4DEF8-3516-4D57-96AF-498FC080B069}"/>
                </a:ext>
              </a:extLst>
            </p:cNvPr>
            <p:cNvGrpSpPr/>
            <p:nvPr/>
          </p:nvGrpSpPr>
          <p:grpSpPr>
            <a:xfrm flipH="1">
              <a:off x="6057641" y="4711773"/>
              <a:ext cx="1379985" cy="1866230"/>
              <a:chOff x="9850404" y="1587865"/>
              <a:chExt cx="1169684" cy="1511782"/>
            </a:xfrm>
          </p:grpSpPr>
          <p:pic>
            <p:nvPicPr>
              <p:cNvPr id="89" name="Picture 88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560BDB7F-9DD4-45A1-B001-38EF771C6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850404" y="2162361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89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DEF0A374-1AB5-42DC-BDF0-AB966A234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326622" y="158786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7411D79A-2AC5-4C71-B9CD-AE96BC172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90254" y="2103875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91" descr="Value, server Free Icon of WHCompare Isometric Web Hosting &amp; Servers">
                <a:extLst>
                  <a:ext uri="{FF2B5EF4-FFF2-40B4-BE49-F238E27FC236}">
                    <a16:creationId xmlns:a16="http://schemas.microsoft.com/office/drawing/2014/main" id="{34C1CCB0-3B2B-49E4-B551-081B4E6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338093" y="2726237"/>
                <a:ext cx="329834" cy="373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Arrow: Right 92">
                <a:extLst>
                  <a:ext uri="{FF2B5EF4-FFF2-40B4-BE49-F238E27FC236}">
                    <a16:creationId xmlns:a16="http://schemas.microsoft.com/office/drawing/2014/main" id="{A51989DF-710B-405A-975B-A509F01BC349}"/>
                  </a:ext>
                </a:extLst>
              </p:cNvPr>
              <p:cNvSpPr/>
              <p:nvPr/>
            </p:nvSpPr>
            <p:spPr>
              <a:xfrm rot="18628713">
                <a:off x="10114987" y="1953303"/>
                <a:ext cx="378154" cy="256516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</p:grp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333462BA-2E82-4B2F-9A8F-BA4E19FF72FF}"/>
                </a:ext>
              </a:extLst>
            </p:cNvPr>
            <p:cNvSpPr/>
            <p:nvPr/>
          </p:nvSpPr>
          <p:spPr>
            <a:xfrm rot="19156490" flipH="1">
              <a:off x="6704776" y="5863518"/>
              <a:ext cx="466815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FD446725-0F4E-4F78-BF26-9CB8ECC99D7E}"/>
                </a:ext>
              </a:extLst>
            </p:cNvPr>
            <p:cNvSpPr/>
            <p:nvPr/>
          </p:nvSpPr>
          <p:spPr>
            <a:xfrm flipH="1">
              <a:off x="6501513" y="5539285"/>
              <a:ext cx="466815" cy="3026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11FD2D-EC97-4CCB-BAD0-A6CF1B6DBE9B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D20CD2-4395-4D67-A969-F13D0A79BA53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CA0AC1-E0AA-44F0-BAF0-F2A271FE0A48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2FBD577-9310-4FD6-A1F9-5ADB690BA69E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66" name="Chevron 40">
                  <a:extLst>
                    <a:ext uri="{FF2B5EF4-FFF2-40B4-BE49-F238E27FC236}">
                      <a16:creationId xmlns:a16="http://schemas.microsoft.com/office/drawing/2014/main" id="{5269624B-73C5-4FC8-85CF-6E1B37D3F723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Chevron 40">
                  <a:extLst>
                    <a:ext uri="{FF2B5EF4-FFF2-40B4-BE49-F238E27FC236}">
                      <a16:creationId xmlns:a16="http://schemas.microsoft.com/office/drawing/2014/main" id="{DE4D964E-C61E-4052-8AA5-2A54C3243E7B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Chevron 40">
                  <a:extLst>
                    <a:ext uri="{FF2B5EF4-FFF2-40B4-BE49-F238E27FC236}">
                      <a16:creationId xmlns:a16="http://schemas.microsoft.com/office/drawing/2014/main" id="{7EDEE929-9218-4442-B777-E1D181246F8B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Chevron 40">
                  <a:extLst>
                    <a:ext uri="{FF2B5EF4-FFF2-40B4-BE49-F238E27FC236}">
                      <a16:creationId xmlns:a16="http://schemas.microsoft.com/office/drawing/2014/main" id="{AB15AF01-9995-4ECF-9234-C227FC525741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1" name="Chevron 40">
              <a:extLst>
                <a:ext uri="{FF2B5EF4-FFF2-40B4-BE49-F238E27FC236}">
                  <a16:creationId xmlns:a16="http://schemas.microsoft.com/office/drawing/2014/main" id="{9004A5D3-D853-4A25-82FC-CEE18C86F828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01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FCT Acceleration for Each Use-Case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0" indent="0">
              <a:buNone/>
            </a:pPr>
            <a:r>
              <a:rPr lang="en-US" sz="1600" dirty="0"/>
              <a:t>18 worldwide GCP proxies, </a:t>
            </a:r>
          </a:p>
          <a:p>
            <a:pPr marL="0" indent="0">
              <a:buNone/>
            </a:pPr>
            <a:r>
              <a:rPr lang="en-US" sz="1600" dirty="0"/>
              <a:t>60 flows,</a:t>
            </a:r>
          </a:p>
          <a:p>
            <a:pPr marL="0" indent="0">
              <a:buNone/>
            </a:pPr>
            <a:r>
              <a:rPr lang="en-US" sz="1600" dirty="0"/>
              <a:t>2 GB per flow,  </a:t>
            </a:r>
          </a:p>
          <a:p>
            <a:pPr marL="0" indent="0">
              <a:buNone/>
            </a:pPr>
            <a:r>
              <a:rPr lang="en-US" sz="1600" dirty="0"/>
              <a:t>0.50$ per-proxy cost,  </a:t>
            </a:r>
          </a:p>
          <a:p>
            <a:pPr marL="0" indent="0">
              <a:buNone/>
            </a:pPr>
            <a:r>
              <a:rPr lang="en-US" sz="1600" dirty="0"/>
              <a:t>0.08$/GB data cost, </a:t>
            </a:r>
          </a:p>
          <a:p>
            <a:pPr marL="0" indent="0">
              <a:buNone/>
            </a:pPr>
            <a:r>
              <a:rPr lang="en-US" sz="1600" dirty="0"/>
              <a:t>fixed total budget</a:t>
            </a:r>
            <a:endParaRPr lang="en-IL" sz="1600" dirty="0"/>
          </a:p>
        </p:txBody>
      </p:sp>
      <p:pic>
        <p:nvPicPr>
          <p:cNvPr id="7" name="Picture 6" descr="xzxz">
            <a:extLst>
              <a:ext uri="{FF2B5EF4-FFF2-40B4-BE49-F238E27FC236}">
                <a16:creationId xmlns:a16="http://schemas.microsoft.com/office/drawing/2014/main" id="{2F1C0872-5392-4929-8768-30671028B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1200150"/>
            <a:ext cx="3738582" cy="2126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83FFC-24DC-44A4-A3E2-0ACD682C7162}"/>
              </a:ext>
            </a:extLst>
          </p:cNvPr>
          <p:cNvSpPr txBox="1"/>
          <p:nvPr/>
        </p:nvSpPr>
        <p:spPr>
          <a:xfrm>
            <a:off x="4410074" y="3490840"/>
            <a:ext cx="2753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One to many </a:t>
            </a:r>
            <a:r>
              <a:rPr lang="en-US" sz="1400" dirty="0"/>
              <a:t>(streaming)</a:t>
            </a:r>
            <a:endParaRPr lang="he-IL" dirty="0"/>
          </a:p>
        </p:txBody>
      </p:sp>
      <p:pic>
        <p:nvPicPr>
          <p:cNvPr id="12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60DE5622-3DA9-4328-82E7-D1E260862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78" y="1152525"/>
            <a:ext cx="3645807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483539-E8A2-4669-991B-8D6EC0F0D177}"/>
              </a:ext>
            </a:extLst>
          </p:cNvPr>
          <p:cNvSpPr txBox="1"/>
          <p:nvPr/>
        </p:nvSpPr>
        <p:spPr>
          <a:xfrm>
            <a:off x="8334827" y="3455335"/>
            <a:ext cx="3485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Many to many </a:t>
            </a:r>
            <a:r>
              <a:rPr lang="en-US" sz="1400" dirty="0"/>
              <a:t>(Distributed-database)</a:t>
            </a:r>
            <a:endParaRPr lang="he-IL" dirty="0"/>
          </a:p>
        </p:txBody>
      </p:sp>
      <p:pic>
        <p:nvPicPr>
          <p:cNvPr id="15" name="Picture 14" descr="Chart, waterfall chart&#10;&#10;Description automatically generated">
            <a:extLst>
              <a:ext uri="{FF2B5EF4-FFF2-40B4-BE49-F238E27FC236}">
                <a16:creationId xmlns:a16="http://schemas.microsoft.com/office/drawing/2014/main" id="{A6CAAD69-2A3E-4A2F-BE57-E13B1EA8A3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/>
          <a:stretch/>
        </p:blipFill>
        <p:spPr>
          <a:xfrm>
            <a:off x="3745323" y="3886199"/>
            <a:ext cx="3618518" cy="22964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1B14E3-911A-478E-B7D1-89A63345469F}"/>
              </a:ext>
            </a:extLst>
          </p:cNvPr>
          <p:cNvSpPr txBox="1"/>
          <p:nvPr/>
        </p:nvSpPr>
        <p:spPr>
          <a:xfrm>
            <a:off x="4338747" y="6207464"/>
            <a:ext cx="32167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Many one to one (</a:t>
            </a:r>
            <a:r>
              <a:rPr lang="en-US" sz="1400" dirty="0"/>
              <a:t>Backup</a:t>
            </a:r>
            <a:r>
              <a:rPr lang="en-US" dirty="0"/>
              <a:t>)</a:t>
            </a:r>
            <a:endParaRPr lang="he-IL" dirty="0"/>
          </a:p>
        </p:txBody>
      </p:sp>
      <p:pic>
        <p:nvPicPr>
          <p:cNvPr id="19" name="Picture 18" descr="Chart, box and whisker chart&#10;&#10;Description automatically generated">
            <a:extLst>
              <a:ext uri="{FF2B5EF4-FFF2-40B4-BE49-F238E27FC236}">
                <a16:creationId xmlns:a16="http://schemas.microsoft.com/office/drawing/2014/main" id="{09D1349E-A323-4A09-A39D-E35C95C8FF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-1"/>
          <a:stretch/>
        </p:blipFill>
        <p:spPr>
          <a:xfrm>
            <a:off x="8096838" y="3892772"/>
            <a:ext cx="3645807" cy="2289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FE66F7-1A4A-4718-9A06-952ED040B696}"/>
              </a:ext>
            </a:extLst>
          </p:cNvPr>
          <p:cNvSpPr txBox="1"/>
          <p:nvPr/>
        </p:nvSpPr>
        <p:spPr>
          <a:xfrm>
            <a:off x="8096838" y="6234670"/>
            <a:ext cx="3486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Many localized one-to-many </a:t>
            </a:r>
            <a:r>
              <a:rPr lang="en-US" sz="1400" b="0" i="0" u="none" strike="noStrike" baseline="0" dirty="0">
                <a:latin typeface="NimbusRomNo9L-Regu"/>
              </a:rPr>
              <a:t>(CDN)</a:t>
            </a:r>
            <a:endParaRPr lang="he-IL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9C5EB3-F444-417C-B4A7-C003C48C0A80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643981-FF76-4A4B-B343-E714FCB8D4EB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47E10B3-AF4B-436C-9F9B-500227140818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E46E289-86EC-466E-B6BF-F05085947583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0" name="Chevron 40">
                  <a:extLst>
                    <a:ext uri="{FF2B5EF4-FFF2-40B4-BE49-F238E27FC236}">
                      <a16:creationId xmlns:a16="http://schemas.microsoft.com/office/drawing/2014/main" id="{5F446D12-3A57-4C98-9FAE-5549DF7580FA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036FB254-993B-4A6C-ACF1-322441CAB528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hevron 40">
                  <a:extLst>
                    <a:ext uri="{FF2B5EF4-FFF2-40B4-BE49-F238E27FC236}">
                      <a16:creationId xmlns:a16="http://schemas.microsoft.com/office/drawing/2014/main" id="{D91F5BCC-C96B-4A9C-AF6D-0ACA7456B43F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4B13DBF2-5094-4125-A56B-4A574707E1EB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7" name="Chevron 40">
              <a:extLst>
                <a:ext uri="{FF2B5EF4-FFF2-40B4-BE49-F238E27FC236}">
                  <a16:creationId xmlns:a16="http://schemas.microsoft.com/office/drawing/2014/main" id="{F3240B91-8A6D-471C-B9D5-7AECEE326C0D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88C69CBD-2689-46F2-967A-4ED3AC6B6EAA}"/>
              </a:ext>
            </a:extLst>
          </p:cNvPr>
          <p:cNvSpPr/>
          <p:nvPr/>
        </p:nvSpPr>
        <p:spPr>
          <a:xfrm>
            <a:off x="7156933" y="1924050"/>
            <a:ext cx="206908" cy="1193020"/>
          </a:xfrm>
          <a:prstGeom prst="upDown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73372-432C-476B-8269-2267877FFB4A}"/>
              </a:ext>
            </a:extLst>
          </p:cNvPr>
          <p:cNvSpPr txBox="1"/>
          <p:nvPr/>
        </p:nvSpPr>
        <p:spPr>
          <a:xfrm>
            <a:off x="7319704" y="2282460"/>
            <a:ext cx="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3.6x</a:t>
            </a:r>
            <a:endParaRPr lang="LID4096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B81F7DCC-DCFE-47FB-B651-6572E89D94F0}"/>
              </a:ext>
            </a:extLst>
          </p:cNvPr>
          <p:cNvSpPr/>
          <p:nvPr/>
        </p:nvSpPr>
        <p:spPr>
          <a:xfrm>
            <a:off x="11311419" y="1948643"/>
            <a:ext cx="206908" cy="1193020"/>
          </a:xfrm>
          <a:prstGeom prst="upDown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0B26AD-CD26-4AAD-A114-79BF15863D9F}"/>
              </a:ext>
            </a:extLst>
          </p:cNvPr>
          <p:cNvSpPr txBox="1"/>
          <p:nvPr/>
        </p:nvSpPr>
        <p:spPr>
          <a:xfrm>
            <a:off x="11528295" y="2220198"/>
            <a:ext cx="63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3.9x</a:t>
            </a:r>
            <a:endParaRPr lang="LID4096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328A28B2-C5FF-43CB-A623-E84DD91C16CD}"/>
              </a:ext>
            </a:extLst>
          </p:cNvPr>
          <p:cNvSpPr/>
          <p:nvPr/>
        </p:nvSpPr>
        <p:spPr>
          <a:xfrm>
            <a:off x="7011229" y="4340014"/>
            <a:ext cx="206908" cy="1552785"/>
          </a:xfrm>
          <a:prstGeom prst="upDown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D5CF4E-D9EB-4604-94C6-CFF6F4D10FF0}"/>
              </a:ext>
            </a:extLst>
          </p:cNvPr>
          <p:cNvSpPr txBox="1"/>
          <p:nvPr/>
        </p:nvSpPr>
        <p:spPr>
          <a:xfrm>
            <a:off x="7221977" y="5181932"/>
            <a:ext cx="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4.3x</a:t>
            </a:r>
            <a:endParaRPr lang="LID4096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Arrow: Up-Down 35">
            <a:extLst>
              <a:ext uri="{FF2B5EF4-FFF2-40B4-BE49-F238E27FC236}">
                <a16:creationId xmlns:a16="http://schemas.microsoft.com/office/drawing/2014/main" id="{0593C6EE-7374-4E7F-97CC-49E6B440FD23}"/>
              </a:ext>
            </a:extLst>
          </p:cNvPr>
          <p:cNvSpPr/>
          <p:nvPr/>
        </p:nvSpPr>
        <p:spPr>
          <a:xfrm>
            <a:off x="11390886" y="5081588"/>
            <a:ext cx="206908" cy="859775"/>
          </a:xfrm>
          <a:prstGeom prst="upDown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3D872E-9BF9-4C99-857D-49DB089BB5BD}"/>
              </a:ext>
            </a:extLst>
          </p:cNvPr>
          <p:cNvSpPr txBox="1"/>
          <p:nvPr/>
        </p:nvSpPr>
        <p:spPr>
          <a:xfrm>
            <a:off x="11528295" y="5181932"/>
            <a:ext cx="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2.7x</a:t>
            </a:r>
            <a:endParaRPr lang="LID4096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Impact of Last-Mile Bandwidth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1600" b="1" u="sng" dirty="0"/>
              <a:t>Evaluation setup:</a:t>
            </a:r>
          </a:p>
          <a:p>
            <a:pPr marL="0" indent="0">
              <a:buNone/>
            </a:pPr>
            <a:r>
              <a:rPr lang="en-US" sz="1600" dirty="0"/>
              <a:t>Simulation with 18 worldwide GCP proxies, One-to-many topology (hosts randomly picked within 40ms of random GCP </a:t>
            </a:r>
          </a:p>
          <a:p>
            <a:pPr marL="0" indent="0">
              <a:buNone/>
            </a:pPr>
            <a:r>
              <a:rPr lang="en-US" sz="1600" dirty="0"/>
              <a:t>proxy) , 2 GB per flow, 60 flows, 0.50$ per-proxy cost, 0.08$/GB data cost, fixed total budget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IL" u="sng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7871DC1-200A-4BB4-908C-1FC31381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2" y="1266825"/>
            <a:ext cx="6441138" cy="42940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9625AF-1CEF-4969-80EC-B203F362C190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1F1E43-A9BE-4E4A-A134-818A4F05F807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82E694-3980-4946-B7A9-83F22025CB6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6028B8A-FBD0-44FA-B3A5-F888B348B600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4" name="Chevron 40">
                  <a:extLst>
                    <a:ext uri="{FF2B5EF4-FFF2-40B4-BE49-F238E27FC236}">
                      <a16:creationId xmlns:a16="http://schemas.microsoft.com/office/drawing/2014/main" id="{000B85ED-8179-4BE4-AABA-E0408F559CC2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Chevron 40">
                  <a:extLst>
                    <a:ext uri="{FF2B5EF4-FFF2-40B4-BE49-F238E27FC236}">
                      <a16:creationId xmlns:a16="http://schemas.microsoft.com/office/drawing/2014/main" id="{03EEF34D-4AE2-40E0-A354-943DD6397C2E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Chevron 40">
                  <a:extLst>
                    <a:ext uri="{FF2B5EF4-FFF2-40B4-BE49-F238E27FC236}">
                      <a16:creationId xmlns:a16="http://schemas.microsoft.com/office/drawing/2014/main" id="{BF2EDE3A-9FA6-42DA-B8E4-817FD7197801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Chevron 40">
                  <a:extLst>
                    <a:ext uri="{FF2B5EF4-FFF2-40B4-BE49-F238E27FC236}">
                      <a16:creationId xmlns:a16="http://schemas.microsoft.com/office/drawing/2014/main" id="{5F6A4F6B-99B7-4465-BD4D-A4E8C9AC7121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1" name="Chevron 40">
              <a:extLst>
                <a:ext uri="{FF2B5EF4-FFF2-40B4-BE49-F238E27FC236}">
                  <a16:creationId xmlns:a16="http://schemas.microsoft.com/office/drawing/2014/main" id="{4F60FA31-D9BC-4EA8-A397-A38E8208AA90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F479CA3-D131-4596-9345-3F93590F7DB3}"/>
              </a:ext>
            </a:extLst>
          </p:cNvPr>
          <p:cNvSpPr/>
          <p:nvPr/>
        </p:nvSpPr>
        <p:spPr>
          <a:xfrm>
            <a:off x="7506898" y="3863181"/>
            <a:ext cx="1390650" cy="503143"/>
          </a:xfrm>
          <a:prstGeom prst="wedgeRoundRectCallout">
            <a:avLst>
              <a:gd name="adj1" fmla="val -56744"/>
              <a:gd name="adj2" fmla="val -986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 optics</a:t>
            </a:r>
            <a:endParaRPr lang="LID4096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A27FAF-0893-4702-96AC-F5323A94680A}"/>
              </a:ext>
            </a:extLst>
          </p:cNvPr>
          <p:cNvSpPr/>
          <p:nvPr/>
        </p:nvSpPr>
        <p:spPr>
          <a:xfrm>
            <a:off x="7362825" y="3429000"/>
            <a:ext cx="31432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B6611F-039E-417F-B1BE-E251336AA45A}"/>
              </a:ext>
            </a:extLst>
          </p:cNvPr>
          <p:cNvSpPr/>
          <p:nvPr/>
        </p:nvSpPr>
        <p:spPr>
          <a:xfrm>
            <a:off x="3956767" y="3611610"/>
            <a:ext cx="1390650" cy="503143"/>
          </a:xfrm>
          <a:prstGeom prst="wedgeRoundRectCallout">
            <a:avLst>
              <a:gd name="adj1" fmla="val 55585"/>
              <a:gd name="adj2" fmla="val 14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DSL</a:t>
            </a:r>
            <a:endParaRPr lang="LID4096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763737-35CE-4DE1-BDF7-B254308658A3}"/>
              </a:ext>
            </a:extLst>
          </p:cNvPr>
          <p:cNvSpPr/>
          <p:nvPr/>
        </p:nvSpPr>
        <p:spPr>
          <a:xfrm>
            <a:off x="5347417" y="4694960"/>
            <a:ext cx="31432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EA567-12D3-4CB8-BEFA-2343BE2C4CE2}"/>
              </a:ext>
            </a:extLst>
          </p:cNvPr>
          <p:cNvSpPr/>
          <p:nvPr/>
        </p:nvSpPr>
        <p:spPr>
          <a:xfrm>
            <a:off x="3755240" y="5222383"/>
            <a:ext cx="404423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Last-mile bandwidth[Mbps]</a:t>
            </a:r>
            <a:endParaRPr lang="LID409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2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13FA30D-10B5-4871-A685-12D446C23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/>
          <a:stretch/>
        </p:blipFill>
        <p:spPr>
          <a:xfrm>
            <a:off x="2472482" y="1539875"/>
            <a:ext cx="6760417" cy="3474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51ADD-B735-4719-8AAF-1318174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Cloud Experiment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11-BAF4-4142-88AC-F4CE03BA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NimbusRomNo9L-Regu"/>
            </a:endParaRPr>
          </a:p>
          <a:p>
            <a:endParaRPr lang="en-US" sz="1800" dirty="0">
              <a:latin typeface="NimbusRomNo9L-Regu"/>
            </a:endParaRPr>
          </a:p>
          <a:p>
            <a:endParaRPr lang="en-US" sz="1800" u="sng" dirty="0">
              <a:latin typeface="NimbusRomNo9L-Regu"/>
            </a:endParaRPr>
          </a:p>
          <a:p>
            <a:endParaRPr lang="en-US" sz="1800" u="sng" dirty="0">
              <a:latin typeface="NimbusRomNo9L-Regu"/>
            </a:endParaRPr>
          </a:p>
          <a:p>
            <a:endParaRPr lang="en-US" sz="1800" u="sng" dirty="0">
              <a:latin typeface="NimbusRomNo9L-Regu"/>
            </a:endParaRPr>
          </a:p>
          <a:p>
            <a:endParaRPr lang="en-US" sz="1800" u="sng" dirty="0">
              <a:latin typeface="NimbusRomNo9L-Regu"/>
            </a:endParaRPr>
          </a:p>
          <a:p>
            <a:endParaRPr lang="en-US" sz="1800" u="sng" dirty="0">
              <a:latin typeface="NimbusRomNo9L-Regu"/>
            </a:endParaRPr>
          </a:p>
          <a:p>
            <a:pPr marL="0" indent="0">
              <a:buNone/>
            </a:pPr>
            <a:endParaRPr lang="en-US" sz="1800" u="sng" dirty="0">
              <a:latin typeface="NimbusRomNo9L-Regu"/>
            </a:endParaRPr>
          </a:p>
          <a:p>
            <a:pPr marL="0" indent="0">
              <a:buNone/>
            </a:pPr>
            <a:endParaRPr lang="en-US" sz="1800" u="sng" dirty="0">
              <a:latin typeface="NimbusRomNo9L-Regu"/>
            </a:endParaRPr>
          </a:p>
          <a:p>
            <a:pPr marL="0" indent="0">
              <a:buNone/>
            </a:pPr>
            <a:endParaRPr lang="en-US" sz="1800" u="sng" dirty="0">
              <a:latin typeface="NimbusRomNo9L-Regu"/>
            </a:endParaRPr>
          </a:p>
          <a:p>
            <a:pPr marL="0" indent="0">
              <a:buNone/>
            </a:pPr>
            <a:r>
              <a:rPr lang="en-US" sz="1600" b="1" u="sng" dirty="0"/>
              <a:t>Experiment setup:</a:t>
            </a:r>
          </a:p>
          <a:p>
            <a:pPr marL="0" indent="0">
              <a:buNone/>
            </a:pPr>
            <a:r>
              <a:rPr lang="en-US" sz="1600" dirty="0"/>
              <a:t>Many-to-many topology (Brazil, England, Finland, and Japan), 2 GB per flow, 12 flows </a:t>
            </a:r>
          </a:p>
          <a:p>
            <a:pPr marL="0" indent="0">
              <a:buNone/>
            </a:pPr>
            <a:r>
              <a:rPr lang="en-US" sz="1600" dirty="0"/>
              <a:t>0.50$ per-proxy cost, 0.08$/GB data cost, fixed total budget (total 6$, i.e. 0.50$ per flow)</a:t>
            </a:r>
          </a:p>
          <a:p>
            <a:endParaRPr lang="en-IL" u="sng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B9971-D14C-4F8B-AAB5-BDF721803F7C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16B3ED-5D78-4537-9967-6A0678CD3944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5FFBBD-A879-4793-A087-69CF75964DF5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E8E4333-E321-4970-9CD3-D7D5D71B9575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2" name="Chevron 40">
                  <a:extLst>
                    <a:ext uri="{FF2B5EF4-FFF2-40B4-BE49-F238E27FC236}">
                      <a16:creationId xmlns:a16="http://schemas.microsoft.com/office/drawing/2014/main" id="{A725372C-BB78-4400-AF41-847094CC73FC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Chevron 40">
                  <a:extLst>
                    <a:ext uri="{FF2B5EF4-FFF2-40B4-BE49-F238E27FC236}">
                      <a16:creationId xmlns:a16="http://schemas.microsoft.com/office/drawing/2014/main" id="{348627E0-A29D-45B4-B2A8-2BB8F689B2E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Chevron 40">
                  <a:extLst>
                    <a:ext uri="{FF2B5EF4-FFF2-40B4-BE49-F238E27FC236}">
                      <a16:creationId xmlns:a16="http://schemas.microsoft.com/office/drawing/2014/main" id="{2FC75420-5C37-4686-BAA3-72E078BAC0AC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Chevron 40">
                  <a:extLst>
                    <a:ext uri="{FF2B5EF4-FFF2-40B4-BE49-F238E27FC236}">
                      <a16:creationId xmlns:a16="http://schemas.microsoft.com/office/drawing/2014/main" id="{9E450473-B5FD-440E-8AF4-BBDF3953DB83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0E66F1A5-64CC-41D6-B29F-5238751F5C56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5239D5B4-0398-4E9B-B530-679F96705F47}"/>
              </a:ext>
            </a:extLst>
          </p:cNvPr>
          <p:cNvSpPr/>
          <p:nvPr/>
        </p:nvSpPr>
        <p:spPr>
          <a:xfrm>
            <a:off x="8517792" y="1904023"/>
            <a:ext cx="316523" cy="18815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68FD9-B8F6-418B-9410-31A2B40657BE}"/>
              </a:ext>
            </a:extLst>
          </p:cNvPr>
          <p:cNvSpPr txBox="1"/>
          <p:nvPr/>
        </p:nvSpPr>
        <p:spPr>
          <a:xfrm>
            <a:off x="8734669" y="2475523"/>
            <a:ext cx="597877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3x</a:t>
            </a:r>
            <a:endParaRPr lang="LID4096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8175-55E2-478E-A14F-E557FC51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Clouds Are </a:t>
            </a:r>
            <a:r>
              <a:rPr lang="en-US" dirty="0"/>
              <a:t>E</a:t>
            </a:r>
            <a:r>
              <a:rPr lang="en-US" b="1" dirty="0"/>
              <a:t>verywhere</a:t>
            </a:r>
            <a:endParaRPr lang="he-IL" b="1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8014E87-EF34-406B-BAF2-14DBEA74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50" y="1143000"/>
            <a:ext cx="6142051" cy="28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BM opens four US data centers - DCD">
            <a:extLst>
              <a:ext uri="{FF2B5EF4-FFF2-40B4-BE49-F238E27FC236}">
                <a16:creationId xmlns:a16="http://schemas.microsoft.com/office/drawing/2014/main" id="{F2A89A57-B756-422C-A0F4-E647D8DA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5739351" cy="28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Azure datacenter locations | Buy Azure cloud hosting">
            <a:extLst>
              <a:ext uri="{FF2B5EF4-FFF2-40B4-BE49-F238E27FC236}">
                <a16:creationId xmlns:a16="http://schemas.microsoft.com/office/drawing/2014/main" id="{9513772E-E415-4F5C-A5B9-4E82A7D8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582"/>
            <a:ext cx="5886558" cy="27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3A7F0-85A5-4331-B51F-EEE5F26BE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49" y="3978803"/>
            <a:ext cx="6250487" cy="253629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A668D4-9F88-42F4-9EBA-40222C87A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48" y="5313796"/>
            <a:ext cx="1524000" cy="1143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9BC4AAC-B2D0-4F56-AEB5-36D5E5FBF2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" y="5830718"/>
            <a:ext cx="902467" cy="4889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C73944-0E99-433C-8FB8-760FF4A77818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8742D4-AE03-4B2C-92F9-993575F1BB1F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C17FD8-435E-4AEE-ACEC-2F9F97C967B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19D8C19-78C4-4CE1-A20C-36F7AA4B808F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FA0E9308-1FEB-4D14-83B4-A3CEBB30DC8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19487E41-D81E-4675-B223-DCFD0036880E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hevron 40">
                  <a:extLst>
                    <a:ext uri="{FF2B5EF4-FFF2-40B4-BE49-F238E27FC236}">
                      <a16:creationId xmlns:a16="http://schemas.microsoft.com/office/drawing/2014/main" id="{BA994DDA-CBBE-4B25-9762-378D89567801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Chevron 40">
                  <a:extLst>
                    <a:ext uri="{FF2B5EF4-FFF2-40B4-BE49-F238E27FC236}">
                      <a16:creationId xmlns:a16="http://schemas.microsoft.com/office/drawing/2014/main" id="{EAA0EC64-5C90-491F-8A19-EC459CAB9077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8DFEF53D-456B-4B38-9BE2-C54F359AACA6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265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8C1E2D-FAF4-4C40-AB98-16299281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C5D2-9BC7-460B-BA8B-B856283C7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CloudPilot system </a:t>
            </a:r>
            <a:r>
              <a:rPr lang="en-US" sz="2400" dirty="0"/>
              <a:t>	        </a:t>
            </a:r>
            <a:r>
              <a:rPr lang="en-US" sz="2400" dirty="0">
                <a:hlinkClick r:id="rId3"/>
              </a:rPr>
              <a:t>https://github.com/kfirtoledo/CloudPilot_Project</a:t>
            </a:r>
            <a:endParaRPr lang="en-US" sz="2400" dirty="0"/>
          </a:p>
          <a:p>
            <a:pPr lvl="1"/>
            <a:r>
              <a:rPr lang="en-US" dirty="0"/>
              <a:t>Measurements</a:t>
            </a:r>
          </a:p>
          <a:p>
            <a:pPr lvl="1"/>
            <a:r>
              <a:rPr lang="en-US" dirty="0"/>
              <a:t>TCP acceleration</a:t>
            </a:r>
          </a:p>
          <a:p>
            <a:pPr lvl="1"/>
            <a:r>
              <a:rPr lang="en-US" dirty="0"/>
              <a:t>Multi-clouds </a:t>
            </a:r>
          </a:p>
          <a:p>
            <a:pPr lvl="1"/>
            <a:r>
              <a:rPr lang="en-US" u="sng" dirty="0"/>
              <a:t>Future work:</a:t>
            </a:r>
            <a:r>
              <a:rPr lang="en-US" dirty="0"/>
              <a:t> full automation, scalability, other clouds, setup-time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Cloud proxy placement problem</a:t>
            </a:r>
          </a:p>
          <a:p>
            <a:pPr lvl="1"/>
            <a:r>
              <a:rPr lang="en-US" dirty="0"/>
              <a:t>Problem and model</a:t>
            </a:r>
          </a:p>
          <a:p>
            <a:pPr lvl="1"/>
            <a:r>
              <a:rPr lang="en-US" dirty="0"/>
              <a:t>Heuristics algorithms</a:t>
            </a:r>
          </a:p>
          <a:p>
            <a:pPr lvl="1"/>
            <a:r>
              <a:rPr lang="en-US" dirty="0"/>
              <a:t>Evaluation</a:t>
            </a:r>
          </a:p>
          <a:p>
            <a:pPr lvl="1"/>
            <a:r>
              <a:rPr lang="en-US" u="sng" dirty="0"/>
              <a:t>Future work:</a:t>
            </a:r>
            <a:r>
              <a:rPr lang="en-US" dirty="0"/>
              <a:t> other acceleration</a:t>
            </a:r>
          </a:p>
          <a:p>
            <a:pPr lvl="1"/>
            <a:endParaRPr lang="en-IL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C8246-B11E-4058-BAA9-EB1496033BB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456363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62C144-3B5F-4583-BF93-9FE32C3E83BD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6/16/2022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B16D73-3858-4D64-89CA-A430A3B895AC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68EC0C-D556-4F2F-8F21-315C873E8D1D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6A9A48-FBB1-4DF3-B103-753F97BE5B6B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855823A-AC19-4901-A9E3-47787E462F4D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D4DD2FF6-CB6F-4271-B5C2-4643328228E9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Chevron 40">
                  <a:extLst>
                    <a:ext uri="{FF2B5EF4-FFF2-40B4-BE49-F238E27FC236}">
                      <a16:creationId xmlns:a16="http://schemas.microsoft.com/office/drawing/2014/main" id="{3EE688F5-0678-4860-AC88-26851D0CA3DC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hevron 40">
                  <a:extLst>
                    <a:ext uri="{FF2B5EF4-FFF2-40B4-BE49-F238E27FC236}">
                      <a16:creationId xmlns:a16="http://schemas.microsoft.com/office/drawing/2014/main" id="{1A973D0E-3895-4A4A-8891-60862B0DD1BE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Chevron 40">
                  <a:extLst>
                    <a:ext uri="{FF2B5EF4-FFF2-40B4-BE49-F238E27FC236}">
                      <a16:creationId xmlns:a16="http://schemas.microsoft.com/office/drawing/2014/main" id="{BA9226D9-8088-49F2-9AAB-97A1D54F111E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2E3177E8-6E67-437C-B9C2-1C9C2A7FDFA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Chevron 40">
            <a:extLst>
              <a:ext uri="{FF2B5EF4-FFF2-40B4-BE49-F238E27FC236}">
                <a16:creationId xmlns:a16="http://schemas.microsoft.com/office/drawing/2014/main" id="{F26501F7-4D9B-42B9-917B-CEBF90F5CD2E}"/>
              </a:ext>
            </a:extLst>
          </p:cNvPr>
          <p:cNvSpPr/>
          <p:nvPr/>
        </p:nvSpPr>
        <p:spPr>
          <a:xfrm>
            <a:off x="10195007" y="6550361"/>
            <a:ext cx="1974543" cy="278799"/>
          </a:xfrm>
          <a:prstGeom prst="chevron">
            <a:avLst/>
          </a:prstGeom>
          <a:solidFill>
            <a:srgbClr val="0A41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Conclusion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55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2648463"/>
          </a:xfrm>
        </p:spPr>
        <p:txBody>
          <a:bodyPr/>
          <a:lstStyle/>
          <a:p>
            <a:pPr algn="ctr">
              <a:buNone/>
            </a:pPr>
            <a:r>
              <a:rPr lang="en-US" sz="5400" b="1" dirty="0"/>
              <a:t>CloudPilot: </a:t>
            </a:r>
            <a:br>
              <a:rPr lang="en-US" sz="5400" b="1" dirty="0"/>
            </a:br>
            <a:r>
              <a:rPr lang="en-US" sz="5400" b="1" dirty="0"/>
              <a:t>Flow Acceleration in the Cloud</a:t>
            </a:r>
            <a:endParaRPr lang="en-IL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ED6844C-383A-4EB9-8D80-EB87E51B6D4D}"/>
              </a:ext>
            </a:extLst>
          </p:cNvPr>
          <p:cNvSpPr txBox="1"/>
          <p:nvPr/>
        </p:nvSpPr>
        <p:spPr>
          <a:xfrm>
            <a:off x="428624" y="3177779"/>
            <a:ext cx="113823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200" b="1" dirty="0"/>
              <a:t>Thank you!</a:t>
            </a:r>
          </a:p>
          <a:p>
            <a:pPr algn="ctr"/>
            <a:endParaRPr lang="en-US" altLang="en-US" sz="7200" b="1" dirty="0"/>
          </a:p>
          <a:p>
            <a:endParaRPr lang="en-US" altLang="en-US" sz="2400" b="1" dirty="0"/>
          </a:p>
          <a:p>
            <a:pPr algn="ctr"/>
            <a:r>
              <a:rPr lang="en-US" altLang="en-US" sz="2400" b="1" dirty="0"/>
              <a:t>Contact: Kfir Toledo – skmt@campus.technion.ac.il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BD7C690-7EAD-4D0C-B68F-EDD0A9B0CB46}"/>
              </a:ext>
            </a:extLst>
          </p:cNvPr>
          <p:cNvSpPr txBox="1"/>
          <p:nvPr/>
        </p:nvSpPr>
        <p:spPr>
          <a:xfrm>
            <a:off x="3682482" y="6020393"/>
            <a:ext cx="4404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endParaRPr lang="he-IL" alt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IFIP Networking 2022</a:t>
            </a:r>
            <a:endParaRPr lang="en-US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</p:spTree>
    <p:extLst>
      <p:ext uri="{BB962C8B-B14F-4D97-AF65-F5344CB8AC3E}">
        <p14:creationId xmlns:p14="http://schemas.microsoft.com/office/powerpoint/2010/main" val="412336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isibleEarth High Resolution Map (43200x21600) | Earth map, Earth world  map, World map wallpaper">
            <a:extLst>
              <a:ext uri="{FF2B5EF4-FFF2-40B4-BE49-F238E27FC236}">
                <a16:creationId xmlns:a16="http://schemas.microsoft.com/office/drawing/2014/main" id="{C2EBDE50-B4CF-4510-8EC8-A7621A30E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54590" b="50169"/>
          <a:stretch/>
        </p:blipFill>
        <p:spPr bwMode="auto">
          <a:xfrm>
            <a:off x="838200" y="1354715"/>
            <a:ext cx="10701483" cy="52583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2DFC3D9-093A-4649-A4C8-B1E2215712F2}"/>
              </a:ext>
            </a:extLst>
          </p:cNvPr>
          <p:cNvSpPr/>
          <p:nvPr/>
        </p:nvSpPr>
        <p:spPr>
          <a:xfrm>
            <a:off x="1988672" y="4253043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</a:t>
            </a:r>
            <a:endParaRPr lang="en-IL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C9173B1-79D9-4BAD-B56A-CCBA07C1C534}"/>
              </a:ext>
            </a:extLst>
          </p:cNvPr>
          <p:cNvSpPr/>
          <p:nvPr/>
        </p:nvSpPr>
        <p:spPr>
          <a:xfrm>
            <a:off x="5762445" y="4313057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</a:t>
            </a:r>
            <a:endParaRPr lang="en-IL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DC0A6D-BAF1-41A9-883B-C008035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 Forwarding</a:t>
            </a:r>
            <a:endParaRPr lang="he-IL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13CEE0A-70E2-41A6-9379-E87790149917}"/>
              </a:ext>
            </a:extLst>
          </p:cNvPr>
          <p:cNvSpPr/>
          <p:nvPr/>
        </p:nvSpPr>
        <p:spPr>
          <a:xfrm>
            <a:off x="3097468" y="4090601"/>
            <a:ext cx="2099095" cy="10039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Cloud</a:t>
            </a:r>
            <a:endParaRPr lang="en-IL" sz="1400" dirty="0">
              <a:solidFill>
                <a:schemeClr val="tx1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D70E9A9-AFCB-4C94-9141-665AA9902084}"/>
              </a:ext>
            </a:extLst>
          </p:cNvPr>
          <p:cNvCxnSpPr>
            <a:cxnSpLocks/>
            <a:stCxn id="44" idx="6"/>
            <a:endCxn id="37" idx="2"/>
          </p:cNvCxnSpPr>
          <p:nvPr/>
        </p:nvCxnSpPr>
        <p:spPr>
          <a:xfrm>
            <a:off x="2830462" y="4502403"/>
            <a:ext cx="2931983" cy="60014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2F08EA13-FE5E-4C62-B8A6-F8295C08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7300" y="4412675"/>
            <a:ext cx="307777" cy="2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F0A86986-2304-44A0-99D5-3D12F89F046A}"/>
              </a:ext>
            </a:extLst>
          </p:cNvPr>
          <p:cNvSpPr/>
          <p:nvPr/>
        </p:nvSpPr>
        <p:spPr>
          <a:xfrm>
            <a:off x="3747645" y="3474368"/>
            <a:ext cx="1134863" cy="510376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Internet</a:t>
            </a:r>
            <a:endParaRPr lang="LID4096" sz="1000" dirty="0">
              <a:solidFill>
                <a:schemeClr val="tx1"/>
              </a:solidFill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DCC452E-157B-4C1E-9698-4D52818A9AC5}"/>
              </a:ext>
            </a:extLst>
          </p:cNvPr>
          <p:cNvCxnSpPr>
            <a:cxnSpLocks/>
            <a:stCxn id="44" idx="0"/>
            <a:endCxn id="37" idx="0"/>
          </p:cNvCxnSpPr>
          <p:nvPr/>
        </p:nvCxnSpPr>
        <p:spPr>
          <a:xfrm rot="16200000" flipH="1">
            <a:off x="4266446" y="2396164"/>
            <a:ext cx="60014" cy="3773773"/>
          </a:xfrm>
          <a:prstGeom prst="curvedConnector3">
            <a:avLst>
              <a:gd name="adj1" fmla="val -920539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53B954AF-6E27-49D6-BD79-D008DC19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2110" y="4378454"/>
            <a:ext cx="463483" cy="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son Using Laptop Computer Icon Image Vector Illustration Design Royalty  Free Cliparts, Vectors, And Stock Illustration. Image 78109426.">
            <a:extLst>
              <a:ext uri="{FF2B5EF4-FFF2-40B4-BE49-F238E27FC236}">
                <a16:creationId xmlns:a16="http://schemas.microsoft.com/office/drawing/2014/main" id="{CD7DCEF8-2A90-4076-840A-9BDCDA27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9655" y="4313057"/>
            <a:ext cx="439821" cy="3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9DA3D0-F0F7-4FF1-8652-364E0E53F914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0E8C71-4BCE-43A3-BCF7-11DE582B65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668409-3817-4160-97C1-0E29D6428507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CF1C786-4DC6-49DE-A78D-6132D0D8BFAE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1" name="Chevron 40">
                  <a:extLst>
                    <a:ext uri="{FF2B5EF4-FFF2-40B4-BE49-F238E27FC236}">
                      <a16:creationId xmlns:a16="http://schemas.microsoft.com/office/drawing/2014/main" id="{93BC568F-F645-44DB-8721-D8ACCA11D2D9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hevron 40">
                  <a:extLst>
                    <a:ext uri="{FF2B5EF4-FFF2-40B4-BE49-F238E27FC236}">
                      <a16:creationId xmlns:a16="http://schemas.microsoft.com/office/drawing/2014/main" id="{151C0EAD-2CCC-42EC-BC97-CBE30903C4FE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Chevron 40">
                  <a:extLst>
                    <a:ext uri="{FF2B5EF4-FFF2-40B4-BE49-F238E27FC236}">
                      <a16:creationId xmlns:a16="http://schemas.microsoft.com/office/drawing/2014/main" id="{DE700E15-FCF9-43E1-A8AB-939A93E57FC5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Chevron 40">
                  <a:extLst>
                    <a:ext uri="{FF2B5EF4-FFF2-40B4-BE49-F238E27FC236}">
                      <a16:creationId xmlns:a16="http://schemas.microsoft.com/office/drawing/2014/main" id="{2138C2E5-94C9-4A63-A6B8-5C93EA49731D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Chevron 40">
              <a:extLst>
                <a:ext uri="{FF2B5EF4-FFF2-40B4-BE49-F238E27FC236}">
                  <a16:creationId xmlns:a16="http://schemas.microsoft.com/office/drawing/2014/main" id="{75AB2FE4-D63D-4B0D-BEB1-22DD11649D84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90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isibleEarth High Resolution Map (43200x21600) | Earth map, Earth world  map, World map wallpaper">
            <a:extLst>
              <a:ext uri="{FF2B5EF4-FFF2-40B4-BE49-F238E27FC236}">
                <a16:creationId xmlns:a16="http://schemas.microsoft.com/office/drawing/2014/main" id="{C2EBDE50-B4CF-4510-8EC8-A7621A30E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54590" b="50169"/>
          <a:stretch/>
        </p:blipFill>
        <p:spPr bwMode="auto">
          <a:xfrm>
            <a:off x="838200" y="1354715"/>
            <a:ext cx="10701483" cy="52583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2DFC3D9-093A-4649-A4C8-B1E2215712F2}"/>
              </a:ext>
            </a:extLst>
          </p:cNvPr>
          <p:cNvSpPr/>
          <p:nvPr/>
        </p:nvSpPr>
        <p:spPr>
          <a:xfrm>
            <a:off x="1988672" y="4253043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</a:t>
            </a:r>
            <a:endParaRPr lang="en-IL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C9173B1-79D9-4BAD-B56A-CCBA07C1C534}"/>
              </a:ext>
            </a:extLst>
          </p:cNvPr>
          <p:cNvSpPr/>
          <p:nvPr/>
        </p:nvSpPr>
        <p:spPr>
          <a:xfrm>
            <a:off x="5762445" y="4313057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</a:t>
            </a:r>
            <a:endParaRPr lang="en-IL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DC0A6D-BAF1-41A9-883B-C008035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TCP-Split Acceleration</a:t>
            </a:r>
            <a:endParaRPr lang="he-IL" dirty="0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6679F31C-9250-46B9-A0CA-72F61B834B5C}"/>
              </a:ext>
            </a:extLst>
          </p:cNvPr>
          <p:cNvSpPr/>
          <p:nvPr/>
        </p:nvSpPr>
        <p:spPr>
          <a:xfrm>
            <a:off x="3097468" y="4090601"/>
            <a:ext cx="2099095" cy="10039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   Cloud</a:t>
            </a:r>
            <a:endParaRPr lang="en-IL" sz="1400" dirty="0">
              <a:solidFill>
                <a:schemeClr val="tx1"/>
              </a:solidFill>
            </a:endParaRPr>
          </a:p>
        </p:txBody>
      </p:sp>
      <p:pic>
        <p:nvPicPr>
          <p:cNvPr id="14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2F08EA13-FE5E-4C62-B8A6-F8295C08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7300" y="4441495"/>
            <a:ext cx="307777" cy="2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D50ABADD-1C85-4E51-8A7F-A6474A07A5CA}"/>
              </a:ext>
            </a:extLst>
          </p:cNvPr>
          <p:cNvCxnSpPr>
            <a:cxnSpLocks/>
          </p:cNvCxnSpPr>
          <p:nvPr/>
        </p:nvCxnSpPr>
        <p:spPr>
          <a:xfrm>
            <a:off x="2491225" y="4565199"/>
            <a:ext cx="1516075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92D065E-6825-4E20-BE06-2E982BB9447C}"/>
              </a:ext>
            </a:extLst>
          </p:cNvPr>
          <p:cNvCxnSpPr>
            <a:cxnSpLocks/>
            <a:stCxn id="14" idx="1"/>
            <a:endCxn id="19" idx="3"/>
          </p:cNvCxnSpPr>
          <p:nvPr/>
        </p:nvCxnSpPr>
        <p:spPr>
          <a:xfrm>
            <a:off x="4315077" y="4565444"/>
            <a:ext cx="1627033" cy="6215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34D369-62A5-4834-B968-59373C464633}"/>
              </a:ext>
            </a:extLst>
          </p:cNvPr>
          <p:cNvSpPr txBox="1"/>
          <p:nvPr/>
        </p:nvSpPr>
        <p:spPr>
          <a:xfrm>
            <a:off x="3869552" y="4167296"/>
            <a:ext cx="59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Proxy</a:t>
            </a:r>
            <a:endParaRPr lang="LID4096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03F8F-728B-49DD-8A29-C8EEAD6EA185}"/>
              </a:ext>
            </a:extLst>
          </p:cNvPr>
          <p:cNvSpPr txBox="1"/>
          <p:nvPr/>
        </p:nvSpPr>
        <p:spPr>
          <a:xfrm>
            <a:off x="3297001" y="4226241"/>
            <a:ext cx="228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954BD-4582-4791-9ACB-46A704990A0D}"/>
              </a:ext>
            </a:extLst>
          </p:cNvPr>
          <p:cNvSpPr txBox="1"/>
          <p:nvPr/>
        </p:nvSpPr>
        <p:spPr>
          <a:xfrm>
            <a:off x="4702146" y="4253043"/>
            <a:ext cx="3576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E4C4D80-3FC5-4E53-8F39-04D972339381}"/>
              </a:ext>
            </a:extLst>
          </p:cNvPr>
          <p:cNvSpPr/>
          <p:nvPr/>
        </p:nvSpPr>
        <p:spPr>
          <a:xfrm>
            <a:off x="3747645" y="3474368"/>
            <a:ext cx="1134863" cy="510376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Internet</a:t>
            </a:r>
            <a:endParaRPr lang="LID4096" sz="1000" dirty="0">
              <a:solidFill>
                <a:schemeClr val="tx1"/>
              </a:solidFill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DCC452E-157B-4C1E-9698-4D52818A9AC5}"/>
              </a:ext>
            </a:extLst>
          </p:cNvPr>
          <p:cNvCxnSpPr>
            <a:cxnSpLocks/>
            <a:stCxn id="44" idx="0"/>
            <a:endCxn id="37" idx="0"/>
          </p:cNvCxnSpPr>
          <p:nvPr/>
        </p:nvCxnSpPr>
        <p:spPr>
          <a:xfrm rot="16200000" flipH="1">
            <a:off x="4266446" y="2396164"/>
            <a:ext cx="60014" cy="3773773"/>
          </a:xfrm>
          <a:prstGeom prst="curvedConnector3">
            <a:avLst>
              <a:gd name="adj1" fmla="val -920539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B123CE45-CF7D-4478-ACCC-F49604D0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2110" y="4385004"/>
            <a:ext cx="463483" cy="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erson Using Laptop Computer Icon Image Vector Illustration Design Royalty  Free Cliparts, Vectors, And Stock Illustration. Image 78109426.">
            <a:extLst>
              <a:ext uri="{FF2B5EF4-FFF2-40B4-BE49-F238E27FC236}">
                <a16:creationId xmlns:a16="http://schemas.microsoft.com/office/drawing/2014/main" id="{7B942202-8C60-4F7F-BFA9-1DE3E1FF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9655" y="4313057"/>
            <a:ext cx="439821" cy="3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9BC4B1A-64AA-4A59-A6A9-F5620EC2D6A0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0FCEED-2918-40C9-A34C-4F87EE6A094A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C0433EC-3792-444D-9C21-A0689CE4F62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18CF26-7DAB-4C9D-9D15-8BDE19D1FA37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8" name="Chevron 40">
                  <a:extLst>
                    <a:ext uri="{FF2B5EF4-FFF2-40B4-BE49-F238E27FC236}">
                      <a16:creationId xmlns:a16="http://schemas.microsoft.com/office/drawing/2014/main" id="{D5B644D3-D92C-4211-9AF7-D022B7195CA9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Chevron 40">
                  <a:extLst>
                    <a:ext uri="{FF2B5EF4-FFF2-40B4-BE49-F238E27FC236}">
                      <a16:creationId xmlns:a16="http://schemas.microsoft.com/office/drawing/2014/main" id="{97817CC5-691C-4D02-B271-4AC81F33FC2D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8D09FA69-666E-4429-BA47-525423E91DB0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61F6362A-46F0-4919-A8B4-1FA48A3B1E55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Chevron 40">
              <a:extLst>
                <a:ext uri="{FF2B5EF4-FFF2-40B4-BE49-F238E27FC236}">
                  <a16:creationId xmlns:a16="http://schemas.microsoft.com/office/drawing/2014/main" id="{29DCE0BF-942E-4811-9833-FDEC89AA4767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4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isibleEarth High Resolution Map (43200x21600) | Earth map, Earth world  map, World map wallpaper">
            <a:extLst>
              <a:ext uri="{FF2B5EF4-FFF2-40B4-BE49-F238E27FC236}">
                <a16:creationId xmlns:a16="http://schemas.microsoft.com/office/drawing/2014/main" id="{C2EBDE50-B4CF-4510-8EC8-A7621A30E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-201" r="54590" b="55046"/>
          <a:stretch/>
        </p:blipFill>
        <p:spPr bwMode="auto">
          <a:xfrm>
            <a:off x="838200" y="1333500"/>
            <a:ext cx="10701483" cy="47648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2DFC3D9-093A-4649-A4C8-B1E2215712F2}"/>
              </a:ext>
            </a:extLst>
          </p:cNvPr>
          <p:cNvSpPr/>
          <p:nvPr/>
        </p:nvSpPr>
        <p:spPr>
          <a:xfrm>
            <a:off x="1988672" y="4253043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</a:t>
            </a:r>
            <a:endParaRPr lang="en-IL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C9173B1-79D9-4BAD-B56A-CCBA07C1C534}"/>
              </a:ext>
            </a:extLst>
          </p:cNvPr>
          <p:cNvSpPr/>
          <p:nvPr/>
        </p:nvSpPr>
        <p:spPr>
          <a:xfrm>
            <a:off x="5762445" y="4313057"/>
            <a:ext cx="841790" cy="498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</a:t>
            </a:r>
            <a:endParaRPr lang="en-IL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DC0A6D-BAF1-41A9-883B-C0080350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2-Proxy</a:t>
            </a:r>
            <a:r>
              <a:rPr lang="en-US" dirty="0"/>
              <a:t> TCP-Split Acceleration</a:t>
            </a:r>
            <a:endParaRPr lang="he-IL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0D50CD6A-3280-42C3-9CBF-D44D3565DEBF}"/>
              </a:ext>
            </a:extLst>
          </p:cNvPr>
          <p:cNvSpPr/>
          <p:nvPr/>
        </p:nvSpPr>
        <p:spPr>
          <a:xfrm>
            <a:off x="3097468" y="4090601"/>
            <a:ext cx="2099095" cy="10039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   Cloud</a:t>
            </a:r>
            <a:endParaRPr lang="en-IL" sz="1400" dirty="0">
              <a:solidFill>
                <a:schemeClr val="tx1"/>
              </a:solidFill>
            </a:endParaRPr>
          </a:p>
        </p:txBody>
      </p:sp>
      <p:pic>
        <p:nvPicPr>
          <p:cNvPr id="14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2F08EA13-FE5E-4C62-B8A6-F8295C08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2455" y="4441250"/>
            <a:ext cx="307777" cy="2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D50ABADD-1C85-4E51-8A7F-A6474A07A5CA}"/>
              </a:ext>
            </a:extLst>
          </p:cNvPr>
          <p:cNvCxnSpPr>
            <a:cxnSpLocks/>
          </p:cNvCxnSpPr>
          <p:nvPr/>
        </p:nvCxnSpPr>
        <p:spPr>
          <a:xfrm flipV="1">
            <a:off x="2491225" y="4558104"/>
            <a:ext cx="796304" cy="7095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92D065E-6825-4E20-BE06-2E982BB9447C}"/>
              </a:ext>
            </a:extLst>
          </p:cNvPr>
          <p:cNvCxnSpPr>
            <a:cxnSpLocks/>
          </p:cNvCxnSpPr>
          <p:nvPr/>
        </p:nvCxnSpPr>
        <p:spPr>
          <a:xfrm>
            <a:off x="5242973" y="4575533"/>
            <a:ext cx="699137" cy="6006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35AF19EC-A3F5-45F7-B375-4352AA2A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4776" y="4448408"/>
            <a:ext cx="307777" cy="2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F470F075-E89B-4CCE-AD32-A66D95F98D27}"/>
              </a:ext>
            </a:extLst>
          </p:cNvPr>
          <p:cNvCxnSpPr>
            <a:cxnSpLocks/>
            <a:stCxn id="14" idx="1"/>
            <a:endCxn id="19" idx="3"/>
          </p:cNvCxnSpPr>
          <p:nvPr/>
        </p:nvCxnSpPr>
        <p:spPr>
          <a:xfrm>
            <a:off x="3550232" y="4565199"/>
            <a:ext cx="1284544" cy="715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3FF5641-82E5-42CE-8AB2-89293EC64406}"/>
              </a:ext>
            </a:extLst>
          </p:cNvPr>
          <p:cNvSpPr txBox="1"/>
          <p:nvPr/>
        </p:nvSpPr>
        <p:spPr>
          <a:xfrm>
            <a:off x="3221875" y="4208096"/>
            <a:ext cx="59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Proxy</a:t>
            </a:r>
            <a:endParaRPr lang="LID4096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93A343-37CD-4B3E-9C0B-878B1516253C}"/>
              </a:ext>
            </a:extLst>
          </p:cNvPr>
          <p:cNvSpPr txBox="1"/>
          <p:nvPr/>
        </p:nvSpPr>
        <p:spPr>
          <a:xfrm>
            <a:off x="4637647" y="4191545"/>
            <a:ext cx="122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Proxy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29FA6-55A2-EB5B-9C6A-E5CBDD23C55F}"/>
              </a:ext>
            </a:extLst>
          </p:cNvPr>
          <p:cNvSpPr txBox="1"/>
          <p:nvPr/>
        </p:nvSpPr>
        <p:spPr>
          <a:xfrm>
            <a:off x="4033074" y="4222657"/>
            <a:ext cx="3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E95CC-C897-8DCC-FFA5-A60916E86438}"/>
              </a:ext>
            </a:extLst>
          </p:cNvPr>
          <p:cNvSpPr txBox="1"/>
          <p:nvPr/>
        </p:nvSpPr>
        <p:spPr>
          <a:xfrm>
            <a:off x="2744804" y="4212207"/>
            <a:ext cx="3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5B5A88-2A17-356C-AEFC-E265AC336F8B}"/>
              </a:ext>
            </a:extLst>
          </p:cNvPr>
          <p:cNvSpPr txBox="1"/>
          <p:nvPr/>
        </p:nvSpPr>
        <p:spPr>
          <a:xfrm>
            <a:off x="5367322" y="4222657"/>
            <a:ext cx="3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CFC2AE5-8836-4B75-BFFD-2C5007A08127}"/>
              </a:ext>
            </a:extLst>
          </p:cNvPr>
          <p:cNvSpPr/>
          <p:nvPr/>
        </p:nvSpPr>
        <p:spPr>
          <a:xfrm>
            <a:off x="3747645" y="3474368"/>
            <a:ext cx="1134863" cy="510376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Internet</a:t>
            </a:r>
            <a:endParaRPr lang="LID4096" sz="1000" dirty="0">
              <a:solidFill>
                <a:schemeClr val="tx1"/>
              </a:solidFill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DCC452E-157B-4C1E-9698-4D52818A9AC5}"/>
              </a:ext>
            </a:extLst>
          </p:cNvPr>
          <p:cNvCxnSpPr>
            <a:cxnSpLocks/>
            <a:stCxn id="44" idx="0"/>
            <a:endCxn id="37" idx="0"/>
          </p:cNvCxnSpPr>
          <p:nvPr/>
        </p:nvCxnSpPr>
        <p:spPr>
          <a:xfrm rot="16200000" flipH="1">
            <a:off x="4266446" y="2396164"/>
            <a:ext cx="60014" cy="3773773"/>
          </a:xfrm>
          <a:prstGeom prst="curvedConnector3">
            <a:avLst>
              <a:gd name="adj1" fmla="val -920539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Value, server Free Icon of WHCompare Isometric Web Hosting &amp; Servers">
            <a:extLst>
              <a:ext uri="{FF2B5EF4-FFF2-40B4-BE49-F238E27FC236}">
                <a16:creationId xmlns:a16="http://schemas.microsoft.com/office/drawing/2014/main" id="{6A62B430-BAAD-44AD-910D-193D77396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2110" y="4378454"/>
            <a:ext cx="463483" cy="3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erson Using Laptop Computer Icon Image Vector Illustration Design Royalty  Free Cliparts, Vectors, And Stock Illustration. Image 78109426.">
            <a:extLst>
              <a:ext uri="{FF2B5EF4-FFF2-40B4-BE49-F238E27FC236}">
                <a16:creationId xmlns:a16="http://schemas.microsoft.com/office/drawing/2014/main" id="{5F0BCC93-589A-4851-B7D3-C25DB438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9655" y="4313057"/>
            <a:ext cx="439821" cy="3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BFB90D4-FB8E-40D7-8793-F0D7846F7552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3387E2-9153-45E5-880F-DC6AC2A1805E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6EE1CA8-879A-4B17-BEFE-B672D8EE5B82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DEEC4BB-F471-4044-8894-0C201C9DDEC8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47" name="Chevron 40">
                  <a:extLst>
                    <a:ext uri="{FF2B5EF4-FFF2-40B4-BE49-F238E27FC236}">
                      <a16:creationId xmlns:a16="http://schemas.microsoft.com/office/drawing/2014/main" id="{CA8F92C2-A146-40CC-9306-8E0904D454E1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Chevron 40">
                  <a:extLst>
                    <a:ext uri="{FF2B5EF4-FFF2-40B4-BE49-F238E27FC236}">
                      <a16:creationId xmlns:a16="http://schemas.microsoft.com/office/drawing/2014/main" id="{E5683DBF-B7E7-4EB0-8024-09D62A6C8D48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Chevron 40">
                  <a:extLst>
                    <a:ext uri="{FF2B5EF4-FFF2-40B4-BE49-F238E27FC236}">
                      <a16:creationId xmlns:a16="http://schemas.microsoft.com/office/drawing/2014/main" id="{EBF5A8DF-3672-48C5-BC64-D8A6D8E61ABB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Chevron 40">
                  <a:extLst>
                    <a:ext uri="{FF2B5EF4-FFF2-40B4-BE49-F238E27FC236}">
                      <a16:creationId xmlns:a16="http://schemas.microsoft.com/office/drawing/2014/main" id="{F4F4831B-B55A-495A-95ED-43634565BAC1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3" name="Chevron 40">
              <a:extLst>
                <a:ext uri="{FF2B5EF4-FFF2-40B4-BE49-F238E27FC236}">
                  <a16:creationId xmlns:a16="http://schemas.microsoft.com/office/drawing/2014/main" id="{F3FD2E91-B877-4C10-895D-194CBFE62F6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5FFFC7-E3C0-4FC8-B698-E58CE960E757}"/>
              </a:ext>
            </a:extLst>
          </p:cNvPr>
          <p:cNvSpPr txBox="1"/>
          <p:nvPr/>
        </p:nvSpPr>
        <p:spPr>
          <a:xfrm>
            <a:off x="956585" y="6105163"/>
            <a:ext cx="686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cloud: Large maximum-window with large receive buffer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9511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1711-9DF7-4B9F-8C38-CEBEC12B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Sanity Check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6A2B-DE00-474F-8A5C-501F05D6DFC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3362C144-3B5F-4583-BF93-9FE32C3E83BD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332BB-793E-4624-841B-CAF6459617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D7AC3818-EAB8-4CB0-9D5B-C81AC9840E5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1A11F557-2466-4899-8224-98A2FEA1E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9471" r="-1736" b="-866"/>
          <a:stretch/>
        </p:blipFill>
        <p:spPr>
          <a:xfrm>
            <a:off x="1161287" y="1428750"/>
            <a:ext cx="10725151" cy="51590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0B698-26B9-4DDB-8587-5187891A8E6D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8B25CA-D4A6-4E4E-87CE-1BF696720823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AC831A-2989-4520-A634-8C12356F2B1D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A66CC3B-E9F9-417B-B58B-AC58D26ABEA5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18" name="Chevron 40">
                  <a:extLst>
                    <a:ext uri="{FF2B5EF4-FFF2-40B4-BE49-F238E27FC236}">
                      <a16:creationId xmlns:a16="http://schemas.microsoft.com/office/drawing/2014/main" id="{110DA9F8-E77E-43E9-A045-47B831FF9100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Chevron 40">
                  <a:extLst>
                    <a:ext uri="{FF2B5EF4-FFF2-40B4-BE49-F238E27FC236}">
                      <a16:creationId xmlns:a16="http://schemas.microsoft.com/office/drawing/2014/main" id="{8300848D-F47D-45F8-ADB7-0351DD65AFC6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Chevron 40">
                  <a:extLst>
                    <a:ext uri="{FF2B5EF4-FFF2-40B4-BE49-F238E27FC236}">
                      <a16:creationId xmlns:a16="http://schemas.microsoft.com/office/drawing/2014/main" id="{D8C723C6-4B5A-4658-9A26-435E31EEE1A8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hevron 40">
                  <a:extLst>
                    <a:ext uri="{FF2B5EF4-FFF2-40B4-BE49-F238E27FC236}">
                      <a16:creationId xmlns:a16="http://schemas.microsoft.com/office/drawing/2014/main" id="{F2057F01-953D-4577-A4A0-5CD59C97AAC2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99956370-2C47-425C-9F79-1A5D551345B2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1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Related Work: </a:t>
            </a:r>
            <a:r>
              <a:rPr lang="en-US" u="sng" dirty="0">
                <a:solidFill>
                  <a:srgbClr val="FF0000"/>
                </a:solidFill>
              </a:rPr>
              <a:t>Single Flows</a:t>
            </a:r>
            <a:endParaRPr lang="LID4096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39D37-508C-494A-B99E-C83B2138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78" y="1130774"/>
            <a:ext cx="6034796" cy="14035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99417B-0AB3-4896-9422-5F2F359E9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99" y="4068153"/>
            <a:ext cx="5037052" cy="1912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56B09B-4B55-41DB-9156-BE25736EE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2756208"/>
            <a:ext cx="5314950" cy="1133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2E0A2F-266B-4555-968D-9D81567E7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93" y="4168123"/>
            <a:ext cx="6232352" cy="1471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30083A-9197-43B2-AF04-C5AAED8313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32" r="15005"/>
          <a:stretch/>
        </p:blipFill>
        <p:spPr>
          <a:xfrm>
            <a:off x="603386" y="3243354"/>
            <a:ext cx="5546488" cy="931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81C275-5A45-4C06-8699-4EDFD90EC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78" y="1558190"/>
            <a:ext cx="5813277" cy="17061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79D9E-9D2E-40A9-AD5A-D62BDBC6F476}"/>
              </a:ext>
            </a:extLst>
          </p:cNvPr>
          <p:cNvGrpSpPr/>
          <p:nvPr/>
        </p:nvGrpSpPr>
        <p:grpSpPr>
          <a:xfrm>
            <a:off x="0" y="6543868"/>
            <a:ext cx="12192000" cy="292132"/>
            <a:chOff x="0" y="6543868"/>
            <a:chExt cx="12192000" cy="292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0CEC3C6-4810-489B-A698-0DE7BBEF0B46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C55498-5818-481A-A74C-73A643F759F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B9D11B2-7906-4FBE-899B-32A6B8A88E3B}"/>
                  </a:ext>
                </a:extLst>
              </p:cNvPr>
              <p:cNvGrpSpPr/>
              <p:nvPr/>
            </p:nvGrpSpPr>
            <p:grpSpPr>
              <a:xfrm>
                <a:off x="1319256" y="6550361"/>
                <a:ext cx="7174914" cy="282093"/>
                <a:chOff x="1319256" y="6358925"/>
                <a:chExt cx="7174914" cy="473529"/>
              </a:xfrm>
            </p:grpSpPr>
            <p:sp>
              <p:nvSpPr>
                <p:cNvPr id="38" name="Chevron 40">
                  <a:extLst>
                    <a:ext uri="{FF2B5EF4-FFF2-40B4-BE49-F238E27FC236}">
                      <a16:creationId xmlns:a16="http://schemas.microsoft.com/office/drawing/2014/main" id="{3AD3F2A2-F85D-46A2-8082-CA5186A9939A}"/>
                    </a:ext>
                  </a:extLst>
                </p:cNvPr>
                <p:cNvSpPr/>
                <p:nvPr/>
              </p:nvSpPr>
              <p:spPr>
                <a:xfrm>
                  <a:off x="1319256" y="6364453"/>
                  <a:ext cx="1974543" cy="468001"/>
                </a:xfrm>
                <a:prstGeom prst="chevron">
                  <a:avLst/>
                </a:prstGeom>
                <a:solidFill>
                  <a:srgbClr val="0A419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Motivation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Chevron 40">
                  <a:extLst>
                    <a:ext uri="{FF2B5EF4-FFF2-40B4-BE49-F238E27FC236}">
                      <a16:creationId xmlns:a16="http://schemas.microsoft.com/office/drawing/2014/main" id="{9320D69D-2473-4222-AAED-99DE86081D2E}"/>
                    </a:ext>
                  </a:extLst>
                </p:cNvPr>
                <p:cNvSpPr/>
                <p:nvPr/>
              </p:nvSpPr>
              <p:spPr>
                <a:xfrm>
                  <a:off x="3051020" y="6364454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Problem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Chevron 40">
                  <a:extLst>
                    <a:ext uri="{FF2B5EF4-FFF2-40B4-BE49-F238E27FC236}">
                      <a16:creationId xmlns:a16="http://schemas.microsoft.com/office/drawing/2014/main" id="{93BF2167-ECA6-4615-A1A0-F2D1DE4564CD}"/>
                    </a:ext>
                  </a:extLst>
                </p:cNvPr>
                <p:cNvSpPr/>
                <p:nvPr/>
              </p:nvSpPr>
              <p:spPr>
                <a:xfrm>
                  <a:off x="4790086" y="6358925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Model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hevron 40">
                  <a:extLst>
                    <a:ext uri="{FF2B5EF4-FFF2-40B4-BE49-F238E27FC236}">
                      <a16:creationId xmlns:a16="http://schemas.microsoft.com/office/drawing/2014/main" id="{AB498033-4EE6-4CAA-BD47-8436EC2C4B71}"/>
                    </a:ext>
                  </a:extLst>
                </p:cNvPr>
                <p:cNvSpPr/>
                <p:nvPr/>
              </p:nvSpPr>
              <p:spPr>
                <a:xfrm>
                  <a:off x="6519627" y="6359057"/>
                  <a:ext cx="1974543" cy="468000"/>
                </a:xfrm>
                <a:prstGeom prst="chevron">
                  <a:avLst/>
                </a:prstGeom>
                <a:solidFill>
                  <a:srgbClr val="B8C8F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bg1"/>
                      </a:solidFill>
                    </a:rPr>
                    <a:t>Algorithms</a:t>
                  </a:r>
                  <a:endParaRPr lang="ko-KR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5" name="Chevron 40">
              <a:extLst>
                <a:ext uri="{FF2B5EF4-FFF2-40B4-BE49-F238E27FC236}">
                  <a16:creationId xmlns:a16="http://schemas.microsoft.com/office/drawing/2014/main" id="{454A38B5-8867-45F0-B2F3-CA8CF748389B}"/>
                </a:ext>
              </a:extLst>
            </p:cNvPr>
            <p:cNvSpPr/>
            <p:nvPr/>
          </p:nvSpPr>
          <p:spPr>
            <a:xfrm>
              <a:off x="8357317" y="6550440"/>
              <a:ext cx="1974543" cy="278799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91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03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83D77"/>
      </a:accent1>
      <a:accent2>
        <a:srgbClr val="EBEBD3"/>
      </a:accent2>
      <a:accent3>
        <a:srgbClr val="F4D35E"/>
      </a:accent3>
      <a:accent4>
        <a:srgbClr val="EE964B"/>
      </a:accent4>
      <a:accent5>
        <a:srgbClr val="F95738"/>
      </a:accent5>
      <a:accent6>
        <a:srgbClr val="BFBFBF"/>
      </a:accent6>
      <a:hlink>
        <a:srgbClr val="083D77"/>
      </a:hlink>
      <a:folHlink>
        <a:srgbClr val="EBE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40195</TotalTime>
  <Words>1575</Words>
  <Application>Microsoft Office PowerPoint</Application>
  <PresentationFormat>Widescreen</PresentationFormat>
  <Paragraphs>744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IBM Plex Sans</vt:lpstr>
      <vt:lpstr>NimbusRomNo9L-Regu</vt:lpstr>
      <vt:lpstr>Symbol</vt:lpstr>
      <vt:lpstr>Wingdings</vt:lpstr>
      <vt:lpstr>Office Theme</vt:lpstr>
      <vt:lpstr>CloudPilot:  Flow Acceleration in the Cloud</vt:lpstr>
      <vt:lpstr>Motivation</vt:lpstr>
      <vt:lpstr>Today: Direct Connection Through Internet</vt:lpstr>
      <vt:lpstr>Clouds Are Everywhere</vt:lpstr>
      <vt:lpstr>Cloud Forwarding</vt:lpstr>
      <vt:lpstr>TCP-Split Acceleration</vt:lpstr>
      <vt:lpstr>2-Proxy TCP-Split Acceleration</vt:lpstr>
      <vt:lpstr>Sanity Check</vt:lpstr>
      <vt:lpstr>Related Work: Single Flows</vt:lpstr>
      <vt:lpstr>Cloud Proxy Placement Problem</vt:lpstr>
      <vt:lpstr>Cloud Proxy Placement Problem</vt:lpstr>
      <vt:lpstr>Cloud Proxy Placement Problem</vt:lpstr>
      <vt:lpstr>Cloud Proxy Placement Problem</vt:lpstr>
      <vt:lpstr>Acceleration Model - Single Flow</vt:lpstr>
      <vt:lpstr>Acceleration Model - Single Flow</vt:lpstr>
      <vt:lpstr>Acceleration Model - Single Flow</vt:lpstr>
      <vt:lpstr>Acceleration Model - Single Flow</vt:lpstr>
      <vt:lpstr>Model Validation</vt:lpstr>
      <vt:lpstr>Model Validation</vt:lpstr>
      <vt:lpstr>Cloud Proxy Placement Problem</vt:lpstr>
      <vt:lpstr>Approximation Algorithms</vt:lpstr>
      <vt:lpstr>Flow Greedy Family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Approximation Algorithms</vt:lpstr>
      <vt:lpstr>CloudPilot System</vt:lpstr>
      <vt:lpstr>    Use Cases for Evaluations Topologies for geo-distributed applications    </vt:lpstr>
      <vt:lpstr>Evaluation: FCT Acceleration for Each Use-Case</vt:lpstr>
      <vt:lpstr>Evaluation: Impact of Last-Mile Bandwidth</vt:lpstr>
      <vt:lpstr>Real-World Cloud Experiment</vt:lpstr>
      <vt:lpstr>Conclusion</vt:lpstr>
      <vt:lpstr>CloudPilot:  Flow Acceleration in the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In Memory</dc:title>
  <dc:creator>Kfir Toledo</dc:creator>
  <cp:lastModifiedBy>Kfir Toledo</cp:lastModifiedBy>
  <cp:revision>446</cp:revision>
  <dcterms:created xsi:type="dcterms:W3CDTF">2020-12-04T19:49:42Z</dcterms:created>
  <dcterms:modified xsi:type="dcterms:W3CDTF">2022-06-16T12:51:22Z</dcterms:modified>
</cp:coreProperties>
</file>