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25" r:id="rId2"/>
    <p:sldId id="1007" r:id="rId3"/>
    <p:sldId id="1017" r:id="rId4"/>
    <p:sldId id="1016" r:id="rId5"/>
    <p:sldId id="1015" r:id="rId6"/>
    <p:sldId id="996" r:id="rId7"/>
    <p:sldId id="1018" r:id="rId8"/>
    <p:sldId id="997" r:id="rId9"/>
    <p:sldId id="936" r:id="rId10"/>
    <p:sldId id="1019" r:id="rId11"/>
    <p:sldId id="940" r:id="rId12"/>
    <p:sldId id="942" r:id="rId13"/>
    <p:sldId id="998" r:id="rId14"/>
    <p:sldId id="946" r:id="rId15"/>
    <p:sldId id="945" r:id="rId16"/>
    <p:sldId id="988" r:id="rId17"/>
    <p:sldId id="985" r:id="rId18"/>
    <p:sldId id="1004" r:id="rId19"/>
    <p:sldId id="931" r:id="rId20"/>
    <p:sldId id="993" r:id="rId21"/>
    <p:sldId id="921" r:id="rId22"/>
    <p:sldId id="922" r:id="rId23"/>
    <p:sldId id="929" r:id="rId24"/>
    <p:sldId id="999" r:id="rId25"/>
    <p:sldId id="932" r:id="rId26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12A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6BF9F-50F0-4934-AF13-C973D0DC1EC9}" v="5" dt="2023-06-28T17:06:01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3" autoAdjust="0"/>
    <p:restoredTop sz="77513" autoAdjust="0"/>
  </p:normalViewPr>
  <p:slideViewPr>
    <p:cSldViewPr snapToGrid="0">
      <p:cViewPr varScale="1">
        <p:scale>
          <a:sx n="51" d="100"/>
          <a:sy n="51" d="100"/>
        </p:scale>
        <p:origin x="129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29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ac Keslassy" userId="e8e167e1-e6e0-4e1e-9ee7-c9627e9917be" providerId="ADAL" clId="{0DF6BF9F-50F0-4934-AF13-C973D0DC1EC9}"/>
    <pc:docChg chg="modSld">
      <pc:chgData name="Isaac Keslassy" userId="e8e167e1-e6e0-4e1e-9ee7-c9627e9917be" providerId="ADAL" clId="{0DF6BF9F-50F0-4934-AF13-C973D0DC1EC9}" dt="2023-06-28T17:06:01.803" v="5" actId="14100"/>
      <pc:docMkLst>
        <pc:docMk/>
      </pc:docMkLst>
      <pc:sldChg chg="modSp mod">
        <pc:chgData name="Isaac Keslassy" userId="e8e167e1-e6e0-4e1e-9ee7-c9627e9917be" providerId="ADAL" clId="{0DF6BF9F-50F0-4934-AF13-C973D0DC1EC9}" dt="2023-06-28T17:06:01.803" v="5" actId="14100"/>
        <pc:sldMkLst>
          <pc:docMk/>
          <pc:sldMk cId="0" sldId="325"/>
        </pc:sldMkLst>
        <pc:spChg chg="mod">
          <ac:chgData name="Isaac Keslassy" userId="e8e167e1-e6e0-4e1e-9ee7-c9627e9917be" providerId="ADAL" clId="{0DF6BF9F-50F0-4934-AF13-C973D0DC1EC9}" dt="2023-06-28T17:06:01.803" v="5" actId="14100"/>
          <ac:spMkLst>
            <pc:docMk/>
            <pc:sldMk cId="0" sldId="325"/>
            <ac:spMk id="409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448D8-8A24-4A8A-AE2D-93D6AE5517F0}" type="datetimeFigureOut">
              <a:rPr lang="en-IL" smtClean="0"/>
              <a:t>28/06/2023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2C365-90CF-4432-9223-ACEC4521AE9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3634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44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lnSpc>
                <a:spcPct val="107000"/>
              </a:lnSpc>
              <a:buFont typeface="+mj-lt"/>
              <a:buNone/>
            </a:pPr>
            <a:endParaRPr lang="en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C365-90CF-4432-9223-ACEC4521AE91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44355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lnSpc>
                <a:spcPct val="107000"/>
              </a:lnSpc>
              <a:buFont typeface="+mj-lt"/>
              <a:buNone/>
            </a:pPr>
            <a:endParaRPr lang="en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C365-90CF-4432-9223-ACEC4521AE91}" type="slidenum">
              <a:rPr lang="en-IL" smtClean="0"/>
              <a:t>11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53587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054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C365-90CF-4432-9223-ACEC4521AE91}" type="slidenum">
              <a:rPr lang="en-IL" smtClean="0"/>
              <a:t>12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4804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C365-90CF-4432-9223-ACEC4521AE91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30757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en-US" sz="28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C365-90CF-4432-9223-ACEC4521AE91}" type="slidenum">
              <a:rPr lang="en-IL" smtClean="0"/>
              <a:t>14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71016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C365-90CF-4432-9223-ACEC4521AE91}" type="slidenum">
              <a:rPr lang="en-IL" smtClean="0"/>
              <a:t>15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47629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C365-90CF-4432-9223-ACEC4521AE91}" type="slidenum">
              <a:rPr lang="en-IL" smtClean="0"/>
              <a:t>16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85701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50000"/>
              </a:lnSpc>
              <a:buFont typeface="Times New Roman" panose="02020603050405020304" pitchFamily="18" charset="0"/>
              <a:buNone/>
            </a:pPr>
            <a:endParaRPr lang="en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C365-90CF-4432-9223-ACEC4521AE91}" type="slidenum">
              <a:rPr lang="en-IL" smtClean="0"/>
              <a:t>17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91195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endParaRPr lang="en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C365-90CF-4432-9223-ACEC4521AE91}" type="slidenum">
              <a:rPr lang="en-IL" smtClean="0"/>
              <a:t>18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10796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endParaRPr lang="en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C365-90CF-4432-9223-ACEC4521AE91}" type="slidenum">
              <a:rPr lang="en-IL" smtClean="0"/>
              <a:t>19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78451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C365-90CF-4432-9223-ACEC4521AE91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35440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541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C365-90CF-4432-9223-ACEC4521AE91}" type="slidenum">
              <a:rPr lang="en-IL" smtClean="0"/>
              <a:t>21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59355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C365-90CF-4432-9223-ACEC4521AE91}" type="slidenum">
              <a:rPr lang="en-IL" smtClean="0"/>
              <a:t>22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4591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C365-90CF-4432-9223-ACEC4521AE91}" type="slidenum">
              <a:rPr lang="en-IL" smtClean="0"/>
              <a:t>23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90971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C365-90CF-4432-9223-ACEC4521AE91}" type="slidenum">
              <a:rPr lang="en-IL" smtClean="0"/>
              <a:t>24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651405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en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C365-90CF-4432-9223-ACEC4521AE91}" type="slidenum">
              <a:rPr lang="en-IL" smtClean="0"/>
              <a:t>25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9490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28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C365-90CF-4432-9223-ACEC4521AE91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96320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C365-90CF-4432-9223-ACEC4521AE91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1574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 defTabSz="914400" rtl="0" eaLnBrk="1" latinLnBrk="0" hangingPunct="1">
              <a:lnSpc>
                <a:spcPct val="150000"/>
              </a:lnSpc>
              <a:buFont typeface="+mj-lt"/>
              <a:buNone/>
            </a:pPr>
            <a:endParaRPr lang="en-US" sz="28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3310162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0" indent="0" algn="l" rtl="0">
              <a:lnSpc>
                <a:spcPct val="150000"/>
              </a:lnSpc>
              <a:buFont typeface="Times New Roman" panose="02020603050405020304" pitchFamily="18" charset="0"/>
              <a:buNone/>
            </a:pPr>
            <a:endParaRPr lang="en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501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C365-90CF-4432-9223-ACEC4521AE91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47331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C365-90CF-4432-9223-ACEC4521AE91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09736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2C365-90CF-4432-9223-ACEC4521AE91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3649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533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"/>
            <a:ext cx="3048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89408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922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873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AA5365E-24C9-4ADC-92FF-43A7D7F5CC2B}" type="datetime1">
              <a:rPr lang="en-US"/>
              <a:pPr>
                <a:defRPr/>
              </a:pPr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9061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959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266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263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34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61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82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78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496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1582400" y="6381750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fld id="{70DC40FB-99DE-4EF0-81D1-62709D51AC33}" type="slidenum">
              <a:rPr lang="he-IL" sz="1400">
                <a:solidFill>
                  <a:srgbClr val="000000"/>
                </a:solidFill>
                <a:cs typeface="Arial" charset="0"/>
              </a:rPr>
              <a:pPr algn="l" eaLnBrk="0" hangingPunct="0"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5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75000"/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Ø"/>
        <a:defRPr sz="2800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41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9.png"/><Relationship Id="rId10" Type="http://schemas.openxmlformats.org/officeDocument/2006/relationships/image" Target="../media/image49.png"/><Relationship Id="rId4" Type="http://schemas.openxmlformats.org/officeDocument/2006/relationships/image" Target="../media/image22.png"/><Relationship Id="rId9" Type="http://schemas.openxmlformats.org/officeDocument/2006/relationships/image" Target="../media/image4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600"/>
              </a:spcAft>
            </a:pPr>
            <a:r>
              <a:rPr lang="en-US" dirty="0"/>
              <a:t>Dragonfly: In-Flight</a:t>
            </a:r>
            <a:br>
              <a:rPr lang="en-US" dirty="0"/>
            </a:br>
            <a:r>
              <a:rPr lang="en-US" dirty="0"/>
              <a:t>Congestion Control Identification</a:t>
            </a:r>
            <a:endParaRPr lang="en-IL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009901" y="3845822"/>
            <a:ext cx="5919470" cy="78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rIns="457200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2800" b="1" dirty="0"/>
              <a:t>Dean Carmel, Isaac Keslassy</a:t>
            </a:r>
            <a:endParaRPr lang="en-US" altLang="en-US" sz="2800" dirty="0"/>
          </a:p>
          <a:p>
            <a:pPr eaLnBrk="1" hangingPunct="1">
              <a:buFontTx/>
              <a:buNone/>
            </a:pPr>
            <a:endParaRPr lang="en-US" altLang="en-US" sz="2800" b="1" dirty="0"/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2438400" y="4191000"/>
            <a:ext cx="7010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CC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200" dirty="0"/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29" y="2269030"/>
            <a:ext cx="2125986" cy="289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946502" y="4581426"/>
            <a:ext cx="7994189" cy="13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rIns="457200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he-IL" altLang="en-US" sz="1600" b="1" dirty="0"/>
          </a:p>
          <a:p>
            <a:pPr algn="ctr" eaLnBrk="1" hangingPunct="1">
              <a:buFontTx/>
              <a:buNone/>
            </a:pPr>
            <a:r>
              <a:rPr lang="en-US" altLang="en-US" sz="2400" dirty="0"/>
              <a:t>Department of Electrical &amp; Computer Engineering</a:t>
            </a:r>
            <a:br>
              <a:rPr lang="en-US" altLang="en-US" sz="2400" dirty="0"/>
            </a:br>
            <a:r>
              <a:rPr lang="en-US" altLang="en-US" sz="2400" dirty="0"/>
              <a:t>Technion</a:t>
            </a:r>
          </a:p>
          <a:p>
            <a:pPr eaLnBrk="1" hangingPunct="1">
              <a:buFontTx/>
              <a:buNone/>
            </a:pPr>
            <a:endParaRPr lang="en-US" altLang="en-US" sz="2400" b="1" dirty="0"/>
          </a:p>
        </p:txBody>
      </p:sp>
      <p:pic>
        <p:nvPicPr>
          <p:cNvPr id="13" name="Picture 4" descr="Dragonfly In Flight clip art - vector clip art online, royalty ">
            <a:extLst>
              <a:ext uri="{FF2B5EF4-FFF2-40B4-BE49-F238E27FC236}">
                <a16:creationId xmlns:a16="http://schemas.microsoft.com/office/drawing/2014/main" id="{E69DD8BB-303A-4409-BD57-71C16E7F9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371" y="2437491"/>
            <a:ext cx="2608515" cy="206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Dragonfly Algorithm</a:t>
            </a:r>
            <a:endParaRPr lang="en-US" sz="4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 bwMode="auto">
          <a:xfrm>
            <a:off x="907935" y="1408414"/>
            <a:ext cx="10348922" cy="303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5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defRPr sz="2800">
                <a:solidFill>
                  <a:srgbClr val="00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400" b="1" dirty="0"/>
              <a:t>Need for Built-in Memory: </a:t>
            </a:r>
            <a:r>
              <a:rPr lang="en-US" sz="2400" dirty="0"/>
              <a:t>CBIQ “remembers" the past by measuring the queue size devoted to the analyzed flow, thus implicitly relying on an integral of the past throughput.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400" dirty="0"/>
              <a:t>In addition, the built-in memory in CBIQ helps us because it can reduce the volatility of the input.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D79BA5-8B5A-4FCE-A465-8E25F52D05CC}"/>
              </a:ext>
            </a:extLst>
          </p:cNvPr>
          <p:cNvGrpSpPr/>
          <p:nvPr/>
        </p:nvGrpSpPr>
        <p:grpSpPr>
          <a:xfrm>
            <a:off x="470210" y="3687080"/>
            <a:ext cx="11251580" cy="3039341"/>
            <a:chOff x="602165" y="3620889"/>
            <a:chExt cx="11251580" cy="303934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64EB0C7-7C29-4ED3-A38A-56AFEAD78145}"/>
                </a:ext>
              </a:extLst>
            </p:cNvPr>
            <p:cNvSpPr/>
            <p:nvPr/>
          </p:nvSpPr>
          <p:spPr bwMode="auto">
            <a:xfrm>
              <a:off x="602165" y="4760057"/>
              <a:ext cx="11251580" cy="77315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063D6D8-1646-4128-A57C-4E0B3E7E9076}"/>
                </a:ext>
              </a:extLst>
            </p:cNvPr>
            <p:cNvSpPr/>
            <p:nvPr/>
          </p:nvSpPr>
          <p:spPr bwMode="auto">
            <a:xfrm>
              <a:off x="5570696" y="4760057"/>
              <a:ext cx="1372799" cy="7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E3561124-7D00-41FA-8B87-AA72E2DAA1B7}"/>
                </a:ext>
              </a:extLst>
            </p:cNvPr>
            <p:cNvSpPr/>
            <p:nvPr/>
          </p:nvSpPr>
          <p:spPr bwMode="auto">
            <a:xfrm rot="5400000">
              <a:off x="6001931" y="391354"/>
              <a:ext cx="452049" cy="11162372"/>
            </a:xfrm>
            <a:prstGeom prst="rightBrace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8EBBC5A4-2134-4161-A682-32A4C62610B4}"/>
                </a:ext>
              </a:extLst>
            </p:cNvPr>
            <p:cNvSpPr/>
            <p:nvPr/>
          </p:nvSpPr>
          <p:spPr bwMode="auto">
            <a:xfrm rot="16200000">
              <a:off x="5988326" y="3728912"/>
              <a:ext cx="452051" cy="1287311"/>
            </a:xfrm>
            <a:prstGeom prst="rightBrac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C0C5E68-2410-4F2A-8CCD-1D244461A6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37783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E12995-2AF0-4038-922C-7ED082FF9E5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72318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AA2142A-3FAF-4C02-8175-34EEEDF5A0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62612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2904E7C-DAA4-4257-B917-CEC1EADDAD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08296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8C60660-F854-451B-9B77-9B035538FA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6295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09C8B94-35F8-4E9C-8327-0F507B3097B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99675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06B98BF-EB48-4BB3-9BDB-F78B773677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34217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2AC4818-4576-4909-8ECD-9EB171E23D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46443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BBE968-81BF-457E-BBA2-475AF5AD6F9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3251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1F2A379-503A-4189-BF4A-D9159190626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25225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34A4F7E-AA87-4E17-B6C9-3A32DEA4E4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15155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622922-9F05-4401-834A-8A6AA93F7BF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38115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EAD5233-E9D6-4D95-A583-1574A65000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872650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6C694E5-ECA5-4BB4-AE87-9264EDB8833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262944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1BAB27A-9C79-4512-AC7D-8277B369E58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08628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432762F-8BA1-4F90-86BE-AF6EAF03112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976627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A2613CD-A0CC-4953-A5FC-24042E0F22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300007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B73A5DE-20E9-46FB-AB64-3971909F24A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634549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3A1BE7C-4537-4840-A54A-7527E6D2C8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46775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221E9D6-5273-4AC3-91D8-21394E4008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03583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B92B76E-FCF7-45B4-84A6-1BA2D0E8B41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225557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5AD117B-C851-4974-8318-F867C9AFE4C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515487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1261F5A-AB83-4932-BB80-2DF2367B95D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47061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4985D20-216E-4DC6-B570-9DB3FE34636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81596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25FD570-C801-4DF4-B236-4966973005D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71890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159348-C325-46A1-94F0-C7A6CCA72F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17574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288E5C1-947B-45B4-8A4E-D57A67A7EAE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85573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EF39EB5-1657-4046-8761-39B130DDB07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98067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0CF6656-F6C4-4457-81B6-6DD70FC33D9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43495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08F4FD4-81BD-4705-932F-2473D4E45CC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55721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DCB0E44-BC54-47DA-9BE3-913A5D1F06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34503" y="4760057"/>
              <a:ext cx="0" cy="7731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1994C09-B51F-43CA-A67C-94277055F565}"/>
                </a:ext>
              </a:extLst>
            </p:cNvPr>
            <p:cNvSpPr txBox="1"/>
            <p:nvPr/>
          </p:nvSpPr>
          <p:spPr>
            <a:xfrm>
              <a:off x="5713140" y="3620889"/>
              <a:ext cx="11448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100ms</a:t>
              </a:r>
              <a:endParaRPr lang="en-IL" sz="2400" b="1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0D2A30B-1A1F-4B2D-87F9-B14C83318F7B}"/>
                </a:ext>
              </a:extLst>
            </p:cNvPr>
            <p:cNvSpPr txBox="1"/>
            <p:nvPr/>
          </p:nvSpPr>
          <p:spPr>
            <a:xfrm>
              <a:off x="5865323" y="6198565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60s</a:t>
              </a:r>
              <a:endParaRPr lang="en-IL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0708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Dragonfly Algorithm</a:t>
            </a:r>
            <a:endParaRPr lang="en-US" sz="4000" kern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0" name="קבוצה 89">
            <a:extLst>
              <a:ext uri="{FF2B5EF4-FFF2-40B4-BE49-F238E27FC236}">
                <a16:creationId xmlns:a16="http://schemas.microsoft.com/office/drawing/2014/main" id="{BE6034F3-1866-B31C-B0A5-98CF74E6D811}"/>
              </a:ext>
            </a:extLst>
          </p:cNvPr>
          <p:cNvGrpSpPr/>
          <p:nvPr/>
        </p:nvGrpSpPr>
        <p:grpSpPr>
          <a:xfrm>
            <a:off x="413084" y="3142008"/>
            <a:ext cx="11365832" cy="1687284"/>
            <a:chOff x="535326" y="3304053"/>
            <a:chExt cx="11365832" cy="1687284"/>
          </a:xfrm>
        </p:grpSpPr>
        <p:grpSp>
          <p:nvGrpSpPr>
            <p:cNvPr id="54" name="קבוצה 53">
              <a:extLst>
                <a:ext uri="{FF2B5EF4-FFF2-40B4-BE49-F238E27FC236}">
                  <a16:creationId xmlns:a16="http://schemas.microsoft.com/office/drawing/2014/main" id="{7FEAE531-5C58-7A30-2741-5BF8223793D0}"/>
                </a:ext>
              </a:extLst>
            </p:cNvPr>
            <p:cNvGrpSpPr/>
            <p:nvPr/>
          </p:nvGrpSpPr>
          <p:grpSpPr>
            <a:xfrm>
              <a:off x="535326" y="3304053"/>
              <a:ext cx="11365832" cy="681789"/>
              <a:chOff x="413084" y="3281486"/>
              <a:chExt cx="11365832" cy="681789"/>
            </a:xfrm>
          </p:grpSpPr>
          <p:sp>
            <p:nvSpPr>
              <p:cNvPr id="55" name="Rectangle 22">
                <a:extLst>
                  <a:ext uri="{FF2B5EF4-FFF2-40B4-BE49-F238E27FC236}">
                    <a16:creationId xmlns:a16="http://schemas.microsoft.com/office/drawing/2014/main" id="{B6B464EC-2DF1-708F-5CDF-2EFB79D6D894}"/>
                  </a:ext>
                </a:extLst>
              </p:cNvPr>
              <p:cNvSpPr/>
              <p:nvPr/>
            </p:nvSpPr>
            <p:spPr bwMode="auto">
              <a:xfrm>
                <a:off x="7397417" y="3436620"/>
                <a:ext cx="491490" cy="37719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rgbClr val="002060"/>
                </a:solidFill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IL" b="1">
                  <a:latin typeface="Arial" charset="0"/>
                </a:endParaRPr>
              </a:p>
            </p:txBody>
          </p:sp>
          <p:sp>
            <p:nvSpPr>
              <p:cNvPr id="56" name="Rectangle 23">
                <a:extLst>
                  <a:ext uri="{FF2B5EF4-FFF2-40B4-BE49-F238E27FC236}">
                    <a16:creationId xmlns:a16="http://schemas.microsoft.com/office/drawing/2014/main" id="{0E2EE15A-4407-4E1E-C017-C513BF8BA326}"/>
                  </a:ext>
                </a:extLst>
              </p:cNvPr>
              <p:cNvSpPr/>
              <p:nvPr/>
            </p:nvSpPr>
            <p:spPr bwMode="auto">
              <a:xfrm>
                <a:off x="8024162" y="3429000"/>
                <a:ext cx="491490" cy="377190"/>
              </a:xfrm>
              <a:prstGeom prst="rect">
                <a:avLst/>
              </a:prstGeom>
              <a:solidFill>
                <a:srgbClr val="C00000"/>
              </a:solidFill>
              <a:ln w="28575">
                <a:solidFill>
                  <a:srgbClr val="002060"/>
                </a:solidFill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IL" b="1" dirty="0">
                  <a:latin typeface="Arial" charset="0"/>
                </a:endParaRPr>
              </a:p>
            </p:txBody>
          </p:sp>
          <p:sp>
            <p:nvSpPr>
              <p:cNvPr id="57" name="Rectangle 24">
                <a:extLst>
                  <a:ext uri="{FF2B5EF4-FFF2-40B4-BE49-F238E27FC236}">
                    <a16:creationId xmlns:a16="http://schemas.microsoft.com/office/drawing/2014/main" id="{02821AF7-CC04-9CC2-BF2D-5F9E03B6037C}"/>
                  </a:ext>
                </a:extLst>
              </p:cNvPr>
              <p:cNvSpPr/>
              <p:nvPr/>
            </p:nvSpPr>
            <p:spPr bwMode="auto">
              <a:xfrm>
                <a:off x="8645192" y="3432810"/>
                <a:ext cx="491490" cy="37719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rgbClr val="002060"/>
                </a:solidFill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IL" b="1" dirty="0">
                  <a:latin typeface="Arial" charset="0"/>
                </a:endParaRPr>
              </a:p>
            </p:txBody>
          </p:sp>
          <p:sp>
            <p:nvSpPr>
              <p:cNvPr id="58" name="Rectangle 54">
                <a:extLst>
                  <a:ext uri="{FF2B5EF4-FFF2-40B4-BE49-F238E27FC236}">
                    <a16:creationId xmlns:a16="http://schemas.microsoft.com/office/drawing/2014/main" id="{50B573F1-60B4-847E-31C4-545BB37EC0A1}"/>
                  </a:ext>
                </a:extLst>
              </p:cNvPr>
              <p:cNvSpPr/>
              <p:nvPr/>
            </p:nvSpPr>
            <p:spPr bwMode="auto">
              <a:xfrm>
                <a:off x="6776387" y="3434669"/>
                <a:ext cx="491490" cy="377190"/>
              </a:xfrm>
              <a:prstGeom prst="rect">
                <a:avLst/>
              </a:prstGeom>
              <a:solidFill>
                <a:srgbClr val="C00000"/>
              </a:solidFill>
              <a:ln w="28575">
                <a:solidFill>
                  <a:srgbClr val="002060"/>
                </a:solidFill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IL" b="1">
                  <a:latin typeface="Arial" charset="0"/>
                </a:endParaRPr>
              </a:p>
            </p:txBody>
          </p:sp>
          <p:cxnSp>
            <p:nvCxnSpPr>
              <p:cNvPr id="59" name="Straight Connector 4">
                <a:extLst>
                  <a:ext uri="{FF2B5EF4-FFF2-40B4-BE49-F238E27FC236}">
                    <a16:creationId xmlns:a16="http://schemas.microsoft.com/office/drawing/2014/main" id="{3D65A400-D471-51B4-B951-084676F0F8E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13084" y="3281486"/>
                <a:ext cx="11365832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12AE2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</p:cxnSp>
          <p:cxnSp>
            <p:nvCxnSpPr>
              <p:cNvPr id="60" name="Straight Connector 4">
                <a:extLst>
                  <a:ext uri="{FF2B5EF4-FFF2-40B4-BE49-F238E27FC236}">
                    <a16:creationId xmlns:a16="http://schemas.microsoft.com/office/drawing/2014/main" id="{D01EDDA0-EFFA-097E-5494-5916C3AF786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13084" y="3963275"/>
                <a:ext cx="11365832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12AE2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</p:cxnSp>
          <p:sp>
            <p:nvSpPr>
              <p:cNvPr id="61" name="Rectangle 22">
                <a:extLst>
                  <a:ext uri="{FF2B5EF4-FFF2-40B4-BE49-F238E27FC236}">
                    <a16:creationId xmlns:a16="http://schemas.microsoft.com/office/drawing/2014/main" id="{01F68BBB-9951-5605-C082-56D59BC59512}"/>
                  </a:ext>
                </a:extLst>
              </p:cNvPr>
              <p:cNvSpPr/>
              <p:nvPr/>
            </p:nvSpPr>
            <p:spPr bwMode="auto">
              <a:xfrm>
                <a:off x="9887252" y="3438571"/>
                <a:ext cx="491490" cy="37719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rgbClr val="002060"/>
                </a:solidFill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IL" b="1">
                  <a:latin typeface="Arial" charset="0"/>
                </a:endParaRPr>
              </a:p>
            </p:txBody>
          </p:sp>
          <p:sp>
            <p:nvSpPr>
              <p:cNvPr id="62" name="Rectangle 23">
                <a:extLst>
                  <a:ext uri="{FF2B5EF4-FFF2-40B4-BE49-F238E27FC236}">
                    <a16:creationId xmlns:a16="http://schemas.microsoft.com/office/drawing/2014/main" id="{C1D11C09-5792-C7BE-EDE3-89CD01E4F1D5}"/>
                  </a:ext>
                </a:extLst>
              </p:cNvPr>
              <p:cNvSpPr/>
              <p:nvPr/>
            </p:nvSpPr>
            <p:spPr bwMode="auto">
              <a:xfrm>
                <a:off x="10513997" y="3430951"/>
                <a:ext cx="491490" cy="37719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rgbClr val="002060"/>
                </a:solidFill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IL" b="1" dirty="0">
                  <a:latin typeface="Arial" charset="0"/>
                </a:endParaRPr>
              </a:p>
            </p:txBody>
          </p:sp>
          <p:sp>
            <p:nvSpPr>
              <p:cNvPr id="63" name="Rectangle 24">
                <a:extLst>
                  <a:ext uri="{FF2B5EF4-FFF2-40B4-BE49-F238E27FC236}">
                    <a16:creationId xmlns:a16="http://schemas.microsoft.com/office/drawing/2014/main" id="{14E8058D-50AE-C2A2-962C-225CE422D921}"/>
                  </a:ext>
                </a:extLst>
              </p:cNvPr>
              <p:cNvSpPr/>
              <p:nvPr/>
            </p:nvSpPr>
            <p:spPr bwMode="auto">
              <a:xfrm>
                <a:off x="11135027" y="3434761"/>
                <a:ext cx="491490" cy="37719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rgbClr val="002060"/>
                </a:solidFill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IL" b="1" dirty="0">
                  <a:latin typeface="Arial" charset="0"/>
                </a:endParaRPr>
              </a:p>
            </p:txBody>
          </p:sp>
          <p:sp>
            <p:nvSpPr>
              <p:cNvPr id="64" name="Rectangle 54">
                <a:extLst>
                  <a:ext uri="{FF2B5EF4-FFF2-40B4-BE49-F238E27FC236}">
                    <a16:creationId xmlns:a16="http://schemas.microsoft.com/office/drawing/2014/main" id="{30559625-6F4C-36D3-A512-F66CFEEC13C5}"/>
                  </a:ext>
                </a:extLst>
              </p:cNvPr>
              <p:cNvSpPr/>
              <p:nvPr/>
            </p:nvSpPr>
            <p:spPr bwMode="auto">
              <a:xfrm>
                <a:off x="9266222" y="3436620"/>
                <a:ext cx="491490" cy="37719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rgbClr val="002060"/>
                </a:solidFill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IL" b="1">
                  <a:latin typeface="Arial" charset="0"/>
                </a:endParaRPr>
              </a:p>
            </p:txBody>
          </p:sp>
          <p:sp>
            <p:nvSpPr>
              <p:cNvPr id="65" name="Rectangle 22">
                <a:extLst>
                  <a:ext uri="{FF2B5EF4-FFF2-40B4-BE49-F238E27FC236}">
                    <a16:creationId xmlns:a16="http://schemas.microsoft.com/office/drawing/2014/main" id="{A325573B-5397-FC47-406E-C5E4F43241AE}"/>
                  </a:ext>
                </a:extLst>
              </p:cNvPr>
              <p:cNvSpPr/>
              <p:nvPr/>
            </p:nvSpPr>
            <p:spPr bwMode="auto">
              <a:xfrm>
                <a:off x="2412032" y="3445226"/>
                <a:ext cx="491490" cy="37719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rgbClr val="002060"/>
                </a:solidFill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IL" b="1">
                  <a:latin typeface="Arial" charset="0"/>
                </a:endParaRPr>
              </a:p>
            </p:txBody>
          </p:sp>
          <p:sp>
            <p:nvSpPr>
              <p:cNvPr id="66" name="Rectangle 23">
                <a:extLst>
                  <a:ext uri="{FF2B5EF4-FFF2-40B4-BE49-F238E27FC236}">
                    <a16:creationId xmlns:a16="http://schemas.microsoft.com/office/drawing/2014/main" id="{EA00B653-7096-F23B-2E56-70383A0060DE}"/>
                  </a:ext>
                </a:extLst>
              </p:cNvPr>
              <p:cNvSpPr/>
              <p:nvPr/>
            </p:nvSpPr>
            <p:spPr bwMode="auto">
              <a:xfrm>
                <a:off x="3038777" y="3437606"/>
                <a:ext cx="491490" cy="377190"/>
              </a:xfrm>
              <a:prstGeom prst="rect">
                <a:avLst/>
              </a:prstGeom>
              <a:solidFill>
                <a:srgbClr val="7030A0"/>
              </a:solidFill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IL" b="1" dirty="0">
                  <a:latin typeface="Arial" charset="0"/>
                </a:endParaRPr>
              </a:p>
            </p:txBody>
          </p:sp>
          <p:sp>
            <p:nvSpPr>
              <p:cNvPr id="67" name="Rectangle 24">
                <a:extLst>
                  <a:ext uri="{FF2B5EF4-FFF2-40B4-BE49-F238E27FC236}">
                    <a16:creationId xmlns:a16="http://schemas.microsoft.com/office/drawing/2014/main" id="{C1F7F59E-220F-CBBC-9532-32DD825CCFF8}"/>
                  </a:ext>
                </a:extLst>
              </p:cNvPr>
              <p:cNvSpPr/>
              <p:nvPr/>
            </p:nvSpPr>
            <p:spPr bwMode="auto">
              <a:xfrm>
                <a:off x="3659807" y="3441416"/>
                <a:ext cx="491490" cy="37719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rgbClr val="002060"/>
                </a:solidFill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IL" b="1" dirty="0">
                  <a:latin typeface="Arial" charset="0"/>
                </a:endParaRPr>
              </a:p>
            </p:txBody>
          </p:sp>
          <p:sp>
            <p:nvSpPr>
              <p:cNvPr id="68" name="Rectangle 54">
                <a:extLst>
                  <a:ext uri="{FF2B5EF4-FFF2-40B4-BE49-F238E27FC236}">
                    <a16:creationId xmlns:a16="http://schemas.microsoft.com/office/drawing/2014/main" id="{FA53F846-C760-74EF-EF13-B742A5815BD5}"/>
                  </a:ext>
                </a:extLst>
              </p:cNvPr>
              <p:cNvSpPr/>
              <p:nvPr/>
            </p:nvSpPr>
            <p:spPr bwMode="auto">
              <a:xfrm>
                <a:off x="1791002" y="3443275"/>
                <a:ext cx="491490" cy="37719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rgbClr val="002060"/>
                </a:solidFill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IL" b="1">
                  <a:latin typeface="Arial" charset="0"/>
                </a:endParaRPr>
              </a:p>
            </p:txBody>
          </p:sp>
          <p:sp>
            <p:nvSpPr>
              <p:cNvPr id="69" name="Rectangle 22">
                <a:extLst>
                  <a:ext uri="{FF2B5EF4-FFF2-40B4-BE49-F238E27FC236}">
                    <a16:creationId xmlns:a16="http://schemas.microsoft.com/office/drawing/2014/main" id="{37487883-CADB-4222-0899-B772F382DA60}"/>
                  </a:ext>
                </a:extLst>
              </p:cNvPr>
              <p:cNvSpPr/>
              <p:nvPr/>
            </p:nvSpPr>
            <p:spPr bwMode="auto">
              <a:xfrm>
                <a:off x="4901867" y="3447177"/>
                <a:ext cx="491490" cy="37719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rgbClr val="002060"/>
                </a:solidFill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IL" b="1">
                  <a:latin typeface="Arial" charset="0"/>
                </a:endParaRPr>
              </a:p>
            </p:txBody>
          </p:sp>
          <p:sp>
            <p:nvSpPr>
              <p:cNvPr id="70" name="Rectangle 23">
                <a:extLst>
                  <a:ext uri="{FF2B5EF4-FFF2-40B4-BE49-F238E27FC236}">
                    <a16:creationId xmlns:a16="http://schemas.microsoft.com/office/drawing/2014/main" id="{665887E0-3B56-0D96-7C00-1EA34A67B450}"/>
                  </a:ext>
                </a:extLst>
              </p:cNvPr>
              <p:cNvSpPr/>
              <p:nvPr/>
            </p:nvSpPr>
            <p:spPr bwMode="auto">
              <a:xfrm>
                <a:off x="5528612" y="3439557"/>
                <a:ext cx="491490" cy="37719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rgbClr val="002060"/>
                </a:solidFill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IL" b="1" dirty="0">
                  <a:latin typeface="Arial" charset="0"/>
                </a:endParaRPr>
              </a:p>
            </p:txBody>
          </p:sp>
          <p:sp>
            <p:nvSpPr>
              <p:cNvPr id="71" name="Rectangle 24">
                <a:extLst>
                  <a:ext uri="{FF2B5EF4-FFF2-40B4-BE49-F238E27FC236}">
                    <a16:creationId xmlns:a16="http://schemas.microsoft.com/office/drawing/2014/main" id="{8170C5BD-5F9F-33D8-C52D-EBB82742A87D}"/>
                  </a:ext>
                </a:extLst>
              </p:cNvPr>
              <p:cNvSpPr/>
              <p:nvPr/>
            </p:nvSpPr>
            <p:spPr bwMode="auto">
              <a:xfrm>
                <a:off x="6149642" y="3443367"/>
                <a:ext cx="491490" cy="377190"/>
              </a:xfrm>
              <a:prstGeom prst="rect">
                <a:avLst/>
              </a:prstGeom>
              <a:solidFill>
                <a:srgbClr val="7030A0"/>
              </a:solidFill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IL" b="1" dirty="0">
                  <a:latin typeface="Arial" charset="0"/>
                </a:endParaRPr>
              </a:p>
            </p:txBody>
          </p:sp>
          <p:sp>
            <p:nvSpPr>
              <p:cNvPr id="72" name="Rectangle 54">
                <a:extLst>
                  <a:ext uri="{FF2B5EF4-FFF2-40B4-BE49-F238E27FC236}">
                    <a16:creationId xmlns:a16="http://schemas.microsoft.com/office/drawing/2014/main" id="{1C74AB74-35FD-2698-1445-98FA7EF2E9D1}"/>
                  </a:ext>
                </a:extLst>
              </p:cNvPr>
              <p:cNvSpPr/>
              <p:nvPr/>
            </p:nvSpPr>
            <p:spPr bwMode="auto">
              <a:xfrm>
                <a:off x="4280837" y="3445226"/>
                <a:ext cx="491490" cy="377190"/>
              </a:xfrm>
              <a:prstGeom prst="rect">
                <a:avLst/>
              </a:prstGeom>
              <a:solidFill>
                <a:srgbClr val="C00000"/>
              </a:solidFill>
              <a:ln w="28575">
                <a:solidFill>
                  <a:srgbClr val="002060"/>
                </a:solidFill>
                <a:headEnd type="none" w="med" len="med"/>
                <a:tailEnd type="none" w="med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IL" b="1">
                  <a:latin typeface="Arial" charset="0"/>
                </a:endParaRPr>
              </a:p>
            </p:txBody>
          </p:sp>
          <p:cxnSp>
            <p:nvCxnSpPr>
              <p:cNvPr id="73" name="Straight Connector 4">
                <a:extLst>
                  <a:ext uri="{FF2B5EF4-FFF2-40B4-BE49-F238E27FC236}">
                    <a16:creationId xmlns:a16="http://schemas.microsoft.com/office/drawing/2014/main" id="{1C231424-B036-48B5-A63B-C44A2D11533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778916" y="3311220"/>
                <a:ext cx="0" cy="652055"/>
              </a:xfrm>
              <a:prstGeom prst="line">
                <a:avLst/>
              </a:prstGeom>
              <a:noFill/>
              <a:ln w="38100" cap="flat" cmpd="sng" algn="ctr">
                <a:solidFill>
                  <a:srgbClr val="12AE2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</p:cxnSp>
        </p:grpSp>
        <p:grpSp>
          <p:nvGrpSpPr>
            <p:cNvPr id="78" name="קבוצה 77">
              <a:extLst>
                <a:ext uri="{FF2B5EF4-FFF2-40B4-BE49-F238E27FC236}">
                  <a16:creationId xmlns:a16="http://schemas.microsoft.com/office/drawing/2014/main" id="{6629D853-4B65-5047-C0B9-083CAE9AEBB3}"/>
                </a:ext>
              </a:extLst>
            </p:cNvPr>
            <p:cNvGrpSpPr/>
            <p:nvPr/>
          </p:nvGrpSpPr>
          <p:grpSpPr>
            <a:xfrm>
              <a:off x="3407082" y="4139118"/>
              <a:ext cx="4985067" cy="852219"/>
              <a:chOff x="3292765" y="4640449"/>
              <a:chExt cx="4985067" cy="852219"/>
            </a:xfrm>
          </p:grpSpPr>
          <p:grpSp>
            <p:nvGrpSpPr>
              <p:cNvPr id="79" name="קבוצה 78">
                <a:extLst>
                  <a:ext uri="{FF2B5EF4-FFF2-40B4-BE49-F238E27FC236}">
                    <a16:creationId xmlns:a16="http://schemas.microsoft.com/office/drawing/2014/main" id="{9A692BBE-F5A5-6861-1F84-B16722744EDF}"/>
                  </a:ext>
                </a:extLst>
              </p:cNvPr>
              <p:cNvGrpSpPr/>
              <p:nvPr/>
            </p:nvGrpSpPr>
            <p:grpSpPr>
              <a:xfrm>
                <a:off x="3933027" y="4844878"/>
                <a:ext cx="4344805" cy="647790"/>
                <a:chOff x="3933027" y="4844878"/>
                <a:chExt cx="4344805" cy="647790"/>
              </a:xfrm>
            </p:grpSpPr>
            <p:sp>
              <p:nvSpPr>
                <p:cNvPr id="84" name="Content Placeholder 5">
                  <a:extLst>
                    <a:ext uri="{FF2B5EF4-FFF2-40B4-BE49-F238E27FC236}">
                      <a16:creationId xmlns:a16="http://schemas.microsoft.com/office/drawing/2014/main" id="{0C389769-A9C2-8D51-5FD6-3E3BA6729C86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5420832" y="4844878"/>
                  <a:ext cx="1350336" cy="6477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CC"/>
                    </a:buClr>
                    <a:buSzPct val="75000"/>
                    <a:buFont typeface="Wingdings" pitchFamily="2" charset="2"/>
                    <a:buChar char="Ø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75000"/>
                    <a:buFont typeface="Wingdings" pitchFamily="2" charset="2"/>
                    <a:buChar char="Ø"/>
                    <a:defRPr sz="2800">
                      <a:solidFill>
                        <a:srgbClr val="0000CC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 algn="ctr">
                    <a:lnSpc>
                      <a:spcPct val="150000"/>
                    </a:lnSpc>
                    <a:spcBef>
                      <a:spcPts val="0"/>
                    </a:spcBef>
                    <a:buFont typeface="Wingdings" pitchFamily="2" charset="2"/>
                    <a:buNone/>
                  </a:pPr>
                  <a:r>
                    <a:rPr lang="en-US" sz="2400" b="1" kern="0" dirty="0">
                      <a:solidFill>
                        <a:srgbClr val="00B0F0"/>
                      </a:solidFill>
                    </a:rPr>
                    <a:t>BBR</a:t>
                  </a:r>
                  <a:endParaRPr lang="en-US" sz="2400" b="1" kern="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85" name="Content Placeholder 5">
                  <a:extLst>
                    <a:ext uri="{FF2B5EF4-FFF2-40B4-BE49-F238E27FC236}">
                      <a16:creationId xmlns:a16="http://schemas.microsoft.com/office/drawing/2014/main" id="{AE90D5C2-F2AB-2EB8-C4B0-87B07B406B30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3933027" y="4844878"/>
                  <a:ext cx="1167673" cy="6477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CC"/>
                    </a:buClr>
                    <a:buSzPct val="75000"/>
                    <a:buFont typeface="Wingdings" pitchFamily="2" charset="2"/>
                    <a:buChar char="Ø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75000"/>
                    <a:buFont typeface="Wingdings" pitchFamily="2" charset="2"/>
                    <a:buChar char="Ø"/>
                    <a:defRPr sz="2800">
                      <a:solidFill>
                        <a:srgbClr val="0000CC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 algn="ctr">
                    <a:lnSpc>
                      <a:spcPct val="150000"/>
                    </a:lnSpc>
                    <a:spcBef>
                      <a:spcPts val="0"/>
                    </a:spcBef>
                    <a:buFont typeface="Wingdings" pitchFamily="2" charset="2"/>
                    <a:buNone/>
                  </a:pPr>
                  <a:r>
                    <a:rPr lang="en-US" sz="2400" b="1" kern="0" dirty="0">
                      <a:solidFill>
                        <a:srgbClr val="7030A0"/>
                      </a:solidFill>
                    </a:rPr>
                    <a:t>CUBIC</a:t>
                  </a:r>
                  <a:endParaRPr lang="en-US" sz="2400" b="1" kern="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86" name="Content Placeholder 5">
                  <a:extLst>
                    <a:ext uri="{FF2B5EF4-FFF2-40B4-BE49-F238E27FC236}">
                      <a16:creationId xmlns:a16="http://schemas.microsoft.com/office/drawing/2014/main" id="{EA6C2105-5559-62EE-E54E-16EE3585B96B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6971757" y="4844878"/>
                  <a:ext cx="1306075" cy="6477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CC"/>
                    </a:buClr>
                    <a:buSzPct val="75000"/>
                    <a:buFont typeface="Wingdings" pitchFamily="2" charset="2"/>
                    <a:buChar char="Ø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75000"/>
                    <a:buFont typeface="Wingdings" pitchFamily="2" charset="2"/>
                    <a:buChar char="Ø"/>
                    <a:defRPr sz="2800">
                      <a:solidFill>
                        <a:srgbClr val="0000CC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 algn="ctr">
                    <a:lnSpc>
                      <a:spcPct val="150000"/>
                    </a:lnSpc>
                    <a:spcBef>
                      <a:spcPts val="0"/>
                    </a:spcBef>
                    <a:buFont typeface="Wingdings" pitchFamily="2" charset="2"/>
                    <a:buNone/>
                  </a:pPr>
                  <a:r>
                    <a:rPr lang="en-US" sz="2400" b="1" kern="0" dirty="0">
                      <a:solidFill>
                        <a:srgbClr val="C00000"/>
                      </a:solidFill>
                    </a:rPr>
                    <a:t>RENO</a:t>
                  </a:r>
                </a:p>
              </p:txBody>
            </p:sp>
          </p:grpSp>
          <p:cxnSp>
            <p:nvCxnSpPr>
              <p:cNvPr id="80" name="מחבר חץ ישר 79">
                <a:extLst>
                  <a:ext uri="{FF2B5EF4-FFF2-40B4-BE49-F238E27FC236}">
                    <a16:creationId xmlns:a16="http://schemas.microsoft.com/office/drawing/2014/main" id="{FF04B3B1-09A0-6EFE-B6F6-CC25EA9C894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3292765" y="4700208"/>
                <a:ext cx="1224098" cy="287139"/>
              </a:xfrm>
              <a:prstGeom prst="straightConnector1">
                <a:avLst/>
              </a:prstGeom>
              <a:ln w="76200">
                <a:solidFill>
                  <a:srgbClr val="7030A0"/>
                </a:solidFill>
                <a:headEnd type="none" w="med" len="med"/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1" name="מחבר חץ ישר 80">
                <a:extLst>
                  <a:ext uri="{FF2B5EF4-FFF2-40B4-BE49-F238E27FC236}">
                    <a16:creationId xmlns:a16="http://schemas.microsoft.com/office/drawing/2014/main" id="{93442B99-D3CB-B9CB-67F2-D9D06DF8F15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5659922" y="4640449"/>
                <a:ext cx="245538" cy="312476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headEnd type="none" w="med" len="med"/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2" name="מחבר חץ ישר 81">
                <a:extLst>
                  <a:ext uri="{FF2B5EF4-FFF2-40B4-BE49-F238E27FC236}">
                    <a16:creationId xmlns:a16="http://schemas.microsoft.com/office/drawing/2014/main" id="{935506F1-629E-C0A8-CD35-962B6551C60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893403" y="4693461"/>
                <a:ext cx="1342535" cy="293886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headEnd type="none" w="med" len="med"/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3" name="מחבר חץ ישר 82">
                <a:extLst>
                  <a:ext uri="{FF2B5EF4-FFF2-40B4-BE49-F238E27FC236}">
                    <a16:creationId xmlns:a16="http://schemas.microsoft.com/office/drawing/2014/main" id="{5F69E987-7915-085E-33A4-81630AC21A2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590006" y="4640449"/>
                <a:ext cx="429785" cy="346898"/>
              </a:xfrm>
              <a:prstGeom prst="straightConnector1">
                <a:avLst/>
              </a:prstGeom>
              <a:ln w="76200">
                <a:solidFill>
                  <a:srgbClr val="C00000"/>
                </a:solidFill>
                <a:headEnd type="none" w="med" len="med"/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87" name="Straight Connector 4">
              <a:extLst>
                <a:ext uri="{FF2B5EF4-FFF2-40B4-BE49-F238E27FC236}">
                  <a16:creationId xmlns:a16="http://schemas.microsoft.com/office/drawing/2014/main" id="{95B24AE1-D5E3-271E-F5B3-3AAE15C38A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9638" y="3333787"/>
              <a:ext cx="0" cy="652055"/>
            </a:xfrm>
            <a:prstGeom prst="line">
              <a:avLst/>
            </a:prstGeom>
            <a:noFill/>
            <a:ln w="38100" cap="flat" cmpd="sng" algn="ctr">
              <a:solidFill>
                <a:srgbClr val="12AE25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</p:cxnSp>
        <p:sp>
          <p:nvSpPr>
            <p:cNvPr id="88" name="Rectangle 22">
              <a:extLst>
                <a:ext uri="{FF2B5EF4-FFF2-40B4-BE49-F238E27FC236}">
                  <a16:creationId xmlns:a16="http://schemas.microsoft.com/office/drawing/2014/main" id="{6E8847EF-98C8-F9C5-9F5E-ABDBFC9A08A9}"/>
                </a:ext>
              </a:extLst>
            </p:cNvPr>
            <p:cNvSpPr/>
            <p:nvPr/>
          </p:nvSpPr>
          <p:spPr bwMode="auto">
            <a:xfrm>
              <a:off x="1306703" y="3467628"/>
              <a:ext cx="491490" cy="37719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L" b="1">
                <a:latin typeface="Arial" charset="0"/>
              </a:endParaRPr>
            </a:p>
          </p:txBody>
        </p:sp>
        <p:sp>
          <p:nvSpPr>
            <p:cNvPr id="89" name="Rectangle 54">
              <a:extLst>
                <a:ext uri="{FF2B5EF4-FFF2-40B4-BE49-F238E27FC236}">
                  <a16:creationId xmlns:a16="http://schemas.microsoft.com/office/drawing/2014/main" id="{117B2127-42F1-AEA8-CEEB-4AF27BD82E54}"/>
                </a:ext>
              </a:extLst>
            </p:cNvPr>
            <p:cNvSpPr/>
            <p:nvPr/>
          </p:nvSpPr>
          <p:spPr bwMode="auto">
            <a:xfrm>
              <a:off x="685673" y="3465677"/>
              <a:ext cx="491490" cy="37719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L" b="1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439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Dragonfly Algorithm</a:t>
            </a:r>
            <a:endParaRPr lang="en-US" kern="0" dirty="0"/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AE6010D2-9CAA-4440-BC60-12160ECB0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967" y="1278083"/>
            <a:ext cx="6422066" cy="4816547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BE0560-BFA5-420B-91E1-BD2B83ADFE76}"/>
              </a:ext>
            </a:extLst>
          </p:cNvPr>
          <p:cNvSpPr txBox="1"/>
          <p:nvPr/>
        </p:nvSpPr>
        <p:spPr>
          <a:xfrm>
            <a:off x="5035421" y="6293707"/>
            <a:ext cx="21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 single TCP flow</a:t>
            </a: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39AB8F40-6150-B6EB-77CF-E61F60EE3D41}"/>
              </a:ext>
            </a:extLst>
          </p:cNvPr>
          <p:cNvSpPr txBox="1"/>
          <p:nvPr/>
        </p:nvSpPr>
        <p:spPr>
          <a:xfrm rot="16200000">
            <a:off x="1887583" y="3455523"/>
            <a:ext cx="199476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CBIQ</a:t>
            </a:r>
            <a:endParaRPr lang="en-IL" sz="2400" b="1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B1EF2679-7ABD-EBA0-980C-F3811604C39C}"/>
              </a:ext>
            </a:extLst>
          </p:cNvPr>
          <p:cNvSpPr txBox="1"/>
          <p:nvPr/>
        </p:nvSpPr>
        <p:spPr>
          <a:xfrm rot="16200000">
            <a:off x="8309649" y="3455523"/>
            <a:ext cx="199476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Throughput</a:t>
            </a:r>
            <a:endParaRPr lang="en-IL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13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Dragonfly Algorithm</a:t>
            </a:r>
            <a:endParaRPr lang="en-US" sz="40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45761945-D8B4-45CC-A5AE-34AFF2808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" y="1143000"/>
            <a:ext cx="4672361" cy="3504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FB5E4E9F-9C03-4A81-993D-C65FE1C6D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80" y="3002466"/>
            <a:ext cx="5074555" cy="3805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EEB31827-41CB-496D-9EAA-D3B6126B68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94" y="1149126"/>
            <a:ext cx="5074555" cy="3805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3A51BE-B235-4690-9F3C-AD19CDEB31F4}"/>
              </a:ext>
            </a:extLst>
          </p:cNvPr>
          <p:cNvSpPr txBox="1"/>
          <p:nvPr/>
        </p:nvSpPr>
        <p:spPr>
          <a:xfrm>
            <a:off x="5618946" y="252580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b. </a:t>
            </a:r>
            <a:r>
              <a:rPr lang="en-US" b="1" dirty="0"/>
              <a:t>BBR</a:t>
            </a:r>
            <a:endParaRPr lang="en-IL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26A547-1CCC-4547-B561-CAAE44A11751}"/>
              </a:ext>
            </a:extLst>
          </p:cNvPr>
          <p:cNvSpPr txBox="1"/>
          <p:nvPr/>
        </p:nvSpPr>
        <p:spPr>
          <a:xfrm>
            <a:off x="9166517" y="512032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c. </a:t>
            </a:r>
            <a:r>
              <a:rPr lang="en-US" b="1" dirty="0"/>
              <a:t>CUBIC</a:t>
            </a:r>
            <a:endParaRPr lang="en-IL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F21B4D-209C-4E13-878B-A90ABE1202B2}"/>
              </a:ext>
            </a:extLst>
          </p:cNvPr>
          <p:cNvSpPr txBox="1"/>
          <p:nvPr/>
        </p:nvSpPr>
        <p:spPr>
          <a:xfrm>
            <a:off x="1411326" y="489093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a. </a:t>
            </a:r>
            <a:r>
              <a:rPr lang="en-US" b="1" dirty="0"/>
              <a:t>RENO</a:t>
            </a:r>
          </a:p>
        </p:txBody>
      </p:sp>
    </p:spTree>
    <p:extLst>
      <p:ext uri="{BB962C8B-B14F-4D97-AF65-F5344CB8AC3E}">
        <p14:creationId xmlns:p14="http://schemas.microsoft.com/office/powerpoint/2010/main" val="2990352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  <a:endParaRPr lang="en-US" sz="40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9811BC7B-F36E-4F96-9EE1-925A83C70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0" y="1510985"/>
            <a:ext cx="9144019" cy="4572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143F05F-DA09-4D4E-A7AE-7CFC1407E65F}"/>
              </a:ext>
            </a:extLst>
          </p:cNvPr>
          <p:cNvSpPr txBox="1">
            <a:spLocks/>
          </p:cNvSpPr>
          <p:nvPr/>
        </p:nvSpPr>
        <p:spPr bwMode="auto">
          <a:xfrm>
            <a:off x="1523991" y="6174994"/>
            <a:ext cx="9144018" cy="55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5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defRPr sz="2800">
                <a:solidFill>
                  <a:srgbClr val="00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/>
              <a:t>60 seconds session, 15 background flows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865294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  <a:endParaRPr lang="en-US" sz="40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FAAC29C2-4442-4FD2-9019-E34DBC950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07" y="1372992"/>
            <a:ext cx="9144018" cy="4572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F61049E-84EE-4C5B-B24E-FD6242D3D586}"/>
              </a:ext>
            </a:extLst>
          </p:cNvPr>
          <p:cNvSpPr txBox="1">
            <a:spLocks/>
          </p:cNvSpPr>
          <p:nvPr/>
        </p:nvSpPr>
        <p:spPr bwMode="auto">
          <a:xfrm>
            <a:off x="1523991" y="6174994"/>
            <a:ext cx="9144018" cy="55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5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defRPr sz="2800">
                <a:solidFill>
                  <a:srgbClr val="00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/>
              <a:t>60 seconds session, random sub-interval of 100ms, 15 background flows</a:t>
            </a:r>
            <a:endParaRPr lang="en-US" sz="2000" kern="0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2D1A2F87-72D7-6AAE-37A3-F0813EE8C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801" y="3206571"/>
            <a:ext cx="3509938" cy="904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0220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</a:t>
            </a:r>
            <a:endParaRPr lang="en-US" sz="4000" kern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49D2F0-E995-4486-A592-44FD64E059C4}"/>
              </a:ext>
            </a:extLst>
          </p:cNvPr>
          <p:cNvGrpSpPr/>
          <p:nvPr/>
        </p:nvGrpSpPr>
        <p:grpSpPr>
          <a:xfrm>
            <a:off x="3861169" y="1558988"/>
            <a:ext cx="3225726" cy="4657963"/>
            <a:chOff x="3756219" y="584426"/>
            <a:chExt cx="3532076" cy="560982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00189F-F6B9-4A65-BAC7-5D575E17F257}"/>
                </a:ext>
              </a:extLst>
            </p:cNvPr>
            <p:cNvSpPr txBox="1"/>
            <p:nvPr/>
          </p:nvSpPr>
          <p:spPr>
            <a:xfrm>
              <a:off x="3756219" y="3536636"/>
              <a:ext cx="689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X5</a:t>
              </a:r>
              <a:endParaRPr kumimoji="0" lang="en-IL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9A5BB241-74BD-4319-A756-9627E4C5B58A}"/>
                </a:ext>
              </a:extLst>
            </p:cNvPr>
            <p:cNvSpPr/>
            <p:nvPr/>
          </p:nvSpPr>
          <p:spPr>
            <a:xfrm>
              <a:off x="4522103" y="2145507"/>
              <a:ext cx="369493" cy="3216066"/>
            </a:xfrm>
            <a:custGeom>
              <a:avLst/>
              <a:gdLst>
                <a:gd name="connsiteX0" fmla="*/ 369493 w 369493"/>
                <a:gd name="connsiteY0" fmla="*/ 3216066 h 3216066"/>
                <a:gd name="connsiteX1" fmla="*/ 184746 w 369493"/>
                <a:gd name="connsiteY1" fmla="*/ 3185276 h 3216066"/>
                <a:gd name="connsiteX2" fmla="*/ 184747 w 369493"/>
                <a:gd name="connsiteY2" fmla="*/ 1638823 h 3216066"/>
                <a:gd name="connsiteX3" fmla="*/ 0 w 369493"/>
                <a:gd name="connsiteY3" fmla="*/ 1608033 h 3216066"/>
                <a:gd name="connsiteX4" fmla="*/ 184747 w 369493"/>
                <a:gd name="connsiteY4" fmla="*/ 1577243 h 3216066"/>
                <a:gd name="connsiteX5" fmla="*/ 184747 w 369493"/>
                <a:gd name="connsiteY5" fmla="*/ 30790 h 3216066"/>
                <a:gd name="connsiteX6" fmla="*/ 369494 w 369493"/>
                <a:gd name="connsiteY6" fmla="*/ 0 h 3216066"/>
                <a:gd name="connsiteX7" fmla="*/ 369493 w 369493"/>
                <a:gd name="connsiteY7" fmla="*/ 3216066 h 3216066"/>
                <a:gd name="connsiteX0" fmla="*/ 369493 w 369493"/>
                <a:gd name="connsiteY0" fmla="*/ 3216066 h 3216066"/>
                <a:gd name="connsiteX1" fmla="*/ 184746 w 369493"/>
                <a:gd name="connsiteY1" fmla="*/ 3185276 h 3216066"/>
                <a:gd name="connsiteX2" fmla="*/ 184747 w 369493"/>
                <a:gd name="connsiteY2" fmla="*/ 1638823 h 3216066"/>
                <a:gd name="connsiteX3" fmla="*/ 0 w 369493"/>
                <a:gd name="connsiteY3" fmla="*/ 1608033 h 3216066"/>
                <a:gd name="connsiteX4" fmla="*/ 184747 w 369493"/>
                <a:gd name="connsiteY4" fmla="*/ 1577243 h 3216066"/>
                <a:gd name="connsiteX5" fmla="*/ 184747 w 369493"/>
                <a:gd name="connsiteY5" fmla="*/ 30790 h 3216066"/>
                <a:gd name="connsiteX6" fmla="*/ 369494 w 369493"/>
                <a:gd name="connsiteY6" fmla="*/ 0 h 321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493" h="3216066" stroke="0" extrusionOk="0">
                  <a:moveTo>
                    <a:pt x="369493" y="3216066"/>
                  </a:moveTo>
                  <a:cubicBezTo>
                    <a:pt x="265955" y="3216898"/>
                    <a:pt x="186277" y="3199556"/>
                    <a:pt x="184746" y="3185276"/>
                  </a:cubicBezTo>
                  <a:cubicBezTo>
                    <a:pt x="151488" y="2631447"/>
                    <a:pt x="165126" y="2148829"/>
                    <a:pt x="184747" y="1638823"/>
                  </a:cubicBezTo>
                  <a:cubicBezTo>
                    <a:pt x="184685" y="1614794"/>
                    <a:pt x="95393" y="1596212"/>
                    <a:pt x="0" y="1608033"/>
                  </a:cubicBezTo>
                  <a:cubicBezTo>
                    <a:pt x="102832" y="1604819"/>
                    <a:pt x="186699" y="1593778"/>
                    <a:pt x="184747" y="1577243"/>
                  </a:cubicBezTo>
                  <a:cubicBezTo>
                    <a:pt x="174856" y="1191065"/>
                    <a:pt x="170095" y="577277"/>
                    <a:pt x="184747" y="30790"/>
                  </a:cubicBezTo>
                  <a:cubicBezTo>
                    <a:pt x="200178" y="17469"/>
                    <a:pt x="266679" y="2889"/>
                    <a:pt x="369494" y="0"/>
                  </a:cubicBezTo>
                  <a:cubicBezTo>
                    <a:pt x="491836" y="1190084"/>
                    <a:pt x="492067" y="2010781"/>
                    <a:pt x="369493" y="3216066"/>
                  </a:cubicBezTo>
                  <a:close/>
                </a:path>
                <a:path w="369493" h="3216066" fill="none" extrusionOk="0">
                  <a:moveTo>
                    <a:pt x="369493" y="3216066"/>
                  </a:moveTo>
                  <a:cubicBezTo>
                    <a:pt x="269146" y="3217605"/>
                    <a:pt x="185456" y="3202949"/>
                    <a:pt x="184746" y="3185276"/>
                  </a:cubicBezTo>
                  <a:cubicBezTo>
                    <a:pt x="260773" y="2693033"/>
                    <a:pt x="266693" y="2153462"/>
                    <a:pt x="184747" y="1638823"/>
                  </a:cubicBezTo>
                  <a:cubicBezTo>
                    <a:pt x="182387" y="1634656"/>
                    <a:pt x="86567" y="1613888"/>
                    <a:pt x="0" y="1608033"/>
                  </a:cubicBezTo>
                  <a:cubicBezTo>
                    <a:pt x="102668" y="1611042"/>
                    <a:pt x="183318" y="1597317"/>
                    <a:pt x="184747" y="1577243"/>
                  </a:cubicBezTo>
                  <a:cubicBezTo>
                    <a:pt x="219317" y="1246199"/>
                    <a:pt x="272608" y="601222"/>
                    <a:pt x="184747" y="30790"/>
                  </a:cubicBezTo>
                  <a:cubicBezTo>
                    <a:pt x="191896" y="1820"/>
                    <a:pt x="269213" y="-5801"/>
                    <a:pt x="369494" y="0"/>
                  </a:cubicBezTo>
                </a:path>
              </a:pathLst>
            </a:cu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89985982">
                    <a:prstGeom prst="leftBrac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rgbClr val="4472C4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1DAD653-1CE2-410B-9A5C-6DA761AF9C3D}"/>
                </a:ext>
              </a:extLst>
            </p:cNvPr>
            <p:cNvGrpSpPr/>
            <p:nvPr/>
          </p:nvGrpSpPr>
          <p:grpSpPr>
            <a:xfrm>
              <a:off x="5419506" y="2145506"/>
              <a:ext cx="1614053" cy="3216066"/>
              <a:chOff x="6356412" y="2971670"/>
              <a:chExt cx="1614053" cy="3216066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0F468E3-0EAE-4659-BC50-9BEAA490A2CA}"/>
                  </a:ext>
                </a:extLst>
              </p:cNvPr>
              <p:cNvSpPr/>
              <p:nvPr/>
            </p:nvSpPr>
            <p:spPr>
              <a:xfrm>
                <a:off x="6356412" y="2971670"/>
                <a:ext cx="1614053" cy="3216066"/>
              </a:xfrm>
              <a:prstGeom prst="rect">
                <a:avLst/>
              </a:pr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D3F2BEF7-6CFE-43EE-A3AC-811C3BC551DB}"/>
                  </a:ext>
                </a:extLst>
              </p:cNvPr>
              <p:cNvSpPr/>
              <p:nvPr/>
            </p:nvSpPr>
            <p:spPr>
              <a:xfrm>
                <a:off x="6440663" y="3106287"/>
                <a:ext cx="1453243" cy="655336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Arial" panose="020B0604020202020204" pitchFamily="34" charset="0"/>
                  </a:rPr>
                  <a:t>conv2D</a:t>
                </a:r>
                <a:endParaRPr kumimoji="0" lang="en-IL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23174A8-55AA-49EC-9C5E-379E0BAF1E61}"/>
                  </a:ext>
                </a:extLst>
              </p:cNvPr>
              <p:cNvSpPr/>
              <p:nvPr/>
            </p:nvSpPr>
            <p:spPr>
              <a:xfrm>
                <a:off x="6440663" y="3892130"/>
                <a:ext cx="1453243" cy="655336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BN</a:t>
                </a:r>
                <a:endParaRPr kumimoji="0" lang="en-IL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7DE0BFA3-D7AF-4011-AE2F-FF70260E37FB}"/>
                  </a:ext>
                </a:extLst>
              </p:cNvPr>
              <p:cNvSpPr/>
              <p:nvPr/>
            </p:nvSpPr>
            <p:spPr>
              <a:xfrm>
                <a:off x="6440663" y="4651237"/>
                <a:ext cx="1453243" cy="655336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RelU</a:t>
                </a:r>
                <a:endParaRPr kumimoji="0" lang="en-IL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906F4CA7-04BA-4782-856E-46BEB4CFB2D0}"/>
                  </a:ext>
                </a:extLst>
              </p:cNvPr>
              <p:cNvSpPr/>
              <p:nvPr/>
            </p:nvSpPr>
            <p:spPr>
              <a:xfrm>
                <a:off x="6440662" y="5413952"/>
                <a:ext cx="1453243" cy="655336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MaxPool</a:t>
                </a:r>
                <a:endParaRPr kumimoji="0" lang="en-IL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EDF14F6-10CD-40A4-9CB1-73FE6E72F91C}"/>
                </a:ext>
              </a:extLst>
            </p:cNvPr>
            <p:cNvSpPr/>
            <p:nvPr/>
          </p:nvSpPr>
          <p:spPr>
            <a:xfrm>
              <a:off x="5408979" y="1425609"/>
              <a:ext cx="1624580" cy="545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init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weights</a:t>
              </a:r>
              <a:endParaRPr kumimoji="0" lang="en-I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5534EAA-85C2-4425-81F2-6E379FA3909F}"/>
                </a:ext>
              </a:extLst>
            </p:cNvPr>
            <p:cNvCxnSpPr>
              <a:cxnSpLocks/>
            </p:cNvCxnSpPr>
            <p:nvPr/>
          </p:nvCxnSpPr>
          <p:spPr>
            <a:xfrm>
              <a:off x="6221269" y="1118585"/>
              <a:ext cx="0" cy="307024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>
              <a:glow rad="63500">
                <a:srgbClr val="4472C4">
                  <a:satMod val="175000"/>
                  <a:alpha val="40000"/>
                </a:srgbClr>
              </a:glow>
            </a:effectLst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5498FA8-6525-4451-9F9E-811AE1C8E7B8}"/>
                </a:ext>
              </a:extLst>
            </p:cNvPr>
            <p:cNvCxnSpPr>
              <a:cxnSpLocks/>
              <a:stCxn id="25" idx="2"/>
              <a:endCxn id="33" idx="0"/>
            </p:cNvCxnSpPr>
            <p:nvPr/>
          </p:nvCxnSpPr>
          <p:spPr>
            <a:xfrm>
              <a:off x="6221269" y="1970609"/>
              <a:ext cx="5264" cy="174897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>
              <a:glow rad="63500">
                <a:srgbClr val="4472C4">
                  <a:satMod val="175000"/>
                  <a:alpha val="40000"/>
                </a:srgbClr>
              </a:glow>
            </a:effectLst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0199505-5A22-4E3E-BF98-6FCBD930BA3C}"/>
                </a:ext>
              </a:extLst>
            </p:cNvPr>
            <p:cNvCxnSpPr>
              <a:cxnSpLocks/>
            </p:cNvCxnSpPr>
            <p:nvPr/>
          </p:nvCxnSpPr>
          <p:spPr>
            <a:xfrm>
              <a:off x="6230377" y="5361572"/>
              <a:ext cx="0" cy="307024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>
              <a:glow rad="63500">
                <a:srgbClr val="4472C4">
                  <a:satMod val="175000"/>
                  <a:alpha val="40000"/>
                </a:srgbClr>
              </a:glow>
            </a:effectLst>
          </p:spPr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DA89CB0-F9FD-48FD-8787-D5D0C2689A21}"/>
                </a:ext>
              </a:extLst>
            </p:cNvPr>
            <p:cNvSpPr/>
            <p:nvPr/>
          </p:nvSpPr>
          <p:spPr>
            <a:xfrm>
              <a:off x="5172453" y="584426"/>
              <a:ext cx="2115842" cy="491754"/>
            </a:xfrm>
            <a:prstGeom prst="ellipse">
              <a:avLst/>
            </a:prstGeom>
            <a:solidFill>
              <a:sysClr val="window" lastClr="FFFFFF"/>
            </a:solidFill>
            <a:ln w="34925" cap="flat" cmpd="sng" algn="ctr">
              <a:solidFill>
                <a:srgbClr val="7030A0"/>
              </a:solidFill>
              <a:prstDash val="solid"/>
              <a:miter lim="800000"/>
            </a:ln>
            <a:effectLst>
              <a:glow rad="25400">
                <a:srgbClr val="0070C0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srgbClr val="002060"/>
                  </a:solidFill>
                  <a:effectLst>
                    <a:outerShdw blurRad="63500" sx="102000" sy="102000" algn="ctr">
                      <a:srgbClr val="000000">
                        <a:alpha val="40000"/>
                      </a:srgbClr>
                    </a:outerShdw>
                  </a:effectLst>
                  <a:latin typeface="Calibri" panose="020F0502020204030204"/>
                  <a:ea typeface="Calibri" panose="020F0502020204030204" pitchFamily="34" charset="0"/>
                  <a:cs typeface="Arial" panose="020B0604020202020204" pitchFamily="34" charset="0"/>
                </a:rPr>
                <a:t>D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63500" sx="102000" sy="102000" algn="ctr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Calibri" panose="020F0502020204030204" pitchFamily="34" charset="0"/>
                  <a:cs typeface="Arial" panose="020B0604020202020204" pitchFamily="34" charset="0"/>
                </a:rPr>
                <a:t>ataframe</a:t>
              </a:r>
              <a:endParaRPr kumimoji="0" lang="en-I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C59EE48-7FBD-48E4-8FF9-75DA24A1EE3F}"/>
                </a:ext>
              </a:extLst>
            </p:cNvPr>
            <p:cNvSpPr/>
            <p:nvPr/>
          </p:nvSpPr>
          <p:spPr>
            <a:xfrm>
              <a:off x="5163342" y="5702493"/>
              <a:ext cx="2115853" cy="491754"/>
            </a:xfrm>
            <a:prstGeom prst="ellipse">
              <a:avLst/>
            </a:prstGeom>
            <a:solidFill>
              <a:sysClr val="window" lastClr="FFFFFF"/>
            </a:solidFill>
            <a:ln w="34925" cap="flat" cmpd="sng" algn="ctr">
              <a:solidFill>
                <a:srgbClr val="7030A0"/>
              </a:solidFill>
              <a:prstDash val="solid"/>
              <a:miter lim="800000"/>
            </a:ln>
            <a:effectLst>
              <a:glow rad="25400">
                <a:srgbClr val="0070C0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srgbClr val="002060"/>
                  </a:solidFill>
                  <a:effectLst>
                    <a:outerShdw blurRad="63500" sx="102000" sy="102000" algn="ctr">
                      <a:srgbClr val="000000">
                        <a:alpha val="40000"/>
                      </a:srgbClr>
                    </a:outerShdw>
                  </a:effectLst>
                  <a:latin typeface="Calibri" panose="020F0502020204030204"/>
                  <a:ea typeface="Calibri" panose="020F0502020204030204" pitchFamily="34" charset="0"/>
                  <a:cs typeface="Arial" panose="020B0604020202020204" pitchFamily="34" charset="0"/>
                </a:rPr>
                <a:t>C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63500" sx="102000" sy="102000" algn="ctr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Calibri" panose="020F0502020204030204" pitchFamily="34" charset="0"/>
                  <a:cs typeface="Arial" panose="020B0604020202020204" pitchFamily="34" charset="0"/>
                </a:rPr>
                <a:t>lassification</a:t>
              </a:r>
              <a:endParaRPr kumimoji="0" lang="en-I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ED2C557-D403-48E4-BAD2-A9283E8CECC5}"/>
              </a:ext>
            </a:extLst>
          </p:cNvPr>
          <p:cNvSpPr txBox="1"/>
          <p:nvPr/>
        </p:nvSpPr>
        <p:spPr>
          <a:xfrm>
            <a:off x="7201250" y="1532312"/>
            <a:ext cx="3020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Size: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 Length X 2</a:t>
            </a:r>
            <a:endParaRPr lang="en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676257-B0AC-441A-A270-37C819B81AF2}"/>
              </a:ext>
            </a:extLst>
          </p:cNvPr>
          <p:cNvSpPr txBox="1"/>
          <p:nvPr/>
        </p:nvSpPr>
        <p:spPr>
          <a:xfrm>
            <a:off x="7585971" y="5577803"/>
            <a:ext cx="2250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Size: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n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C3870D-BACF-410C-AA5D-9828034A66CC}"/>
              </a:ext>
            </a:extLst>
          </p:cNvPr>
          <p:cNvSpPr/>
          <p:nvPr/>
        </p:nvSpPr>
        <p:spPr bwMode="auto">
          <a:xfrm>
            <a:off x="3861169" y="2119745"/>
            <a:ext cx="3340082" cy="3553691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Dot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>
              <a:latin typeface="Arial" charset="0"/>
            </a:endParaRPr>
          </a:p>
        </p:txBody>
      </p:sp>
      <p:sp>
        <p:nvSpPr>
          <p:cNvPr id="3" name="TextBox 25">
            <a:extLst>
              <a:ext uri="{FF2B5EF4-FFF2-40B4-BE49-F238E27FC236}">
                <a16:creationId xmlns:a16="http://schemas.microsoft.com/office/drawing/2014/main" id="{76773601-35E1-6EA4-106D-06678C77C148}"/>
              </a:ext>
            </a:extLst>
          </p:cNvPr>
          <p:cNvSpPr txBox="1"/>
          <p:nvPr/>
        </p:nvSpPr>
        <p:spPr>
          <a:xfrm>
            <a:off x="8290084" y="2320634"/>
            <a:ext cx="267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{CBIQ, Throughput}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Inputs</a:t>
            </a:r>
            <a:endParaRPr kumimoji="0" lang="en-IL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25">
            <a:extLst>
              <a:ext uri="{FF2B5EF4-FFF2-40B4-BE49-F238E27FC236}">
                <a16:creationId xmlns:a16="http://schemas.microsoft.com/office/drawing/2014/main" id="{81CDCAE5-32EA-B394-FA85-6043D7AF4E41}"/>
              </a:ext>
            </a:extLst>
          </p:cNvPr>
          <p:cNvSpPr txBox="1"/>
          <p:nvPr/>
        </p:nvSpPr>
        <p:spPr>
          <a:xfrm>
            <a:off x="8116529" y="6020058"/>
            <a:ext cx="302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{BBR, Cubic, Reno}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002060"/>
                </a:solidFill>
                <a:latin typeface="Calibri" panose="020F0502020204030204"/>
              </a:rPr>
              <a:t>Outputs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24780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Dragonfly Algorithm</a:t>
            </a:r>
            <a:endParaRPr lang="en-US" sz="40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819F48-292E-46B8-83D1-58D1929C7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161" y="1331000"/>
            <a:ext cx="6149675" cy="5207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9C9D0F-ED08-44E3-B8FE-5093F606B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70" y="1331000"/>
            <a:ext cx="6149675" cy="5207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C15E6E-69C4-4484-BE23-786D022B9160}"/>
              </a:ext>
            </a:extLst>
          </p:cNvPr>
          <p:cNvSpPr txBox="1"/>
          <p:nvPr/>
        </p:nvSpPr>
        <p:spPr>
          <a:xfrm>
            <a:off x="7042467" y="3174244"/>
            <a:ext cx="4034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eBPF</a:t>
            </a:r>
            <a:endParaRPr lang="en-IL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31017C-6091-40F3-9227-6ED75B884EA4}"/>
              </a:ext>
            </a:extLst>
          </p:cNvPr>
          <p:cNvSpPr/>
          <p:nvPr/>
        </p:nvSpPr>
        <p:spPr bwMode="auto">
          <a:xfrm>
            <a:off x="3165764" y="4343400"/>
            <a:ext cx="1303260" cy="1120842"/>
          </a:xfrm>
          <a:prstGeom prst="ellipse">
            <a:avLst/>
          </a:prstGeom>
          <a:noFill/>
          <a:ln w="76200">
            <a:solidFill>
              <a:srgbClr val="FF0000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13713F5-AE96-4DA1-A401-6E37F0368441}"/>
              </a:ext>
            </a:extLst>
          </p:cNvPr>
          <p:cNvSpPr/>
          <p:nvPr/>
        </p:nvSpPr>
        <p:spPr bwMode="auto">
          <a:xfrm>
            <a:off x="1756064" y="4374573"/>
            <a:ext cx="1399309" cy="1202042"/>
          </a:xfrm>
          <a:prstGeom prst="ellipse">
            <a:avLst/>
          </a:prstGeom>
          <a:noFill/>
          <a:ln w="76200">
            <a:solidFill>
              <a:srgbClr val="FF0000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07473F94-CE5C-4890-9ACB-32DC449B4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2467" y="4185201"/>
            <a:ext cx="4034242" cy="71862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/>
              <a:t>1. Fast header extraction</a:t>
            </a:r>
            <a:endParaRPr lang="en-US" sz="2400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92ED1D3D-28B6-4F05-A1DE-1BC9AB243C17}"/>
              </a:ext>
            </a:extLst>
          </p:cNvPr>
          <p:cNvSpPr txBox="1">
            <a:spLocks/>
          </p:cNvSpPr>
          <p:nvPr/>
        </p:nvSpPr>
        <p:spPr bwMode="auto">
          <a:xfrm>
            <a:off x="7042467" y="4826182"/>
            <a:ext cx="4688869" cy="71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5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defRPr sz="2800">
                <a:solidFill>
                  <a:srgbClr val="00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1" kern="0" dirty="0"/>
              <a:t>2. Dynamic filtering decision</a:t>
            </a:r>
            <a:endParaRPr lang="en-US" sz="240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774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build="p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Dragonfly Algorithm</a:t>
            </a:r>
            <a:endParaRPr lang="en-US" sz="40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7FCBB-71DB-4391-AF54-F6F0F1B94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161" y="1331000"/>
            <a:ext cx="6149675" cy="5207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EB23608-34D9-4D5A-91BE-E55488EABC6D}"/>
              </a:ext>
            </a:extLst>
          </p:cNvPr>
          <p:cNvSpPr/>
          <p:nvPr/>
        </p:nvSpPr>
        <p:spPr bwMode="auto">
          <a:xfrm>
            <a:off x="5742710" y="4322296"/>
            <a:ext cx="1303260" cy="1120842"/>
          </a:xfrm>
          <a:prstGeom prst="ellipse">
            <a:avLst/>
          </a:prstGeom>
          <a:noFill/>
          <a:ln w="76200">
            <a:solidFill>
              <a:srgbClr val="FF0000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4D9CCC-6B44-4CA2-B5F3-A71679F05BE2}"/>
              </a:ext>
            </a:extLst>
          </p:cNvPr>
          <p:cNvSpPr/>
          <p:nvPr/>
        </p:nvSpPr>
        <p:spPr bwMode="auto">
          <a:xfrm>
            <a:off x="4111574" y="3240998"/>
            <a:ext cx="1399309" cy="1202042"/>
          </a:xfrm>
          <a:prstGeom prst="ellipse">
            <a:avLst/>
          </a:prstGeom>
          <a:noFill/>
          <a:ln w="76200">
            <a:solidFill>
              <a:srgbClr val="FF0000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5594E6-8E17-4C62-B4B3-E0EC1E831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4851" y="2583632"/>
            <a:ext cx="4420217" cy="1876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5A1617-FDDF-437C-8E97-87036388A851}"/>
              </a:ext>
            </a:extLst>
          </p:cNvPr>
          <p:cNvSpPr/>
          <p:nvPr/>
        </p:nvSpPr>
        <p:spPr bwMode="auto">
          <a:xfrm>
            <a:off x="3984851" y="1423555"/>
            <a:ext cx="4442176" cy="1579417"/>
          </a:xfrm>
          <a:prstGeom prst="rect">
            <a:avLst/>
          </a:prstGeom>
          <a:noFill/>
          <a:ln w="76200">
            <a:solidFill>
              <a:srgbClr val="FF0000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34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</a:t>
            </a:r>
            <a:endParaRPr lang="en-US" sz="4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D269737-1D8D-4C1B-9160-6A646E8F9AC9}"/>
              </a:ext>
            </a:extLst>
          </p:cNvPr>
          <p:cNvSpPr txBox="1">
            <a:spLocks/>
          </p:cNvSpPr>
          <p:nvPr/>
        </p:nvSpPr>
        <p:spPr bwMode="auto">
          <a:xfrm>
            <a:off x="83541" y="1477481"/>
            <a:ext cx="12026163" cy="223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5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defRPr sz="2800">
                <a:solidFill>
                  <a:srgbClr val="00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/>
              <a:t>First-packet sampling</a:t>
            </a:r>
          </a:p>
          <a:p>
            <a:pPr marL="685800"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2400" dirty="0"/>
              <a:t>For each flow, </a:t>
            </a:r>
            <a:r>
              <a:rPr lang="en-US" sz="2400" dirty="0" err="1"/>
              <a:t>eBPF</a:t>
            </a:r>
            <a:r>
              <a:rPr lang="en-US" sz="2400" dirty="0"/>
              <a:t> keeps the first packet of each time slot and drops the other packets.</a:t>
            </a:r>
          </a:p>
          <a:p>
            <a:pPr marL="685800"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2400" dirty="0"/>
              <a:t>Reducing both the raw- input dictionary size and the computation complexity.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A191A9-4537-4313-AA2F-C61484160070}"/>
              </a:ext>
            </a:extLst>
          </p:cNvPr>
          <p:cNvGrpSpPr/>
          <p:nvPr/>
        </p:nvGrpSpPr>
        <p:grpSpPr>
          <a:xfrm>
            <a:off x="1621120" y="4042715"/>
            <a:ext cx="8949759" cy="2384642"/>
            <a:chOff x="1660070" y="4042716"/>
            <a:chExt cx="8949759" cy="23846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45572E-99F0-423D-AB1F-FA10C861C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60070" y="4042716"/>
              <a:ext cx="8949759" cy="18306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 Placeholder 5">
              <a:extLst>
                <a:ext uri="{FF2B5EF4-FFF2-40B4-BE49-F238E27FC236}">
                  <a16:creationId xmlns:a16="http://schemas.microsoft.com/office/drawing/2014/main" id="{EF9EA02B-CDEE-461D-8A22-C70FB3E3A02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92344" y="5873348"/>
              <a:ext cx="2807311" cy="554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CC"/>
                </a:buClr>
                <a:buSzPct val="75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Ø"/>
                <a:defRPr sz="2800">
                  <a:solidFill>
                    <a:srgbClr val="0000CC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sz="2400" b="1" dirty="0"/>
                <a:t>5 MB table size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B4B1AC-CF7E-4A82-BB0F-D401F9A36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56457" y="5192163"/>
              <a:ext cx="8279084" cy="5772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7D8B353-840B-419E-B342-83CC2949C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56457" y="5273804"/>
              <a:ext cx="8101943" cy="333422"/>
            </a:xfrm>
            <a:prstGeom prst="rect">
              <a:avLst/>
            </a:prstGeom>
          </p:spPr>
        </p:pic>
      </p:grpSp>
      <p:sp>
        <p:nvSpPr>
          <p:cNvPr id="3" name="Rectangle 13">
            <a:extLst>
              <a:ext uri="{FF2B5EF4-FFF2-40B4-BE49-F238E27FC236}">
                <a16:creationId xmlns:a16="http://schemas.microsoft.com/office/drawing/2014/main" id="{142C1F74-9486-12D2-A63B-129D774B365B}"/>
              </a:ext>
            </a:extLst>
          </p:cNvPr>
          <p:cNvSpPr/>
          <p:nvPr/>
        </p:nvSpPr>
        <p:spPr bwMode="auto">
          <a:xfrm>
            <a:off x="1882162" y="5167687"/>
            <a:ext cx="993385" cy="564579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>
              <a:latin typeface="Arial" charset="0"/>
            </a:endParaRP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8EE256FF-C7AF-552B-96FA-4C2F3738F585}"/>
              </a:ext>
            </a:extLst>
          </p:cNvPr>
          <p:cNvSpPr/>
          <p:nvPr/>
        </p:nvSpPr>
        <p:spPr bwMode="auto">
          <a:xfrm>
            <a:off x="5619760" y="5167687"/>
            <a:ext cx="1671377" cy="564579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>
              <a:latin typeface="Arial" charset="0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3D11CCA6-4131-375F-A9D1-46AA1F4A22D8}"/>
              </a:ext>
            </a:extLst>
          </p:cNvPr>
          <p:cNvSpPr/>
          <p:nvPr/>
        </p:nvSpPr>
        <p:spPr bwMode="auto">
          <a:xfrm>
            <a:off x="8843209" y="5166210"/>
            <a:ext cx="1199553" cy="564579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>
              <a:latin typeface="Arial" charset="0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C8F9A0D-20C4-E76F-218D-612CA22D5A9C}"/>
              </a:ext>
            </a:extLst>
          </p:cNvPr>
          <p:cNvSpPr/>
          <p:nvPr/>
        </p:nvSpPr>
        <p:spPr bwMode="auto">
          <a:xfrm>
            <a:off x="4235117" y="5160916"/>
            <a:ext cx="1288715" cy="564579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455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TCP Congestion</a:t>
            </a:r>
            <a:endParaRPr lang="en-US" sz="4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8A4183C1-83F2-4C93-AD33-6ACEF25828D9}"/>
              </a:ext>
            </a:extLst>
          </p:cNvPr>
          <p:cNvSpPr/>
          <p:nvPr/>
        </p:nvSpPr>
        <p:spPr bwMode="auto">
          <a:xfrm>
            <a:off x="7495706" y="3340988"/>
            <a:ext cx="4214812" cy="1257300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60757D-D2BD-4BF6-B6AF-5AAD9AE8FF42}"/>
              </a:ext>
            </a:extLst>
          </p:cNvPr>
          <p:cNvGrpSpPr/>
          <p:nvPr/>
        </p:nvGrpSpPr>
        <p:grpSpPr>
          <a:xfrm rot="1822652">
            <a:off x="754458" y="1917915"/>
            <a:ext cx="4214812" cy="1257300"/>
            <a:chOff x="581020" y="1706878"/>
            <a:chExt cx="4214812" cy="1257300"/>
          </a:xfrm>
        </p:grpSpPr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80DEAE5F-A73B-499E-815F-4155AAA56017}"/>
                </a:ext>
              </a:extLst>
            </p:cNvPr>
            <p:cNvSpPr/>
            <p:nvPr/>
          </p:nvSpPr>
          <p:spPr bwMode="auto">
            <a:xfrm>
              <a:off x="581020" y="1706878"/>
              <a:ext cx="4214812" cy="1257300"/>
            </a:xfrm>
            <a:prstGeom prst="rightArrow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EAE3394-5FC0-415B-ADC9-B0E5984CE844}"/>
                </a:ext>
              </a:extLst>
            </p:cNvPr>
            <p:cNvSpPr/>
            <p:nvPr/>
          </p:nvSpPr>
          <p:spPr bwMode="auto">
            <a:xfrm>
              <a:off x="741040" y="2146933"/>
              <a:ext cx="491490" cy="37719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L" b="1">
                <a:latin typeface="Arial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38FCEF3-91C3-403E-A4A3-3B25CE25D95E}"/>
                </a:ext>
              </a:extLst>
            </p:cNvPr>
            <p:cNvSpPr/>
            <p:nvPr/>
          </p:nvSpPr>
          <p:spPr bwMode="auto">
            <a:xfrm>
              <a:off x="2609845" y="2146933"/>
              <a:ext cx="491490" cy="37719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L" b="1">
                <a:latin typeface="Arial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8B4F84-8CC7-4C8B-9939-16C3312B589B}"/>
                </a:ext>
              </a:extLst>
            </p:cNvPr>
            <p:cNvSpPr/>
            <p:nvPr/>
          </p:nvSpPr>
          <p:spPr bwMode="auto">
            <a:xfrm>
              <a:off x="3242305" y="2150743"/>
              <a:ext cx="491490" cy="37719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L" b="1">
                <a:latin typeface="Arial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ED39C7-34DB-443C-AFF5-D048FABF4FBC}"/>
              </a:ext>
            </a:extLst>
          </p:cNvPr>
          <p:cNvGrpSpPr/>
          <p:nvPr/>
        </p:nvGrpSpPr>
        <p:grpSpPr>
          <a:xfrm rot="19797709">
            <a:off x="701533" y="4654964"/>
            <a:ext cx="4214812" cy="1257300"/>
            <a:chOff x="581020" y="1706878"/>
            <a:chExt cx="4214812" cy="1257300"/>
          </a:xfrm>
        </p:grpSpPr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533EBA70-694F-4B92-920D-4F5C7ADEF388}"/>
                </a:ext>
              </a:extLst>
            </p:cNvPr>
            <p:cNvSpPr/>
            <p:nvPr/>
          </p:nvSpPr>
          <p:spPr bwMode="auto">
            <a:xfrm>
              <a:off x="581020" y="1706878"/>
              <a:ext cx="4214812" cy="1257300"/>
            </a:xfrm>
            <a:prstGeom prst="rightArrow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71E1D50-C97F-43DD-B4AF-802F1D9306F2}"/>
                </a:ext>
              </a:extLst>
            </p:cNvPr>
            <p:cNvSpPr/>
            <p:nvPr/>
          </p:nvSpPr>
          <p:spPr bwMode="auto">
            <a:xfrm>
              <a:off x="1983796" y="2145434"/>
              <a:ext cx="491490" cy="377190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L" b="1" dirty="0">
                <a:latin typeface="Arial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91D50F2-0D4E-477B-95D5-D40023200D9A}"/>
                </a:ext>
              </a:extLst>
            </p:cNvPr>
            <p:cNvSpPr/>
            <p:nvPr/>
          </p:nvSpPr>
          <p:spPr bwMode="auto">
            <a:xfrm>
              <a:off x="2609845" y="2146933"/>
              <a:ext cx="491490" cy="377190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L" b="1">
                <a:latin typeface="Arial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2E92E09-B766-468E-A1BC-C142E2D39C37}"/>
                </a:ext>
              </a:extLst>
            </p:cNvPr>
            <p:cNvSpPr/>
            <p:nvPr/>
          </p:nvSpPr>
          <p:spPr bwMode="auto">
            <a:xfrm>
              <a:off x="3242305" y="2150743"/>
              <a:ext cx="491490" cy="377190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L" b="1">
                <a:latin typeface="Arial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DFCD034-F747-473C-BBC4-73368A84EB0C}"/>
              </a:ext>
            </a:extLst>
          </p:cNvPr>
          <p:cNvGrpSpPr/>
          <p:nvPr/>
        </p:nvGrpSpPr>
        <p:grpSpPr>
          <a:xfrm>
            <a:off x="449943" y="3340988"/>
            <a:ext cx="4214812" cy="1257300"/>
            <a:chOff x="581020" y="1706878"/>
            <a:chExt cx="4214812" cy="1257300"/>
          </a:xfrm>
        </p:grpSpPr>
        <p:sp>
          <p:nvSpPr>
            <p:cNvPr id="49" name="Arrow: Right 48">
              <a:extLst>
                <a:ext uri="{FF2B5EF4-FFF2-40B4-BE49-F238E27FC236}">
                  <a16:creationId xmlns:a16="http://schemas.microsoft.com/office/drawing/2014/main" id="{B92D91F7-7770-4643-84BA-5B7329FFA858}"/>
                </a:ext>
              </a:extLst>
            </p:cNvPr>
            <p:cNvSpPr/>
            <p:nvPr/>
          </p:nvSpPr>
          <p:spPr bwMode="auto">
            <a:xfrm>
              <a:off x="581020" y="1706878"/>
              <a:ext cx="4214812" cy="1257300"/>
            </a:xfrm>
            <a:prstGeom prst="rightArrow">
              <a:avLst/>
            </a:prstGeom>
            <a:noFill/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73DFC6B-41AE-4F1B-B88A-61EABE28F172}"/>
                </a:ext>
              </a:extLst>
            </p:cNvPr>
            <p:cNvSpPr/>
            <p:nvPr/>
          </p:nvSpPr>
          <p:spPr bwMode="auto">
            <a:xfrm>
              <a:off x="741040" y="2146933"/>
              <a:ext cx="491490" cy="377190"/>
            </a:xfrm>
            <a:prstGeom prst="rect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L" b="1">
                <a:latin typeface="Arial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742608B-18EC-4A2E-BA0A-FFEA660445A8}"/>
                </a:ext>
              </a:extLst>
            </p:cNvPr>
            <p:cNvSpPr/>
            <p:nvPr/>
          </p:nvSpPr>
          <p:spPr bwMode="auto">
            <a:xfrm>
              <a:off x="1342543" y="2146933"/>
              <a:ext cx="491490" cy="377190"/>
            </a:xfrm>
            <a:prstGeom prst="rect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L" b="1">
                <a:latin typeface="Arial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EA0FD0E-0B19-4AA4-94AE-CC61EC528543}"/>
                </a:ext>
              </a:extLst>
            </p:cNvPr>
            <p:cNvSpPr/>
            <p:nvPr/>
          </p:nvSpPr>
          <p:spPr bwMode="auto">
            <a:xfrm>
              <a:off x="3242305" y="2150743"/>
              <a:ext cx="491490" cy="377190"/>
            </a:xfrm>
            <a:prstGeom prst="rect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L" b="1">
                <a:latin typeface="Arial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FB92917-9F75-4731-91FA-F734E5E2B7B4}"/>
              </a:ext>
            </a:extLst>
          </p:cNvPr>
          <p:cNvSpPr/>
          <p:nvPr/>
        </p:nvSpPr>
        <p:spPr bwMode="auto">
          <a:xfrm>
            <a:off x="5484589" y="3775918"/>
            <a:ext cx="491490" cy="377190"/>
          </a:xfrm>
          <a:prstGeom prst="rect">
            <a:avLst/>
          </a:prstGeom>
          <a:solidFill>
            <a:srgbClr val="00B0F0"/>
          </a:solidFill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>
              <a:latin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CBC18E-AB30-4E0F-ABAD-3FF8546506DE}"/>
              </a:ext>
            </a:extLst>
          </p:cNvPr>
          <p:cNvSpPr/>
          <p:nvPr/>
        </p:nvSpPr>
        <p:spPr bwMode="auto">
          <a:xfrm>
            <a:off x="6111334" y="3768298"/>
            <a:ext cx="491490" cy="377190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 dirty="0">
              <a:latin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BFBDDB-7FAD-4CC5-854B-0883D1D57529}"/>
              </a:ext>
            </a:extLst>
          </p:cNvPr>
          <p:cNvSpPr/>
          <p:nvPr/>
        </p:nvSpPr>
        <p:spPr bwMode="auto">
          <a:xfrm>
            <a:off x="6732364" y="3772108"/>
            <a:ext cx="491490" cy="377190"/>
          </a:xfrm>
          <a:prstGeom prst="rect">
            <a:avLst/>
          </a:prstGeom>
          <a:solidFill>
            <a:srgbClr val="00B0F0"/>
          </a:solidFill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 dirty="0">
              <a:latin typeface="Arial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3EE1CA4-C8F2-4DE7-8883-833A751672E5}"/>
              </a:ext>
            </a:extLst>
          </p:cNvPr>
          <p:cNvSpPr/>
          <p:nvPr/>
        </p:nvSpPr>
        <p:spPr bwMode="auto">
          <a:xfrm>
            <a:off x="4863559" y="3773967"/>
            <a:ext cx="491490" cy="377190"/>
          </a:xfrm>
          <a:prstGeom prst="rect">
            <a:avLst/>
          </a:prstGeom>
          <a:solidFill>
            <a:srgbClr val="C00000"/>
          </a:solidFill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>
              <a:latin typeface="Arial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50581CE-013A-4E30-B4CF-CBE9E5EE5687}"/>
              </a:ext>
            </a:extLst>
          </p:cNvPr>
          <p:cNvSpPr txBox="1"/>
          <p:nvPr/>
        </p:nvSpPr>
        <p:spPr>
          <a:xfrm>
            <a:off x="8147216" y="2882211"/>
            <a:ext cx="2103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Egress</a:t>
            </a:r>
            <a:endParaRPr lang="en-I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EB2F123-13E7-4A96-BCF2-498079BEEFEE}"/>
              </a:ext>
            </a:extLst>
          </p:cNvPr>
          <p:cNvSpPr txBox="1"/>
          <p:nvPr/>
        </p:nvSpPr>
        <p:spPr>
          <a:xfrm>
            <a:off x="1104875" y="2957594"/>
            <a:ext cx="2103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Ingress</a:t>
            </a:r>
            <a:endParaRPr lang="en-I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E4D442A-2296-4AA2-BBE9-1CF668A65C75}"/>
              </a:ext>
            </a:extLst>
          </p:cNvPr>
          <p:cNvSpPr/>
          <p:nvPr/>
        </p:nvSpPr>
        <p:spPr bwMode="auto">
          <a:xfrm>
            <a:off x="7655726" y="3774875"/>
            <a:ext cx="491490" cy="377190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 dirty="0">
              <a:latin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644C8A4-C74D-4031-A643-413CCDAE3F4C}"/>
              </a:ext>
            </a:extLst>
          </p:cNvPr>
          <p:cNvSpPr/>
          <p:nvPr/>
        </p:nvSpPr>
        <p:spPr bwMode="auto">
          <a:xfrm>
            <a:off x="8276756" y="3778685"/>
            <a:ext cx="491490" cy="37719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 dirty="0">
              <a:latin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2B16D13-A23C-4486-B873-B32D68D54A2F}"/>
              </a:ext>
            </a:extLst>
          </p:cNvPr>
          <p:cNvSpPr/>
          <p:nvPr/>
        </p:nvSpPr>
        <p:spPr bwMode="auto">
          <a:xfrm>
            <a:off x="8903501" y="3771065"/>
            <a:ext cx="491490" cy="37719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>
              <a:latin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222D2F8-BF08-47B5-9A2C-3A6E36841C41}"/>
              </a:ext>
            </a:extLst>
          </p:cNvPr>
          <p:cNvSpPr/>
          <p:nvPr/>
        </p:nvSpPr>
        <p:spPr bwMode="auto">
          <a:xfrm>
            <a:off x="9524531" y="3774875"/>
            <a:ext cx="491490" cy="37719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>
              <a:latin typeface="Arial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1B33C57-52A3-40D5-9D7C-03F887A7E9CF}"/>
              </a:ext>
            </a:extLst>
          </p:cNvPr>
          <p:cNvSpPr/>
          <p:nvPr/>
        </p:nvSpPr>
        <p:spPr bwMode="auto">
          <a:xfrm>
            <a:off x="10156991" y="3778685"/>
            <a:ext cx="491490" cy="37719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 dirty="0">
              <a:latin typeface="Arial" charset="0"/>
            </a:endParaRPr>
          </a:p>
        </p:txBody>
      </p:sp>
      <p:sp>
        <p:nvSpPr>
          <p:cNvPr id="70" name="Content Placeholder 5">
            <a:extLst>
              <a:ext uri="{FF2B5EF4-FFF2-40B4-BE49-F238E27FC236}">
                <a16:creationId xmlns:a16="http://schemas.microsoft.com/office/drawing/2014/main" id="{1B7BEABC-C0E9-4229-B2B9-140B51E964A9}"/>
              </a:ext>
            </a:extLst>
          </p:cNvPr>
          <p:cNvSpPr txBox="1">
            <a:spLocks/>
          </p:cNvSpPr>
          <p:nvPr/>
        </p:nvSpPr>
        <p:spPr bwMode="auto">
          <a:xfrm>
            <a:off x="507556" y="4289673"/>
            <a:ext cx="1167673" cy="64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5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defRPr sz="2800">
                <a:solidFill>
                  <a:srgbClr val="00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1" kern="0" dirty="0">
                <a:solidFill>
                  <a:srgbClr val="7030A0"/>
                </a:solidFill>
              </a:rPr>
              <a:t>CUBIC</a:t>
            </a:r>
            <a:endParaRPr lang="en-US" sz="2400" b="1" kern="0" dirty="0">
              <a:solidFill>
                <a:srgbClr val="C00000"/>
              </a:solidFill>
            </a:endParaRPr>
          </a:p>
        </p:txBody>
      </p:sp>
      <p:sp>
        <p:nvSpPr>
          <p:cNvPr id="41" name="Content Placeholder 5">
            <a:extLst>
              <a:ext uri="{FF2B5EF4-FFF2-40B4-BE49-F238E27FC236}">
                <a16:creationId xmlns:a16="http://schemas.microsoft.com/office/drawing/2014/main" id="{177E1948-2ADC-4CD5-B71A-2D9BEE5A921E}"/>
              </a:ext>
            </a:extLst>
          </p:cNvPr>
          <p:cNvSpPr txBox="1">
            <a:spLocks/>
          </p:cNvSpPr>
          <p:nvPr/>
        </p:nvSpPr>
        <p:spPr bwMode="auto">
          <a:xfrm rot="19901685">
            <a:off x="1317124" y="6113348"/>
            <a:ext cx="1306075" cy="64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5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defRPr sz="2800">
                <a:solidFill>
                  <a:srgbClr val="00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1" kern="0" dirty="0">
                <a:solidFill>
                  <a:srgbClr val="C00000"/>
                </a:solidFill>
              </a:rPr>
              <a:t>RENO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196C84-E0E0-4E31-B979-18984BCA5220}"/>
              </a:ext>
            </a:extLst>
          </p:cNvPr>
          <p:cNvCxnSpPr>
            <a:cxnSpLocks/>
          </p:cNvCxnSpPr>
          <p:nvPr/>
        </p:nvCxnSpPr>
        <p:spPr bwMode="auto">
          <a:xfrm>
            <a:off x="4863559" y="3615145"/>
            <a:ext cx="2338779" cy="21516"/>
          </a:xfrm>
          <a:prstGeom prst="line">
            <a:avLst/>
          </a:prstGeom>
          <a:noFill/>
          <a:ln w="38100" cap="flat" cmpd="sng" algn="ctr">
            <a:solidFill>
              <a:srgbClr val="12AE25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B2CA739-9229-4004-BC12-1504955E6E42}"/>
              </a:ext>
            </a:extLst>
          </p:cNvPr>
          <p:cNvCxnSpPr>
            <a:cxnSpLocks/>
          </p:cNvCxnSpPr>
          <p:nvPr/>
        </p:nvCxnSpPr>
        <p:spPr bwMode="auto">
          <a:xfrm>
            <a:off x="4863559" y="4276062"/>
            <a:ext cx="2360295" cy="0"/>
          </a:xfrm>
          <a:prstGeom prst="line">
            <a:avLst/>
          </a:prstGeom>
          <a:noFill/>
          <a:ln w="38100" cap="flat" cmpd="sng" algn="ctr">
            <a:solidFill>
              <a:srgbClr val="12AE25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3D39842-59A8-4CCF-B254-573601DBFA87}"/>
              </a:ext>
            </a:extLst>
          </p:cNvPr>
          <p:cNvSpPr/>
          <p:nvPr/>
        </p:nvSpPr>
        <p:spPr bwMode="auto">
          <a:xfrm>
            <a:off x="4747853" y="1413566"/>
            <a:ext cx="2599619" cy="2987306"/>
          </a:xfrm>
          <a:prstGeom prst="rect">
            <a:avLst/>
          </a:prstGeom>
          <a:noFill/>
          <a:ln w="38100" cap="flat" cmpd="sng" algn="ctr">
            <a:solidFill>
              <a:srgbClr val="12AE25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251AD82-9FD4-4BD5-9BC8-4E3416E98954}"/>
              </a:ext>
            </a:extLst>
          </p:cNvPr>
          <p:cNvSpPr txBox="1"/>
          <p:nvPr/>
        </p:nvSpPr>
        <p:spPr>
          <a:xfrm>
            <a:off x="2608478" y="4965932"/>
            <a:ext cx="684580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Identify congestion control variant</a:t>
            </a:r>
            <a:endParaRPr lang="en-IL" sz="3200" b="1" dirty="0">
              <a:solidFill>
                <a:srgbClr val="002060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7C039CA-93A8-4079-9FE2-866CC0CFDA9F}"/>
              </a:ext>
            </a:extLst>
          </p:cNvPr>
          <p:cNvSpPr/>
          <p:nvPr/>
        </p:nvSpPr>
        <p:spPr bwMode="auto">
          <a:xfrm rot="1822652">
            <a:off x="2201834" y="2118113"/>
            <a:ext cx="491490" cy="37719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>
              <a:latin typeface="Arial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D8A5B24-24D0-4A71-8746-1087F30716C0}"/>
              </a:ext>
            </a:extLst>
          </p:cNvPr>
          <p:cNvSpPr/>
          <p:nvPr/>
        </p:nvSpPr>
        <p:spPr bwMode="auto">
          <a:xfrm rot="1822652">
            <a:off x="1681462" y="1818314"/>
            <a:ext cx="491490" cy="37719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>
              <a:latin typeface="Arial" charset="0"/>
            </a:endParaRPr>
          </a:p>
        </p:txBody>
      </p:sp>
      <p:sp>
        <p:nvSpPr>
          <p:cNvPr id="79" name="Content Placeholder 5">
            <a:extLst>
              <a:ext uri="{FF2B5EF4-FFF2-40B4-BE49-F238E27FC236}">
                <a16:creationId xmlns:a16="http://schemas.microsoft.com/office/drawing/2014/main" id="{C5B0FE74-94EF-4609-9B51-7CF047784A5A}"/>
              </a:ext>
            </a:extLst>
          </p:cNvPr>
          <p:cNvSpPr txBox="1">
            <a:spLocks/>
          </p:cNvSpPr>
          <p:nvPr/>
        </p:nvSpPr>
        <p:spPr bwMode="auto">
          <a:xfrm rot="1855366">
            <a:off x="373411" y="1957440"/>
            <a:ext cx="1350336" cy="64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5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defRPr sz="2800">
                <a:solidFill>
                  <a:srgbClr val="00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1" kern="0" dirty="0">
                <a:solidFill>
                  <a:srgbClr val="00B0F0"/>
                </a:solidFill>
              </a:rPr>
              <a:t>BBR</a:t>
            </a:r>
            <a:endParaRPr lang="en-US" sz="2400" b="1" kern="0" dirty="0">
              <a:solidFill>
                <a:srgbClr val="C00000"/>
              </a:solidFill>
            </a:endParaRP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F807A444-91B4-47B2-ADA4-394BFF9D7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96" y="955968"/>
            <a:ext cx="5657770" cy="565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249CE307-B2E7-47C8-AB87-C70AD3D87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79" y="-189859"/>
            <a:ext cx="5657770" cy="565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21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3" grpId="0" animBg="1"/>
      <p:bldP spid="24" grpId="0" animBg="1"/>
      <p:bldP spid="25" grpId="0" animBg="1"/>
      <p:bldP spid="55" grpId="0" animBg="1"/>
      <p:bldP spid="56" grpId="0"/>
      <p:bldP spid="57" grpId="0"/>
      <p:bldP spid="63" grpId="0" animBg="1"/>
      <p:bldP spid="64" grpId="0" animBg="1"/>
      <p:bldP spid="65" grpId="0" animBg="1"/>
      <p:bldP spid="66" grpId="0" animBg="1"/>
      <p:bldP spid="67" grpId="0" animBg="1"/>
      <p:bldP spid="70" grpId="0" build="p"/>
      <p:bldP spid="41" grpId="0" build="p"/>
      <p:bldP spid="14" grpId="0" animBg="1"/>
      <p:bldP spid="62" grpId="0" animBg="1"/>
      <p:bldP spid="77" grpId="0" animBg="1"/>
      <p:bldP spid="78" grpId="0" animBg="1"/>
      <p:bldP spid="7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 &amp; Experiments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1487445" y="1261715"/>
            <a:ext cx="8771022" cy="182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5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defRPr sz="2800">
                <a:solidFill>
                  <a:srgbClr val="00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85800"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2400" dirty="0"/>
              <a:t>Linux- based router.</a:t>
            </a:r>
          </a:p>
          <a:p>
            <a:pPr marL="685800"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2400" dirty="0"/>
              <a:t>Buffer size of 2000- 16000 packets.</a:t>
            </a:r>
          </a:p>
          <a:p>
            <a:pPr marL="685800"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2400" dirty="0"/>
              <a:t>Queueing delay of 25- 200 </a:t>
            </a:r>
            <a:r>
              <a:rPr lang="en-US" sz="2400" dirty="0" err="1"/>
              <a:t>ms.</a:t>
            </a:r>
            <a:endParaRPr lang="en-US" sz="2400" dirty="0"/>
          </a:p>
          <a:p>
            <a:pPr marL="0" indent="0">
              <a:lnSpc>
                <a:spcPct val="200000"/>
              </a:lnSpc>
              <a:buNone/>
            </a:pPr>
            <a:endParaRPr lang="en-US" sz="2400" dirty="0"/>
          </a:p>
        </p:txBody>
      </p: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C0F0B689-3CE5-B6CC-F61F-469CD2CD9E2B}"/>
              </a:ext>
            </a:extLst>
          </p:cNvPr>
          <p:cNvGrpSpPr/>
          <p:nvPr/>
        </p:nvGrpSpPr>
        <p:grpSpPr>
          <a:xfrm>
            <a:off x="1676843" y="3327994"/>
            <a:ext cx="8075958" cy="3097658"/>
            <a:chOff x="594001" y="3429000"/>
            <a:chExt cx="8075958" cy="309765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47DE0AE-8C51-4670-8669-51170DE0BD1C}"/>
                </a:ext>
              </a:extLst>
            </p:cNvPr>
            <p:cNvGrpSpPr/>
            <p:nvPr/>
          </p:nvGrpSpPr>
          <p:grpSpPr>
            <a:xfrm>
              <a:off x="1060056" y="3429000"/>
              <a:ext cx="7609903" cy="3097658"/>
              <a:chOff x="577564" y="1708650"/>
              <a:chExt cx="7966852" cy="309881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CE1B2C4-0FE3-417A-9E84-1745CE2C681F}"/>
                  </a:ext>
                </a:extLst>
              </p:cNvPr>
              <p:cNvGrpSpPr/>
              <p:nvPr/>
            </p:nvGrpSpPr>
            <p:grpSpPr>
              <a:xfrm>
                <a:off x="577564" y="1708650"/>
                <a:ext cx="7966852" cy="3098811"/>
                <a:chOff x="3524950" y="1788548"/>
                <a:chExt cx="7966852" cy="309881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Oval 14">
                      <a:extLst>
                        <a:ext uri="{FF2B5EF4-FFF2-40B4-BE49-F238E27FC236}">
                          <a16:creationId xmlns:a16="http://schemas.microsoft.com/office/drawing/2014/main" id="{D30690B9-C0B0-4989-9571-37BA36E9D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24950" y="1788548"/>
                      <a:ext cx="1488979" cy="896710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IL" sz="20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>
                                      <a:outerShdw blurRad="63500" sx="102000" sy="102000" algn="ctr">
                                        <a:srgbClr val="000000">
                                          <a:alpha val="40000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>
                                      <a:outerShdw blurRad="63500" sx="102000" sy="102000" algn="ctr">
                                        <a:srgbClr val="000000">
                                          <a:alpha val="40000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𝑓𝑙𝑜𝑤</m:t>
                                </m:r>
                              </m:e>
                              <m:sub>
                                <m:r>
                                  <a:rPr kumimoji="0" lang="en-US" sz="20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>
                                      <a:outerShdw blurRad="63500" sx="102000" sy="102000" algn="ctr">
                                        <a:srgbClr val="000000">
                                          <a:alpha val="40000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IL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Oval 14">
                      <a:extLst>
                        <a:ext uri="{FF2B5EF4-FFF2-40B4-BE49-F238E27FC236}">
                          <a16:creationId xmlns:a16="http://schemas.microsoft.com/office/drawing/2014/main" id="{D30690B9-C0B0-4989-9571-37BA36E9D4A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24950" y="1788548"/>
                      <a:ext cx="1488979" cy="89671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/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Oval 15">
                      <a:extLst>
                        <a:ext uri="{FF2B5EF4-FFF2-40B4-BE49-F238E27FC236}">
                          <a16:creationId xmlns:a16="http://schemas.microsoft.com/office/drawing/2014/main" id="{B056E7F6-FF9F-4ED5-803E-5B8F3AAA53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69338" y="3991923"/>
                      <a:ext cx="1488979" cy="895436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IL" sz="2000" i="1" kern="0" smtClean="0">
                                    <a:solidFill>
                                      <a:srgbClr val="002060"/>
                                    </a:solidFill>
                                    <a:effectLst>
                                      <a:outerShdw blurRad="63500" sx="102000" sy="102000" algn="ctr">
                                        <a:srgbClr val="000000">
                                          <a:alpha val="40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kern="0" smtClean="0">
                                    <a:solidFill>
                                      <a:srgbClr val="002060"/>
                                    </a:solidFill>
                                    <a:effectLst>
                                      <a:outerShdw blurRad="63500" sx="102000" sy="102000" algn="ctr">
                                        <a:srgbClr val="000000">
                                          <a:alpha val="40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𝑓𝑙𝑜𝑤</m:t>
                                </m:r>
                              </m:e>
                              <m:sub>
                                <m:r>
                                  <a:rPr lang="en-US" sz="2000" i="1" kern="0">
                                    <a:solidFill>
                                      <a:srgbClr val="002060"/>
                                    </a:solidFill>
                                    <a:effectLst>
                                      <a:outerShdw blurRad="63500" sx="102000" sy="102000" algn="ctr">
                                        <a:srgbClr val="000000">
                                          <a:alpha val="40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000" i="1" kern="0">
                                    <a:solidFill>
                                      <a:srgbClr val="002060"/>
                                    </a:solidFill>
                                    <a:effectLst>
                                      <a:outerShdw blurRad="63500" sx="102000" sy="102000" algn="ctr">
                                        <a:srgbClr val="000000">
                                          <a:alpha val="40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i="1" kern="0">
                                    <a:solidFill>
                                      <a:srgbClr val="002060"/>
                                    </a:solidFill>
                                    <a:effectLst>
                                      <a:outerShdw blurRad="63500" sx="102000" sy="102000" algn="ctr">
                                        <a:srgbClr val="000000">
                                          <a:alpha val="40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 kern="0">
                                    <a:solidFill>
                                      <a:srgbClr val="002060"/>
                                    </a:solidFill>
                                    <a:effectLst>
                                      <a:outerShdw blurRad="63500" sx="102000" sy="102000" algn="ctr">
                                        <a:srgbClr val="000000">
                                          <a:alpha val="40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IL" sz="2000" i="1" kern="0" dirty="0">
                        <a:solidFill>
                          <a:srgbClr val="002060"/>
                        </a:solidFill>
                        <a:effectLst>
                          <a:outerShdw blurRad="63500" sx="102000" sy="102000" algn="ctr">
                            <a:srgbClr val="000000">
                              <a:alpha val="40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Oval 15">
                      <a:extLst>
                        <a:ext uri="{FF2B5EF4-FFF2-40B4-BE49-F238E27FC236}">
                          <a16:creationId xmlns:a16="http://schemas.microsoft.com/office/drawing/2014/main" id="{B056E7F6-FF9F-4ED5-803E-5B8F3AAA533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69338" y="3991923"/>
                      <a:ext cx="1488979" cy="895436"/>
                    </a:xfrm>
                    <a:prstGeom prst="ellipse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/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3A3F60D0-AAE4-48A7-9C13-256FBA8A3A55}"/>
                    </a:ext>
                  </a:extLst>
                </p:cNvPr>
                <p:cNvSpPr/>
                <p:nvPr/>
              </p:nvSpPr>
              <p:spPr>
                <a:xfrm>
                  <a:off x="9877749" y="2816883"/>
                  <a:ext cx="1614053" cy="895436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>
                        <a:outerShdw blurRad="63500" sx="102000" sy="102000" algn="ctr">
                          <a:srgbClr val="000000">
                            <a:alpha val="40000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rPr>
                    <a:t>server</a:t>
                  </a:r>
                  <a:endParaRPr kumimoji="0" lang="en-IL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1DD1C32F-589F-4368-B14A-76F16564E484}"/>
                    </a:ext>
                  </a:extLst>
                </p:cNvPr>
                <p:cNvCxnSpPr>
                  <a:cxnSpLocks/>
                  <a:stCxn id="15" idx="6"/>
                </p:cNvCxnSpPr>
                <p:nvPr/>
              </p:nvCxnSpPr>
              <p:spPr>
                <a:xfrm>
                  <a:off x="5013929" y="2236903"/>
                  <a:ext cx="2083291" cy="62896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7030A0"/>
                  </a:solidFill>
                  <a:prstDash val="solid"/>
                  <a:miter lim="800000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84C502C8-17CC-49C8-BE6D-2E45468EF174}"/>
                    </a:ext>
                  </a:extLst>
                </p:cNvPr>
                <p:cNvCxnSpPr>
                  <a:cxnSpLocks/>
                  <a:stCxn id="16" idx="6"/>
                  <a:endCxn id="8" idx="7"/>
                </p:cNvCxnSpPr>
                <p:nvPr/>
              </p:nvCxnSpPr>
              <p:spPr>
                <a:xfrm flipV="1">
                  <a:off x="5058317" y="3550326"/>
                  <a:ext cx="2080873" cy="889315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7030A0"/>
                  </a:solidFill>
                  <a:prstDash val="solid"/>
                  <a:miter lim="800000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cxn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608565C-AC08-4A24-AC1F-69DF5207D301}"/>
                    </a:ext>
                  </a:extLst>
                </p:cNvPr>
                <p:cNvSpPr/>
                <p:nvPr/>
              </p:nvSpPr>
              <p:spPr>
                <a:xfrm>
                  <a:off x="4912397" y="4307768"/>
                  <a:ext cx="291840" cy="189787"/>
                </a:xfrm>
                <a:prstGeom prst="ellipse">
                  <a:avLst/>
                </a:prstGeom>
                <a:solidFill>
                  <a:schemeClr val="accent6"/>
                </a:solidFill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L" sz="2000" kern="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EDDD4129-424A-4EF7-A9F8-A772FBB9E3A6}"/>
                    </a:ext>
                  </a:extLst>
                </p:cNvPr>
                <p:cNvSpPr/>
                <p:nvPr/>
              </p:nvSpPr>
              <p:spPr>
                <a:xfrm>
                  <a:off x="4868009" y="2142009"/>
                  <a:ext cx="291840" cy="189787"/>
                </a:xfrm>
                <a:prstGeom prst="ellipse">
                  <a:avLst/>
                </a:prstGeom>
                <a:solidFill>
                  <a:schemeClr val="accent6"/>
                </a:solidFill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L" sz="20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2FF9749F-C6DB-4156-B6A2-BF34407FC5AB}"/>
                    </a:ext>
                  </a:extLst>
                </p:cNvPr>
                <p:cNvSpPr/>
                <p:nvPr/>
              </p:nvSpPr>
              <p:spPr>
                <a:xfrm>
                  <a:off x="7097220" y="2707859"/>
                  <a:ext cx="1453243" cy="1120887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70AD47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70AD47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70AD47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70AD47"/>
                  </a:solidFill>
                  <a:prstDash val="solid"/>
                  <a:miter lim="800000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rPr>
                    <a:t>rtr</a:t>
                  </a:r>
                  <a:endParaRPr kumimoji="0" lang="en-IL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6BC593C-A5D7-4255-82C8-078DD09A78A5}"/>
                    </a:ext>
                  </a:extLst>
                </p:cNvPr>
                <p:cNvSpPr/>
                <p:nvPr/>
              </p:nvSpPr>
              <p:spPr>
                <a:xfrm>
                  <a:off x="6885187" y="2739202"/>
                  <a:ext cx="291840" cy="189787"/>
                </a:xfrm>
                <a:prstGeom prst="ellipse">
                  <a:avLst/>
                </a:prstGeom>
                <a:solidFill>
                  <a:schemeClr val="accent6"/>
                </a:solidFill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L" sz="20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8DF27FC-2FF9-41BD-974D-789F5F6DF38A}"/>
                  </a:ext>
                </a:extLst>
              </p:cNvPr>
              <p:cNvSpPr/>
              <p:nvPr/>
            </p:nvSpPr>
            <p:spPr>
              <a:xfrm>
                <a:off x="3942703" y="3442634"/>
                <a:ext cx="291840" cy="189787"/>
              </a:xfrm>
              <a:prstGeom prst="ellipse">
                <a:avLst/>
              </a:prstGeom>
              <a:solidFill>
                <a:schemeClr val="accent6"/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L" sz="200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CD51A4-0F22-470B-B0A2-1D269B80A0ED}"/>
                  </a:ext>
                </a:extLst>
              </p:cNvPr>
              <p:cNvSpPr txBox="1"/>
              <p:nvPr/>
            </p:nvSpPr>
            <p:spPr>
              <a:xfrm>
                <a:off x="4482584" y="3816594"/>
                <a:ext cx="878031" cy="369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Router</a:t>
                </a:r>
                <a:endParaRPr kumimoji="0" lang="en-I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43E744E-3924-46F2-A334-13EA4C846A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98773" y="3223049"/>
                <a:ext cx="1318232" cy="10572"/>
              </a:xfrm>
              <a:prstGeom prst="line">
                <a:avLst/>
              </a:prstGeom>
              <a:noFill/>
              <a:ln w="25400" cap="flat" cmpd="sng" algn="ctr">
                <a:solidFill>
                  <a:srgbClr val="7030A0"/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CA819E2-7463-4BA0-952D-2A4009F568C9}"/>
                  </a:ext>
                </a:extLst>
              </p:cNvPr>
              <p:cNvSpPr/>
              <p:nvPr/>
            </p:nvSpPr>
            <p:spPr>
              <a:xfrm>
                <a:off x="6773781" y="3129662"/>
                <a:ext cx="291840" cy="189787"/>
              </a:xfrm>
              <a:prstGeom prst="ellipse">
                <a:avLst/>
              </a:prstGeom>
              <a:solidFill>
                <a:schemeClr val="accent6"/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L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005B923-87A0-4D13-BB05-1ABDBC2409C0}"/>
                  </a:ext>
                </a:extLst>
              </p:cNvPr>
              <p:cNvSpPr/>
              <p:nvPr/>
            </p:nvSpPr>
            <p:spPr>
              <a:xfrm>
                <a:off x="5512396" y="3114845"/>
                <a:ext cx="291840" cy="189787"/>
              </a:xfrm>
              <a:prstGeom prst="ellipse">
                <a:avLst/>
              </a:prstGeom>
              <a:solidFill>
                <a:schemeClr val="accent6"/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IL" sz="200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92CB85-5071-441E-AFEC-39010338EE24}"/>
                </a:ext>
              </a:extLst>
            </p:cNvPr>
            <p:cNvSpPr txBox="1"/>
            <p:nvPr/>
          </p:nvSpPr>
          <p:spPr>
            <a:xfrm>
              <a:off x="594001" y="4624905"/>
              <a:ext cx="26732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dirty="0"/>
                <a:t>{0, 15, 30, 60, 75}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rPr>
                <a:t>Background flows</a:t>
              </a:r>
              <a:endParaRPr kumimoji="0" lang="en-IL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0317FE6-9B89-41BA-8882-97F15964F185}"/>
                    </a:ext>
                  </a:extLst>
                </p:cNvPr>
                <p:cNvSpPr txBox="1"/>
                <p:nvPr/>
              </p:nvSpPr>
              <p:spPr>
                <a:xfrm rot="1033700">
                  <a:off x="3159559" y="3800893"/>
                  <a:ext cx="1074847" cy="4912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𝐺𝑏𝑝𝑠</m:t>
                        </m:r>
                      </m:oMath>
                    </m:oMathPara>
                  </a14:m>
                  <a:endParaRPr kumimoji="0" lang="en-IL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0317FE6-9B89-41BA-8882-97F15964F1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33700">
                  <a:off x="3159559" y="3800893"/>
                  <a:ext cx="1074847" cy="4912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6DA7F54-9B64-45A8-ADC0-0307AC074219}"/>
                    </a:ext>
                  </a:extLst>
                </p:cNvPr>
                <p:cNvSpPr txBox="1"/>
                <p:nvPr/>
              </p:nvSpPr>
              <p:spPr>
                <a:xfrm rot="20189435">
                  <a:off x="2873056" y="5220215"/>
                  <a:ext cx="1074847" cy="4912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𝐺𝑏𝑝𝑠</m:t>
                        </m:r>
                      </m:oMath>
                    </m:oMathPara>
                  </a14:m>
                  <a:endParaRPr kumimoji="0" lang="en-IL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6DA7F54-9B64-45A8-ADC0-0307AC0742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189435">
                  <a:off x="2873056" y="5220215"/>
                  <a:ext cx="1074847" cy="4912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131C5FA-D102-4401-A710-3C41ECE4BA95}"/>
                    </a:ext>
                  </a:extLst>
                </p:cNvPr>
                <p:cNvSpPr txBox="1"/>
                <p:nvPr/>
              </p:nvSpPr>
              <p:spPr>
                <a:xfrm>
                  <a:off x="6070957" y="4234807"/>
                  <a:ext cx="1074847" cy="4912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𝐺𝑏𝑝𝑠</m:t>
                        </m:r>
                      </m:oMath>
                    </m:oMathPara>
                  </a14:m>
                  <a:endParaRPr kumimoji="0" lang="en-IL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131C5FA-D102-4401-A710-3C41ECE4BA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0957" y="4234807"/>
                  <a:ext cx="1074847" cy="49128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FF62FD8-9FD0-4830-9D01-740B4F4E66F8}"/>
                    </a:ext>
                  </a:extLst>
                </p:cNvPr>
                <p:cNvSpPr txBox="1"/>
                <p:nvPr/>
              </p:nvSpPr>
              <p:spPr>
                <a:xfrm>
                  <a:off x="3249950" y="4499188"/>
                  <a:ext cx="1421859" cy="4912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𝑚𝑠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𝑅𝑡𝑡</m:t>
                        </m:r>
                      </m:oMath>
                    </m:oMathPara>
                  </a14:m>
                  <a:endParaRPr kumimoji="0" lang="en-IL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FF62FD8-9FD0-4830-9D01-740B4F4E66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9950" y="4499188"/>
                  <a:ext cx="1421859" cy="49128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76BD276-8804-4A85-B61D-4FD1F8A532C4}"/>
                </a:ext>
              </a:extLst>
            </p:cNvPr>
            <p:cNvCxnSpPr>
              <a:cxnSpLocks/>
            </p:cNvCxnSpPr>
            <p:nvPr/>
          </p:nvCxnSpPr>
          <p:spPr>
            <a:xfrm>
              <a:off x="3384305" y="4893392"/>
              <a:ext cx="1074300" cy="12777"/>
            </a:xfrm>
            <a:prstGeom prst="line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C13505A-C807-45DD-993B-BA83484BEA4E}"/>
                    </a:ext>
                  </a:extLst>
                </p:cNvPr>
                <p:cNvSpPr txBox="1"/>
                <p:nvPr/>
              </p:nvSpPr>
              <p:spPr>
                <a:xfrm>
                  <a:off x="4322920" y="3503390"/>
                  <a:ext cx="1773080" cy="8902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2000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16000</m:t>
                        </m:r>
                      </m:oMath>
                    </m:oMathPara>
                  </a14:m>
                  <a:endPara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𝑃𝑎𝑐𝑘𝑒𝑡𝑠</m:t>
                        </m:r>
                      </m:oMath>
                    </m:oMathPara>
                  </a14:m>
                  <a:endParaRPr kumimoji="0" lang="en-IL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C13505A-C807-45DD-993B-BA83484BEA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2920" y="3503390"/>
                  <a:ext cx="1773080" cy="89024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1">
                  <a:extLst>
                    <a:ext uri="{FF2B5EF4-FFF2-40B4-BE49-F238E27FC236}">
                      <a16:creationId xmlns:a16="http://schemas.microsoft.com/office/drawing/2014/main" id="{C865B407-833F-159F-1C5B-FE0412E7515F}"/>
                    </a:ext>
                  </a:extLst>
                </p:cNvPr>
                <p:cNvSpPr txBox="1"/>
                <p:nvPr/>
              </p:nvSpPr>
              <p:spPr>
                <a:xfrm>
                  <a:off x="5897450" y="4569016"/>
                  <a:ext cx="1421859" cy="4912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𝑚𝑠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𝑅𝑡𝑡</m:t>
                        </m:r>
                      </m:oMath>
                    </m:oMathPara>
                  </a14:m>
                  <a:endParaRPr kumimoji="0" lang="en-IL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31">
                  <a:extLst>
                    <a:ext uri="{FF2B5EF4-FFF2-40B4-BE49-F238E27FC236}">
                      <a16:creationId xmlns:a16="http://schemas.microsoft.com/office/drawing/2014/main" id="{C865B407-833F-159F-1C5B-FE0412E751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7450" y="4569016"/>
                  <a:ext cx="1421859" cy="49128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26134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/>
              <a:t>Impact of sub-interval duration</a:t>
            </a:r>
            <a:endParaRPr lang="en-US" sz="4000" b="1" kern="0" dirty="0"/>
          </a:p>
        </p:txBody>
      </p:sp>
      <p:pic>
        <p:nvPicPr>
          <p:cNvPr id="5" name="Picture 4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639EA7DD-D4F1-492A-8F1C-BB13693B1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89" y="1424096"/>
            <a:ext cx="9128221" cy="4564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7A6CB7E-5AE0-400B-8423-DB1B1FAF799A}"/>
              </a:ext>
            </a:extLst>
          </p:cNvPr>
          <p:cNvSpPr txBox="1">
            <a:spLocks/>
          </p:cNvSpPr>
          <p:nvPr/>
        </p:nvSpPr>
        <p:spPr bwMode="auto">
          <a:xfrm>
            <a:off x="1144850" y="6112648"/>
            <a:ext cx="9144018" cy="55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5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defRPr sz="2800">
                <a:solidFill>
                  <a:srgbClr val="00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/>
              <a:t>60 seconds session, 15 background flows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84906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/>
              <a:t>Impact of background traffic</a:t>
            </a:r>
            <a:endParaRPr lang="en-US" sz="4000" b="1" kern="0" dirty="0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C49A4AFC-F2F3-436F-8432-01F9D5CBD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773" y="1502064"/>
            <a:ext cx="5852172" cy="4389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5516EC7-BB12-4BB6-918D-D1CB7FD10881}"/>
              </a:ext>
            </a:extLst>
          </p:cNvPr>
          <p:cNvSpPr txBox="1">
            <a:spLocks/>
          </p:cNvSpPr>
          <p:nvPr/>
        </p:nvSpPr>
        <p:spPr bwMode="auto">
          <a:xfrm>
            <a:off x="1144850" y="6112648"/>
            <a:ext cx="9144018" cy="55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5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defRPr sz="2800">
                <a:solidFill>
                  <a:srgbClr val="00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/>
              <a:t>60 seconds session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865578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Running in the cloud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45C7238-5A91-4AAD-BA56-CEEA8B1E8095}"/>
              </a:ext>
            </a:extLst>
          </p:cNvPr>
          <p:cNvSpPr txBox="1">
            <a:spLocks/>
          </p:cNvSpPr>
          <p:nvPr/>
        </p:nvSpPr>
        <p:spPr bwMode="auto">
          <a:xfrm>
            <a:off x="544286" y="1515278"/>
            <a:ext cx="11103428" cy="248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5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defRPr sz="2800">
                <a:solidFill>
                  <a:srgbClr val="00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en-US" sz="2400" dirty="0"/>
              <a:t>We first install 3 AWS servers in Tokyo, N. California and Frankfurt.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en-US" sz="2400" dirty="0"/>
              <a:t>We use three clients as three flow sources:</a:t>
            </a:r>
          </a:p>
          <a:p>
            <a:pPr lv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Blip>
                <a:blip r:embed="rId3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Each client uses a distinct 10- Gbps line to connect to a shared router, which uses a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1- Gbps line to get to the Internet.</a:t>
            </a:r>
          </a:p>
        </p:txBody>
      </p: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FFC2D809-517A-E215-E531-FA281178D256}"/>
              </a:ext>
            </a:extLst>
          </p:cNvPr>
          <p:cNvGrpSpPr/>
          <p:nvPr/>
        </p:nvGrpSpPr>
        <p:grpSpPr>
          <a:xfrm>
            <a:off x="750734" y="4002081"/>
            <a:ext cx="9747943" cy="2425235"/>
            <a:chOff x="553964" y="4002081"/>
            <a:chExt cx="9747943" cy="242523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0B92FBE-A85B-4356-87B0-8CA031F4BB88}"/>
                </a:ext>
              </a:extLst>
            </p:cNvPr>
            <p:cNvGrpSpPr/>
            <p:nvPr/>
          </p:nvGrpSpPr>
          <p:grpSpPr>
            <a:xfrm>
              <a:off x="1890092" y="4002081"/>
              <a:ext cx="8411815" cy="2425235"/>
              <a:chOff x="1610774" y="4325163"/>
              <a:chExt cx="8411815" cy="2425235"/>
            </a:xfrm>
          </p:grpSpPr>
          <p:pic>
            <p:nvPicPr>
              <p:cNvPr id="1026" name="Picture 2" descr="Cloud-based automation increases revenue and profitability - Principal  Relocation Company">
                <a:extLst>
                  <a:ext uri="{FF2B5EF4-FFF2-40B4-BE49-F238E27FC236}">
                    <a16:creationId xmlns:a16="http://schemas.microsoft.com/office/drawing/2014/main" id="{5B847A27-928B-43B2-A687-014F0D53E5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1323" y="4325163"/>
                <a:ext cx="2761266" cy="19306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48B157D8-600F-4EFB-950B-90709B26A106}"/>
                  </a:ext>
                </a:extLst>
              </p:cNvPr>
              <p:cNvGrpSpPr/>
              <p:nvPr/>
            </p:nvGrpSpPr>
            <p:grpSpPr>
              <a:xfrm>
                <a:off x="1610774" y="4440334"/>
                <a:ext cx="5789931" cy="2310064"/>
                <a:chOff x="577564" y="1708650"/>
                <a:chExt cx="6061513" cy="3098811"/>
              </a:xfrm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3C8BC9E0-918F-41A8-B772-FBE86AFB4015}"/>
                    </a:ext>
                  </a:extLst>
                </p:cNvPr>
                <p:cNvGrpSpPr/>
                <p:nvPr/>
              </p:nvGrpSpPr>
              <p:grpSpPr>
                <a:xfrm>
                  <a:off x="577564" y="1708650"/>
                  <a:ext cx="6061513" cy="3098811"/>
                  <a:chOff x="3524950" y="1788548"/>
                  <a:chExt cx="6061513" cy="309881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9" name="Oval 78">
                        <a:extLst>
                          <a:ext uri="{FF2B5EF4-FFF2-40B4-BE49-F238E27FC236}">
                            <a16:creationId xmlns:a16="http://schemas.microsoft.com/office/drawing/2014/main" id="{1A0BA0ED-9736-407C-AC62-9C16790D7F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4950" y="1788548"/>
                        <a:ext cx="1488979" cy="896710"/>
                      </a:xfrm>
                      <a:prstGeom prst="ellipse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/>
                    </p:spPr>
                    <p:style>
                      <a:lnRef idx="1">
                        <a:schemeClr val="accent5"/>
                      </a:lnRef>
                      <a:fillRef idx="2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IL" sz="2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>
                                        <a:outerShdw blurRad="63500" sx="102000" sy="102000" algn="ctr">
                                          <a:srgbClr val="000000">
                                            <a:alpha val="40000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>
                                        <a:outerShdw blurRad="63500" sx="102000" sy="102000" algn="ctr">
                                          <a:srgbClr val="000000">
                                            <a:alpha val="40000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𝑓𝑙𝑜𝑤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>
                                        <a:outerShdw blurRad="63500" sx="102000" sy="102000" algn="ctr">
                                          <a:srgbClr val="000000">
                                            <a:alpha val="40000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kumimoji="0" lang="en-IL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5" name="Oval 14">
                        <a:extLst>
                          <a:ext uri="{FF2B5EF4-FFF2-40B4-BE49-F238E27FC236}">
                            <a16:creationId xmlns:a16="http://schemas.microsoft.com/office/drawing/2014/main" id="{D30690B9-C0B0-4989-9571-37BA36E9D4A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524950" y="1788548"/>
                        <a:ext cx="1488979" cy="896710"/>
                      </a:xfrm>
                      <a:prstGeom prst="ellipse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  <a:ln/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0" name="Oval 79">
                        <a:extLst>
                          <a:ext uri="{FF2B5EF4-FFF2-40B4-BE49-F238E27FC236}">
                            <a16:creationId xmlns:a16="http://schemas.microsoft.com/office/drawing/2014/main" id="{D3A3C9EB-5727-4581-921B-233F7F07A6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69338" y="3991923"/>
                        <a:ext cx="1488979" cy="895436"/>
                      </a:xfrm>
                      <a:prstGeom prst="ellipse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/>
                    </p:spPr>
                    <p:style>
                      <a:lnRef idx="1">
                        <a:schemeClr val="accent5"/>
                      </a:lnRef>
                      <a:fillRef idx="2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L" sz="2000" i="1" kern="0" smtClean="0">
                                      <a:solidFill>
                                        <a:srgbClr val="002060"/>
                                      </a:solidFill>
                                      <a:effectLst>
                                        <a:outerShdw blurRad="63500" sx="102000" sy="102000" algn="ctr">
                                          <a:srgbClr val="000000">
                                            <a:alpha val="40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kern="0" smtClean="0">
                                      <a:solidFill>
                                        <a:srgbClr val="002060"/>
                                      </a:solidFill>
                                      <a:effectLst>
                                        <a:outerShdw blurRad="63500" sx="102000" sy="102000" algn="ctr">
                                          <a:srgbClr val="000000">
                                            <a:alpha val="40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𝑓𝑙𝑜𝑤</m:t>
                                  </m:r>
                                </m:e>
                                <m:sub>
                                  <m:r>
                                    <a:rPr lang="en-US" sz="2000" i="1" kern="0">
                                      <a:solidFill>
                                        <a:srgbClr val="002060"/>
                                      </a:solidFill>
                                      <a:effectLst>
                                        <a:outerShdw blurRad="63500" sx="102000" sy="102000" algn="ctr">
                                          <a:srgbClr val="000000">
                                            <a:alpha val="40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IL" sz="2000" i="1" kern="0" dirty="0">
                          <a:solidFill>
                            <a:srgbClr val="002060"/>
                          </a:solidFill>
                          <a:effectLst>
                            <a:outerShdw blurRad="63500" sx="102000" sy="102000" algn="ctr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6" name="Oval 15">
                        <a:extLst>
                          <a:ext uri="{FF2B5EF4-FFF2-40B4-BE49-F238E27FC236}">
                            <a16:creationId xmlns:a16="http://schemas.microsoft.com/office/drawing/2014/main" id="{B056E7F6-FF9F-4ED5-803E-5B8F3AAA5333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569338" y="3991923"/>
                        <a:ext cx="1488979" cy="895436"/>
                      </a:xfrm>
                      <a:prstGeom prst="ellipse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  <a:ln/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EB8E29D9-DD6E-48B4-81DC-CC20C6E96A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23841" y="3284792"/>
                    <a:ext cx="158648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7030A0"/>
                    </a:solidFill>
                    <a:prstDash val="solid"/>
                    <a:miter lim="800000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id="{C89846A5-8AF3-443D-AE55-D180D98DF97A}"/>
                      </a:ext>
                    </a:extLst>
                  </p:cNvPr>
                  <p:cNvCxnSpPr>
                    <a:cxnSpLocks/>
                    <a:stCxn id="79" idx="6"/>
                  </p:cNvCxnSpPr>
                  <p:nvPr/>
                </p:nvCxnSpPr>
                <p:spPr>
                  <a:xfrm>
                    <a:off x="5013929" y="2236903"/>
                    <a:ext cx="2083291" cy="62896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7030A0"/>
                    </a:solidFill>
                    <a:prstDash val="solid"/>
                    <a:miter lim="800000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6FC19232-1BB5-4AF4-B963-83EDE1943D86}"/>
                      </a:ext>
                    </a:extLst>
                  </p:cNvPr>
                  <p:cNvCxnSpPr>
                    <a:cxnSpLocks/>
                    <a:stCxn id="80" idx="6"/>
                    <a:endCxn id="72" idx="7"/>
                  </p:cNvCxnSpPr>
                  <p:nvPr/>
                </p:nvCxnSpPr>
                <p:spPr>
                  <a:xfrm flipV="1">
                    <a:off x="5058317" y="3550326"/>
                    <a:ext cx="2080873" cy="889315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7030A0"/>
                    </a:solidFill>
                    <a:prstDash val="solid"/>
                    <a:miter lim="800000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</p:cxn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D19EEA3D-EECC-402A-8293-023CB4833E48}"/>
                      </a:ext>
                    </a:extLst>
                  </p:cNvPr>
                  <p:cNvSpPr/>
                  <p:nvPr/>
                </p:nvSpPr>
                <p:spPr>
                  <a:xfrm>
                    <a:off x="4912397" y="4307768"/>
                    <a:ext cx="291840" cy="189787"/>
                  </a:xfrm>
                  <a:prstGeom prst="ellipse">
                    <a:avLst/>
                  </a:prstGeom>
                  <a:solidFill>
                    <a:schemeClr val="accent6"/>
                  </a:solidFill>
                  <a:ln/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IL" sz="2000" kern="0" dirty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615ED4B0-0C2A-410A-9D64-F3F10D9F6F02}"/>
                      </a:ext>
                    </a:extLst>
                  </p:cNvPr>
                  <p:cNvSpPr/>
                  <p:nvPr/>
                </p:nvSpPr>
                <p:spPr>
                  <a:xfrm>
                    <a:off x="4868009" y="2142009"/>
                    <a:ext cx="291840" cy="189787"/>
                  </a:xfrm>
                  <a:prstGeom prst="ellipse">
                    <a:avLst/>
                  </a:prstGeom>
                  <a:solidFill>
                    <a:schemeClr val="accent6"/>
                  </a:solidFill>
                  <a:ln/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IL" sz="2000" kern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7" name="Rectangle: Rounded Corners 86">
                    <a:extLst>
                      <a:ext uri="{FF2B5EF4-FFF2-40B4-BE49-F238E27FC236}">
                        <a16:creationId xmlns:a16="http://schemas.microsoft.com/office/drawing/2014/main" id="{DF8FD251-A122-4FBD-9399-14123EFA8DFC}"/>
                      </a:ext>
                    </a:extLst>
                  </p:cNvPr>
                  <p:cNvSpPr/>
                  <p:nvPr/>
                </p:nvSpPr>
                <p:spPr>
                  <a:xfrm>
                    <a:off x="7097220" y="2707859"/>
                    <a:ext cx="1453243" cy="1120887"/>
                  </a:xfrm>
                  <a:prstGeom prst="roundRect">
                    <a:avLst/>
                  </a:prstGeom>
                  <a:gradFill rotWithShape="1">
                    <a:gsLst>
                      <a:gs pos="0">
                        <a:srgbClr val="70AD47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70AD47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70AD47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70AD47"/>
                    </a:solidFill>
                    <a:prstDash val="solid"/>
                    <a:miter lim="800000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rtr</a:t>
                    </a:r>
                    <a:endParaRPr kumimoji="0" lang="en-IL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E92F76EB-3594-4669-8CEF-38340ACE9200}"/>
                      </a:ext>
                    </a:extLst>
                  </p:cNvPr>
                  <p:cNvSpPr/>
                  <p:nvPr/>
                </p:nvSpPr>
                <p:spPr>
                  <a:xfrm>
                    <a:off x="6885187" y="2739202"/>
                    <a:ext cx="291840" cy="189787"/>
                  </a:xfrm>
                  <a:prstGeom prst="ellipse">
                    <a:avLst/>
                  </a:prstGeom>
                  <a:solidFill>
                    <a:schemeClr val="accent6"/>
                  </a:solidFill>
                  <a:ln/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IL" sz="2000" kern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B56C7182-9AF7-4F7B-A8A8-939453175B83}"/>
                      </a:ext>
                    </a:extLst>
                  </p:cNvPr>
                  <p:cNvSpPr/>
                  <p:nvPr/>
                </p:nvSpPr>
                <p:spPr>
                  <a:xfrm>
                    <a:off x="9294623" y="3188423"/>
                    <a:ext cx="291840" cy="189787"/>
                  </a:xfrm>
                  <a:prstGeom prst="ellipse">
                    <a:avLst/>
                  </a:prstGeom>
                  <a:solidFill>
                    <a:schemeClr val="accent6"/>
                  </a:solidFill>
                  <a:ln/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IL" sz="2000" kern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1B0E84FB-D214-4FB6-8433-F18B271071F2}"/>
                    </a:ext>
                  </a:extLst>
                </p:cNvPr>
                <p:cNvSpPr/>
                <p:nvPr/>
              </p:nvSpPr>
              <p:spPr>
                <a:xfrm>
                  <a:off x="3942703" y="3442634"/>
                  <a:ext cx="291840" cy="189787"/>
                </a:xfrm>
                <a:prstGeom prst="ellipse">
                  <a:avLst/>
                </a:prstGeom>
                <a:solidFill>
                  <a:schemeClr val="accent6"/>
                </a:solidFill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L" sz="20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96B81B18-11A5-4888-A6CD-981E64CCB025}"/>
                    </a:ext>
                  </a:extLst>
                </p:cNvPr>
                <p:cNvSpPr/>
                <p:nvPr/>
              </p:nvSpPr>
              <p:spPr>
                <a:xfrm>
                  <a:off x="5490188" y="3097601"/>
                  <a:ext cx="291840" cy="189787"/>
                </a:xfrm>
                <a:prstGeom prst="ellipse">
                  <a:avLst/>
                </a:prstGeom>
                <a:solidFill>
                  <a:schemeClr val="accent6"/>
                </a:solidFill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L" sz="200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F8934DD1-2802-4C04-9577-29674C9ACCE3}"/>
                      </a:ext>
                    </a:extLst>
                  </p:cNvPr>
                  <p:cNvSpPr txBox="1"/>
                  <p:nvPr/>
                </p:nvSpPr>
                <p:spPr>
                  <a:xfrm rot="1033700">
                    <a:off x="3572261" y="4547637"/>
                    <a:ext cx="1074847" cy="49128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𝐺𝑏𝑝𝑠</m:t>
                          </m:r>
                        </m:oMath>
                      </m:oMathPara>
                    </a14:m>
                    <a:endParaRPr kumimoji="0" lang="en-I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F8934DD1-2802-4C04-9577-29674C9ACC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33700">
                    <a:off x="3572261" y="4547637"/>
                    <a:ext cx="1074847" cy="49128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528A64C4-43E9-44A1-97C8-FB1BC89DCB67}"/>
                      </a:ext>
                    </a:extLst>
                  </p:cNvPr>
                  <p:cNvSpPr txBox="1"/>
                  <p:nvPr/>
                </p:nvSpPr>
                <p:spPr>
                  <a:xfrm rot="20362801">
                    <a:off x="3412866" y="5625741"/>
                    <a:ext cx="1074847" cy="49128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𝐺𝑏𝑝𝑠</m:t>
                          </m:r>
                        </m:oMath>
                      </m:oMathPara>
                    </a14:m>
                    <a:endParaRPr kumimoji="0" lang="en-I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528A64C4-43E9-44A1-97C8-FB1BC89DCB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0362801">
                    <a:off x="3412866" y="5625741"/>
                    <a:ext cx="1074847" cy="49128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844E9A8D-C954-4130-B509-B08297F28938}"/>
                      </a:ext>
                    </a:extLst>
                  </p:cNvPr>
                  <p:cNvSpPr txBox="1"/>
                  <p:nvPr/>
                </p:nvSpPr>
                <p:spPr>
                  <a:xfrm>
                    <a:off x="6399025" y="5073184"/>
                    <a:ext cx="1074847" cy="49128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𝐺𝑏𝑝𝑠</m:t>
                          </m:r>
                        </m:oMath>
                      </m:oMathPara>
                    </a14:m>
                    <a:endParaRPr kumimoji="0" lang="en-I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844E9A8D-C954-4130-B509-B08297F289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99025" y="5073184"/>
                    <a:ext cx="1074847" cy="49128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" name="Oval 85">
              <a:extLst>
                <a:ext uri="{FF2B5EF4-FFF2-40B4-BE49-F238E27FC236}">
                  <a16:creationId xmlns:a16="http://schemas.microsoft.com/office/drawing/2014/main" id="{B124368A-B4C1-479E-81EE-B4CB530487A3}"/>
                </a:ext>
              </a:extLst>
            </p:cNvPr>
            <p:cNvSpPr/>
            <p:nvPr/>
          </p:nvSpPr>
          <p:spPr>
            <a:xfrm>
              <a:off x="952006" y="5149621"/>
              <a:ext cx="278764" cy="141480"/>
            </a:xfrm>
            <a:prstGeom prst="ellipse">
              <a:avLst/>
            </a:prstGeom>
            <a:solidFill>
              <a:schemeClr val="accent2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L" sz="20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TextBox 90">
              <a:extLst>
                <a:ext uri="{FF2B5EF4-FFF2-40B4-BE49-F238E27FC236}">
                  <a16:creationId xmlns:a16="http://schemas.microsoft.com/office/drawing/2014/main" id="{5EEBEDD1-9DFE-BE83-1D54-0B014406C138}"/>
                </a:ext>
              </a:extLst>
            </p:cNvPr>
            <p:cNvSpPr txBox="1"/>
            <p:nvPr/>
          </p:nvSpPr>
          <p:spPr>
            <a:xfrm>
              <a:off x="553964" y="5214654"/>
              <a:ext cx="1074847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Arial" panose="020B0604020202020204" pitchFamily="34" charset="0"/>
                </a:rPr>
                <a:t>source</a:t>
              </a:r>
              <a:endParaRPr kumimoji="0" lang="en-I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85">
              <a:extLst>
                <a:ext uri="{FF2B5EF4-FFF2-40B4-BE49-F238E27FC236}">
                  <a16:creationId xmlns:a16="http://schemas.microsoft.com/office/drawing/2014/main" id="{2D70329F-5F06-0AB6-FF67-D42217A067DB}"/>
                </a:ext>
              </a:extLst>
            </p:cNvPr>
            <p:cNvSpPr/>
            <p:nvPr/>
          </p:nvSpPr>
          <p:spPr>
            <a:xfrm>
              <a:off x="8738400" y="5109211"/>
              <a:ext cx="278764" cy="141480"/>
            </a:xfrm>
            <a:prstGeom prst="ellipse">
              <a:avLst/>
            </a:prstGeom>
            <a:solidFill>
              <a:schemeClr val="accent2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L" sz="20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TextBox 90">
              <a:extLst>
                <a:ext uri="{FF2B5EF4-FFF2-40B4-BE49-F238E27FC236}">
                  <a16:creationId xmlns:a16="http://schemas.microsoft.com/office/drawing/2014/main" id="{957EB70C-0760-E231-9B6B-9D93D18A14C1}"/>
                </a:ext>
              </a:extLst>
            </p:cNvPr>
            <p:cNvSpPr txBox="1"/>
            <p:nvPr/>
          </p:nvSpPr>
          <p:spPr>
            <a:xfrm>
              <a:off x="8195813" y="5175979"/>
              <a:ext cx="1359632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Arial" panose="020B0604020202020204" pitchFamily="34" charset="0"/>
                </a:rPr>
                <a:t>destination</a:t>
              </a:r>
              <a:endParaRPr kumimoji="0" lang="en-I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8517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/>
              <a:t>Impact of sub-interval duration in the cloud</a:t>
            </a:r>
            <a:endParaRPr lang="en-US" sz="4000" b="1" kern="0" dirty="0"/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6B0EAE7E-02D6-4D62-8B96-3B7906C58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9" y="1510985"/>
            <a:ext cx="9144019" cy="4572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9DD9150-D990-43B7-A267-58CECF04D122}"/>
              </a:ext>
            </a:extLst>
          </p:cNvPr>
          <p:cNvSpPr txBox="1">
            <a:spLocks/>
          </p:cNvSpPr>
          <p:nvPr/>
        </p:nvSpPr>
        <p:spPr bwMode="auto">
          <a:xfrm>
            <a:off x="1144850" y="6112648"/>
            <a:ext cx="9144018" cy="55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5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defRPr sz="2800">
                <a:solidFill>
                  <a:srgbClr val="00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/>
              <a:t>60 seconds session, 15 background flows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502672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US" sz="4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C6F6020-2524-4038-9B50-863559D4388F}"/>
              </a:ext>
            </a:extLst>
          </p:cNvPr>
          <p:cNvSpPr txBox="1">
            <a:spLocks/>
          </p:cNvSpPr>
          <p:nvPr/>
        </p:nvSpPr>
        <p:spPr bwMode="auto">
          <a:xfrm>
            <a:off x="858762" y="2377057"/>
            <a:ext cx="10474476" cy="234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5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defRPr sz="2800">
                <a:solidFill>
                  <a:srgbClr val="00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85800"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2400" dirty="0"/>
              <a:t>We introduced CBIQ which contains a built- in intrinsic memory.</a:t>
            </a:r>
          </a:p>
          <a:p>
            <a:pPr marL="685800"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2400" dirty="0"/>
              <a:t>We further designed an </a:t>
            </a:r>
            <a:r>
              <a:rPr lang="en-US" sz="2400" dirty="0" err="1"/>
              <a:t>eBPF</a:t>
            </a:r>
            <a:r>
              <a:rPr lang="en-US" sz="2400" dirty="0"/>
              <a:t>- based scalable traffic collection.</a:t>
            </a:r>
          </a:p>
          <a:p>
            <a:pPr marL="685800"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2400" dirty="0"/>
              <a:t>We evaluated Dragonfly using a variety of platforms which has  outperformed exiting works, including </a:t>
            </a:r>
            <a:r>
              <a:rPr lang="en-US" sz="2400" dirty="0" err="1"/>
              <a:t>Deepcci</a:t>
            </a:r>
            <a:r>
              <a:rPr lang="en-US" sz="2400" dirty="0"/>
              <a:t>.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255300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TCP Congestion</a:t>
            </a:r>
            <a:endParaRPr lang="en-US" sz="4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TextBox 56">
            <a:extLst>
              <a:ext uri="{FF2B5EF4-FFF2-40B4-BE49-F238E27FC236}">
                <a16:creationId xmlns:a16="http://schemas.microsoft.com/office/drawing/2014/main" id="{A89C6D8C-F49B-F2D5-8926-1318FCA656CB}"/>
              </a:ext>
            </a:extLst>
          </p:cNvPr>
          <p:cNvSpPr txBox="1"/>
          <p:nvPr/>
        </p:nvSpPr>
        <p:spPr>
          <a:xfrm>
            <a:off x="1230965" y="1481697"/>
            <a:ext cx="10019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We need to classify. Why?</a:t>
            </a:r>
            <a:endParaRPr lang="en-IL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286BC8B-5C28-61B7-5361-3033A41F0B19}"/>
              </a:ext>
            </a:extLst>
          </p:cNvPr>
          <p:cNvSpPr txBox="1"/>
          <p:nvPr/>
        </p:nvSpPr>
        <p:spPr>
          <a:xfrm>
            <a:off x="879676" y="2680190"/>
            <a:ext cx="10266745" cy="2867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5000"/>
              <a:buBlip>
                <a:blip r:embed="rId3"/>
              </a:buBlip>
            </a:pPr>
            <a:r>
              <a:rPr lang="en-US" sz="2400" dirty="0"/>
              <a:t>Flow classification is essential for identifying the causes of congestion that would otherwise remain unknown.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5000"/>
              <a:buBlip>
                <a:blip r:embed="rId3"/>
              </a:buBlip>
            </a:pPr>
            <a:r>
              <a:rPr lang="en-US" sz="2400" dirty="0"/>
              <a:t>Through classification, we can select optimal congestion management techniques by considering the unique congestion control algorithms utilized by each flow.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208757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TCP Congestion</a:t>
            </a:r>
            <a:endParaRPr lang="en-US" sz="4000" kern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9" name="קבוצה 68">
            <a:extLst>
              <a:ext uri="{FF2B5EF4-FFF2-40B4-BE49-F238E27FC236}">
                <a16:creationId xmlns:a16="http://schemas.microsoft.com/office/drawing/2014/main" id="{E7B754A4-AC71-E4E2-4FF3-92A757D0C91B}"/>
              </a:ext>
            </a:extLst>
          </p:cNvPr>
          <p:cNvGrpSpPr/>
          <p:nvPr/>
        </p:nvGrpSpPr>
        <p:grpSpPr>
          <a:xfrm>
            <a:off x="512177" y="5086554"/>
            <a:ext cx="11365832" cy="681789"/>
            <a:chOff x="413084" y="3281486"/>
            <a:chExt cx="11365832" cy="68178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FB92917-9F75-4731-91FA-F734E5E2B7B4}"/>
                </a:ext>
              </a:extLst>
            </p:cNvPr>
            <p:cNvSpPr/>
            <p:nvPr/>
          </p:nvSpPr>
          <p:spPr bwMode="auto">
            <a:xfrm>
              <a:off x="7397417" y="3436620"/>
              <a:ext cx="491490" cy="37719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L" b="1">
                <a:latin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DCBC18E-AB30-4E0F-ABAD-3FF8546506DE}"/>
                </a:ext>
              </a:extLst>
            </p:cNvPr>
            <p:cNvSpPr/>
            <p:nvPr/>
          </p:nvSpPr>
          <p:spPr bwMode="auto">
            <a:xfrm>
              <a:off x="8024162" y="3429000"/>
              <a:ext cx="491490" cy="377190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L" b="1" dirty="0">
                <a:latin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0BFBDDB-7FAD-4CC5-854B-0883D1D57529}"/>
                </a:ext>
              </a:extLst>
            </p:cNvPr>
            <p:cNvSpPr/>
            <p:nvPr/>
          </p:nvSpPr>
          <p:spPr bwMode="auto">
            <a:xfrm>
              <a:off x="8645192" y="3432810"/>
              <a:ext cx="491490" cy="37719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L" b="1" dirty="0">
                <a:latin typeface="Arial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3EE1CA4-C8F2-4DE7-8883-833A751672E5}"/>
                </a:ext>
              </a:extLst>
            </p:cNvPr>
            <p:cNvSpPr/>
            <p:nvPr/>
          </p:nvSpPr>
          <p:spPr bwMode="auto">
            <a:xfrm>
              <a:off x="6776387" y="3434669"/>
              <a:ext cx="491490" cy="377190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L" b="1">
                <a:latin typeface="Arial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1196C84-E0E0-4E31-B979-18984BCA52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3084" y="3281486"/>
              <a:ext cx="11365832" cy="0"/>
            </a:xfrm>
            <a:prstGeom prst="line">
              <a:avLst/>
            </a:prstGeom>
            <a:noFill/>
            <a:ln w="38100" cap="flat" cmpd="sng" algn="ctr">
              <a:solidFill>
                <a:srgbClr val="12AE25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</p:cxnSp>
        <p:cxnSp>
          <p:nvCxnSpPr>
            <p:cNvPr id="13" name="Straight Connector 4">
              <a:extLst>
                <a:ext uri="{FF2B5EF4-FFF2-40B4-BE49-F238E27FC236}">
                  <a16:creationId xmlns:a16="http://schemas.microsoft.com/office/drawing/2014/main" id="{DD9FAA78-6CCB-11FD-A751-C0E8180266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3084" y="3963275"/>
              <a:ext cx="11365832" cy="0"/>
            </a:xfrm>
            <a:prstGeom prst="line">
              <a:avLst/>
            </a:prstGeom>
            <a:noFill/>
            <a:ln w="38100" cap="flat" cmpd="sng" algn="ctr">
              <a:solidFill>
                <a:srgbClr val="12AE25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</p:cxnSp>
        <p:sp>
          <p:nvSpPr>
            <p:cNvPr id="15" name="Rectangle 22">
              <a:extLst>
                <a:ext uri="{FF2B5EF4-FFF2-40B4-BE49-F238E27FC236}">
                  <a16:creationId xmlns:a16="http://schemas.microsoft.com/office/drawing/2014/main" id="{C1301E59-76DF-0725-D601-0D9C2C0E769A}"/>
                </a:ext>
              </a:extLst>
            </p:cNvPr>
            <p:cNvSpPr/>
            <p:nvPr/>
          </p:nvSpPr>
          <p:spPr bwMode="auto">
            <a:xfrm>
              <a:off x="9887252" y="3438571"/>
              <a:ext cx="491490" cy="37719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L" b="1">
                <a:latin typeface="Arial" charset="0"/>
              </a:endParaRPr>
            </a:p>
          </p:txBody>
        </p: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E75E5620-339E-AC64-838F-BCE440B29BF1}"/>
                </a:ext>
              </a:extLst>
            </p:cNvPr>
            <p:cNvSpPr/>
            <p:nvPr/>
          </p:nvSpPr>
          <p:spPr bwMode="auto">
            <a:xfrm>
              <a:off x="10513997" y="3430951"/>
              <a:ext cx="491490" cy="37719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L" b="1" dirty="0">
                <a:latin typeface="Arial" charset="0"/>
              </a:endParaRPr>
            </a:p>
          </p:txBody>
        </p:sp>
        <p:sp>
          <p:nvSpPr>
            <p:cNvPr id="17" name="Rectangle 24">
              <a:extLst>
                <a:ext uri="{FF2B5EF4-FFF2-40B4-BE49-F238E27FC236}">
                  <a16:creationId xmlns:a16="http://schemas.microsoft.com/office/drawing/2014/main" id="{6FB3AF02-47C5-7644-E8B4-D080B935C42A}"/>
                </a:ext>
              </a:extLst>
            </p:cNvPr>
            <p:cNvSpPr/>
            <p:nvPr/>
          </p:nvSpPr>
          <p:spPr bwMode="auto">
            <a:xfrm>
              <a:off x="11135027" y="3434761"/>
              <a:ext cx="491490" cy="37719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L" b="1" dirty="0">
                <a:latin typeface="Arial" charset="0"/>
              </a:endParaRPr>
            </a:p>
          </p:txBody>
        </p:sp>
        <p:sp>
          <p:nvSpPr>
            <p:cNvPr id="18" name="Rectangle 54">
              <a:extLst>
                <a:ext uri="{FF2B5EF4-FFF2-40B4-BE49-F238E27FC236}">
                  <a16:creationId xmlns:a16="http://schemas.microsoft.com/office/drawing/2014/main" id="{1D2D9300-926A-46A0-643B-2698C0AFA1CF}"/>
                </a:ext>
              </a:extLst>
            </p:cNvPr>
            <p:cNvSpPr/>
            <p:nvPr/>
          </p:nvSpPr>
          <p:spPr bwMode="auto">
            <a:xfrm>
              <a:off x="9266222" y="3436620"/>
              <a:ext cx="491490" cy="37719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L" b="1">
                <a:latin typeface="Arial" charset="0"/>
              </a:endParaRPr>
            </a:p>
          </p:txBody>
        </p:sp>
        <p:sp>
          <p:nvSpPr>
            <p:cNvPr id="26" name="Rectangle 22">
              <a:extLst>
                <a:ext uri="{FF2B5EF4-FFF2-40B4-BE49-F238E27FC236}">
                  <a16:creationId xmlns:a16="http://schemas.microsoft.com/office/drawing/2014/main" id="{32837783-8317-B552-8A84-3D10F4B18821}"/>
                </a:ext>
              </a:extLst>
            </p:cNvPr>
            <p:cNvSpPr/>
            <p:nvPr/>
          </p:nvSpPr>
          <p:spPr bwMode="auto">
            <a:xfrm>
              <a:off x="2412032" y="3445226"/>
              <a:ext cx="491490" cy="37719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L" b="1">
                <a:latin typeface="Arial" charset="0"/>
              </a:endParaRPr>
            </a:p>
          </p:txBody>
        </p: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966FF434-04FC-8BB1-2709-C7061C5328F6}"/>
                </a:ext>
              </a:extLst>
            </p:cNvPr>
            <p:cNvSpPr/>
            <p:nvPr/>
          </p:nvSpPr>
          <p:spPr bwMode="auto">
            <a:xfrm>
              <a:off x="3038777" y="3437606"/>
              <a:ext cx="491490" cy="377190"/>
            </a:xfrm>
            <a:prstGeom prst="rect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L" b="1" dirty="0">
                <a:latin typeface="Arial" charset="0"/>
              </a:endParaRPr>
            </a:p>
          </p:txBody>
        </p:sp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id="{208ABFA5-7524-E31B-2045-D6F80AC6653C}"/>
                </a:ext>
              </a:extLst>
            </p:cNvPr>
            <p:cNvSpPr/>
            <p:nvPr/>
          </p:nvSpPr>
          <p:spPr bwMode="auto">
            <a:xfrm>
              <a:off x="3659807" y="3441416"/>
              <a:ext cx="491490" cy="37719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L" b="1" dirty="0">
                <a:latin typeface="Arial" charset="0"/>
              </a:endParaRPr>
            </a:p>
          </p:txBody>
        </p:sp>
        <p:sp>
          <p:nvSpPr>
            <p:cNvPr id="34" name="Rectangle 54">
              <a:extLst>
                <a:ext uri="{FF2B5EF4-FFF2-40B4-BE49-F238E27FC236}">
                  <a16:creationId xmlns:a16="http://schemas.microsoft.com/office/drawing/2014/main" id="{8DF80F0B-BF6F-426A-3892-80B7AC304EFC}"/>
                </a:ext>
              </a:extLst>
            </p:cNvPr>
            <p:cNvSpPr/>
            <p:nvPr/>
          </p:nvSpPr>
          <p:spPr bwMode="auto">
            <a:xfrm>
              <a:off x="1791002" y="3443275"/>
              <a:ext cx="491490" cy="37719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L" b="1">
                <a:latin typeface="Arial" charset="0"/>
              </a:endParaRPr>
            </a:p>
          </p:txBody>
        </p:sp>
        <p:sp>
          <p:nvSpPr>
            <p:cNvPr id="40" name="Rectangle 22">
              <a:extLst>
                <a:ext uri="{FF2B5EF4-FFF2-40B4-BE49-F238E27FC236}">
                  <a16:creationId xmlns:a16="http://schemas.microsoft.com/office/drawing/2014/main" id="{9AC1148E-7A9F-6700-BB6B-E5C37D4BEBB8}"/>
                </a:ext>
              </a:extLst>
            </p:cNvPr>
            <p:cNvSpPr/>
            <p:nvPr/>
          </p:nvSpPr>
          <p:spPr bwMode="auto">
            <a:xfrm>
              <a:off x="4901867" y="3447177"/>
              <a:ext cx="491490" cy="37719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L" b="1">
                <a:latin typeface="Arial" charset="0"/>
              </a:endParaRPr>
            </a:p>
          </p:txBody>
        </p:sp>
        <p:sp>
          <p:nvSpPr>
            <p:cNvPr id="43" name="Rectangle 23">
              <a:extLst>
                <a:ext uri="{FF2B5EF4-FFF2-40B4-BE49-F238E27FC236}">
                  <a16:creationId xmlns:a16="http://schemas.microsoft.com/office/drawing/2014/main" id="{F8C74FC3-4D00-AF49-603F-5536819BA99B}"/>
                </a:ext>
              </a:extLst>
            </p:cNvPr>
            <p:cNvSpPr/>
            <p:nvPr/>
          </p:nvSpPr>
          <p:spPr bwMode="auto">
            <a:xfrm>
              <a:off x="5528612" y="3439557"/>
              <a:ext cx="491490" cy="37719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L" b="1" dirty="0">
                <a:latin typeface="Arial" charset="0"/>
              </a:endParaRPr>
            </a:p>
          </p:txBody>
        </p:sp>
        <p:sp>
          <p:nvSpPr>
            <p:cNvPr id="46" name="Rectangle 24">
              <a:extLst>
                <a:ext uri="{FF2B5EF4-FFF2-40B4-BE49-F238E27FC236}">
                  <a16:creationId xmlns:a16="http://schemas.microsoft.com/office/drawing/2014/main" id="{9AE6BE9C-E2BA-3EE3-C589-D9148D5ABC1A}"/>
                </a:ext>
              </a:extLst>
            </p:cNvPr>
            <p:cNvSpPr/>
            <p:nvPr/>
          </p:nvSpPr>
          <p:spPr bwMode="auto">
            <a:xfrm>
              <a:off x="6149642" y="3443367"/>
              <a:ext cx="491490" cy="377190"/>
            </a:xfrm>
            <a:prstGeom prst="rect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L" b="1" dirty="0">
                <a:latin typeface="Arial" charset="0"/>
              </a:endParaRPr>
            </a:p>
          </p:txBody>
        </p:sp>
        <p:sp>
          <p:nvSpPr>
            <p:cNvPr id="47" name="Rectangle 54">
              <a:extLst>
                <a:ext uri="{FF2B5EF4-FFF2-40B4-BE49-F238E27FC236}">
                  <a16:creationId xmlns:a16="http://schemas.microsoft.com/office/drawing/2014/main" id="{8AFA4384-17F0-BB5E-502A-672E74AC4803}"/>
                </a:ext>
              </a:extLst>
            </p:cNvPr>
            <p:cNvSpPr/>
            <p:nvPr/>
          </p:nvSpPr>
          <p:spPr bwMode="auto">
            <a:xfrm>
              <a:off x="4280837" y="3445226"/>
              <a:ext cx="491490" cy="377190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L" b="1">
                <a:latin typeface="Arial" charset="0"/>
              </a:endParaRPr>
            </a:p>
          </p:txBody>
        </p:sp>
        <p:cxnSp>
          <p:nvCxnSpPr>
            <p:cNvPr id="58" name="Straight Connector 4">
              <a:extLst>
                <a:ext uri="{FF2B5EF4-FFF2-40B4-BE49-F238E27FC236}">
                  <a16:creationId xmlns:a16="http://schemas.microsoft.com/office/drawing/2014/main" id="{C46701B6-04C3-C838-4C2E-D8B6518F13A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778916" y="3311220"/>
              <a:ext cx="0" cy="652055"/>
            </a:xfrm>
            <a:prstGeom prst="line">
              <a:avLst/>
            </a:prstGeom>
            <a:noFill/>
            <a:ln w="38100" cap="flat" cmpd="sng" algn="ctr">
              <a:solidFill>
                <a:srgbClr val="12AE25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</p:cxnSp>
      </p:grpSp>
      <p:grpSp>
        <p:nvGrpSpPr>
          <p:cNvPr id="80" name="קבוצה 79">
            <a:extLst>
              <a:ext uri="{FF2B5EF4-FFF2-40B4-BE49-F238E27FC236}">
                <a16:creationId xmlns:a16="http://schemas.microsoft.com/office/drawing/2014/main" id="{6B650393-CF75-37B9-1120-663FDE8AE4D2}"/>
              </a:ext>
            </a:extLst>
          </p:cNvPr>
          <p:cNvGrpSpPr/>
          <p:nvPr/>
        </p:nvGrpSpPr>
        <p:grpSpPr>
          <a:xfrm>
            <a:off x="4185481" y="6055989"/>
            <a:ext cx="4344805" cy="647790"/>
            <a:chOff x="3933027" y="5526666"/>
            <a:chExt cx="4344805" cy="647790"/>
          </a:xfrm>
        </p:grpSpPr>
        <p:sp>
          <p:nvSpPr>
            <p:cNvPr id="74" name="Content Placeholder 5">
              <a:extLst>
                <a:ext uri="{FF2B5EF4-FFF2-40B4-BE49-F238E27FC236}">
                  <a16:creationId xmlns:a16="http://schemas.microsoft.com/office/drawing/2014/main" id="{2646AD69-2775-56D1-FC85-1B5B7AF436A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420832" y="5526666"/>
              <a:ext cx="1350336" cy="647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CC"/>
                </a:buClr>
                <a:buSzPct val="75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Ø"/>
                <a:defRPr sz="2800">
                  <a:solidFill>
                    <a:srgbClr val="0000CC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Font typeface="Wingdings" pitchFamily="2" charset="2"/>
                <a:buNone/>
              </a:pPr>
              <a:r>
                <a:rPr lang="en-US" sz="2400" b="1" kern="0" dirty="0"/>
                <a:t>BBR</a:t>
              </a:r>
            </a:p>
          </p:txBody>
        </p:sp>
        <p:sp>
          <p:nvSpPr>
            <p:cNvPr id="75" name="Content Placeholder 5">
              <a:extLst>
                <a:ext uri="{FF2B5EF4-FFF2-40B4-BE49-F238E27FC236}">
                  <a16:creationId xmlns:a16="http://schemas.microsoft.com/office/drawing/2014/main" id="{D38CFEED-69BE-659C-136C-7BE8FBCA062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933027" y="5526666"/>
              <a:ext cx="1167673" cy="647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CC"/>
                </a:buClr>
                <a:buSzPct val="75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Ø"/>
                <a:defRPr sz="2800">
                  <a:solidFill>
                    <a:srgbClr val="0000CC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Font typeface="Wingdings" pitchFamily="2" charset="2"/>
                <a:buNone/>
              </a:pPr>
              <a:r>
                <a:rPr lang="en-US" sz="2400" b="1" kern="0" dirty="0"/>
                <a:t>CUBIC</a:t>
              </a:r>
            </a:p>
          </p:txBody>
        </p:sp>
        <p:sp>
          <p:nvSpPr>
            <p:cNvPr id="76" name="Content Placeholder 5">
              <a:extLst>
                <a:ext uri="{FF2B5EF4-FFF2-40B4-BE49-F238E27FC236}">
                  <a16:creationId xmlns:a16="http://schemas.microsoft.com/office/drawing/2014/main" id="{AED4D2DE-22D2-E403-7626-AAFC95C2A3A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71757" y="5526666"/>
              <a:ext cx="1306075" cy="647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CC"/>
                </a:buClr>
                <a:buSzPct val="75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Ø"/>
                <a:defRPr sz="2800">
                  <a:solidFill>
                    <a:srgbClr val="0000CC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Font typeface="Wingdings" pitchFamily="2" charset="2"/>
                <a:buNone/>
              </a:pPr>
              <a:r>
                <a:rPr lang="en-US" sz="2400" b="1" kern="0" dirty="0"/>
                <a:t>RENO</a:t>
              </a:r>
            </a:p>
          </p:txBody>
        </p:sp>
      </p:grpSp>
      <p:grpSp>
        <p:nvGrpSpPr>
          <p:cNvPr id="95" name="קבוצה 94">
            <a:extLst>
              <a:ext uri="{FF2B5EF4-FFF2-40B4-BE49-F238E27FC236}">
                <a16:creationId xmlns:a16="http://schemas.microsoft.com/office/drawing/2014/main" id="{7D00FB97-89E7-4615-0D5E-9B23BF72B508}"/>
              </a:ext>
            </a:extLst>
          </p:cNvPr>
          <p:cNvGrpSpPr/>
          <p:nvPr/>
        </p:nvGrpSpPr>
        <p:grpSpPr>
          <a:xfrm>
            <a:off x="3545219" y="5851560"/>
            <a:ext cx="4985067" cy="852219"/>
            <a:chOff x="3292765" y="4640449"/>
            <a:chExt cx="4985067" cy="852219"/>
          </a:xfrm>
        </p:grpSpPr>
        <p:grpSp>
          <p:nvGrpSpPr>
            <p:cNvPr id="81" name="קבוצה 80">
              <a:extLst>
                <a:ext uri="{FF2B5EF4-FFF2-40B4-BE49-F238E27FC236}">
                  <a16:creationId xmlns:a16="http://schemas.microsoft.com/office/drawing/2014/main" id="{90641389-2DE3-C79F-2DAA-317A7A80ECC5}"/>
                </a:ext>
              </a:extLst>
            </p:cNvPr>
            <p:cNvGrpSpPr/>
            <p:nvPr/>
          </p:nvGrpSpPr>
          <p:grpSpPr>
            <a:xfrm>
              <a:off x="3933027" y="4844878"/>
              <a:ext cx="4344805" cy="647790"/>
              <a:chOff x="3933027" y="4844878"/>
              <a:chExt cx="4344805" cy="647790"/>
            </a:xfrm>
          </p:grpSpPr>
          <p:sp>
            <p:nvSpPr>
              <p:cNvPr id="71" name="Content Placeholder 5">
                <a:extLst>
                  <a:ext uri="{FF2B5EF4-FFF2-40B4-BE49-F238E27FC236}">
                    <a16:creationId xmlns:a16="http://schemas.microsoft.com/office/drawing/2014/main" id="{578C4C4F-DDE4-36F8-D11F-E63FB44AF7E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420832" y="4844878"/>
                <a:ext cx="1350336" cy="6477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CC"/>
                  </a:buClr>
                  <a:buSzPct val="75000"/>
                  <a:buFont typeface="Wingdings" pitchFamily="2" charset="2"/>
                  <a:buChar char="Ø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Ø"/>
                  <a:defRPr sz="2800">
                    <a:solidFill>
                      <a:srgbClr val="0000CC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sz="2400" b="1" kern="0" dirty="0">
                    <a:solidFill>
                      <a:srgbClr val="00B0F0"/>
                    </a:solidFill>
                  </a:rPr>
                  <a:t>BBR</a:t>
                </a:r>
                <a:endParaRPr lang="en-US" sz="2400" b="1" kern="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2" name="Content Placeholder 5">
                <a:extLst>
                  <a:ext uri="{FF2B5EF4-FFF2-40B4-BE49-F238E27FC236}">
                    <a16:creationId xmlns:a16="http://schemas.microsoft.com/office/drawing/2014/main" id="{91BD11BD-12CC-E64F-25AB-BAC57793510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933027" y="4844878"/>
                <a:ext cx="1167673" cy="6477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CC"/>
                  </a:buClr>
                  <a:buSzPct val="75000"/>
                  <a:buFont typeface="Wingdings" pitchFamily="2" charset="2"/>
                  <a:buChar char="Ø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Ø"/>
                  <a:defRPr sz="2800">
                    <a:solidFill>
                      <a:srgbClr val="0000CC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sz="2400" b="1" kern="0" dirty="0">
                    <a:solidFill>
                      <a:srgbClr val="7030A0"/>
                    </a:solidFill>
                  </a:rPr>
                  <a:t>CUBIC</a:t>
                </a:r>
                <a:endParaRPr lang="en-US" sz="2400" b="1" kern="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3" name="Content Placeholder 5">
                <a:extLst>
                  <a:ext uri="{FF2B5EF4-FFF2-40B4-BE49-F238E27FC236}">
                    <a16:creationId xmlns:a16="http://schemas.microsoft.com/office/drawing/2014/main" id="{E6D4851B-7F9A-CA45-49D6-B39B417FDEA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971757" y="4844878"/>
                <a:ext cx="1306075" cy="6477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CC"/>
                  </a:buClr>
                  <a:buSzPct val="75000"/>
                  <a:buFont typeface="Wingdings" pitchFamily="2" charset="2"/>
                  <a:buChar char="Ø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Ø"/>
                  <a:defRPr sz="2800">
                    <a:solidFill>
                      <a:srgbClr val="0000CC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sz="2400" b="1" kern="0" dirty="0">
                    <a:solidFill>
                      <a:srgbClr val="C00000"/>
                    </a:solidFill>
                  </a:rPr>
                  <a:t>RENO</a:t>
                </a:r>
              </a:p>
            </p:txBody>
          </p:sp>
        </p:grpSp>
        <p:cxnSp>
          <p:nvCxnSpPr>
            <p:cNvPr id="85" name="מחבר חץ ישר 84">
              <a:extLst>
                <a:ext uri="{FF2B5EF4-FFF2-40B4-BE49-F238E27FC236}">
                  <a16:creationId xmlns:a16="http://schemas.microsoft.com/office/drawing/2014/main" id="{A605D5AA-0D4A-E3A7-F28E-0AED7A1FFAD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292765" y="4700208"/>
              <a:ext cx="1224098" cy="287139"/>
            </a:xfrm>
            <a:prstGeom prst="straightConnector1">
              <a:avLst/>
            </a:prstGeom>
            <a:ln w="76200">
              <a:solidFill>
                <a:srgbClr val="7030A0"/>
              </a:solidFill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3" name="מחבר חץ ישר 82">
              <a:extLst>
                <a:ext uri="{FF2B5EF4-FFF2-40B4-BE49-F238E27FC236}">
                  <a16:creationId xmlns:a16="http://schemas.microsoft.com/office/drawing/2014/main" id="{474EC711-8C6C-7E9C-C607-2130E466F4A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659922" y="4640449"/>
              <a:ext cx="245538" cy="312476"/>
            </a:xfrm>
            <a:prstGeom prst="straightConnector1">
              <a:avLst/>
            </a:prstGeom>
            <a:ln w="76200">
              <a:solidFill>
                <a:srgbClr val="00B0F0"/>
              </a:solidFill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9" name="מחבר חץ ישר 88">
              <a:extLst>
                <a:ext uri="{FF2B5EF4-FFF2-40B4-BE49-F238E27FC236}">
                  <a16:creationId xmlns:a16="http://schemas.microsoft.com/office/drawing/2014/main" id="{6C7E6771-E125-4AE3-E856-00D51417125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893403" y="4693461"/>
              <a:ext cx="1342535" cy="293886"/>
            </a:xfrm>
            <a:prstGeom prst="straightConnector1">
              <a:avLst/>
            </a:prstGeom>
            <a:ln w="76200">
              <a:solidFill>
                <a:srgbClr val="00B0F0"/>
              </a:solidFill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1" name="מחבר חץ ישר 90">
              <a:extLst>
                <a:ext uri="{FF2B5EF4-FFF2-40B4-BE49-F238E27FC236}">
                  <a16:creationId xmlns:a16="http://schemas.microsoft.com/office/drawing/2014/main" id="{8CDE791E-D6FF-CD0F-C5AD-B348893AAAB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90006" y="4640449"/>
              <a:ext cx="429785" cy="346898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09" name="תיבת טקסט 108">
            <a:extLst>
              <a:ext uri="{FF2B5EF4-FFF2-40B4-BE49-F238E27FC236}">
                <a16:creationId xmlns:a16="http://schemas.microsoft.com/office/drawing/2014/main" id="{010A59BB-0C05-4AE0-6F11-7EF40827BF8C}"/>
              </a:ext>
            </a:extLst>
          </p:cNvPr>
          <p:cNvSpPr txBox="1"/>
          <p:nvPr/>
        </p:nvSpPr>
        <p:spPr>
          <a:xfrm>
            <a:off x="799803" y="1258447"/>
            <a:ext cx="10266745" cy="2867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5000"/>
              <a:buBlip>
                <a:blip r:embed="rId4"/>
              </a:buBlip>
            </a:pPr>
            <a:r>
              <a:rPr lang="en-US" sz="2400" dirty="0"/>
              <a:t>Flow classification is essential for identifying the causes of congestion that would otherwise remain unknown.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5000"/>
              <a:buBlip>
                <a:blip r:embed="rId4"/>
              </a:buBlip>
            </a:pPr>
            <a:r>
              <a:rPr lang="en-US" sz="2400" dirty="0"/>
              <a:t>Through classification, we can select optimal congestion management techniques by considering the unique congestion control algorithms utilized by each flow.</a:t>
            </a:r>
            <a:endParaRPr lang="en-IL" sz="2400" dirty="0"/>
          </a:p>
        </p:txBody>
      </p:sp>
      <p:pic>
        <p:nvPicPr>
          <p:cNvPr id="119" name="תמונה 118">
            <a:extLst>
              <a:ext uri="{FF2B5EF4-FFF2-40B4-BE49-F238E27FC236}">
                <a16:creationId xmlns:a16="http://schemas.microsoft.com/office/drawing/2014/main" id="{06239720-972A-56E3-F862-F2E251C08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1674" y="4333548"/>
            <a:ext cx="6563641" cy="495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62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Wishlist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F0D548E-64E3-4ACA-BCAC-09BD713A5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99" y="2015846"/>
            <a:ext cx="10881201" cy="340820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/>
              <a:t>1. </a:t>
            </a:r>
            <a:r>
              <a:rPr lang="en-US" sz="2400" dirty="0"/>
              <a:t>We are allowed to inspect the ingress and egress of the buffer only.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/>
              <a:t>2. Online: </a:t>
            </a:r>
            <a:r>
              <a:rPr lang="en-US" sz="2400" dirty="0"/>
              <a:t>on-the-fly, starting from any point in time.</a:t>
            </a:r>
            <a:endParaRPr lang="en-US" sz="24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/>
              <a:t>3. Scalable traffic collection:</a:t>
            </a:r>
            <a:r>
              <a:rPr lang="en-US" sz="2400" dirty="0"/>
              <a:t> input computation complexity should be in 𝑂(1) for each slot.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/>
              <a:t>4. Scalable classification:</a:t>
            </a:r>
            <a:r>
              <a:rPr lang="en-US" sz="2400" dirty="0"/>
              <a:t> simple neural-network architecture.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/>
              <a:t>5. Reliable classification: </a:t>
            </a:r>
            <a:r>
              <a:rPr lang="en-US" sz="2400" dirty="0"/>
              <a:t>resilient to different settings.</a:t>
            </a:r>
          </a:p>
        </p:txBody>
      </p:sp>
    </p:spTree>
    <p:extLst>
      <p:ext uri="{BB962C8B-B14F-4D97-AF65-F5344CB8AC3E}">
        <p14:creationId xmlns:p14="http://schemas.microsoft.com/office/powerpoint/2010/main" val="331265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Related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0EA30-1C88-463B-8D09-A76F1AF93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79" y="2707191"/>
            <a:ext cx="6310551" cy="819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2EE8BB-EE60-42DE-BEE4-F4ED0CBBD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79" y="4394805"/>
            <a:ext cx="6306430" cy="819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AA99A55-CBBE-44CD-6947-113EEA92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03027"/>
            <a:ext cx="12192000" cy="3618454"/>
          </a:xfrm>
        </p:spPr>
        <p:txBody>
          <a:bodyPr/>
          <a:lstStyle/>
          <a:p>
            <a:pPr marL="857250" lvl="1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Programable dataplanes for fast classification.</a:t>
            </a:r>
          </a:p>
          <a:p>
            <a:pPr marL="857250" lvl="1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endParaRPr lang="en-US" sz="2400" dirty="0">
              <a:solidFill>
                <a:schemeClr val="tx1"/>
              </a:solidFill>
              <a:ea typeface="+mn-ea"/>
              <a:cs typeface="+mn-cs"/>
            </a:endParaRPr>
          </a:p>
          <a:p>
            <a:pPr marL="857250" lvl="1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endParaRPr lang="en-US" sz="2400" dirty="0">
              <a:solidFill>
                <a:schemeClr val="tx1"/>
              </a:solidFill>
              <a:ea typeface="+mn-ea"/>
              <a:cs typeface="+mn-cs"/>
            </a:endParaRPr>
          </a:p>
          <a:p>
            <a:pPr marL="857250" lvl="1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C</a:t>
            </a:r>
            <a:r>
              <a:rPr lang="en-US" sz="2400" kern="0" dirty="0">
                <a:solidFill>
                  <a:schemeClr val="tx1"/>
                </a:solidFill>
              </a:rPr>
              <a:t>ongestion control identification variants using packet arrival time information.</a:t>
            </a:r>
            <a:endParaRPr lang="en-US" sz="2400" dirty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59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Dragonfly Algorithm</a:t>
            </a:r>
            <a:endParaRPr lang="en-US" sz="4000" kern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BDB45AD2-8088-9D48-8E97-780E78E13D3E}"/>
              </a:ext>
            </a:extLst>
          </p:cNvPr>
          <p:cNvGrpSpPr/>
          <p:nvPr/>
        </p:nvGrpSpPr>
        <p:grpSpPr>
          <a:xfrm>
            <a:off x="3606987" y="1784888"/>
            <a:ext cx="4978025" cy="4222780"/>
            <a:chOff x="3327891" y="1784888"/>
            <a:chExt cx="4978025" cy="422278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2A3284D-8E26-4B8E-B527-C1F3E9A267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16897" y="2369663"/>
              <a:ext cx="0" cy="44298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32C531-3659-4872-BFB1-CF72CBFFA70D}"/>
                </a:ext>
              </a:extLst>
            </p:cNvPr>
            <p:cNvSpPr txBox="1"/>
            <p:nvPr/>
          </p:nvSpPr>
          <p:spPr>
            <a:xfrm>
              <a:off x="3327908" y="1784888"/>
              <a:ext cx="4978008" cy="5847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</a:rPr>
                <a:t>Inputs</a:t>
              </a:r>
              <a:r>
                <a:rPr lang="en-US" sz="3200" b="1" dirty="0">
                  <a:solidFill>
                    <a:srgbClr val="002060"/>
                  </a:solidFill>
                </a:rPr>
                <a:t> Per Packet</a:t>
              </a:r>
              <a:endParaRPr lang="en-IL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0375E1-3A48-463B-AE5F-501E8E86DC0A}"/>
                </a:ext>
              </a:extLst>
            </p:cNvPr>
            <p:cNvSpPr txBox="1"/>
            <p:nvPr/>
          </p:nvSpPr>
          <p:spPr>
            <a:xfrm>
              <a:off x="3327891" y="2840570"/>
              <a:ext cx="4978013" cy="107721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IL"/>
              </a:defPPr>
              <a:lvl1pPr algn="ctr">
                <a:defRPr sz="2400" b="1">
                  <a:solidFill>
                    <a:srgbClr val="002060"/>
                  </a:solidFill>
                </a:defRPr>
              </a:lvl1pPr>
            </a:lstStyle>
            <a:p>
              <a:r>
                <a:rPr lang="en-US" sz="3200" dirty="0">
                  <a:solidFill>
                    <a:srgbClr val="C00000"/>
                  </a:solidFill>
                </a:rPr>
                <a:t>Aggregated</a:t>
              </a:r>
              <a:r>
                <a:rPr lang="en-US" sz="3200" dirty="0"/>
                <a:t> inputs per (1ms) slot </a:t>
              </a:r>
              <a:endParaRPr lang="en-IL" sz="3200" dirty="0"/>
            </a:p>
          </p:txBody>
        </p:sp>
        <p:sp>
          <p:nvSpPr>
            <p:cNvPr id="3" name="TextBox 9">
              <a:extLst>
                <a:ext uri="{FF2B5EF4-FFF2-40B4-BE49-F238E27FC236}">
                  <a16:creationId xmlns:a16="http://schemas.microsoft.com/office/drawing/2014/main" id="{1751F8B1-AF29-5CCD-FE99-0D71F79833B0}"/>
                </a:ext>
              </a:extLst>
            </p:cNvPr>
            <p:cNvSpPr txBox="1"/>
            <p:nvPr/>
          </p:nvSpPr>
          <p:spPr>
            <a:xfrm>
              <a:off x="3327892" y="4388695"/>
              <a:ext cx="4978012" cy="5847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</a:rPr>
                <a:t>Classification</a:t>
              </a:r>
              <a:r>
                <a:rPr lang="en-US" sz="3200" b="1" dirty="0">
                  <a:solidFill>
                    <a:srgbClr val="002060"/>
                  </a:solidFill>
                </a:rPr>
                <a:t> (CNN)</a:t>
              </a:r>
              <a:endParaRPr lang="en-IL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5AF2E49-342C-E898-0198-143615B3D5CB}"/>
                </a:ext>
              </a:extLst>
            </p:cNvPr>
            <p:cNvSpPr txBox="1"/>
            <p:nvPr/>
          </p:nvSpPr>
          <p:spPr>
            <a:xfrm>
              <a:off x="3327891" y="5422893"/>
              <a:ext cx="4978013" cy="5847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</a:rPr>
                <a:t>Output</a:t>
              </a:r>
              <a:r>
                <a:rPr lang="en-US" sz="3200" b="1" dirty="0">
                  <a:solidFill>
                    <a:srgbClr val="002060"/>
                  </a:solidFill>
                </a:rPr>
                <a:t>: classified CCA</a:t>
              </a:r>
              <a:endParaRPr lang="en-IL" sz="3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4" name="Straight Arrow Connector 11">
              <a:extLst>
                <a:ext uri="{FF2B5EF4-FFF2-40B4-BE49-F238E27FC236}">
                  <a16:creationId xmlns:a16="http://schemas.microsoft.com/office/drawing/2014/main" id="{68E032E4-8371-3B8E-2F61-12799C34137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16897" y="4979908"/>
              <a:ext cx="0" cy="44298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cxnSp>
        <p:cxnSp>
          <p:nvCxnSpPr>
            <p:cNvPr id="25" name="Straight Arrow Connector 11">
              <a:extLst>
                <a:ext uri="{FF2B5EF4-FFF2-40B4-BE49-F238E27FC236}">
                  <a16:creationId xmlns:a16="http://schemas.microsoft.com/office/drawing/2014/main" id="{81065E7D-0A15-2AF4-83DB-F6E1DE1AAF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16897" y="3917788"/>
              <a:ext cx="0" cy="44298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cxnSp>
      </p:grpSp>
    </p:spTree>
    <p:extLst>
      <p:ext uri="{BB962C8B-B14F-4D97-AF65-F5344CB8AC3E}">
        <p14:creationId xmlns:p14="http://schemas.microsoft.com/office/powerpoint/2010/main" val="81617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Dragonfly Algorithm</a:t>
            </a:r>
            <a:endParaRPr lang="en-US" sz="40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BB5E83-268A-4C64-B264-972788140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049" y="3704565"/>
            <a:ext cx="5391902" cy="2105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A3284D-8E26-4B8E-B527-C1F3E9A26752}"/>
              </a:ext>
            </a:extLst>
          </p:cNvPr>
          <p:cNvCxnSpPr>
            <a:cxnSpLocks/>
          </p:cNvCxnSpPr>
          <p:nvPr/>
        </p:nvCxnSpPr>
        <p:spPr bwMode="auto">
          <a:xfrm>
            <a:off x="5430980" y="3298326"/>
            <a:ext cx="0" cy="36874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4CB7E1E-1209-4781-B6E3-176F2CF2609D}"/>
              </a:ext>
            </a:extLst>
          </p:cNvPr>
          <p:cNvCxnSpPr>
            <a:cxnSpLocks/>
          </p:cNvCxnSpPr>
          <p:nvPr/>
        </p:nvCxnSpPr>
        <p:spPr bwMode="auto">
          <a:xfrm>
            <a:off x="6092342" y="5833034"/>
            <a:ext cx="0" cy="3425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31AA8C2-D676-4702-986D-C1526F4EEC26}"/>
              </a:ext>
            </a:extLst>
          </p:cNvPr>
          <p:cNvSpPr txBox="1"/>
          <p:nvPr/>
        </p:nvSpPr>
        <p:spPr>
          <a:xfrm>
            <a:off x="4718363" y="6175578"/>
            <a:ext cx="2762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Classification</a:t>
            </a:r>
            <a:endParaRPr lang="en-I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3D5E64-625F-43E1-A494-558D33180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5890" y="1389473"/>
            <a:ext cx="4420217" cy="1876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32C531-3659-4872-BFB1-CF72CBFFA70D}"/>
              </a:ext>
            </a:extLst>
          </p:cNvPr>
          <p:cNvSpPr txBox="1"/>
          <p:nvPr/>
        </p:nvSpPr>
        <p:spPr>
          <a:xfrm>
            <a:off x="1038086" y="1888792"/>
            <a:ext cx="199476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Per Packet</a:t>
            </a:r>
            <a:endParaRPr lang="en-IL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0375E1-3A48-463B-AE5F-501E8E86DC0A}"/>
              </a:ext>
            </a:extLst>
          </p:cNvPr>
          <p:cNvSpPr txBox="1"/>
          <p:nvPr/>
        </p:nvSpPr>
        <p:spPr>
          <a:xfrm>
            <a:off x="994191" y="4255461"/>
            <a:ext cx="199476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IL"/>
            </a:defPPr>
            <a:lvl1pPr algn="ctr">
              <a:defRPr sz="24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Per Slot</a:t>
            </a:r>
            <a:endParaRPr lang="en-I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1DC752-41AA-45DD-A7ED-3632BDB2F6DE}"/>
              </a:ext>
            </a:extLst>
          </p:cNvPr>
          <p:cNvSpPr txBox="1"/>
          <p:nvPr/>
        </p:nvSpPr>
        <p:spPr>
          <a:xfrm>
            <a:off x="5349956" y="3274024"/>
            <a:ext cx="1695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Dataframe</a:t>
            </a:r>
            <a:endParaRPr lang="en-I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34FCB1-C238-43E7-8745-06214E9B33B7}"/>
              </a:ext>
            </a:extLst>
          </p:cNvPr>
          <p:cNvSpPr txBox="1"/>
          <p:nvPr/>
        </p:nvSpPr>
        <p:spPr>
          <a:xfrm>
            <a:off x="9317342" y="3699241"/>
            <a:ext cx="2572551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CBIQ=</a:t>
            </a:r>
          </a:p>
          <a:p>
            <a:pPr algn="ctr"/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congestion bytes in queue</a:t>
            </a:r>
            <a:endParaRPr lang="en-IL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840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3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Dragonfly Algorithm</a:t>
            </a:r>
            <a:endParaRPr lang="en-US" sz="4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80DEAE5F-A73B-499E-815F-4155AAA56017}"/>
              </a:ext>
            </a:extLst>
          </p:cNvPr>
          <p:cNvSpPr/>
          <p:nvPr/>
        </p:nvSpPr>
        <p:spPr bwMode="auto">
          <a:xfrm>
            <a:off x="483323" y="4001721"/>
            <a:ext cx="4214812" cy="1257300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AE3394-5FC0-415B-ADC9-B0E5984CE844}"/>
              </a:ext>
            </a:extLst>
          </p:cNvPr>
          <p:cNvSpPr/>
          <p:nvPr/>
        </p:nvSpPr>
        <p:spPr bwMode="auto">
          <a:xfrm>
            <a:off x="643343" y="4441776"/>
            <a:ext cx="491490" cy="37719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>
              <a:latin typeface="Arial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D63FCD0-F7A7-46EF-ADE3-DE496F046E37}"/>
              </a:ext>
            </a:extLst>
          </p:cNvPr>
          <p:cNvSpPr/>
          <p:nvPr/>
        </p:nvSpPr>
        <p:spPr bwMode="auto">
          <a:xfrm>
            <a:off x="1264373" y="4445586"/>
            <a:ext cx="491490" cy="3771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 dirty="0">
              <a:latin typeface="Arial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428FCE4-1695-4B18-95FA-7C398F396E3F}"/>
              </a:ext>
            </a:extLst>
          </p:cNvPr>
          <p:cNvSpPr/>
          <p:nvPr/>
        </p:nvSpPr>
        <p:spPr bwMode="auto">
          <a:xfrm>
            <a:off x="1891118" y="4437966"/>
            <a:ext cx="491490" cy="3771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>
              <a:latin typeface="Arial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38FCEF3-91C3-403E-A4A3-3B25CE25D95E}"/>
              </a:ext>
            </a:extLst>
          </p:cNvPr>
          <p:cNvSpPr/>
          <p:nvPr/>
        </p:nvSpPr>
        <p:spPr bwMode="auto">
          <a:xfrm>
            <a:off x="2512148" y="4441776"/>
            <a:ext cx="491490" cy="37719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C7D417-2F02-4903-939A-4562A6502EE4}"/>
              </a:ext>
            </a:extLst>
          </p:cNvPr>
          <p:cNvSpPr/>
          <p:nvPr/>
        </p:nvSpPr>
        <p:spPr bwMode="auto">
          <a:xfrm>
            <a:off x="6297475" y="4435161"/>
            <a:ext cx="491490" cy="3771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 dirty="0">
              <a:latin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B92917-9F75-4731-91FA-F734E5E2B7B4}"/>
              </a:ext>
            </a:extLst>
          </p:cNvPr>
          <p:cNvSpPr/>
          <p:nvPr/>
        </p:nvSpPr>
        <p:spPr bwMode="auto">
          <a:xfrm>
            <a:off x="5673494" y="4438798"/>
            <a:ext cx="491490" cy="377190"/>
          </a:xfrm>
          <a:prstGeom prst="rect">
            <a:avLst/>
          </a:prstGeom>
          <a:solidFill>
            <a:srgbClr val="00B0F0"/>
          </a:solidFill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>
              <a:latin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CBC18E-AB30-4E0F-ABAD-3FF8546506DE}"/>
              </a:ext>
            </a:extLst>
          </p:cNvPr>
          <p:cNvSpPr/>
          <p:nvPr/>
        </p:nvSpPr>
        <p:spPr bwMode="auto">
          <a:xfrm>
            <a:off x="5053893" y="4441776"/>
            <a:ext cx="491490" cy="377190"/>
          </a:xfrm>
          <a:prstGeom prst="rect">
            <a:avLst/>
          </a:prstGeom>
          <a:solidFill>
            <a:srgbClr val="00B0F0"/>
          </a:solidFill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 dirty="0">
              <a:latin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BFBDDB-7FAD-4CC5-854B-0883D1D57529}"/>
              </a:ext>
            </a:extLst>
          </p:cNvPr>
          <p:cNvSpPr/>
          <p:nvPr/>
        </p:nvSpPr>
        <p:spPr bwMode="auto">
          <a:xfrm>
            <a:off x="6921269" y="4434988"/>
            <a:ext cx="491490" cy="377190"/>
          </a:xfrm>
          <a:prstGeom prst="rect">
            <a:avLst/>
          </a:prstGeom>
          <a:solidFill>
            <a:srgbClr val="00B0F0"/>
          </a:solidFill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 dirty="0"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1CA88D-46BF-4A66-AFCF-D7E97AD9F521}"/>
              </a:ext>
            </a:extLst>
          </p:cNvPr>
          <p:cNvSpPr/>
          <p:nvPr/>
        </p:nvSpPr>
        <p:spPr bwMode="auto">
          <a:xfrm>
            <a:off x="4911502" y="4347358"/>
            <a:ext cx="2640329" cy="571500"/>
          </a:xfrm>
          <a:prstGeom prst="rect">
            <a:avLst/>
          </a:prstGeom>
          <a:noFill/>
          <a:ln w="38100" cap="flat" cmpd="sng" algn="ctr">
            <a:solidFill>
              <a:srgbClr val="12AE25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>
              <a:latin typeface="Arial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8B4F84-8CC7-4C8B-9939-16C3312B589B}"/>
              </a:ext>
            </a:extLst>
          </p:cNvPr>
          <p:cNvSpPr/>
          <p:nvPr/>
        </p:nvSpPr>
        <p:spPr bwMode="auto">
          <a:xfrm>
            <a:off x="3144608" y="4445586"/>
            <a:ext cx="491490" cy="37719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>
              <a:latin typeface="Arial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8A4183C1-83F2-4C93-AD33-6ACEF25828D9}"/>
              </a:ext>
            </a:extLst>
          </p:cNvPr>
          <p:cNvSpPr/>
          <p:nvPr/>
        </p:nvSpPr>
        <p:spPr bwMode="auto">
          <a:xfrm>
            <a:off x="7782336" y="4001721"/>
            <a:ext cx="4214812" cy="1257300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D91B509-99A3-46B4-AA68-53F093E9CA8D}"/>
              </a:ext>
            </a:extLst>
          </p:cNvPr>
          <p:cNvSpPr/>
          <p:nvPr/>
        </p:nvSpPr>
        <p:spPr bwMode="auto">
          <a:xfrm>
            <a:off x="7942356" y="4441776"/>
            <a:ext cx="491490" cy="37719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>
              <a:latin typeface="Arial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1A7F083-4B6A-45FA-833E-94B11233DEA5}"/>
              </a:ext>
            </a:extLst>
          </p:cNvPr>
          <p:cNvSpPr/>
          <p:nvPr/>
        </p:nvSpPr>
        <p:spPr bwMode="auto">
          <a:xfrm>
            <a:off x="8563386" y="4445586"/>
            <a:ext cx="491490" cy="3771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 dirty="0">
              <a:latin typeface="Arial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B1C98FE-0D07-444D-A920-7D9540ACF17A}"/>
              </a:ext>
            </a:extLst>
          </p:cNvPr>
          <p:cNvSpPr/>
          <p:nvPr/>
        </p:nvSpPr>
        <p:spPr bwMode="auto">
          <a:xfrm>
            <a:off x="9190131" y="4437966"/>
            <a:ext cx="491490" cy="37719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>
              <a:latin typeface="Arial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67CE5E3-95DE-4CF0-A024-355DD5A1FFC5}"/>
              </a:ext>
            </a:extLst>
          </p:cNvPr>
          <p:cNvSpPr/>
          <p:nvPr/>
        </p:nvSpPr>
        <p:spPr bwMode="auto">
          <a:xfrm>
            <a:off x="9811161" y="4441776"/>
            <a:ext cx="491490" cy="37719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>
              <a:latin typeface="Arial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75DF3AD-B0BD-4B32-A3BD-E35398538664}"/>
              </a:ext>
            </a:extLst>
          </p:cNvPr>
          <p:cNvSpPr/>
          <p:nvPr/>
        </p:nvSpPr>
        <p:spPr bwMode="auto">
          <a:xfrm>
            <a:off x="10443621" y="4445586"/>
            <a:ext cx="491490" cy="37719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>
              <a:latin typeface="Arial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4A9D7D8-6F52-4388-94D0-554CEA65BFD6}"/>
              </a:ext>
            </a:extLst>
          </p:cNvPr>
          <p:cNvSpPr txBox="1"/>
          <p:nvPr/>
        </p:nvSpPr>
        <p:spPr>
          <a:xfrm>
            <a:off x="4569535" y="3372679"/>
            <a:ext cx="173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CBIQ = 1</a:t>
            </a:r>
            <a:endParaRPr lang="en-IL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D5B63F8-8B4E-4EC6-A7E2-24B7254F036E}"/>
              </a:ext>
            </a:extLst>
          </p:cNvPr>
          <p:cNvSpPr txBox="1"/>
          <p:nvPr/>
        </p:nvSpPr>
        <p:spPr>
          <a:xfrm>
            <a:off x="1154152" y="5470460"/>
            <a:ext cx="2103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Capture Time Gap</a:t>
            </a:r>
            <a:endParaRPr lang="en-IL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49525D1-FDAB-4876-9DAD-58A077FFC19B}"/>
              </a:ext>
            </a:extLst>
          </p:cNvPr>
          <p:cNvCxnSpPr>
            <a:cxnSpLocks/>
          </p:cNvCxnSpPr>
          <p:nvPr/>
        </p:nvCxnSpPr>
        <p:spPr bwMode="auto">
          <a:xfrm flipV="1">
            <a:off x="2292118" y="5038984"/>
            <a:ext cx="465775" cy="443865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>
            <a:glow rad="63500">
              <a:srgbClr val="7030A0">
                <a:alpha val="40000"/>
              </a:srgbClr>
            </a:glow>
          </a:effectLst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5492A67-0260-4AD5-AF74-50BF78F88E6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11464" y="5063761"/>
            <a:ext cx="1380654" cy="418676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>
            <a:glow rad="63500">
              <a:srgbClr val="7030A0">
                <a:alpha val="40000"/>
              </a:srgbClr>
            </a:glow>
          </a:effectLst>
        </p:spPr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1FACE6BE-46ED-41AB-B7DA-8CABE86F1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715" y="1250726"/>
            <a:ext cx="5391902" cy="2105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33D9DFC-BBF4-461F-9B71-84D8A96BAECC}"/>
              </a:ext>
            </a:extLst>
          </p:cNvPr>
          <p:cNvSpPr txBox="1"/>
          <p:nvPr/>
        </p:nvSpPr>
        <p:spPr>
          <a:xfrm>
            <a:off x="8433846" y="3589256"/>
            <a:ext cx="2103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Egress</a:t>
            </a:r>
            <a:endParaRPr lang="en-I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11CE00-27F9-4ED9-80C2-28A6A077FB1B}"/>
              </a:ext>
            </a:extLst>
          </p:cNvPr>
          <p:cNvSpPr txBox="1"/>
          <p:nvPr/>
        </p:nvSpPr>
        <p:spPr>
          <a:xfrm>
            <a:off x="1248280" y="3664639"/>
            <a:ext cx="2103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Ingress</a:t>
            </a:r>
            <a:endParaRPr lang="en-I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CD18C4-7A32-4AAB-BCB9-5180C4502DF9}"/>
              </a:ext>
            </a:extLst>
          </p:cNvPr>
          <p:cNvSpPr txBox="1"/>
          <p:nvPr/>
        </p:nvSpPr>
        <p:spPr>
          <a:xfrm>
            <a:off x="7087004" y="5590649"/>
            <a:ext cx="2103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 Throughput</a:t>
            </a:r>
            <a:endParaRPr lang="en-IL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E42EA4-CE27-41D9-B78F-4D92C5D99972}"/>
              </a:ext>
            </a:extLst>
          </p:cNvPr>
          <p:cNvSpPr txBox="1"/>
          <p:nvPr/>
        </p:nvSpPr>
        <p:spPr>
          <a:xfrm>
            <a:off x="3289560" y="5623125"/>
            <a:ext cx="2103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Throughput</a:t>
            </a:r>
            <a:endParaRPr lang="en-IL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2266736-253B-420A-8F4A-312777052FA1}"/>
              </a:ext>
            </a:extLst>
          </p:cNvPr>
          <p:cNvCxnSpPr>
            <a:cxnSpLocks/>
          </p:cNvCxnSpPr>
          <p:nvPr/>
        </p:nvCxnSpPr>
        <p:spPr bwMode="auto">
          <a:xfrm flipV="1">
            <a:off x="4350923" y="4983067"/>
            <a:ext cx="287010" cy="742050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>
            <a:glow rad="63500">
              <a:srgbClr val="7030A0">
                <a:alpha val="40000"/>
              </a:srgbClr>
            </a:glow>
          </a:effectLst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9FC068C-6095-4C0C-AC25-65555743F00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659447" y="5025971"/>
            <a:ext cx="282909" cy="597154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>
            <a:glow rad="63500">
              <a:srgbClr val="7030A0">
                <a:alpha val="40000"/>
              </a:srgbClr>
            </a:glow>
          </a:effectLst>
        </p:spPr>
      </p:cxnSp>
      <p:sp>
        <p:nvSpPr>
          <p:cNvPr id="53" name="Right Brace 52">
            <a:extLst>
              <a:ext uri="{FF2B5EF4-FFF2-40B4-BE49-F238E27FC236}">
                <a16:creationId xmlns:a16="http://schemas.microsoft.com/office/drawing/2014/main" id="{2A45AC25-B215-49BF-BF4F-93E06BD7EA92}"/>
              </a:ext>
            </a:extLst>
          </p:cNvPr>
          <p:cNvSpPr/>
          <p:nvPr/>
        </p:nvSpPr>
        <p:spPr bwMode="auto">
          <a:xfrm rot="16200000">
            <a:off x="6010182" y="2693518"/>
            <a:ext cx="452051" cy="2631250"/>
          </a:xfrm>
          <a:prstGeom prst="rightBrace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7030A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L" b="1" dirty="0">
              <a:latin typeface="Arial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57F5FDB-DAC5-4983-BA54-CB27AD913068}"/>
              </a:ext>
            </a:extLst>
          </p:cNvPr>
          <p:cNvSpPr txBox="1"/>
          <p:nvPr/>
        </p:nvSpPr>
        <p:spPr>
          <a:xfrm>
            <a:off x="6137564" y="3381719"/>
            <a:ext cx="173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CBIQ = 3</a:t>
            </a:r>
            <a:endParaRPr lang="en-IL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7B900F03-DC29-5421-493C-878286B30D46}"/>
              </a:ext>
            </a:extLst>
          </p:cNvPr>
          <p:cNvSpPr txBox="1"/>
          <p:nvPr/>
        </p:nvSpPr>
        <p:spPr>
          <a:xfrm>
            <a:off x="9157345" y="1228723"/>
            <a:ext cx="2572551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CBIQ=</a:t>
            </a:r>
          </a:p>
          <a:p>
            <a:pPr algn="ctr"/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congestion bytes in queue</a:t>
            </a:r>
            <a:endParaRPr lang="en-IL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91697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6.2|14.9|2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2|1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3.4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9.9|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25.3|10.8|7.5"/>
</p:tagLst>
</file>

<file path=ppt/theme/theme1.xml><?xml version="1.0" encoding="utf-8"?>
<a:theme xmlns:a="http://schemas.openxmlformats.org/drawingml/2006/main" name="Isaac Keslassy - Technio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0000"/>
      </a:accent2>
      <a:accent3>
        <a:srgbClr val="FFFFFF"/>
      </a:accent3>
      <a:accent4>
        <a:srgbClr val="000000"/>
      </a:accent4>
      <a:accent5>
        <a:srgbClr val="0070C0"/>
      </a:accent5>
      <a:accent6>
        <a:srgbClr val="009900"/>
      </a:accent6>
      <a:hlink>
        <a:srgbClr val="CC3300"/>
      </a:hlink>
      <a:folHlink>
        <a:srgbClr val="009900"/>
      </a:folHlink>
    </a:clrScheme>
    <a:fontScheme name="slides des class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s des class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62788</TotalTime>
  <Words>678</Words>
  <Application>Microsoft Office PowerPoint</Application>
  <PresentationFormat>Widescreen</PresentationFormat>
  <Paragraphs>165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Aharoni</vt:lpstr>
      <vt:lpstr>Arial</vt:lpstr>
      <vt:lpstr>Calibri</vt:lpstr>
      <vt:lpstr>Cambria Math</vt:lpstr>
      <vt:lpstr>Söhne</vt:lpstr>
      <vt:lpstr>Times New Roman</vt:lpstr>
      <vt:lpstr>Wingdings</vt:lpstr>
      <vt:lpstr>Isaac Keslassy - Technion</vt:lpstr>
      <vt:lpstr>Dragonfly: In-Flight Congestion Control Identification</vt:lpstr>
      <vt:lpstr>Motivation: TCP Congestion</vt:lpstr>
      <vt:lpstr>Motivation: TCP Congestion</vt:lpstr>
      <vt:lpstr>Motivation: TCP Congestion</vt:lpstr>
      <vt:lpstr>Wishlist</vt:lpstr>
      <vt:lpstr>Related Work</vt:lpstr>
      <vt:lpstr>Dragonfly Algorithm</vt:lpstr>
      <vt:lpstr>Dragonfly Algorithm</vt:lpstr>
      <vt:lpstr>Dragonfly Algorithm</vt:lpstr>
      <vt:lpstr>Dragonfly Algorithm</vt:lpstr>
      <vt:lpstr>Dragonfly Algorithm</vt:lpstr>
      <vt:lpstr>Dragonfly Algorithm</vt:lpstr>
      <vt:lpstr>Dragonfly Algorithm</vt:lpstr>
      <vt:lpstr>Classification</vt:lpstr>
      <vt:lpstr>Classification</vt:lpstr>
      <vt:lpstr>CNN</vt:lpstr>
      <vt:lpstr>Dragonfly Algorithm</vt:lpstr>
      <vt:lpstr>Dragonfly Algorithm</vt:lpstr>
      <vt:lpstr>Sampling</vt:lpstr>
      <vt:lpstr>Simulations &amp; Experiments</vt:lpstr>
      <vt:lpstr>Impact of sub-interval duration</vt:lpstr>
      <vt:lpstr>Impact of background traffic</vt:lpstr>
      <vt:lpstr>Running in the cloud</vt:lpstr>
      <vt:lpstr>Impact of sub-interval duration in the cloud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Carmel</dc:creator>
  <cp:lastModifiedBy>Isaac Keslassy</cp:lastModifiedBy>
  <cp:revision>480</cp:revision>
  <dcterms:created xsi:type="dcterms:W3CDTF">2022-02-10T12:51:36Z</dcterms:created>
  <dcterms:modified xsi:type="dcterms:W3CDTF">2023-06-28T17:06:10Z</dcterms:modified>
</cp:coreProperties>
</file>