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6" r:id="rId2"/>
    <p:sldId id="257" r:id="rId3"/>
    <p:sldId id="262" r:id="rId4"/>
    <p:sldId id="259" r:id="rId5"/>
    <p:sldId id="260" r:id="rId6"/>
    <p:sldId id="261" r:id="rId7"/>
    <p:sldId id="265" r:id="rId8"/>
    <p:sldId id="264" r:id="rId9"/>
    <p:sldId id="263" r:id="rId10"/>
    <p:sldId id="274" r:id="rId11"/>
    <p:sldId id="266" r:id="rId12"/>
    <p:sldId id="275" r:id="rId13"/>
    <p:sldId id="268" r:id="rId14"/>
    <p:sldId id="273" r:id="rId15"/>
    <p:sldId id="272" r:id="rId16"/>
    <p:sldId id="276" r:id="rId17"/>
    <p:sldId id="277" r:id="rId18"/>
    <p:sldId id="278" r:id="rId19"/>
    <p:sldId id="279" r:id="rId20"/>
    <p:sldId id="280" r:id="rId21"/>
    <p:sldId id="304" r:id="rId22"/>
    <p:sldId id="281" r:id="rId23"/>
    <p:sldId id="282" r:id="rId24"/>
    <p:sldId id="283" r:id="rId25"/>
    <p:sldId id="290" r:id="rId26"/>
    <p:sldId id="291" r:id="rId27"/>
    <p:sldId id="292" r:id="rId28"/>
    <p:sldId id="293" r:id="rId29"/>
    <p:sldId id="302" r:id="rId30"/>
    <p:sldId id="294" r:id="rId31"/>
    <p:sldId id="295" r:id="rId32"/>
    <p:sldId id="298" r:id="rId33"/>
    <p:sldId id="284" r:id="rId34"/>
    <p:sldId id="285" r:id="rId35"/>
    <p:sldId id="286" r:id="rId36"/>
    <p:sldId id="287" r:id="rId37"/>
    <p:sldId id="288" r:id="rId38"/>
    <p:sldId id="299" r:id="rId39"/>
    <p:sldId id="289" r:id="rId40"/>
    <p:sldId id="300" r:id="rId41"/>
    <p:sldId id="301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9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7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457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97"/>
    <a:srgbClr val="FF7D7D"/>
    <a:srgbClr val="82664A"/>
    <a:srgbClr val="7A6046"/>
    <a:srgbClr val="FF0000"/>
    <a:srgbClr val="A68462"/>
    <a:srgbClr val="FF99CC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2" autoAdjust="0"/>
    <p:restoredTop sz="94660"/>
  </p:normalViewPr>
  <p:slideViewPr>
    <p:cSldViewPr snapToGrid="0">
      <p:cViewPr varScale="1">
        <p:scale>
          <a:sx n="188" d="100"/>
          <a:sy n="188" d="100"/>
        </p:scale>
        <p:origin x="7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E17A1C3-44DA-455C-8626-ED7193A36878}" type="datetimeFigureOut">
              <a:rPr lang="he-IL" smtClean="0"/>
              <a:t>ז'/כסלו/תשע"ח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4A27EBD-C4F4-444E-AF34-64AC21EC9E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96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9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7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9" indent="0" algn="ctr">
              <a:buNone/>
              <a:defRPr sz="2000"/>
            </a:lvl2pPr>
            <a:lvl3pPr marL="914398" indent="0" algn="ctr">
              <a:buNone/>
              <a:defRPr sz="1800"/>
            </a:lvl3pPr>
            <a:lvl4pPr marL="1371597" indent="0" algn="ctr">
              <a:buNone/>
              <a:defRPr sz="1600"/>
            </a:lvl4pPr>
            <a:lvl5pPr marL="1828796" indent="0" algn="ctr">
              <a:buNone/>
              <a:defRPr sz="1600"/>
            </a:lvl5pPr>
            <a:lvl6pPr marL="2285996" indent="0" algn="ctr">
              <a:buNone/>
              <a:defRPr sz="1600"/>
            </a:lvl6pPr>
            <a:lvl7pPr marL="2743194" indent="0" algn="ctr">
              <a:buNone/>
              <a:defRPr sz="1600"/>
            </a:lvl7pPr>
            <a:lvl8pPr marL="3200394" indent="0" algn="ctr">
              <a:buNone/>
              <a:defRPr sz="1600"/>
            </a:lvl8pPr>
            <a:lvl9pPr marL="365759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EFB-B41A-4EE7-B638-70E3691FEFEF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52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9C09-E27E-42E2-ACD5-70317E55477B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96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C7B4-DFEE-430F-8E96-62744EA5560A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7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96" y="200966"/>
            <a:ext cx="8387604" cy="665630"/>
          </a:xfrm>
        </p:spPr>
        <p:txBody>
          <a:bodyPr lIns="0">
            <a:normAutofit/>
          </a:bodyPr>
          <a:lstStyle>
            <a:lvl1pPr algn="l" rtl="0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162857"/>
            <a:ext cx="8387605" cy="4351338"/>
          </a:xfrm>
        </p:spPr>
        <p:txBody>
          <a:bodyPr lIns="0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494" y="792632"/>
            <a:ext cx="838760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13494" y="6472516"/>
            <a:ext cx="838760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743699" y="6457017"/>
            <a:ext cx="2057400" cy="365125"/>
          </a:xfrm>
        </p:spPr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88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3E3A-2880-4514-9507-89406C1B5F69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3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566-9023-4742-9568-752F0BD6C979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08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7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7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59F-8E68-495F-9B5B-2EEDC9DFE312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0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0527-E177-4DCE-8A86-75D39FAEF580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629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CDE7-AEF5-45ED-B560-77DBB722A456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8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0"/>
            </a:lvl2pPr>
            <a:lvl3pPr marL="914398" indent="0">
              <a:buNone/>
              <a:defRPr sz="1200"/>
            </a:lvl3pPr>
            <a:lvl4pPr marL="1371597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59EA-18E2-4ED3-9E2D-4019C4F51871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9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8" indent="0">
              <a:buNone/>
              <a:defRPr sz="2400"/>
            </a:lvl3pPr>
            <a:lvl4pPr marL="1371597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0"/>
            </a:lvl2pPr>
            <a:lvl3pPr marL="914398" indent="0">
              <a:buNone/>
              <a:defRPr sz="1200"/>
            </a:lvl3pPr>
            <a:lvl4pPr marL="1371597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606A-8B3D-4F66-AD31-6349B5F4B23E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4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6B71-6292-4E00-8369-0C285F82602E}" type="datetime8">
              <a:rPr lang="he-IL" smtClean="0"/>
              <a:t>25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FE00-A6A6-4B39-A46D-489448107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81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398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r" defTabSz="914398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7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7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599" algn="r" defTabSz="91439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7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r" defTabSz="91439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 to Neural Networks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5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50" y="1032867"/>
            <a:ext cx="5110693" cy="538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Feedforward Neural Network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10</a:t>
            </a:fld>
            <a:endParaRPr lang="he-IL" dirty="0"/>
          </a:p>
        </p:txBody>
      </p:sp>
      <p:sp>
        <p:nvSpPr>
          <p:cNvPr id="236" name="Rectangle 235"/>
          <p:cNvSpPr/>
          <p:nvPr/>
        </p:nvSpPr>
        <p:spPr>
          <a:xfrm>
            <a:off x="2776716" y="968195"/>
            <a:ext cx="900000" cy="4738641"/>
          </a:xfrm>
          <a:prstGeom prst="rect">
            <a:avLst/>
          </a:prstGeom>
          <a:noFill/>
          <a:ln w="38100">
            <a:solidFill>
              <a:srgbClr val="F18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7" name="Rectangle 236"/>
          <p:cNvSpPr/>
          <p:nvPr/>
        </p:nvSpPr>
        <p:spPr>
          <a:xfrm>
            <a:off x="4203165" y="968194"/>
            <a:ext cx="907678" cy="4738641"/>
          </a:xfrm>
          <a:prstGeom prst="rect">
            <a:avLst/>
          </a:prstGeom>
          <a:noFill/>
          <a:ln w="38100">
            <a:solidFill>
              <a:srgbClr val="F18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8" name="Rectangle 237"/>
          <p:cNvSpPr/>
          <p:nvPr/>
        </p:nvSpPr>
        <p:spPr>
          <a:xfrm>
            <a:off x="5680900" y="991452"/>
            <a:ext cx="907678" cy="473864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9" name="Rectangle 238"/>
          <p:cNvSpPr/>
          <p:nvPr/>
        </p:nvSpPr>
        <p:spPr>
          <a:xfrm>
            <a:off x="2141621" y="1403684"/>
            <a:ext cx="515038" cy="40746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Feedforward – How it Works?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11</a:t>
            </a:fld>
            <a:endParaRPr lang="he-IL" dirty="0"/>
          </a:p>
        </p:txBody>
      </p:sp>
      <p:sp>
        <p:nvSpPr>
          <p:cNvPr id="81" name="TextBox 80"/>
          <p:cNvSpPr txBox="1"/>
          <p:nvPr/>
        </p:nvSpPr>
        <p:spPr>
          <a:xfrm>
            <a:off x="1642424" y="1623574"/>
            <a:ext cx="1566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Input Layer</a:t>
            </a:r>
            <a:endParaRPr lang="he-IL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414422" y="1623574"/>
            <a:ext cx="17796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Output Layer</a:t>
            </a:r>
            <a:endParaRPr lang="he-IL" sz="2000" b="1" dirty="0"/>
          </a:p>
        </p:txBody>
      </p:sp>
      <p:sp>
        <p:nvSpPr>
          <p:cNvPr id="87" name="Freeform 22"/>
          <p:cNvSpPr>
            <a:spLocks/>
          </p:cNvSpPr>
          <p:nvPr/>
        </p:nvSpPr>
        <p:spPr bwMode="auto">
          <a:xfrm>
            <a:off x="2173655" y="2844801"/>
            <a:ext cx="523875" cy="523875"/>
          </a:xfrm>
          <a:custGeom>
            <a:avLst/>
            <a:gdLst>
              <a:gd name="T0" fmla="*/ 0 w 1407"/>
              <a:gd name="T1" fmla="*/ 703 h 1407"/>
              <a:gd name="T2" fmla="*/ 703 w 1407"/>
              <a:gd name="T3" fmla="*/ 0 h 1407"/>
              <a:gd name="T4" fmla="*/ 1407 w 1407"/>
              <a:gd name="T5" fmla="*/ 703 h 1407"/>
              <a:gd name="T6" fmla="*/ 1407 w 1407"/>
              <a:gd name="T7" fmla="*/ 703 h 1407"/>
              <a:gd name="T8" fmla="*/ 703 w 1407"/>
              <a:gd name="T9" fmla="*/ 1407 h 1407"/>
              <a:gd name="T10" fmla="*/ 0 w 1407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7" h="1407">
                <a:moveTo>
                  <a:pt x="0" y="703"/>
                </a:moveTo>
                <a:cubicBezTo>
                  <a:pt x="0" y="315"/>
                  <a:pt x="315" y="0"/>
                  <a:pt x="703" y="0"/>
                </a:cubicBezTo>
                <a:cubicBezTo>
                  <a:pt x="1092" y="0"/>
                  <a:pt x="1407" y="315"/>
                  <a:pt x="1407" y="703"/>
                </a:cubicBezTo>
                <a:cubicBezTo>
                  <a:pt x="1407" y="703"/>
                  <a:pt x="1407" y="703"/>
                  <a:pt x="1407" y="703"/>
                </a:cubicBezTo>
                <a:cubicBezTo>
                  <a:pt x="1407" y="1092"/>
                  <a:pt x="1092" y="1407"/>
                  <a:pt x="703" y="1407"/>
                </a:cubicBezTo>
                <a:cubicBezTo>
                  <a:pt x="315" y="1407"/>
                  <a:pt x="0" y="1092"/>
                  <a:pt x="0" y="70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88" name="Freeform 23"/>
          <p:cNvSpPr>
            <a:spLocks/>
          </p:cNvSpPr>
          <p:nvPr/>
        </p:nvSpPr>
        <p:spPr bwMode="auto">
          <a:xfrm>
            <a:off x="2173655" y="2844801"/>
            <a:ext cx="523875" cy="523875"/>
          </a:xfrm>
          <a:custGeom>
            <a:avLst/>
            <a:gdLst>
              <a:gd name="T0" fmla="*/ 0 w 330"/>
              <a:gd name="T1" fmla="*/ 165 h 330"/>
              <a:gd name="T2" fmla="*/ 165 w 330"/>
              <a:gd name="T3" fmla="*/ 0 h 330"/>
              <a:gd name="T4" fmla="*/ 330 w 330"/>
              <a:gd name="T5" fmla="*/ 165 h 330"/>
              <a:gd name="T6" fmla="*/ 330 w 330"/>
              <a:gd name="T7" fmla="*/ 165 h 330"/>
              <a:gd name="T8" fmla="*/ 165 w 330"/>
              <a:gd name="T9" fmla="*/ 330 h 330"/>
              <a:gd name="T10" fmla="*/ 0 w 330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30">
                <a:moveTo>
                  <a:pt x="0" y="165"/>
                </a:moveTo>
                <a:cubicBezTo>
                  <a:pt x="0" y="74"/>
                  <a:pt x="74" y="0"/>
                  <a:pt x="165" y="0"/>
                </a:cubicBezTo>
                <a:cubicBezTo>
                  <a:pt x="256" y="0"/>
                  <a:pt x="330" y="74"/>
                  <a:pt x="330" y="165"/>
                </a:cubicBezTo>
                <a:cubicBezTo>
                  <a:pt x="330" y="165"/>
                  <a:pt x="330" y="165"/>
                  <a:pt x="330" y="165"/>
                </a:cubicBezTo>
                <a:cubicBezTo>
                  <a:pt x="330" y="256"/>
                  <a:pt x="256" y="330"/>
                  <a:pt x="165" y="330"/>
                </a:cubicBezTo>
                <a:cubicBezTo>
                  <a:pt x="74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89" name="Freeform 24"/>
          <p:cNvSpPr>
            <a:spLocks/>
          </p:cNvSpPr>
          <p:nvPr/>
        </p:nvSpPr>
        <p:spPr bwMode="auto">
          <a:xfrm>
            <a:off x="2173655" y="3522663"/>
            <a:ext cx="523875" cy="523875"/>
          </a:xfrm>
          <a:custGeom>
            <a:avLst/>
            <a:gdLst>
              <a:gd name="T0" fmla="*/ 0 w 1407"/>
              <a:gd name="T1" fmla="*/ 703 h 1407"/>
              <a:gd name="T2" fmla="*/ 703 w 1407"/>
              <a:gd name="T3" fmla="*/ 0 h 1407"/>
              <a:gd name="T4" fmla="*/ 1407 w 1407"/>
              <a:gd name="T5" fmla="*/ 703 h 1407"/>
              <a:gd name="T6" fmla="*/ 1407 w 1407"/>
              <a:gd name="T7" fmla="*/ 703 h 1407"/>
              <a:gd name="T8" fmla="*/ 703 w 1407"/>
              <a:gd name="T9" fmla="*/ 1407 h 1407"/>
              <a:gd name="T10" fmla="*/ 0 w 1407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7" h="1407">
                <a:moveTo>
                  <a:pt x="0" y="703"/>
                </a:moveTo>
                <a:cubicBezTo>
                  <a:pt x="0" y="315"/>
                  <a:pt x="315" y="0"/>
                  <a:pt x="703" y="0"/>
                </a:cubicBezTo>
                <a:cubicBezTo>
                  <a:pt x="1092" y="0"/>
                  <a:pt x="1407" y="315"/>
                  <a:pt x="1407" y="703"/>
                </a:cubicBezTo>
                <a:cubicBezTo>
                  <a:pt x="1407" y="703"/>
                  <a:pt x="1407" y="703"/>
                  <a:pt x="1407" y="703"/>
                </a:cubicBezTo>
                <a:cubicBezTo>
                  <a:pt x="1407" y="1092"/>
                  <a:pt x="1092" y="1407"/>
                  <a:pt x="703" y="1407"/>
                </a:cubicBezTo>
                <a:cubicBezTo>
                  <a:pt x="315" y="1407"/>
                  <a:pt x="0" y="1092"/>
                  <a:pt x="0" y="70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0" name="Freeform 25"/>
          <p:cNvSpPr>
            <a:spLocks/>
          </p:cNvSpPr>
          <p:nvPr/>
        </p:nvSpPr>
        <p:spPr bwMode="auto">
          <a:xfrm>
            <a:off x="2173655" y="3522663"/>
            <a:ext cx="523875" cy="523875"/>
          </a:xfrm>
          <a:custGeom>
            <a:avLst/>
            <a:gdLst>
              <a:gd name="T0" fmla="*/ 0 w 330"/>
              <a:gd name="T1" fmla="*/ 165 h 330"/>
              <a:gd name="T2" fmla="*/ 165 w 330"/>
              <a:gd name="T3" fmla="*/ 0 h 330"/>
              <a:gd name="T4" fmla="*/ 330 w 330"/>
              <a:gd name="T5" fmla="*/ 165 h 330"/>
              <a:gd name="T6" fmla="*/ 330 w 330"/>
              <a:gd name="T7" fmla="*/ 165 h 330"/>
              <a:gd name="T8" fmla="*/ 165 w 330"/>
              <a:gd name="T9" fmla="*/ 330 h 330"/>
              <a:gd name="T10" fmla="*/ 0 w 330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30">
                <a:moveTo>
                  <a:pt x="0" y="165"/>
                </a:moveTo>
                <a:cubicBezTo>
                  <a:pt x="0" y="74"/>
                  <a:pt x="74" y="0"/>
                  <a:pt x="165" y="0"/>
                </a:cubicBezTo>
                <a:cubicBezTo>
                  <a:pt x="256" y="0"/>
                  <a:pt x="330" y="74"/>
                  <a:pt x="330" y="165"/>
                </a:cubicBezTo>
                <a:cubicBezTo>
                  <a:pt x="330" y="165"/>
                  <a:pt x="330" y="165"/>
                  <a:pt x="330" y="165"/>
                </a:cubicBezTo>
                <a:cubicBezTo>
                  <a:pt x="330" y="256"/>
                  <a:pt x="256" y="330"/>
                  <a:pt x="165" y="330"/>
                </a:cubicBezTo>
                <a:cubicBezTo>
                  <a:pt x="74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1" name="Freeform 26"/>
          <p:cNvSpPr>
            <a:spLocks/>
          </p:cNvSpPr>
          <p:nvPr/>
        </p:nvSpPr>
        <p:spPr bwMode="auto">
          <a:xfrm>
            <a:off x="3488105" y="1485900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2" name="Freeform 27"/>
          <p:cNvSpPr>
            <a:spLocks/>
          </p:cNvSpPr>
          <p:nvPr/>
        </p:nvSpPr>
        <p:spPr bwMode="auto">
          <a:xfrm>
            <a:off x="3488105" y="1485900"/>
            <a:ext cx="522287" cy="523875"/>
          </a:xfrm>
          <a:custGeom>
            <a:avLst/>
            <a:gdLst>
              <a:gd name="T0" fmla="*/ 0 w 329"/>
              <a:gd name="T1" fmla="*/ 164 h 330"/>
              <a:gd name="T2" fmla="*/ 165 w 329"/>
              <a:gd name="T3" fmla="*/ 0 h 330"/>
              <a:gd name="T4" fmla="*/ 329 w 329"/>
              <a:gd name="T5" fmla="*/ 164 h 330"/>
              <a:gd name="T6" fmla="*/ 329 w 329"/>
              <a:gd name="T7" fmla="*/ 164 h 330"/>
              <a:gd name="T8" fmla="*/ 165 w 329"/>
              <a:gd name="T9" fmla="*/ 330 h 330"/>
              <a:gd name="T10" fmla="*/ 0 w 329"/>
              <a:gd name="T11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4"/>
                </a:moveTo>
                <a:cubicBezTo>
                  <a:pt x="0" y="73"/>
                  <a:pt x="73" y="0"/>
                  <a:pt x="165" y="0"/>
                </a:cubicBezTo>
                <a:cubicBezTo>
                  <a:pt x="256" y="0"/>
                  <a:pt x="329" y="73"/>
                  <a:pt x="329" y="164"/>
                </a:cubicBezTo>
                <a:cubicBezTo>
                  <a:pt x="329" y="164"/>
                  <a:pt x="329" y="164"/>
                  <a:pt x="329" y="164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4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3" name="Freeform 28"/>
          <p:cNvSpPr>
            <a:spLocks/>
          </p:cNvSpPr>
          <p:nvPr/>
        </p:nvSpPr>
        <p:spPr bwMode="auto">
          <a:xfrm>
            <a:off x="3488105" y="2163763"/>
            <a:ext cx="522287" cy="522288"/>
          </a:xfrm>
          <a:custGeom>
            <a:avLst/>
            <a:gdLst>
              <a:gd name="T0" fmla="*/ 0 w 1406"/>
              <a:gd name="T1" fmla="*/ 703 h 1406"/>
              <a:gd name="T2" fmla="*/ 703 w 1406"/>
              <a:gd name="T3" fmla="*/ 0 h 1406"/>
              <a:gd name="T4" fmla="*/ 1406 w 1406"/>
              <a:gd name="T5" fmla="*/ 703 h 1406"/>
              <a:gd name="T6" fmla="*/ 1406 w 1406"/>
              <a:gd name="T7" fmla="*/ 703 h 1406"/>
              <a:gd name="T8" fmla="*/ 703 w 1406"/>
              <a:gd name="T9" fmla="*/ 1406 h 1406"/>
              <a:gd name="T10" fmla="*/ 0 w 1406"/>
              <a:gd name="T11" fmla="*/ 703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6">
                <a:moveTo>
                  <a:pt x="0" y="703"/>
                </a:moveTo>
                <a:cubicBezTo>
                  <a:pt x="0" y="314"/>
                  <a:pt x="314" y="0"/>
                  <a:pt x="703" y="0"/>
                </a:cubicBezTo>
                <a:cubicBezTo>
                  <a:pt x="1091" y="0"/>
                  <a:pt x="1406" y="314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1"/>
                  <a:pt x="1091" y="1406"/>
                  <a:pt x="703" y="1406"/>
                </a:cubicBezTo>
                <a:cubicBezTo>
                  <a:pt x="314" y="1406"/>
                  <a:pt x="0" y="1091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4" name="Freeform 29"/>
          <p:cNvSpPr>
            <a:spLocks/>
          </p:cNvSpPr>
          <p:nvPr/>
        </p:nvSpPr>
        <p:spPr bwMode="auto">
          <a:xfrm>
            <a:off x="3488105" y="2163763"/>
            <a:ext cx="522287" cy="522288"/>
          </a:xfrm>
          <a:custGeom>
            <a:avLst/>
            <a:gdLst>
              <a:gd name="T0" fmla="*/ 0 w 329"/>
              <a:gd name="T1" fmla="*/ 165 h 329"/>
              <a:gd name="T2" fmla="*/ 165 w 329"/>
              <a:gd name="T3" fmla="*/ 0 h 329"/>
              <a:gd name="T4" fmla="*/ 329 w 329"/>
              <a:gd name="T5" fmla="*/ 165 h 329"/>
              <a:gd name="T6" fmla="*/ 329 w 329"/>
              <a:gd name="T7" fmla="*/ 165 h 329"/>
              <a:gd name="T8" fmla="*/ 165 w 329"/>
              <a:gd name="T9" fmla="*/ 329 h 329"/>
              <a:gd name="T10" fmla="*/ 0 w 329"/>
              <a:gd name="T11" fmla="*/ 16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29">
                <a:moveTo>
                  <a:pt x="0" y="165"/>
                </a:moveTo>
                <a:cubicBezTo>
                  <a:pt x="0" y="73"/>
                  <a:pt x="73" y="0"/>
                  <a:pt x="165" y="0"/>
                </a:cubicBezTo>
                <a:cubicBezTo>
                  <a:pt x="256" y="0"/>
                  <a:pt x="329" y="73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29"/>
                  <a:pt x="165" y="329"/>
                </a:cubicBezTo>
                <a:cubicBezTo>
                  <a:pt x="73" y="329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5" name="Freeform 30"/>
          <p:cNvSpPr>
            <a:spLocks/>
          </p:cNvSpPr>
          <p:nvPr/>
        </p:nvSpPr>
        <p:spPr bwMode="auto">
          <a:xfrm>
            <a:off x="3488105" y="2841625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6" name="Freeform 31"/>
          <p:cNvSpPr>
            <a:spLocks/>
          </p:cNvSpPr>
          <p:nvPr/>
        </p:nvSpPr>
        <p:spPr bwMode="auto">
          <a:xfrm>
            <a:off x="3488105" y="2841625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6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7" name="Freeform 32"/>
          <p:cNvSpPr>
            <a:spLocks/>
          </p:cNvSpPr>
          <p:nvPr/>
        </p:nvSpPr>
        <p:spPr bwMode="auto">
          <a:xfrm>
            <a:off x="3488105" y="3519488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8" name="Freeform 33"/>
          <p:cNvSpPr>
            <a:spLocks/>
          </p:cNvSpPr>
          <p:nvPr/>
        </p:nvSpPr>
        <p:spPr bwMode="auto">
          <a:xfrm>
            <a:off x="3488105" y="3519488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6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>
            <a:off x="3488105" y="4197350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0" name="Freeform 35"/>
          <p:cNvSpPr>
            <a:spLocks/>
          </p:cNvSpPr>
          <p:nvPr/>
        </p:nvSpPr>
        <p:spPr bwMode="auto">
          <a:xfrm>
            <a:off x="3488105" y="4197350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6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1" name="Freeform 36"/>
          <p:cNvSpPr>
            <a:spLocks/>
          </p:cNvSpPr>
          <p:nvPr/>
        </p:nvSpPr>
        <p:spPr bwMode="auto">
          <a:xfrm>
            <a:off x="4734293" y="1879600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2" name="Freeform 37"/>
          <p:cNvSpPr>
            <a:spLocks/>
          </p:cNvSpPr>
          <p:nvPr/>
        </p:nvSpPr>
        <p:spPr bwMode="auto">
          <a:xfrm>
            <a:off x="4734293" y="1879600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3" name="Freeform 38"/>
          <p:cNvSpPr>
            <a:spLocks/>
          </p:cNvSpPr>
          <p:nvPr/>
        </p:nvSpPr>
        <p:spPr bwMode="auto">
          <a:xfrm>
            <a:off x="4734293" y="2557464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4" name="Freeform 39"/>
          <p:cNvSpPr>
            <a:spLocks/>
          </p:cNvSpPr>
          <p:nvPr/>
        </p:nvSpPr>
        <p:spPr bwMode="auto">
          <a:xfrm>
            <a:off x="4734293" y="2557464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5" name="Freeform 40"/>
          <p:cNvSpPr>
            <a:spLocks/>
          </p:cNvSpPr>
          <p:nvPr/>
        </p:nvSpPr>
        <p:spPr bwMode="auto">
          <a:xfrm>
            <a:off x="4734293" y="3235325"/>
            <a:ext cx="522287" cy="523875"/>
          </a:xfrm>
          <a:custGeom>
            <a:avLst/>
            <a:gdLst>
              <a:gd name="T0" fmla="*/ 0 w 1406"/>
              <a:gd name="T1" fmla="*/ 703 h 1406"/>
              <a:gd name="T2" fmla="*/ 703 w 1406"/>
              <a:gd name="T3" fmla="*/ 0 h 1406"/>
              <a:gd name="T4" fmla="*/ 1406 w 1406"/>
              <a:gd name="T5" fmla="*/ 703 h 1406"/>
              <a:gd name="T6" fmla="*/ 1406 w 1406"/>
              <a:gd name="T7" fmla="*/ 703 h 1406"/>
              <a:gd name="T8" fmla="*/ 703 w 1406"/>
              <a:gd name="T9" fmla="*/ 1406 h 1406"/>
              <a:gd name="T10" fmla="*/ 0 w 1406"/>
              <a:gd name="T11" fmla="*/ 703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6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1"/>
                  <a:pt x="1091" y="1406"/>
                  <a:pt x="703" y="1406"/>
                </a:cubicBezTo>
                <a:cubicBezTo>
                  <a:pt x="314" y="1406"/>
                  <a:pt x="0" y="1091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6" name="Freeform 41"/>
          <p:cNvSpPr>
            <a:spLocks/>
          </p:cNvSpPr>
          <p:nvPr/>
        </p:nvSpPr>
        <p:spPr bwMode="auto">
          <a:xfrm>
            <a:off x="4734293" y="3235325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7" name="Freeform 42"/>
          <p:cNvSpPr>
            <a:spLocks/>
          </p:cNvSpPr>
          <p:nvPr/>
        </p:nvSpPr>
        <p:spPr bwMode="auto">
          <a:xfrm>
            <a:off x="4734293" y="3913189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8" name="Freeform 43"/>
          <p:cNvSpPr>
            <a:spLocks/>
          </p:cNvSpPr>
          <p:nvPr/>
        </p:nvSpPr>
        <p:spPr bwMode="auto">
          <a:xfrm>
            <a:off x="4734293" y="3913189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9" name="Freeform 44"/>
          <p:cNvSpPr>
            <a:spLocks/>
          </p:cNvSpPr>
          <p:nvPr/>
        </p:nvSpPr>
        <p:spPr bwMode="auto">
          <a:xfrm>
            <a:off x="5980480" y="2273301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0" name="Freeform 45"/>
          <p:cNvSpPr>
            <a:spLocks/>
          </p:cNvSpPr>
          <p:nvPr/>
        </p:nvSpPr>
        <p:spPr bwMode="auto">
          <a:xfrm>
            <a:off x="5980480" y="2273301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4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4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4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4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1" name="Freeform 46"/>
          <p:cNvSpPr>
            <a:spLocks/>
          </p:cNvSpPr>
          <p:nvPr/>
        </p:nvSpPr>
        <p:spPr bwMode="auto">
          <a:xfrm>
            <a:off x="5980480" y="3587750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2" name="Freeform 47"/>
          <p:cNvSpPr>
            <a:spLocks/>
          </p:cNvSpPr>
          <p:nvPr/>
        </p:nvSpPr>
        <p:spPr bwMode="auto">
          <a:xfrm>
            <a:off x="5980480" y="3587750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4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4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4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4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 flipH="1" flipV="1">
            <a:off x="2697530" y="3106738"/>
            <a:ext cx="790575" cy="674688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5" name="Line 50"/>
          <p:cNvSpPr>
            <a:spLocks noChangeShapeType="1"/>
          </p:cNvSpPr>
          <p:nvPr/>
        </p:nvSpPr>
        <p:spPr bwMode="auto">
          <a:xfrm flipH="1" flipV="1">
            <a:off x="2697530" y="3106738"/>
            <a:ext cx="790575" cy="1352550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6" name="Freeform 51"/>
          <p:cNvSpPr>
            <a:spLocks/>
          </p:cNvSpPr>
          <p:nvPr/>
        </p:nvSpPr>
        <p:spPr bwMode="auto">
          <a:xfrm>
            <a:off x="2173655" y="2171700"/>
            <a:ext cx="523875" cy="523875"/>
          </a:xfrm>
          <a:custGeom>
            <a:avLst/>
            <a:gdLst>
              <a:gd name="T0" fmla="*/ 0 w 1407"/>
              <a:gd name="T1" fmla="*/ 703 h 1406"/>
              <a:gd name="T2" fmla="*/ 703 w 1407"/>
              <a:gd name="T3" fmla="*/ 0 h 1406"/>
              <a:gd name="T4" fmla="*/ 1407 w 1407"/>
              <a:gd name="T5" fmla="*/ 703 h 1406"/>
              <a:gd name="T6" fmla="*/ 1407 w 1407"/>
              <a:gd name="T7" fmla="*/ 703 h 1406"/>
              <a:gd name="T8" fmla="*/ 703 w 1407"/>
              <a:gd name="T9" fmla="*/ 1406 h 1406"/>
              <a:gd name="T10" fmla="*/ 0 w 1407"/>
              <a:gd name="T11" fmla="*/ 703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7" h="1406">
                <a:moveTo>
                  <a:pt x="0" y="703"/>
                </a:moveTo>
                <a:cubicBezTo>
                  <a:pt x="0" y="315"/>
                  <a:pt x="315" y="0"/>
                  <a:pt x="703" y="0"/>
                </a:cubicBezTo>
                <a:cubicBezTo>
                  <a:pt x="1092" y="0"/>
                  <a:pt x="1407" y="315"/>
                  <a:pt x="1407" y="703"/>
                </a:cubicBezTo>
                <a:cubicBezTo>
                  <a:pt x="1407" y="703"/>
                  <a:pt x="1407" y="703"/>
                  <a:pt x="1407" y="703"/>
                </a:cubicBezTo>
                <a:cubicBezTo>
                  <a:pt x="1407" y="1092"/>
                  <a:pt x="1092" y="1406"/>
                  <a:pt x="703" y="1406"/>
                </a:cubicBezTo>
                <a:cubicBezTo>
                  <a:pt x="315" y="1406"/>
                  <a:pt x="0" y="1092"/>
                  <a:pt x="0" y="70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7" name="Freeform 52"/>
          <p:cNvSpPr>
            <a:spLocks/>
          </p:cNvSpPr>
          <p:nvPr/>
        </p:nvSpPr>
        <p:spPr bwMode="auto">
          <a:xfrm>
            <a:off x="2173655" y="2171700"/>
            <a:ext cx="523875" cy="523875"/>
          </a:xfrm>
          <a:custGeom>
            <a:avLst/>
            <a:gdLst>
              <a:gd name="T0" fmla="*/ 0 w 330"/>
              <a:gd name="T1" fmla="*/ 165 h 330"/>
              <a:gd name="T2" fmla="*/ 165 w 330"/>
              <a:gd name="T3" fmla="*/ 0 h 330"/>
              <a:gd name="T4" fmla="*/ 330 w 330"/>
              <a:gd name="T5" fmla="*/ 165 h 330"/>
              <a:gd name="T6" fmla="*/ 330 w 330"/>
              <a:gd name="T7" fmla="*/ 165 h 330"/>
              <a:gd name="T8" fmla="*/ 165 w 330"/>
              <a:gd name="T9" fmla="*/ 330 h 330"/>
              <a:gd name="T10" fmla="*/ 0 w 330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30">
                <a:moveTo>
                  <a:pt x="0" y="165"/>
                </a:moveTo>
                <a:cubicBezTo>
                  <a:pt x="0" y="74"/>
                  <a:pt x="74" y="0"/>
                  <a:pt x="165" y="0"/>
                </a:cubicBezTo>
                <a:cubicBezTo>
                  <a:pt x="256" y="0"/>
                  <a:pt x="330" y="74"/>
                  <a:pt x="330" y="165"/>
                </a:cubicBezTo>
                <a:cubicBezTo>
                  <a:pt x="330" y="165"/>
                  <a:pt x="330" y="165"/>
                  <a:pt x="330" y="165"/>
                </a:cubicBezTo>
                <a:cubicBezTo>
                  <a:pt x="330" y="256"/>
                  <a:pt x="256" y="330"/>
                  <a:pt x="165" y="330"/>
                </a:cubicBezTo>
                <a:cubicBezTo>
                  <a:pt x="74" y="330"/>
                  <a:pt x="0" y="256"/>
                  <a:pt x="0" y="165"/>
                </a:cubicBezTo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 flipV="1">
            <a:off x="2697530" y="1746250"/>
            <a:ext cx="790575" cy="687388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9" name="Line 54"/>
          <p:cNvSpPr>
            <a:spLocks noChangeShapeType="1"/>
          </p:cNvSpPr>
          <p:nvPr/>
        </p:nvSpPr>
        <p:spPr bwMode="auto">
          <a:xfrm flipV="1">
            <a:off x="2697530" y="2425701"/>
            <a:ext cx="790575" cy="7938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0" name="Line 55"/>
          <p:cNvSpPr>
            <a:spLocks noChangeShapeType="1"/>
          </p:cNvSpPr>
          <p:nvPr/>
        </p:nvSpPr>
        <p:spPr bwMode="auto">
          <a:xfrm flipH="1" flipV="1">
            <a:off x="2697530" y="2433638"/>
            <a:ext cx="790575" cy="2025650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>
            <a:off x="2697530" y="2433639"/>
            <a:ext cx="790575" cy="669925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 flipH="1" flipV="1">
            <a:off x="2697530" y="2433638"/>
            <a:ext cx="790575" cy="1347788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 flipV="1">
            <a:off x="2697530" y="3103564"/>
            <a:ext cx="790575" cy="3175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4" name="Line 59"/>
          <p:cNvSpPr>
            <a:spLocks noChangeShapeType="1"/>
          </p:cNvSpPr>
          <p:nvPr/>
        </p:nvSpPr>
        <p:spPr bwMode="auto">
          <a:xfrm flipV="1">
            <a:off x="2697530" y="1746250"/>
            <a:ext cx="790575" cy="2038350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 flipH="1">
            <a:off x="2697530" y="2425700"/>
            <a:ext cx="790575" cy="1358900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 flipH="1">
            <a:off x="2697530" y="3103563"/>
            <a:ext cx="790575" cy="681038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7" name="Line 62"/>
          <p:cNvSpPr>
            <a:spLocks noChangeShapeType="1"/>
          </p:cNvSpPr>
          <p:nvPr/>
        </p:nvSpPr>
        <p:spPr bwMode="auto">
          <a:xfrm flipH="1">
            <a:off x="2697530" y="3781426"/>
            <a:ext cx="790575" cy="3175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8" name="Line 63"/>
          <p:cNvSpPr>
            <a:spLocks noChangeShapeType="1"/>
          </p:cNvSpPr>
          <p:nvPr/>
        </p:nvSpPr>
        <p:spPr bwMode="auto">
          <a:xfrm flipH="1" flipV="1">
            <a:off x="2697530" y="3784600"/>
            <a:ext cx="790575" cy="674688"/>
          </a:xfrm>
          <a:prstGeom prst="line">
            <a:avLst/>
          </a:prstGeom>
          <a:noFill/>
          <a:ln w="31750" cap="flat">
            <a:solidFill>
              <a:schemeClr val="bg2">
                <a:lumMod val="50000"/>
              </a:schemeClr>
            </a:solidFill>
            <a:prstDash val="solid"/>
            <a:miter lim="800000"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9" name="Line 64"/>
          <p:cNvSpPr>
            <a:spLocks noChangeShapeType="1"/>
          </p:cNvSpPr>
          <p:nvPr/>
        </p:nvSpPr>
        <p:spPr bwMode="auto">
          <a:xfrm>
            <a:off x="4010392" y="1746250"/>
            <a:ext cx="723900" cy="395288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0" name="Line 65"/>
          <p:cNvSpPr>
            <a:spLocks noChangeShapeType="1"/>
          </p:cNvSpPr>
          <p:nvPr/>
        </p:nvSpPr>
        <p:spPr bwMode="auto">
          <a:xfrm flipV="1">
            <a:off x="4010392" y="2141539"/>
            <a:ext cx="723900" cy="2841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1" name="Line 66"/>
          <p:cNvSpPr>
            <a:spLocks noChangeShapeType="1"/>
          </p:cNvSpPr>
          <p:nvPr/>
        </p:nvSpPr>
        <p:spPr bwMode="auto">
          <a:xfrm flipV="1">
            <a:off x="4010392" y="2141539"/>
            <a:ext cx="723900" cy="96202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 flipV="1">
            <a:off x="4010392" y="2141538"/>
            <a:ext cx="723900" cy="1639888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3" name="Line 68"/>
          <p:cNvSpPr>
            <a:spLocks noChangeShapeType="1"/>
          </p:cNvSpPr>
          <p:nvPr/>
        </p:nvSpPr>
        <p:spPr bwMode="auto">
          <a:xfrm flipV="1">
            <a:off x="4010392" y="2141538"/>
            <a:ext cx="723900" cy="231775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4" name="Line 69"/>
          <p:cNvSpPr>
            <a:spLocks noChangeShapeType="1"/>
          </p:cNvSpPr>
          <p:nvPr/>
        </p:nvSpPr>
        <p:spPr bwMode="auto">
          <a:xfrm flipH="1" flipV="1">
            <a:off x="4010392" y="1746250"/>
            <a:ext cx="723900" cy="107315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5" name="Line 70"/>
          <p:cNvSpPr>
            <a:spLocks noChangeShapeType="1"/>
          </p:cNvSpPr>
          <p:nvPr/>
        </p:nvSpPr>
        <p:spPr bwMode="auto">
          <a:xfrm>
            <a:off x="4010392" y="2425700"/>
            <a:ext cx="723900" cy="39370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6" name="Line 71"/>
          <p:cNvSpPr>
            <a:spLocks noChangeShapeType="1"/>
          </p:cNvSpPr>
          <p:nvPr/>
        </p:nvSpPr>
        <p:spPr bwMode="auto">
          <a:xfrm flipV="1">
            <a:off x="4010392" y="2819401"/>
            <a:ext cx="723900" cy="2841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V="1">
            <a:off x="4010392" y="3497264"/>
            <a:ext cx="723900" cy="2841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8" name="Line 73"/>
          <p:cNvSpPr>
            <a:spLocks noChangeShapeType="1"/>
          </p:cNvSpPr>
          <p:nvPr/>
        </p:nvSpPr>
        <p:spPr bwMode="auto">
          <a:xfrm flipV="1">
            <a:off x="4010392" y="4175126"/>
            <a:ext cx="723900" cy="2841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9" name="Line 74"/>
          <p:cNvSpPr>
            <a:spLocks noChangeShapeType="1"/>
          </p:cNvSpPr>
          <p:nvPr/>
        </p:nvSpPr>
        <p:spPr bwMode="auto">
          <a:xfrm flipV="1">
            <a:off x="4010392" y="2819401"/>
            <a:ext cx="723900" cy="96202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0" name="Line 75"/>
          <p:cNvSpPr>
            <a:spLocks noChangeShapeType="1"/>
          </p:cNvSpPr>
          <p:nvPr/>
        </p:nvSpPr>
        <p:spPr bwMode="auto">
          <a:xfrm flipV="1">
            <a:off x="4010392" y="2819400"/>
            <a:ext cx="723900" cy="1639888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1" name="Line 76"/>
          <p:cNvSpPr>
            <a:spLocks noChangeShapeType="1"/>
          </p:cNvSpPr>
          <p:nvPr/>
        </p:nvSpPr>
        <p:spPr bwMode="auto">
          <a:xfrm flipH="1" flipV="1">
            <a:off x="4010392" y="1746250"/>
            <a:ext cx="723900" cy="175101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2" name="Line 77"/>
          <p:cNvSpPr>
            <a:spLocks noChangeShapeType="1"/>
          </p:cNvSpPr>
          <p:nvPr/>
        </p:nvSpPr>
        <p:spPr bwMode="auto">
          <a:xfrm>
            <a:off x="4010392" y="2425700"/>
            <a:ext cx="723900" cy="10715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3" name="Line 78"/>
          <p:cNvSpPr>
            <a:spLocks noChangeShapeType="1"/>
          </p:cNvSpPr>
          <p:nvPr/>
        </p:nvSpPr>
        <p:spPr bwMode="auto">
          <a:xfrm>
            <a:off x="4010392" y="3103563"/>
            <a:ext cx="723900" cy="39370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4" name="Line 79"/>
          <p:cNvSpPr>
            <a:spLocks noChangeShapeType="1"/>
          </p:cNvSpPr>
          <p:nvPr/>
        </p:nvSpPr>
        <p:spPr bwMode="auto">
          <a:xfrm>
            <a:off x="4010392" y="3781425"/>
            <a:ext cx="723900" cy="39370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5" name="Line 80"/>
          <p:cNvSpPr>
            <a:spLocks noChangeShapeType="1"/>
          </p:cNvSpPr>
          <p:nvPr/>
        </p:nvSpPr>
        <p:spPr bwMode="auto">
          <a:xfrm flipV="1">
            <a:off x="4010392" y="3497264"/>
            <a:ext cx="723900" cy="96202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6" name="Line 81"/>
          <p:cNvSpPr>
            <a:spLocks noChangeShapeType="1"/>
          </p:cNvSpPr>
          <p:nvPr/>
        </p:nvSpPr>
        <p:spPr bwMode="auto">
          <a:xfrm>
            <a:off x="4010392" y="1746250"/>
            <a:ext cx="723900" cy="242887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7" name="Line 82"/>
          <p:cNvSpPr>
            <a:spLocks noChangeShapeType="1"/>
          </p:cNvSpPr>
          <p:nvPr/>
        </p:nvSpPr>
        <p:spPr bwMode="auto">
          <a:xfrm>
            <a:off x="4010392" y="2425701"/>
            <a:ext cx="723900" cy="174942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8" name="Line 83"/>
          <p:cNvSpPr>
            <a:spLocks noChangeShapeType="1"/>
          </p:cNvSpPr>
          <p:nvPr/>
        </p:nvSpPr>
        <p:spPr bwMode="auto">
          <a:xfrm>
            <a:off x="4010392" y="3103564"/>
            <a:ext cx="723900" cy="10715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9" name="Line 84"/>
          <p:cNvSpPr>
            <a:spLocks noChangeShapeType="1"/>
          </p:cNvSpPr>
          <p:nvPr/>
        </p:nvSpPr>
        <p:spPr bwMode="auto">
          <a:xfrm>
            <a:off x="5256579" y="2141538"/>
            <a:ext cx="723900" cy="39370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0" name="Line 85"/>
          <p:cNvSpPr>
            <a:spLocks noChangeShapeType="1"/>
          </p:cNvSpPr>
          <p:nvPr/>
        </p:nvSpPr>
        <p:spPr bwMode="auto">
          <a:xfrm flipV="1">
            <a:off x="5256579" y="2535239"/>
            <a:ext cx="723900" cy="284163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1" name="Line 86"/>
          <p:cNvSpPr>
            <a:spLocks noChangeShapeType="1"/>
          </p:cNvSpPr>
          <p:nvPr/>
        </p:nvSpPr>
        <p:spPr bwMode="auto">
          <a:xfrm flipV="1">
            <a:off x="5256579" y="2535239"/>
            <a:ext cx="723900" cy="96202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2" name="Line 87"/>
          <p:cNvSpPr>
            <a:spLocks noChangeShapeType="1"/>
          </p:cNvSpPr>
          <p:nvPr/>
        </p:nvSpPr>
        <p:spPr bwMode="auto">
          <a:xfrm flipV="1">
            <a:off x="5256579" y="2535238"/>
            <a:ext cx="723900" cy="1639888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3" name="Line 88"/>
          <p:cNvSpPr>
            <a:spLocks noChangeShapeType="1"/>
          </p:cNvSpPr>
          <p:nvPr/>
        </p:nvSpPr>
        <p:spPr bwMode="auto">
          <a:xfrm flipH="1" flipV="1">
            <a:off x="5256579" y="2141538"/>
            <a:ext cx="723900" cy="1708150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4" name="Line 89"/>
          <p:cNvSpPr>
            <a:spLocks noChangeShapeType="1"/>
          </p:cNvSpPr>
          <p:nvPr/>
        </p:nvSpPr>
        <p:spPr bwMode="auto">
          <a:xfrm>
            <a:off x="5256579" y="2819400"/>
            <a:ext cx="723900" cy="1030288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5" name="Line 90"/>
          <p:cNvSpPr>
            <a:spLocks noChangeShapeType="1"/>
          </p:cNvSpPr>
          <p:nvPr/>
        </p:nvSpPr>
        <p:spPr bwMode="auto">
          <a:xfrm>
            <a:off x="5256579" y="3497263"/>
            <a:ext cx="723900" cy="352425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6" name="Line 91"/>
          <p:cNvSpPr>
            <a:spLocks noChangeShapeType="1"/>
          </p:cNvSpPr>
          <p:nvPr/>
        </p:nvSpPr>
        <p:spPr bwMode="auto">
          <a:xfrm flipV="1">
            <a:off x="5256579" y="3849688"/>
            <a:ext cx="723900" cy="325438"/>
          </a:xfrm>
          <a:prstGeom prst="line">
            <a:avLst/>
          </a:prstGeom>
          <a:noFill/>
          <a:ln w="317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7" name="Line 92"/>
          <p:cNvSpPr>
            <a:spLocks noChangeShapeType="1"/>
          </p:cNvSpPr>
          <p:nvPr/>
        </p:nvSpPr>
        <p:spPr bwMode="auto">
          <a:xfrm>
            <a:off x="6502767" y="2535238"/>
            <a:ext cx="540000" cy="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9" name="Line 94"/>
          <p:cNvSpPr>
            <a:spLocks noChangeShapeType="1"/>
          </p:cNvSpPr>
          <p:nvPr/>
        </p:nvSpPr>
        <p:spPr bwMode="auto">
          <a:xfrm>
            <a:off x="6502767" y="3849688"/>
            <a:ext cx="540000" cy="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cxnSp>
        <p:nvCxnSpPr>
          <p:cNvPr id="5" name="Straight Arrow Connector 4"/>
          <p:cNvCxnSpPr>
            <a:endCxn id="117" idx="0"/>
          </p:cNvCxnSpPr>
          <p:nvPr/>
        </p:nvCxnSpPr>
        <p:spPr>
          <a:xfrm>
            <a:off x="1595148" y="2403475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595148" y="3103563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1595148" y="3830529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0211" y="2098160"/>
                <a:ext cx="504112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11" y="2098160"/>
                <a:ext cx="504112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134528" y="2798180"/>
                <a:ext cx="51123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8" y="2798180"/>
                <a:ext cx="511230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1131194" y="3503981"/>
                <a:ext cx="51123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94" y="3503981"/>
                <a:ext cx="51123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24" idx="1"/>
            <a:endCxn id="88" idx="2"/>
          </p:cNvCxnSpPr>
          <p:nvPr/>
        </p:nvCxnSpPr>
        <p:spPr>
          <a:xfrm flipH="1">
            <a:off x="2697530" y="1746250"/>
            <a:ext cx="790575" cy="136048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5" idx="0"/>
            <a:endCxn id="123" idx="0"/>
          </p:cNvCxnSpPr>
          <p:nvPr/>
        </p:nvCxnSpPr>
        <p:spPr>
          <a:xfrm flipH="1">
            <a:off x="2697530" y="2425700"/>
            <a:ext cx="790575" cy="681038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1642425" y="5497694"/>
            <a:ext cx="5400342" cy="637688"/>
          </a:xfrm>
          <a:prstGeom prst="rightArrow">
            <a:avLst>
              <a:gd name="adj1" fmla="val 50000"/>
              <a:gd name="adj2" fmla="val 127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2835"/>
          </a:p>
        </p:txBody>
      </p:sp>
      <p:sp>
        <p:nvSpPr>
          <p:cNvPr id="12" name="TextBox 11"/>
          <p:cNvSpPr txBox="1"/>
          <p:nvPr/>
        </p:nvSpPr>
        <p:spPr>
          <a:xfrm>
            <a:off x="2007424" y="5170669"/>
            <a:ext cx="34836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Flow of Computation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7042768" y="2278924"/>
                <a:ext cx="599972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68" y="2278924"/>
                <a:ext cx="599972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994347" y="3618855"/>
                <a:ext cx="60708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347" y="3618855"/>
                <a:ext cx="607089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1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2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3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57" grpId="0" animBg="1"/>
      <p:bldP spid="159" grpId="0" animBg="1"/>
      <p:bldP spid="6" grpId="0"/>
      <p:bldP spid="162" grpId="0"/>
      <p:bldP spid="163" grpId="0"/>
      <p:bldP spid="164" grpId="0"/>
      <p:bldP spid="1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Feedforward – What Can it Do?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12</a:t>
            </a:fld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703" y="1962875"/>
            <a:ext cx="5951483" cy="3941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892" y="1008806"/>
            <a:ext cx="730360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Classification region vs. # of layers in a NN: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neurons </a:t>
            </a:r>
            <a:r>
              <a:rPr lang="en-US" sz="2400" dirty="0" smtClean="0">
                <a:sym typeface="Wingdings" panose="05000000000000000000" pitchFamily="2" charset="2"/>
              </a:rPr>
              <a:t> More complexity in classification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203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Conventions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13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3666186" y="1022894"/>
            <a:ext cx="108234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Layer 1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4761748" y="1279231"/>
            <a:ext cx="108234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Layer 2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2687496" y="1531593"/>
            <a:ext cx="81144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Input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5830882" y="1531593"/>
            <a:ext cx="102463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Output</a:t>
            </a:r>
            <a:endParaRPr lang="he-IL" sz="2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1194" y="4682318"/>
                <a:ext cx="1572161" cy="93871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94" y="4682318"/>
                <a:ext cx="1572161" cy="938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194125" y="4227922"/>
            <a:ext cx="17667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Layer index</a:t>
            </a:r>
            <a:endParaRPr lang="he-IL" dirty="0"/>
          </a:p>
        </p:txBody>
      </p:sp>
      <p:sp>
        <p:nvSpPr>
          <p:cNvPr id="497" name="TextBox 496"/>
          <p:cNvSpPr txBox="1"/>
          <p:nvPr/>
        </p:nvSpPr>
        <p:spPr>
          <a:xfrm>
            <a:off x="3970116" y="5762314"/>
            <a:ext cx="15568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Neuron index</a:t>
            </a:r>
            <a:endParaRPr lang="he-IL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249132" y="4552911"/>
            <a:ext cx="318763" cy="295444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flipH="1">
            <a:off x="5037364" y="5540637"/>
            <a:ext cx="449036" cy="239793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9" name="TextBox 498"/>
          <p:cNvSpPr txBox="1"/>
          <p:nvPr/>
        </p:nvSpPr>
        <p:spPr>
          <a:xfrm>
            <a:off x="6077103" y="5762314"/>
            <a:ext cx="2168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Weight index within</a:t>
            </a:r>
          </a:p>
          <a:p>
            <a:r>
              <a:rPr lang="en-US" dirty="0" smtClean="0"/>
              <a:t>The neuron</a:t>
            </a:r>
            <a:endParaRPr lang="he-IL" dirty="0"/>
          </a:p>
        </p:txBody>
      </p:sp>
      <p:cxnSp>
        <p:nvCxnSpPr>
          <p:cNvPr id="500" name="Straight Connector 499"/>
          <p:cNvCxnSpPr/>
          <p:nvPr/>
        </p:nvCxnSpPr>
        <p:spPr>
          <a:xfrm>
            <a:off x="6169762" y="5563675"/>
            <a:ext cx="353502" cy="223437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1" name="TextBox 500"/>
              <p:cNvSpPr txBox="1"/>
              <p:nvPr/>
            </p:nvSpPr>
            <p:spPr>
              <a:xfrm>
                <a:off x="3360723" y="4684175"/>
                <a:ext cx="1085938" cy="9369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501" name="TextBox 5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23" y="4684175"/>
                <a:ext cx="1085938" cy="936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2" name="Straight Connector 501"/>
          <p:cNvCxnSpPr/>
          <p:nvPr/>
        </p:nvCxnSpPr>
        <p:spPr>
          <a:xfrm flipH="1">
            <a:off x="4181165" y="4580327"/>
            <a:ext cx="311107" cy="28516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>
            <a:off x="4224860" y="5565129"/>
            <a:ext cx="338709" cy="238012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97" idx="0"/>
          </p:cNvCxnSpPr>
          <p:nvPr/>
        </p:nvCxnSpPr>
        <p:spPr>
          <a:xfrm>
            <a:off x="4748534" y="4552911"/>
            <a:ext cx="0" cy="120940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81084" y="5025162"/>
            <a:ext cx="12811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(weight)</a:t>
            </a:r>
            <a:endParaRPr lang="he-IL" sz="2400" dirty="0"/>
          </a:p>
        </p:txBody>
      </p:sp>
      <p:sp>
        <p:nvSpPr>
          <p:cNvPr id="504" name="TextBox 503"/>
          <p:cNvSpPr txBox="1"/>
          <p:nvPr/>
        </p:nvSpPr>
        <p:spPr>
          <a:xfrm>
            <a:off x="1669234" y="5025163"/>
            <a:ext cx="16914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(activation)</a:t>
            </a:r>
            <a:endParaRPr lang="he-IL" sz="24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936876" y="2520950"/>
            <a:ext cx="415925" cy="414338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2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936876" y="2520950"/>
            <a:ext cx="415925" cy="414338"/>
          </a:xfrm>
          <a:custGeom>
            <a:avLst/>
            <a:gdLst>
              <a:gd name="T0" fmla="*/ 0 w 262"/>
              <a:gd name="T1" fmla="*/ 130 h 261"/>
              <a:gd name="T2" fmla="*/ 131 w 262"/>
              <a:gd name="T3" fmla="*/ 0 h 261"/>
              <a:gd name="T4" fmla="*/ 262 w 262"/>
              <a:gd name="T5" fmla="*/ 130 h 261"/>
              <a:gd name="T6" fmla="*/ 262 w 262"/>
              <a:gd name="T7" fmla="*/ 130 h 261"/>
              <a:gd name="T8" fmla="*/ 131 w 262"/>
              <a:gd name="T9" fmla="*/ 261 h 261"/>
              <a:gd name="T10" fmla="*/ 0 w 262"/>
              <a:gd name="T11" fmla="*/ 13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1">
                <a:moveTo>
                  <a:pt x="0" y="130"/>
                </a:moveTo>
                <a:cubicBezTo>
                  <a:pt x="0" y="58"/>
                  <a:pt x="59" y="0"/>
                  <a:pt x="131" y="0"/>
                </a:cubicBezTo>
                <a:cubicBezTo>
                  <a:pt x="203" y="0"/>
                  <a:pt x="262" y="58"/>
                  <a:pt x="262" y="130"/>
                </a:cubicBezTo>
                <a:cubicBezTo>
                  <a:pt x="262" y="130"/>
                  <a:pt x="262" y="130"/>
                  <a:pt x="262" y="130"/>
                </a:cubicBezTo>
                <a:cubicBezTo>
                  <a:pt x="262" y="203"/>
                  <a:pt x="203" y="261"/>
                  <a:pt x="131" y="261"/>
                </a:cubicBezTo>
                <a:cubicBezTo>
                  <a:pt x="59" y="261"/>
                  <a:pt x="0" y="203"/>
                  <a:pt x="0" y="130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936876" y="3059113"/>
            <a:ext cx="415925" cy="415925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936876" y="3059113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8"/>
                  <a:pt x="59" y="0"/>
                  <a:pt x="131" y="0"/>
                </a:cubicBezTo>
                <a:cubicBezTo>
                  <a:pt x="203" y="0"/>
                  <a:pt x="262" y="58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965576" y="1439863"/>
            <a:ext cx="415925" cy="417513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965576" y="1439863"/>
            <a:ext cx="415925" cy="417513"/>
          </a:xfrm>
          <a:custGeom>
            <a:avLst/>
            <a:gdLst>
              <a:gd name="T0" fmla="*/ 0 w 262"/>
              <a:gd name="T1" fmla="*/ 131 h 263"/>
              <a:gd name="T2" fmla="*/ 131 w 262"/>
              <a:gd name="T3" fmla="*/ 0 h 263"/>
              <a:gd name="T4" fmla="*/ 262 w 262"/>
              <a:gd name="T5" fmla="*/ 131 h 263"/>
              <a:gd name="T6" fmla="*/ 262 w 262"/>
              <a:gd name="T7" fmla="*/ 131 h 263"/>
              <a:gd name="T8" fmla="*/ 131 w 262"/>
              <a:gd name="T9" fmla="*/ 263 h 263"/>
              <a:gd name="T10" fmla="*/ 0 w 262"/>
              <a:gd name="T11" fmla="*/ 13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3">
                <a:moveTo>
                  <a:pt x="0" y="131"/>
                </a:moveTo>
                <a:cubicBezTo>
                  <a:pt x="0" y="59"/>
                  <a:pt x="59" y="0"/>
                  <a:pt x="131" y="0"/>
                </a:cubicBezTo>
                <a:cubicBezTo>
                  <a:pt x="204" y="0"/>
                  <a:pt x="262" y="59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4"/>
                  <a:pt x="204" y="263"/>
                  <a:pt x="131" y="263"/>
                </a:cubicBezTo>
                <a:cubicBezTo>
                  <a:pt x="59" y="263"/>
                  <a:pt x="0" y="204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965576" y="1978025"/>
            <a:ext cx="415925" cy="41751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965576" y="1978025"/>
            <a:ext cx="415925" cy="417513"/>
          </a:xfrm>
          <a:custGeom>
            <a:avLst/>
            <a:gdLst>
              <a:gd name="T0" fmla="*/ 0 w 262"/>
              <a:gd name="T1" fmla="*/ 132 h 263"/>
              <a:gd name="T2" fmla="*/ 131 w 262"/>
              <a:gd name="T3" fmla="*/ 0 h 263"/>
              <a:gd name="T4" fmla="*/ 262 w 262"/>
              <a:gd name="T5" fmla="*/ 132 h 263"/>
              <a:gd name="T6" fmla="*/ 262 w 262"/>
              <a:gd name="T7" fmla="*/ 132 h 263"/>
              <a:gd name="T8" fmla="*/ 131 w 262"/>
              <a:gd name="T9" fmla="*/ 263 h 263"/>
              <a:gd name="T10" fmla="*/ 0 w 262"/>
              <a:gd name="T11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3">
                <a:moveTo>
                  <a:pt x="0" y="132"/>
                </a:moveTo>
                <a:cubicBezTo>
                  <a:pt x="0" y="59"/>
                  <a:pt x="59" y="0"/>
                  <a:pt x="131" y="0"/>
                </a:cubicBezTo>
                <a:cubicBezTo>
                  <a:pt x="204" y="0"/>
                  <a:pt x="262" y="59"/>
                  <a:pt x="262" y="132"/>
                </a:cubicBezTo>
                <a:cubicBezTo>
                  <a:pt x="262" y="132"/>
                  <a:pt x="262" y="132"/>
                  <a:pt x="262" y="132"/>
                </a:cubicBezTo>
                <a:cubicBezTo>
                  <a:pt x="262" y="204"/>
                  <a:pt x="204" y="263"/>
                  <a:pt x="131" y="263"/>
                </a:cubicBezTo>
                <a:cubicBezTo>
                  <a:pt x="59" y="263"/>
                  <a:pt x="0" y="204"/>
                  <a:pt x="0" y="132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965576" y="2517775"/>
            <a:ext cx="415925" cy="415925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965576" y="2517775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8"/>
                  <a:pt x="59" y="0"/>
                  <a:pt x="131" y="0"/>
                </a:cubicBezTo>
                <a:cubicBezTo>
                  <a:pt x="204" y="0"/>
                  <a:pt x="262" y="58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4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3965576" y="3055938"/>
            <a:ext cx="415925" cy="415925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3965576" y="3055938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8"/>
                  <a:pt x="59" y="0"/>
                  <a:pt x="131" y="0"/>
                </a:cubicBezTo>
                <a:cubicBezTo>
                  <a:pt x="204" y="0"/>
                  <a:pt x="262" y="58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4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3965576" y="3594100"/>
            <a:ext cx="415925" cy="415925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3965576" y="3594100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9"/>
                  <a:pt x="59" y="0"/>
                  <a:pt x="131" y="0"/>
                </a:cubicBezTo>
                <a:cubicBezTo>
                  <a:pt x="204" y="0"/>
                  <a:pt x="262" y="59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4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4954588" y="1752600"/>
            <a:ext cx="415925" cy="417513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4954588" y="1752600"/>
            <a:ext cx="415925" cy="417513"/>
          </a:xfrm>
          <a:custGeom>
            <a:avLst/>
            <a:gdLst>
              <a:gd name="T0" fmla="*/ 0 w 262"/>
              <a:gd name="T1" fmla="*/ 132 h 263"/>
              <a:gd name="T2" fmla="*/ 131 w 262"/>
              <a:gd name="T3" fmla="*/ 0 h 263"/>
              <a:gd name="T4" fmla="*/ 262 w 262"/>
              <a:gd name="T5" fmla="*/ 132 h 263"/>
              <a:gd name="T6" fmla="*/ 262 w 262"/>
              <a:gd name="T7" fmla="*/ 132 h 263"/>
              <a:gd name="T8" fmla="*/ 131 w 262"/>
              <a:gd name="T9" fmla="*/ 263 h 263"/>
              <a:gd name="T10" fmla="*/ 0 w 262"/>
              <a:gd name="T11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3">
                <a:moveTo>
                  <a:pt x="0" y="132"/>
                </a:move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2"/>
                </a:cubicBezTo>
                <a:cubicBezTo>
                  <a:pt x="262" y="132"/>
                  <a:pt x="262" y="132"/>
                  <a:pt x="262" y="132"/>
                </a:cubicBezTo>
                <a:cubicBezTo>
                  <a:pt x="262" y="204"/>
                  <a:pt x="203" y="263"/>
                  <a:pt x="131" y="263"/>
                </a:cubicBezTo>
                <a:cubicBezTo>
                  <a:pt x="59" y="263"/>
                  <a:pt x="0" y="204"/>
                  <a:pt x="0" y="132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4954588" y="2292350"/>
            <a:ext cx="415925" cy="415925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" name="Freeform 22"/>
          <p:cNvSpPr>
            <a:spLocks/>
          </p:cNvSpPr>
          <p:nvPr/>
        </p:nvSpPr>
        <p:spPr bwMode="auto">
          <a:xfrm>
            <a:off x="4954588" y="2292350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8"/>
                  <a:pt x="59" y="0"/>
                  <a:pt x="131" y="0"/>
                </a:cubicBezTo>
                <a:cubicBezTo>
                  <a:pt x="203" y="0"/>
                  <a:pt x="262" y="58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4954588" y="2830513"/>
            <a:ext cx="415925" cy="415925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>
            <a:off x="4954588" y="2830513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4954588" y="3368675"/>
            <a:ext cx="415925" cy="415925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4954588" y="3368675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5943601" y="2065338"/>
            <a:ext cx="415925" cy="417513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3"/>
                  <a:pt x="772" y="995"/>
                  <a:pt x="498" y="995"/>
                </a:cubicBezTo>
                <a:cubicBezTo>
                  <a:pt x="223" y="995"/>
                  <a:pt x="0" y="773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5943601" y="2065338"/>
            <a:ext cx="415925" cy="417513"/>
          </a:xfrm>
          <a:custGeom>
            <a:avLst/>
            <a:gdLst>
              <a:gd name="T0" fmla="*/ 0 w 262"/>
              <a:gd name="T1" fmla="*/ 132 h 263"/>
              <a:gd name="T2" fmla="*/ 131 w 262"/>
              <a:gd name="T3" fmla="*/ 0 h 263"/>
              <a:gd name="T4" fmla="*/ 262 w 262"/>
              <a:gd name="T5" fmla="*/ 132 h 263"/>
              <a:gd name="T6" fmla="*/ 262 w 262"/>
              <a:gd name="T7" fmla="*/ 132 h 263"/>
              <a:gd name="T8" fmla="*/ 131 w 262"/>
              <a:gd name="T9" fmla="*/ 263 h 263"/>
              <a:gd name="T10" fmla="*/ 0 w 262"/>
              <a:gd name="T11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3">
                <a:moveTo>
                  <a:pt x="0" y="132"/>
                </a:move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2"/>
                </a:cubicBezTo>
                <a:cubicBezTo>
                  <a:pt x="262" y="132"/>
                  <a:pt x="262" y="132"/>
                  <a:pt x="262" y="132"/>
                </a:cubicBezTo>
                <a:cubicBezTo>
                  <a:pt x="262" y="204"/>
                  <a:pt x="203" y="263"/>
                  <a:pt x="131" y="263"/>
                </a:cubicBezTo>
                <a:cubicBezTo>
                  <a:pt x="59" y="263"/>
                  <a:pt x="0" y="204"/>
                  <a:pt x="0" y="132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>
            <a:off x="5943601" y="3109913"/>
            <a:ext cx="415925" cy="415925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>
            <a:off x="5943601" y="3109913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H="1" flipV="1">
            <a:off x="3352801" y="2727325"/>
            <a:ext cx="612775" cy="53657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 flipH="1" flipV="1">
            <a:off x="3352801" y="2727325"/>
            <a:ext cx="612775" cy="10747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1" name="Freeform 33"/>
          <p:cNvSpPr>
            <a:spLocks/>
          </p:cNvSpPr>
          <p:nvPr/>
        </p:nvSpPr>
        <p:spPr bwMode="auto">
          <a:xfrm>
            <a:off x="2936876" y="1985963"/>
            <a:ext cx="415925" cy="415925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2" name="Freeform 34"/>
          <p:cNvSpPr>
            <a:spLocks/>
          </p:cNvSpPr>
          <p:nvPr/>
        </p:nvSpPr>
        <p:spPr bwMode="auto">
          <a:xfrm>
            <a:off x="2936876" y="1985963"/>
            <a:ext cx="415925" cy="415925"/>
          </a:xfrm>
          <a:custGeom>
            <a:avLst/>
            <a:gdLst>
              <a:gd name="T0" fmla="*/ 0 w 262"/>
              <a:gd name="T1" fmla="*/ 131 h 262"/>
              <a:gd name="T2" fmla="*/ 131 w 262"/>
              <a:gd name="T3" fmla="*/ 0 h 262"/>
              <a:gd name="T4" fmla="*/ 262 w 262"/>
              <a:gd name="T5" fmla="*/ 131 h 262"/>
              <a:gd name="T6" fmla="*/ 262 w 262"/>
              <a:gd name="T7" fmla="*/ 131 h 262"/>
              <a:gd name="T8" fmla="*/ 131 w 262"/>
              <a:gd name="T9" fmla="*/ 262 h 262"/>
              <a:gd name="T10" fmla="*/ 0 w 262"/>
              <a:gd name="T11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262">
                <a:moveTo>
                  <a:pt x="0" y="131"/>
                </a:move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1"/>
                </a:cubicBezTo>
                <a:cubicBezTo>
                  <a:pt x="262" y="131"/>
                  <a:pt x="262" y="131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ubicBezTo>
                  <a:pt x="59" y="262"/>
                  <a:pt x="0" y="203"/>
                  <a:pt x="0" y="131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3352801" y="1647825"/>
            <a:ext cx="612775" cy="54610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 flipV="1">
            <a:off x="3352801" y="2187575"/>
            <a:ext cx="612775" cy="63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 flipH="1" flipV="1">
            <a:off x="3352801" y="2193925"/>
            <a:ext cx="612775" cy="16081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3352801" y="2193925"/>
            <a:ext cx="612775" cy="531813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H="1" flipV="1">
            <a:off x="3352801" y="2193925"/>
            <a:ext cx="612775" cy="106997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 flipV="1">
            <a:off x="3352801" y="2725738"/>
            <a:ext cx="612775" cy="158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 flipV="1">
            <a:off x="3352801" y="1647825"/>
            <a:ext cx="612775" cy="16192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H="1">
            <a:off x="3352801" y="2187575"/>
            <a:ext cx="612775" cy="107950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 flipH="1">
            <a:off x="3352801" y="2725738"/>
            <a:ext cx="612775" cy="5413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 flipH="1">
            <a:off x="3352801" y="3263900"/>
            <a:ext cx="612775" cy="317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 flipH="1" flipV="1">
            <a:off x="3352801" y="3267075"/>
            <a:ext cx="612775" cy="53498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4381501" y="1647825"/>
            <a:ext cx="573088" cy="3143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 flipV="1">
            <a:off x="4381501" y="1962150"/>
            <a:ext cx="573088" cy="2254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V="1">
            <a:off x="4381501" y="1962150"/>
            <a:ext cx="573088" cy="13017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0" name="Line 50"/>
          <p:cNvSpPr>
            <a:spLocks noChangeShapeType="1"/>
          </p:cNvSpPr>
          <p:nvPr/>
        </p:nvSpPr>
        <p:spPr bwMode="auto">
          <a:xfrm flipV="1">
            <a:off x="4381501" y="1962150"/>
            <a:ext cx="573088" cy="1839913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1" name="Line 51"/>
          <p:cNvSpPr>
            <a:spLocks noChangeShapeType="1"/>
          </p:cNvSpPr>
          <p:nvPr/>
        </p:nvSpPr>
        <p:spPr bwMode="auto">
          <a:xfrm flipH="1" flipV="1">
            <a:off x="4381501" y="1647825"/>
            <a:ext cx="573088" cy="85248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4381501" y="2187575"/>
            <a:ext cx="573088" cy="3127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V="1">
            <a:off x="4381501" y="2500313"/>
            <a:ext cx="573088" cy="2254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48" name="Line 54"/>
          <p:cNvSpPr>
            <a:spLocks noChangeShapeType="1"/>
          </p:cNvSpPr>
          <p:nvPr/>
        </p:nvSpPr>
        <p:spPr bwMode="auto">
          <a:xfrm flipV="1">
            <a:off x="4381501" y="3038475"/>
            <a:ext cx="573088" cy="2254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49" name="Line 55"/>
          <p:cNvSpPr>
            <a:spLocks noChangeShapeType="1"/>
          </p:cNvSpPr>
          <p:nvPr/>
        </p:nvSpPr>
        <p:spPr bwMode="auto">
          <a:xfrm flipV="1">
            <a:off x="4381501" y="3576638"/>
            <a:ext cx="573088" cy="2254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0" name="Line 56"/>
          <p:cNvSpPr>
            <a:spLocks noChangeShapeType="1"/>
          </p:cNvSpPr>
          <p:nvPr/>
        </p:nvSpPr>
        <p:spPr bwMode="auto">
          <a:xfrm flipV="1">
            <a:off x="4381501" y="2500313"/>
            <a:ext cx="573088" cy="76358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1" name="Line 57"/>
          <p:cNvSpPr>
            <a:spLocks noChangeShapeType="1"/>
          </p:cNvSpPr>
          <p:nvPr/>
        </p:nvSpPr>
        <p:spPr bwMode="auto">
          <a:xfrm flipV="1">
            <a:off x="4381501" y="2500313"/>
            <a:ext cx="573088" cy="13017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2" name="Line 58"/>
          <p:cNvSpPr>
            <a:spLocks noChangeShapeType="1"/>
          </p:cNvSpPr>
          <p:nvPr/>
        </p:nvSpPr>
        <p:spPr bwMode="auto">
          <a:xfrm flipH="1" flipV="1">
            <a:off x="4381501" y="1647825"/>
            <a:ext cx="573088" cy="13906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3" name="Line 59"/>
          <p:cNvSpPr>
            <a:spLocks noChangeShapeType="1"/>
          </p:cNvSpPr>
          <p:nvPr/>
        </p:nvSpPr>
        <p:spPr bwMode="auto">
          <a:xfrm>
            <a:off x="4381501" y="2187575"/>
            <a:ext cx="573088" cy="85090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4" name="Line 60"/>
          <p:cNvSpPr>
            <a:spLocks noChangeShapeType="1"/>
          </p:cNvSpPr>
          <p:nvPr/>
        </p:nvSpPr>
        <p:spPr bwMode="auto">
          <a:xfrm>
            <a:off x="4381501" y="2725738"/>
            <a:ext cx="573088" cy="3127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5" name="Line 61"/>
          <p:cNvSpPr>
            <a:spLocks noChangeShapeType="1"/>
          </p:cNvSpPr>
          <p:nvPr/>
        </p:nvSpPr>
        <p:spPr bwMode="auto">
          <a:xfrm>
            <a:off x="4381501" y="3263900"/>
            <a:ext cx="573088" cy="3127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6" name="Line 62"/>
          <p:cNvSpPr>
            <a:spLocks noChangeShapeType="1"/>
          </p:cNvSpPr>
          <p:nvPr/>
        </p:nvSpPr>
        <p:spPr bwMode="auto">
          <a:xfrm flipV="1">
            <a:off x="4381501" y="3038475"/>
            <a:ext cx="573088" cy="76358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7" name="Line 63"/>
          <p:cNvSpPr>
            <a:spLocks noChangeShapeType="1"/>
          </p:cNvSpPr>
          <p:nvPr/>
        </p:nvSpPr>
        <p:spPr bwMode="auto">
          <a:xfrm>
            <a:off x="4381501" y="1647825"/>
            <a:ext cx="573088" cy="1928813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8" name="Line 64"/>
          <p:cNvSpPr>
            <a:spLocks noChangeShapeType="1"/>
          </p:cNvSpPr>
          <p:nvPr/>
        </p:nvSpPr>
        <p:spPr bwMode="auto">
          <a:xfrm>
            <a:off x="4381501" y="2187575"/>
            <a:ext cx="573088" cy="1389063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9" name="Line 65"/>
          <p:cNvSpPr>
            <a:spLocks noChangeShapeType="1"/>
          </p:cNvSpPr>
          <p:nvPr/>
        </p:nvSpPr>
        <p:spPr bwMode="auto">
          <a:xfrm>
            <a:off x="4381501" y="2725738"/>
            <a:ext cx="573088" cy="85090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0" name="Line 66"/>
          <p:cNvSpPr>
            <a:spLocks noChangeShapeType="1"/>
          </p:cNvSpPr>
          <p:nvPr/>
        </p:nvSpPr>
        <p:spPr bwMode="auto">
          <a:xfrm>
            <a:off x="5370513" y="1962150"/>
            <a:ext cx="573088" cy="31273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1" name="Line 67"/>
          <p:cNvSpPr>
            <a:spLocks noChangeShapeType="1"/>
          </p:cNvSpPr>
          <p:nvPr/>
        </p:nvSpPr>
        <p:spPr bwMode="auto">
          <a:xfrm flipV="1">
            <a:off x="5370513" y="2274888"/>
            <a:ext cx="573088" cy="2254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2" name="Line 68"/>
          <p:cNvSpPr>
            <a:spLocks noChangeShapeType="1"/>
          </p:cNvSpPr>
          <p:nvPr/>
        </p:nvSpPr>
        <p:spPr bwMode="auto">
          <a:xfrm flipV="1">
            <a:off x="5370513" y="2274888"/>
            <a:ext cx="573088" cy="763588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3" name="Line 69"/>
          <p:cNvSpPr>
            <a:spLocks noChangeShapeType="1"/>
          </p:cNvSpPr>
          <p:nvPr/>
        </p:nvSpPr>
        <p:spPr bwMode="auto">
          <a:xfrm flipV="1">
            <a:off x="5370513" y="2274888"/>
            <a:ext cx="573088" cy="13017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4" name="Line 70"/>
          <p:cNvSpPr>
            <a:spLocks noChangeShapeType="1"/>
          </p:cNvSpPr>
          <p:nvPr/>
        </p:nvSpPr>
        <p:spPr bwMode="auto">
          <a:xfrm flipH="1" flipV="1">
            <a:off x="5370513" y="1962150"/>
            <a:ext cx="573088" cy="1355725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5" name="Line 71"/>
          <p:cNvSpPr>
            <a:spLocks noChangeShapeType="1"/>
          </p:cNvSpPr>
          <p:nvPr/>
        </p:nvSpPr>
        <p:spPr bwMode="auto">
          <a:xfrm>
            <a:off x="5370513" y="2500313"/>
            <a:ext cx="573088" cy="817563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6" name="Line 72"/>
          <p:cNvSpPr>
            <a:spLocks noChangeShapeType="1"/>
          </p:cNvSpPr>
          <p:nvPr/>
        </p:nvSpPr>
        <p:spPr bwMode="auto">
          <a:xfrm>
            <a:off x="5370513" y="3038475"/>
            <a:ext cx="573088" cy="27940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7" name="Line 73"/>
          <p:cNvSpPr>
            <a:spLocks noChangeShapeType="1"/>
          </p:cNvSpPr>
          <p:nvPr/>
        </p:nvSpPr>
        <p:spPr bwMode="auto">
          <a:xfrm flipV="1">
            <a:off x="5370513" y="3317875"/>
            <a:ext cx="573088" cy="258763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8" name="Line 74"/>
          <p:cNvSpPr>
            <a:spLocks noChangeShapeType="1"/>
          </p:cNvSpPr>
          <p:nvPr/>
        </p:nvSpPr>
        <p:spPr bwMode="auto">
          <a:xfrm>
            <a:off x="6359526" y="2274888"/>
            <a:ext cx="280988" cy="0"/>
          </a:xfrm>
          <a:prstGeom prst="line">
            <a:avLst/>
          </a:prstGeom>
          <a:noFill/>
          <a:ln w="15875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9" name="Freeform 75"/>
          <p:cNvSpPr>
            <a:spLocks/>
          </p:cNvSpPr>
          <p:nvPr/>
        </p:nvSpPr>
        <p:spPr bwMode="auto">
          <a:xfrm>
            <a:off x="6624638" y="2208213"/>
            <a:ext cx="131763" cy="131763"/>
          </a:xfrm>
          <a:custGeom>
            <a:avLst/>
            <a:gdLst>
              <a:gd name="T0" fmla="*/ 0 w 83"/>
              <a:gd name="T1" fmla="*/ 0 h 83"/>
              <a:gd name="T2" fmla="*/ 83 w 83"/>
              <a:gd name="T3" fmla="*/ 42 h 83"/>
              <a:gd name="T4" fmla="*/ 0 w 83"/>
              <a:gd name="T5" fmla="*/ 83 h 83"/>
              <a:gd name="T6" fmla="*/ 0 w 83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83">
                <a:moveTo>
                  <a:pt x="0" y="0"/>
                </a:moveTo>
                <a:lnTo>
                  <a:pt x="83" y="42"/>
                </a:lnTo>
                <a:lnTo>
                  <a:pt x="0" y="83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0" name="Line 76"/>
          <p:cNvSpPr>
            <a:spLocks noChangeShapeType="1"/>
          </p:cNvSpPr>
          <p:nvPr/>
        </p:nvSpPr>
        <p:spPr bwMode="auto">
          <a:xfrm>
            <a:off x="6359526" y="3317875"/>
            <a:ext cx="280988" cy="0"/>
          </a:xfrm>
          <a:prstGeom prst="line">
            <a:avLst/>
          </a:prstGeom>
          <a:noFill/>
          <a:ln w="15875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1" name="Freeform 77"/>
          <p:cNvSpPr>
            <a:spLocks/>
          </p:cNvSpPr>
          <p:nvPr/>
        </p:nvSpPr>
        <p:spPr bwMode="auto">
          <a:xfrm>
            <a:off x="6624638" y="3251200"/>
            <a:ext cx="131763" cy="133350"/>
          </a:xfrm>
          <a:custGeom>
            <a:avLst/>
            <a:gdLst>
              <a:gd name="T0" fmla="*/ 0 w 83"/>
              <a:gd name="T1" fmla="*/ 0 h 84"/>
              <a:gd name="T2" fmla="*/ 83 w 83"/>
              <a:gd name="T3" fmla="*/ 42 h 84"/>
              <a:gd name="T4" fmla="*/ 0 w 83"/>
              <a:gd name="T5" fmla="*/ 84 h 84"/>
              <a:gd name="T6" fmla="*/ 0 w 83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84">
                <a:moveTo>
                  <a:pt x="0" y="0"/>
                </a:moveTo>
                <a:lnTo>
                  <a:pt x="83" y="42"/>
                </a:lnTo>
                <a:lnTo>
                  <a:pt x="0" y="84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2" name="Line 78"/>
          <p:cNvSpPr>
            <a:spLocks noChangeShapeType="1"/>
          </p:cNvSpPr>
          <p:nvPr/>
        </p:nvSpPr>
        <p:spPr bwMode="auto">
          <a:xfrm flipH="1">
            <a:off x="3352801" y="1647825"/>
            <a:ext cx="612775" cy="107950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3" name="Line 79"/>
          <p:cNvSpPr>
            <a:spLocks noChangeShapeType="1"/>
          </p:cNvSpPr>
          <p:nvPr/>
        </p:nvSpPr>
        <p:spPr bwMode="auto">
          <a:xfrm flipH="1">
            <a:off x="3352801" y="2187575"/>
            <a:ext cx="612775" cy="539750"/>
          </a:xfrm>
          <a:prstGeom prst="line">
            <a:avLst/>
          </a:prstGeom>
          <a:noFill/>
          <a:ln w="635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 flipV="1">
            <a:off x="4381501" y="1962150"/>
            <a:ext cx="573088" cy="763588"/>
          </a:xfrm>
          <a:prstGeom prst="line">
            <a:avLst/>
          </a:prstGeom>
          <a:noFill/>
          <a:ln w="476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718518" y="2534486"/>
            <a:ext cx="30016" cy="1584000"/>
          </a:xfrm>
          <a:prstGeom prst="straightConnector1">
            <a:avLst/>
          </a:prstGeom>
          <a:ln w="825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97" grpId="0"/>
      <p:bldP spid="4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Feedforward – General Equations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14</a:t>
            </a:fld>
            <a:endParaRPr lang="he-IL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2445429" y="1914366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2021025" y="1511848"/>
                <a:ext cx="50411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25" y="1511848"/>
                <a:ext cx="504112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0" name="Straight Arrow Connector 179"/>
          <p:cNvCxnSpPr/>
          <p:nvPr/>
        </p:nvCxnSpPr>
        <p:spPr>
          <a:xfrm>
            <a:off x="2445429" y="2363120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008361" y="1971721"/>
                <a:ext cx="51123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361" y="1971721"/>
                <a:ext cx="511230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Straight Arrow Connector 180"/>
          <p:cNvCxnSpPr/>
          <p:nvPr/>
        </p:nvCxnSpPr>
        <p:spPr>
          <a:xfrm flipV="1">
            <a:off x="2439220" y="2855581"/>
            <a:ext cx="584716" cy="9643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1985020" y="2506019"/>
                <a:ext cx="51123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20" y="2506019"/>
                <a:ext cx="511230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>
            <a:off x="3661232" y="866597"/>
            <a:ext cx="9925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Layer 1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517054" y="1141426"/>
            <a:ext cx="9925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Layer 2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805986" y="1275619"/>
            <a:ext cx="7489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Input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397720" y="1336467"/>
            <a:ext cx="941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Output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201" name="Freeform 82"/>
          <p:cNvSpPr>
            <a:spLocks/>
          </p:cNvSpPr>
          <p:nvPr/>
        </p:nvSpPr>
        <p:spPr bwMode="auto">
          <a:xfrm>
            <a:off x="3048001" y="2193321"/>
            <a:ext cx="358775" cy="360363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2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2" name="Freeform 83"/>
          <p:cNvSpPr>
            <a:spLocks/>
          </p:cNvSpPr>
          <p:nvPr/>
        </p:nvSpPr>
        <p:spPr bwMode="auto">
          <a:xfrm>
            <a:off x="3048001" y="2193321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3" name="Freeform 84"/>
          <p:cNvSpPr>
            <a:spLocks/>
          </p:cNvSpPr>
          <p:nvPr/>
        </p:nvSpPr>
        <p:spPr bwMode="auto">
          <a:xfrm>
            <a:off x="3048001" y="2660046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4" name="Freeform 85"/>
          <p:cNvSpPr>
            <a:spLocks/>
          </p:cNvSpPr>
          <p:nvPr/>
        </p:nvSpPr>
        <p:spPr bwMode="auto">
          <a:xfrm>
            <a:off x="3048001" y="2660046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5" name="Freeform 86"/>
          <p:cNvSpPr>
            <a:spLocks/>
          </p:cNvSpPr>
          <p:nvPr/>
        </p:nvSpPr>
        <p:spPr bwMode="auto">
          <a:xfrm>
            <a:off x="3949701" y="1259871"/>
            <a:ext cx="358775" cy="360363"/>
          </a:xfrm>
          <a:custGeom>
            <a:avLst/>
            <a:gdLst>
              <a:gd name="T0" fmla="*/ 0 w 994"/>
              <a:gd name="T1" fmla="*/ 497 h 995"/>
              <a:gd name="T2" fmla="*/ 497 w 994"/>
              <a:gd name="T3" fmla="*/ 0 h 995"/>
              <a:gd name="T4" fmla="*/ 994 w 994"/>
              <a:gd name="T5" fmla="*/ 497 h 995"/>
              <a:gd name="T6" fmla="*/ 994 w 994"/>
              <a:gd name="T7" fmla="*/ 497 h 995"/>
              <a:gd name="T8" fmla="*/ 497 w 994"/>
              <a:gd name="T9" fmla="*/ 995 h 995"/>
              <a:gd name="T10" fmla="*/ 0 w 994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4" y="222"/>
                  <a:pt x="994" y="497"/>
                </a:cubicBezTo>
                <a:cubicBezTo>
                  <a:pt x="994" y="497"/>
                  <a:pt x="994" y="497"/>
                  <a:pt x="994" y="497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6" name="Freeform 87"/>
          <p:cNvSpPr>
            <a:spLocks/>
          </p:cNvSpPr>
          <p:nvPr/>
        </p:nvSpPr>
        <p:spPr bwMode="auto">
          <a:xfrm>
            <a:off x="3949701" y="1259871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7" name="Freeform 88"/>
          <p:cNvSpPr>
            <a:spLocks/>
          </p:cNvSpPr>
          <p:nvPr/>
        </p:nvSpPr>
        <p:spPr bwMode="auto">
          <a:xfrm>
            <a:off x="3949701" y="1725008"/>
            <a:ext cx="358775" cy="360363"/>
          </a:xfrm>
          <a:custGeom>
            <a:avLst/>
            <a:gdLst>
              <a:gd name="T0" fmla="*/ 0 w 994"/>
              <a:gd name="T1" fmla="*/ 498 h 995"/>
              <a:gd name="T2" fmla="*/ 497 w 994"/>
              <a:gd name="T3" fmla="*/ 0 h 995"/>
              <a:gd name="T4" fmla="*/ 994 w 994"/>
              <a:gd name="T5" fmla="*/ 498 h 995"/>
              <a:gd name="T6" fmla="*/ 994 w 994"/>
              <a:gd name="T7" fmla="*/ 498 h 995"/>
              <a:gd name="T8" fmla="*/ 497 w 994"/>
              <a:gd name="T9" fmla="*/ 995 h 995"/>
              <a:gd name="T10" fmla="*/ 0 w 994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8"/>
                </a:cubicBezTo>
                <a:cubicBezTo>
                  <a:pt x="994" y="498"/>
                  <a:pt x="994" y="498"/>
                  <a:pt x="994" y="498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8" name="Freeform 89"/>
          <p:cNvSpPr>
            <a:spLocks/>
          </p:cNvSpPr>
          <p:nvPr/>
        </p:nvSpPr>
        <p:spPr bwMode="auto">
          <a:xfrm>
            <a:off x="3949701" y="1725008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9" name="Freeform 90"/>
          <p:cNvSpPr>
            <a:spLocks/>
          </p:cNvSpPr>
          <p:nvPr/>
        </p:nvSpPr>
        <p:spPr bwMode="auto">
          <a:xfrm>
            <a:off x="3949701" y="2191733"/>
            <a:ext cx="358775" cy="360363"/>
          </a:xfrm>
          <a:custGeom>
            <a:avLst/>
            <a:gdLst>
              <a:gd name="T0" fmla="*/ 0 w 994"/>
              <a:gd name="T1" fmla="*/ 497 h 995"/>
              <a:gd name="T2" fmla="*/ 497 w 994"/>
              <a:gd name="T3" fmla="*/ 0 h 995"/>
              <a:gd name="T4" fmla="*/ 994 w 994"/>
              <a:gd name="T5" fmla="*/ 497 h 995"/>
              <a:gd name="T6" fmla="*/ 994 w 994"/>
              <a:gd name="T7" fmla="*/ 497 h 995"/>
              <a:gd name="T8" fmla="*/ 497 w 994"/>
              <a:gd name="T9" fmla="*/ 995 h 995"/>
              <a:gd name="T10" fmla="*/ 0 w 994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7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7"/>
                </a:cubicBezTo>
                <a:cubicBezTo>
                  <a:pt x="994" y="497"/>
                  <a:pt x="994" y="497"/>
                  <a:pt x="994" y="497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0" name="Freeform 91"/>
          <p:cNvSpPr>
            <a:spLocks/>
          </p:cNvSpPr>
          <p:nvPr/>
        </p:nvSpPr>
        <p:spPr bwMode="auto">
          <a:xfrm>
            <a:off x="3949701" y="2191733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1" name="Freeform 92"/>
          <p:cNvSpPr>
            <a:spLocks/>
          </p:cNvSpPr>
          <p:nvPr/>
        </p:nvSpPr>
        <p:spPr bwMode="auto">
          <a:xfrm>
            <a:off x="3949701" y="2656871"/>
            <a:ext cx="358775" cy="360363"/>
          </a:xfrm>
          <a:custGeom>
            <a:avLst/>
            <a:gdLst>
              <a:gd name="T0" fmla="*/ 0 w 994"/>
              <a:gd name="T1" fmla="*/ 498 h 995"/>
              <a:gd name="T2" fmla="*/ 497 w 994"/>
              <a:gd name="T3" fmla="*/ 0 h 995"/>
              <a:gd name="T4" fmla="*/ 994 w 994"/>
              <a:gd name="T5" fmla="*/ 498 h 995"/>
              <a:gd name="T6" fmla="*/ 994 w 994"/>
              <a:gd name="T7" fmla="*/ 498 h 995"/>
              <a:gd name="T8" fmla="*/ 497 w 994"/>
              <a:gd name="T9" fmla="*/ 995 h 995"/>
              <a:gd name="T10" fmla="*/ 0 w 994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8"/>
                </a:cubicBezTo>
                <a:cubicBezTo>
                  <a:pt x="994" y="498"/>
                  <a:pt x="994" y="498"/>
                  <a:pt x="994" y="498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2" name="Freeform 93"/>
          <p:cNvSpPr>
            <a:spLocks/>
          </p:cNvSpPr>
          <p:nvPr/>
        </p:nvSpPr>
        <p:spPr bwMode="auto">
          <a:xfrm>
            <a:off x="3949701" y="2656871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3" name="Freeform 94"/>
          <p:cNvSpPr>
            <a:spLocks/>
          </p:cNvSpPr>
          <p:nvPr/>
        </p:nvSpPr>
        <p:spPr bwMode="auto">
          <a:xfrm>
            <a:off x="3949701" y="3123596"/>
            <a:ext cx="358775" cy="358775"/>
          </a:xfrm>
          <a:custGeom>
            <a:avLst/>
            <a:gdLst>
              <a:gd name="T0" fmla="*/ 0 w 994"/>
              <a:gd name="T1" fmla="*/ 497 h 995"/>
              <a:gd name="T2" fmla="*/ 497 w 994"/>
              <a:gd name="T3" fmla="*/ 0 h 995"/>
              <a:gd name="T4" fmla="*/ 994 w 994"/>
              <a:gd name="T5" fmla="*/ 497 h 995"/>
              <a:gd name="T6" fmla="*/ 994 w 994"/>
              <a:gd name="T7" fmla="*/ 497 h 995"/>
              <a:gd name="T8" fmla="*/ 497 w 994"/>
              <a:gd name="T9" fmla="*/ 995 h 995"/>
              <a:gd name="T10" fmla="*/ 0 w 994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7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7"/>
                </a:cubicBezTo>
                <a:cubicBezTo>
                  <a:pt x="994" y="497"/>
                  <a:pt x="994" y="497"/>
                  <a:pt x="994" y="497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4" name="Freeform 95"/>
          <p:cNvSpPr>
            <a:spLocks/>
          </p:cNvSpPr>
          <p:nvPr/>
        </p:nvSpPr>
        <p:spPr bwMode="auto">
          <a:xfrm>
            <a:off x="3949701" y="3123596"/>
            <a:ext cx="358775" cy="358775"/>
          </a:xfrm>
          <a:custGeom>
            <a:avLst/>
            <a:gdLst>
              <a:gd name="T0" fmla="*/ 0 w 226"/>
              <a:gd name="T1" fmla="*/ 113 h 226"/>
              <a:gd name="T2" fmla="*/ 113 w 226"/>
              <a:gd name="T3" fmla="*/ 0 h 226"/>
              <a:gd name="T4" fmla="*/ 226 w 226"/>
              <a:gd name="T5" fmla="*/ 113 h 226"/>
              <a:gd name="T6" fmla="*/ 226 w 226"/>
              <a:gd name="T7" fmla="*/ 113 h 226"/>
              <a:gd name="T8" fmla="*/ 113 w 226"/>
              <a:gd name="T9" fmla="*/ 226 h 226"/>
              <a:gd name="T10" fmla="*/ 0 w 226"/>
              <a:gd name="T11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6">
                <a:moveTo>
                  <a:pt x="0" y="113"/>
                </a:moveTo>
                <a:cubicBezTo>
                  <a:pt x="0" y="50"/>
                  <a:pt x="50" y="0"/>
                  <a:pt x="113" y="0"/>
                </a:cubicBezTo>
                <a:cubicBezTo>
                  <a:pt x="175" y="0"/>
                  <a:pt x="226" y="50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5" y="226"/>
                  <a:pt x="113" y="226"/>
                </a:cubicBezTo>
                <a:cubicBezTo>
                  <a:pt x="50" y="226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5" name="Freeform 96"/>
          <p:cNvSpPr>
            <a:spLocks/>
          </p:cNvSpPr>
          <p:nvPr/>
        </p:nvSpPr>
        <p:spPr bwMode="auto">
          <a:xfrm>
            <a:off x="4803776" y="1531333"/>
            <a:ext cx="360363" cy="358775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6" name="Freeform 97"/>
          <p:cNvSpPr>
            <a:spLocks/>
          </p:cNvSpPr>
          <p:nvPr/>
        </p:nvSpPr>
        <p:spPr bwMode="auto">
          <a:xfrm>
            <a:off x="4803776" y="1531333"/>
            <a:ext cx="360363" cy="358775"/>
          </a:xfrm>
          <a:custGeom>
            <a:avLst/>
            <a:gdLst>
              <a:gd name="T0" fmla="*/ 0 w 227"/>
              <a:gd name="T1" fmla="*/ 113 h 226"/>
              <a:gd name="T2" fmla="*/ 113 w 227"/>
              <a:gd name="T3" fmla="*/ 0 h 226"/>
              <a:gd name="T4" fmla="*/ 227 w 227"/>
              <a:gd name="T5" fmla="*/ 113 h 226"/>
              <a:gd name="T6" fmla="*/ 227 w 227"/>
              <a:gd name="T7" fmla="*/ 113 h 226"/>
              <a:gd name="T8" fmla="*/ 113 w 227"/>
              <a:gd name="T9" fmla="*/ 226 h 226"/>
              <a:gd name="T10" fmla="*/ 0 w 227"/>
              <a:gd name="T11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6">
                <a:moveTo>
                  <a:pt x="0" y="113"/>
                </a:moveTo>
                <a:cubicBezTo>
                  <a:pt x="0" y="50"/>
                  <a:pt x="51" y="0"/>
                  <a:pt x="113" y="0"/>
                </a:cubicBezTo>
                <a:cubicBezTo>
                  <a:pt x="176" y="0"/>
                  <a:pt x="227" y="50"/>
                  <a:pt x="227" y="113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7" y="175"/>
                  <a:pt x="176" y="226"/>
                  <a:pt x="113" y="226"/>
                </a:cubicBezTo>
                <a:cubicBezTo>
                  <a:pt x="51" y="226"/>
                  <a:pt x="0" y="175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7" name="Freeform 98"/>
          <p:cNvSpPr>
            <a:spLocks/>
          </p:cNvSpPr>
          <p:nvPr/>
        </p:nvSpPr>
        <p:spPr bwMode="auto">
          <a:xfrm>
            <a:off x="4803776" y="1996471"/>
            <a:ext cx="360363" cy="360363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8" name="Freeform 99"/>
          <p:cNvSpPr>
            <a:spLocks/>
          </p:cNvSpPr>
          <p:nvPr/>
        </p:nvSpPr>
        <p:spPr bwMode="auto">
          <a:xfrm>
            <a:off x="4803776" y="1996471"/>
            <a:ext cx="360363" cy="360363"/>
          </a:xfrm>
          <a:custGeom>
            <a:avLst/>
            <a:gdLst>
              <a:gd name="T0" fmla="*/ 0 w 227"/>
              <a:gd name="T1" fmla="*/ 113 h 227"/>
              <a:gd name="T2" fmla="*/ 113 w 227"/>
              <a:gd name="T3" fmla="*/ 0 h 227"/>
              <a:gd name="T4" fmla="*/ 227 w 227"/>
              <a:gd name="T5" fmla="*/ 113 h 227"/>
              <a:gd name="T6" fmla="*/ 227 w 227"/>
              <a:gd name="T7" fmla="*/ 113 h 227"/>
              <a:gd name="T8" fmla="*/ 113 w 227"/>
              <a:gd name="T9" fmla="*/ 227 h 227"/>
              <a:gd name="T10" fmla="*/ 0 w 227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7" y="51"/>
                  <a:pt x="227" y="113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7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9" name="Freeform 100"/>
          <p:cNvSpPr>
            <a:spLocks/>
          </p:cNvSpPr>
          <p:nvPr/>
        </p:nvSpPr>
        <p:spPr bwMode="auto">
          <a:xfrm>
            <a:off x="4803776" y="2461608"/>
            <a:ext cx="360363" cy="36036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0" name="Freeform 101"/>
          <p:cNvSpPr>
            <a:spLocks/>
          </p:cNvSpPr>
          <p:nvPr/>
        </p:nvSpPr>
        <p:spPr bwMode="auto">
          <a:xfrm>
            <a:off x="4803776" y="2461608"/>
            <a:ext cx="360363" cy="360363"/>
          </a:xfrm>
          <a:custGeom>
            <a:avLst/>
            <a:gdLst>
              <a:gd name="T0" fmla="*/ 0 w 227"/>
              <a:gd name="T1" fmla="*/ 114 h 227"/>
              <a:gd name="T2" fmla="*/ 113 w 227"/>
              <a:gd name="T3" fmla="*/ 0 h 227"/>
              <a:gd name="T4" fmla="*/ 227 w 227"/>
              <a:gd name="T5" fmla="*/ 114 h 227"/>
              <a:gd name="T6" fmla="*/ 227 w 227"/>
              <a:gd name="T7" fmla="*/ 114 h 227"/>
              <a:gd name="T8" fmla="*/ 113 w 227"/>
              <a:gd name="T9" fmla="*/ 227 h 227"/>
              <a:gd name="T10" fmla="*/ 0 w 227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7">
                <a:moveTo>
                  <a:pt x="0" y="114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7" y="51"/>
                  <a:pt x="227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27" y="176"/>
                  <a:pt x="176" y="227"/>
                  <a:pt x="113" y="227"/>
                </a:cubicBezTo>
                <a:cubicBezTo>
                  <a:pt x="51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1" name="Freeform 102"/>
          <p:cNvSpPr>
            <a:spLocks/>
          </p:cNvSpPr>
          <p:nvPr/>
        </p:nvSpPr>
        <p:spPr bwMode="auto">
          <a:xfrm>
            <a:off x="4803776" y="2928333"/>
            <a:ext cx="360363" cy="358775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2" name="Freeform 103"/>
          <p:cNvSpPr>
            <a:spLocks/>
          </p:cNvSpPr>
          <p:nvPr/>
        </p:nvSpPr>
        <p:spPr bwMode="auto">
          <a:xfrm>
            <a:off x="4803776" y="2928333"/>
            <a:ext cx="360363" cy="358775"/>
          </a:xfrm>
          <a:custGeom>
            <a:avLst/>
            <a:gdLst>
              <a:gd name="T0" fmla="*/ 0 w 227"/>
              <a:gd name="T1" fmla="*/ 113 h 226"/>
              <a:gd name="T2" fmla="*/ 113 w 227"/>
              <a:gd name="T3" fmla="*/ 0 h 226"/>
              <a:gd name="T4" fmla="*/ 227 w 227"/>
              <a:gd name="T5" fmla="*/ 113 h 226"/>
              <a:gd name="T6" fmla="*/ 227 w 227"/>
              <a:gd name="T7" fmla="*/ 113 h 226"/>
              <a:gd name="T8" fmla="*/ 113 w 227"/>
              <a:gd name="T9" fmla="*/ 226 h 226"/>
              <a:gd name="T10" fmla="*/ 0 w 227"/>
              <a:gd name="T11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6">
                <a:moveTo>
                  <a:pt x="0" y="113"/>
                </a:moveTo>
                <a:cubicBezTo>
                  <a:pt x="0" y="50"/>
                  <a:pt x="51" y="0"/>
                  <a:pt x="113" y="0"/>
                </a:cubicBezTo>
                <a:cubicBezTo>
                  <a:pt x="176" y="0"/>
                  <a:pt x="227" y="50"/>
                  <a:pt x="227" y="113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7" y="176"/>
                  <a:pt x="176" y="226"/>
                  <a:pt x="113" y="226"/>
                </a:cubicBezTo>
                <a:cubicBezTo>
                  <a:pt x="51" y="226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3" name="Freeform 104"/>
          <p:cNvSpPr>
            <a:spLocks/>
          </p:cNvSpPr>
          <p:nvPr/>
        </p:nvSpPr>
        <p:spPr bwMode="auto">
          <a:xfrm>
            <a:off x="5659438" y="1801208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3"/>
                  <a:pt x="772" y="995"/>
                  <a:pt x="498" y="995"/>
                </a:cubicBezTo>
                <a:cubicBezTo>
                  <a:pt x="223" y="995"/>
                  <a:pt x="0" y="773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4" name="Freeform 105"/>
          <p:cNvSpPr>
            <a:spLocks/>
          </p:cNvSpPr>
          <p:nvPr/>
        </p:nvSpPr>
        <p:spPr bwMode="auto">
          <a:xfrm>
            <a:off x="5659438" y="1801208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5" name="Freeform 106"/>
          <p:cNvSpPr>
            <a:spLocks/>
          </p:cNvSpPr>
          <p:nvPr/>
        </p:nvSpPr>
        <p:spPr bwMode="auto">
          <a:xfrm>
            <a:off x="5659438" y="2688744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6" name="Freeform 107"/>
          <p:cNvSpPr>
            <a:spLocks/>
          </p:cNvSpPr>
          <p:nvPr/>
        </p:nvSpPr>
        <p:spPr bwMode="auto">
          <a:xfrm>
            <a:off x="5659438" y="2704496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7" name="Freeform 108"/>
          <p:cNvSpPr>
            <a:spLocks/>
          </p:cNvSpPr>
          <p:nvPr/>
        </p:nvSpPr>
        <p:spPr bwMode="auto">
          <a:xfrm>
            <a:off x="3406776" y="1439258"/>
            <a:ext cx="542925" cy="935038"/>
          </a:xfrm>
          <a:custGeom>
            <a:avLst/>
            <a:gdLst>
              <a:gd name="T0" fmla="*/ 342 w 342"/>
              <a:gd name="T1" fmla="*/ 294 h 589"/>
              <a:gd name="T2" fmla="*/ 0 w 342"/>
              <a:gd name="T3" fmla="*/ 589 h 589"/>
              <a:gd name="T4" fmla="*/ 342 w 342"/>
              <a:gd name="T5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589">
                <a:moveTo>
                  <a:pt x="342" y="294"/>
                </a:moveTo>
                <a:lnTo>
                  <a:pt x="0" y="589"/>
                </a:lnTo>
                <a:lnTo>
                  <a:pt x="342" y="0"/>
                </a:lnTo>
              </a:path>
            </a:pathLst>
          </a:cu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8" name="Line 109"/>
          <p:cNvSpPr>
            <a:spLocks noChangeShapeType="1"/>
          </p:cNvSpPr>
          <p:nvPr/>
        </p:nvSpPr>
        <p:spPr bwMode="auto">
          <a:xfrm flipH="1" flipV="1">
            <a:off x="3406776" y="2374296"/>
            <a:ext cx="542925" cy="4635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9" name="Line 110"/>
          <p:cNvSpPr>
            <a:spLocks noChangeShapeType="1"/>
          </p:cNvSpPr>
          <p:nvPr/>
        </p:nvSpPr>
        <p:spPr bwMode="auto">
          <a:xfrm flipH="1" flipV="1">
            <a:off x="3406776" y="2374296"/>
            <a:ext cx="542925" cy="9286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0" name="Freeform 111"/>
          <p:cNvSpPr>
            <a:spLocks/>
          </p:cNvSpPr>
          <p:nvPr/>
        </p:nvSpPr>
        <p:spPr bwMode="auto">
          <a:xfrm>
            <a:off x="3048001" y="1731358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1" name="Freeform 112"/>
          <p:cNvSpPr>
            <a:spLocks/>
          </p:cNvSpPr>
          <p:nvPr/>
        </p:nvSpPr>
        <p:spPr bwMode="auto">
          <a:xfrm>
            <a:off x="3048001" y="1731358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2" name="Line 113"/>
          <p:cNvSpPr>
            <a:spLocks noChangeShapeType="1"/>
          </p:cNvSpPr>
          <p:nvPr/>
        </p:nvSpPr>
        <p:spPr bwMode="auto">
          <a:xfrm flipV="1">
            <a:off x="3406776" y="1439258"/>
            <a:ext cx="542925" cy="4730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3" name="Line 114"/>
          <p:cNvSpPr>
            <a:spLocks noChangeShapeType="1"/>
          </p:cNvSpPr>
          <p:nvPr/>
        </p:nvSpPr>
        <p:spPr bwMode="auto">
          <a:xfrm flipV="1">
            <a:off x="3406776" y="1905983"/>
            <a:ext cx="542925" cy="63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4" name="Line 115"/>
          <p:cNvSpPr>
            <a:spLocks noChangeShapeType="1"/>
          </p:cNvSpPr>
          <p:nvPr/>
        </p:nvSpPr>
        <p:spPr bwMode="auto">
          <a:xfrm flipH="1" flipV="1">
            <a:off x="3406776" y="1912333"/>
            <a:ext cx="542925" cy="13906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>
            <a:off x="3406776" y="1912333"/>
            <a:ext cx="542925" cy="4587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6" name="Line 117"/>
          <p:cNvSpPr>
            <a:spLocks noChangeShapeType="1"/>
          </p:cNvSpPr>
          <p:nvPr/>
        </p:nvSpPr>
        <p:spPr bwMode="auto">
          <a:xfrm flipH="1" flipV="1">
            <a:off x="3406776" y="1912333"/>
            <a:ext cx="542925" cy="92551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7" name="Line 118"/>
          <p:cNvSpPr>
            <a:spLocks noChangeShapeType="1"/>
          </p:cNvSpPr>
          <p:nvPr/>
        </p:nvSpPr>
        <p:spPr bwMode="auto">
          <a:xfrm flipV="1">
            <a:off x="3406776" y="2371121"/>
            <a:ext cx="542925" cy="31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8" name="Line 119"/>
          <p:cNvSpPr>
            <a:spLocks noChangeShapeType="1"/>
          </p:cNvSpPr>
          <p:nvPr/>
        </p:nvSpPr>
        <p:spPr bwMode="auto">
          <a:xfrm flipV="1">
            <a:off x="3406776" y="1439258"/>
            <a:ext cx="542925" cy="14001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9" name="Line 120"/>
          <p:cNvSpPr>
            <a:spLocks noChangeShapeType="1"/>
          </p:cNvSpPr>
          <p:nvPr/>
        </p:nvSpPr>
        <p:spPr bwMode="auto">
          <a:xfrm flipH="1">
            <a:off x="3406776" y="1905983"/>
            <a:ext cx="542925" cy="9334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0" name="Line 121"/>
          <p:cNvSpPr>
            <a:spLocks noChangeShapeType="1"/>
          </p:cNvSpPr>
          <p:nvPr/>
        </p:nvSpPr>
        <p:spPr bwMode="auto">
          <a:xfrm flipH="1">
            <a:off x="3406776" y="2371121"/>
            <a:ext cx="542925" cy="46831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1" name="Line 122"/>
          <p:cNvSpPr>
            <a:spLocks noChangeShapeType="1"/>
          </p:cNvSpPr>
          <p:nvPr/>
        </p:nvSpPr>
        <p:spPr bwMode="auto">
          <a:xfrm flipH="1">
            <a:off x="3406776" y="2837846"/>
            <a:ext cx="542925" cy="15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2" name="Line 123"/>
          <p:cNvSpPr>
            <a:spLocks noChangeShapeType="1"/>
          </p:cNvSpPr>
          <p:nvPr/>
        </p:nvSpPr>
        <p:spPr bwMode="auto">
          <a:xfrm flipH="1" flipV="1">
            <a:off x="3406776" y="2839433"/>
            <a:ext cx="542925" cy="4635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3" name="Line 124"/>
          <p:cNvSpPr>
            <a:spLocks noChangeShapeType="1"/>
          </p:cNvSpPr>
          <p:nvPr/>
        </p:nvSpPr>
        <p:spPr bwMode="auto">
          <a:xfrm>
            <a:off x="4308476" y="1439258"/>
            <a:ext cx="495300" cy="2714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4" name="Line 125"/>
          <p:cNvSpPr>
            <a:spLocks noChangeShapeType="1"/>
          </p:cNvSpPr>
          <p:nvPr/>
        </p:nvSpPr>
        <p:spPr bwMode="auto">
          <a:xfrm flipV="1">
            <a:off x="4308476" y="1710721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5" name="Line 126"/>
          <p:cNvSpPr>
            <a:spLocks noChangeShapeType="1"/>
          </p:cNvSpPr>
          <p:nvPr/>
        </p:nvSpPr>
        <p:spPr bwMode="auto">
          <a:xfrm flipV="1">
            <a:off x="4308476" y="1710721"/>
            <a:ext cx="495300" cy="6604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6" name="Line 127"/>
          <p:cNvSpPr>
            <a:spLocks noChangeShapeType="1"/>
          </p:cNvSpPr>
          <p:nvPr/>
        </p:nvSpPr>
        <p:spPr bwMode="auto">
          <a:xfrm flipV="1">
            <a:off x="4308476" y="1710721"/>
            <a:ext cx="495300" cy="1127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7" name="Line 128"/>
          <p:cNvSpPr>
            <a:spLocks noChangeShapeType="1"/>
          </p:cNvSpPr>
          <p:nvPr/>
        </p:nvSpPr>
        <p:spPr bwMode="auto">
          <a:xfrm flipV="1">
            <a:off x="4308476" y="1710721"/>
            <a:ext cx="495300" cy="1592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8" name="Line 129"/>
          <p:cNvSpPr>
            <a:spLocks noChangeShapeType="1"/>
          </p:cNvSpPr>
          <p:nvPr/>
        </p:nvSpPr>
        <p:spPr bwMode="auto">
          <a:xfrm flipH="1" flipV="1">
            <a:off x="4308476" y="1439258"/>
            <a:ext cx="495300" cy="7366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9" name="Line 130"/>
          <p:cNvSpPr>
            <a:spLocks noChangeShapeType="1"/>
          </p:cNvSpPr>
          <p:nvPr/>
        </p:nvSpPr>
        <p:spPr bwMode="auto">
          <a:xfrm>
            <a:off x="4308476" y="1905983"/>
            <a:ext cx="495300" cy="2698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0" name="Line 131"/>
          <p:cNvSpPr>
            <a:spLocks noChangeShapeType="1"/>
          </p:cNvSpPr>
          <p:nvPr/>
        </p:nvSpPr>
        <p:spPr bwMode="auto">
          <a:xfrm flipV="1">
            <a:off x="4308476" y="2175858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1" name="Line 132"/>
          <p:cNvSpPr>
            <a:spLocks noChangeShapeType="1"/>
          </p:cNvSpPr>
          <p:nvPr/>
        </p:nvSpPr>
        <p:spPr bwMode="auto">
          <a:xfrm flipV="1">
            <a:off x="4308476" y="2642583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2" name="Line 133"/>
          <p:cNvSpPr>
            <a:spLocks noChangeShapeType="1"/>
          </p:cNvSpPr>
          <p:nvPr/>
        </p:nvSpPr>
        <p:spPr bwMode="auto">
          <a:xfrm flipV="1">
            <a:off x="4308476" y="3107721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3" name="Line 134"/>
          <p:cNvSpPr>
            <a:spLocks noChangeShapeType="1"/>
          </p:cNvSpPr>
          <p:nvPr/>
        </p:nvSpPr>
        <p:spPr bwMode="auto">
          <a:xfrm flipV="1">
            <a:off x="4308476" y="2175858"/>
            <a:ext cx="495300" cy="6619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4" name="Line 135"/>
          <p:cNvSpPr>
            <a:spLocks noChangeShapeType="1"/>
          </p:cNvSpPr>
          <p:nvPr/>
        </p:nvSpPr>
        <p:spPr bwMode="auto">
          <a:xfrm flipV="1">
            <a:off x="4308476" y="2175858"/>
            <a:ext cx="495300" cy="1127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5" name="Line 136"/>
          <p:cNvSpPr>
            <a:spLocks noChangeShapeType="1"/>
          </p:cNvSpPr>
          <p:nvPr/>
        </p:nvSpPr>
        <p:spPr bwMode="auto">
          <a:xfrm flipH="1" flipV="1">
            <a:off x="4308476" y="1439258"/>
            <a:ext cx="495300" cy="12033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6" name="Line 137"/>
          <p:cNvSpPr>
            <a:spLocks noChangeShapeType="1"/>
          </p:cNvSpPr>
          <p:nvPr/>
        </p:nvSpPr>
        <p:spPr bwMode="auto">
          <a:xfrm>
            <a:off x="4308476" y="1905983"/>
            <a:ext cx="495300" cy="7366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7" name="Line 138"/>
          <p:cNvSpPr>
            <a:spLocks noChangeShapeType="1"/>
          </p:cNvSpPr>
          <p:nvPr/>
        </p:nvSpPr>
        <p:spPr bwMode="auto">
          <a:xfrm>
            <a:off x="4308476" y="2371121"/>
            <a:ext cx="495300" cy="2714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8" name="Line 139"/>
          <p:cNvSpPr>
            <a:spLocks noChangeShapeType="1"/>
          </p:cNvSpPr>
          <p:nvPr/>
        </p:nvSpPr>
        <p:spPr bwMode="auto">
          <a:xfrm>
            <a:off x="4308476" y="2837846"/>
            <a:ext cx="495300" cy="2698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9" name="Line 140"/>
          <p:cNvSpPr>
            <a:spLocks noChangeShapeType="1"/>
          </p:cNvSpPr>
          <p:nvPr/>
        </p:nvSpPr>
        <p:spPr bwMode="auto">
          <a:xfrm flipV="1">
            <a:off x="4308476" y="2642583"/>
            <a:ext cx="495300" cy="6604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0" name="Line 141"/>
          <p:cNvSpPr>
            <a:spLocks noChangeShapeType="1"/>
          </p:cNvSpPr>
          <p:nvPr/>
        </p:nvSpPr>
        <p:spPr bwMode="auto">
          <a:xfrm>
            <a:off x="4308476" y="1439258"/>
            <a:ext cx="495300" cy="16684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1" name="Line 142"/>
          <p:cNvSpPr>
            <a:spLocks noChangeShapeType="1"/>
          </p:cNvSpPr>
          <p:nvPr/>
        </p:nvSpPr>
        <p:spPr bwMode="auto">
          <a:xfrm>
            <a:off x="4308476" y="1905983"/>
            <a:ext cx="495300" cy="120173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2" name="Line 143"/>
          <p:cNvSpPr>
            <a:spLocks noChangeShapeType="1"/>
          </p:cNvSpPr>
          <p:nvPr/>
        </p:nvSpPr>
        <p:spPr bwMode="auto">
          <a:xfrm>
            <a:off x="4308476" y="2371121"/>
            <a:ext cx="495300" cy="7366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3" name="Line 144"/>
          <p:cNvSpPr>
            <a:spLocks noChangeShapeType="1"/>
          </p:cNvSpPr>
          <p:nvPr/>
        </p:nvSpPr>
        <p:spPr bwMode="auto">
          <a:xfrm>
            <a:off x="5164138" y="1710721"/>
            <a:ext cx="495300" cy="2698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4" name="Line 145"/>
          <p:cNvSpPr>
            <a:spLocks noChangeShapeType="1"/>
          </p:cNvSpPr>
          <p:nvPr/>
        </p:nvSpPr>
        <p:spPr bwMode="auto">
          <a:xfrm flipV="1">
            <a:off x="5164138" y="1980596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5" name="Line 146"/>
          <p:cNvSpPr>
            <a:spLocks noChangeShapeType="1"/>
          </p:cNvSpPr>
          <p:nvPr/>
        </p:nvSpPr>
        <p:spPr bwMode="auto">
          <a:xfrm flipV="1">
            <a:off x="5164138" y="1980596"/>
            <a:ext cx="495300" cy="6619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" name="Line 147"/>
          <p:cNvSpPr>
            <a:spLocks noChangeShapeType="1"/>
          </p:cNvSpPr>
          <p:nvPr/>
        </p:nvSpPr>
        <p:spPr bwMode="auto">
          <a:xfrm flipV="1">
            <a:off x="5164138" y="1980596"/>
            <a:ext cx="495300" cy="1127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7" name="Line 148"/>
          <p:cNvSpPr>
            <a:spLocks noChangeShapeType="1"/>
          </p:cNvSpPr>
          <p:nvPr/>
        </p:nvSpPr>
        <p:spPr bwMode="auto">
          <a:xfrm flipH="1" flipV="1">
            <a:off x="5164138" y="1710721"/>
            <a:ext cx="495300" cy="11731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8" name="Line 149"/>
          <p:cNvSpPr>
            <a:spLocks noChangeShapeType="1"/>
          </p:cNvSpPr>
          <p:nvPr/>
        </p:nvSpPr>
        <p:spPr bwMode="auto">
          <a:xfrm>
            <a:off x="5164138" y="2175858"/>
            <a:ext cx="495300" cy="7080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9" name="Line 150"/>
          <p:cNvSpPr>
            <a:spLocks noChangeShapeType="1"/>
          </p:cNvSpPr>
          <p:nvPr/>
        </p:nvSpPr>
        <p:spPr bwMode="auto">
          <a:xfrm>
            <a:off x="5164138" y="2642583"/>
            <a:ext cx="495300" cy="2413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0" name="Line 151"/>
          <p:cNvSpPr>
            <a:spLocks noChangeShapeType="1"/>
          </p:cNvSpPr>
          <p:nvPr/>
        </p:nvSpPr>
        <p:spPr bwMode="auto">
          <a:xfrm flipV="1">
            <a:off x="5164138" y="2883883"/>
            <a:ext cx="495300" cy="22383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1" name="Line 152"/>
          <p:cNvSpPr>
            <a:spLocks noChangeShapeType="1"/>
          </p:cNvSpPr>
          <p:nvPr/>
        </p:nvSpPr>
        <p:spPr bwMode="auto">
          <a:xfrm>
            <a:off x="6018213" y="1980596"/>
            <a:ext cx="244475" cy="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2" name="Freeform 153"/>
          <p:cNvSpPr>
            <a:spLocks/>
          </p:cNvSpPr>
          <p:nvPr/>
        </p:nvSpPr>
        <p:spPr bwMode="auto">
          <a:xfrm>
            <a:off x="6246813" y="1923446"/>
            <a:ext cx="115888" cy="114300"/>
          </a:xfrm>
          <a:custGeom>
            <a:avLst/>
            <a:gdLst>
              <a:gd name="T0" fmla="*/ 0 w 73"/>
              <a:gd name="T1" fmla="*/ 0 h 72"/>
              <a:gd name="T2" fmla="*/ 73 w 73"/>
              <a:gd name="T3" fmla="*/ 36 h 72"/>
              <a:gd name="T4" fmla="*/ 0 w 73"/>
              <a:gd name="T5" fmla="*/ 72 h 72"/>
              <a:gd name="T6" fmla="*/ 0 w 73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72">
                <a:moveTo>
                  <a:pt x="0" y="0"/>
                </a:moveTo>
                <a:lnTo>
                  <a:pt x="73" y="36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3" name="Line 154"/>
          <p:cNvSpPr>
            <a:spLocks noChangeShapeType="1"/>
          </p:cNvSpPr>
          <p:nvPr/>
        </p:nvSpPr>
        <p:spPr bwMode="auto">
          <a:xfrm>
            <a:off x="6018213" y="2883883"/>
            <a:ext cx="244475" cy="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4" name="Freeform 155"/>
          <p:cNvSpPr>
            <a:spLocks/>
          </p:cNvSpPr>
          <p:nvPr/>
        </p:nvSpPr>
        <p:spPr bwMode="auto">
          <a:xfrm>
            <a:off x="6246813" y="2826733"/>
            <a:ext cx="115888" cy="114300"/>
          </a:xfrm>
          <a:custGeom>
            <a:avLst/>
            <a:gdLst>
              <a:gd name="T0" fmla="*/ 0 w 73"/>
              <a:gd name="T1" fmla="*/ 0 h 72"/>
              <a:gd name="T2" fmla="*/ 73 w 73"/>
              <a:gd name="T3" fmla="*/ 36 h 72"/>
              <a:gd name="T4" fmla="*/ 0 w 73"/>
              <a:gd name="T5" fmla="*/ 72 h 72"/>
              <a:gd name="T6" fmla="*/ 0 w 73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72">
                <a:moveTo>
                  <a:pt x="0" y="0"/>
                </a:moveTo>
                <a:lnTo>
                  <a:pt x="73" y="36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512751" y="4204355"/>
                <a:ext cx="1334211" cy="124425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eqArr>
                                      <m:eqArr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he-IL" sz="200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eqAr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1" y="4204355"/>
                <a:ext cx="1334211" cy="1244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834877" y="3602095"/>
            <a:ext cx="81144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Input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57209" y="3585710"/>
            <a:ext cx="322254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Weights matrix of layer </a:t>
            </a:r>
            <a:r>
              <a:rPr lang="en-US" sz="2000" b="1" i="1" dirty="0" smtClean="0">
                <a:solidFill>
                  <a:schemeClr val="tx2"/>
                </a:solidFill>
              </a:rPr>
              <a:t>j</a:t>
            </a:r>
            <a:endParaRPr lang="he-IL" sz="2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Rectangle 277"/>
              <p:cNvSpPr/>
              <p:nvPr/>
            </p:nvSpPr>
            <p:spPr>
              <a:xfrm>
                <a:off x="1791125" y="3923318"/>
                <a:ext cx="5989559" cy="187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he-IL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e-I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e-IL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e-IL" sz="2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e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he-IL" sz="2000" i="0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  <m:d>
                                      <m:dPr>
                                        <m:ctrlP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neuron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he-IL" sz="2000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weights</m:t>
                                        </m:r>
                                      </m:e>
                                    </m:d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  <m:d>
                                      <m:dPr>
                                        <m:ctrlP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neuron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weights</m:t>
                                        </m:r>
                                      </m:e>
                                    </m:d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r>
                                <a:rPr lang="he-IL" sz="2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e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  <m:d>
                                      <m:dPr>
                                        <m:ctrlP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neuron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weights</m:t>
                                        </m:r>
                                      </m:e>
                                    </m:d>
                                    <m:r>
                                      <a:rPr lang="he-IL" sz="200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he-IL" sz="2000" i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he-IL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8" name="Rectangle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25" y="3923318"/>
                <a:ext cx="5989559" cy="187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7526964" y="4002205"/>
            <a:ext cx="397024" cy="1671776"/>
          </a:xfrm>
          <a:prstGeom prst="rightBrace">
            <a:avLst>
              <a:gd name="adj1" fmla="val 93307"/>
              <a:gd name="adj2" fmla="val 50948"/>
            </a:avLst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3988" y="4641815"/>
            <a:ext cx="1099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Neurons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Right Brace 93"/>
          <p:cNvSpPr/>
          <p:nvPr/>
        </p:nvSpPr>
        <p:spPr>
          <a:xfrm rot="5400000">
            <a:off x="5084688" y="3797946"/>
            <a:ext cx="397024" cy="4173417"/>
          </a:xfrm>
          <a:prstGeom prst="rightBrace">
            <a:avLst>
              <a:gd name="adj1" fmla="val 148424"/>
              <a:gd name="adj2" fmla="val 50948"/>
            </a:avLst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377" y="5992771"/>
            <a:ext cx="24112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Inputs per neuron =</a:t>
            </a:r>
            <a:endParaRPr lang="he-I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26102" y="5866351"/>
                <a:ext cx="2441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number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of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activations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 layer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102" y="5866351"/>
                <a:ext cx="2441694" cy="646331"/>
              </a:xfrm>
              <a:prstGeom prst="rect">
                <a:avLst/>
              </a:prstGeom>
              <a:blipFill>
                <a:blip r:embed="rId7"/>
                <a:stretch>
                  <a:fillRect l="-1995" t="-4717" r="-1247" b="-141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6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90" grpId="0"/>
      <p:bldP spid="91" grpId="0"/>
      <p:bldP spid="278" grpId="0"/>
      <p:bldP spid="3" grpId="0" animBg="1"/>
      <p:bldP spid="5" grpId="0"/>
      <p:bldP spid="94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16" y="200966"/>
            <a:ext cx="8571114" cy="66563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Linear Algebra Behind Feedforward: Example</a:t>
            </a: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15</a:t>
            </a:fld>
            <a:endParaRPr lang="he-IL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2445429" y="1942126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2021025" y="1539608"/>
                <a:ext cx="50411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25" y="1539608"/>
                <a:ext cx="504112" cy="461665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0" name="Straight Arrow Connector 179"/>
          <p:cNvCxnSpPr/>
          <p:nvPr/>
        </p:nvCxnSpPr>
        <p:spPr>
          <a:xfrm>
            <a:off x="2445429" y="2390880"/>
            <a:ext cx="578507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008361" y="1999481"/>
                <a:ext cx="51123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361" y="1999481"/>
                <a:ext cx="511230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Straight Arrow Connector 180"/>
          <p:cNvCxnSpPr/>
          <p:nvPr/>
        </p:nvCxnSpPr>
        <p:spPr>
          <a:xfrm flipV="1">
            <a:off x="2439220" y="2883341"/>
            <a:ext cx="584716" cy="9643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1985020" y="2533779"/>
                <a:ext cx="51123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20" y="2533779"/>
                <a:ext cx="511230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>
            <a:off x="3661232" y="904026"/>
            <a:ext cx="9925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Layer 1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517054" y="1122708"/>
            <a:ext cx="9925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Layer 2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805986" y="1303379"/>
            <a:ext cx="7489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Input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397720" y="1364227"/>
            <a:ext cx="941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Output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201" name="Freeform 82"/>
          <p:cNvSpPr>
            <a:spLocks/>
          </p:cNvSpPr>
          <p:nvPr/>
        </p:nvSpPr>
        <p:spPr bwMode="auto">
          <a:xfrm>
            <a:off x="3048001" y="2221081"/>
            <a:ext cx="358775" cy="360363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2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2" name="Freeform 83"/>
          <p:cNvSpPr>
            <a:spLocks/>
          </p:cNvSpPr>
          <p:nvPr/>
        </p:nvSpPr>
        <p:spPr bwMode="auto">
          <a:xfrm>
            <a:off x="3048001" y="2221081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3" name="Freeform 84"/>
          <p:cNvSpPr>
            <a:spLocks/>
          </p:cNvSpPr>
          <p:nvPr/>
        </p:nvSpPr>
        <p:spPr bwMode="auto">
          <a:xfrm>
            <a:off x="3048001" y="2687806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4" name="Freeform 85"/>
          <p:cNvSpPr>
            <a:spLocks/>
          </p:cNvSpPr>
          <p:nvPr/>
        </p:nvSpPr>
        <p:spPr bwMode="auto">
          <a:xfrm>
            <a:off x="3048001" y="2687806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5" name="Freeform 86"/>
          <p:cNvSpPr>
            <a:spLocks/>
          </p:cNvSpPr>
          <p:nvPr/>
        </p:nvSpPr>
        <p:spPr bwMode="auto">
          <a:xfrm>
            <a:off x="3949701" y="1287631"/>
            <a:ext cx="358775" cy="360363"/>
          </a:xfrm>
          <a:custGeom>
            <a:avLst/>
            <a:gdLst>
              <a:gd name="T0" fmla="*/ 0 w 994"/>
              <a:gd name="T1" fmla="*/ 497 h 995"/>
              <a:gd name="T2" fmla="*/ 497 w 994"/>
              <a:gd name="T3" fmla="*/ 0 h 995"/>
              <a:gd name="T4" fmla="*/ 994 w 994"/>
              <a:gd name="T5" fmla="*/ 497 h 995"/>
              <a:gd name="T6" fmla="*/ 994 w 994"/>
              <a:gd name="T7" fmla="*/ 497 h 995"/>
              <a:gd name="T8" fmla="*/ 497 w 994"/>
              <a:gd name="T9" fmla="*/ 995 h 995"/>
              <a:gd name="T10" fmla="*/ 0 w 994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4" y="222"/>
                  <a:pt x="994" y="497"/>
                </a:cubicBezTo>
                <a:cubicBezTo>
                  <a:pt x="994" y="497"/>
                  <a:pt x="994" y="497"/>
                  <a:pt x="994" y="497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6" name="Freeform 87"/>
          <p:cNvSpPr>
            <a:spLocks/>
          </p:cNvSpPr>
          <p:nvPr/>
        </p:nvSpPr>
        <p:spPr bwMode="auto">
          <a:xfrm>
            <a:off x="3949701" y="1279242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7" name="Freeform 88"/>
          <p:cNvSpPr>
            <a:spLocks/>
          </p:cNvSpPr>
          <p:nvPr/>
        </p:nvSpPr>
        <p:spPr bwMode="auto">
          <a:xfrm>
            <a:off x="3949701" y="1752768"/>
            <a:ext cx="358775" cy="360363"/>
          </a:xfrm>
          <a:custGeom>
            <a:avLst/>
            <a:gdLst>
              <a:gd name="T0" fmla="*/ 0 w 994"/>
              <a:gd name="T1" fmla="*/ 498 h 995"/>
              <a:gd name="T2" fmla="*/ 497 w 994"/>
              <a:gd name="T3" fmla="*/ 0 h 995"/>
              <a:gd name="T4" fmla="*/ 994 w 994"/>
              <a:gd name="T5" fmla="*/ 498 h 995"/>
              <a:gd name="T6" fmla="*/ 994 w 994"/>
              <a:gd name="T7" fmla="*/ 498 h 995"/>
              <a:gd name="T8" fmla="*/ 497 w 994"/>
              <a:gd name="T9" fmla="*/ 995 h 995"/>
              <a:gd name="T10" fmla="*/ 0 w 994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8"/>
                </a:cubicBezTo>
                <a:cubicBezTo>
                  <a:pt x="994" y="498"/>
                  <a:pt x="994" y="498"/>
                  <a:pt x="994" y="498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8" name="Freeform 89"/>
          <p:cNvSpPr>
            <a:spLocks/>
          </p:cNvSpPr>
          <p:nvPr/>
        </p:nvSpPr>
        <p:spPr bwMode="auto">
          <a:xfrm>
            <a:off x="3949701" y="1752768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9" name="Freeform 90"/>
          <p:cNvSpPr>
            <a:spLocks/>
          </p:cNvSpPr>
          <p:nvPr/>
        </p:nvSpPr>
        <p:spPr bwMode="auto">
          <a:xfrm>
            <a:off x="3949701" y="2219493"/>
            <a:ext cx="358775" cy="360363"/>
          </a:xfrm>
          <a:custGeom>
            <a:avLst/>
            <a:gdLst>
              <a:gd name="T0" fmla="*/ 0 w 994"/>
              <a:gd name="T1" fmla="*/ 497 h 995"/>
              <a:gd name="T2" fmla="*/ 497 w 994"/>
              <a:gd name="T3" fmla="*/ 0 h 995"/>
              <a:gd name="T4" fmla="*/ 994 w 994"/>
              <a:gd name="T5" fmla="*/ 497 h 995"/>
              <a:gd name="T6" fmla="*/ 994 w 994"/>
              <a:gd name="T7" fmla="*/ 497 h 995"/>
              <a:gd name="T8" fmla="*/ 497 w 994"/>
              <a:gd name="T9" fmla="*/ 995 h 995"/>
              <a:gd name="T10" fmla="*/ 0 w 994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7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7"/>
                </a:cubicBezTo>
                <a:cubicBezTo>
                  <a:pt x="994" y="497"/>
                  <a:pt x="994" y="497"/>
                  <a:pt x="994" y="497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0" name="Freeform 91"/>
          <p:cNvSpPr>
            <a:spLocks/>
          </p:cNvSpPr>
          <p:nvPr/>
        </p:nvSpPr>
        <p:spPr bwMode="auto">
          <a:xfrm>
            <a:off x="3949701" y="2219493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1" name="Freeform 92"/>
          <p:cNvSpPr>
            <a:spLocks/>
          </p:cNvSpPr>
          <p:nvPr/>
        </p:nvSpPr>
        <p:spPr bwMode="auto">
          <a:xfrm>
            <a:off x="3949701" y="2684631"/>
            <a:ext cx="358775" cy="360363"/>
          </a:xfrm>
          <a:custGeom>
            <a:avLst/>
            <a:gdLst>
              <a:gd name="T0" fmla="*/ 0 w 994"/>
              <a:gd name="T1" fmla="*/ 498 h 995"/>
              <a:gd name="T2" fmla="*/ 497 w 994"/>
              <a:gd name="T3" fmla="*/ 0 h 995"/>
              <a:gd name="T4" fmla="*/ 994 w 994"/>
              <a:gd name="T5" fmla="*/ 498 h 995"/>
              <a:gd name="T6" fmla="*/ 994 w 994"/>
              <a:gd name="T7" fmla="*/ 498 h 995"/>
              <a:gd name="T8" fmla="*/ 497 w 994"/>
              <a:gd name="T9" fmla="*/ 995 h 995"/>
              <a:gd name="T10" fmla="*/ 0 w 994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8"/>
                </a:cubicBezTo>
                <a:cubicBezTo>
                  <a:pt x="994" y="498"/>
                  <a:pt x="994" y="498"/>
                  <a:pt x="994" y="498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2" name="Freeform 93"/>
          <p:cNvSpPr>
            <a:spLocks/>
          </p:cNvSpPr>
          <p:nvPr/>
        </p:nvSpPr>
        <p:spPr bwMode="auto">
          <a:xfrm>
            <a:off x="3949701" y="2684631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0" y="0"/>
                  <a:pt x="113" y="0"/>
                </a:cubicBezTo>
                <a:cubicBezTo>
                  <a:pt x="175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5" y="227"/>
                  <a:pt x="113" y="227"/>
                </a:cubicBezTo>
                <a:cubicBezTo>
                  <a:pt x="50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3" name="Freeform 94"/>
          <p:cNvSpPr>
            <a:spLocks/>
          </p:cNvSpPr>
          <p:nvPr/>
        </p:nvSpPr>
        <p:spPr bwMode="auto">
          <a:xfrm>
            <a:off x="3949701" y="3151356"/>
            <a:ext cx="358775" cy="358775"/>
          </a:xfrm>
          <a:custGeom>
            <a:avLst/>
            <a:gdLst>
              <a:gd name="T0" fmla="*/ 0 w 994"/>
              <a:gd name="T1" fmla="*/ 497 h 995"/>
              <a:gd name="T2" fmla="*/ 497 w 994"/>
              <a:gd name="T3" fmla="*/ 0 h 995"/>
              <a:gd name="T4" fmla="*/ 994 w 994"/>
              <a:gd name="T5" fmla="*/ 497 h 995"/>
              <a:gd name="T6" fmla="*/ 994 w 994"/>
              <a:gd name="T7" fmla="*/ 497 h 995"/>
              <a:gd name="T8" fmla="*/ 497 w 994"/>
              <a:gd name="T9" fmla="*/ 995 h 995"/>
              <a:gd name="T10" fmla="*/ 0 w 994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4" h="995">
                <a:moveTo>
                  <a:pt x="0" y="497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4" y="223"/>
                  <a:pt x="994" y="497"/>
                </a:cubicBezTo>
                <a:cubicBezTo>
                  <a:pt x="994" y="497"/>
                  <a:pt x="994" y="497"/>
                  <a:pt x="994" y="497"/>
                </a:cubicBezTo>
                <a:cubicBezTo>
                  <a:pt x="994" y="772"/>
                  <a:pt x="772" y="995"/>
                  <a:pt x="497" y="995"/>
                </a:cubicBezTo>
                <a:cubicBezTo>
                  <a:pt x="222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4" name="Freeform 95"/>
          <p:cNvSpPr>
            <a:spLocks/>
          </p:cNvSpPr>
          <p:nvPr/>
        </p:nvSpPr>
        <p:spPr bwMode="auto">
          <a:xfrm>
            <a:off x="3949701" y="3151356"/>
            <a:ext cx="358775" cy="358775"/>
          </a:xfrm>
          <a:custGeom>
            <a:avLst/>
            <a:gdLst>
              <a:gd name="T0" fmla="*/ 0 w 226"/>
              <a:gd name="T1" fmla="*/ 113 h 226"/>
              <a:gd name="T2" fmla="*/ 113 w 226"/>
              <a:gd name="T3" fmla="*/ 0 h 226"/>
              <a:gd name="T4" fmla="*/ 226 w 226"/>
              <a:gd name="T5" fmla="*/ 113 h 226"/>
              <a:gd name="T6" fmla="*/ 226 w 226"/>
              <a:gd name="T7" fmla="*/ 113 h 226"/>
              <a:gd name="T8" fmla="*/ 113 w 226"/>
              <a:gd name="T9" fmla="*/ 226 h 226"/>
              <a:gd name="T10" fmla="*/ 0 w 226"/>
              <a:gd name="T11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6">
                <a:moveTo>
                  <a:pt x="0" y="113"/>
                </a:moveTo>
                <a:cubicBezTo>
                  <a:pt x="0" y="50"/>
                  <a:pt x="50" y="0"/>
                  <a:pt x="113" y="0"/>
                </a:cubicBezTo>
                <a:cubicBezTo>
                  <a:pt x="175" y="0"/>
                  <a:pt x="226" y="50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5" y="226"/>
                  <a:pt x="113" y="226"/>
                </a:cubicBezTo>
                <a:cubicBezTo>
                  <a:pt x="50" y="226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5" name="Freeform 96"/>
          <p:cNvSpPr>
            <a:spLocks/>
          </p:cNvSpPr>
          <p:nvPr/>
        </p:nvSpPr>
        <p:spPr bwMode="auto">
          <a:xfrm>
            <a:off x="4803776" y="1559093"/>
            <a:ext cx="360363" cy="358775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6" name="Freeform 97"/>
          <p:cNvSpPr>
            <a:spLocks/>
          </p:cNvSpPr>
          <p:nvPr/>
        </p:nvSpPr>
        <p:spPr bwMode="auto">
          <a:xfrm>
            <a:off x="4803776" y="1559093"/>
            <a:ext cx="360363" cy="358775"/>
          </a:xfrm>
          <a:custGeom>
            <a:avLst/>
            <a:gdLst>
              <a:gd name="T0" fmla="*/ 0 w 227"/>
              <a:gd name="T1" fmla="*/ 113 h 226"/>
              <a:gd name="T2" fmla="*/ 113 w 227"/>
              <a:gd name="T3" fmla="*/ 0 h 226"/>
              <a:gd name="T4" fmla="*/ 227 w 227"/>
              <a:gd name="T5" fmla="*/ 113 h 226"/>
              <a:gd name="T6" fmla="*/ 227 w 227"/>
              <a:gd name="T7" fmla="*/ 113 h 226"/>
              <a:gd name="T8" fmla="*/ 113 w 227"/>
              <a:gd name="T9" fmla="*/ 226 h 226"/>
              <a:gd name="T10" fmla="*/ 0 w 227"/>
              <a:gd name="T11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6">
                <a:moveTo>
                  <a:pt x="0" y="113"/>
                </a:moveTo>
                <a:cubicBezTo>
                  <a:pt x="0" y="50"/>
                  <a:pt x="51" y="0"/>
                  <a:pt x="113" y="0"/>
                </a:cubicBezTo>
                <a:cubicBezTo>
                  <a:pt x="176" y="0"/>
                  <a:pt x="227" y="50"/>
                  <a:pt x="227" y="113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7" y="175"/>
                  <a:pt x="176" y="226"/>
                  <a:pt x="113" y="226"/>
                </a:cubicBezTo>
                <a:cubicBezTo>
                  <a:pt x="51" y="226"/>
                  <a:pt x="0" y="175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7" name="Freeform 98"/>
          <p:cNvSpPr>
            <a:spLocks/>
          </p:cNvSpPr>
          <p:nvPr/>
        </p:nvSpPr>
        <p:spPr bwMode="auto">
          <a:xfrm>
            <a:off x="4803776" y="2024231"/>
            <a:ext cx="360363" cy="360363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8" name="Freeform 99"/>
          <p:cNvSpPr>
            <a:spLocks/>
          </p:cNvSpPr>
          <p:nvPr/>
        </p:nvSpPr>
        <p:spPr bwMode="auto">
          <a:xfrm>
            <a:off x="4803776" y="2024231"/>
            <a:ext cx="360363" cy="360363"/>
          </a:xfrm>
          <a:custGeom>
            <a:avLst/>
            <a:gdLst>
              <a:gd name="T0" fmla="*/ 0 w 227"/>
              <a:gd name="T1" fmla="*/ 113 h 227"/>
              <a:gd name="T2" fmla="*/ 113 w 227"/>
              <a:gd name="T3" fmla="*/ 0 h 227"/>
              <a:gd name="T4" fmla="*/ 227 w 227"/>
              <a:gd name="T5" fmla="*/ 113 h 227"/>
              <a:gd name="T6" fmla="*/ 227 w 227"/>
              <a:gd name="T7" fmla="*/ 113 h 227"/>
              <a:gd name="T8" fmla="*/ 113 w 227"/>
              <a:gd name="T9" fmla="*/ 227 h 227"/>
              <a:gd name="T10" fmla="*/ 0 w 227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7" y="51"/>
                  <a:pt x="227" y="113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7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9" name="Freeform 100"/>
          <p:cNvSpPr>
            <a:spLocks/>
          </p:cNvSpPr>
          <p:nvPr/>
        </p:nvSpPr>
        <p:spPr bwMode="auto">
          <a:xfrm>
            <a:off x="4803776" y="2489368"/>
            <a:ext cx="360363" cy="36036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0" name="Freeform 101"/>
          <p:cNvSpPr>
            <a:spLocks/>
          </p:cNvSpPr>
          <p:nvPr/>
        </p:nvSpPr>
        <p:spPr bwMode="auto">
          <a:xfrm>
            <a:off x="4803776" y="2489368"/>
            <a:ext cx="360363" cy="360363"/>
          </a:xfrm>
          <a:custGeom>
            <a:avLst/>
            <a:gdLst>
              <a:gd name="T0" fmla="*/ 0 w 227"/>
              <a:gd name="T1" fmla="*/ 114 h 227"/>
              <a:gd name="T2" fmla="*/ 113 w 227"/>
              <a:gd name="T3" fmla="*/ 0 h 227"/>
              <a:gd name="T4" fmla="*/ 227 w 227"/>
              <a:gd name="T5" fmla="*/ 114 h 227"/>
              <a:gd name="T6" fmla="*/ 227 w 227"/>
              <a:gd name="T7" fmla="*/ 114 h 227"/>
              <a:gd name="T8" fmla="*/ 113 w 227"/>
              <a:gd name="T9" fmla="*/ 227 h 227"/>
              <a:gd name="T10" fmla="*/ 0 w 227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7">
                <a:moveTo>
                  <a:pt x="0" y="114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7" y="51"/>
                  <a:pt x="227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27" y="176"/>
                  <a:pt x="176" y="227"/>
                  <a:pt x="113" y="227"/>
                </a:cubicBezTo>
                <a:cubicBezTo>
                  <a:pt x="51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1" name="Freeform 102"/>
          <p:cNvSpPr>
            <a:spLocks/>
          </p:cNvSpPr>
          <p:nvPr/>
        </p:nvSpPr>
        <p:spPr bwMode="auto">
          <a:xfrm>
            <a:off x="4803776" y="2956093"/>
            <a:ext cx="360363" cy="358775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2" name="Freeform 103"/>
          <p:cNvSpPr>
            <a:spLocks/>
          </p:cNvSpPr>
          <p:nvPr/>
        </p:nvSpPr>
        <p:spPr bwMode="auto">
          <a:xfrm>
            <a:off x="4803776" y="2956093"/>
            <a:ext cx="360363" cy="358775"/>
          </a:xfrm>
          <a:custGeom>
            <a:avLst/>
            <a:gdLst>
              <a:gd name="T0" fmla="*/ 0 w 227"/>
              <a:gd name="T1" fmla="*/ 113 h 226"/>
              <a:gd name="T2" fmla="*/ 113 w 227"/>
              <a:gd name="T3" fmla="*/ 0 h 226"/>
              <a:gd name="T4" fmla="*/ 227 w 227"/>
              <a:gd name="T5" fmla="*/ 113 h 226"/>
              <a:gd name="T6" fmla="*/ 227 w 227"/>
              <a:gd name="T7" fmla="*/ 113 h 226"/>
              <a:gd name="T8" fmla="*/ 113 w 227"/>
              <a:gd name="T9" fmla="*/ 226 h 226"/>
              <a:gd name="T10" fmla="*/ 0 w 227"/>
              <a:gd name="T11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226">
                <a:moveTo>
                  <a:pt x="0" y="113"/>
                </a:moveTo>
                <a:cubicBezTo>
                  <a:pt x="0" y="50"/>
                  <a:pt x="51" y="0"/>
                  <a:pt x="113" y="0"/>
                </a:cubicBezTo>
                <a:cubicBezTo>
                  <a:pt x="176" y="0"/>
                  <a:pt x="227" y="50"/>
                  <a:pt x="227" y="113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7" y="176"/>
                  <a:pt x="176" y="226"/>
                  <a:pt x="113" y="226"/>
                </a:cubicBezTo>
                <a:cubicBezTo>
                  <a:pt x="51" y="226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3" name="Freeform 104"/>
          <p:cNvSpPr>
            <a:spLocks/>
          </p:cNvSpPr>
          <p:nvPr/>
        </p:nvSpPr>
        <p:spPr bwMode="auto">
          <a:xfrm>
            <a:off x="5659438" y="1828968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3"/>
                  <a:pt x="772" y="995"/>
                  <a:pt x="498" y="995"/>
                </a:cubicBezTo>
                <a:cubicBezTo>
                  <a:pt x="223" y="995"/>
                  <a:pt x="0" y="773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4" name="Freeform 105"/>
          <p:cNvSpPr>
            <a:spLocks/>
          </p:cNvSpPr>
          <p:nvPr/>
        </p:nvSpPr>
        <p:spPr bwMode="auto">
          <a:xfrm>
            <a:off x="5659438" y="1828968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5" name="Freeform 106"/>
          <p:cNvSpPr>
            <a:spLocks/>
          </p:cNvSpPr>
          <p:nvPr/>
        </p:nvSpPr>
        <p:spPr bwMode="auto">
          <a:xfrm>
            <a:off x="5659438" y="2732256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6" name="Freeform 107"/>
          <p:cNvSpPr>
            <a:spLocks/>
          </p:cNvSpPr>
          <p:nvPr/>
        </p:nvSpPr>
        <p:spPr bwMode="auto">
          <a:xfrm>
            <a:off x="5659438" y="2732256"/>
            <a:ext cx="358775" cy="360363"/>
          </a:xfrm>
          <a:custGeom>
            <a:avLst/>
            <a:gdLst>
              <a:gd name="T0" fmla="*/ 0 w 226"/>
              <a:gd name="T1" fmla="*/ 113 h 227"/>
              <a:gd name="T2" fmla="*/ 113 w 226"/>
              <a:gd name="T3" fmla="*/ 0 h 227"/>
              <a:gd name="T4" fmla="*/ 226 w 226"/>
              <a:gd name="T5" fmla="*/ 113 h 227"/>
              <a:gd name="T6" fmla="*/ 226 w 226"/>
              <a:gd name="T7" fmla="*/ 113 h 227"/>
              <a:gd name="T8" fmla="*/ 113 w 226"/>
              <a:gd name="T9" fmla="*/ 227 h 227"/>
              <a:gd name="T10" fmla="*/ 0 w 226"/>
              <a:gd name="T1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3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7" name="Freeform 108"/>
          <p:cNvSpPr>
            <a:spLocks/>
          </p:cNvSpPr>
          <p:nvPr/>
        </p:nvSpPr>
        <p:spPr bwMode="auto">
          <a:xfrm>
            <a:off x="3406776" y="1467018"/>
            <a:ext cx="542925" cy="935038"/>
          </a:xfrm>
          <a:custGeom>
            <a:avLst/>
            <a:gdLst>
              <a:gd name="T0" fmla="*/ 342 w 342"/>
              <a:gd name="T1" fmla="*/ 294 h 589"/>
              <a:gd name="T2" fmla="*/ 0 w 342"/>
              <a:gd name="T3" fmla="*/ 589 h 589"/>
              <a:gd name="T4" fmla="*/ 342 w 342"/>
              <a:gd name="T5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589">
                <a:moveTo>
                  <a:pt x="342" y="294"/>
                </a:moveTo>
                <a:lnTo>
                  <a:pt x="0" y="589"/>
                </a:lnTo>
                <a:lnTo>
                  <a:pt x="342" y="0"/>
                </a:lnTo>
              </a:path>
            </a:pathLst>
          </a:cu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8" name="Line 109"/>
          <p:cNvSpPr>
            <a:spLocks noChangeShapeType="1"/>
          </p:cNvSpPr>
          <p:nvPr/>
        </p:nvSpPr>
        <p:spPr bwMode="auto">
          <a:xfrm flipH="1" flipV="1">
            <a:off x="3406776" y="2402056"/>
            <a:ext cx="542925" cy="4635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9" name="Line 110"/>
          <p:cNvSpPr>
            <a:spLocks noChangeShapeType="1"/>
          </p:cNvSpPr>
          <p:nvPr/>
        </p:nvSpPr>
        <p:spPr bwMode="auto">
          <a:xfrm flipH="1" flipV="1">
            <a:off x="3406776" y="2402056"/>
            <a:ext cx="542925" cy="9286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0" name="Freeform 111"/>
          <p:cNvSpPr>
            <a:spLocks/>
          </p:cNvSpPr>
          <p:nvPr/>
        </p:nvSpPr>
        <p:spPr bwMode="auto">
          <a:xfrm>
            <a:off x="3048001" y="1759118"/>
            <a:ext cx="358775" cy="360363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1" name="Freeform 112"/>
          <p:cNvSpPr>
            <a:spLocks/>
          </p:cNvSpPr>
          <p:nvPr/>
        </p:nvSpPr>
        <p:spPr bwMode="auto">
          <a:xfrm>
            <a:off x="3048001" y="1759118"/>
            <a:ext cx="358775" cy="360363"/>
          </a:xfrm>
          <a:custGeom>
            <a:avLst/>
            <a:gdLst>
              <a:gd name="T0" fmla="*/ 0 w 226"/>
              <a:gd name="T1" fmla="*/ 114 h 227"/>
              <a:gd name="T2" fmla="*/ 113 w 226"/>
              <a:gd name="T3" fmla="*/ 0 h 227"/>
              <a:gd name="T4" fmla="*/ 226 w 226"/>
              <a:gd name="T5" fmla="*/ 114 h 227"/>
              <a:gd name="T6" fmla="*/ 226 w 226"/>
              <a:gd name="T7" fmla="*/ 114 h 227"/>
              <a:gd name="T8" fmla="*/ 113 w 226"/>
              <a:gd name="T9" fmla="*/ 227 h 227"/>
              <a:gd name="T10" fmla="*/ 0 w 226"/>
              <a:gd name="T11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27">
                <a:moveTo>
                  <a:pt x="0" y="114"/>
                </a:moveTo>
                <a:cubicBezTo>
                  <a:pt x="0" y="51"/>
                  <a:pt x="51" y="0"/>
                  <a:pt x="113" y="0"/>
                </a:cubicBezTo>
                <a:cubicBezTo>
                  <a:pt x="176" y="0"/>
                  <a:pt x="226" y="51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6" y="176"/>
                  <a:pt x="176" y="227"/>
                  <a:pt x="113" y="227"/>
                </a:cubicBezTo>
                <a:cubicBezTo>
                  <a:pt x="51" y="227"/>
                  <a:pt x="0" y="176"/>
                  <a:pt x="0" y="114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2" name="Line 113"/>
          <p:cNvSpPr>
            <a:spLocks noChangeShapeType="1"/>
          </p:cNvSpPr>
          <p:nvPr/>
        </p:nvSpPr>
        <p:spPr bwMode="auto">
          <a:xfrm flipV="1">
            <a:off x="3406776" y="1467018"/>
            <a:ext cx="542925" cy="4730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3" name="Line 114"/>
          <p:cNvSpPr>
            <a:spLocks noChangeShapeType="1"/>
          </p:cNvSpPr>
          <p:nvPr/>
        </p:nvSpPr>
        <p:spPr bwMode="auto">
          <a:xfrm flipV="1">
            <a:off x="3406776" y="1933743"/>
            <a:ext cx="542925" cy="63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4" name="Line 115"/>
          <p:cNvSpPr>
            <a:spLocks noChangeShapeType="1"/>
          </p:cNvSpPr>
          <p:nvPr/>
        </p:nvSpPr>
        <p:spPr bwMode="auto">
          <a:xfrm flipH="1" flipV="1">
            <a:off x="3406776" y="1940093"/>
            <a:ext cx="542925" cy="13906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5" name="Line 116"/>
          <p:cNvSpPr>
            <a:spLocks noChangeShapeType="1"/>
          </p:cNvSpPr>
          <p:nvPr/>
        </p:nvSpPr>
        <p:spPr bwMode="auto">
          <a:xfrm>
            <a:off x="3406776" y="1940093"/>
            <a:ext cx="542925" cy="4587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6" name="Line 117"/>
          <p:cNvSpPr>
            <a:spLocks noChangeShapeType="1"/>
          </p:cNvSpPr>
          <p:nvPr/>
        </p:nvSpPr>
        <p:spPr bwMode="auto">
          <a:xfrm flipH="1" flipV="1">
            <a:off x="3406776" y="1940093"/>
            <a:ext cx="542925" cy="92551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7" name="Line 118"/>
          <p:cNvSpPr>
            <a:spLocks noChangeShapeType="1"/>
          </p:cNvSpPr>
          <p:nvPr/>
        </p:nvSpPr>
        <p:spPr bwMode="auto">
          <a:xfrm flipV="1">
            <a:off x="3406776" y="2398881"/>
            <a:ext cx="542925" cy="31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8" name="Line 119"/>
          <p:cNvSpPr>
            <a:spLocks noChangeShapeType="1"/>
          </p:cNvSpPr>
          <p:nvPr/>
        </p:nvSpPr>
        <p:spPr bwMode="auto">
          <a:xfrm flipV="1">
            <a:off x="3406776" y="1467018"/>
            <a:ext cx="542925" cy="14001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9" name="Line 120"/>
          <p:cNvSpPr>
            <a:spLocks noChangeShapeType="1"/>
          </p:cNvSpPr>
          <p:nvPr/>
        </p:nvSpPr>
        <p:spPr bwMode="auto">
          <a:xfrm flipH="1">
            <a:off x="3406776" y="1933743"/>
            <a:ext cx="542925" cy="9334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0" name="Line 121"/>
          <p:cNvSpPr>
            <a:spLocks noChangeShapeType="1"/>
          </p:cNvSpPr>
          <p:nvPr/>
        </p:nvSpPr>
        <p:spPr bwMode="auto">
          <a:xfrm flipH="1">
            <a:off x="3406776" y="2398881"/>
            <a:ext cx="542925" cy="46831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1" name="Line 122"/>
          <p:cNvSpPr>
            <a:spLocks noChangeShapeType="1"/>
          </p:cNvSpPr>
          <p:nvPr/>
        </p:nvSpPr>
        <p:spPr bwMode="auto">
          <a:xfrm flipH="1">
            <a:off x="3406776" y="2865606"/>
            <a:ext cx="542925" cy="15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2" name="Line 123"/>
          <p:cNvSpPr>
            <a:spLocks noChangeShapeType="1"/>
          </p:cNvSpPr>
          <p:nvPr/>
        </p:nvSpPr>
        <p:spPr bwMode="auto">
          <a:xfrm flipH="1" flipV="1">
            <a:off x="3406776" y="2867193"/>
            <a:ext cx="542925" cy="4635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3" name="Line 124"/>
          <p:cNvSpPr>
            <a:spLocks noChangeShapeType="1"/>
          </p:cNvSpPr>
          <p:nvPr/>
        </p:nvSpPr>
        <p:spPr bwMode="auto">
          <a:xfrm>
            <a:off x="4308476" y="1467018"/>
            <a:ext cx="495300" cy="2714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4" name="Line 125"/>
          <p:cNvSpPr>
            <a:spLocks noChangeShapeType="1"/>
          </p:cNvSpPr>
          <p:nvPr/>
        </p:nvSpPr>
        <p:spPr bwMode="auto">
          <a:xfrm flipV="1">
            <a:off x="4308476" y="1738481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5" name="Line 126"/>
          <p:cNvSpPr>
            <a:spLocks noChangeShapeType="1"/>
          </p:cNvSpPr>
          <p:nvPr/>
        </p:nvSpPr>
        <p:spPr bwMode="auto">
          <a:xfrm flipV="1">
            <a:off x="4308476" y="1738481"/>
            <a:ext cx="495300" cy="6604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6" name="Line 127"/>
          <p:cNvSpPr>
            <a:spLocks noChangeShapeType="1"/>
          </p:cNvSpPr>
          <p:nvPr/>
        </p:nvSpPr>
        <p:spPr bwMode="auto">
          <a:xfrm flipV="1">
            <a:off x="4308476" y="1738481"/>
            <a:ext cx="495300" cy="1127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7" name="Line 128"/>
          <p:cNvSpPr>
            <a:spLocks noChangeShapeType="1"/>
          </p:cNvSpPr>
          <p:nvPr/>
        </p:nvSpPr>
        <p:spPr bwMode="auto">
          <a:xfrm flipV="1">
            <a:off x="4308476" y="1738481"/>
            <a:ext cx="495300" cy="1592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8" name="Line 129"/>
          <p:cNvSpPr>
            <a:spLocks noChangeShapeType="1"/>
          </p:cNvSpPr>
          <p:nvPr/>
        </p:nvSpPr>
        <p:spPr bwMode="auto">
          <a:xfrm flipH="1" flipV="1">
            <a:off x="4308476" y="1467018"/>
            <a:ext cx="495300" cy="7366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9" name="Line 130"/>
          <p:cNvSpPr>
            <a:spLocks noChangeShapeType="1"/>
          </p:cNvSpPr>
          <p:nvPr/>
        </p:nvSpPr>
        <p:spPr bwMode="auto">
          <a:xfrm>
            <a:off x="4308476" y="1933743"/>
            <a:ext cx="495300" cy="2698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0" name="Line 131"/>
          <p:cNvSpPr>
            <a:spLocks noChangeShapeType="1"/>
          </p:cNvSpPr>
          <p:nvPr/>
        </p:nvSpPr>
        <p:spPr bwMode="auto">
          <a:xfrm flipV="1">
            <a:off x="4308476" y="2203618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1" name="Line 132"/>
          <p:cNvSpPr>
            <a:spLocks noChangeShapeType="1"/>
          </p:cNvSpPr>
          <p:nvPr/>
        </p:nvSpPr>
        <p:spPr bwMode="auto">
          <a:xfrm flipV="1">
            <a:off x="4308476" y="2670343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2" name="Line 133"/>
          <p:cNvSpPr>
            <a:spLocks noChangeShapeType="1"/>
          </p:cNvSpPr>
          <p:nvPr/>
        </p:nvSpPr>
        <p:spPr bwMode="auto">
          <a:xfrm flipV="1">
            <a:off x="4308476" y="3135481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3" name="Line 134"/>
          <p:cNvSpPr>
            <a:spLocks noChangeShapeType="1"/>
          </p:cNvSpPr>
          <p:nvPr/>
        </p:nvSpPr>
        <p:spPr bwMode="auto">
          <a:xfrm flipV="1">
            <a:off x="4308476" y="2203618"/>
            <a:ext cx="495300" cy="6619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4" name="Line 135"/>
          <p:cNvSpPr>
            <a:spLocks noChangeShapeType="1"/>
          </p:cNvSpPr>
          <p:nvPr/>
        </p:nvSpPr>
        <p:spPr bwMode="auto">
          <a:xfrm flipV="1">
            <a:off x="4308476" y="2203618"/>
            <a:ext cx="495300" cy="1127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5" name="Line 136"/>
          <p:cNvSpPr>
            <a:spLocks noChangeShapeType="1"/>
          </p:cNvSpPr>
          <p:nvPr/>
        </p:nvSpPr>
        <p:spPr bwMode="auto">
          <a:xfrm flipH="1" flipV="1">
            <a:off x="4308476" y="1467018"/>
            <a:ext cx="495300" cy="12033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6" name="Line 137"/>
          <p:cNvSpPr>
            <a:spLocks noChangeShapeType="1"/>
          </p:cNvSpPr>
          <p:nvPr/>
        </p:nvSpPr>
        <p:spPr bwMode="auto">
          <a:xfrm>
            <a:off x="4308476" y="1933743"/>
            <a:ext cx="495300" cy="7366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7" name="Line 138"/>
          <p:cNvSpPr>
            <a:spLocks noChangeShapeType="1"/>
          </p:cNvSpPr>
          <p:nvPr/>
        </p:nvSpPr>
        <p:spPr bwMode="auto">
          <a:xfrm>
            <a:off x="4308476" y="2398881"/>
            <a:ext cx="495300" cy="2714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8" name="Line 139"/>
          <p:cNvSpPr>
            <a:spLocks noChangeShapeType="1"/>
          </p:cNvSpPr>
          <p:nvPr/>
        </p:nvSpPr>
        <p:spPr bwMode="auto">
          <a:xfrm>
            <a:off x="4308476" y="2865606"/>
            <a:ext cx="495300" cy="2698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9" name="Line 140"/>
          <p:cNvSpPr>
            <a:spLocks noChangeShapeType="1"/>
          </p:cNvSpPr>
          <p:nvPr/>
        </p:nvSpPr>
        <p:spPr bwMode="auto">
          <a:xfrm flipV="1">
            <a:off x="4308476" y="2670343"/>
            <a:ext cx="495300" cy="6604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0" name="Line 141"/>
          <p:cNvSpPr>
            <a:spLocks noChangeShapeType="1"/>
          </p:cNvSpPr>
          <p:nvPr/>
        </p:nvSpPr>
        <p:spPr bwMode="auto">
          <a:xfrm>
            <a:off x="4308476" y="1467018"/>
            <a:ext cx="495300" cy="16684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1" name="Line 142"/>
          <p:cNvSpPr>
            <a:spLocks noChangeShapeType="1"/>
          </p:cNvSpPr>
          <p:nvPr/>
        </p:nvSpPr>
        <p:spPr bwMode="auto">
          <a:xfrm>
            <a:off x="4308476" y="1933743"/>
            <a:ext cx="495300" cy="120173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2" name="Line 143"/>
          <p:cNvSpPr>
            <a:spLocks noChangeShapeType="1"/>
          </p:cNvSpPr>
          <p:nvPr/>
        </p:nvSpPr>
        <p:spPr bwMode="auto">
          <a:xfrm>
            <a:off x="4308476" y="2398881"/>
            <a:ext cx="495300" cy="7366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3" name="Line 144"/>
          <p:cNvSpPr>
            <a:spLocks noChangeShapeType="1"/>
          </p:cNvSpPr>
          <p:nvPr/>
        </p:nvSpPr>
        <p:spPr bwMode="auto">
          <a:xfrm>
            <a:off x="5164138" y="1738481"/>
            <a:ext cx="495300" cy="2698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4" name="Line 145"/>
          <p:cNvSpPr>
            <a:spLocks noChangeShapeType="1"/>
          </p:cNvSpPr>
          <p:nvPr/>
        </p:nvSpPr>
        <p:spPr bwMode="auto">
          <a:xfrm flipV="1">
            <a:off x="5164138" y="2008356"/>
            <a:ext cx="495300" cy="1952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5" name="Line 146"/>
          <p:cNvSpPr>
            <a:spLocks noChangeShapeType="1"/>
          </p:cNvSpPr>
          <p:nvPr/>
        </p:nvSpPr>
        <p:spPr bwMode="auto">
          <a:xfrm flipV="1">
            <a:off x="5164138" y="2008356"/>
            <a:ext cx="495300" cy="66198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" name="Line 147"/>
          <p:cNvSpPr>
            <a:spLocks noChangeShapeType="1"/>
          </p:cNvSpPr>
          <p:nvPr/>
        </p:nvSpPr>
        <p:spPr bwMode="auto">
          <a:xfrm flipV="1">
            <a:off x="5164138" y="2008356"/>
            <a:ext cx="495300" cy="1127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7" name="Line 148"/>
          <p:cNvSpPr>
            <a:spLocks noChangeShapeType="1"/>
          </p:cNvSpPr>
          <p:nvPr/>
        </p:nvSpPr>
        <p:spPr bwMode="auto">
          <a:xfrm flipH="1" flipV="1">
            <a:off x="5164138" y="1738481"/>
            <a:ext cx="495300" cy="1173163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8" name="Line 149"/>
          <p:cNvSpPr>
            <a:spLocks noChangeShapeType="1"/>
          </p:cNvSpPr>
          <p:nvPr/>
        </p:nvSpPr>
        <p:spPr bwMode="auto">
          <a:xfrm>
            <a:off x="5164138" y="2203618"/>
            <a:ext cx="495300" cy="7080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9" name="Line 150"/>
          <p:cNvSpPr>
            <a:spLocks noChangeShapeType="1"/>
          </p:cNvSpPr>
          <p:nvPr/>
        </p:nvSpPr>
        <p:spPr bwMode="auto">
          <a:xfrm>
            <a:off x="5164138" y="2670343"/>
            <a:ext cx="495300" cy="2413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0" name="Line 151"/>
          <p:cNvSpPr>
            <a:spLocks noChangeShapeType="1"/>
          </p:cNvSpPr>
          <p:nvPr/>
        </p:nvSpPr>
        <p:spPr bwMode="auto">
          <a:xfrm flipV="1">
            <a:off x="5164138" y="2911643"/>
            <a:ext cx="495300" cy="223838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1" name="Line 152"/>
          <p:cNvSpPr>
            <a:spLocks noChangeShapeType="1"/>
          </p:cNvSpPr>
          <p:nvPr/>
        </p:nvSpPr>
        <p:spPr bwMode="auto">
          <a:xfrm>
            <a:off x="6018213" y="2008356"/>
            <a:ext cx="244475" cy="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2" name="Freeform 153"/>
          <p:cNvSpPr>
            <a:spLocks/>
          </p:cNvSpPr>
          <p:nvPr/>
        </p:nvSpPr>
        <p:spPr bwMode="auto">
          <a:xfrm>
            <a:off x="6246813" y="1951206"/>
            <a:ext cx="115888" cy="114300"/>
          </a:xfrm>
          <a:custGeom>
            <a:avLst/>
            <a:gdLst>
              <a:gd name="T0" fmla="*/ 0 w 73"/>
              <a:gd name="T1" fmla="*/ 0 h 72"/>
              <a:gd name="T2" fmla="*/ 73 w 73"/>
              <a:gd name="T3" fmla="*/ 36 h 72"/>
              <a:gd name="T4" fmla="*/ 0 w 73"/>
              <a:gd name="T5" fmla="*/ 72 h 72"/>
              <a:gd name="T6" fmla="*/ 0 w 73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72">
                <a:moveTo>
                  <a:pt x="0" y="0"/>
                </a:moveTo>
                <a:lnTo>
                  <a:pt x="73" y="36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3" name="Line 154"/>
          <p:cNvSpPr>
            <a:spLocks noChangeShapeType="1"/>
          </p:cNvSpPr>
          <p:nvPr/>
        </p:nvSpPr>
        <p:spPr bwMode="auto">
          <a:xfrm>
            <a:off x="6018213" y="2911643"/>
            <a:ext cx="244475" cy="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4" name="Freeform 155"/>
          <p:cNvSpPr>
            <a:spLocks/>
          </p:cNvSpPr>
          <p:nvPr/>
        </p:nvSpPr>
        <p:spPr bwMode="auto">
          <a:xfrm>
            <a:off x="6246813" y="2854493"/>
            <a:ext cx="115888" cy="114300"/>
          </a:xfrm>
          <a:custGeom>
            <a:avLst/>
            <a:gdLst>
              <a:gd name="T0" fmla="*/ 0 w 73"/>
              <a:gd name="T1" fmla="*/ 0 h 72"/>
              <a:gd name="T2" fmla="*/ 73 w 73"/>
              <a:gd name="T3" fmla="*/ 36 h 72"/>
              <a:gd name="T4" fmla="*/ 0 w 73"/>
              <a:gd name="T5" fmla="*/ 72 h 72"/>
              <a:gd name="T6" fmla="*/ 0 w 73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72">
                <a:moveTo>
                  <a:pt x="0" y="0"/>
                </a:moveTo>
                <a:lnTo>
                  <a:pt x="73" y="36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929169" y="3765068"/>
                <a:ext cx="1248099" cy="10831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69" y="3765068"/>
                <a:ext cx="1248099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Rectangle 277"/>
              <p:cNvSpPr/>
              <p:nvPr/>
            </p:nvSpPr>
            <p:spPr>
              <a:xfrm>
                <a:off x="2323626" y="3605371"/>
                <a:ext cx="3378512" cy="137902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 lIns="72000" tIns="36000" rIns="36000" bIns="3600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baseline="30000" dirty="0">
                    <a:latin typeface="Cambria Math" panose="02040503050406030204" pitchFamily="18" charset="0"/>
                  </a:rPr>
                  <a:t>st</a:t>
                </a: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hidden layer weights: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e-IL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e-I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he-IL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8" name="Rectangle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26" y="3605371"/>
                <a:ext cx="3378512" cy="1379023"/>
              </a:xfrm>
              <a:prstGeom prst="rect">
                <a:avLst/>
              </a:prstGeom>
              <a:blipFill>
                <a:blip r:embed="rId6"/>
                <a:stretch>
                  <a:fillRect l="-1975" t="-3043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109383" y="5245740"/>
                <a:ext cx="7719668" cy="1242007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e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he-IL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83" y="5245740"/>
                <a:ext cx="7719668" cy="1242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Right Arrow 279"/>
          <p:cNvSpPr/>
          <p:nvPr/>
        </p:nvSpPr>
        <p:spPr>
          <a:xfrm>
            <a:off x="400051" y="5548649"/>
            <a:ext cx="595031" cy="707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5838825" y="3603241"/>
                <a:ext cx="2407903" cy="1350476"/>
              </a:xfrm>
              <a:prstGeom prst="rect">
                <a:avLst/>
              </a:prstGeom>
              <a:ln w="19050">
                <a:solidFill>
                  <a:srgbClr val="F18B97"/>
                </a:solidFill>
              </a:ln>
            </p:spPr>
            <p:txBody>
              <a:bodyPr wrap="none" tIns="72000" bIns="108000">
                <a:sp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baseline="30000" dirty="0" smtClean="0">
                    <a:latin typeface="Cambria Math" panose="02040503050406030204" pitchFamily="18" charset="0"/>
                  </a:rPr>
                  <a:t>st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neuron activation: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25" y="3603241"/>
                <a:ext cx="2407903" cy="1350476"/>
              </a:xfrm>
              <a:prstGeom prst="rect">
                <a:avLst/>
              </a:prstGeom>
              <a:blipFill>
                <a:blip r:embed="rId8"/>
                <a:stretch>
                  <a:fillRect l="-2010" t="-444"/>
                </a:stretch>
              </a:blipFill>
              <a:ln w="19050">
                <a:solidFill>
                  <a:srgbClr val="F18B97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4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18B97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4" grpId="0"/>
      <p:bldP spid="275" grpId="0"/>
      <p:bldP spid="278" grpId="0" animBg="1"/>
      <p:bldP spid="279" grpId="0"/>
      <p:bldP spid="280" grpId="0" animBg="1"/>
      <p:bldP spid="2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Linear Algebra Behind Feedforward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16</a:t>
            </a:fld>
            <a:endParaRPr lang="he-IL" dirty="0"/>
          </a:p>
        </p:txBody>
      </p:sp>
      <p:sp>
        <p:nvSpPr>
          <p:cNvPr id="195" name="TextBox 194"/>
          <p:cNvSpPr txBox="1"/>
          <p:nvPr/>
        </p:nvSpPr>
        <p:spPr>
          <a:xfrm>
            <a:off x="1129323" y="882006"/>
            <a:ext cx="90281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Layer 1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845150" y="1142265"/>
            <a:ext cx="90281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Layer 2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13496" y="1188248"/>
            <a:ext cx="68640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Input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566157" y="1372914"/>
            <a:ext cx="85792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Output</a:t>
            </a:r>
            <a:endParaRPr lang="he-IL" sz="1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4221534" y="904133"/>
                <a:ext cx="2522165" cy="110107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he-IL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34" y="904133"/>
                <a:ext cx="2522165" cy="1101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Rectangle 277"/>
              <p:cNvSpPr/>
              <p:nvPr/>
            </p:nvSpPr>
            <p:spPr>
              <a:xfrm>
                <a:off x="3952754" y="2135311"/>
                <a:ext cx="3583174" cy="1249115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 lIns="72000" tIns="36000" rIns="36000" bIns="3600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600" b="1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sz="1600" b="1" baseline="30000" dirty="0" smtClean="0">
                    <a:latin typeface="Cambria Math" panose="02040503050406030204" pitchFamily="18" charset="0"/>
                  </a:rPr>
                  <a:t>st</a:t>
                </a:r>
                <a:r>
                  <a:rPr lang="en-US" sz="1600" b="1" dirty="0" smtClean="0">
                    <a:latin typeface="Cambria Math" panose="02040503050406030204" pitchFamily="18" charset="0"/>
                  </a:rPr>
                  <a:t> hidden layer weights:</a:t>
                </a:r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e-IL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8" name="Rectangle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54" y="2135311"/>
                <a:ext cx="3583174" cy="1249115"/>
              </a:xfrm>
              <a:prstGeom prst="rect">
                <a:avLst/>
              </a:prstGeom>
              <a:blipFill>
                <a:blip r:embed="rId3"/>
                <a:stretch>
                  <a:fillRect l="-1184" t="-1923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253461" y="4199246"/>
                <a:ext cx="1896140" cy="4070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61" y="4199246"/>
                <a:ext cx="1896140" cy="407099"/>
              </a:xfrm>
              <a:prstGeom prst="rect">
                <a:avLst/>
              </a:prstGeom>
              <a:blipFill>
                <a:blip r:embed="rId4"/>
                <a:stretch>
                  <a:fillRect l="-35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Right Arrow 279"/>
          <p:cNvSpPr/>
          <p:nvPr/>
        </p:nvSpPr>
        <p:spPr>
          <a:xfrm>
            <a:off x="543205" y="4606345"/>
            <a:ext cx="537883" cy="707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0431" y="2028976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2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50431" y="202897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50431" y="2390926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50431" y="239092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442581" y="1301901"/>
            <a:ext cx="279400" cy="279400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442581" y="130190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442581" y="1663851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442581" y="166385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442581" y="2025801"/>
            <a:ext cx="279400" cy="280987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442581" y="2025801"/>
            <a:ext cx="279400" cy="280987"/>
          </a:xfrm>
          <a:custGeom>
            <a:avLst/>
            <a:gdLst>
              <a:gd name="T0" fmla="*/ 0 w 176"/>
              <a:gd name="T1" fmla="*/ 89 h 177"/>
              <a:gd name="T2" fmla="*/ 88 w 176"/>
              <a:gd name="T3" fmla="*/ 0 h 177"/>
              <a:gd name="T4" fmla="*/ 176 w 176"/>
              <a:gd name="T5" fmla="*/ 89 h 177"/>
              <a:gd name="T6" fmla="*/ 176 w 176"/>
              <a:gd name="T7" fmla="*/ 89 h 177"/>
              <a:gd name="T8" fmla="*/ 88 w 176"/>
              <a:gd name="T9" fmla="*/ 177 h 177"/>
              <a:gd name="T10" fmla="*/ 0 w 176"/>
              <a:gd name="T11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9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442581" y="2389338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442581" y="2389338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442581" y="2751288"/>
            <a:ext cx="279400" cy="280987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442581" y="275128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107744" y="1511451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2107744" y="1511451"/>
            <a:ext cx="279400" cy="280987"/>
          </a:xfrm>
          <a:custGeom>
            <a:avLst/>
            <a:gdLst>
              <a:gd name="T0" fmla="*/ 0 w 176"/>
              <a:gd name="T1" fmla="*/ 89 h 177"/>
              <a:gd name="T2" fmla="*/ 88 w 176"/>
              <a:gd name="T3" fmla="*/ 0 h 177"/>
              <a:gd name="T4" fmla="*/ 176 w 176"/>
              <a:gd name="T5" fmla="*/ 89 h 177"/>
              <a:gd name="T6" fmla="*/ 176 w 176"/>
              <a:gd name="T7" fmla="*/ 89 h 177"/>
              <a:gd name="T8" fmla="*/ 88 w 176"/>
              <a:gd name="T9" fmla="*/ 177 h 177"/>
              <a:gd name="T10" fmla="*/ 0 w 176"/>
              <a:gd name="T11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9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107744" y="1874988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2107744" y="1874988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2107744" y="2236938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107744" y="223693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07744" y="2600476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2107744" y="260047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772906" y="1722588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3"/>
                  <a:pt x="772" y="995"/>
                  <a:pt x="498" y="995"/>
                </a:cubicBezTo>
                <a:cubicBezTo>
                  <a:pt x="223" y="995"/>
                  <a:pt x="0" y="773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2772906" y="172258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40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40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2772906" y="2425851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2772906" y="242585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40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40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 flipV="1">
            <a:off x="1029831" y="2168676"/>
            <a:ext cx="412750" cy="3603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1029831" y="2168676"/>
            <a:ext cx="412750" cy="7223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750431" y="1668613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750431" y="1668613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1029831" y="1441601"/>
            <a:ext cx="412750" cy="3667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1029831" y="1803551"/>
            <a:ext cx="412750" cy="47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 flipV="1">
            <a:off x="1029831" y="1808313"/>
            <a:ext cx="412750" cy="10826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1029831" y="1808313"/>
            <a:ext cx="412750" cy="3587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 flipV="1">
            <a:off x="1029831" y="1808313"/>
            <a:ext cx="412750" cy="7207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1029831" y="2167088"/>
            <a:ext cx="412750" cy="158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1029831" y="1441601"/>
            <a:ext cx="412750" cy="10890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1029831" y="1803551"/>
            <a:ext cx="412750" cy="7270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>
            <a:off x="1029831" y="2167088"/>
            <a:ext cx="412750" cy="36353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1029831" y="2529038"/>
            <a:ext cx="412750" cy="158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1029831" y="2530626"/>
            <a:ext cx="412750" cy="3603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1721981" y="1441601"/>
            <a:ext cx="385763" cy="2111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1721981" y="1652738"/>
            <a:ext cx="385763" cy="15081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1721981" y="1652738"/>
            <a:ext cx="385763" cy="5143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1721981" y="1652738"/>
            <a:ext cx="385763" cy="8763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721981" y="1652738"/>
            <a:ext cx="385763" cy="12382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 flipV="1">
            <a:off x="1721981" y="1441601"/>
            <a:ext cx="385763" cy="57308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1721981" y="1803551"/>
            <a:ext cx="385763" cy="2111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1721981" y="2014688"/>
            <a:ext cx="385763" cy="1524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1721981" y="2376638"/>
            <a:ext cx="385763" cy="1524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1721981" y="2740176"/>
            <a:ext cx="385763" cy="15081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1721981" y="2014688"/>
            <a:ext cx="385763" cy="5143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1721981" y="2014688"/>
            <a:ext cx="385763" cy="8763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H="1" flipV="1">
            <a:off x="1721981" y="1441601"/>
            <a:ext cx="385763" cy="9350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1721981" y="1803551"/>
            <a:ext cx="385763" cy="57308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1721981" y="2167088"/>
            <a:ext cx="385763" cy="2095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1721981" y="2529038"/>
            <a:ext cx="385763" cy="2111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8" name="Line 62"/>
          <p:cNvSpPr>
            <a:spLocks noChangeShapeType="1"/>
          </p:cNvSpPr>
          <p:nvPr/>
        </p:nvSpPr>
        <p:spPr bwMode="auto">
          <a:xfrm flipV="1">
            <a:off x="1721981" y="2376638"/>
            <a:ext cx="385763" cy="5143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9" name="Line 63"/>
          <p:cNvSpPr>
            <a:spLocks noChangeShapeType="1"/>
          </p:cNvSpPr>
          <p:nvPr/>
        </p:nvSpPr>
        <p:spPr bwMode="auto">
          <a:xfrm>
            <a:off x="1721981" y="1441601"/>
            <a:ext cx="385763" cy="129857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0" name="Line 64"/>
          <p:cNvSpPr>
            <a:spLocks noChangeShapeType="1"/>
          </p:cNvSpPr>
          <p:nvPr/>
        </p:nvSpPr>
        <p:spPr bwMode="auto">
          <a:xfrm>
            <a:off x="1721981" y="1803551"/>
            <a:ext cx="385763" cy="93662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1" name="Line 65"/>
          <p:cNvSpPr>
            <a:spLocks noChangeShapeType="1"/>
          </p:cNvSpPr>
          <p:nvPr/>
        </p:nvSpPr>
        <p:spPr bwMode="auto">
          <a:xfrm>
            <a:off x="1721981" y="2167088"/>
            <a:ext cx="385763" cy="57308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2" name="Line 66"/>
          <p:cNvSpPr>
            <a:spLocks noChangeShapeType="1"/>
          </p:cNvSpPr>
          <p:nvPr/>
        </p:nvSpPr>
        <p:spPr bwMode="auto">
          <a:xfrm>
            <a:off x="2387144" y="1652738"/>
            <a:ext cx="385763" cy="20955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 flipV="1">
            <a:off x="2387144" y="1862288"/>
            <a:ext cx="385763" cy="15240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4" name="Line 68"/>
          <p:cNvSpPr>
            <a:spLocks noChangeShapeType="1"/>
          </p:cNvSpPr>
          <p:nvPr/>
        </p:nvSpPr>
        <p:spPr bwMode="auto">
          <a:xfrm flipV="1">
            <a:off x="2387144" y="1862288"/>
            <a:ext cx="385763" cy="51435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5" name="Line 69"/>
          <p:cNvSpPr>
            <a:spLocks noChangeShapeType="1"/>
          </p:cNvSpPr>
          <p:nvPr/>
        </p:nvSpPr>
        <p:spPr bwMode="auto">
          <a:xfrm flipV="1">
            <a:off x="2387144" y="1862288"/>
            <a:ext cx="385763" cy="87788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6" name="Line 70"/>
          <p:cNvSpPr>
            <a:spLocks noChangeShapeType="1"/>
          </p:cNvSpPr>
          <p:nvPr/>
        </p:nvSpPr>
        <p:spPr bwMode="auto">
          <a:xfrm flipH="1" flipV="1">
            <a:off x="2387144" y="1652738"/>
            <a:ext cx="385763" cy="9128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>
            <a:off x="2387144" y="2014688"/>
            <a:ext cx="385763" cy="5508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8" name="Line 72"/>
          <p:cNvSpPr>
            <a:spLocks noChangeShapeType="1"/>
          </p:cNvSpPr>
          <p:nvPr/>
        </p:nvSpPr>
        <p:spPr bwMode="auto">
          <a:xfrm>
            <a:off x="2387144" y="2376638"/>
            <a:ext cx="385763" cy="1889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9" name="Line 73"/>
          <p:cNvSpPr>
            <a:spLocks noChangeShapeType="1"/>
          </p:cNvSpPr>
          <p:nvPr/>
        </p:nvSpPr>
        <p:spPr bwMode="auto">
          <a:xfrm flipV="1">
            <a:off x="2387144" y="2565551"/>
            <a:ext cx="385763" cy="1746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0" name="Line 74"/>
          <p:cNvSpPr>
            <a:spLocks noChangeShapeType="1"/>
          </p:cNvSpPr>
          <p:nvPr/>
        </p:nvSpPr>
        <p:spPr bwMode="auto">
          <a:xfrm>
            <a:off x="3052306" y="1862288"/>
            <a:ext cx="190500" cy="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1" name="Freeform 75"/>
          <p:cNvSpPr>
            <a:spLocks/>
          </p:cNvSpPr>
          <p:nvPr/>
        </p:nvSpPr>
        <p:spPr bwMode="auto">
          <a:xfrm>
            <a:off x="3231694" y="1817838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2" name="Line 76"/>
          <p:cNvSpPr>
            <a:spLocks noChangeShapeType="1"/>
          </p:cNvSpPr>
          <p:nvPr/>
        </p:nvSpPr>
        <p:spPr bwMode="auto">
          <a:xfrm>
            <a:off x="3052306" y="2565551"/>
            <a:ext cx="190500" cy="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3" name="Freeform 77"/>
          <p:cNvSpPr>
            <a:spLocks/>
          </p:cNvSpPr>
          <p:nvPr/>
        </p:nvSpPr>
        <p:spPr bwMode="auto">
          <a:xfrm>
            <a:off x="3231694" y="2521101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4" name="Line 78"/>
          <p:cNvSpPr>
            <a:spLocks noChangeShapeType="1"/>
          </p:cNvSpPr>
          <p:nvPr/>
        </p:nvSpPr>
        <p:spPr bwMode="auto">
          <a:xfrm flipH="1">
            <a:off x="1029831" y="1441601"/>
            <a:ext cx="412750" cy="7270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5" name="Line 79"/>
          <p:cNvSpPr>
            <a:spLocks noChangeShapeType="1"/>
          </p:cNvSpPr>
          <p:nvPr/>
        </p:nvSpPr>
        <p:spPr bwMode="auto">
          <a:xfrm flipH="1">
            <a:off x="1029831" y="1803551"/>
            <a:ext cx="412750" cy="3651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3052306" y="3617818"/>
                <a:ext cx="4572000" cy="19066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e-I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e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he-IL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he-IL" sz="2000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06" y="3617818"/>
                <a:ext cx="4572000" cy="1906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1129323" y="5091033"/>
                <a:ext cx="2382383" cy="1102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23" y="5091033"/>
                <a:ext cx="2382383" cy="1102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4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8" grpId="0" animBg="1"/>
      <p:bldP spid="279" grpId="0"/>
      <p:bldP spid="280" grpId="0" animBg="1"/>
      <p:bldP spid="146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Linear Algebra Behind Feedforward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17</a:t>
            </a:fld>
            <a:endParaRPr lang="he-IL" dirty="0"/>
          </a:p>
        </p:txBody>
      </p:sp>
      <p:sp>
        <p:nvSpPr>
          <p:cNvPr id="195" name="TextBox 194"/>
          <p:cNvSpPr txBox="1"/>
          <p:nvPr/>
        </p:nvSpPr>
        <p:spPr>
          <a:xfrm>
            <a:off x="1129323" y="882006"/>
            <a:ext cx="90281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Layer 1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845150" y="1142265"/>
            <a:ext cx="90281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Layer 2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13496" y="1188248"/>
            <a:ext cx="68640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Input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566157" y="1372914"/>
            <a:ext cx="85792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Output</a:t>
            </a:r>
            <a:endParaRPr lang="he-IL" sz="1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77422" y="2927501"/>
                <a:ext cx="8734566" cy="159357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e-I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e-IL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he-IL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/>
                                  <m:e/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2" y="2927501"/>
                <a:ext cx="8734566" cy="1593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5"/>
          <p:cNvSpPr>
            <a:spLocks/>
          </p:cNvSpPr>
          <p:nvPr/>
        </p:nvSpPr>
        <p:spPr bwMode="auto">
          <a:xfrm>
            <a:off x="750431" y="2028976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2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50431" y="202897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50431" y="2390926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50431" y="239092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442581" y="1301901"/>
            <a:ext cx="279400" cy="279400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442581" y="130190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442581" y="1663851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442581" y="166385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442581" y="2025801"/>
            <a:ext cx="279400" cy="280987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442581" y="2025801"/>
            <a:ext cx="279400" cy="280987"/>
          </a:xfrm>
          <a:custGeom>
            <a:avLst/>
            <a:gdLst>
              <a:gd name="T0" fmla="*/ 0 w 176"/>
              <a:gd name="T1" fmla="*/ 89 h 177"/>
              <a:gd name="T2" fmla="*/ 88 w 176"/>
              <a:gd name="T3" fmla="*/ 0 h 177"/>
              <a:gd name="T4" fmla="*/ 176 w 176"/>
              <a:gd name="T5" fmla="*/ 89 h 177"/>
              <a:gd name="T6" fmla="*/ 176 w 176"/>
              <a:gd name="T7" fmla="*/ 89 h 177"/>
              <a:gd name="T8" fmla="*/ 88 w 176"/>
              <a:gd name="T9" fmla="*/ 177 h 177"/>
              <a:gd name="T10" fmla="*/ 0 w 176"/>
              <a:gd name="T11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9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442581" y="2389338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442581" y="2389338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442581" y="2751288"/>
            <a:ext cx="279400" cy="280987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442581" y="275128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107744" y="1511451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2107744" y="1511451"/>
            <a:ext cx="279400" cy="280987"/>
          </a:xfrm>
          <a:custGeom>
            <a:avLst/>
            <a:gdLst>
              <a:gd name="T0" fmla="*/ 0 w 176"/>
              <a:gd name="T1" fmla="*/ 89 h 177"/>
              <a:gd name="T2" fmla="*/ 88 w 176"/>
              <a:gd name="T3" fmla="*/ 0 h 177"/>
              <a:gd name="T4" fmla="*/ 176 w 176"/>
              <a:gd name="T5" fmla="*/ 89 h 177"/>
              <a:gd name="T6" fmla="*/ 176 w 176"/>
              <a:gd name="T7" fmla="*/ 89 h 177"/>
              <a:gd name="T8" fmla="*/ 88 w 176"/>
              <a:gd name="T9" fmla="*/ 177 h 177"/>
              <a:gd name="T10" fmla="*/ 0 w 176"/>
              <a:gd name="T11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9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107744" y="1874988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2107744" y="1874988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2107744" y="2236938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107744" y="223693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07744" y="2600476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2107744" y="260047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772906" y="1722588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3"/>
                  <a:pt x="772" y="995"/>
                  <a:pt x="498" y="995"/>
                </a:cubicBezTo>
                <a:cubicBezTo>
                  <a:pt x="223" y="995"/>
                  <a:pt x="0" y="773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2772906" y="172258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40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40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2772906" y="2425851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2772906" y="242585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40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40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 flipV="1">
            <a:off x="1029831" y="2168676"/>
            <a:ext cx="412750" cy="3603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1029831" y="2168676"/>
            <a:ext cx="412750" cy="7223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750431" y="1668613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750431" y="1668613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1029831" y="1441601"/>
            <a:ext cx="412750" cy="3667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1029831" y="1803551"/>
            <a:ext cx="412750" cy="47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 flipV="1">
            <a:off x="1029831" y="1808313"/>
            <a:ext cx="412750" cy="10826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1029831" y="1808313"/>
            <a:ext cx="412750" cy="3587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 flipV="1">
            <a:off x="1029831" y="1808313"/>
            <a:ext cx="412750" cy="7207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1029831" y="2167088"/>
            <a:ext cx="412750" cy="158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1029831" y="1441601"/>
            <a:ext cx="412750" cy="10890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1029831" y="1803551"/>
            <a:ext cx="412750" cy="7270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>
            <a:off x="1029831" y="2167088"/>
            <a:ext cx="412750" cy="36353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1029831" y="2529038"/>
            <a:ext cx="412750" cy="158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1029831" y="2530626"/>
            <a:ext cx="412750" cy="3603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1721981" y="1441601"/>
            <a:ext cx="385763" cy="2111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1721981" y="1652738"/>
            <a:ext cx="385763" cy="15081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1721981" y="1652738"/>
            <a:ext cx="385763" cy="5143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1721981" y="1652738"/>
            <a:ext cx="385763" cy="8763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721981" y="1652738"/>
            <a:ext cx="385763" cy="12382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 flipV="1">
            <a:off x="1721981" y="1441601"/>
            <a:ext cx="385763" cy="57308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1721981" y="1803551"/>
            <a:ext cx="385763" cy="2111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1721981" y="2014688"/>
            <a:ext cx="385763" cy="1524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1721981" y="2376638"/>
            <a:ext cx="385763" cy="1524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1721981" y="2740176"/>
            <a:ext cx="385763" cy="15081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1721981" y="2014688"/>
            <a:ext cx="385763" cy="5143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1721981" y="2014688"/>
            <a:ext cx="385763" cy="87630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H="1" flipV="1">
            <a:off x="1721981" y="1441601"/>
            <a:ext cx="385763" cy="9350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1721981" y="1803551"/>
            <a:ext cx="385763" cy="57308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1721981" y="2167088"/>
            <a:ext cx="385763" cy="2095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1721981" y="2529038"/>
            <a:ext cx="385763" cy="2111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8" name="Line 62"/>
          <p:cNvSpPr>
            <a:spLocks noChangeShapeType="1"/>
          </p:cNvSpPr>
          <p:nvPr/>
        </p:nvSpPr>
        <p:spPr bwMode="auto">
          <a:xfrm flipV="1">
            <a:off x="1721981" y="2376638"/>
            <a:ext cx="385763" cy="5143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9" name="Line 63"/>
          <p:cNvSpPr>
            <a:spLocks noChangeShapeType="1"/>
          </p:cNvSpPr>
          <p:nvPr/>
        </p:nvSpPr>
        <p:spPr bwMode="auto">
          <a:xfrm>
            <a:off x="1721981" y="1441601"/>
            <a:ext cx="385763" cy="129857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0" name="Line 64"/>
          <p:cNvSpPr>
            <a:spLocks noChangeShapeType="1"/>
          </p:cNvSpPr>
          <p:nvPr/>
        </p:nvSpPr>
        <p:spPr bwMode="auto">
          <a:xfrm>
            <a:off x="1721981" y="1803551"/>
            <a:ext cx="385763" cy="93662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1" name="Line 65"/>
          <p:cNvSpPr>
            <a:spLocks noChangeShapeType="1"/>
          </p:cNvSpPr>
          <p:nvPr/>
        </p:nvSpPr>
        <p:spPr bwMode="auto">
          <a:xfrm>
            <a:off x="1721981" y="2167088"/>
            <a:ext cx="385763" cy="57308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2" name="Line 66"/>
          <p:cNvSpPr>
            <a:spLocks noChangeShapeType="1"/>
          </p:cNvSpPr>
          <p:nvPr/>
        </p:nvSpPr>
        <p:spPr bwMode="auto">
          <a:xfrm>
            <a:off x="2387144" y="1652738"/>
            <a:ext cx="385763" cy="20955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 flipV="1">
            <a:off x="2387144" y="1862288"/>
            <a:ext cx="385763" cy="15240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4" name="Line 68"/>
          <p:cNvSpPr>
            <a:spLocks noChangeShapeType="1"/>
          </p:cNvSpPr>
          <p:nvPr/>
        </p:nvSpPr>
        <p:spPr bwMode="auto">
          <a:xfrm flipV="1">
            <a:off x="2387144" y="1862288"/>
            <a:ext cx="385763" cy="51435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5" name="Line 69"/>
          <p:cNvSpPr>
            <a:spLocks noChangeShapeType="1"/>
          </p:cNvSpPr>
          <p:nvPr/>
        </p:nvSpPr>
        <p:spPr bwMode="auto">
          <a:xfrm flipV="1">
            <a:off x="2387144" y="1862288"/>
            <a:ext cx="385763" cy="877887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6" name="Line 70"/>
          <p:cNvSpPr>
            <a:spLocks noChangeShapeType="1"/>
          </p:cNvSpPr>
          <p:nvPr/>
        </p:nvSpPr>
        <p:spPr bwMode="auto">
          <a:xfrm flipH="1" flipV="1">
            <a:off x="2387144" y="1652738"/>
            <a:ext cx="385763" cy="9128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>
            <a:off x="2387144" y="2014688"/>
            <a:ext cx="385763" cy="55086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8" name="Line 72"/>
          <p:cNvSpPr>
            <a:spLocks noChangeShapeType="1"/>
          </p:cNvSpPr>
          <p:nvPr/>
        </p:nvSpPr>
        <p:spPr bwMode="auto">
          <a:xfrm>
            <a:off x="2387144" y="2376638"/>
            <a:ext cx="385763" cy="188912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9" name="Line 73"/>
          <p:cNvSpPr>
            <a:spLocks noChangeShapeType="1"/>
          </p:cNvSpPr>
          <p:nvPr/>
        </p:nvSpPr>
        <p:spPr bwMode="auto">
          <a:xfrm flipV="1">
            <a:off x="2387144" y="2565551"/>
            <a:ext cx="385763" cy="1746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0" name="Line 74"/>
          <p:cNvSpPr>
            <a:spLocks noChangeShapeType="1"/>
          </p:cNvSpPr>
          <p:nvPr/>
        </p:nvSpPr>
        <p:spPr bwMode="auto">
          <a:xfrm>
            <a:off x="3052306" y="1862288"/>
            <a:ext cx="190500" cy="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1" name="Freeform 75"/>
          <p:cNvSpPr>
            <a:spLocks/>
          </p:cNvSpPr>
          <p:nvPr/>
        </p:nvSpPr>
        <p:spPr bwMode="auto">
          <a:xfrm>
            <a:off x="3231694" y="1817838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2" name="Line 76"/>
          <p:cNvSpPr>
            <a:spLocks noChangeShapeType="1"/>
          </p:cNvSpPr>
          <p:nvPr/>
        </p:nvSpPr>
        <p:spPr bwMode="auto">
          <a:xfrm>
            <a:off x="3052306" y="2565551"/>
            <a:ext cx="190500" cy="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3" name="Freeform 77"/>
          <p:cNvSpPr>
            <a:spLocks/>
          </p:cNvSpPr>
          <p:nvPr/>
        </p:nvSpPr>
        <p:spPr bwMode="auto">
          <a:xfrm>
            <a:off x="3231694" y="2521101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4" name="Line 78"/>
          <p:cNvSpPr>
            <a:spLocks noChangeShapeType="1"/>
          </p:cNvSpPr>
          <p:nvPr/>
        </p:nvSpPr>
        <p:spPr bwMode="auto">
          <a:xfrm flipH="1">
            <a:off x="1029831" y="1441601"/>
            <a:ext cx="412750" cy="72707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5" name="Line 79"/>
          <p:cNvSpPr>
            <a:spLocks noChangeShapeType="1"/>
          </p:cNvSpPr>
          <p:nvPr/>
        </p:nvSpPr>
        <p:spPr bwMode="auto">
          <a:xfrm flipH="1">
            <a:off x="1029831" y="1803551"/>
            <a:ext cx="412750" cy="365125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506" y="4940781"/>
                <a:ext cx="5790111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=…</a:t>
                </a:r>
                <a:endParaRPr lang="he-IL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6" y="4940781"/>
                <a:ext cx="5790111" cy="552972"/>
              </a:xfrm>
              <a:prstGeom prst="rect">
                <a:avLst/>
              </a:prstGeom>
              <a:blipFill>
                <a:blip r:embed="rId3"/>
                <a:stretch>
                  <a:fillRect r="-316" b="-43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0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Computations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494" y="974912"/>
                <a:ext cx="8387605" cy="5183841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1" dirty="0" smtClean="0"/>
                  <a:t>Given NN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/>
                  <a:t> layers (hidden + output):</a:t>
                </a:r>
                <a:endParaRPr lang="en-US" sz="2400" dirty="0" smtClean="0"/>
              </a:p>
              <a:p>
                <a:r>
                  <a:rPr lang="en-US" sz="2400" dirty="0" smtClean="0"/>
                  <a:t>Total DMV (Dense Matrix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 smtClean="0"/>
                  <a:t>Vector) multiplications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b="0" dirty="0" smtClean="0"/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sz="2400" dirty="0" smtClean="0"/>
                  <a:t>Time complexity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sz="2400" dirty="0" smtClean="0"/>
                  <a:t>Memory </a:t>
                </a:r>
                <a:r>
                  <a:rPr lang="en-US" sz="2400" dirty="0"/>
                  <a:t>complexity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494" y="974912"/>
                <a:ext cx="8387605" cy="5183841"/>
              </a:xfrm>
              <a:blipFill rotWithShape="0">
                <a:blip r:embed="rId2"/>
                <a:stretch>
                  <a:fillRect l="-2616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18</a:t>
            </a:fld>
            <a:endParaRPr lang="he-IL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229" y="4139611"/>
            <a:ext cx="3132755" cy="1886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7636" y="4717416"/>
                <a:ext cx="3772571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e-I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he-IL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6" y="4717416"/>
                <a:ext cx="3772571" cy="11380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149070" y="4581553"/>
            <a:ext cx="195827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25615" y="4065730"/>
                <a:ext cx="8383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15" y="4065730"/>
                <a:ext cx="838306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77636" y="4777388"/>
            <a:ext cx="0" cy="102321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678" y="5028174"/>
                <a:ext cx="544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8" y="5028174"/>
                <a:ext cx="54495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494436" y="4777388"/>
            <a:ext cx="0" cy="102321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53548" y="4992537"/>
                <a:ext cx="8383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48" y="4992537"/>
                <a:ext cx="83830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1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Leftover – The Bias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19</a:t>
            </a:fld>
            <a:endParaRPr lang="he-IL" dirty="0"/>
          </a:p>
        </p:txBody>
      </p:sp>
      <p:sp>
        <p:nvSpPr>
          <p:cNvPr id="95" name="TextBox 94"/>
          <p:cNvSpPr txBox="1"/>
          <p:nvPr/>
        </p:nvSpPr>
        <p:spPr>
          <a:xfrm>
            <a:off x="6555211" y="841021"/>
            <a:ext cx="90281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Layer 1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71038" y="1101280"/>
            <a:ext cx="90281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Layer 2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39384" y="1147263"/>
            <a:ext cx="68640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Input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92045" y="1331929"/>
            <a:ext cx="85792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Output</a:t>
            </a:r>
            <a:endParaRPr lang="he-IL" sz="1600" b="1" dirty="0">
              <a:solidFill>
                <a:schemeClr val="tx2"/>
              </a:solidFill>
            </a:endParaRPr>
          </a:p>
        </p:txBody>
      </p:sp>
      <p:sp>
        <p:nvSpPr>
          <p:cNvPr id="99" name="Freeform 5"/>
          <p:cNvSpPr>
            <a:spLocks/>
          </p:cNvSpPr>
          <p:nvPr/>
        </p:nvSpPr>
        <p:spPr bwMode="auto">
          <a:xfrm>
            <a:off x="6176319" y="1987991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7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7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2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7" y="994"/>
                </a:cubicBezTo>
                <a:cubicBezTo>
                  <a:pt x="222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0" name="Freeform 6"/>
          <p:cNvSpPr>
            <a:spLocks/>
          </p:cNvSpPr>
          <p:nvPr/>
        </p:nvSpPr>
        <p:spPr bwMode="auto">
          <a:xfrm>
            <a:off x="6176319" y="198799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1" name="Freeform 7"/>
          <p:cNvSpPr>
            <a:spLocks/>
          </p:cNvSpPr>
          <p:nvPr/>
        </p:nvSpPr>
        <p:spPr bwMode="auto">
          <a:xfrm>
            <a:off x="6176319" y="2349941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" name="Freeform 8"/>
          <p:cNvSpPr>
            <a:spLocks/>
          </p:cNvSpPr>
          <p:nvPr/>
        </p:nvSpPr>
        <p:spPr bwMode="auto">
          <a:xfrm>
            <a:off x="6176319" y="234994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" name="Freeform 9"/>
          <p:cNvSpPr>
            <a:spLocks/>
          </p:cNvSpPr>
          <p:nvPr/>
        </p:nvSpPr>
        <p:spPr bwMode="auto">
          <a:xfrm>
            <a:off x="6868469" y="1260916"/>
            <a:ext cx="279400" cy="279400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2"/>
                  <a:pt x="223" y="0"/>
                  <a:pt x="497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" name="Freeform 10"/>
          <p:cNvSpPr>
            <a:spLocks/>
          </p:cNvSpPr>
          <p:nvPr/>
        </p:nvSpPr>
        <p:spPr bwMode="auto">
          <a:xfrm>
            <a:off x="6868469" y="126091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" name="Freeform 11"/>
          <p:cNvSpPr>
            <a:spLocks/>
          </p:cNvSpPr>
          <p:nvPr/>
        </p:nvSpPr>
        <p:spPr bwMode="auto">
          <a:xfrm>
            <a:off x="6868469" y="1622866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" name="Freeform 12"/>
          <p:cNvSpPr>
            <a:spLocks/>
          </p:cNvSpPr>
          <p:nvPr/>
        </p:nvSpPr>
        <p:spPr bwMode="auto">
          <a:xfrm>
            <a:off x="6868469" y="162286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" name="Freeform 13"/>
          <p:cNvSpPr>
            <a:spLocks/>
          </p:cNvSpPr>
          <p:nvPr/>
        </p:nvSpPr>
        <p:spPr bwMode="auto">
          <a:xfrm>
            <a:off x="6868469" y="1984816"/>
            <a:ext cx="279400" cy="280987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" name="Freeform 14"/>
          <p:cNvSpPr>
            <a:spLocks/>
          </p:cNvSpPr>
          <p:nvPr/>
        </p:nvSpPr>
        <p:spPr bwMode="auto">
          <a:xfrm>
            <a:off x="6868469" y="1984816"/>
            <a:ext cx="279400" cy="280987"/>
          </a:xfrm>
          <a:custGeom>
            <a:avLst/>
            <a:gdLst>
              <a:gd name="T0" fmla="*/ 0 w 176"/>
              <a:gd name="T1" fmla="*/ 89 h 177"/>
              <a:gd name="T2" fmla="*/ 88 w 176"/>
              <a:gd name="T3" fmla="*/ 0 h 177"/>
              <a:gd name="T4" fmla="*/ 176 w 176"/>
              <a:gd name="T5" fmla="*/ 89 h 177"/>
              <a:gd name="T6" fmla="*/ 176 w 176"/>
              <a:gd name="T7" fmla="*/ 89 h 177"/>
              <a:gd name="T8" fmla="*/ 88 w 176"/>
              <a:gd name="T9" fmla="*/ 177 h 177"/>
              <a:gd name="T10" fmla="*/ 0 w 176"/>
              <a:gd name="T11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9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868469" y="2348353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" name="Freeform 16"/>
          <p:cNvSpPr>
            <a:spLocks/>
          </p:cNvSpPr>
          <p:nvPr/>
        </p:nvSpPr>
        <p:spPr bwMode="auto">
          <a:xfrm>
            <a:off x="6868469" y="2348353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" name="Freeform 17"/>
          <p:cNvSpPr>
            <a:spLocks/>
          </p:cNvSpPr>
          <p:nvPr/>
        </p:nvSpPr>
        <p:spPr bwMode="auto">
          <a:xfrm>
            <a:off x="6868469" y="2710303"/>
            <a:ext cx="279400" cy="280987"/>
          </a:xfrm>
          <a:custGeom>
            <a:avLst/>
            <a:gdLst>
              <a:gd name="T0" fmla="*/ 0 w 995"/>
              <a:gd name="T1" fmla="*/ 497 h 995"/>
              <a:gd name="T2" fmla="*/ 497 w 995"/>
              <a:gd name="T3" fmla="*/ 0 h 995"/>
              <a:gd name="T4" fmla="*/ 995 w 995"/>
              <a:gd name="T5" fmla="*/ 497 h 995"/>
              <a:gd name="T6" fmla="*/ 995 w 995"/>
              <a:gd name="T7" fmla="*/ 497 h 995"/>
              <a:gd name="T8" fmla="*/ 497 w 995"/>
              <a:gd name="T9" fmla="*/ 995 h 995"/>
              <a:gd name="T10" fmla="*/ 0 w 995"/>
              <a:gd name="T11" fmla="*/ 497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7"/>
                </a:moveTo>
                <a:cubicBezTo>
                  <a:pt x="0" y="223"/>
                  <a:pt x="223" y="0"/>
                  <a:pt x="497" y="0"/>
                </a:cubicBezTo>
                <a:cubicBezTo>
                  <a:pt x="772" y="0"/>
                  <a:pt x="995" y="223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3" y="995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2" name="Freeform 18"/>
          <p:cNvSpPr>
            <a:spLocks/>
          </p:cNvSpPr>
          <p:nvPr/>
        </p:nvSpPr>
        <p:spPr bwMode="auto">
          <a:xfrm>
            <a:off x="6868469" y="2710303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3" name="Freeform 19"/>
          <p:cNvSpPr>
            <a:spLocks/>
          </p:cNvSpPr>
          <p:nvPr/>
        </p:nvSpPr>
        <p:spPr bwMode="auto">
          <a:xfrm>
            <a:off x="7533632" y="1470466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4" name="Freeform 20"/>
          <p:cNvSpPr>
            <a:spLocks/>
          </p:cNvSpPr>
          <p:nvPr/>
        </p:nvSpPr>
        <p:spPr bwMode="auto">
          <a:xfrm>
            <a:off x="7533632" y="1470466"/>
            <a:ext cx="279400" cy="280987"/>
          </a:xfrm>
          <a:custGeom>
            <a:avLst/>
            <a:gdLst>
              <a:gd name="T0" fmla="*/ 0 w 176"/>
              <a:gd name="T1" fmla="*/ 89 h 177"/>
              <a:gd name="T2" fmla="*/ 88 w 176"/>
              <a:gd name="T3" fmla="*/ 0 h 177"/>
              <a:gd name="T4" fmla="*/ 176 w 176"/>
              <a:gd name="T5" fmla="*/ 89 h 177"/>
              <a:gd name="T6" fmla="*/ 176 w 176"/>
              <a:gd name="T7" fmla="*/ 89 h 177"/>
              <a:gd name="T8" fmla="*/ 88 w 176"/>
              <a:gd name="T9" fmla="*/ 177 h 177"/>
              <a:gd name="T10" fmla="*/ 0 w 176"/>
              <a:gd name="T11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9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5" name="Freeform 21"/>
          <p:cNvSpPr>
            <a:spLocks/>
          </p:cNvSpPr>
          <p:nvPr/>
        </p:nvSpPr>
        <p:spPr bwMode="auto">
          <a:xfrm>
            <a:off x="7533632" y="1834003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6" name="Freeform 22"/>
          <p:cNvSpPr>
            <a:spLocks/>
          </p:cNvSpPr>
          <p:nvPr/>
        </p:nvSpPr>
        <p:spPr bwMode="auto">
          <a:xfrm>
            <a:off x="7533632" y="1834003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7" name="Freeform 23"/>
          <p:cNvSpPr>
            <a:spLocks/>
          </p:cNvSpPr>
          <p:nvPr/>
        </p:nvSpPr>
        <p:spPr bwMode="auto">
          <a:xfrm>
            <a:off x="7533632" y="2195953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8" name="Freeform 24"/>
          <p:cNvSpPr>
            <a:spLocks/>
          </p:cNvSpPr>
          <p:nvPr/>
        </p:nvSpPr>
        <p:spPr bwMode="auto">
          <a:xfrm>
            <a:off x="7533632" y="2195953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9" name="Freeform 25"/>
          <p:cNvSpPr>
            <a:spLocks/>
          </p:cNvSpPr>
          <p:nvPr/>
        </p:nvSpPr>
        <p:spPr bwMode="auto">
          <a:xfrm>
            <a:off x="7533632" y="2559491"/>
            <a:ext cx="279400" cy="279400"/>
          </a:xfrm>
          <a:custGeom>
            <a:avLst/>
            <a:gdLst>
              <a:gd name="T0" fmla="*/ 0 w 995"/>
              <a:gd name="T1" fmla="*/ 497 h 994"/>
              <a:gd name="T2" fmla="*/ 498 w 995"/>
              <a:gd name="T3" fmla="*/ 0 h 994"/>
              <a:gd name="T4" fmla="*/ 995 w 995"/>
              <a:gd name="T5" fmla="*/ 497 h 994"/>
              <a:gd name="T6" fmla="*/ 995 w 995"/>
              <a:gd name="T7" fmla="*/ 497 h 994"/>
              <a:gd name="T8" fmla="*/ 498 w 995"/>
              <a:gd name="T9" fmla="*/ 994 h 994"/>
              <a:gd name="T10" fmla="*/ 0 w 995"/>
              <a:gd name="T11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4">
                <a:moveTo>
                  <a:pt x="0" y="497"/>
                </a:moveTo>
                <a:cubicBezTo>
                  <a:pt x="0" y="222"/>
                  <a:pt x="223" y="0"/>
                  <a:pt x="498" y="0"/>
                </a:cubicBezTo>
                <a:cubicBezTo>
                  <a:pt x="772" y="0"/>
                  <a:pt x="995" y="222"/>
                  <a:pt x="995" y="497"/>
                </a:cubicBezTo>
                <a:cubicBezTo>
                  <a:pt x="995" y="497"/>
                  <a:pt x="995" y="497"/>
                  <a:pt x="995" y="497"/>
                </a:cubicBezTo>
                <a:cubicBezTo>
                  <a:pt x="995" y="772"/>
                  <a:pt x="772" y="994"/>
                  <a:pt x="498" y="994"/>
                </a:cubicBezTo>
                <a:cubicBezTo>
                  <a:pt x="223" y="994"/>
                  <a:pt x="0" y="772"/>
                  <a:pt x="0" y="49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0" name="Freeform 26"/>
          <p:cNvSpPr>
            <a:spLocks/>
          </p:cNvSpPr>
          <p:nvPr/>
        </p:nvSpPr>
        <p:spPr bwMode="auto">
          <a:xfrm>
            <a:off x="7533632" y="2559491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39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1" name="Freeform 27"/>
          <p:cNvSpPr>
            <a:spLocks/>
          </p:cNvSpPr>
          <p:nvPr/>
        </p:nvSpPr>
        <p:spPr bwMode="auto">
          <a:xfrm>
            <a:off x="8198794" y="1681603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3"/>
                  <a:pt x="772" y="995"/>
                  <a:pt x="498" y="995"/>
                </a:cubicBezTo>
                <a:cubicBezTo>
                  <a:pt x="223" y="995"/>
                  <a:pt x="0" y="773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2" name="Freeform 28"/>
          <p:cNvSpPr>
            <a:spLocks/>
          </p:cNvSpPr>
          <p:nvPr/>
        </p:nvSpPr>
        <p:spPr bwMode="auto">
          <a:xfrm>
            <a:off x="8198794" y="1681603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40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40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3" name="Freeform 29"/>
          <p:cNvSpPr>
            <a:spLocks/>
          </p:cNvSpPr>
          <p:nvPr/>
        </p:nvSpPr>
        <p:spPr bwMode="auto">
          <a:xfrm>
            <a:off x="8198794" y="2384866"/>
            <a:ext cx="279400" cy="279400"/>
          </a:xfrm>
          <a:custGeom>
            <a:avLst/>
            <a:gdLst>
              <a:gd name="T0" fmla="*/ 0 w 995"/>
              <a:gd name="T1" fmla="*/ 498 h 995"/>
              <a:gd name="T2" fmla="*/ 498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8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3" y="0"/>
                  <a:pt x="498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8" y="995"/>
                </a:cubicBezTo>
                <a:cubicBezTo>
                  <a:pt x="223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4" name="Freeform 30"/>
          <p:cNvSpPr>
            <a:spLocks/>
          </p:cNvSpPr>
          <p:nvPr/>
        </p:nvSpPr>
        <p:spPr bwMode="auto">
          <a:xfrm>
            <a:off x="8198794" y="2384866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39"/>
                  <a:pt x="40" y="0"/>
                  <a:pt x="88" y="0"/>
                </a:cubicBezTo>
                <a:cubicBezTo>
                  <a:pt x="137" y="0"/>
                  <a:pt x="176" y="39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6"/>
                  <a:pt x="88" y="176"/>
                </a:cubicBezTo>
                <a:cubicBezTo>
                  <a:pt x="40" y="176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5" name="Line 31"/>
          <p:cNvSpPr>
            <a:spLocks noChangeShapeType="1"/>
          </p:cNvSpPr>
          <p:nvPr/>
        </p:nvSpPr>
        <p:spPr bwMode="auto">
          <a:xfrm flipH="1" flipV="1">
            <a:off x="6455719" y="2127691"/>
            <a:ext cx="412750" cy="36036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6" name="Line 32"/>
          <p:cNvSpPr>
            <a:spLocks noChangeShapeType="1"/>
          </p:cNvSpPr>
          <p:nvPr/>
        </p:nvSpPr>
        <p:spPr bwMode="auto">
          <a:xfrm flipH="1" flipV="1">
            <a:off x="6455719" y="2127691"/>
            <a:ext cx="412750" cy="72231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7" name="Freeform 33"/>
          <p:cNvSpPr>
            <a:spLocks/>
          </p:cNvSpPr>
          <p:nvPr/>
        </p:nvSpPr>
        <p:spPr bwMode="auto">
          <a:xfrm>
            <a:off x="6176319" y="1627628"/>
            <a:ext cx="279400" cy="280987"/>
          </a:xfrm>
          <a:custGeom>
            <a:avLst/>
            <a:gdLst>
              <a:gd name="T0" fmla="*/ 0 w 995"/>
              <a:gd name="T1" fmla="*/ 498 h 995"/>
              <a:gd name="T2" fmla="*/ 497 w 995"/>
              <a:gd name="T3" fmla="*/ 0 h 995"/>
              <a:gd name="T4" fmla="*/ 995 w 995"/>
              <a:gd name="T5" fmla="*/ 498 h 995"/>
              <a:gd name="T6" fmla="*/ 995 w 995"/>
              <a:gd name="T7" fmla="*/ 498 h 995"/>
              <a:gd name="T8" fmla="*/ 497 w 995"/>
              <a:gd name="T9" fmla="*/ 995 h 995"/>
              <a:gd name="T10" fmla="*/ 0 w 995"/>
              <a:gd name="T11" fmla="*/ 49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" h="995">
                <a:moveTo>
                  <a:pt x="0" y="498"/>
                </a:moveTo>
                <a:cubicBezTo>
                  <a:pt x="0" y="223"/>
                  <a:pt x="222" y="0"/>
                  <a:pt x="497" y="0"/>
                </a:cubicBezTo>
                <a:cubicBezTo>
                  <a:pt x="772" y="0"/>
                  <a:pt x="995" y="223"/>
                  <a:pt x="995" y="498"/>
                </a:cubicBezTo>
                <a:cubicBezTo>
                  <a:pt x="995" y="498"/>
                  <a:pt x="995" y="498"/>
                  <a:pt x="995" y="498"/>
                </a:cubicBezTo>
                <a:cubicBezTo>
                  <a:pt x="995" y="772"/>
                  <a:pt x="772" y="995"/>
                  <a:pt x="497" y="995"/>
                </a:cubicBezTo>
                <a:cubicBezTo>
                  <a:pt x="222" y="995"/>
                  <a:pt x="0" y="772"/>
                  <a:pt x="0" y="498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6" name="Freeform 34"/>
          <p:cNvSpPr>
            <a:spLocks/>
          </p:cNvSpPr>
          <p:nvPr/>
        </p:nvSpPr>
        <p:spPr bwMode="auto">
          <a:xfrm>
            <a:off x="6176319" y="1627628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 flipV="1">
            <a:off x="6455719" y="1400616"/>
            <a:ext cx="412750" cy="36671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 flipV="1">
            <a:off x="6455719" y="1762566"/>
            <a:ext cx="412750" cy="476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 flipH="1" flipV="1">
            <a:off x="6455719" y="1767328"/>
            <a:ext cx="412750" cy="10826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0" name="Line 38"/>
          <p:cNvSpPr>
            <a:spLocks noChangeShapeType="1"/>
          </p:cNvSpPr>
          <p:nvPr/>
        </p:nvSpPr>
        <p:spPr bwMode="auto">
          <a:xfrm>
            <a:off x="6455719" y="1767328"/>
            <a:ext cx="412750" cy="3587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1" name="Line 39"/>
          <p:cNvSpPr>
            <a:spLocks noChangeShapeType="1"/>
          </p:cNvSpPr>
          <p:nvPr/>
        </p:nvSpPr>
        <p:spPr bwMode="auto">
          <a:xfrm flipH="1" flipV="1">
            <a:off x="6455719" y="1767328"/>
            <a:ext cx="412750" cy="7207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 flipV="1">
            <a:off x="6455719" y="2126103"/>
            <a:ext cx="412750" cy="1587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 flipV="1">
            <a:off x="6455719" y="1400616"/>
            <a:ext cx="412750" cy="10890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4" name="Line 42"/>
          <p:cNvSpPr>
            <a:spLocks noChangeShapeType="1"/>
          </p:cNvSpPr>
          <p:nvPr/>
        </p:nvSpPr>
        <p:spPr bwMode="auto">
          <a:xfrm flipH="1">
            <a:off x="6455719" y="1762566"/>
            <a:ext cx="412750" cy="7270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5" name="Line 43"/>
          <p:cNvSpPr>
            <a:spLocks noChangeShapeType="1"/>
          </p:cNvSpPr>
          <p:nvPr/>
        </p:nvSpPr>
        <p:spPr bwMode="auto">
          <a:xfrm flipH="1">
            <a:off x="6455719" y="2126103"/>
            <a:ext cx="412750" cy="363537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6" name="Line 44"/>
          <p:cNvSpPr>
            <a:spLocks noChangeShapeType="1"/>
          </p:cNvSpPr>
          <p:nvPr/>
        </p:nvSpPr>
        <p:spPr bwMode="auto">
          <a:xfrm flipH="1">
            <a:off x="6455719" y="2488053"/>
            <a:ext cx="412750" cy="1587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 flipH="1" flipV="1">
            <a:off x="6455719" y="2489641"/>
            <a:ext cx="412750" cy="36036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8" name="Line 46"/>
          <p:cNvSpPr>
            <a:spLocks noChangeShapeType="1"/>
          </p:cNvSpPr>
          <p:nvPr/>
        </p:nvSpPr>
        <p:spPr bwMode="auto">
          <a:xfrm>
            <a:off x="7147869" y="1400616"/>
            <a:ext cx="385763" cy="21113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9" name="Line 47"/>
          <p:cNvSpPr>
            <a:spLocks noChangeShapeType="1"/>
          </p:cNvSpPr>
          <p:nvPr/>
        </p:nvSpPr>
        <p:spPr bwMode="auto">
          <a:xfrm flipV="1">
            <a:off x="7147869" y="1611753"/>
            <a:ext cx="385763" cy="150812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 flipV="1">
            <a:off x="7147869" y="1611753"/>
            <a:ext cx="385763" cy="51435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 flipV="1">
            <a:off x="7147869" y="1611753"/>
            <a:ext cx="385763" cy="87630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2" name="Line 50"/>
          <p:cNvSpPr>
            <a:spLocks noChangeShapeType="1"/>
          </p:cNvSpPr>
          <p:nvPr/>
        </p:nvSpPr>
        <p:spPr bwMode="auto">
          <a:xfrm flipV="1">
            <a:off x="7147869" y="1611753"/>
            <a:ext cx="385763" cy="123825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3" name="Line 51"/>
          <p:cNvSpPr>
            <a:spLocks noChangeShapeType="1"/>
          </p:cNvSpPr>
          <p:nvPr/>
        </p:nvSpPr>
        <p:spPr bwMode="auto">
          <a:xfrm flipH="1" flipV="1">
            <a:off x="7147869" y="1400616"/>
            <a:ext cx="385763" cy="57308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4" name="Line 52"/>
          <p:cNvSpPr>
            <a:spLocks noChangeShapeType="1"/>
          </p:cNvSpPr>
          <p:nvPr/>
        </p:nvSpPr>
        <p:spPr bwMode="auto">
          <a:xfrm>
            <a:off x="7147869" y="1762566"/>
            <a:ext cx="385763" cy="21113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5" name="Line 53"/>
          <p:cNvSpPr>
            <a:spLocks noChangeShapeType="1"/>
          </p:cNvSpPr>
          <p:nvPr/>
        </p:nvSpPr>
        <p:spPr bwMode="auto">
          <a:xfrm flipV="1">
            <a:off x="7147869" y="1973703"/>
            <a:ext cx="385763" cy="15240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6" name="Line 54"/>
          <p:cNvSpPr>
            <a:spLocks noChangeShapeType="1"/>
          </p:cNvSpPr>
          <p:nvPr/>
        </p:nvSpPr>
        <p:spPr bwMode="auto">
          <a:xfrm flipV="1">
            <a:off x="7147869" y="2335653"/>
            <a:ext cx="385763" cy="15240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7" name="Line 55"/>
          <p:cNvSpPr>
            <a:spLocks noChangeShapeType="1"/>
          </p:cNvSpPr>
          <p:nvPr/>
        </p:nvSpPr>
        <p:spPr bwMode="auto">
          <a:xfrm flipV="1">
            <a:off x="7147869" y="2699191"/>
            <a:ext cx="385763" cy="150812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8" name="Line 56"/>
          <p:cNvSpPr>
            <a:spLocks noChangeShapeType="1"/>
          </p:cNvSpPr>
          <p:nvPr/>
        </p:nvSpPr>
        <p:spPr bwMode="auto">
          <a:xfrm flipV="1">
            <a:off x="7147869" y="1973703"/>
            <a:ext cx="385763" cy="51435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 flipV="1">
            <a:off x="7147869" y="1973703"/>
            <a:ext cx="385763" cy="87630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0" name="Line 58"/>
          <p:cNvSpPr>
            <a:spLocks noChangeShapeType="1"/>
          </p:cNvSpPr>
          <p:nvPr/>
        </p:nvSpPr>
        <p:spPr bwMode="auto">
          <a:xfrm flipH="1" flipV="1">
            <a:off x="7147869" y="1400616"/>
            <a:ext cx="385763" cy="93503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7147869" y="1762566"/>
            <a:ext cx="385763" cy="57308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2" name="Line 60"/>
          <p:cNvSpPr>
            <a:spLocks noChangeShapeType="1"/>
          </p:cNvSpPr>
          <p:nvPr/>
        </p:nvSpPr>
        <p:spPr bwMode="auto">
          <a:xfrm>
            <a:off x="7147869" y="2126103"/>
            <a:ext cx="385763" cy="20955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3" name="Line 61"/>
          <p:cNvSpPr>
            <a:spLocks noChangeShapeType="1"/>
          </p:cNvSpPr>
          <p:nvPr/>
        </p:nvSpPr>
        <p:spPr bwMode="auto">
          <a:xfrm>
            <a:off x="7147869" y="2488053"/>
            <a:ext cx="385763" cy="21113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4" name="Line 62"/>
          <p:cNvSpPr>
            <a:spLocks noChangeShapeType="1"/>
          </p:cNvSpPr>
          <p:nvPr/>
        </p:nvSpPr>
        <p:spPr bwMode="auto">
          <a:xfrm flipV="1">
            <a:off x="7147869" y="2335653"/>
            <a:ext cx="385763" cy="51435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5" name="Line 63"/>
          <p:cNvSpPr>
            <a:spLocks noChangeShapeType="1"/>
          </p:cNvSpPr>
          <p:nvPr/>
        </p:nvSpPr>
        <p:spPr bwMode="auto">
          <a:xfrm>
            <a:off x="7147869" y="1400616"/>
            <a:ext cx="385763" cy="1298575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6" name="Line 64"/>
          <p:cNvSpPr>
            <a:spLocks noChangeShapeType="1"/>
          </p:cNvSpPr>
          <p:nvPr/>
        </p:nvSpPr>
        <p:spPr bwMode="auto">
          <a:xfrm>
            <a:off x="7147869" y="1762566"/>
            <a:ext cx="385763" cy="936625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7" name="Line 65"/>
          <p:cNvSpPr>
            <a:spLocks noChangeShapeType="1"/>
          </p:cNvSpPr>
          <p:nvPr/>
        </p:nvSpPr>
        <p:spPr bwMode="auto">
          <a:xfrm>
            <a:off x="7147869" y="2126103"/>
            <a:ext cx="385763" cy="573087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8" name="Line 66"/>
          <p:cNvSpPr>
            <a:spLocks noChangeShapeType="1"/>
          </p:cNvSpPr>
          <p:nvPr/>
        </p:nvSpPr>
        <p:spPr bwMode="auto">
          <a:xfrm>
            <a:off x="7813032" y="1611753"/>
            <a:ext cx="385763" cy="2095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" name="Line 67"/>
          <p:cNvSpPr>
            <a:spLocks noChangeShapeType="1"/>
          </p:cNvSpPr>
          <p:nvPr/>
        </p:nvSpPr>
        <p:spPr bwMode="auto">
          <a:xfrm flipV="1">
            <a:off x="7813032" y="1821303"/>
            <a:ext cx="385763" cy="15240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0" name="Line 68"/>
          <p:cNvSpPr>
            <a:spLocks noChangeShapeType="1"/>
          </p:cNvSpPr>
          <p:nvPr/>
        </p:nvSpPr>
        <p:spPr bwMode="auto">
          <a:xfrm flipV="1">
            <a:off x="7813032" y="1821303"/>
            <a:ext cx="385763" cy="514350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1" name="Line 69"/>
          <p:cNvSpPr>
            <a:spLocks noChangeShapeType="1"/>
          </p:cNvSpPr>
          <p:nvPr/>
        </p:nvSpPr>
        <p:spPr bwMode="auto">
          <a:xfrm flipV="1">
            <a:off x="7813032" y="1821303"/>
            <a:ext cx="385763" cy="877887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2" name="Line 70"/>
          <p:cNvSpPr>
            <a:spLocks noChangeShapeType="1"/>
          </p:cNvSpPr>
          <p:nvPr/>
        </p:nvSpPr>
        <p:spPr bwMode="auto">
          <a:xfrm flipH="1" flipV="1">
            <a:off x="7813032" y="1611753"/>
            <a:ext cx="385763" cy="91281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3" name="Line 71"/>
          <p:cNvSpPr>
            <a:spLocks noChangeShapeType="1"/>
          </p:cNvSpPr>
          <p:nvPr/>
        </p:nvSpPr>
        <p:spPr bwMode="auto">
          <a:xfrm>
            <a:off x="7813032" y="1973703"/>
            <a:ext cx="385763" cy="55086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4" name="Line 72"/>
          <p:cNvSpPr>
            <a:spLocks noChangeShapeType="1"/>
          </p:cNvSpPr>
          <p:nvPr/>
        </p:nvSpPr>
        <p:spPr bwMode="auto">
          <a:xfrm>
            <a:off x="7813032" y="2335653"/>
            <a:ext cx="385763" cy="188912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5" name="Line 73"/>
          <p:cNvSpPr>
            <a:spLocks noChangeShapeType="1"/>
          </p:cNvSpPr>
          <p:nvPr/>
        </p:nvSpPr>
        <p:spPr bwMode="auto">
          <a:xfrm flipV="1">
            <a:off x="7813032" y="2524566"/>
            <a:ext cx="385763" cy="1746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6" name="Line 74"/>
          <p:cNvSpPr>
            <a:spLocks noChangeShapeType="1"/>
          </p:cNvSpPr>
          <p:nvPr/>
        </p:nvSpPr>
        <p:spPr bwMode="auto">
          <a:xfrm>
            <a:off x="8478194" y="1821303"/>
            <a:ext cx="190500" cy="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7" name="Freeform 75"/>
          <p:cNvSpPr>
            <a:spLocks/>
          </p:cNvSpPr>
          <p:nvPr/>
        </p:nvSpPr>
        <p:spPr bwMode="auto">
          <a:xfrm>
            <a:off x="8657582" y="1776853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8" name="Line 76"/>
          <p:cNvSpPr>
            <a:spLocks noChangeShapeType="1"/>
          </p:cNvSpPr>
          <p:nvPr/>
        </p:nvSpPr>
        <p:spPr bwMode="auto">
          <a:xfrm>
            <a:off x="8478194" y="2524566"/>
            <a:ext cx="190500" cy="0"/>
          </a:xfrm>
          <a:prstGeom prst="line">
            <a:avLst/>
          </a:prstGeom>
          <a:noFill/>
          <a:ln w="1111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9" name="Freeform 77"/>
          <p:cNvSpPr>
            <a:spLocks/>
          </p:cNvSpPr>
          <p:nvPr/>
        </p:nvSpPr>
        <p:spPr bwMode="auto">
          <a:xfrm>
            <a:off x="8657582" y="2480116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0" name="Line 78"/>
          <p:cNvSpPr>
            <a:spLocks noChangeShapeType="1"/>
          </p:cNvSpPr>
          <p:nvPr/>
        </p:nvSpPr>
        <p:spPr bwMode="auto">
          <a:xfrm flipH="1">
            <a:off x="6455719" y="1400616"/>
            <a:ext cx="412750" cy="72707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1" name="Line 79"/>
          <p:cNvSpPr>
            <a:spLocks noChangeShapeType="1"/>
          </p:cNvSpPr>
          <p:nvPr/>
        </p:nvSpPr>
        <p:spPr bwMode="auto">
          <a:xfrm flipH="1">
            <a:off x="6455719" y="1762566"/>
            <a:ext cx="412750" cy="365125"/>
          </a:xfrm>
          <a:prstGeom prst="line">
            <a:avLst/>
          </a:prstGeom>
          <a:noFill/>
          <a:ln w="12700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2" name="Freeform 8"/>
          <p:cNvSpPr>
            <a:spLocks/>
          </p:cNvSpPr>
          <p:nvPr/>
        </p:nvSpPr>
        <p:spPr bwMode="auto">
          <a:xfrm>
            <a:off x="6176319" y="3092542"/>
            <a:ext cx="279400" cy="279400"/>
          </a:xfrm>
          <a:custGeom>
            <a:avLst/>
            <a:gdLst>
              <a:gd name="T0" fmla="*/ 0 w 176"/>
              <a:gd name="T1" fmla="*/ 88 h 176"/>
              <a:gd name="T2" fmla="*/ 88 w 176"/>
              <a:gd name="T3" fmla="*/ 0 h 176"/>
              <a:gd name="T4" fmla="*/ 176 w 176"/>
              <a:gd name="T5" fmla="*/ 88 h 176"/>
              <a:gd name="T6" fmla="*/ 176 w 176"/>
              <a:gd name="T7" fmla="*/ 88 h 176"/>
              <a:gd name="T8" fmla="*/ 88 w 176"/>
              <a:gd name="T9" fmla="*/ 176 h 176"/>
              <a:gd name="T10" fmla="*/ 0 w 176"/>
              <a:gd name="T1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6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6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6" y="176"/>
                  <a:pt x="88" y="176"/>
                </a:cubicBezTo>
                <a:cubicBezTo>
                  <a:pt x="39" y="176"/>
                  <a:pt x="0" y="137"/>
                  <a:pt x="0" y="88"/>
                </a:cubicBezTo>
              </a:path>
            </a:pathLst>
          </a:cu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+1</a:t>
            </a:r>
            <a:endParaRPr lang="he-IL" sz="1400" dirty="0"/>
          </a:p>
        </p:txBody>
      </p:sp>
      <p:sp>
        <p:nvSpPr>
          <p:cNvPr id="193" name="Freeform 18"/>
          <p:cNvSpPr>
            <a:spLocks/>
          </p:cNvSpPr>
          <p:nvPr/>
        </p:nvSpPr>
        <p:spPr bwMode="auto">
          <a:xfrm>
            <a:off x="6866916" y="3095197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+1</a:t>
            </a:r>
            <a:endParaRPr lang="he-IL" sz="1400" dirty="0"/>
          </a:p>
        </p:txBody>
      </p:sp>
      <p:sp>
        <p:nvSpPr>
          <p:cNvPr id="194" name="Freeform 18"/>
          <p:cNvSpPr>
            <a:spLocks/>
          </p:cNvSpPr>
          <p:nvPr/>
        </p:nvSpPr>
        <p:spPr bwMode="auto">
          <a:xfrm>
            <a:off x="7533632" y="3096982"/>
            <a:ext cx="279400" cy="280987"/>
          </a:xfrm>
          <a:custGeom>
            <a:avLst/>
            <a:gdLst>
              <a:gd name="T0" fmla="*/ 0 w 176"/>
              <a:gd name="T1" fmla="*/ 88 h 177"/>
              <a:gd name="T2" fmla="*/ 88 w 176"/>
              <a:gd name="T3" fmla="*/ 0 h 177"/>
              <a:gd name="T4" fmla="*/ 176 w 176"/>
              <a:gd name="T5" fmla="*/ 88 h 177"/>
              <a:gd name="T6" fmla="*/ 176 w 176"/>
              <a:gd name="T7" fmla="*/ 88 h 177"/>
              <a:gd name="T8" fmla="*/ 88 w 176"/>
              <a:gd name="T9" fmla="*/ 177 h 177"/>
              <a:gd name="T10" fmla="*/ 0 w 176"/>
              <a:gd name="T11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0" y="88"/>
                </a:moveTo>
                <a:cubicBezTo>
                  <a:pt x="0" y="40"/>
                  <a:pt x="39" y="0"/>
                  <a:pt x="88" y="0"/>
                </a:cubicBezTo>
                <a:cubicBezTo>
                  <a:pt x="137" y="0"/>
                  <a:pt x="176" y="40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137"/>
                  <a:pt x="137" y="177"/>
                  <a:pt x="88" y="177"/>
                </a:cubicBezTo>
                <a:cubicBezTo>
                  <a:pt x="39" y="177"/>
                  <a:pt x="0" y="137"/>
                  <a:pt x="0" y="88"/>
                </a:cubicBezTo>
              </a:path>
            </a:pathLst>
          </a:cu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+1</a:t>
            </a:r>
            <a:endParaRPr lang="he-IL" sz="1400" dirty="0"/>
          </a:p>
        </p:txBody>
      </p:sp>
      <p:cxnSp>
        <p:nvCxnSpPr>
          <p:cNvPr id="65" name="Straight Connector 64"/>
          <p:cNvCxnSpPr>
            <a:stCxn id="192" idx="2"/>
            <a:endCxn id="147" idx="1"/>
          </p:cNvCxnSpPr>
          <p:nvPr/>
        </p:nvCxnSpPr>
        <p:spPr>
          <a:xfrm flipV="1">
            <a:off x="6455719" y="1400616"/>
            <a:ext cx="412750" cy="183162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92" idx="2"/>
            <a:endCxn id="191" idx="0"/>
          </p:cNvCxnSpPr>
          <p:nvPr/>
        </p:nvCxnSpPr>
        <p:spPr>
          <a:xfrm flipV="1">
            <a:off x="6455719" y="1762566"/>
            <a:ext cx="412750" cy="146967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92" idx="2"/>
            <a:endCxn id="150" idx="1"/>
          </p:cNvCxnSpPr>
          <p:nvPr/>
        </p:nvCxnSpPr>
        <p:spPr>
          <a:xfrm flipV="1">
            <a:off x="6455719" y="2126103"/>
            <a:ext cx="412750" cy="110613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92" idx="2"/>
            <a:endCxn id="151" idx="0"/>
          </p:cNvCxnSpPr>
          <p:nvPr/>
        </p:nvCxnSpPr>
        <p:spPr>
          <a:xfrm flipV="1">
            <a:off x="6455719" y="2488053"/>
            <a:ext cx="412750" cy="74418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92" idx="2"/>
            <a:endCxn id="157" idx="0"/>
          </p:cNvCxnSpPr>
          <p:nvPr/>
        </p:nvCxnSpPr>
        <p:spPr>
          <a:xfrm flipV="1">
            <a:off x="6455719" y="2850003"/>
            <a:ext cx="412750" cy="38223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93" idx="2"/>
            <a:endCxn id="113" idx="0"/>
          </p:cNvCxnSpPr>
          <p:nvPr/>
        </p:nvCxnSpPr>
        <p:spPr>
          <a:xfrm flipV="1">
            <a:off x="7146316" y="1611101"/>
            <a:ext cx="387316" cy="16237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93" idx="2"/>
            <a:endCxn id="169" idx="1"/>
          </p:cNvCxnSpPr>
          <p:nvPr/>
        </p:nvCxnSpPr>
        <p:spPr>
          <a:xfrm flipV="1">
            <a:off x="7146316" y="1973703"/>
            <a:ext cx="387316" cy="126119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93" idx="2"/>
            <a:endCxn id="117" idx="0"/>
          </p:cNvCxnSpPr>
          <p:nvPr/>
        </p:nvCxnSpPr>
        <p:spPr>
          <a:xfrm flipV="1">
            <a:off x="7146316" y="2336588"/>
            <a:ext cx="387316" cy="89830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93" idx="2"/>
            <a:endCxn id="120" idx="0"/>
          </p:cNvCxnSpPr>
          <p:nvPr/>
        </p:nvCxnSpPr>
        <p:spPr>
          <a:xfrm flipV="1">
            <a:off x="7146316" y="2699191"/>
            <a:ext cx="387316" cy="53570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94" idx="2"/>
            <a:endCxn id="121" idx="0"/>
          </p:cNvCxnSpPr>
          <p:nvPr/>
        </p:nvCxnSpPr>
        <p:spPr>
          <a:xfrm flipV="1">
            <a:off x="7813032" y="1822238"/>
            <a:ext cx="385762" cy="141444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94" idx="2"/>
            <a:endCxn id="183" idx="1"/>
          </p:cNvCxnSpPr>
          <p:nvPr/>
        </p:nvCxnSpPr>
        <p:spPr>
          <a:xfrm flipV="1">
            <a:off x="7813032" y="2524565"/>
            <a:ext cx="385763" cy="71211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ontent Placeholder 2"/>
          <p:cNvSpPr>
            <a:spLocks noGrp="1"/>
          </p:cNvSpPr>
          <p:nvPr>
            <p:ph idx="1"/>
          </p:nvPr>
        </p:nvSpPr>
        <p:spPr>
          <a:xfrm>
            <a:off x="413494" y="879102"/>
            <a:ext cx="8387605" cy="3309657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ast activation is constant 1</a:t>
            </a:r>
            <a:endParaRPr lang="he-IL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438648" y="3440231"/>
            <a:ext cx="6434417" cy="1245136"/>
            <a:chOff x="1023605" y="3440231"/>
            <a:chExt cx="6434417" cy="1245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1023605" y="3440231"/>
                  <a:ext cx="6434417" cy="1167948"/>
                </a:xfrm>
                <a:prstGeom prst="rect">
                  <a:avLst/>
                </a:prstGeom>
              </p:spPr>
              <p:txBody>
                <a:bodyPr wrap="square" r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05" y="3440231"/>
                  <a:ext cx="6434417" cy="116794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5225727" y="3584560"/>
              <a:ext cx="571500" cy="1080000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002749" y="4375462"/>
              <a:ext cx="504000" cy="309905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20218" y="4790900"/>
            <a:ext cx="6935324" cy="1811201"/>
            <a:chOff x="413494" y="4790900"/>
            <a:chExt cx="6935324" cy="1811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Rectangle 213"/>
                <p:cNvSpPr/>
                <p:nvPr/>
              </p:nvSpPr>
              <p:spPr>
                <a:xfrm>
                  <a:off x="413494" y="4790900"/>
                  <a:ext cx="6935324" cy="18112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6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6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endParaRPr lang="he-IL" dirty="0"/>
                </a:p>
              </p:txBody>
            </p:sp>
          </mc:Choice>
          <mc:Fallback xmlns="">
            <p:sp>
              <p:nvSpPr>
                <p:cNvPr id="214" name="Rectangle 2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494" y="4790900"/>
                  <a:ext cx="6935324" cy="18112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5126235" y="5013578"/>
              <a:ext cx="571500" cy="1116000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951719" y="5991566"/>
              <a:ext cx="504000" cy="309905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</p:grpSp>
    </p:spTree>
    <p:extLst>
      <p:ext uri="{BB962C8B-B14F-4D97-AF65-F5344CB8AC3E}">
        <p14:creationId xmlns:p14="http://schemas.microsoft.com/office/powerpoint/2010/main" val="258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50" y="342173"/>
            <a:ext cx="7972673" cy="544304"/>
          </a:xfrm>
          <a:ln>
            <a:noFill/>
          </a:ln>
        </p:spPr>
        <p:txBody>
          <a:bodyPr vert="horz" lIns="0" tIns="29033" rIns="58066" bIns="29033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Overview</a:t>
            </a:r>
            <a:endParaRPr lang="he-IL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50" y="1054100"/>
            <a:ext cx="8243949" cy="497166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motivation for NNs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Neuron – The basic unit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Fully-connected Neural Networks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Feedforward (inference)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The linear algebra behind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Convolutional Neural Networks &amp; Deep Learning</a:t>
            </a:r>
            <a:endParaRPr lang="he-I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72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– </a:t>
            </a:r>
            <a:r>
              <a:rPr lang="en-US" dirty="0" err="1" smtClean="0"/>
              <a:t>Softmax</a:t>
            </a:r>
            <a:r>
              <a:rPr lang="en-US" dirty="0" smtClean="0"/>
              <a:t> Layer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64526"/>
            <a:ext cx="8387605" cy="44701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Classification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one output = ‘1’, the rest are ‘0’.</a:t>
            </a:r>
          </a:p>
          <a:p>
            <a:r>
              <a:rPr lang="en-US" sz="2400" dirty="0" smtClean="0"/>
              <a:t>Neuron’s weighted sum is not limited to 1.</a:t>
            </a:r>
          </a:p>
          <a:p>
            <a:r>
              <a:rPr lang="en-US" sz="2400" dirty="0" smtClean="0"/>
              <a:t>The solution: </a:t>
            </a:r>
            <a:r>
              <a:rPr lang="en-US" sz="2400" dirty="0" err="1" smtClean="0"/>
              <a:t>softmax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20</a:t>
            </a:fld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604" y="2997759"/>
            <a:ext cx="2866662" cy="1343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482" y="4713670"/>
                <a:ext cx="3535327" cy="120629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82" y="4713670"/>
                <a:ext cx="3535327" cy="12062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4118" y="5074417"/>
                <a:ext cx="2836930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118" y="5074417"/>
                <a:ext cx="283693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46791" y="3224764"/>
                <a:ext cx="2303516" cy="87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1" y="3224764"/>
                <a:ext cx="2303516" cy="874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8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50" y="342173"/>
            <a:ext cx="7972673" cy="544304"/>
          </a:xfrm>
          <a:ln>
            <a:noFill/>
          </a:ln>
        </p:spPr>
        <p:txBody>
          <a:bodyPr vert="horz" lIns="0" tIns="29033" rIns="58066" bIns="29033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Overview</a:t>
            </a:r>
            <a:endParaRPr lang="he-IL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50" y="1674425"/>
            <a:ext cx="8280555" cy="435133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The </a:t>
            </a:r>
            <a:r>
              <a:rPr lang="en-US" dirty="0"/>
              <a:t>motivation for NNs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Neuron </a:t>
            </a:r>
            <a:r>
              <a:rPr lang="en-US" dirty="0"/>
              <a:t>– The basic unit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Fully-connected </a:t>
            </a:r>
            <a:r>
              <a:rPr lang="en-US" dirty="0"/>
              <a:t>Neural Networks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Feedforward (inference)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The linear algebra behind</a:t>
            </a:r>
          </a:p>
          <a:p>
            <a:pPr marL="355600" indent="-355600">
              <a:buFont typeface="+mj-lt"/>
              <a:buAutoNum type="arabicPeriod" startAt="4"/>
            </a:pPr>
            <a:r>
              <a:rPr lang="en-US" dirty="0"/>
              <a:t>Convolutional Neural Networks &amp; Deep Learning</a:t>
            </a:r>
            <a:endParaRPr lang="he-I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21</a:t>
            </a:fld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330121" y="3984506"/>
            <a:ext cx="8168420" cy="46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2835"/>
          </a:p>
        </p:txBody>
      </p:sp>
    </p:spTree>
    <p:extLst>
      <p:ext uri="{BB962C8B-B14F-4D97-AF65-F5344CB8AC3E}">
        <p14:creationId xmlns:p14="http://schemas.microsoft.com/office/powerpoint/2010/main" val="32859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866596"/>
            <a:ext cx="8387605" cy="4647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main building-block of deep learning</a:t>
            </a:r>
          </a:p>
          <a:p>
            <a:r>
              <a:rPr lang="en-US" sz="2400" dirty="0" smtClean="0"/>
              <a:t>Called </a:t>
            </a:r>
            <a:r>
              <a:rPr lang="en-US" sz="2400" i="1" dirty="0" err="1" smtClean="0"/>
              <a:t>Convnets</a:t>
            </a:r>
            <a:r>
              <a:rPr lang="en-US" sz="2400" i="1" dirty="0" smtClean="0"/>
              <a:t> / CNNs</a:t>
            </a:r>
            <a:r>
              <a:rPr lang="en-US" sz="2400" dirty="0" smtClean="0"/>
              <a:t> in short</a:t>
            </a:r>
          </a:p>
          <a:p>
            <a:r>
              <a:rPr lang="en-US" sz="2400" b="1" dirty="0" smtClean="0"/>
              <a:t>Motivation</a:t>
            </a:r>
            <a:r>
              <a:rPr lang="en-US" sz="2400" dirty="0" smtClean="0"/>
              <a:t>: When the input data is an </a:t>
            </a:r>
            <a:r>
              <a:rPr lang="en-US" sz="2400" u="sng" dirty="0" smtClean="0"/>
              <a:t>image</a:t>
            </a:r>
            <a:endParaRPr lang="he-IL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22</a:t>
            </a:fld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745418" y="2295723"/>
            <a:ext cx="5931047" cy="4031118"/>
            <a:chOff x="745418" y="2295723"/>
            <a:chExt cx="5931047" cy="4031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150" b="-251"/>
            <a:stretch/>
          </p:blipFill>
          <p:spPr>
            <a:xfrm>
              <a:off x="745418" y="2295723"/>
              <a:ext cx="5836917" cy="38899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18412" y="6010835"/>
              <a:ext cx="558053" cy="316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1021976" y="2433918"/>
            <a:ext cx="1754842" cy="1539689"/>
          </a:xfrm>
          <a:prstGeom prst="straightConnector1">
            <a:avLst/>
          </a:prstGeom>
          <a:ln w="28575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4706" y="2776818"/>
            <a:ext cx="6976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1000</a:t>
            </a: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96782" y="4289611"/>
            <a:ext cx="0" cy="1852332"/>
          </a:xfrm>
          <a:prstGeom prst="straightConnector1">
            <a:avLst/>
          </a:prstGeom>
          <a:ln w="28575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155" y="5038518"/>
            <a:ext cx="6976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1000</a:t>
            </a: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5322" y="5310946"/>
            <a:ext cx="51443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Spatial correlation is local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Better to put resources elsewhere</a:t>
            </a:r>
          </a:p>
        </p:txBody>
      </p:sp>
    </p:spTree>
    <p:extLst>
      <p:ext uri="{BB962C8B-B14F-4D97-AF65-F5344CB8AC3E}">
        <p14:creationId xmlns:p14="http://schemas.microsoft.com/office/powerpoint/2010/main" val="5660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Reduce connectivity to local regions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Example: 1000×1000 image</a:t>
            </a:r>
          </a:p>
          <a:p>
            <a:r>
              <a:rPr lang="en-US" sz="2400" dirty="0" smtClean="0"/>
              <a:t>100 different filters</a:t>
            </a:r>
          </a:p>
          <a:p>
            <a:r>
              <a:rPr lang="en-US" sz="2400" dirty="0" smtClean="0"/>
              <a:t>Filter size: 10×10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 smtClean="0">
                <a:sym typeface="Wingdings" panose="05000000000000000000" pitchFamily="2" charset="2"/>
              </a:rPr>
              <a:t>10k parameters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ym typeface="Wingdings" panose="05000000000000000000" pitchFamily="2" charset="2"/>
              </a:rPr>
              <a:t>Every filter is different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23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92" y="2112342"/>
            <a:ext cx="3542189" cy="32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24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bject 4"/>
          <p:cNvSpPr>
            <a:spLocks noChangeAspect="1"/>
          </p:cNvSpPr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4700"/>
                  </p:ext>
                </p:extLst>
              </p:nvPr>
            </p:nvGraphicFramePr>
            <p:xfrm>
              <a:off x="6557393" y="981121"/>
              <a:ext cx="2175546" cy="165659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25182"/>
                    <a:gridCol w="725182"/>
                    <a:gridCol w="725182"/>
                  </a:tblGrid>
                  <a:tr h="552198"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52198"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52198"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98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304700"/>
                  </p:ext>
                </p:extLst>
              </p:nvPr>
            </p:nvGraphicFramePr>
            <p:xfrm>
              <a:off x="6557393" y="981121"/>
              <a:ext cx="2175546" cy="165659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25182"/>
                    <a:gridCol w="725182"/>
                    <a:gridCol w="725182"/>
                  </a:tblGrid>
                  <a:tr h="55219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361" t="-4396" r="-208403" b="-2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2500" t="-4396" r="-106667" b="-2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04202" t="-4396" r="-7563" b="-210989"/>
                          </a:stretch>
                        </a:blipFill>
                      </a:tcPr>
                    </a:tc>
                  </a:tr>
                  <a:tr h="55219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361" t="-104396" r="-208403" b="-1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2500" t="-104396" r="-106667" b="-1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04202" t="-104396" r="-7563" b="-110989"/>
                          </a:stretch>
                        </a:blipFill>
                      </a:tcPr>
                    </a:tc>
                  </a:tr>
                  <a:tr h="55219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361" t="-204396" r="-208403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2500" t="-204396" r="-106667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B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04202" t="-204396" r="-7563" b="-109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52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25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26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27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28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29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  <p:sp>
        <p:nvSpPr>
          <p:cNvPr id="10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1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does Complex Tasks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</a:t>
            </a:fld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443" y="2355245"/>
            <a:ext cx="2727306" cy="21451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3495" y="1109148"/>
                <a:ext cx="1728000" cy="1015253"/>
              </a:xfrm>
              <a:prstGeom prst="rect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5" y="1109148"/>
                <a:ext cx="1728000" cy="1015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39113" y="1109148"/>
                <a:ext cx="1889312" cy="1015253"/>
              </a:xfrm>
              <a:prstGeom prst="rect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13" y="1109148"/>
                <a:ext cx="1889312" cy="1015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2141496" y="1616774"/>
            <a:ext cx="1102073" cy="998438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54749" y="1616776"/>
            <a:ext cx="884364" cy="92450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95" y="2772980"/>
            <a:ext cx="2088801" cy="139218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2502297" y="3469073"/>
            <a:ext cx="7412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27743" y="2626589"/>
            <a:ext cx="1889312" cy="101525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Tiger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43379" y="3179785"/>
            <a:ext cx="8843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27743" y="3641842"/>
            <a:ext cx="1900682" cy="8245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Danger!</a:t>
            </a:r>
            <a:endParaRPr lang="he-IL" sz="2835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379" y="3179786"/>
            <a:ext cx="895734" cy="7958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34" t="9121" r="7161" b="11329"/>
          <a:stretch/>
        </p:blipFill>
        <p:spPr>
          <a:xfrm>
            <a:off x="465165" y="4567465"/>
            <a:ext cx="1624661" cy="1576019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2089825" y="4134208"/>
            <a:ext cx="1137618" cy="122126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839113" y="4951036"/>
            <a:ext cx="1889312" cy="1015253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Fine</a:t>
            </a:r>
          </a:p>
        </p:txBody>
      </p:sp>
      <p:cxnSp>
        <p:nvCxnSpPr>
          <p:cNvPr id="42" name="Straight Arrow Connector 41"/>
          <p:cNvCxnSpPr>
            <a:endCxn id="41" idx="1"/>
          </p:cNvCxnSpPr>
          <p:nvPr/>
        </p:nvCxnSpPr>
        <p:spPr>
          <a:xfrm>
            <a:off x="5954749" y="4132916"/>
            <a:ext cx="884364" cy="132574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29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30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31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021976"/>
            <a:ext cx="8387605" cy="4492219"/>
          </a:xfrm>
        </p:spPr>
        <p:txBody>
          <a:bodyPr/>
          <a:lstStyle/>
          <a:p>
            <a:r>
              <a:rPr lang="en-US" dirty="0" smtClean="0"/>
              <a:t>Sliding window computation: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32</a:t>
            </a:fld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896536" y="5006991"/>
            <a:ext cx="1059167" cy="507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bject 4"/>
          <p:cNvSpPr/>
          <p:nvPr/>
        </p:nvSpPr>
        <p:spPr>
          <a:xfrm>
            <a:off x="2081529" y="1741170"/>
            <a:ext cx="5923280" cy="407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8" y="6117783"/>
            <a:ext cx="7598338" cy="4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</a:t>
            </a:r>
            <a:r>
              <a:rPr lang="en-US" dirty="0" smtClean="0"/>
              <a:t> Layer – The Math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1" dirty="0" smtClean="0">
                    <a:latin typeface="+mj-lt"/>
                  </a:rPr>
                  <a:t> – </a:t>
                </a:r>
                <a:r>
                  <a:rPr lang="en-US" dirty="0" smtClean="0">
                    <a:latin typeface="+mj-lt"/>
                  </a:rPr>
                  <a:t>Filter kernel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b="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- Input</a:t>
                </a:r>
                <a:endParaRPr lang="en-US" b="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33</a:t>
            </a:fld>
            <a:endParaRPr 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2379579" y="3708090"/>
            <a:ext cx="4455433" cy="2425077"/>
            <a:chOff x="2342812" y="4031940"/>
            <a:chExt cx="4455433" cy="2425077"/>
          </a:xfrm>
        </p:grpSpPr>
        <p:pic>
          <p:nvPicPr>
            <p:cNvPr id="1026" name="Picture 2" descr="Image result for convolutional layer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30921" y="4282008"/>
              <a:ext cx="1354149" cy="217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nvolutional layer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42812" y="4308246"/>
              <a:ext cx="954742" cy="1061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51276" y="4539648"/>
              <a:ext cx="453970" cy="69371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5400" dirty="0" smtClean="0"/>
                <a:t>*</a:t>
              </a:r>
              <a:endParaRPr lang="he-IL" sz="5400" dirty="0"/>
            </a:p>
          </p:txBody>
        </p:sp>
        <p:pic>
          <p:nvPicPr>
            <p:cNvPr id="10" name="Picture 2" descr="Image result for convolutional layer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6439" y="4031940"/>
              <a:ext cx="1001806" cy="217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46443" y="4552113"/>
              <a:ext cx="588623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5400" dirty="0" smtClean="0"/>
                <a:t>=</a:t>
              </a:r>
              <a:endParaRPr lang="he-IL" sz="5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21819" y="5045663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73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</a:t>
            </a:r>
            <a:r>
              <a:rPr lang="en-US" dirty="0" smtClean="0"/>
              <a:t> Layer - Parameters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Zero padding </a:t>
            </a:r>
            <a:r>
              <a:rPr lang="en-US" dirty="0" smtClean="0">
                <a:latin typeface="+mj-lt"/>
              </a:rPr>
              <a:t>– add surrounding zeros so that output size = input size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b="1" dirty="0"/>
              <a:t>Stride</a:t>
            </a:r>
            <a:r>
              <a:rPr lang="en-US" dirty="0"/>
              <a:t> – number of pixels to move the filter</a:t>
            </a:r>
          </a:p>
          <a:p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34</a:t>
            </a:fld>
            <a:endParaRPr lang="he-IL" dirty="0"/>
          </a:p>
        </p:txBody>
      </p:sp>
      <p:grpSp>
        <p:nvGrpSpPr>
          <p:cNvPr id="9" name="Group 8"/>
          <p:cNvGrpSpPr/>
          <p:nvPr/>
        </p:nvGrpSpPr>
        <p:grpSpPr>
          <a:xfrm>
            <a:off x="1415019" y="1998620"/>
            <a:ext cx="5382468" cy="1801199"/>
            <a:chOff x="1072120" y="4237858"/>
            <a:chExt cx="5382468" cy="1801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120" y="4237858"/>
              <a:ext cx="5382468" cy="18011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10335" y="4482399"/>
              <a:ext cx="705971" cy="9165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*</a:t>
              </a:r>
              <a:endParaRPr lang="he-IL" sz="5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9100" y="4632107"/>
              <a:ext cx="102197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=</a:t>
              </a:r>
              <a:endParaRPr lang="he-IL" sz="5400" dirty="0"/>
            </a:p>
          </p:txBody>
        </p:sp>
      </p:grpSp>
      <p:pic>
        <p:nvPicPr>
          <p:cNvPr id="2052" name="Picture 4" descr="http://img2016.itdadao.com/d/file/tech/2016/08/25/cd233900725031732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708" y="4657006"/>
            <a:ext cx="6854391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275665" y="4990975"/>
            <a:ext cx="2023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Stride = 2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230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Conv</a:t>
            </a:r>
            <a:r>
              <a:rPr lang="en-US" dirty="0" smtClean="0"/>
              <a:t> Layer – Multiple Inputs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162857"/>
            <a:ext cx="8387605" cy="1079131"/>
          </a:xfrm>
        </p:spPr>
        <p:txBody>
          <a:bodyPr/>
          <a:lstStyle/>
          <a:p>
            <a:r>
              <a:rPr lang="en-US" dirty="0" smtClean="0"/>
              <a:t>Output = sum of convolutions</a:t>
            </a:r>
          </a:p>
          <a:p>
            <a:r>
              <a:rPr lang="en-US" dirty="0" smtClean="0"/>
              <a:t>Multiple outputs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called </a:t>
            </a:r>
            <a:r>
              <a:rPr lang="en-US" i="1" dirty="0" smtClean="0"/>
              <a:t>Feature Maps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35</a:t>
            </a:fld>
            <a:endParaRPr lang="he-IL" dirty="0"/>
          </a:p>
        </p:txBody>
      </p:sp>
      <p:grpSp>
        <p:nvGrpSpPr>
          <p:cNvPr id="1086" name="Group 1085"/>
          <p:cNvGrpSpPr/>
          <p:nvPr/>
        </p:nvGrpSpPr>
        <p:grpSpPr>
          <a:xfrm>
            <a:off x="4472939" y="1935562"/>
            <a:ext cx="4541519" cy="2296092"/>
            <a:chOff x="4598781" y="1950431"/>
            <a:chExt cx="4541519" cy="2296092"/>
          </a:xfrm>
        </p:grpSpPr>
        <p:pic>
          <p:nvPicPr>
            <p:cNvPr id="1085" name="Picture 108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47" t="15576" r="12898" b="7032"/>
            <a:stretch/>
          </p:blipFill>
          <p:spPr>
            <a:xfrm>
              <a:off x="4598781" y="2153281"/>
              <a:ext cx="4541519" cy="20932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30654" y="1950431"/>
                  <a:ext cx="484799" cy="75888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he-IL" sz="4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654" y="1950431"/>
                  <a:ext cx="484799" cy="7588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7010843" y="2601008"/>
              <a:ext cx="124422" cy="604110"/>
            </a:xfrm>
            <a:prstGeom prst="ellipse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" name="Rectangle 4"/>
          <p:cNvSpPr/>
          <p:nvPr/>
        </p:nvSpPr>
        <p:spPr>
          <a:xfrm>
            <a:off x="1633541" y="3776419"/>
            <a:ext cx="73628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for (n = 0;  n &lt; N;  n++)</a:t>
            </a:r>
          </a:p>
          <a:p>
            <a:r>
              <a:rPr lang="en-US" sz="1600" dirty="0"/>
              <a:t>  for (m = 0;  m &lt; M;  m ++)</a:t>
            </a:r>
          </a:p>
          <a:p>
            <a:r>
              <a:rPr lang="en-US" sz="1600" dirty="0"/>
              <a:t>    for(y = 0; y&lt;Y; y++) </a:t>
            </a:r>
          </a:p>
          <a:p>
            <a:r>
              <a:rPr lang="en-US" sz="1600" dirty="0"/>
              <a:t>     for(x = 0; x&lt;X; x++)</a:t>
            </a:r>
          </a:p>
          <a:p>
            <a:r>
              <a:rPr lang="en-US" sz="1600" dirty="0"/>
              <a:t>        for (p = 0; p&lt; K; p++) </a:t>
            </a:r>
          </a:p>
          <a:p>
            <a:r>
              <a:rPr lang="en-US" sz="1600" dirty="0"/>
              <a:t>          for (q = 0;  q&lt; K; q++)  </a:t>
            </a:r>
          </a:p>
          <a:p>
            <a:r>
              <a:rPr lang="en-US" sz="1600" dirty="0"/>
              <a:t>            </a:t>
            </a:r>
            <a:r>
              <a:rPr lang="en-US" sz="1600" dirty="0" smtClean="0"/>
              <a:t>  </a:t>
            </a:r>
            <a:r>
              <a:rPr lang="en-US" sz="1600" b="1" dirty="0" smtClean="0"/>
              <a:t>A</a:t>
            </a:r>
            <a:r>
              <a:rPr lang="en-US" sz="1600" b="1" baseline="-25000" dirty="0" smtClean="0"/>
              <a:t>L </a:t>
            </a:r>
            <a:r>
              <a:rPr lang="en-US" sz="1600" b="1" dirty="0"/>
              <a:t>(n; x, y) +=  </a:t>
            </a:r>
            <a:r>
              <a:rPr lang="en-US" sz="1600" b="1" dirty="0" smtClean="0"/>
              <a:t>A</a:t>
            </a:r>
            <a:r>
              <a:rPr lang="en-US" sz="1600" b="1" baseline="-25000" dirty="0" smtClean="0"/>
              <a:t>L-1</a:t>
            </a:r>
            <a:r>
              <a:rPr lang="en-US" sz="1600" b="1" dirty="0" smtClean="0"/>
              <a:t>(m</a:t>
            </a:r>
            <a:r>
              <a:rPr lang="en-US" sz="1600" b="1" dirty="0"/>
              <a:t>, </a:t>
            </a:r>
            <a:r>
              <a:rPr lang="en-US" sz="1600" b="1" dirty="0" err="1"/>
              <a:t>x+p</a:t>
            </a:r>
            <a:r>
              <a:rPr lang="en-US" sz="1600" b="1" dirty="0"/>
              <a:t>, </a:t>
            </a:r>
            <a:r>
              <a:rPr lang="en-US" sz="1600" b="1" dirty="0" err="1"/>
              <a:t>y+q</a:t>
            </a:r>
            <a:r>
              <a:rPr lang="en-US" sz="1600" b="1" dirty="0"/>
              <a:t>) * w (m , n;  p, q);</a:t>
            </a:r>
          </a:p>
          <a:p>
            <a:endParaRPr lang="en-US" sz="1600" dirty="0"/>
          </a:p>
        </p:txBody>
      </p:sp>
      <p:grpSp>
        <p:nvGrpSpPr>
          <p:cNvPr id="1081" name="Group 1080"/>
          <p:cNvGrpSpPr/>
          <p:nvPr/>
        </p:nvGrpSpPr>
        <p:grpSpPr>
          <a:xfrm>
            <a:off x="882400" y="4850589"/>
            <a:ext cx="1214074" cy="523220"/>
            <a:chOff x="576626" y="4817966"/>
            <a:chExt cx="1214074" cy="523220"/>
          </a:xfrm>
        </p:grpSpPr>
        <p:cxnSp>
          <p:nvCxnSpPr>
            <p:cNvPr id="1075" name="Straight Arrow Connector 1074"/>
            <p:cNvCxnSpPr/>
            <p:nvPr/>
          </p:nvCxnSpPr>
          <p:spPr>
            <a:xfrm>
              <a:off x="1104900" y="4998720"/>
              <a:ext cx="685800" cy="214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1104900" y="4893221"/>
              <a:ext cx="685800" cy="105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TextBox 1078"/>
            <p:cNvSpPr txBox="1"/>
            <p:nvPr/>
          </p:nvSpPr>
          <p:spPr>
            <a:xfrm>
              <a:off x="576626" y="4817966"/>
              <a:ext cx="702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/>
                  </a:solidFill>
                </a:rPr>
                <a:t>Filter</a:t>
              </a:r>
            </a:p>
            <a:p>
              <a:r>
                <a:rPr lang="en-US" sz="1400" dirty="0" smtClean="0">
                  <a:solidFill>
                    <a:schemeClr val="accent5"/>
                  </a:solidFill>
                </a:rPr>
                <a:t>Kernel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87" name="Group 1086"/>
          <p:cNvGrpSpPr/>
          <p:nvPr/>
        </p:nvGrpSpPr>
        <p:grpSpPr>
          <a:xfrm>
            <a:off x="876080" y="4322738"/>
            <a:ext cx="1039401" cy="523220"/>
            <a:chOff x="594140" y="4221871"/>
            <a:chExt cx="1039401" cy="52322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1202275" y="4443485"/>
              <a:ext cx="431266" cy="21430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1220666" y="4337987"/>
              <a:ext cx="412875" cy="10549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94140" y="4221871"/>
              <a:ext cx="68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</a:rPr>
                <a:t>Single</a:t>
              </a:r>
            </a:p>
            <a:p>
              <a:r>
                <a:rPr lang="en-US" sz="1400" dirty="0" smtClean="0">
                  <a:solidFill>
                    <a:schemeClr val="accent6"/>
                  </a:solidFill>
                </a:rPr>
                <a:t>Input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20274" y="4064356"/>
            <a:ext cx="1602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Input Feature maps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577350" y="4212632"/>
            <a:ext cx="252000" cy="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-51525" y="3812746"/>
            <a:ext cx="1641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Output Feature maps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flipV="1">
            <a:off x="1517912" y="3966465"/>
            <a:ext cx="180000" cy="0"/>
          </a:xfrm>
          <a:prstGeom prst="straightConnector1">
            <a:avLst/>
          </a:prstGeom>
          <a:ln w="15875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5" grpId="0"/>
      <p:bldP spid="1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Pooling Layer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4" y="1149410"/>
            <a:ext cx="8387605" cy="4351338"/>
          </a:xfrm>
        </p:spPr>
        <p:txBody>
          <a:bodyPr/>
          <a:lstStyle/>
          <a:p>
            <a:r>
              <a:rPr lang="en-US" dirty="0" smtClean="0"/>
              <a:t>Multiple inputs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single output</a:t>
            </a:r>
          </a:p>
          <a:p>
            <a:r>
              <a:rPr lang="en-US" dirty="0" smtClean="0"/>
              <a:t>Reduces amount of data</a:t>
            </a:r>
          </a:p>
          <a:p>
            <a:r>
              <a:rPr lang="en-US" dirty="0" smtClean="0"/>
              <a:t>Several types: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Max (most common)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Average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36</a:t>
            </a:fld>
            <a:endParaRPr lang="he-IL" dirty="0"/>
          </a:p>
        </p:txBody>
      </p:sp>
      <p:pic>
        <p:nvPicPr>
          <p:cNvPr id="9" name="Picture 8" descr="http://cs231n.github.io/assets/cnn/maxpool.jpe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299" y="3737928"/>
            <a:ext cx="5022478" cy="2420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8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- </a:t>
            </a:r>
            <a:r>
              <a:rPr lang="en-US" dirty="0" err="1" smtClean="0"/>
              <a:t>AlexNet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076241"/>
            <a:ext cx="8706971" cy="4437954"/>
          </a:xfrm>
        </p:spPr>
        <p:txBody>
          <a:bodyPr/>
          <a:lstStyle/>
          <a:p>
            <a:r>
              <a:rPr lang="en-US" dirty="0" smtClean="0"/>
              <a:t>The first CNN to win ImageNet challenge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ImageNet: 1.2M 256×256 images,1000 classes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37</a:t>
            </a:fld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50" y="4751033"/>
            <a:ext cx="5514975" cy="1415403"/>
          </a:xfrm>
          <a:prstGeom prst="rect">
            <a:avLst/>
          </a:prstGeom>
        </p:spPr>
      </p:pic>
      <p:pic>
        <p:nvPicPr>
          <p:cNvPr id="2052" name="Picture 4" descr="Image result for alexnet architectur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994" y="1959463"/>
            <a:ext cx="5575413" cy="25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69"/>
          <p:cNvSpPr txBox="1"/>
          <p:nvPr/>
        </p:nvSpPr>
        <p:spPr>
          <a:xfrm>
            <a:off x="520539" y="4464387"/>
            <a:ext cx="7251860" cy="205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768"/>
              </a:lnSpc>
            </a:pPr>
            <a:r>
              <a:rPr sz="1100" dirty="0" err="1" smtClean="0">
                <a:latin typeface="Arial"/>
                <a:cs typeface="Arial"/>
              </a:rPr>
              <a:t>Krizhevsky</a:t>
            </a:r>
            <a:r>
              <a:rPr sz="1100" dirty="0" smtClean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 </a:t>
            </a:r>
            <a:r>
              <a:rPr sz="1100" spc="-5" dirty="0">
                <a:latin typeface="Arial"/>
                <a:cs typeface="Arial"/>
              </a:rPr>
              <a:t>al. “ImageNet Classification with deep </a:t>
            </a:r>
            <a:r>
              <a:rPr sz="1100" dirty="0">
                <a:latin typeface="Arial"/>
                <a:cs typeface="Arial"/>
              </a:rPr>
              <a:t>CNNs” </a:t>
            </a:r>
            <a:r>
              <a:rPr sz="1100" spc="-5" dirty="0">
                <a:latin typeface="Arial"/>
                <a:cs typeface="Arial"/>
              </a:rPr>
              <a:t>NIPS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496" y="6095357"/>
            <a:ext cx="8387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Zeiler</a:t>
            </a:r>
            <a:r>
              <a:rPr lang="en-US" sz="1100" dirty="0"/>
              <a:t>, Matthew D., and Rob Fergus. "Visualizing and understanding convolutional networks." In </a:t>
            </a:r>
            <a:r>
              <a:rPr lang="en-US" sz="1100" i="1" dirty="0"/>
              <a:t>European Conference on Computer Vision</a:t>
            </a:r>
            <a:r>
              <a:rPr lang="en-US" sz="1100" dirty="0"/>
              <a:t>, </a:t>
            </a:r>
            <a:r>
              <a:rPr lang="en-US" sz="1100" dirty="0" smtClean="0"/>
              <a:t>2014</a:t>
            </a:r>
            <a:r>
              <a:rPr lang="en-US" sz="11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045" y="1911155"/>
            <a:ext cx="2664781" cy="22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AlexNet</a:t>
            </a:r>
            <a:r>
              <a:rPr lang="en-US" dirty="0" smtClean="0"/>
              <a:t> – Inside the Feature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38</a:t>
            </a:fld>
            <a:endParaRPr lang="he-IL" dirty="0"/>
          </a:p>
        </p:txBody>
      </p:sp>
      <p:pic>
        <p:nvPicPr>
          <p:cNvPr id="6" name="Picture 4" descr="Image result for alexnet architect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530" y="836916"/>
            <a:ext cx="6734175" cy="26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296" y="6068180"/>
            <a:ext cx="8387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Zeiler, Matthew D., and Rob Fergus. "Visualizing and understanding convolutional networks." In </a:t>
            </a:r>
            <a:r>
              <a:rPr lang="en-US" sz="1100" i="1"/>
              <a:t>European Conference on Computer Vision</a:t>
            </a:r>
            <a:r>
              <a:rPr lang="en-US" sz="1100"/>
              <a:t>, pp. 818-833. Springer International Publishing, 2014.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91" y="3271782"/>
            <a:ext cx="1153119" cy="1126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88" y="4475704"/>
            <a:ext cx="1636244" cy="1628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054" y="3240670"/>
            <a:ext cx="1342574" cy="131525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881553" y="2406193"/>
            <a:ext cx="265507" cy="790649"/>
          </a:xfrm>
          <a:prstGeom prst="downArrow">
            <a:avLst>
              <a:gd name="adj1" fmla="val 50000"/>
              <a:gd name="adj2" fmla="val 1085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t="2672"/>
          <a:stretch/>
        </p:blipFill>
        <p:spPr>
          <a:xfrm>
            <a:off x="2212083" y="4555921"/>
            <a:ext cx="1478110" cy="146843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2318301">
            <a:off x="1752840" y="2358384"/>
            <a:ext cx="266699" cy="1140633"/>
          </a:xfrm>
          <a:prstGeom prst="downArrow">
            <a:avLst>
              <a:gd name="adj1" fmla="val 50000"/>
              <a:gd name="adj2" fmla="val 1085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969769">
            <a:off x="4108889" y="2351777"/>
            <a:ext cx="345699" cy="963134"/>
          </a:xfrm>
          <a:prstGeom prst="downArrow">
            <a:avLst>
              <a:gd name="adj1" fmla="val 50000"/>
              <a:gd name="adj2" fmla="val 1085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243" y="3303416"/>
            <a:ext cx="708783" cy="6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8"/>
          <a:stretch/>
        </p:blipFill>
        <p:spPr>
          <a:xfrm>
            <a:off x="4572394" y="3314356"/>
            <a:ext cx="672816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7045"/>
          <a:stretch/>
        </p:blipFill>
        <p:spPr>
          <a:xfrm>
            <a:off x="3993137" y="4106966"/>
            <a:ext cx="1239164" cy="1939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1" y="3348639"/>
            <a:ext cx="742860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875" y="4255437"/>
            <a:ext cx="841722" cy="828553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 rot="18328781">
            <a:off x="5255868" y="2252877"/>
            <a:ext cx="345699" cy="1321993"/>
          </a:xfrm>
          <a:prstGeom prst="downArrow">
            <a:avLst>
              <a:gd name="adj1" fmla="val 50000"/>
              <a:gd name="adj2" fmla="val 1085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851" y="3348639"/>
            <a:ext cx="764224" cy="7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229" y="4247793"/>
            <a:ext cx="825467" cy="8361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723" y="3382610"/>
            <a:ext cx="1517137" cy="758942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rot="17849042">
            <a:off x="6453849" y="1783565"/>
            <a:ext cx="291178" cy="2023466"/>
          </a:xfrm>
          <a:prstGeom prst="downArrow">
            <a:avLst>
              <a:gd name="adj1" fmla="val 50000"/>
              <a:gd name="adj2" fmla="val 1085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723" y="4264530"/>
            <a:ext cx="1686757" cy="8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5" grpId="0" animBg="1"/>
      <p:bldP spid="22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- </a:t>
            </a:r>
            <a:r>
              <a:rPr lang="en-US" dirty="0" err="1" smtClean="0"/>
              <a:t>AlexNet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for 1 week on 2 GPUs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Each </a:t>
            </a:r>
            <a:r>
              <a:rPr lang="en-US" dirty="0" err="1" smtClean="0"/>
              <a:t>Geforce</a:t>
            </a:r>
            <a:r>
              <a:rPr lang="en-US" dirty="0" smtClean="0"/>
              <a:t> GTX 580 – 3GB memory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39</a:t>
            </a:fld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2" y="2884761"/>
            <a:ext cx="7814227" cy="2467168"/>
          </a:xfrm>
          <a:prstGeom prst="rect">
            <a:avLst/>
          </a:prstGeom>
        </p:spPr>
      </p:pic>
      <p:sp>
        <p:nvSpPr>
          <p:cNvPr id="9" name="object 69"/>
          <p:cNvSpPr txBox="1"/>
          <p:nvPr/>
        </p:nvSpPr>
        <p:spPr>
          <a:xfrm>
            <a:off x="413494" y="6192126"/>
            <a:ext cx="7251860" cy="205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768"/>
              </a:lnSpc>
            </a:pPr>
            <a:r>
              <a:rPr sz="1100" dirty="0" err="1" smtClean="0">
                <a:latin typeface="Arial"/>
                <a:cs typeface="Arial"/>
              </a:rPr>
              <a:t>Krizhevsky</a:t>
            </a:r>
            <a:r>
              <a:rPr sz="1100" dirty="0" smtClean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 </a:t>
            </a:r>
            <a:r>
              <a:rPr sz="1100" spc="-5" dirty="0">
                <a:latin typeface="Arial"/>
                <a:cs typeface="Arial"/>
              </a:rPr>
              <a:t>al. “ImageNet Classification with deep </a:t>
            </a:r>
            <a:r>
              <a:rPr sz="1100" dirty="0">
                <a:latin typeface="Arial"/>
                <a:cs typeface="Arial"/>
              </a:rPr>
              <a:t>CNNs” </a:t>
            </a:r>
            <a:r>
              <a:rPr sz="1100" spc="-5" dirty="0">
                <a:latin typeface="Arial"/>
                <a:cs typeface="Arial"/>
              </a:rPr>
              <a:t>NIPS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7859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21" y="4906619"/>
            <a:ext cx="1393031" cy="13930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105694" y="4959486"/>
            <a:ext cx="399600" cy="405000"/>
          </a:xfrm>
          <a:prstGeom prst="rect">
            <a:avLst/>
          </a:prstGeom>
          <a:noFill/>
          <a:ln w="635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3" y="3936420"/>
            <a:ext cx="3241691" cy="22655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2" y="997241"/>
            <a:ext cx="3122856" cy="22607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50588" y="2205319"/>
            <a:ext cx="379913" cy="332962"/>
          </a:xfrm>
          <a:prstGeom prst="rect">
            <a:avLst/>
          </a:prstGeom>
          <a:noFill/>
          <a:ln w="66675">
            <a:solidFill>
              <a:srgbClr val="826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56593" y="2538280"/>
            <a:ext cx="1187419" cy="1331966"/>
          </a:xfrm>
          <a:prstGeom prst="line">
            <a:avLst/>
          </a:prstGeom>
          <a:ln w="31750">
            <a:solidFill>
              <a:srgbClr val="82664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37075" y="2538280"/>
            <a:ext cx="1661208" cy="1331966"/>
          </a:xfrm>
          <a:prstGeom prst="line">
            <a:avLst/>
          </a:prstGeom>
          <a:ln w="31750">
            <a:solidFill>
              <a:srgbClr val="82664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67387" y="5102800"/>
            <a:ext cx="565484" cy="523373"/>
          </a:xfrm>
          <a:prstGeom prst="ellipse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350"/>
          </a:p>
        </p:txBody>
      </p:sp>
      <p:cxnSp>
        <p:nvCxnSpPr>
          <p:cNvPr id="11" name="Straight Connector 10"/>
          <p:cNvCxnSpPr>
            <a:stCxn id="35" idx="0"/>
            <a:endCxn id="6" idx="0"/>
          </p:cNvCxnSpPr>
          <p:nvPr/>
        </p:nvCxnSpPr>
        <p:spPr>
          <a:xfrm flipH="1">
            <a:off x="2950129" y="4906619"/>
            <a:ext cx="4406706" cy="196181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5" idx="2"/>
            <a:endCxn id="6" idx="4"/>
          </p:cNvCxnSpPr>
          <p:nvPr/>
        </p:nvCxnSpPr>
        <p:spPr>
          <a:xfrm flipH="1" flipV="1">
            <a:off x="2950129" y="5626171"/>
            <a:ext cx="4406706" cy="67347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74" y="1105954"/>
            <a:ext cx="1755014" cy="238504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4253693" y="3491001"/>
            <a:ext cx="2852002" cy="1468488"/>
          </a:xfrm>
          <a:prstGeom prst="line">
            <a:avLst/>
          </a:prstGeom>
          <a:ln w="31750">
            <a:solidFill>
              <a:srgbClr val="9C5BC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55689" y="3491003"/>
            <a:ext cx="1549605" cy="1468483"/>
          </a:xfrm>
          <a:prstGeom prst="line">
            <a:avLst/>
          </a:prstGeom>
          <a:ln w="31750">
            <a:solidFill>
              <a:srgbClr val="9C5BC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9350" y="908954"/>
            <a:ext cx="842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Brain</a:t>
            </a:r>
            <a:endParaRPr lang="he-IL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4</a:t>
            </a:fld>
            <a:endParaRPr lang="he-IL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442" y="1232330"/>
            <a:ext cx="1949914" cy="19826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2" name="Straight Connector 71"/>
          <p:cNvCxnSpPr/>
          <p:nvPr/>
        </p:nvCxnSpPr>
        <p:spPr>
          <a:xfrm flipV="1">
            <a:off x="5593632" y="1229880"/>
            <a:ext cx="1203811" cy="5424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93632" y="2097388"/>
            <a:ext cx="1203811" cy="1106875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291113" y="1768548"/>
            <a:ext cx="302518" cy="328840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</p:spTree>
    <p:extLst>
      <p:ext uri="{BB962C8B-B14F-4D97-AF65-F5344CB8AC3E}">
        <p14:creationId xmlns:p14="http://schemas.microsoft.com/office/powerpoint/2010/main" val="26479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6" grpId="0" animBg="1"/>
      <p:bldP spid="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0484" y="1038201"/>
            <a:ext cx="0" cy="198082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4560484" y="1551831"/>
            <a:ext cx="0" cy="173897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7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4560484" y="2041277"/>
            <a:ext cx="0" cy="44914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4560484" y="2400587"/>
            <a:ext cx="0" cy="184262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4560484" y="2900398"/>
            <a:ext cx="0" cy="35701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0"/>
                </a:moveTo>
                <a:lnTo>
                  <a:pt x="0" y="3936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4560484" y="3251648"/>
            <a:ext cx="0" cy="141651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0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4560484" y="3708847"/>
            <a:ext cx="0" cy="43762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826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4560484" y="4067006"/>
            <a:ext cx="0" cy="149713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4560484" y="4532268"/>
            <a:ext cx="0" cy="44914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4560484" y="4892731"/>
            <a:ext cx="0" cy="34549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4560484" y="5241676"/>
            <a:ext cx="0" cy="150864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7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4560484" y="5706938"/>
            <a:ext cx="0" cy="46065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4560484" y="6067400"/>
            <a:ext cx="0" cy="34549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560484" y="6417499"/>
            <a:ext cx="0" cy="218811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55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474111" y="832058"/>
            <a:ext cx="172746" cy="257967"/>
          </a:xfrm>
          <a:custGeom>
            <a:avLst/>
            <a:gdLst/>
            <a:ahLst/>
            <a:cxnLst/>
            <a:rect l="l" t="t" r="r" b="b"/>
            <a:pathLst>
              <a:path w="190500" h="284480">
                <a:moveTo>
                  <a:pt x="95250" y="0"/>
                </a:moveTo>
                <a:lnTo>
                  <a:pt x="0" y="284479"/>
                </a:lnTo>
                <a:lnTo>
                  <a:pt x="190500" y="284479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2900974" y="6101949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3657600" y="0"/>
                </a:moveTo>
                <a:lnTo>
                  <a:pt x="0" y="0"/>
                </a:lnTo>
                <a:lnTo>
                  <a:pt x="0" y="347979"/>
                </a:lnTo>
                <a:lnTo>
                  <a:pt x="3657600" y="347979"/>
                </a:lnTo>
                <a:lnTo>
                  <a:pt x="3657600" y="0"/>
                </a:lnTo>
                <a:close/>
              </a:path>
            </a:pathLst>
          </a:custGeom>
          <a:solidFill>
            <a:srgbClr val="FF940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900974" y="6101949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1828799" y="347979"/>
                </a:moveTo>
                <a:lnTo>
                  <a:pt x="0" y="34797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79"/>
                </a:lnTo>
                <a:lnTo>
                  <a:pt x="1828799" y="3479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2900974" y="5753003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09">
                <a:moveTo>
                  <a:pt x="3657600" y="0"/>
                </a:moveTo>
                <a:lnTo>
                  <a:pt x="0" y="0"/>
                </a:lnTo>
                <a:lnTo>
                  <a:pt x="0" y="346709"/>
                </a:lnTo>
                <a:lnTo>
                  <a:pt x="3657600" y="346709"/>
                </a:lnTo>
                <a:lnTo>
                  <a:pt x="3657600" y="0"/>
                </a:lnTo>
                <a:close/>
              </a:path>
            </a:pathLst>
          </a:custGeom>
          <a:solidFill>
            <a:srgbClr val="ADCE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2900974" y="5753003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09">
                <a:moveTo>
                  <a:pt x="1828799" y="346709"/>
                </a:moveTo>
                <a:lnTo>
                  <a:pt x="0" y="34670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6709"/>
                </a:lnTo>
                <a:lnTo>
                  <a:pt x="1828799" y="34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2900974" y="5392542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3657600" y="0"/>
                </a:moveTo>
                <a:lnTo>
                  <a:pt x="0" y="0"/>
                </a:lnTo>
                <a:lnTo>
                  <a:pt x="0" y="346709"/>
                </a:lnTo>
                <a:lnTo>
                  <a:pt x="3657600" y="346709"/>
                </a:lnTo>
                <a:lnTo>
                  <a:pt x="3657600" y="0"/>
                </a:lnTo>
                <a:close/>
              </a:path>
            </a:pathLst>
          </a:custGeom>
          <a:solidFill>
            <a:srgbClr val="82C9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2900974" y="5392542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1828799" y="346709"/>
                </a:moveTo>
                <a:lnTo>
                  <a:pt x="0" y="34670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6709"/>
                </a:lnTo>
                <a:lnTo>
                  <a:pt x="1828799" y="34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2900974" y="1725728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80">
                <a:moveTo>
                  <a:pt x="3657600" y="0"/>
                </a:moveTo>
                <a:lnTo>
                  <a:pt x="0" y="0"/>
                </a:lnTo>
                <a:lnTo>
                  <a:pt x="0" y="347979"/>
                </a:lnTo>
                <a:lnTo>
                  <a:pt x="3657600" y="347979"/>
                </a:lnTo>
                <a:lnTo>
                  <a:pt x="36576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2900974" y="1725728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80">
                <a:moveTo>
                  <a:pt x="1828799" y="347979"/>
                </a:moveTo>
                <a:lnTo>
                  <a:pt x="0" y="34797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79"/>
                </a:lnTo>
                <a:lnTo>
                  <a:pt x="1828799" y="3479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 txBox="1"/>
          <p:nvPr/>
        </p:nvSpPr>
        <p:spPr>
          <a:xfrm>
            <a:off x="3528616" y="1748762"/>
            <a:ext cx="2060855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dirty="0">
                <a:latin typeface="Arial"/>
                <a:cs typeface="Arial"/>
              </a:rPr>
              <a:t>FULLY</a:t>
            </a:r>
            <a:r>
              <a:rPr sz="1632" b="1" spc="-68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CONNECTED</a:t>
            </a:r>
            <a:endParaRPr sz="1632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00974" y="1236282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80">
                <a:moveTo>
                  <a:pt x="3657600" y="0"/>
                </a:moveTo>
                <a:lnTo>
                  <a:pt x="0" y="0"/>
                </a:lnTo>
                <a:lnTo>
                  <a:pt x="0" y="347979"/>
                </a:lnTo>
                <a:lnTo>
                  <a:pt x="3657600" y="347979"/>
                </a:lnTo>
                <a:lnTo>
                  <a:pt x="36576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2900974" y="1236282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80">
                <a:moveTo>
                  <a:pt x="1828799" y="347979"/>
                </a:moveTo>
                <a:lnTo>
                  <a:pt x="0" y="34797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79"/>
                </a:lnTo>
                <a:lnTo>
                  <a:pt x="1828799" y="3479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4162016" y="1259316"/>
            <a:ext cx="794630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dirty="0">
                <a:latin typeface="Arial"/>
                <a:cs typeface="Arial"/>
              </a:rPr>
              <a:t>L</a:t>
            </a:r>
            <a:r>
              <a:rPr sz="1632" b="1" spc="5" dirty="0">
                <a:latin typeface="Arial"/>
                <a:cs typeface="Arial"/>
              </a:rPr>
              <a:t>I</a:t>
            </a:r>
            <a:r>
              <a:rPr sz="1632" b="1" spc="-14" dirty="0">
                <a:latin typeface="Arial"/>
                <a:cs typeface="Arial"/>
              </a:rPr>
              <a:t>N</a:t>
            </a:r>
            <a:r>
              <a:rPr sz="1632" b="1" spc="-5" dirty="0">
                <a:latin typeface="Arial"/>
                <a:cs typeface="Arial"/>
              </a:rPr>
              <a:t>EAR</a:t>
            </a:r>
            <a:endParaRPr sz="1632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00974" y="4927280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3657600" y="0"/>
                </a:moveTo>
                <a:lnTo>
                  <a:pt x="0" y="0"/>
                </a:lnTo>
                <a:lnTo>
                  <a:pt x="0" y="346709"/>
                </a:lnTo>
                <a:lnTo>
                  <a:pt x="3657600" y="346709"/>
                </a:lnTo>
                <a:lnTo>
                  <a:pt x="3657600" y="0"/>
                </a:lnTo>
                <a:close/>
              </a:path>
            </a:pathLst>
          </a:custGeom>
          <a:solidFill>
            <a:srgbClr val="FF940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2900974" y="4927280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1828799" y="346709"/>
                </a:moveTo>
                <a:lnTo>
                  <a:pt x="0" y="34670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6709"/>
                </a:lnTo>
                <a:lnTo>
                  <a:pt x="1828799" y="34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 txBox="1"/>
          <p:nvPr/>
        </p:nvSpPr>
        <p:spPr>
          <a:xfrm>
            <a:off x="4248389" y="4950313"/>
            <a:ext cx="621884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14" dirty="0">
                <a:latin typeface="Arial"/>
                <a:cs typeface="Arial"/>
              </a:rPr>
              <a:t>C</a:t>
            </a:r>
            <a:r>
              <a:rPr sz="1632" b="1" spc="5" dirty="0">
                <a:latin typeface="Arial"/>
                <a:cs typeface="Arial"/>
              </a:rPr>
              <a:t>O</a:t>
            </a:r>
            <a:r>
              <a:rPr sz="1632" b="1" spc="-5" dirty="0">
                <a:latin typeface="Arial"/>
                <a:cs typeface="Arial"/>
              </a:rPr>
              <a:t>NV</a:t>
            </a:r>
            <a:endParaRPr sz="1632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00974" y="4577182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3657600" y="0"/>
                </a:moveTo>
                <a:lnTo>
                  <a:pt x="0" y="0"/>
                </a:lnTo>
                <a:lnTo>
                  <a:pt x="0" y="347980"/>
                </a:lnTo>
                <a:lnTo>
                  <a:pt x="3657600" y="347980"/>
                </a:lnTo>
                <a:lnTo>
                  <a:pt x="3657600" y="0"/>
                </a:lnTo>
                <a:close/>
              </a:path>
            </a:pathLst>
          </a:custGeom>
          <a:solidFill>
            <a:srgbClr val="ADCE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2900974" y="4577182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1828799" y="347980"/>
                </a:moveTo>
                <a:lnTo>
                  <a:pt x="0" y="347980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80"/>
                </a:lnTo>
                <a:lnTo>
                  <a:pt x="1828799" y="347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2900974" y="4216719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3657600" y="0"/>
                </a:moveTo>
                <a:lnTo>
                  <a:pt x="0" y="0"/>
                </a:lnTo>
                <a:lnTo>
                  <a:pt x="0" y="347980"/>
                </a:lnTo>
                <a:lnTo>
                  <a:pt x="3657600" y="347980"/>
                </a:lnTo>
                <a:lnTo>
                  <a:pt x="3657600" y="0"/>
                </a:lnTo>
                <a:close/>
              </a:path>
            </a:pathLst>
          </a:custGeom>
          <a:solidFill>
            <a:srgbClr val="82C9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2900974" y="4216719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1828799" y="347980"/>
                </a:moveTo>
                <a:lnTo>
                  <a:pt x="0" y="347980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80"/>
                </a:lnTo>
                <a:lnTo>
                  <a:pt x="1828799" y="347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 txBox="1"/>
          <p:nvPr/>
        </p:nvSpPr>
        <p:spPr>
          <a:xfrm>
            <a:off x="3240707" y="4239752"/>
            <a:ext cx="2636674" cy="617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0425"/>
            <a:r>
              <a:rPr sz="1632" b="1" spc="-5" dirty="0">
                <a:latin typeface="Arial"/>
                <a:cs typeface="Arial"/>
              </a:rPr>
              <a:t>MAX</a:t>
            </a:r>
            <a:r>
              <a:rPr sz="1632" b="1" spc="-82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POOLING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879"/>
              </a:spcBef>
            </a:pPr>
            <a:r>
              <a:rPr sz="1632" b="1" dirty="0">
                <a:latin typeface="Arial"/>
                <a:cs typeface="Arial"/>
              </a:rPr>
              <a:t>LOCAL </a:t>
            </a:r>
            <a:r>
              <a:rPr sz="1632" b="1" spc="-5" dirty="0">
                <a:latin typeface="Arial"/>
                <a:cs typeface="Arial"/>
              </a:rPr>
              <a:t>CONTRAST</a:t>
            </a:r>
            <a:r>
              <a:rPr sz="1632" b="1" spc="-54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NORM</a:t>
            </a:r>
            <a:endParaRPr sz="1632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00974" y="3752610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3657600" y="0"/>
                </a:moveTo>
                <a:lnTo>
                  <a:pt x="0" y="0"/>
                </a:lnTo>
                <a:lnTo>
                  <a:pt x="0" y="346709"/>
                </a:lnTo>
                <a:lnTo>
                  <a:pt x="3657600" y="346709"/>
                </a:lnTo>
                <a:lnTo>
                  <a:pt x="3657600" y="0"/>
                </a:lnTo>
                <a:close/>
              </a:path>
            </a:pathLst>
          </a:custGeom>
          <a:solidFill>
            <a:srgbClr val="FF940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2900974" y="3752610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1828799" y="346709"/>
                </a:moveTo>
                <a:lnTo>
                  <a:pt x="0" y="346709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6709"/>
                </a:lnTo>
                <a:lnTo>
                  <a:pt x="1828799" y="34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 txBox="1"/>
          <p:nvPr/>
        </p:nvSpPr>
        <p:spPr>
          <a:xfrm>
            <a:off x="4248389" y="3774492"/>
            <a:ext cx="621884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14" dirty="0">
                <a:latin typeface="Arial"/>
                <a:cs typeface="Arial"/>
              </a:rPr>
              <a:t>C</a:t>
            </a:r>
            <a:r>
              <a:rPr sz="1632" b="1" spc="5" dirty="0">
                <a:latin typeface="Arial"/>
                <a:cs typeface="Arial"/>
              </a:rPr>
              <a:t>O</a:t>
            </a:r>
            <a:r>
              <a:rPr sz="1632" b="1" spc="-5" dirty="0">
                <a:latin typeface="Arial"/>
                <a:cs typeface="Arial"/>
              </a:rPr>
              <a:t>NV</a:t>
            </a:r>
            <a:endParaRPr sz="1632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00974" y="3393298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3657600" y="0"/>
                </a:moveTo>
                <a:lnTo>
                  <a:pt x="0" y="0"/>
                </a:lnTo>
                <a:lnTo>
                  <a:pt x="0" y="347980"/>
                </a:lnTo>
                <a:lnTo>
                  <a:pt x="3657600" y="347980"/>
                </a:lnTo>
                <a:lnTo>
                  <a:pt x="3657600" y="0"/>
                </a:lnTo>
                <a:close/>
              </a:path>
            </a:pathLst>
          </a:custGeom>
          <a:solidFill>
            <a:srgbClr val="FF940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2900974" y="3393298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1828799" y="347980"/>
                </a:moveTo>
                <a:lnTo>
                  <a:pt x="0" y="347980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80"/>
                </a:lnTo>
                <a:lnTo>
                  <a:pt x="1828799" y="347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/>
          <p:nvPr/>
        </p:nvSpPr>
        <p:spPr>
          <a:xfrm>
            <a:off x="4248389" y="3416332"/>
            <a:ext cx="621884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14" dirty="0">
                <a:latin typeface="Arial"/>
                <a:cs typeface="Arial"/>
              </a:rPr>
              <a:t>C</a:t>
            </a:r>
            <a:r>
              <a:rPr sz="1632" b="1" spc="5" dirty="0">
                <a:latin typeface="Arial"/>
                <a:cs typeface="Arial"/>
              </a:rPr>
              <a:t>O</a:t>
            </a:r>
            <a:r>
              <a:rPr sz="1632" b="1" spc="-5" dirty="0">
                <a:latin typeface="Arial"/>
                <a:cs typeface="Arial"/>
              </a:rPr>
              <a:t>NV</a:t>
            </a:r>
            <a:endParaRPr sz="1632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00974" y="2936098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3657600" y="0"/>
                </a:moveTo>
                <a:lnTo>
                  <a:pt x="0" y="0"/>
                </a:lnTo>
                <a:lnTo>
                  <a:pt x="0" y="347980"/>
                </a:lnTo>
                <a:lnTo>
                  <a:pt x="3657600" y="347980"/>
                </a:lnTo>
                <a:lnTo>
                  <a:pt x="3657600" y="0"/>
                </a:lnTo>
                <a:close/>
              </a:path>
            </a:pathLst>
          </a:custGeom>
          <a:solidFill>
            <a:srgbClr val="FF940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2900974" y="2936098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79">
                <a:moveTo>
                  <a:pt x="1828799" y="347980"/>
                </a:moveTo>
                <a:lnTo>
                  <a:pt x="0" y="347980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80"/>
                </a:lnTo>
                <a:lnTo>
                  <a:pt x="1828799" y="347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 txBox="1"/>
          <p:nvPr/>
        </p:nvSpPr>
        <p:spPr>
          <a:xfrm>
            <a:off x="4248389" y="2959133"/>
            <a:ext cx="621884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14" dirty="0">
                <a:latin typeface="Arial"/>
                <a:cs typeface="Arial"/>
              </a:rPr>
              <a:t>C</a:t>
            </a:r>
            <a:r>
              <a:rPr sz="1632" b="1" spc="5" dirty="0">
                <a:latin typeface="Arial"/>
                <a:cs typeface="Arial"/>
              </a:rPr>
              <a:t>O</a:t>
            </a:r>
            <a:r>
              <a:rPr sz="1632" b="1" spc="-5" dirty="0">
                <a:latin typeface="Arial"/>
                <a:cs typeface="Arial"/>
              </a:rPr>
              <a:t>NV</a:t>
            </a:r>
            <a:endParaRPr sz="1632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00974" y="2584849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80">
                <a:moveTo>
                  <a:pt x="3657600" y="0"/>
                </a:moveTo>
                <a:lnTo>
                  <a:pt x="0" y="0"/>
                </a:lnTo>
                <a:lnTo>
                  <a:pt x="0" y="347980"/>
                </a:lnTo>
                <a:lnTo>
                  <a:pt x="3657600" y="347980"/>
                </a:lnTo>
                <a:lnTo>
                  <a:pt x="3657600" y="0"/>
                </a:lnTo>
                <a:close/>
              </a:path>
            </a:pathLst>
          </a:custGeom>
          <a:solidFill>
            <a:srgbClr val="82C9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2900974" y="2584849"/>
            <a:ext cx="3316715" cy="315549"/>
          </a:xfrm>
          <a:custGeom>
            <a:avLst/>
            <a:gdLst/>
            <a:ahLst/>
            <a:cxnLst/>
            <a:rect l="l" t="t" r="r" b="b"/>
            <a:pathLst>
              <a:path w="3657600" h="347980">
                <a:moveTo>
                  <a:pt x="1828799" y="347980"/>
                </a:moveTo>
                <a:lnTo>
                  <a:pt x="0" y="347980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7980"/>
                </a:lnTo>
                <a:lnTo>
                  <a:pt x="1828799" y="347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 txBox="1"/>
          <p:nvPr/>
        </p:nvSpPr>
        <p:spPr>
          <a:xfrm>
            <a:off x="3809615" y="2607883"/>
            <a:ext cx="1498280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spc="-5" dirty="0">
                <a:latin typeface="Arial"/>
                <a:cs typeface="Arial"/>
              </a:rPr>
              <a:t>MAX</a:t>
            </a:r>
            <a:r>
              <a:rPr sz="1632" b="1" spc="-82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POOLING</a:t>
            </a:r>
            <a:endParaRPr sz="1632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00974" y="2086190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3657600" y="0"/>
                </a:moveTo>
                <a:lnTo>
                  <a:pt x="0" y="0"/>
                </a:lnTo>
                <a:lnTo>
                  <a:pt x="0" y="346710"/>
                </a:lnTo>
                <a:lnTo>
                  <a:pt x="3657600" y="346710"/>
                </a:lnTo>
                <a:lnTo>
                  <a:pt x="36576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/>
          <p:nvPr/>
        </p:nvSpPr>
        <p:spPr>
          <a:xfrm>
            <a:off x="2900974" y="2086190"/>
            <a:ext cx="3316715" cy="314397"/>
          </a:xfrm>
          <a:custGeom>
            <a:avLst/>
            <a:gdLst/>
            <a:ahLst/>
            <a:cxnLst/>
            <a:rect l="l" t="t" r="r" b="b"/>
            <a:pathLst>
              <a:path w="3657600" h="346710">
                <a:moveTo>
                  <a:pt x="1828799" y="346710"/>
                </a:moveTo>
                <a:lnTo>
                  <a:pt x="0" y="346710"/>
                </a:lnTo>
                <a:lnTo>
                  <a:pt x="0" y="0"/>
                </a:lnTo>
                <a:lnTo>
                  <a:pt x="3657600" y="0"/>
                </a:lnTo>
                <a:lnTo>
                  <a:pt x="3657600" y="346710"/>
                </a:lnTo>
                <a:lnTo>
                  <a:pt x="1828799" y="3467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 txBox="1"/>
          <p:nvPr/>
        </p:nvSpPr>
        <p:spPr>
          <a:xfrm>
            <a:off x="3528616" y="2108072"/>
            <a:ext cx="2060855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b="1" dirty="0">
                <a:latin typeface="Arial"/>
                <a:cs typeface="Arial"/>
              </a:rPr>
              <a:t>FULLY</a:t>
            </a:r>
            <a:r>
              <a:rPr sz="1632" b="1" spc="-68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CONNECTED</a:t>
            </a:r>
            <a:endParaRPr sz="1632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368" y="796356"/>
            <a:ext cx="2725925" cy="65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07" algn="r"/>
            <a:r>
              <a:rPr sz="2176" spc="-5" dirty="0">
                <a:solidFill>
                  <a:srgbClr val="7F0000"/>
                </a:solidFill>
                <a:latin typeface="Arial"/>
                <a:cs typeface="Arial"/>
              </a:rPr>
              <a:t>Total nr. params:</a:t>
            </a:r>
            <a:r>
              <a:rPr sz="2176" spc="-23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7F0000"/>
                </a:solidFill>
                <a:latin typeface="Arial"/>
                <a:cs typeface="Arial"/>
              </a:rPr>
              <a:t>60M</a:t>
            </a:r>
            <a:endParaRPr sz="2176">
              <a:latin typeface="Arial"/>
              <a:cs typeface="Arial"/>
            </a:endParaRPr>
          </a:p>
          <a:p>
            <a:pPr marR="22457" algn="r">
              <a:spcBef>
                <a:spcPts val="472"/>
              </a:spcBef>
            </a:pP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4M</a:t>
            </a:r>
            <a:endParaRPr sz="1632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30913" y="1710756"/>
            <a:ext cx="425530" cy="643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18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6M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124"/>
              </a:spcBef>
            </a:pPr>
            <a:r>
              <a:rPr sz="1632" spc="-18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7M</a:t>
            </a:r>
            <a:endParaRPr sz="1632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50299" y="2918825"/>
            <a:ext cx="506145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4</a:t>
            </a:r>
            <a:r>
              <a:rPr sz="1632" spc="-18" dirty="0">
                <a:solidFill>
                  <a:srgbClr val="7F0000"/>
                </a:solidFill>
                <a:latin typeface="Arial"/>
                <a:cs typeface="Arial"/>
              </a:rPr>
              <a:t>4</a:t>
            </a: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2K</a:t>
            </a:r>
            <a:endParaRPr sz="163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50299" y="3376024"/>
            <a:ext cx="506145" cy="643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7"/>
            <a:r>
              <a:rPr sz="1632" dirty="0">
                <a:solidFill>
                  <a:srgbClr val="7F0000"/>
                </a:solidFill>
                <a:latin typeface="Arial"/>
                <a:cs typeface="Arial"/>
              </a:rPr>
              <a:t>1.3M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134"/>
              </a:spcBef>
            </a:pP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8</a:t>
            </a:r>
            <a:r>
              <a:rPr sz="1632" spc="-18" dirty="0">
                <a:solidFill>
                  <a:srgbClr val="7F0000"/>
                </a:solidFill>
                <a:latin typeface="Arial"/>
                <a:cs typeface="Arial"/>
              </a:rPr>
              <a:t>8</a:t>
            </a: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4K</a:t>
            </a:r>
            <a:endParaRPr sz="1632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50299" y="4911158"/>
            <a:ext cx="506145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r>
              <a:rPr sz="1632" spc="-18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7K</a:t>
            </a:r>
            <a:endParaRPr sz="1632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52239" y="764111"/>
            <a:ext cx="2539936" cy="675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176" spc="-5" dirty="0">
                <a:solidFill>
                  <a:srgbClr val="007F00"/>
                </a:solidFill>
                <a:latin typeface="Arial"/>
                <a:cs typeface="Arial"/>
              </a:rPr>
              <a:t>Total nr. flops:</a:t>
            </a:r>
            <a:r>
              <a:rPr sz="2176" spc="-41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007F00"/>
                </a:solidFill>
                <a:latin typeface="Arial"/>
                <a:cs typeface="Arial"/>
              </a:rPr>
              <a:t>832M</a:t>
            </a:r>
            <a:endParaRPr sz="2176">
              <a:latin typeface="Arial"/>
              <a:cs typeface="Arial"/>
            </a:endParaRPr>
          </a:p>
          <a:p>
            <a:pPr marL="70250">
              <a:spcBef>
                <a:spcPts val="725"/>
              </a:spcBef>
            </a:pPr>
            <a:r>
              <a:rPr sz="1632" spc="-9" dirty="0">
                <a:solidFill>
                  <a:srgbClr val="007F00"/>
                </a:solidFill>
                <a:latin typeface="Arial"/>
                <a:cs typeface="Arial"/>
              </a:rPr>
              <a:t>4M</a:t>
            </a:r>
            <a:endParaRPr sz="1632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10973" y="1743004"/>
            <a:ext cx="425530" cy="579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6M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617"/>
              </a:spcBef>
            </a:pP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7M</a:t>
            </a:r>
            <a:endParaRPr sz="1632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10973" y="2952223"/>
            <a:ext cx="425530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4M</a:t>
            </a:r>
            <a:endParaRPr sz="1632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10973" y="3409422"/>
            <a:ext cx="539542" cy="617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632" dirty="0">
                <a:solidFill>
                  <a:srgbClr val="007F00"/>
                </a:solidFill>
                <a:latin typeface="Arial"/>
                <a:cs typeface="Arial"/>
              </a:rPr>
              <a:t>M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871"/>
              </a:spcBef>
            </a:pP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9</a:t>
            </a:r>
            <a:r>
              <a:rPr sz="1632" dirty="0">
                <a:solidFill>
                  <a:srgbClr val="007F00"/>
                </a:solidFill>
                <a:latin typeface="Arial"/>
                <a:cs typeface="Arial"/>
              </a:rPr>
              <a:t>M</a:t>
            </a:r>
            <a:endParaRPr sz="1632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10973" y="4944555"/>
            <a:ext cx="539542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632" dirty="0">
                <a:solidFill>
                  <a:srgbClr val="007F00"/>
                </a:solidFill>
                <a:latin typeface="Arial"/>
                <a:cs typeface="Arial"/>
              </a:rPr>
              <a:t>M</a:t>
            </a:r>
            <a:endParaRPr sz="1632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69890" y="693826"/>
            <a:ext cx="919581" cy="512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0672">
              <a:lnSpc>
                <a:spcPct val="108300"/>
              </a:lnSpc>
            </a:pPr>
            <a:r>
              <a:rPr sz="1600" spc="-5" dirty="0">
                <a:latin typeface="Arial"/>
                <a:cs typeface="Arial"/>
              </a:rPr>
              <a:t>category  </a:t>
            </a:r>
            <a:r>
              <a:rPr sz="1600" spc="-18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re</a:t>
            </a:r>
            <a:r>
              <a:rPr sz="1600" spc="-18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iction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791599" y="6461260"/>
            <a:ext cx="331671" cy="33167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150086" y="16260"/>
            <a:ext cx="7886700" cy="530706"/>
          </a:xfrm>
          <a:prstGeom prst="rect">
            <a:avLst/>
          </a:prstGeom>
        </p:spPr>
        <p:txBody>
          <a:bodyPr vert="horz" wrap="square" lIns="0" tIns="37893" rIns="0" bIns="0" rtlCol="0" anchor="ctr">
            <a:spAutoFit/>
          </a:bodyPr>
          <a:lstStyle/>
          <a:p>
            <a:pPr marL="182563">
              <a:lnSpc>
                <a:spcPct val="100000"/>
              </a:lnSpc>
            </a:pPr>
            <a:r>
              <a:rPr sz="3200" spc="-9" dirty="0">
                <a:solidFill>
                  <a:schemeClr val="accent5"/>
                </a:solidFill>
              </a:rPr>
              <a:t>Architecture </a:t>
            </a:r>
            <a:r>
              <a:rPr sz="3200" spc="-5" dirty="0">
                <a:solidFill>
                  <a:schemeClr val="accent5"/>
                </a:solidFill>
              </a:rPr>
              <a:t>for</a:t>
            </a:r>
            <a:r>
              <a:rPr sz="3200" spc="-41" dirty="0">
                <a:solidFill>
                  <a:schemeClr val="accent5"/>
                </a:solidFill>
              </a:rPr>
              <a:t> </a:t>
            </a:r>
            <a:r>
              <a:rPr sz="3200" spc="-5" dirty="0">
                <a:solidFill>
                  <a:schemeClr val="accent5"/>
                </a:solidFill>
              </a:rPr>
              <a:t>Classification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11"/>
          </p:nvPr>
        </p:nvSpPr>
        <p:spPr>
          <a:xfrm>
            <a:off x="7743898" y="6484993"/>
            <a:ext cx="94981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668"/>
              </a:lnSpc>
            </a:pPr>
            <a:r>
              <a:rPr spc="68" dirty="0"/>
              <a:t>Ranzato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240707" y="5451894"/>
            <a:ext cx="2636674" cy="934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0425">
              <a:lnSpc>
                <a:spcPts val="1673"/>
              </a:lnSpc>
            </a:pPr>
            <a:r>
              <a:rPr sz="1632" b="1" spc="-5" dirty="0">
                <a:latin typeface="Arial"/>
                <a:cs typeface="Arial"/>
              </a:rPr>
              <a:t>MAX</a:t>
            </a:r>
            <a:r>
              <a:rPr sz="1632" b="1" spc="-82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POOLING</a:t>
            </a:r>
            <a:endParaRPr sz="1632" dirty="0">
              <a:latin typeface="Arial"/>
              <a:cs typeface="Arial"/>
            </a:endParaRPr>
          </a:p>
          <a:p>
            <a:pPr marL="1019198" marR="4607" indent="-1007682">
              <a:lnSpc>
                <a:spcPct val="140300"/>
              </a:lnSpc>
              <a:spcBef>
                <a:spcPts val="91"/>
              </a:spcBef>
            </a:pPr>
            <a:r>
              <a:rPr sz="1632" b="1" dirty="0">
                <a:latin typeface="Arial"/>
                <a:cs typeface="Arial"/>
              </a:rPr>
              <a:t>LOCAL </a:t>
            </a:r>
            <a:r>
              <a:rPr sz="1632" b="1" spc="-5" dirty="0">
                <a:latin typeface="Arial"/>
                <a:cs typeface="Arial"/>
              </a:rPr>
              <a:t>CONTRAST</a:t>
            </a:r>
            <a:r>
              <a:rPr sz="1632" b="1" spc="-50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NORM  CONV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65462" y="6155545"/>
            <a:ext cx="39098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673"/>
              </a:lnSpc>
            </a:pPr>
            <a:r>
              <a:rPr sz="1632" spc="-18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r>
              <a:rPr sz="1632" spc="-5" dirty="0">
                <a:solidFill>
                  <a:srgbClr val="7F0000"/>
                </a:solidFill>
                <a:latin typeface="Arial"/>
                <a:cs typeface="Arial"/>
              </a:rPr>
              <a:t>5K</a:t>
            </a:r>
            <a:endParaRPr sz="1632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10973" y="6155545"/>
            <a:ext cx="53954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673"/>
              </a:lnSpc>
            </a:pP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32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632" spc="-18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632" dirty="0">
                <a:solidFill>
                  <a:srgbClr val="007F00"/>
                </a:solidFill>
                <a:latin typeface="Arial"/>
                <a:cs typeface="Arial"/>
              </a:rPr>
              <a:t>M</a:t>
            </a:r>
            <a:endParaRPr sz="1632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32288" y="6250909"/>
            <a:ext cx="26142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365"/>
              </a:lnSpc>
            </a:pPr>
            <a:r>
              <a:rPr sz="1270" spc="-41" dirty="0">
                <a:latin typeface="Times New Roman"/>
                <a:cs typeface="Times New Roman"/>
              </a:rPr>
              <a:t>1</a:t>
            </a:r>
            <a:r>
              <a:rPr sz="1270" spc="5" dirty="0">
                <a:latin typeface="Times New Roman"/>
                <a:cs typeface="Times New Roman"/>
              </a:rPr>
              <a:t>1</a:t>
            </a:r>
            <a:r>
              <a:rPr sz="1270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1" name="object 69"/>
          <p:cNvSpPr txBox="1"/>
          <p:nvPr/>
        </p:nvSpPr>
        <p:spPr>
          <a:xfrm>
            <a:off x="150086" y="6587683"/>
            <a:ext cx="7251860" cy="205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768"/>
              </a:lnSpc>
            </a:pPr>
            <a:r>
              <a:rPr sz="1100" dirty="0" err="1" smtClean="0">
                <a:latin typeface="Arial"/>
                <a:cs typeface="Arial"/>
              </a:rPr>
              <a:t>Krizhevsky</a:t>
            </a:r>
            <a:r>
              <a:rPr sz="1100" dirty="0" smtClean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 </a:t>
            </a:r>
            <a:r>
              <a:rPr sz="1100" spc="-5" dirty="0">
                <a:latin typeface="Arial"/>
                <a:cs typeface="Arial"/>
              </a:rPr>
              <a:t>al. “ImageNet Classification with deep </a:t>
            </a:r>
            <a:r>
              <a:rPr sz="1100" dirty="0">
                <a:latin typeface="Arial"/>
                <a:cs typeface="Arial"/>
              </a:rPr>
              <a:t>CNNs” </a:t>
            </a:r>
            <a:r>
              <a:rPr sz="1100" spc="-5" dirty="0">
                <a:latin typeface="Arial"/>
                <a:cs typeface="Arial"/>
              </a:rPr>
              <a:t>NIPS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5757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</a:t>
            </a:r>
            <a:r>
              <a:rPr lang="en-US" dirty="0" smtClean="0"/>
              <a:t> - Bigger is Better?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41</a:t>
            </a:fld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78" y="2181225"/>
            <a:ext cx="7118051" cy="339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496" y="1007120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GoogLeNet</a:t>
            </a:r>
            <a:r>
              <a:rPr lang="en-US" sz="3200" dirty="0" smtClean="0"/>
              <a:t> (2014) – ImageNet winner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0156" y="6226185"/>
            <a:ext cx="78085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Szegedy</a:t>
            </a:r>
            <a:r>
              <a:rPr lang="en-US" sz="900" dirty="0"/>
              <a:t>, Christian, et al. "Going deeper with convolutions." </a:t>
            </a:r>
            <a:r>
              <a:rPr lang="en-US" sz="900" i="1" dirty="0"/>
              <a:t>Proceedings of the IEEE Conference on Computer Vision and Pattern Recognition</a:t>
            </a:r>
            <a:r>
              <a:rPr lang="en-US" sz="900" dirty="0"/>
              <a:t>. 2015.</a:t>
            </a:r>
          </a:p>
        </p:txBody>
      </p:sp>
    </p:spTree>
    <p:extLst>
      <p:ext uri="{BB962C8B-B14F-4D97-AF65-F5344CB8AC3E}">
        <p14:creationId xmlns:p14="http://schemas.microsoft.com/office/powerpoint/2010/main" val="3544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42</a:t>
            </a:fld>
            <a:endParaRPr lang="he-IL" dirty="0"/>
          </a:p>
        </p:txBody>
      </p:sp>
      <p:pic>
        <p:nvPicPr>
          <p:cNvPr id="3074" name="Picture 2" descr="Image result for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728" y="325501"/>
            <a:ext cx="4899643" cy="44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2900" y="2857500"/>
            <a:ext cx="3776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67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95" y="302564"/>
            <a:ext cx="8515352" cy="665630"/>
          </a:xfrm>
        </p:spPr>
        <p:txBody>
          <a:bodyPr vert="horz" lIns="0" tIns="29033" rIns="0" bIns="29033" rtlCol="0" anchor="ctr">
            <a:normAutofit/>
          </a:bodyPr>
          <a:lstStyle/>
          <a:p>
            <a:r>
              <a:rPr lang="en-US" dirty="0" smtClean="0"/>
              <a:t>Real vs. Artificial Neuron	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5</a:t>
            </a:fld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404" y="2159641"/>
            <a:ext cx="1832388" cy="320005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40542" y="1351430"/>
            <a:ext cx="423583" cy="808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55794" y="1129556"/>
            <a:ext cx="78442" cy="990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02642" y="1351430"/>
            <a:ext cx="508747" cy="92993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43853" y="5248836"/>
            <a:ext cx="515471" cy="8426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3077" y="5367117"/>
            <a:ext cx="237565" cy="80079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4237" y="5136779"/>
            <a:ext cx="591671" cy="89422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480" y="1493925"/>
            <a:ext cx="11641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Inputs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97517" y="5064035"/>
            <a:ext cx="144302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Outputs</a:t>
            </a:r>
            <a:endParaRPr lang="he-I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771902" y="3152340"/>
            <a:ext cx="1006833" cy="949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2835"/>
          </a:p>
        </p:txBody>
      </p:sp>
      <p:sp>
        <p:nvSpPr>
          <p:cNvPr id="26" name="TextBox 25"/>
          <p:cNvSpPr txBox="1"/>
          <p:nvPr/>
        </p:nvSpPr>
        <p:spPr>
          <a:xfrm>
            <a:off x="5677310" y="1066878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b="1" dirty="0" smtClean="0"/>
              <a:t>Artificial Neuron</a:t>
            </a:r>
            <a:endParaRPr lang="he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6277906" y="3449910"/>
                <a:ext cx="1269110" cy="11564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 )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906" y="3449910"/>
                <a:ext cx="1269110" cy="11564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915763" y="2696218"/>
            <a:ext cx="828000" cy="5136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35997" y="4078034"/>
            <a:ext cx="756000" cy="163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010928" y="4905600"/>
            <a:ext cx="828000" cy="435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entagon 44"/>
              <p:cNvSpPr/>
              <p:nvPr/>
            </p:nvSpPr>
            <p:spPr>
              <a:xfrm rot="2170757">
                <a:off x="5685572" y="3251950"/>
                <a:ext cx="756000" cy="36514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5" name="Pentagon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0757">
                <a:off x="5685572" y="3251950"/>
                <a:ext cx="756000" cy="365140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entagon 45"/>
              <p:cNvSpPr/>
              <p:nvPr/>
            </p:nvSpPr>
            <p:spPr>
              <a:xfrm>
                <a:off x="5606417" y="3890270"/>
                <a:ext cx="648000" cy="36514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6" name="Pentagon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417" y="3890270"/>
                <a:ext cx="648000" cy="365140"/>
              </a:xfrm>
              <a:prstGeom prst="homePlate">
                <a:avLst/>
              </a:prstGeom>
              <a:blipFill>
                <a:blip r:embed="rId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entagon 46"/>
              <p:cNvSpPr/>
              <p:nvPr/>
            </p:nvSpPr>
            <p:spPr>
              <a:xfrm rot="19596852">
                <a:off x="5788544" y="4518533"/>
                <a:ext cx="756000" cy="36514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7" name="Pentago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96852">
                <a:off x="5788544" y="4518533"/>
                <a:ext cx="756000" cy="365140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7547015" y="4063542"/>
            <a:ext cx="720000" cy="464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3494" y="3011666"/>
            <a:ext cx="12634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Output</a:t>
            </a:r>
            <a:endParaRPr lang="he-I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33712" y="2098670"/>
            <a:ext cx="11641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Inputs</a:t>
            </a:r>
            <a:endParaRPr lang="he-IL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5520757" y="2568886"/>
            <a:ext cx="12915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Weights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33635" y="2738638"/>
                <a:ext cx="504112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635" y="2738638"/>
                <a:ext cx="50411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46712" y="3620847"/>
                <a:ext cx="51123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12" y="3620847"/>
                <a:ext cx="51123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50967" y="4805604"/>
                <a:ext cx="51123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67" y="4805604"/>
                <a:ext cx="511230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 flipV="1">
            <a:off x="8272311" y="3517834"/>
            <a:ext cx="540000" cy="396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267015" y="4243320"/>
            <a:ext cx="452365" cy="4577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318133" y="4063542"/>
            <a:ext cx="550335" cy="1040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37" grpId="0" animBg="1"/>
      <p:bldP spid="45" grpId="0" animBg="1"/>
      <p:bldP spid="46" grpId="0" animBg="1"/>
      <p:bldP spid="47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95" y="302564"/>
            <a:ext cx="8515352" cy="665630"/>
          </a:xfrm>
        </p:spPr>
        <p:txBody>
          <a:bodyPr vert="horz" lIns="0" tIns="29033" rIns="0" bIns="29033" rtlCol="0" anchor="ctr">
            <a:normAutofit/>
          </a:bodyPr>
          <a:lstStyle/>
          <a:p>
            <a:r>
              <a:rPr lang="en-US" dirty="0" smtClean="0"/>
              <a:t>Neuron – General Model	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6</a:t>
            </a:fld>
            <a:endParaRPr lang="he-IL" dirty="0"/>
          </a:p>
        </p:txBody>
      </p:sp>
      <p:sp>
        <p:nvSpPr>
          <p:cNvPr id="3" name="Oval 2"/>
          <p:cNvSpPr/>
          <p:nvPr/>
        </p:nvSpPr>
        <p:spPr>
          <a:xfrm>
            <a:off x="3398328" y="2172354"/>
            <a:ext cx="2113001" cy="13447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2835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20706" y="1614359"/>
            <a:ext cx="1658001" cy="72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20706" y="2340277"/>
            <a:ext cx="1377621" cy="3011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47927" y="3188718"/>
            <a:ext cx="1415332" cy="540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" idx="0"/>
            <a:endCxn id="3" idx="4"/>
          </p:cNvCxnSpPr>
          <p:nvPr/>
        </p:nvCxnSpPr>
        <p:spPr>
          <a:xfrm>
            <a:off x="4454828" y="2172354"/>
            <a:ext cx="0" cy="13447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96057" y="2323335"/>
                <a:ext cx="755374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57" y="2323335"/>
                <a:ext cx="755374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74065" y="1160033"/>
                <a:ext cx="558166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65" y="1160033"/>
                <a:ext cx="55816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76647" y="2046535"/>
                <a:ext cx="566437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47" y="2046535"/>
                <a:ext cx="5664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56972" y="3559973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72" y="3559973"/>
                <a:ext cx="6190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042229" y="2711825"/>
            <a:ext cx="90000" cy="655432"/>
            <a:chOff x="1985495" y="3029633"/>
            <a:chExt cx="90000" cy="655432"/>
          </a:xfrm>
        </p:grpSpPr>
        <p:sp>
          <p:nvSpPr>
            <p:cNvPr id="50" name="Oval 49"/>
            <p:cNvSpPr/>
            <p:nvPr/>
          </p:nvSpPr>
          <p:spPr>
            <a:xfrm>
              <a:off x="1985495" y="3029633"/>
              <a:ext cx="90000" cy="9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2835"/>
            </a:p>
          </p:txBody>
        </p:sp>
        <p:sp>
          <p:nvSpPr>
            <p:cNvPr id="51" name="Oval 50"/>
            <p:cNvSpPr/>
            <p:nvPr/>
          </p:nvSpPr>
          <p:spPr>
            <a:xfrm>
              <a:off x="1985495" y="3312349"/>
              <a:ext cx="90000" cy="9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2835"/>
            </a:p>
          </p:txBody>
        </p:sp>
        <p:sp>
          <p:nvSpPr>
            <p:cNvPr id="52" name="Oval 51"/>
            <p:cNvSpPr/>
            <p:nvPr/>
          </p:nvSpPr>
          <p:spPr>
            <a:xfrm>
              <a:off x="1985495" y="3595065"/>
              <a:ext cx="90000" cy="9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2835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20042" y="1636810"/>
                <a:ext cx="695511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042" y="1636810"/>
                <a:ext cx="69551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701234" y="2046535"/>
                <a:ext cx="70378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34" y="2046535"/>
                <a:ext cx="7037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54437" y="2793057"/>
                <a:ext cx="756426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37" y="2793057"/>
                <a:ext cx="75642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70276" y="2318128"/>
                <a:ext cx="755374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276" y="2318128"/>
                <a:ext cx="755374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 flipV="1">
            <a:off x="5520325" y="2857393"/>
            <a:ext cx="1890659" cy="3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46610" y="2196214"/>
                <a:ext cx="58067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10" y="2196214"/>
                <a:ext cx="58067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491119" y="2927917"/>
            <a:ext cx="218643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(</a:t>
            </a:r>
            <a:r>
              <a:rPr lang="en-US" sz="3200" i="1" dirty="0">
                <a:latin typeface="Cambria" panose="02040503050406030204" pitchFamily="18" charset="0"/>
              </a:rPr>
              <a:t>activation</a:t>
            </a:r>
            <a:r>
              <a:rPr lang="en-US" sz="3200" dirty="0"/>
              <a:t>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225164" y="4229476"/>
                <a:ext cx="3963008" cy="187589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64" y="4229476"/>
                <a:ext cx="3963008" cy="18758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2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Activation Functions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5" y="1162857"/>
            <a:ext cx="8387605" cy="50172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most popular activation functions: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Sigmoid was the first to be used, </a:t>
            </a:r>
            <a:r>
              <a:rPr lang="en-US" dirty="0" err="1" smtClean="0"/>
              <a:t>tanh</a:t>
            </a:r>
            <a:r>
              <a:rPr lang="en-US" dirty="0" smtClean="0"/>
              <a:t> came later</a:t>
            </a:r>
          </a:p>
          <a:p>
            <a:r>
              <a:rPr lang="en-US" dirty="0" smtClean="0"/>
              <a:t>Rectified Linear Unit (</a:t>
            </a:r>
            <a:r>
              <a:rPr lang="en-US" dirty="0" err="1" smtClean="0"/>
              <a:t>ReLU</a:t>
            </a:r>
            <a:r>
              <a:rPr lang="en-US" dirty="0" smtClean="0"/>
              <a:t>) is the most widely used today (also the simplest function)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Allows for faster net training (will be discussed later)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7</a:t>
            </a:fld>
            <a:endParaRPr lang="he-IL" dirty="0"/>
          </a:p>
        </p:txBody>
      </p:sp>
      <p:pic>
        <p:nvPicPr>
          <p:cNvPr id="7" name="Picture 6" descr="Image result for neural rel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94" y="1606216"/>
            <a:ext cx="8235486" cy="2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50" y="342173"/>
            <a:ext cx="7972673" cy="544304"/>
          </a:xfrm>
          <a:ln>
            <a:noFill/>
          </a:ln>
        </p:spPr>
        <p:txBody>
          <a:bodyPr vert="horz" lIns="0" tIns="29033" rIns="58066" bIns="29033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Overview</a:t>
            </a:r>
            <a:endParaRPr lang="he-IL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50" y="1674425"/>
            <a:ext cx="8253661" cy="435133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The </a:t>
            </a:r>
            <a:r>
              <a:rPr lang="en-US" dirty="0"/>
              <a:t>motivation for NNs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Neuron </a:t>
            </a:r>
            <a:r>
              <a:rPr lang="en-US" dirty="0"/>
              <a:t>– The basic unit</a:t>
            </a:r>
          </a:p>
          <a:p>
            <a:pPr marL="355600" indent="-355600">
              <a:buFont typeface="+mj-lt"/>
              <a:buAutoNum type="arabicPeriod" startAt="3"/>
            </a:pPr>
            <a:r>
              <a:rPr lang="en-US" dirty="0"/>
              <a:t>Fully-connected Neural Networks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Feedforward (inference)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The linear algebra behind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en-US" dirty="0"/>
              <a:t>Convolutional Neural Networks &amp; Deep Learning</a:t>
            </a:r>
            <a:endParaRPr lang="he-I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8</a:t>
            </a:fld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42715" y="2680136"/>
            <a:ext cx="5889144" cy="46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2835"/>
          </a:p>
        </p:txBody>
      </p:sp>
    </p:spTree>
    <p:extLst>
      <p:ext uri="{BB962C8B-B14F-4D97-AF65-F5344CB8AC3E}">
        <p14:creationId xmlns:p14="http://schemas.microsoft.com/office/powerpoint/2010/main" val="38606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Feedforward Neural Network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FE00-A6A6-4B39-A46D-489448107D82}" type="slidenum">
              <a:rPr lang="he-IL" smtClean="0"/>
              <a:t>9</a:t>
            </a:fld>
            <a:endParaRPr lang="he-IL" dirty="0"/>
          </a:p>
        </p:txBody>
      </p:sp>
      <p:sp>
        <p:nvSpPr>
          <p:cNvPr id="81" name="TextBox 80"/>
          <p:cNvSpPr txBox="1"/>
          <p:nvPr/>
        </p:nvSpPr>
        <p:spPr>
          <a:xfrm>
            <a:off x="1643869" y="2150118"/>
            <a:ext cx="1566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Input Layer</a:t>
            </a:r>
            <a:endParaRPr lang="he-IL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680869" y="2161068"/>
            <a:ext cx="17796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Output Layer</a:t>
            </a:r>
            <a:endParaRPr lang="he-IL" sz="2000" b="1" dirty="0"/>
          </a:p>
        </p:txBody>
      </p:sp>
      <p:sp>
        <p:nvSpPr>
          <p:cNvPr id="83" name="Left Brace 82"/>
          <p:cNvSpPr/>
          <p:nvPr/>
        </p:nvSpPr>
        <p:spPr>
          <a:xfrm rot="5400000">
            <a:off x="4082280" y="830066"/>
            <a:ext cx="552527" cy="2087545"/>
          </a:xfrm>
          <a:prstGeom prst="leftBrace">
            <a:avLst>
              <a:gd name="adj1" fmla="val 40417"/>
              <a:gd name="adj2" fmla="val 526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2835"/>
          </a:p>
        </p:txBody>
      </p:sp>
      <p:sp>
        <p:nvSpPr>
          <p:cNvPr id="84" name="TextBox 83"/>
          <p:cNvSpPr txBox="1"/>
          <p:nvPr/>
        </p:nvSpPr>
        <p:spPr>
          <a:xfrm>
            <a:off x="3441707" y="1149704"/>
            <a:ext cx="195277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Hidden Layers</a:t>
            </a:r>
            <a:endParaRPr lang="he-IL" sz="2000" b="1" dirty="0"/>
          </a:p>
        </p:txBody>
      </p:sp>
      <p:sp>
        <p:nvSpPr>
          <p:cNvPr id="87" name="Freeform 22"/>
          <p:cNvSpPr>
            <a:spLocks/>
          </p:cNvSpPr>
          <p:nvPr/>
        </p:nvSpPr>
        <p:spPr bwMode="auto">
          <a:xfrm>
            <a:off x="2197101" y="3454401"/>
            <a:ext cx="523875" cy="523875"/>
          </a:xfrm>
          <a:custGeom>
            <a:avLst/>
            <a:gdLst>
              <a:gd name="T0" fmla="*/ 0 w 1407"/>
              <a:gd name="T1" fmla="*/ 703 h 1407"/>
              <a:gd name="T2" fmla="*/ 703 w 1407"/>
              <a:gd name="T3" fmla="*/ 0 h 1407"/>
              <a:gd name="T4" fmla="*/ 1407 w 1407"/>
              <a:gd name="T5" fmla="*/ 703 h 1407"/>
              <a:gd name="T6" fmla="*/ 1407 w 1407"/>
              <a:gd name="T7" fmla="*/ 703 h 1407"/>
              <a:gd name="T8" fmla="*/ 703 w 1407"/>
              <a:gd name="T9" fmla="*/ 1407 h 1407"/>
              <a:gd name="T10" fmla="*/ 0 w 1407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7" h="1407">
                <a:moveTo>
                  <a:pt x="0" y="703"/>
                </a:moveTo>
                <a:cubicBezTo>
                  <a:pt x="0" y="315"/>
                  <a:pt x="315" y="0"/>
                  <a:pt x="703" y="0"/>
                </a:cubicBezTo>
                <a:cubicBezTo>
                  <a:pt x="1092" y="0"/>
                  <a:pt x="1407" y="315"/>
                  <a:pt x="1407" y="703"/>
                </a:cubicBezTo>
                <a:cubicBezTo>
                  <a:pt x="1407" y="703"/>
                  <a:pt x="1407" y="703"/>
                  <a:pt x="1407" y="703"/>
                </a:cubicBezTo>
                <a:cubicBezTo>
                  <a:pt x="1407" y="1092"/>
                  <a:pt x="1092" y="1407"/>
                  <a:pt x="703" y="1407"/>
                </a:cubicBezTo>
                <a:cubicBezTo>
                  <a:pt x="315" y="1407"/>
                  <a:pt x="0" y="1092"/>
                  <a:pt x="0" y="70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88" name="Freeform 23"/>
          <p:cNvSpPr>
            <a:spLocks/>
          </p:cNvSpPr>
          <p:nvPr/>
        </p:nvSpPr>
        <p:spPr bwMode="auto">
          <a:xfrm>
            <a:off x="2197101" y="3454401"/>
            <a:ext cx="523875" cy="523875"/>
          </a:xfrm>
          <a:custGeom>
            <a:avLst/>
            <a:gdLst>
              <a:gd name="T0" fmla="*/ 0 w 330"/>
              <a:gd name="T1" fmla="*/ 165 h 330"/>
              <a:gd name="T2" fmla="*/ 165 w 330"/>
              <a:gd name="T3" fmla="*/ 0 h 330"/>
              <a:gd name="T4" fmla="*/ 330 w 330"/>
              <a:gd name="T5" fmla="*/ 165 h 330"/>
              <a:gd name="T6" fmla="*/ 330 w 330"/>
              <a:gd name="T7" fmla="*/ 165 h 330"/>
              <a:gd name="T8" fmla="*/ 165 w 330"/>
              <a:gd name="T9" fmla="*/ 330 h 330"/>
              <a:gd name="T10" fmla="*/ 0 w 330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30">
                <a:moveTo>
                  <a:pt x="0" y="165"/>
                </a:moveTo>
                <a:cubicBezTo>
                  <a:pt x="0" y="74"/>
                  <a:pt x="74" y="0"/>
                  <a:pt x="165" y="0"/>
                </a:cubicBezTo>
                <a:cubicBezTo>
                  <a:pt x="256" y="0"/>
                  <a:pt x="330" y="74"/>
                  <a:pt x="330" y="165"/>
                </a:cubicBezTo>
                <a:cubicBezTo>
                  <a:pt x="330" y="165"/>
                  <a:pt x="330" y="165"/>
                  <a:pt x="330" y="165"/>
                </a:cubicBezTo>
                <a:cubicBezTo>
                  <a:pt x="330" y="256"/>
                  <a:pt x="256" y="330"/>
                  <a:pt x="165" y="330"/>
                </a:cubicBezTo>
                <a:cubicBezTo>
                  <a:pt x="74" y="330"/>
                  <a:pt x="0" y="256"/>
                  <a:pt x="0" y="165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89" name="Freeform 24"/>
          <p:cNvSpPr>
            <a:spLocks/>
          </p:cNvSpPr>
          <p:nvPr/>
        </p:nvSpPr>
        <p:spPr bwMode="auto">
          <a:xfrm>
            <a:off x="2197101" y="4132263"/>
            <a:ext cx="523875" cy="523875"/>
          </a:xfrm>
          <a:custGeom>
            <a:avLst/>
            <a:gdLst>
              <a:gd name="T0" fmla="*/ 0 w 1407"/>
              <a:gd name="T1" fmla="*/ 703 h 1407"/>
              <a:gd name="T2" fmla="*/ 703 w 1407"/>
              <a:gd name="T3" fmla="*/ 0 h 1407"/>
              <a:gd name="T4" fmla="*/ 1407 w 1407"/>
              <a:gd name="T5" fmla="*/ 703 h 1407"/>
              <a:gd name="T6" fmla="*/ 1407 w 1407"/>
              <a:gd name="T7" fmla="*/ 703 h 1407"/>
              <a:gd name="T8" fmla="*/ 703 w 1407"/>
              <a:gd name="T9" fmla="*/ 1407 h 1407"/>
              <a:gd name="T10" fmla="*/ 0 w 1407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7" h="1407">
                <a:moveTo>
                  <a:pt x="0" y="703"/>
                </a:moveTo>
                <a:cubicBezTo>
                  <a:pt x="0" y="315"/>
                  <a:pt x="315" y="0"/>
                  <a:pt x="703" y="0"/>
                </a:cubicBezTo>
                <a:cubicBezTo>
                  <a:pt x="1092" y="0"/>
                  <a:pt x="1407" y="315"/>
                  <a:pt x="1407" y="703"/>
                </a:cubicBezTo>
                <a:cubicBezTo>
                  <a:pt x="1407" y="703"/>
                  <a:pt x="1407" y="703"/>
                  <a:pt x="1407" y="703"/>
                </a:cubicBezTo>
                <a:cubicBezTo>
                  <a:pt x="1407" y="1092"/>
                  <a:pt x="1092" y="1407"/>
                  <a:pt x="703" y="1407"/>
                </a:cubicBezTo>
                <a:cubicBezTo>
                  <a:pt x="315" y="1407"/>
                  <a:pt x="0" y="1092"/>
                  <a:pt x="0" y="70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0" name="Freeform 25"/>
          <p:cNvSpPr>
            <a:spLocks/>
          </p:cNvSpPr>
          <p:nvPr/>
        </p:nvSpPr>
        <p:spPr bwMode="auto">
          <a:xfrm>
            <a:off x="2197101" y="4132263"/>
            <a:ext cx="523875" cy="523875"/>
          </a:xfrm>
          <a:custGeom>
            <a:avLst/>
            <a:gdLst>
              <a:gd name="T0" fmla="*/ 0 w 330"/>
              <a:gd name="T1" fmla="*/ 165 h 330"/>
              <a:gd name="T2" fmla="*/ 165 w 330"/>
              <a:gd name="T3" fmla="*/ 0 h 330"/>
              <a:gd name="T4" fmla="*/ 330 w 330"/>
              <a:gd name="T5" fmla="*/ 165 h 330"/>
              <a:gd name="T6" fmla="*/ 330 w 330"/>
              <a:gd name="T7" fmla="*/ 165 h 330"/>
              <a:gd name="T8" fmla="*/ 165 w 330"/>
              <a:gd name="T9" fmla="*/ 330 h 330"/>
              <a:gd name="T10" fmla="*/ 0 w 330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30">
                <a:moveTo>
                  <a:pt x="0" y="165"/>
                </a:moveTo>
                <a:cubicBezTo>
                  <a:pt x="0" y="74"/>
                  <a:pt x="74" y="0"/>
                  <a:pt x="165" y="0"/>
                </a:cubicBezTo>
                <a:cubicBezTo>
                  <a:pt x="256" y="0"/>
                  <a:pt x="330" y="74"/>
                  <a:pt x="330" y="165"/>
                </a:cubicBezTo>
                <a:cubicBezTo>
                  <a:pt x="330" y="165"/>
                  <a:pt x="330" y="165"/>
                  <a:pt x="330" y="165"/>
                </a:cubicBezTo>
                <a:cubicBezTo>
                  <a:pt x="330" y="256"/>
                  <a:pt x="256" y="330"/>
                  <a:pt x="165" y="330"/>
                </a:cubicBezTo>
                <a:cubicBezTo>
                  <a:pt x="74" y="330"/>
                  <a:pt x="0" y="256"/>
                  <a:pt x="0" y="165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1" name="Freeform 26"/>
          <p:cNvSpPr>
            <a:spLocks/>
          </p:cNvSpPr>
          <p:nvPr/>
        </p:nvSpPr>
        <p:spPr bwMode="auto">
          <a:xfrm>
            <a:off x="3511551" y="2095501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2" name="Freeform 27"/>
          <p:cNvSpPr>
            <a:spLocks/>
          </p:cNvSpPr>
          <p:nvPr/>
        </p:nvSpPr>
        <p:spPr bwMode="auto">
          <a:xfrm>
            <a:off x="3511551" y="2095501"/>
            <a:ext cx="522287" cy="523875"/>
          </a:xfrm>
          <a:custGeom>
            <a:avLst/>
            <a:gdLst>
              <a:gd name="T0" fmla="*/ 0 w 329"/>
              <a:gd name="T1" fmla="*/ 164 h 330"/>
              <a:gd name="T2" fmla="*/ 165 w 329"/>
              <a:gd name="T3" fmla="*/ 0 h 330"/>
              <a:gd name="T4" fmla="*/ 329 w 329"/>
              <a:gd name="T5" fmla="*/ 164 h 330"/>
              <a:gd name="T6" fmla="*/ 329 w 329"/>
              <a:gd name="T7" fmla="*/ 164 h 330"/>
              <a:gd name="T8" fmla="*/ 165 w 329"/>
              <a:gd name="T9" fmla="*/ 330 h 330"/>
              <a:gd name="T10" fmla="*/ 0 w 329"/>
              <a:gd name="T11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4"/>
                </a:moveTo>
                <a:cubicBezTo>
                  <a:pt x="0" y="73"/>
                  <a:pt x="73" y="0"/>
                  <a:pt x="165" y="0"/>
                </a:cubicBezTo>
                <a:cubicBezTo>
                  <a:pt x="256" y="0"/>
                  <a:pt x="329" y="73"/>
                  <a:pt x="329" y="164"/>
                </a:cubicBezTo>
                <a:cubicBezTo>
                  <a:pt x="329" y="164"/>
                  <a:pt x="329" y="164"/>
                  <a:pt x="329" y="164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4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3" name="Freeform 28"/>
          <p:cNvSpPr>
            <a:spLocks/>
          </p:cNvSpPr>
          <p:nvPr/>
        </p:nvSpPr>
        <p:spPr bwMode="auto">
          <a:xfrm>
            <a:off x="3511551" y="2773363"/>
            <a:ext cx="522287" cy="522288"/>
          </a:xfrm>
          <a:custGeom>
            <a:avLst/>
            <a:gdLst>
              <a:gd name="T0" fmla="*/ 0 w 1406"/>
              <a:gd name="T1" fmla="*/ 703 h 1406"/>
              <a:gd name="T2" fmla="*/ 703 w 1406"/>
              <a:gd name="T3" fmla="*/ 0 h 1406"/>
              <a:gd name="T4" fmla="*/ 1406 w 1406"/>
              <a:gd name="T5" fmla="*/ 703 h 1406"/>
              <a:gd name="T6" fmla="*/ 1406 w 1406"/>
              <a:gd name="T7" fmla="*/ 703 h 1406"/>
              <a:gd name="T8" fmla="*/ 703 w 1406"/>
              <a:gd name="T9" fmla="*/ 1406 h 1406"/>
              <a:gd name="T10" fmla="*/ 0 w 1406"/>
              <a:gd name="T11" fmla="*/ 703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6">
                <a:moveTo>
                  <a:pt x="0" y="703"/>
                </a:moveTo>
                <a:cubicBezTo>
                  <a:pt x="0" y="314"/>
                  <a:pt x="314" y="0"/>
                  <a:pt x="703" y="0"/>
                </a:cubicBezTo>
                <a:cubicBezTo>
                  <a:pt x="1091" y="0"/>
                  <a:pt x="1406" y="314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1"/>
                  <a:pt x="1091" y="1406"/>
                  <a:pt x="703" y="1406"/>
                </a:cubicBezTo>
                <a:cubicBezTo>
                  <a:pt x="314" y="1406"/>
                  <a:pt x="0" y="1091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4" name="Freeform 29"/>
          <p:cNvSpPr>
            <a:spLocks/>
          </p:cNvSpPr>
          <p:nvPr/>
        </p:nvSpPr>
        <p:spPr bwMode="auto">
          <a:xfrm>
            <a:off x="3511551" y="2773363"/>
            <a:ext cx="522287" cy="522288"/>
          </a:xfrm>
          <a:custGeom>
            <a:avLst/>
            <a:gdLst>
              <a:gd name="T0" fmla="*/ 0 w 329"/>
              <a:gd name="T1" fmla="*/ 165 h 329"/>
              <a:gd name="T2" fmla="*/ 165 w 329"/>
              <a:gd name="T3" fmla="*/ 0 h 329"/>
              <a:gd name="T4" fmla="*/ 329 w 329"/>
              <a:gd name="T5" fmla="*/ 165 h 329"/>
              <a:gd name="T6" fmla="*/ 329 w 329"/>
              <a:gd name="T7" fmla="*/ 165 h 329"/>
              <a:gd name="T8" fmla="*/ 165 w 329"/>
              <a:gd name="T9" fmla="*/ 329 h 329"/>
              <a:gd name="T10" fmla="*/ 0 w 329"/>
              <a:gd name="T11" fmla="*/ 16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29">
                <a:moveTo>
                  <a:pt x="0" y="165"/>
                </a:moveTo>
                <a:cubicBezTo>
                  <a:pt x="0" y="73"/>
                  <a:pt x="73" y="0"/>
                  <a:pt x="165" y="0"/>
                </a:cubicBezTo>
                <a:cubicBezTo>
                  <a:pt x="256" y="0"/>
                  <a:pt x="329" y="73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29"/>
                  <a:pt x="165" y="329"/>
                </a:cubicBezTo>
                <a:cubicBezTo>
                  <a:pt x="73" y="329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5" name="Freeform 30"/>
          <p:cNvSpPr>
            <a:spLocks/>
          </p:cNvSpPr>
          <p:nvPr/>
        </p:nvSpPr>
        <p:spPr bwMode="auto">
          <a:xfrm>
            <a:off x="3511551" y="3451226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6" name="Freeform 31"/>
          <p:cNvSpPr>
            <a:spLocks/>
          </p:cNvSpPr>
          <p:nvPr/>
        </p:nvSpPr>
        <p:spPr bwMode="auto">
          <a:xfrm>
            <a:off x="3511551" y="3451226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6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7" name="Freeform 32"/>
          <p:cNvSpPr>
            <a:spLocks/>
          </p:cNvSpPr>
          <p:nvPr/>
        </p:nvSpPr>
        <p:spPr bwMode="auto">
          <a:xfrm>
            <a:off x="3511551" y="4129088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8" name="Freeform 33"/>
          <p:cNvSpPr>
            <a:spLocks/>
          </p:cNvSpPr>
          <p:nvPr/>
        </p:nvSpPr>
        <p:spPr bwMode="auto">
          <a:xfrm>
            <a:off x="3511551" y="4129088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6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>
            <a:off x="3511551" y="4806951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0" name="Freeform 35"/>
          <p:cNvSpPr>
            <a:spLocks/>
          </p:cNvSpPr>
          <p:nvPr/>
        </p:nvSpPr>
        <p:spPr bwMode="auto">
          <a:xfrm>
            <a:off x="3511551" y="4806951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6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6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1" name="Freeform 36"/>
          <p:cNvSpPr>
            <a:spLocks/>
          </p:cNvSpPr>
          <p:nvPr/>
        </p:nvSpPr>
        <p:spPr bwMode="auto">
          <a:xfrm>
            <a:off x="4757739" y="2489200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2" name="Freeform 37"/>
          <p:cNvSpPr>
            <a:spLocks/>
          </p:cNvSpPr>
          <p:nvPr/>
        </p:nvSpPr>
        <p:spPr bwMode="auto">
          <a:xfrm>
            <a:off x="4757739" y="2489200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3" name="Freeform 38"/>
          <p:cNvSpPr>
            <a:spLocks/>
          </p:cNvSpPr>
          <p:nvPr/>
        </p:nvSpPr>
        <p:spPr bwMode="auto">
          <a:xfrm>
            <a:off x="4757739" y="3167064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4" name="Freeform 39"/>
          <p:cNvSpPr>
            <a:spLocks/>
          </p:cNvSpPr>
          <p:nvPr/>
        </p:nvSpPr>
        <p:spPr bwMode="auto">
          <a:xfrm>
            <a:off x="4757739" y="3167064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5" name="Freeform 40"/>
          <p:cNvSpPr>
            <a:spLocks/>
          </p:cNvSpPr>
          <p:nvPr/>
        </p:nvSpPr>
        <p:spPr bwMode="auto">
          <a:xfrm>
            <a:off x="4757739" y="3844925"/>
            <a:ext cx="522287" cy="523875"/>
          </a:xfrm>
          <a:custGeom>
            <a:avLst/>
            <a:gdLst>
              <a:gd name="T0" fmla="*/ 0 w 1406"/>
              <a:gd name="T1" fmla="*/ 703 h 1406"/>
              <a:gd name="T2" fmla="*/ 703 w 1406"/>
              <a:gd name="T3" fmla="*/ 0 h 1406"/>
              <a:gd name="T4" fmla="*/ 1406 w 1406"/>
              <a:gd name="T5" fmla="*/ 703 h 1406"/>
              <a:gd name="T6" fmla="*/ 1406 w 1406"/>
              <a:gd name="T7" fmla="*/ 703 h 1406"/>
              <a:gd name="T8" fmla="*/ 703 w 1406"/>
              <a:gd name="T9" fmla="*/ 1406 h 1406"/>
              <a:gd name="T10" fmla="*/ 0 w 1406"/>
              <a:gd name="T11" fmla="*/ 703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6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1"/>
                  <a:pt x="1091" y="1406"/>
                  <a:pt x="703" y="1406"/>
                </a:cubicBezTo>
                <a:cubicBezTo>
                  <a:pt x="314" y="1406"/>
                  <a:pt x="0" y="1091"/>
                  <a:pt x="0" y="703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6" name="Freeform 41"/>
          <p:cNvSpPr>
            <a:spLocks/>
          </p:cNvSpPr>
          <p:nvPr/>
        </p:nvSpPr>
        <p:spPr bwMode="auto">
          <a:xfrm>
            <a:off x="4757739" y="3844925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7" name="Freeform 42"/>
          <p:cNvSpPr>
            <a:spLocks/>
          </p:cNvSpPr>
          <p:nvPr/>
        </p:nvSpPr>
        <p:spPr bwMode="auto">
          <a:xfrm>
            <a:off x="4757739" y="4522789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rgbClr val="F18B9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8" name="Freeform 43"/>
          <p:cNvSpPr>
            <a:spLocks/>
          </p:cNvSpPr>
          <p:nvPr/>
        </p:nvSpPr>
        <p:spPr bwMode="auto">
          <a:xfrm>
            <a:off x="4757739" y="4522789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5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5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5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5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rgbClr val="F18B97"/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09" name="Freeform 44"/>
          <p:cNvSpPr>
            <a:spLocks/>
          </p:cNvSpPr>
          <p:nvPr/>
        </p:nvSpPr>
        <p:spPr bwMode="auto">
          <a:xfrm>
            <a:off x="6003926" y="2882901"/>
            <a:ext cx="522287" cy="523875"/>
          </a:xfrm>
          <a:custGeom>
            <a:avLst/>
            <a:gdLst>
              <a:gd name="T0" fmla="*/ 0 w 1406"/>
              <a:gd name="T1" fmla="*/ 704 h 1407"/>
              <a:gd name="T2" fmla="*/ 703 w 1406"/>
              <a:gd name="T3" fmla="*/ 0 h 1407"/>
              <a:gd name="T4" fmla="*/ 1406 w 1406"/>
              <a:gd name="T5" fmla="*/ 704 h 1407"/>
              <a:gd name="T6" fmla="*/ 1406 w 1406"/>
              <a:gd name="T7" fmla="*/ 704 h 1407"/>
              <a:gd name="T8" fmla="*/ 703 w 1406"/>
              <a:gd name="T9" fmla="*/ 1407 h 1407"/>
              <a:gd name="T10" fmla="*/ 0 w 1406"/>
              <a:gd name="T11" fmla="*/ 704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4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4"/>
                </a:cubicBezTo>
                <a:cubicBezTo>
                  <a:pt x="1406" y="704"/>
                  <a:pt x="1406" y="704"/>
                  <a:pt x="1406" y="704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4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0" name="Freeform 45"/>
          <p:cNvSpPr>
            <a:spLocks/>
          </p:cNvSpPr>
          <p:nvPr/>
        </p:nvSpPr>
        <p:spPr bwMode="auto">
          <a:xfrm>
            <a:off x="6003926" y="2882901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4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4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4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4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1" name="Freeform 46"/>
          <p:cNvSpPr>
            <a:spLocks/>
          </p:cNvSpPr>
          <p:nvPr/>
        </p:nvSpPr>
        <p:spPr bwMode="auto">
          <a:xfrm>
            <a:off x="6003926" y="4197350"/>
            <a:ext cx="522287" cy="523875"/>
          </a:xfrm>
          <a:custGeom>
            <a:avLst/>
            <a:gdLst>
              <a:gd name="T0" fmla="*/ 0 w 1406"/>
              <a:gd name="T1" fmla="*/ 703 h 1407"/>
              <a:gd name="T2" fmla="*/ 703 w 1406"/>
              <a:gd name="T3" fmla="*/ 0 h 1407"/>
              <a:gd name="T4" fmla="*/ 1406 w 1406"/>
              <a:gd name="T5" fmla="*/ 703 h 1407"/>
              <a:gd name="T6" fmla="*/ 1406 w 1406"/>
              <a:gd name="T7" fmla="*/ 703 h 1407"/>
              <a:gd name="T8" fmla="*/ 703 w 1406"/>
              <a:gd name="T9" fmla="*/ 1407 h 1407"/>
              <a:gd name="T10" fmla="*/ 0 w 1406"/>
              <a:gd name="T11" fmla="*/ 7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407">
                <a:moveTo>
                  <a:pt x="0" y="703"/>
                </a:moveTo>
                <a:cubicBezTo>
                  <a:pt x="0" y="315"/>
                  <a:pt x="314" y="0"/>
                  <a:pt x="703" y="0"/>
                </a:cubicBezTo>
                <a:cubicBezTo>
                  <a:pt x="1091" y="0"/>
                  <a:pt x="1406" y="315"/>
                  <a:pt x="1406" y="703"/>
                </a:cubicBezTo>
                <a:cubicBezTo>
                  <a:pt x="1406" y="703"/>
                  <a:pt x="1406" y="703"/>
                  <a:pt x="1406" y="703"/>
                </a:cubicBezTo>
                <a:cubicBezTo>
                  <a:pt x="1406" y="1092"/>
                  <a:pt x="1091" y="1407"/>
                  <a:pt x="703" y="1407"/>
                </a:cubicBezTo>
                <a:cubicBezTo>
                  <a:pt x="314" y="1407"/>
                  <a:pt x="0" y="1092"/>
                  <a:pt x="0" y="703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2" name="Freeform 47"/>
          <p:cNvSpPr>
            <a:spLocks/>
          </p:cNvSpPr>
          <p:nvPr/>
        </p:nvSpPr>
        <p:spPr bwMode="auto">
          <a:xfrm>
            <a:off x="6003926" y="4197350"/>
            <a:ext cx="522287" cy="523875"/>
          </a:xfrm>
          <a:custGeom>
            <a:avLst/>
            <a:gdLst>
              <a:gd name="T0" fmla="*/ 0 w 329"/>
              <a:gd name="T1" fmla="*/ 165 h 330"/>
              <a:gd name="T2" fmla="*/ 164 w 329"/>
              <a:gd name="T3" fmla="*/ 0 h 330"/>
              <a:gd name="T4" fmla="*/ 329 w 329"/>
              <a:gd name="T5" fmla="*/ 165 h 330"/>
              <a:gd name="T6" fmla="*/ 329 w 329"/>
              <a:gd name="T7" fmla="*/ 165 h 330"/>
              <a:gd name="T8" fmla="*/ 164 w 329"/>
              <a:gd name="T9" fmla="*/ 330 h 330"/>
              <a:gd name="T10" fmla="*/ 0 w 329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330">
                <a:moveTo>
                  <a:pt x="0" y="165"/>
                </a:moveTo>
                <a:cubicBezTo>
                  <a:pt x="0" y="74"/>
                  <a:pt x="73" y="0"/>
                  <a:pt x="164" y="0"/>
                </a:cubicBezTo>
                <a:cubicBezTo>
                  <a:pt x="255" y="0"/>
                  <a:pt x="329" y="74"/>
                  <a:pt x="329" y="165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29" y="256"/>
                  <a:pt x="255" y="330"/>
                  <a:pt x="164" y="330"/>
                </a:cubicBezTo>
                <a:cubicBezTo>
                  <a:pt x="73" y="330"/>
                  <a:pt x="0" y="256"/>
                  <a:pt x="0" y="16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3" name="Freeform 48"/>
          <p:cNvSpPr>
            <a:spLocks/>
          </p:cNvSpPr>
          <p:nvPr/>
        </p:nvSpPr>
        <p:spPr bwMode="auto">
          <a:xfrm>
            <a:off x="2720976" y="2355850"/>
            <a:ext cx="790575" cy="1360488"/>
          </a:xfrm>
          <a:custGeom>
            <a:avLst/>
            <a:gdLst>
              <a:gd name="T0" fmla="*/ 498 w 498"/>
              <a:gd name="T1" fmla="*/ 428 h 857"/>
              <a:gd name="T2" fmla="*/ 0 w 498"/>
              <a:gd name="T3" fmla="*/ 857 h 857"/>
              <a:gd name="T4" fmla="*/ 498 w 498"/>
              <a:gd name="T5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8" h="857">
                <a:moveTo>
                  <a:pt x="498" y="428"/>
                </a:moveTo>
                <a:lnTo>
                  <a:pt x="0" y="857"/>
                </a:lnTo>
                <a:lnTo>
                  <a:pt x="498" y="0"/>
                </a:lnTo>
              </a:path>
            </a:pathLst>
          </a:custGeom>
          <a:noFill/>
          <a:ln w="17463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 flipH="1" flipV="1">
            <a:off x="2720976" y="3716338"/>
            <a:ext cx="790575" cy="6746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5" name="Line 50"/>
          <p:cNvSpPr>
            <a:spLocks noChangeShapeType="1"/>
          </p:cNvSpPr>
          <p:nvPr/>
        </p:nvSpPr>
        <p:spPr bwMode="auto">
          <a:xfrm flipH="1" flipV="1">
            <a:off x="2720976" y="3716338"/>
            <a:ext cx="790575" cy="135255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6" name="Freeform 51"/>
          <p:cNvSpPr>
            <a:spLocks/>
          </p:cNvSpPr>
          <p:nvPr/>
        </p:nvSpPr>
        <p:spPr bwMode="auto">
          <a:xfrm>
            <a:off x="2197101" y="2781300"/>
            <a:ext cx="523875" cy="523875"/>
          </a:xfrm>
          <a:custGeom>
            <a:avLst/>
            <a:gdLst>
              <a:gd name="T0" fmla="*/ 0 w 1407"/>
              <a:gd name="T1" fmla="*/ 703 h 1406"/>
              <a:gd name="T2" fmla="*/ 703 w 1407"/>
              <a:gd name="T3" fmla="*/ 0 h 1406"/>
              <a:gd name="T4" fmla="*/ 1407 w 1407"/>
              <a:gd name="T5" fmla="*/ 703 h 1406"/>
              <a:gd name="T6" fmla="*/ 1407 w 1407"/>
              <a:gd name="T7" fmla="*/ 703 h 1406"/>
              <a:gd name="T8" fmla="*/ 703 w 1407"/>
              <a:gd name="T9" fmla="*/ 1406 h 1406"/>
              <a:gd name="T10" fmla="*/ 0 w 1407"/>
              <a:gd name="T11" fmla="*/ 703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7" h="1406">
                <a:moveTo>
                  <a:pt x="0" y="703"/>
                </a:moveTo>
                <a:cubicBezTo>
                  <a:pt x="0" y="315"/>
                  <a:pt x="315" y="0"/>
                  <a:pt x="703" y="0"/>
                </a:cubicBezTo>
                <a:cubicBezTo>
                  <a:pt x="1092" y="0"/>
                  <a:pt x="1407" y="315"/>
                  <a:pt x="1407" y="703"/>
                </a:cubicBezTo>
                <a:cubicBezTo>
                  <a:pt x="1407" y="703"/>
                  <a:pt x="1407" y="703"/>
                  <a:pt x="1407" y="703"/>
                </a:cubicBezTo>
                <a:cubicBezTo>
                  <a:pt x="1407" y="1092"/>
                  <a:pt x="1092" y="1406"/>
                  <a:pt x="703" y="1406"/>
                </a:cubicBezTo>
                <a:cubicBezTo>
                  <a:pt x="315" y="1406"/>
                  <a:pt x="0" y="1092"/>
                  <a:pt x="0" y="70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7" name="Freeform 52"/>
          <p:cNvSpPr>
            <a:spLocks/>
          </p:cNvSpPr>
          <p:nvPr/>
        </p:nvSpPr>
        <p:spPr bwMode="auto">
          <a:xfrm>
            <a:off x="2197101" y="2781300"/>
            <a:ext cx="523875" cy="523875"/>
          </a:xfrm>
          <a:custGeom>
            <a:avLst/>
            <a:gdLst>
              <a:gd name="T0" fmla="*/ 0 w 330"/>
              <a:gd name="T1" fmla="*/ 165 h 330"/>
              <a:gd name="T2" fmla="*/ 165 w 330"/>
              <a:gd name="T3" fmla="*/ 0 h 330"/>
              <a:gd name="T4" fmla="*/ 330 w 330"/>
              <a:gd name="T5" fmla="*/ 165 h 330"/>
              <a:gd name="T6" fmla="*/ 330 w 330"/>
              <a:gd name="T7" fmla="*/ 165 h 330"/>
              <a:gd name="T8" fmla="*/ 165 w 330"/>
              <a:gd name="T9" fmla="*/ 330 h 330"/>
              <a:gd name="T10" fmla="*/ 0 w 330"/>
              <a:gd name="T11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30">
                <a:moveTo>
                  <a:pt x="0" y="165"/>
                </a:moveTo>
                <a:cubicBezTo>
                  <a:pt x="0" y="74"/>
                  <a:pt x="74" y="0"/>
                  <a:pt x="165" y="0"/>
                </a:cubicBezTo>
                <a:cubicBezTo>
                  <a:pt x="256" y="0"/>
                  <a:pt x="330" y="74"/>
                  <a:pt x="330" y="165"/>
                </a:cubicBezTo>
                <a:cubicBezTo>
                  <a:pt x="330" y="165"/>
                  <a:pt x="330" y="165"/>
                  <a:pt x="330" y="165"/>
                </a:cubicBezTo>
                <a:cubicBezTo>
                  <a:pt x="330" y="256"/>
                  <a:pt x="256" y="330"/>
                  <a:pt x="165" y="330"/>
                </a:cubicBezTo>
                <a:cubicBezTo>
                  <a:pt x="74" y="330"/>
                  <a:pt x="0" y="256"/>
                  <a:pt x="0" y="165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 flipV="1">
            <a:off x="2720976" y="2355850"/>
            <a:ext cx="790575" cy="6873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19" name="Line 54"/>
          <p:cNvSpPr>
            <a:spLocks noChangeShapeType="1"/>
          </p:cNvSpPr>
          <p:nvPr/>
        </p:nvSpPr>
        <p:spPr bwMode="auto">
          <a:xfrm flipV="1">
            <a:off x="2720976" y="3035300"/>
            <a:ext cx="790575" cy="793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0" name="Line 55"/>
          <p:cNvSpPr>
            <a:spLocks noChangeShapeType="1"/>
          </p:cNvSpPr>
          <p:nvPr/>
        </p:nvSpPr>
        <p:spPr bwMode="auto">
          <a:xfrm flipH="1" flipV="1">
            <a:off x="2720976" y="3043238"/>
            <a:ext cx="790575" cy="202565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>
            <a:off x="2720976" y="3043239"/>
            <a:ext cx="790575" cy="6699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 flipH="1" flipV="1">
            <a:off x="2720976" y="3043238"/>
            <a:ext cx="790575" cy="13477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 flipV="1">
            <a:off x="2720976" y="3713164"/>
            <a:ext cx="790575" cy="317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4" name="Line 59"/>
          <p:cNvSpPr>
            <a:spLocks noChangeShapeType="1"/>
          </p:cNvSpPr>
          <p:nvPr/>
        </p:nvSpPr>
        <p:spPr bwMode="auto">
          <a:xfrm flipV="1">
            <a:off x="2720976" y="2355850"/>
            <a:ext cx="790575" cy="203835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 flipH="1">
            <a:off x="2720976" y="3035301"/>
            <a:ext cx="790575" cy="135890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 flipH="1">
            <a:off x="2720976" y="3713163"/>
            <a:ext cx="790575" cy="68103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7" name="Line 62"/>
          <p:cNvSpPr>
            <a:spLocks noChangeShapeType="1"/>
          </p:cNvSpPr>
          <p:nvPr/>
        </p:nvSpPr>
        <p:spPr bwMode="auto">
          <a:xfrm flipH="1">
            <a:off x="2720976" y="4391025"/>
            <a:ext cx="790575" cy="317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8" name="Line 63"/>
          <p:cNvSpPr>
            <a:spLocks noChangeShapeType="1"/>
          </p:cNvSpPr>
          <p:nvPr/>
        </p:nvSpPr>
        <p:spPr bwMode="auto">
          <a:xfrm flipH="1" flipV="1">
            <a:off x="2720976" y="4394200"/>
            <a:ext cx="790575" cy="6746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29" name="Line 64"/>
          <p:cNvSpPr>
            <a:spLocks noChangeShapeType="1"/>
          </p:cNvSpPr>
          <p:nvPr/>
        </p:nvSpPr>
        <p:spPr bwMode="auto">
          <a:xfrm>
            <a:off x="4033838" y="2355850"/>
            <a:ext cx="723900" cy="3952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0" name="Line 65"/>
          <p:cNvSpPr>
            <a:spLocks noChangeShapeType="1"/>
          </p:cNvSpPr>
          <p:nvPr/>
        </p:nvSpPr>
        <p:spPr bwMode="auto">
          <a:xfrm flipV="1">
            <a:off x="4033838" y="2751139"/>
            <a:ext cx="723900" cy="2841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1" name="Line 66"/>
          <p:cNvSpPr>
            <a:spLocks noChangeShapeType="1"/>
          </p:cNvSpPr>
          <p:nvPr/>
        </p:nvSpPr>
        <p:spPr bwMode="auto">
          <a:xfrm flipV="1">
            <a:off x="4033838" y="2751139"/>
            <a:ext cx="723900" cy="9620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 flipV="1">
            <a:off x="4033838" y="2751138"/>
            <a:ext cx="723900" cy="16398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3" name="Line 68"/>
          <p:cNvSpPr>
            <a:spLocks noChangeShapeType="1"/>
          </p:cNvSpPr>
          <p:nvPr/>
        </p:nvSpPr>
        <p:spPr bwMode="auto">
          <a:xfrm flipV="1">
            <a:off x="4033838" y="2751138"/>
            <a:ext cx="723900" cy="231775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4" name="Line 69"/>
          <p:cNvSpPr>
            <a:spLocks noChangeShapeType="1"/>
          </p:cNvSpPr>
          <p:nvPr/>
        </p:nvSpPr>
        <p:spPr bwMode="auto">
          <a:xfrm flipH="1" flipV="1">
            <a:off x="4033838" y="2355850"/>
            <a:ext cx="723900" cy="107315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5" name="Line 70"/>
          <p:cNvSpPr>
            <a:spLocks noChangeShapeType="1"/>
          </p:cNvSpPr>
          <p:nvPr/>
        </p:nvSpPr>
        <p:spPr bwMode="auto">
          <a:xfrm>
            <a:off x="4033838" y="3035300"/>
            <a:ext cx="723900" cy="39370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6" name="Line 71"/>
          <p:cNvSpPr>
            <a:spLocks noChangeShapeType="1"/>
          </p:cNvSpPr>
          <p:nvPr/>
        </p:nvSpPr>
        <p:spPr bwMode="auto">
          <a:xfrm flipV="1">
            <a:off x="4033838" y="3429001"/>
            <a:ext cx="723900" cy="2841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V="1">
            <a:off x="4033838" y="4106864"/>
            <a:ext cx="723900" cy="2841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8" name="Line 73"/>
          <p:cNvSpPr>
            <a:spLocks noChangeShapeType="1"/>
          </p:cNvSpPr>
          <p:nvPr/>
        </p:nvSpPr>
        <p:spPr bwMode="auto">
          <a:xfrm flipV="1">
            <a:off x="4033838" y="4784726"/>
            <a:ext cx="723900" cy="2841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39" name="Line 74"/>
          <p:cNvSpPr>
            <a:spLocks noChangeShapeType="1"/>
          </p:cNvSpPr>
          <p:nvPr/>
        </p:nvSpPr>
        <p:spPr bwMode="auto">
          <a:xfrm flipV="1">
            <a:off x="4033838" y="3429001"/>
            <a:ext cx="723900" cy="9620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0" name="Line 75"/>
          <p:cNvSpPr>
            <a:spLocks noChangeShapeType="1"/>
          </p:cNvSpPr>
          <p:nvPr/>
        </p:nvSpPr>
        <p:spPr bwMode="auto">
          <a:xfrm flipV="1">
            <a:off x="4033838" y="3429000"/>
            <a:ext cx="723900" cy="16398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1" name="Line 76"/>
          <p:cNvSpPr>
            <a:spLocks noChangeShapeType="1"/>
          </p:cNvSpPr>
          <p:nvPr/>
        </p:nvSpPr>
        <p:spPr bwMode="auto">
          <a:xfrm flipH="1" flipV="1">
            <a:off x="4033838" y="2355850"/>
            <a:ext cx="723900" cy="175101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2" name="Line 77"/>
          <p:cNvSpPr>
            <a:spLocks noChangeShapeType="1"/>
          </p:cNvSpPr>
          <p:nvPr/>
        </p:nvSpPr>
        <p:spPr bwMode="auto">
          <a:xfrm>
            <a:off x="4033838" y="3035300"/>
            <a:ext cx="723900" cy="10715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3" name="Line 78"/>
          <p:cNvSpPr>
            <a:spLocks noChangeShapeType="1"/>
          </p:cNvSpPr>
          <p:nvPr/>
        </p:nvSpPr>
        <p:spPr bwMode="auto">
          <a:xfrm>
            <a:off x="4033838" y="3713163"/>
            <a:ext cx="723900" cy="39370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4" name="Line 79"/>
          <p:cNvSpPr>
            <a:spLocks noChangeShapeType="1"/>
          </p:cNvSpPr>
          <p:nvPr/>
        </p:nvSpPr>
        <p:spPr bwMode="auto">
          <a:xfrm>
            <a:off x="4033838" y="4391025"/>
            <a:ext cx="723900" cy="39370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5" name="Line 80"/>
          <p:cNvSpPr>
            <a:spLocks noChangeShapeType="1"/>
          </p:cNvSpPr>
          <p:nvPr/>
        </p:nvSpPr>
        <p:spPr bwMode="auto">
          <a:xfrm flipV="1">
            <a:off x="4033838" y="4106864"/>
            <a:ext cx="723900" cy="9620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6" name="Line 81"/>
          <p:cNvSpPr>
            <a:spLocks noChangeShapeType="1"/>
          </p:cNvSpPr>
          <p:nvPr/>
        </p:nvSpPr>
        <p:spPr bwMode="auto">
          <a:xfrm>
            <a:off x="4033838" y="2355851"/>
            <a:ext cx="723900" cy="242887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7" name="Line 82"/>
          <p:cNvSpPr>
            <a:spLocks noChangeShapeType="1"/>
          </p:cNvSpPr>
          <p:nvPr/>
        </p:nvSpPr>
        <p:spPr bwMode="auto">
          <a:xfrm>
            <a:off x="4033838" y="3035301"/>
            <a:ext cx="723900" cy="17494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8" name="Line 83"/>
          <p:cNvSpPr>
            <a:spLocks noChangeShapeType="1"/>
          </p:cNvSpPr>
          <p:nvPr/>
        </p:nvSpPr>
        <p:spPr bwMode="auto">
          <a:xfrm>
            <a:off x="4033838" y="3713164"/>
            <a:ext cx="723900" cy="10715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49" name="Line 84"/>
          <p:cNvSpPr>
            <a:spLocks noChangeShapeType="1"/>
          </p:cNvSpPr>
          <p:nvPr/>
        </p:nvSpPr>
        <p:spPr bwMode="auto">
          <a:xfrm>
            <a:off x="5280025" y="2751138"/>
            <a:ext cx="723900" cy="39370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0" name="Line 85"/>
          <p:cNvSpPr>
            <a:spLocks noChangeShapeType="1"/>
          </p:cNvSpPr>
          <p:nvPr/>
        </p:nvSpPr>
        <p:spPr bwMode="auto">
          <a:xfrm flipV="1">
            <a:off x="5280025" y="3144839"/>
            <a:ext cx="723900" cy="284163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1" name="Line 86"/>
          <p:cNvSpPr>
            <a:spLocks noChangeShapeType="1"/>
          </p:cNvSpPr>
          <p:nvPr/>
        </p:nvSpPr>
        <p:spPr bwMode="auto">
          <a:xfrm flipV="1">
            <a:off x="5280025" y="3144839"/>
            <a:ext cx="723900" cy="9620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2" name="Line 87"/>
          <p:cNvSpPr>
            <a:spLocks noChangeShapeType="1"/>
          </p:cNvSpPr>
          <p:nvPr/>
        </p:nvSpPr>
        <p:spPr bwMode="auto">
          <a:xfrm flipV="1">
            <a:off x="5280025" y="3144838"/>
            <a:ext cx="723900" cy="16398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3" name="Line 88"/>
          <p:cNvSpPr>
            <a:spLocks noChangeShapeType="1"/>
          </p:cNvSpPr>
          <p:nvPr/>
        </p:nvSpPr>
        <p:spPr bwMode="auto">
          <a:xfrm flipH="1" flipV="1">
            <a:off x="5280025" y="2751138"/>
            <a:ext cx="723900" cy="170815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4" name="Line 89"/>
          <p:cNvSpPr>
            <a:spLocks noChangeShapeType="1"/>
          </p:cNvSpPr>
          <p:nvPr/>
        </p:nvSpPr>
        <p:spPr bwMode="auto">
          <a:xfrm>
            <a:off x="5280025" y="3429000"/>
            <a:ext cx="723900" cy="103028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5" name="Line 90"/>
          <p:cNvSpPr>
            <a:spLocks noChangeShapeType="1"/>
          </p:cNvSpPr>
          <p:nvPr/>
        </p:nvSpPr>
        <p:spPr bwMode="auto">
          <a:xfrm>
            <a:off x="5280025" y="4106864"/>
            <a:ext cx="723900" cy="352425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6" name="Line 91"/>
          <p:cNvSpPr>
            <a:spLocks noChangeShapeType="1"/>
          </p:cNvSpPr>
          <p:nvPr/>
        </p:nvSpPr>
        <p:spPr bwMode="auto">
          <a:xfrm flipV="1">
            <a:off x="5280025" y="4459288"/>
            <a:ext cx="723900" cy="325438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7" name="Line 92"/>
          <p:cNvSpPr>
            <a:spLocks noChangeShapeType="1"/>
          </p:cNvSpPr>
          <p:nvPr/>
        </p:nvSpPr>
        <p:spPr bwMode="auto">
          <a:xfrm>
            <a:off x="6526213" y="3144838"/>
            <a:ext cx="398462" cy="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8" name="Freeform 93"/>
          <p:cNvSpPr>
            <a:spLocks/>
          </p:cNvSpPr>
          <p:nvPr/>
        </p:nvSpPr>
        <p:spPr bwMode="auto">
          <a:xfrm>
            <a:off x="6908801" y="3086101"/>
            <a:ext cx="117475" cy="117475"/>
          </a:xfrm>
          <a:custGeom>
            <a:avLst/>
            <a:gdLst>
              <a:gd name="T0" fmla="*/ 0 w 74"/>
              <a:gd name="T1" fmla="*/ 0 h 74"/>
              <a:gd name="T2" fmla="*/ 74 w 74"/>
              <a:gd name="T3" fmla="*/ 37 h 74"/>
              <a:gd name="T4" fmla="*/ 0 w 74"/>
              <a:gd name="T5" fmla="*/ 74 h 74"/>
              <a:gd name="T6" fmla="*/ 0 w 74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74">
                <a:moveTo>
                  <a:pt x="0" y="0"/>
                </a:moveTo>
                <a:lnTo>
                  <a:pt x="74" y="37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59" name="Line 94"/>
          <p:cNvSpPr>
            <a:spLocks noChangeShapeType="1"/>
          </p:cNvSpPr>
          <p:nvPr/>
        </p:nvSpPr>
        <p:spPr bwMode="auto">
          <a:xfrm>
            <a:off x="6526213" y="4459288"/>
            <a:ext cx="398462" cy="0"/>
          </a:xfrm>
          <a:prstGeom prst="line">
            <a:avLst/>
          </a:prstGeom>
          <a:noFill/>
          <a:ln w="14288" cap="flat">
            <a:solidFill>
              <a:srgbClr val="6969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  <p:sp>
        <p:nvSpPr>
          <p:cNvPr id="160" name="Freeform 95"/>
          <p:cNvSpPr>
            <a:spLocks/>
          </p:cNvSpPr>
          <p:nvPr/>
        </p:nvSpPr>
        <p:spPr bwMode="auto">
          <a:xfrm>
            <a:off x="6908801" y="4400550"/>
            <a:ext cx="117475" cy="117475"/>
          </a:xfrm>
          <a:custGeom>
            <a:avLst/>
            <a:gdLst>
              <a:gd name="T0" fmla="*/ 0 w 74"/>
              <a:gd name="T1" fmla="*/ 0 h 74"/>
              <a:gd name="T2" fmla="*/ 74 w 74"/>
              <a:gd name="T3" fmla="*/ 37 h 74"/>
              <a:gd name="T4" fmla="*/ 0 w 74"/>
              <a:gd name="T5" fmla="*/ 74 h 74"/>
              <a:gd name="T6" fmla="*/ 0 w 74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74">
                <a:moveTo>
                  <a:pt x="0" y="0"/>
                </a:moveTo>
                <a:lnTo>
                  <a:pt x="74" y="37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2835"/>
          </a:p>
        </p:txBody>
      </p:sp>
    </p:spTree>
    <p:extLst>
      <p:ext uri="{BB962C8B-B14F-4D97-AF65-F5344CB8AC3E}">
        <p14:creationId xmlns:p14="http://schemas.microsoft.com/office/powerpoint/2010/main" val="25347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15285</TotalTime>
  <Words>974</Words>
  <Application>Microsoft Office PowerPoint</Application>
  <PresentationFormat>On-screen Show (4:3)</PresentationFormat>
  <Paragraphs>346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Courier New</vt:lpstr>
      <vt:lpstr>Times New Roman</vt:lpstr>
      <vt:lpstr>Wingdings</vt:lpstr>
      <vt:lpstr>Office Theme</vt:lpstr>
      <vt:lpstr>Introduction to Neural Networks</vt:lpstr>
      <vt:lpstr>Overview</vt:lpstr>
      <vt:lpstr>The Brain does Complex Tasks</vt:lpstr>
      <vt:lpstr>Inside the Brain</vt:lpstr>
      <vt:lpstr>Real vs. Artificial Neuron </vt:lpstr>
      <vt:lpstr>Neuron – General Model </vt:lpstr>
      <vt:lpstr>Neuron Activation Functions</vt:lpstr>
      <vt:lpstr>Overview</vt:lpstr>
      <vt:lpstr>Feedforward Neural Network</vt:lpstr>
      <vt:lpstr>Feedforward Neural Network</vt:lpstr>
      <vt:lpstr>Feedforward – How it Works?</vt:lpstr>
      <vt:lpstr>Feedforward – What Can it Do?</vt:lpstr>
      <vt:lpstr>Indexing Conventions</vt:lpstr>
      <vt:lpstr>Feedforward – General Equations</vt:lpstr>
      <vt:lpstr>The Linear Algebra Behind Feedforward: Example</vt:lpstr>
      <vt:lpstr>The Linear Algebra Behind Feedforward</vt:lpstr>
      <vt:lpstr>The Linear Algebra Behind Feedforward</vt:lpstr>
      <vt:lpstr>Number of Computations</vt:lpstr>
      <vt:lpstr>Small Leftover – The Bias</vt:lpstr>
      <vt:lpstr>Classification – Softmax Layer</vt:lpstr>
      <vt:lpstr>Overview</vt:lpstr>
      <vt:lpstr>Convolutional Neural Networks</vt:lpstr>
      <vt:lpstr>Convolutional Layer</vt:lpstr>
      <vt:lpstr>Convnets</vt:lpstr>
      <vt:lpstr>Convnets</vt:lpstr>
      <vt:lpstr>Convnets</vt:lpstr>
      <vt:lpstr>Convnets</vt:lpstr>
      <vt:lpstr>Convnets</vt:lpstr>
      <vt:lpstr>Convnets</vt:lpstr>
      <vt:lpstr>Convnets</vt:lpstr>
      <vt:lpstr>Convnets</vt:lpstr>
      <vt:lpstr>Convnets</vt:lpstr>
      <vt:lpstr>Conv Layer – The Math</vt:lpstr>
      <vt:lpstr>Conv Layer - Parameters</vt:lpstr>
      <vt:lpstr>Conv Layer – Multiple Inputs</vt:lpstr>
      <vt:lpstr>Pooling Layer</vt:lpstr>
      <vt:lpstr>Putting it All Together - AlexNet</vt:lpstr>
      <vt:lpstr>AlexNet – Inside the Feature Maps</vt:lpstr>
      <vt:lpstr>Putting it All Together - AlexNet</vt:lpstr>
      <vt:lpstr>Architecture for Classification</vt:lpstr>
      <vt:lpstr>Convnet - Bigger is Better?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Swift NN Intro</dc:title>
  <dc:creator>Roman Kaplan</dc:creator>
  <cp:lastModifiedBy>ran</cp:lastModifiedBy>
  <cp:revision>192</cp:revision>
  <dcterms:created xsi:type="dcterms:W3CDTF">2016-10-12T07:13:20Z</dcterms:created>
  <dcterms:modified xsi:type="dcterms:W3CDTF">2017-11-25T20:06:29Z</dcterms:modified>
</cp:coreProperties>
</file>