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2" r:id="rId2"/>
  </p:sldMasterIdLst>
  <p:notesMasterIdLst>
    <p:notesMasterId r:id="rId6"/>
  </p:notesMasterIdLst>
  <p:handoutMasterIdLst>
    <p:handoutMasterId r:id="rId7"/>
  </p:handoutMasterIdLst>
  <p:sldIdLst>
    <p:sldId id="1314" r:id="rId3"/>
    <p:sldId id="1317" r:id="rId4"/>
    <p:sldId id="1318" r:id="rId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FF6600"/>
    <a:srgbClr val="FF3399"/>
    <a:srgbClr val="008000"/>
    <a:srgbClr val="00D200"/>
    <a:srgbClr val="00FF00"/>
    <a:srgbClr val="4AB2F8"/>
    <a:srgbClr val="00F2B3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 autoAdjust="0"/>
    <p:restoredTop sz="94737" autoAdjust="0"/>
  </p:normalViewPr>
  <p:slideViewPr>
    <p:cSldViewPr snapToGrid="0">
      <p:cViewPr varScale="1">
        <p:scale>
          <a:sx n="107" d="100"/>
          <a:sy n="107" d="100"/>
        </p:scale>
        <p:origin x="108" y="18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-72" y="-72"/>
      </p:cViewPr>
      <p:guideLst>
        <p:guide orient="horz" pos="3023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34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t" anchorCtr="0" compatLnSpc="1">
            <a:prstTxWarp prst="textNoShape">
              <a:avLst/>
            </a:prstTxWarp>
          </a:bodyPr>
          <a:lstStyle>
            <a:lvl1pPr algn="l" defTabSz="1011238" eaLnBrk="0" hangingPunct="0">
              <a:defRPr sz="1900" b="0" i="1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1788" y="0"/>
            <a:ext cx="31734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t" anchorCtr="0" compatLnSpc="1">
            <a:prstTxWarp prst="textNoShape">
              <a:avLst/>
            </a:prstTxWarp>
          </a:bodyPr>
          <a:lstStyle>
            <a:lvl1pPr algn="r" defTabSz="1011238" eaLnBrk="0" hangingPunct="0">
              <a:defRPr sz="1900" b="0" i="1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34475"/>
            <a:ext cx="31734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b" anchorCtr="0" compatLnSpc="1">
            <a:prstTxWarp prst="textNoShape">
              <a:avLst/>
            </a:prstTxWarp>
          </a:bodyPr>
          <a:lstStyle>
            <a:lvl1pPr algn="l" defTabSz="1011238" eaLnBrk="0" hangingPunct="0">
              <a:defRPr sz="1900" b="0" i="1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1788" y="9134475"/>
            <a:ext cx="31734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b" anchorCtr="0" compatLnSpc="1">
            <a:prstTxWarp prst="textNoShape">
              <a:avLst/>
            </a:prstTxWarp>
          </a:bodyPr>
          <a:lstStyle>
            <a:lvl1pPr algn="r" defTabSz="1011238" eaLnBrk="0" hangingPunct="0">
              <a:defRPr sz="1900" b="0" i="1"/>
            </a:lvl1pPr>
          </a:lstStyle>
          <a:p>
            <a:fld id="{EFAF1A02-09F9-48AD-A44B-8657DE8665FC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90863" y="9134475"/>
            <a:ext cx="1135062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278" tIns="47149" rIns="94278" bIns="47149">
            <a:spAutoFit/>
          </a:bodyPr>
          <a:lstStyle/>
          <a:p>
            <a:pPr defTabSz="954088" eaLnBrk="0" hangingPunct="0">
              <a:lnSpc>
                <a:spcPct val="90000"/>
              </a:lnSpc>
            </a:pPr>
            <a:r>
              <a:rPr lang="en-US" sz="1900" b="0">
                <a:latin typeface="Arial MT" charset="0"/>
              </a:rPr>
              <a:t>Page </a:t>
            </a:r>
            <a:fld id="{6BEBF715-B1F9-47BA-A18A-6402A2C0ECAB}" type="slidenum">
              <a:rPr lang="en-US" sz="1900" b="0">
                <a:latin typeface="Arial MT" charset="0"/>
                <a:cs typeface="Arial" pitchFamily="34" charset="0"/>
              </a:rPr>
              <a:pPr defTabSz="954088" eaLnBrk="0" hangingPunct="0">
                <a:lnSpc>
                  <a:spcPct val="90000"/>
                </a:lnSpc>
              </a:pPr>
              <a:t>‹#›</a:t>
            </a:fld>
            <a:endParaRPr lang="en-US" sz="1900" b="0">
              <a:latin typeface="Arial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08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34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t" anchorCtr="0" compatLnSpc="1">
            <a:prstTxWarp prst="textNoShape">
              <a:avLst/>
            </a:prstTxWarp>
          </a:bodyPr>
          <a:lstStyle>
            <a:lvl1pPr algn="l" defTabSz="1011238" eaLnBrk="0" hangingPunct="0">
              <a:defRPr sz="19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1788" y="0"/>
            <a:ext cx="31734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t" anchorCtr="0" compatLnSpc="1">
            <a:prstTxWarp prst="textNoShape">
              <a:avLst/>
            </a:prstTxWarp>
          </a:bodyPr>
          <a:lstStyle>
            <a:lvl1pPr algn="r" defTabSz="1011238" eaLnBrk="0" hangingPunct="0">
              <a:defRPr sz="19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34475"/>
            <a:ext cx="31734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b" anchorCtr="0" compatLnSpc="1">
            <a:prstTxWarp prst="textNoShape">
              <a:avLst/>
            </a:prstTxWarp>
          </a:bodyPr>
          <a:lstStyle>
            <a:lvl1pPr algn="l" defTabSz="1011238" eaLnBrk="0" hangingPunct="0">
              <a:defRPr sz="19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1788" y="9134475"/>
            <a:ext cx="31734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99" tIns="0" rIns="20199" bIns="0" numCol="1" anchor="b" anchorCtr="0" compatLnSpc="1">
            <a:prstTxWarp prst="textNoShape">
              <a:avLst/>
            </a:prstTxWarp>
          </a:bodyPr>
          <a:lstStyle>
            <a:lvl1pPr algn="r" defTabSz="1011238" eaLnBrk="0" hangingPunct="0">
              <a:defRPr sz="1900" b="0" i="1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64B40C9-F4E9-4829-8EA7-3EB9DA30752C}" type="slidenum">
              <a:rPr lang="he-IL"/>
              <a:pPr/>
              <a:t>‹#›</a:t>
            </a:fld>
            <a:endParaRPr lang="en-US">
              <a:cs typeface="+mn-cs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90863" y="9134475"/>
            <a:ext cx="1135062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278" tIns="47149" rIns="94278" bIns="47149">
            <a:spAutoFit/>
          </a:bodyPr>
          <a:lstStyle/>
          <a:p>
            <a:pPr defTabSz="954088" eaLnBrk="0" hangingPunct="0">
              <a:lnSpc>
                <a:spcPct val="90000"/>
              </a:lnSpc>
            </a:pPr>
            <a:r>
              <a:rPr lang="en-US" sz="1900" b="0">
                <a:latin typeface="Arial MT" charset="0"/>
              </a:rPr>
              <a:t>Page </a:t>
            </a:r>
            <a:fld id="{AA8CDAB1-BB18-4239-BB7C-F57DA3D570CB}" type="slidenum">
              <a:rPr lang="en-US" sz="1900" b="0">
                <a:latin typeface="Arial MT" charset="0"/>
                <a:cs typeface="Arial" pitchFamily="34" charset="0"/>
              </a:rPr>
              <a:pPr defTabSz="954088" eaLnBrk="0" hangingPunct="0">
                <a:lnSpc>
                  <a:spcPct val="90000"/>
                </a:lnSpc>
              </a:pPr>
              <a:t>‹#›</a:t>
            </a:fld>
            <a:endParaRPr lang="en-US" sz="1900" b="0">
              <a:latin typeface="Arial MT" charset="0"/>
            </a:endParaRP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3" y="833438"/>
            <a:ext cx="3155950" cy="2366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582988" y="833438"/>
            <a:ext cx="3505200" cy="803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44" tIns="50507" rIns="99344" bIns="505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254000" y="8867775"/>
            <a:ext cx="688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470025" y="268288"/>
            <a:ext cx="6005513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344" tIns="50507" rIns="99344" bIns="50507">
            <a:spAutoFit/>
          </a:bodyPr>
          <a:lstStyle/>
          <a:p>
            <a:pPr algn="l" defTabSz="1011238" eaLnBrk="0" hangingPunct="0"/>
            <a:r>
              <a:rPr lang="en-US" sz="1900">
                <a:latin typeface="Arial MT" charset="0"/>
              </a:rPr>
              <a:t>Intel Corporate Standard for 35mm slide presentations.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230188" y="631825"/>
            <a:ext cx="688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31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defTabSz="946150" rtl="1" fontAlgn="base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 MT" charset="0"/>
        <a:ea typeface="+mn-ea"/>
        <a:cs typeface="Arial" pitchFamily="34" charset="0"/>
      </a:defRPr>
    </a:lvl1pPr>
    <a:lvl2pPr marL="465138" algn="r" defTabSz="946150" rtl="1" fontAlgn="base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 MT" charset="0"/>
        <a:ea typeface="+mn-ea"/>
        <a:cs typeface="Arial" pitchFamily="34" charset="0"/>
      </a:defRPr>
    </a:lvl2pPr>
    <a:lvl3pPr marL="930275" algn="r" defTabSz="946150" rtl="1" fontAlgn="base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 MT" charset="0"/>
        <a:ea typeface="+mn-ea"/>
        <a:cs typeface="Arial" pitchFamily="34" charset="0"/>
      </a:defRPr>
    </a:lvl3pPr>
    <a:lvl4pPr marL="1395413" algn="r" defTabSz="946150" rtl="1" fontAlgn="base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 MT" charset="0"/>
        <a:ea typeface="+mn-ea"/>
        <a:cs typeface="Arial" pitchFamily="34" charset="0"/>
      </a:defRPr>
    </a:lvl4pPr>
    <a:lvl5pPr marL="1862138" algn="r" defTabSz="946150" rtl="1" fontAlgn="base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 MT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482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arlett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82756" name="Rectangle 4"/>
          <p:cNvSpPr>
            <a:spLocks noChangeArrowheads="1"/>
          </p:cNvSpPr>
          <p:nvPr/>
        </p:nvSpPr>
        <p:spPr bwMode="auto">
          <a:xfrm>
            <a:off x="0" y="0"/>
            <a:ext cx="76676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2757" name="Rectangle 5"/>
          <p:cNvSpPr>
            <a:spLocks noChangeArrowheads="1"/>
          </p:cNvSpPr>
          <p:nvPr/>
        </p:nvSpPr>
        <p:spPr bwMode="auto">
          <a:xfrm>
            <a:off x="8537575" y="6653213"/>
            <a:ext cx="5397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600">
                <a:solidFill>
                  <a:schemeClr val="bg1"/>
                </a:solidFill>
                <a:latin typeface="Arial MT" charset="0"/>
              </a:rPr>
              <a:t>G-Number</a:t>
            </a:r>
          </a:p>
        </p:txBody>
      </p:sp>
      <p:sp>
        <p:nvSpPr>
          <p:cNvPr id="1482759" name="Rectangle 7"/>
          <p:cNvSpPr>
            <a:spLocks noChangeArrowheads="1"/>
          </p:cNvSpPr>
          <p:nvPr/>
        </p:nvSpPr>
        <p:spPr bwMode="auto">
          <a:xfrm>
            <a:off x="8626475" y="6613525"/>
            <a:ext cx="365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fld id="{75D8FA9A-D698-4C85-8DFE-0A713E86D46F}" type="slidenum">
              <a:rPr lang="en-US" sz="1000" b="0">
                <a:latin typeface="Bookman" pitchFamily="18" charset="0"/>
                <a:cs typeface="Arial" pitchFamily="34" charset="0"/>
              </a:rPr>
              <a:pPr eaLnBrk="0" hangingPunct="0">
                <a:spcBef>
                  <a:spcPct val="50000"/>
                </a:spcBef>
              </a:pPr>
              <a:t>‹#›</a:t>
            </a:fld>
            <a:r>
              <a:rPr lang="en-US" sz="1000" b="0">
                <a:latin typeface="Book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5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700" y="160338"/>
            <a:ext cx="1916113" cy="5883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8188" y="160338"/>
            <a:ext cx="5599112" cy="5883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39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188" y="160338"/>
            <a:ext cx="76676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42950" y="1420813"/>
            <a:ext cx="3752850" cy="462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0813"/>
            <a:ext cx="3752850" cy="462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35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8188" y="160338"/>
            <a:ext cx="7667625" cy="5883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36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60B0B8-BD29-4122-913E-6125E4F733BE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E8939-6B9D-4D45-8A94-F9DF319CCACF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36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31AD9-68FB-4509-B861-5037533C35BC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7A1CE-69C9-404D-BFBB-00EB87EFB0F8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9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7F082B-4770-48B0-896B-5C7B1948DD89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49D8F-33D4-4C1D-B0FA-CA76775CE397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7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F113B-542E-4706-89A7-3E46F80787FF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0612D-B2BA-494C-B6C1-BDF91635878F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19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C09EB8-2205-4362-8986-DAC542D821FB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9B117-53E8-40F8-B336-7F0D3D501E2B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84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82E97C-F18A-44F4-A5AD-E0748B9F5DA1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44F16-A6CA-42ED-9F54-7C3E2E5BD3E6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7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000">
                <a:solidFill>
                  <a:srgbClr val="C0000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CC0000"/>
                </a:solidFill>
                <a:latin typeface="+mn-lt"/>
              </a:defRPr>
            </a:lvl4pPr>
            <a:lvl5pPr>
              <a:defRPr sz="1600">
                <a:solidFill>
                  <a:srgbClr val="0000F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442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90394B-2428-42CE-AE71-CC6F389486E5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B718-3042-4EEF-BA62-4A7066429C5A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95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33B612-B7A1-466F-A3BE-5E1CF36A309C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E7206-B910-4482-8CCC-298F90FB1184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26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44709-79DC-44FC-8404-167EA3C1D942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7E436-9E0B-4D4F-BD5B-0C0B0DC601B4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5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5F0826-A3EA-426E-BB4F-EA18A1F90170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66463-E9FA-4086-BA88-222CC27A9753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476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1D6DDC-025D-4915-A499-892811DA2F92}" type="datetime1">
              <a:rPr lang="he-IL"/>
              <a:pPr/>
              <a:t>ה'/חשון/תשע"ח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D7F7E-55EA-4183-A518-CBA015BDF817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2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345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420813"/>
            <a:ext cx="3752850" cy="462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0813"/>
            <a:ext cx="3752850" cy="462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0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2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3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77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863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648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8188" y="160338"/>
            <a:ext cx="76676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420813"/>
            <a:ext cx="7658100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76676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537575" y="6653213"/>
            <a:ext cx="5397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600">
                <a:solidFill>
                  <a:schemeClr val="bg1"/>
                </a:solidFill>
                <a:latin typeface="Arial MT" charset="0"/>
              </a:rPr>
              <a:t>G-Number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485188" y="6464300"/>
            <a:ext cx="365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fld id="{AC5C7ECF-D30D-44AC-9C30-DE5F53C42ED5}" type="slidenum">
              <a:rPr lang="en-US" sz="1000" b="0">
                <a:latin typeface="Bookman" pitchFamily="18" charset="0"/>
                <a:cs typeface="Arial" pitchFamily="34" charset="0"/>
              </a:rPr>
              <a:pPr eaLnBrk="0" hangingPunct="0">
                <a:spcBef>
                  <a:spcPct val="50000"/>
                </a:spcBef>
              </a:pPr>
              <a:t>‹#›</a:t>
            </a:fld>
            <a:r>
              <a:rPr lang="en-US" sz="1000" b="0">
                <a:latin typeface="Bookman" pitchFamily="18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285750" indent="-285750" algn="l" rtl="0" fontAlgn="base">
        <a:lnSpc>
          <a:spcPct val="93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Marlett" pitchFamily="2" charset="2"/>
        <a:buChar char="h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3000"/>
        </a:lnSpc>
        <a:spcBef>
          <a:spcPct val="3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3000"/>
        </a:lnSpc>
        <a:spcBef>
          <a:spcPct val="30000"/>
        </a:spcBef>
        <a:spcAft>
          <a:spcPct val="0"/>
        </a:spcAft>
        <a:buClr>
          <a:schemeClr val="tx2"/>
        </a:buClr>
        <a:buChar char="º"/>
        <a:defRPr sz="1600">
          <a:solidFill>
            <a:schemeClr val="accent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63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63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Times New Roman" pitchFamily="18" charset="0"/>
                <a:cs typeface="+mn-cs"/>
              </a:defRPr>
            </a:lvl1pPr>
          </a:lstStyle>
          <a:p>
            <a:fld id="{2D70CFBC-5383-44D7-8C2E-85A1AD2121B5}" type="datetime1">
              <a:rPr lang="he-IL"/>
              <a:pPr/>
              <a:t>ה'/חשון/תשע"ח</a:t>
            </a:fld>
            <a:endParaRPr lang="en-US">
              <a:cs typeface="+mn-cs"/>
            </a:endParaRPr>
          </a:p>
        </p:txBody>
      </p:sp>
      <p:sp>
        <p:nvSpPr>
          <p:cNvPr id="2463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63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FDD9ACBF-B1E7-4CAB-A8B3-514AF82FE57A}" type="slidenum">
              <a:rPr lang="he-IL"/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/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720" y="2286000"/>
            <a:ext cx="8544560" cy="1143000"/>
          </a:xfrm>
        </p:spPr>
        <p:txBody>
          <a:bodyPr/>
          <a:lstStyle/>
          <a:p>
            <a:r>
              <a:rPr lang="en-US" dirty="0" smtClean="0"/>
              <a:t>Parallel Computing Architectures (048874)</a:t>
            </a:r>
            <a:br>
              <a:rPr lang="en-US" dirty="0" smtClean="0"/>
            </a:br>
            <a:r>
              <a:rPr lang="en-US" sz="2800" b="0" dirty="0" smtClean="0"/>
              <a:t>Fall </a:t>
            </a:r>
            <a:r>
              <a:rPr lang="en-US" sz="2800" b="0" dirty="0" smtClean="0"/>
              <a:t>2017-2018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a.k.a. </a:t>
            </a:r>
            <a:r>
              <a:rPr lang="en-US" b="1" dirty="0" smtClean="0"/>
              <a:t>Manycores for Machine Learning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Lecture 1: 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323" y="332105"/>
            <a:ext cx="651353" cy="94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884982" y="2874611"/>
            <a:ext cx="1309606" cy="4262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Manycores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81003" y="1602619"/>
            <a:ext cx="1309606" cy="6354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Parallel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Computing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487478" y="3913270"/>
            <a:ext cx="1309606" cy="3750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rPr>
              <a:t>PLURAL</a:t>
            </a:r>
          </a:p>
        </p:txBody>
      </p:sp>
      <p:cxnSp>
        <p:nvCxnSpPr>
          <p:cNvPr id="8" name="Straight Arrow Connector 7"/>
          <p:cNvCxnSpPr>
            <a:stCxn id="5" idx="2"/>
            <a:endCxn id="4" idx="0"/>
          </p:cNvCxnSpPr>
          <p:nvPr/>
        </p:nvCxnSpPr>
        <p:spPr bwMode="auto">
          <a:xfrm>
            <a:off x="1735806" y="2238049"/>
            <a:ext cx="803979" cy="6365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>
            <a:stCxn id="4" idx="2"/>
            <a:endCxn id="6" idx="0"/>
          </p:cNvCxnSpPr>
          <p:nvPr/>
        </p:nvCxnSpPr>
        <p:spPr bwMode="auto">
          <a:xfrm>
            <a:off x="2539785" y="3300814"/>
            <a:ext cx="602496" cy="61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tangle 13"/>
          <p:cNvSpPr/>
          <p:nvPr/>
        </p:nvSpPr>
        <p:spPr bwMode="auto">
          <a:xfrm>
            <a:off x="3324386" y="1467009"/>
            <a:ext cx="1309606" cy="9066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Applications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of Parallel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Computing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6" name="Straight Arrow Connector 15"/>
          <p:cNvCxnSpPr>
            <a:stCxn id="5" idx="3"/>
            <a:endCxn id="14" idx="1"/>
          </p:cNvCxnSpPr>
          <p:nvPr/>
        </p:nvCxnSpPr>
        <p:spPr bwMode="auto">
          <a:xfrm>
            <a:off x="2390609" y="1920334"/>
            <a:ext cx="933777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tangle 18"/>
          <p:cNvSpPr/>
          <p:nvPr/>
        </p:nvSpPr>
        <p:spPr bwMode="auto">
          <a:xfrm>
            <a:off x="5649132" y="712435"/>
            <a:ext cx="1588580" cy="10382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High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en-US" dirty="0"/>
              <a:t>Performance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Computing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1" name="Straight Arrow Connector 20"/>
          <p:cNvCxnSpPr>
            <a:stCxn id="14" idx="3"/>
            <a:endCxn id="19" idx="1"/>
          </p:cNvCxnSpPr>
          <p:nvPr/>
        </p:nvCxnSpPr>
        <p:spPr bwMode="auto">
          <a:xfrm flipV="1">
            <a:off x="4633992" y="1231547"/>
            <a:ext cx="1015140" cy="688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 bwMode="auto">
          <a:xfrm>
            <a:off x="5649132" y="2417410"/>
            <a:ext cx="1309606" cy="6024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Machine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Learning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Straight Arrow Connector 26"/>
          <p:cNvCxnSpPr>
            <a:stCxn id="14" idx="3"/>
            <a:endCxn id="25" idx="1"/>
          </p:cNvCxnSpPr>
          <p:nvPr/>
        </p:nvCxnSpPr>
        <p:spPr bwMode="auto">
          <a:xfrm>
            <a:off x="4633992" y="1920335"/>
            <a:ext cx="1015140" cy="7983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27"/>
          <p:cNvSpPr/>
          <p:nvPr/>
        </p:nvSpPr>
        <p:spPr bwMode="auto">
          <a:xfrm>
            <a:off x="7297117" y="4842574"/>
            <a:ext cx="1474924" cy="1333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BIG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DATA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Machine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Learning: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MANY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Manycores</a:t>
            </a:r>
          </a:p>
        </p:txBody>
      </p:sp>
      <p:cxnSp>
        <p:nvCxnSpPr>
          <p:cNvPr id="30" name="Straight Arrow Connector 29"/>
          <p:cNvCxnSpPr>
            <a:stCxn id="25" idx="2"/>
            <a:endCxn id="28" idx="0"/>
          </p:cNvCxnSpPr>
          <p:nvPr/>
        </p:nvCxnSpPr>
        <p:spPr bwMode="auto">
          <a:xfrm>
            <a:off x="6303935" y="3019907"/>
            <a:ext cx="1730644" cy="1822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4134172" y="3939797"/>
            <a:ext cx="1309606" cy="9027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rPr>
              <a:t>PLURAL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Machine</a:t>
            </a:r>
            <a:b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Learning</a:t>
            </a:r>
          </a:p>
        </p:txBody>
      </p:sp>
      <p:cxnSp>
        <p:nvCxnSpPr>
          <p:cNvPr id="38" name="Straight Arrow Connector 37"/>
          <p:cNvCxnSpPr>
            <a:stCxn id="25" idx="2"/>
            <a:endCxn id="36" idx="0"/>
          </p:cNvCxnSpPr>
          <p:nvPr/>
        </p:nvCxnSpPr>
        <p:spPr bwMode="auto">
          <a:xfrm flipH="1">
            <a:off x="4788975" y="3019907"/>
            <a:ext cx="1514960" cy="9198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>
            <a:stCxn id="6" idx="3"/>
            <a:endCxn id="36" idx="1"/>
          </p:cNvCxnSpPr>
          <p:nvPr/>
        </p:nvCxnSpPr>
        <p:spPr bwMode="auto">
          <a:xfrm>
            <a:off x="3797084" y="4100785"/>
            <a:ext cx="337088" cy="2904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51"/>
          <p:cNvSpPr/>
          <p:nvPr/>
        </p:nvSpPr>
        <p:spPr bwMode="auto">
          <a:xfrm>
            <a:off x="3086747" y="5360477"/>
            <a:ext cx="944748" cy="295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Inference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4" name="Straight Arrow Connector 53"/>
          <p:cNvCxnSpPr>
            <a:stCxn id="36" idx="2"/>
            <a:endCxn id="52" idx="0"/>
          </p:cNvCxnSpPr>
          <p:nvPr/>
        </p:nvCxnSpPr>
        <p:spPr bwMode="auto">
          <a:xfrm flipH="1">
            <a:off x="3559121" y="4842574"/>
            <a:ext cx="1229854" cy="5179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54"/>
          <p:cNvSpPr/>
          <p:nvPr/>
        </p:nvSpPr>
        <p:spPr bwMode="auto">
          <a:xfrm>
            <a:off x="4788975" y="5892585"/>
            <a:ext cx="1514960" cy="51612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Learning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7" name="Straight Arrow Connector 56"/>
          <p:cNvCxnSpPr>
            <a:stCxn id="36" idx="2"/>
            <a:endCxn id="55" idx="0"/>
          </p:cNvCxnSpPr>
          <p:nvPr/>
        </p:nvCxnSpPr>
        <p:spPr bwMode="auto">
          <a:xfrm>
            <a:off x="4788975" y="4842574"/>
            <a:ext cx="757480" cy="1050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Connector 58"/>
          <p:cNvCxnSpPr>
            <a:stCxn id="55" idx="3"/>
            <a:endCxn id="28" idx="1"/>
          </p:cNvCxnSpPr>
          <p:nvPr/>
        </p:nvCxnSpPr>
        <p:spPr bwMode="auto">
          <a:xfrm flipV="1">
            <a:off x="6303935" y="5509325"/>
            <a:ext cx="993182" cy="6413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tangle 80"/>
          <p:cNvSpPr/>
          <p:nvPr/>
        </p:nvSpPr>
        <p:spPr bwMode="auto">
          <a:xfrm>
            <a:off x="117989" y="2448408"/>
            <a:ext cx="1309606" cy="106518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Multicores</a:t>
            </a:r>
          </a:p>
        </p:txBody>
      </p:sp>
      <p:cxnSp>
        <p:nvCxnSpPr>
          <p:cNvPr id="83" name="Straight Arrow Connector 82"/>
          <p:cNvCxnSpPr>
            <a:stCxn id="5" idx="2"/>
            <a:endCxn id="81" idx="0"/>
          </p:cNvCxnSpPr>
          <p:nvPr/>
        </p:nvCxnSpPr>
        <p:spPr bwMode="auto">
          <a:xfrm flipH="1">
            <a:off x="772792" y="2238049"/>
            <a:ext cx="963014" cy="2103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655" y="2816220"/>
            <a:ext cx="424993" cy="564478"/>
          </a:xfrm>
          <a:prstGeom prst="rect">
            <a:avLst/>
          </a:prstGeom>
        </p:spPr>
      </p:pic>
      <p:sp>
        <p:nvSpPr>
          <p:cNvPr id="87" name="Title 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Concept map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 bwMode="auto">
          <a:xfrm>
            <a:off x="7870104" y="470316"/>
            <a:ext cx="1119759" cy="8330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Super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Computer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vs.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Data Center</a:t>
            </a:r>
          </a:p>
        </p:txBody>
      </p:sp>
      <p:cxnSp>
        <p:nvCxnSpPr>
          <p:cNvPr id="97" name="Straight Connector 96"/>
          <p:cNvCxnSpPr>
            <a:stCxn id="19" idx="3"/>
            <a:endCxn id="96" idx="1"/>
          </p:cNvCxnSpPr>
          <p:nvPr/>
        </p:nvCxnSpPr>
        <p:spPr bwMode="auto">
          <a:xfrm flipV="1">
            <a:off x="7237712" y="886827"/>
            <a:ext cx="632392" cy="3447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TextBox 101"/>
          <p:cNvSpPr txBox="1"/>
          <p:nvPr/>
        </p:nvSpPr>
        <p:spPr>
          <a:xfrm>
            <a:off x="5681835" y="1691740"/>
            <a:ext cx="15231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dirty="0">
                <a:solidFill>
                  <a:srgbClr val="0066FF"/>
                </a:solidFill>
              </a:rPr>
              <a:t>https://www.top500.org/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809420" y="2354964"/>
            <a:ext cx="24096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>
                <a:solidFill>
                  <a:srgbClr val="0066FF"/>
                </a:solidFill>
              </a:rPr>
              <a:t>https://computing.llnl.gov/tutorials/parallel_comp/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129134" y="1251565"/>
            <a:ext cx="5533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err="1" smtClean="0">
                <a:solidFill>
                  <a:srgbClr val="0066FF"/>
                </a:solidFill>
              </a:rPr>
              <a:t>youtube</a:t>
            </a:r>
            <a:endParaRPr lang="en-US" sz="800" b="0" dirty="0">
              <a:solidFill>
                <a:srgbClr val="0066FF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9063" y="3732383"/>
            <a:ext cx="1005236" cy="3750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Xeon Phi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35320" y="4209760"/>
            <a:ext cx="1005236" cy="3750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GPU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175936" y="4658664"/>
            <a:ext cx="1005236" cy="3750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others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4" idx="2"/>
            <a:endCxn id="32" idx="0"/>
          </p:cNvCxnSpPr>
          <p:nvPr/>
        </p:nvCxnSpPr>
        <p:spPr bwMode="auto">
          <a:xfrm flipH="1">
            <a:off x="751681" y="3300814"/>
            <a:ext cx="1788104" cy="4315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stCxn id="4" idx="2"/>
            <a:endCxn id="33" idx="0"/>
          </p:cNvCxnSpPr>
          <p:nvPr/>
        </p:nvCxnSpPr>
        <p:spPr bwMode="auto">
          <a:xfrm flipH="1">
            <a:off x="1137938" y="3300814"/>
            <a:ext cx="1401847" cy="908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stCxn id="4" idx="2"/>
            <a:endCxn id="34" idx="0"/>
          </p:cNvCxnSpPr>
          <p:nvPr/>
        </p:nvCxnSpPr>
        <p:spPr bwMode="auto">
          <a:xfrm flipH="1">
            <a:off x="1678554" y="3300814"/>
            <a:ext cx="861231" cy="1357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69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98" y="59044"/>
            <a:ext cx="7667625" cy="502766"/>
          </a:xfrm>
        </p:spPr>
        <p:txBody>
          <a:bodyPr/>
          <a:lstStyle/>
          <a:p>
            <a:pPr algn="l"/>
            <a:r>
              <a:rPr lang="en-US" sz="3600" dirty="0" smtClean="0"/>
              <a:t>Study Plan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34189" y="1379147"/>
            <a:ext cx="950259" cy="448235"/>
          </a:xfrm>
          <a:prstGeom prst="rect">
            <a:avLst/>
          </a:prstGeom>
          <a:noFill/>
          <a:ln w="31750" cap="flat" cmpd="sng" algn="ctr">
            <a:solidFill>
              <a:srgbClr val="0066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Simple NN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Inference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44424" y="1746702"/>
            <a:ext cx="1174377" cy="870600"/>
          </a:xfrm>
          <a:prstGeom prst="rect">
            <a:avLst/>
          </a:prstGeom>
          <a:noFill/>
          <a:ln w="31750" cap="flat" cmpd="sng" algn="ctr">
            <a:solidFill>
              <a:srgbClr val="0066FF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Sequential MNIST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Inference using FCNN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3338" y="3774069"/>
            <a:ext cx="806824" cy="286871"/>
          </a:xfrm>
          <a:prstGeom prst="rect">
            <a:avLst/>
          </a:prstGeom>
          <a:noFill/>
          <a:ln w="31750" cap="flat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PLURAL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242754" y="2940818"/>
            <a:ext cx="1174377" cy="896472"/>
          </a:xfrm>
          <a:prstGeom prst="rect">
            <a:avLst/>
          </a:prstGeom>
          <a:noFill/>
          <a:ln w="31750" cap="flat" cmpd="sng" algn="ctr">
            <a:solidFill>
              <a:srgbClr val="0080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PLURAL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Linear Algebra Programming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(MTE)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153053" y="2512842"/>
            <a:ext cx="1223206" cy="851648"/>
          </a:xfrm>
          <a:prstGeom prst="rect">
            <a:avLst/>
          </a:prstGeom>
          <a:noFill/>
          <a:ln w="31750" cap="flat" cmpd="sng" algn="ctr">
            <a:solidFill>
              <a:srgbClr val="FF9933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Manycore MNIST</a:t>
            </a:r>
            <a:endParaRPr lang="en-US" sz="1200" b="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inference</a:t>
            </a:r>
            <a:r>
              <a:rPr lang="en-US" sz="1200" b="0" dirty="0" smtClean="0"/>
              <a:t> using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FCNN</a:t>
            </a:r>
            <a:endParaRPr lang="en-US" sz="1200" b="0" dirty="0" smtClean="0"/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 bwMode="auto">
          <a:xfrm flipV="1">
            <a:off x="1240162" y="3389054"/>
            <a:ext cx="1002592" cy="528451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8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stCxn id="3" idx="3"/>
            <a:endCxn id="4" idx="1"/>
          </p:cNvCxnSpPr>
          <p:nvPr/>
        </p:nvCxnSpPr>
        <p:spPr bwMode="auto">
          <a:xfrm>
            <a:off x="1384448" y="1603265"/>
            <a:ext cx="259976" cy="578737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4" idx="3"/>
            <a:endCxn id="8" idx="1"/>
          </p:cNvCxnSpPr>
          <p:nvPr/>
        </p:nvCxnSpPr>
        <p:spPr bwMode="auto">
          <a:xfrm>
            <a:off x="2818801" y="2182002"/>
            <a:ext cx="1334252" cy="7566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stCxn id="7" idx="3"/>
            <a:endCxn id="8" idx="1"/>
          </p:cNvCxnSpPr>
          <p:nvPr/>
        </p:nvCxnSpPr>
        <p:spPr bwMode="auto">
          <a:xfrm flipV="1">
            <a:off x="3417131" y="2938666"/>
            <a:ext cx="735922" cy="4503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8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 bwMode="auto">
          <a:xfrm>
            <a:off x="5728447" y="2508265"/>
            <a:ext cx="1030802" cy="864071"/>
          </a:xfrm>
          <a:prstGeom prst="rect">
            <a:avLst/>
          </a:prstGeom>
          <a:noFill/>
          <a:ln w="31750" cap="flat" cmpd="sng" algn="ctr">
            <a:solidFill>
              <a:srgbClr val="FF9933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b="0" dirty="0" smtClean="0"/>
              <a:t>Manycore MNIST </a:t>
            </a:r>
            <a:r>
              <a:rPr lang="en-US" sz="1200" b="0" dirty="0"/>
              <a:t>inference </a:t>
            </a:r>
            <a:r>
              <a:rPr lang="en-US" sz="1200" b="0" dirty="0" smtClean="0"/>
              <a:t>using CNN</a:t>
            </a:r>
            <a:endParaRPr lang="en-US" sz="1200" b="0" dirty="0" smtClean="0"/>
          </a:p>
        </p:txBody>
      </p:sp>
      <p:cxnSp>
        <p:nvCxnSpPr>
          <p:cNvPr id="37" name="Straight Arrow Connector 36"/>
          <p:cNvCxnSpPr>
            <a:stCxn id="8" idx="3"/>
            <a:endCxn id="35" idx="1"/>
          </p:cNvCxnSpPr>
          <p:nvPr/>
        </p:nvCxnSpPr>
        <p:spPr bwMode="auto">
          <a:xfrm>
            <a:off x="5376259" y="2938666"/>
            <a:ext cx="352188" cy="163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33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Rectangle 40"/>
          <p:cNvSpPr/>
          <p:nvPr/>
        </p:nvSpPr>
        <p:spPr bwMode="auto">
          <a:xfrm>
            <a:off x="1642274" y="916133"/>
            <a:ext cx="1176527" cy="448235"/>
          </a:xfrm>
          <a:prstGeom prst="rect">
            <a:avLst/>
          </a:prstGeom>
          <a:noFill/>
          <a:ln w="31750" cap="flat" cmpd="sng" algn="ctr">
            <a:solidFill>
              <a:srgbClr val="0066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Deep Learning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inference</a:t>
            </a:r>
          </a:p>
        </p:txBody>
      </p:sp>
      <p:cxnSp>
        <p:nvCxnSpPr>
          <p:cNvPr id="43" name="Straight Arrow Connector 42"/>
          <p:cNvCxnSpPr>
            <a:stCxn id="3" idx="3"/>
            <a:endCxn id="41" idx="1"/>
          </p:cNvCxnSpPr>
          <p:nvPr/>
        </p:nvCxnSpPr>
        <p:spPr bwMode="auto">
          <a:xfrm flipV="1">
            <a:off x="1384448" y="1140251"/>
            <a:ext cx="257826" cy="46301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Rectangle 65"/>
          <p:cNvSpPr/>
          <p:nvPr/>
        </p:nvSpPr>
        <p:spPr bwMode="auto">
          <a:xfrm>
            <a:off x="7698306" y="561811"/>
            <a:ext cx="1223686" cy="278311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PROJECTS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Learning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Other NN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Architecture analysis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…</a:t>
            </a:r>
            <a:endParaRPr lang="en-US" sz="1200" b="0" dirty="0" smtClean="0"/>
          </a:p>
        </p:txBody>
      </p:sp>
      <p:sp>
        <p:nvSpPr>
          <p:cNvPr id="73" name="Rectangle 72"/>
          <p:cNvSpPr/>
          <p:nvPr/>
        </p:nvSpPr>
        <p:spPr bwMode="auto">
          <a:xfrm>
            <a:off x="1560845" y="4671694"/>
            <a:ext cx="699248" cy="286871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PRAM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2475900" y="4299281"/>
            <a:ext cx="1174376" cy="1045602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PRAM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and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PLURAL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Programming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Models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014001" y="4595422"/>
            <a:ext cx="1102659" cy="453320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Performance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Metrics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7" name="Straight Arrow Connector 76"/>
          <p:cNvCxnSpPr>
            <a:stCxn id="6" idx="3"/>
            <a:endCxn id="73" idx="1"/>
          </p:cNvCxnSpPr>
          <p:nvPr/>
        </p:nvCxnSpPr>
        <p:spPr bwMode="auto">
          <a:xfrm>
            <a:off x="1240162" y="3917505"/>
            <a:ext cx="320683" cy="89762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8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Arrow Connector 78"/>
          <p:cNvCxnSpPr>
            <a:stCxn id="73" idx="3"/>
            <a:endCxn id="74" idx="1"/>
          </p:cNvCxnSpPr>
          <p:nvPr/>
        </p:nvCxnSpPr>
        <p:spPr bwMode="auto">
          <a:xfrm>
            <a:off x="2260093" y="4815130"/>
            <a:ext cx="215807" cy="695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Arrow Connector 81"/>
          <p:cNvCxnSpPr>
            <a:stCxn id="74" idx="3"/>
            <a:endCxn id="75" idx="1"/>
          </p:cNvCxnSpPr>
          <p:nvPr/>
        </p:nvCxnSpPr>
        <p:spPr bwMode="auto">
          <a:xfrm>
            <a:off x="3650276" y="4822082"/>
            <a:ext cx="36372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Rectangle 84"/>
          <p:cNvSpPr/>
          <p:nvPr/>
        </p:nvSpPr>
        <p:spPr bwMode="auto">
          <a:xfrm>
            <a:off x="5876701" y="3826450"/>
            <a:ext cx="1102659" cy="1206961"/>
          </a:xfrm>
          <a:prstGeom prst="rect">
            <a:avLst/>
          </a:prstGeom>
          <a:noFill/>
          <a:ln w="3175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Other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Manycore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Architectures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and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Programming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Models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87" name="Straight Arrow Connector 86"/>
          <p:cNvCxnSpPr>
            <a:stCxn id="75" idx="3"/>
            <a:endCxn id="85" idx="1"/>
          </p:cNvCxnSpPr>
          <p:nvPr/>
        </p:nvCxnSpPr>
        <p:spPr bwMode="auto">
          <a:xfrm flipV="1">
            <a:off x="5116660" y="4429931"/>
            <a:ext cx="760041" cy="392151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tangle 89"/>
          <p:cNvSpPr/>
          <p:nvPr/>
        </p:nvSpPr>
        <p:spPr bwMode="auto">
          <a:xfrm>
            <a:off x="7698306" y="3970920"/>
            <a:ext cx="1223686" cy="564423"/>
          </a:xfrm>
          <a:prstGeom prst="rect">
            <a:avLst/>
          </a:prstGeom>
          <a:noFill/>
          <a:ln w="38100" cap="flat" cmpd="sng" algn="ctr">
            <a:solidFill>
              <a:srgbClr val="00D20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/>
              <a:t>0488</a:t>
            </a:r>
            <a:r>
              <a:rPr lang="en-US" u="sng" dirty="0" smtClean="0"/>
              <a:t>8</a:t>
            </a:r>
            <a:r>
              <a:rPr lang="en-US" b="0" dirty="0" smtClean="0"/>
              <a:t>4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SEMINAR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86463" y="5161334"/>
            <a:ext cx="1223686" cy="1026121"/>
          </a:xfrm>
          <a:prstGeom prst="rect">
            <a:avLst/>
          </a:prstGeom>
          <a:noFill/>
          <a:ln w="3175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BIG DATA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Machine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Learning: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0" dirty="0" smtClean="0"/>
              <a:t>MANY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Manycores</a:t>
            </a:r>
          </a:p>
        </p:txBody>
      </p:sp>
      <p:cxnSp>
        <p:nvCxnSpPr>
          <p:cNvPr id="93" name="Straight Arrow Connector 92"/>
          <p:cNvCxnSpPr>
            <a:stCxn id="75" idx="3"/>
            <a:endCxn id="91" idx="1"/>
          </p:cNvCxnSpPr>
          <p:nvPr/>
        </p:nvCxnSpPr>
        <p:spPr bwMode="auto">
          <a:xfrm>
            <a:off x="5116660" y="4822082"/>
            <a:ext cx="1969803" cy="85231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/>
          <p:cNvCxnSpPr>
            <a:stCxn id="35" idx="3"/>
          </p:cNvCxnSpPr>
          <p:nvPr/>
        </p:nvCxnSpPr>
        <p:spPr bwMode="auto">
          <a:xfrm flipV="1">
            <a:off x="6759249" y="2938666"/>
            <a:ext cx="939057" cy="163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>
            <a:stCxn id="75" idx="0"/>
            <a:endCxn id="8" idx="2"/>
          </p:cNvCxnSpPr>
          <p:nvPr/>
        </p:nvCxnSpPr>
        <p:spPr bwMode="auto">
          <a:xfrm flipV="1">
            <a:off x="4565331" y="3364490"/>
            <a:ext cx="199325" cy="123093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1996613" y="2588490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HW1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4099633" y="3344928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HW3</a:t>
            </a:r>
            <a:endParaRPr lang="en-US" sz="1000" dirty="0"/>
          </a:p>
        </p:txBody>
      </p:sp>
      <p:sp>
        <p:nvSpPr>
          <p:cNvPr id="88" name="TextBox 87"/>
          <p:cNvSpPr txBox="1"/>
          <p:nvPr/>
        </p:nvSpPr>
        <p:spPr>
          <a:xfrm>
            <a:off x="5631115" y="3344928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HW4</a:t>
            </a:r>
            <a:endParaRPr lang="en-US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2182783" y="3803187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HW2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267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ystem">
  <a:themeElements>
    <a:clrScheme name="Syste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yst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ystem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te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tem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tem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tem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tem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tem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44223</TotalTime>
  <Pages>24</Pages>
  <Words>106</Words>
  <Application>Microsoft Office PowerPoint</Application>
  <PresentationFormat>On-screen Show (4:3)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MT</vt:lpstr>
      <vt:lpstr>Bookman</vt:lpstr>
      <vt:lpstr>Marlett</vt:lpstr>
      <vt:lpstr>Symbol</vt:lpstr>
      <vt:lpstr>Times New Roman</vt:lpstr>
      <vt:lpstr>System</vt:lpstr>
      <vt:lpstr>1_Custom Design</vt:lpstr>
      <vt:lpstr>Parallel Computing Architectures (048874) Fall 2017-2018</vt:lpstr>
      <vt:lpstr>Concept map</vt:lpstr>
      <vt:lpstr>Study Plan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DSTC 2002 Q4 #2 Meeting</dc:title>
  <dc:creator>Jeffrey R Parkhurst</dc:creator>
  <cp:keywords>school, research, grant</cp:keywords>
  <cp:lastModifiedBy>ran</cp:lastModifiedBy>
  <cp:revision>537</cp:revision>
  <cp:lastPrinted>2000-11-14T00:26:31Z</cp:lastPrinted>
  <dcterms:created xsi:type="dcterms:W3CDTF">2000-01-28T22:01:03Z</dcterms:created>
  <dcterms:modified xsi:type="dcterms:W3CDTF">2017-10-25T08:29:51Z</dcterms:modified>
</cp:coreProperties>
</file>