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5"/>
  </p:notesMasterIdLst>
  <p:sldIdLst>
    <p:sldId id="256" r:id="rId2"/>
    <p:sldId id="398" r:id="rId3"/>
    <p:sldId id="428" r:id="rId4"/>
    <p:sldId id="512" r:id="rId5"/>
    <p:sldId id="453" r:id="rId6"/>
    <p:sldId id="432" r:id="rId7"/>
    <p:sldId id="429" r:id="rId8"/>
    <p:sldId id="430" r:id="rId9"/>
    <p:sldId id="511" r:id="rId10"/>
    <p:sldId id="527" r:id="rId11"/>
    <p:sldId id="479" r:id="rId12"/>
    <p:sldId id="303" r:id="rId13"/>
    <p:sldId id="346" r:id="rId14"/>
    <p:sldId id="480" r:id="rId15"/>
    <p:sldId id="458" r:id="rId16"/>
    <p:sldId id="459" r:id="rId17"/>
    <p:sldId id="460" r:id="rId18"/>
    <p:sldId id="461" r:id="rId19"/>
    <p:sldId id="487" r:id="rId20"/>
    <p:sldId id="510" r:id="rId21"/>
    <p:sldId id="481" r:id="rId22"/>
    <p:sldId id="509" r:id="rId23"/>
    <p:sldId id="307" r:id="rId24"/>
    <p:sldId id="357" r:id="rId25"/>
    <p:sldId id="308" r:id="rId26"/>
    <p:sldId id="310" r:id="rId27"/>
    <p:sldId id="311" r:id="rId28"/>
    <p:sldId id="504" r:id="rId29"/>
    <p:sldId id="505" r:id="rId30"/>
    <p:sldId id="387" r:id="rId31"/>
    <p:sldId id="388" r:id="rId32"/>
    <p:sldId id="507" r:id="rId33"/>
    <p:sldId id="502" r:id="rId34"/>
    <p:sldId id="503" r:id="rId35"/>
    <p:sldId id="508" r:id="rId36"/>
    <p:sldId id="454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486" r:id="rId52"/>
    <p:sldId id="483" r:id="rId53"/>
    <p:sldId id="401" r:id="rId54"/>
    <p:sldId id="468" r:id="rId55"/>
    <p:sldId id="469" r:id="rId56"/>
    <p:sldId id="470" r:id="rId57"/>
    <p:sldId id="471" r:id="rId58"/>
    <p:sldId id="472" r:id="rId59"/>
    <p:sldId id="473" r:id="rId60"/>
    <p:sldId id="474" r:id="rId61"/>
    <p:sldId id="475" r:id="rId62"/>
    <p:sldId id="476" r:id="rId63"/>
    <p:sldId id="477" r:id="rId64"/>
    <p:sldId id="372" r:id="rId65"/>
    <p:sldId id="368" r:id="rId66"/>
    <p:sldId id="369" r:id="rId67"/>
    <p:sldId id="370" r:id="rId68"/>
    <p:sldId id="378" r:id="rId69"/>
    <p:sldId id="381" r:id="rId70"/>
    <p:sldId id="380" r:id="rId71"/>
    <p:sldId id="379" r:id="rId72"/>
    <p:sldId id="345" r:id="rId73"/>
    <p:sldId id="397" r:id="rId7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7993"/>
    <a:srgbClr val="0033CC"/>
    <a:srgbClr val="FF0066"/>
    <a:srgbClr val="FF1DFF"/>
    <a:srgbClr val="FFCCFF"/>
    <a:srgbClr val="FFCB97"/>
    <a:srgbClr val="0000FF"/>
    <a:srgbClr val="66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 autoAdjust="0"/>
    <p:restoredTop sz="82479" autoAdjust="0"/>
  </p:normalViewPr>
  <p:slideViewPr>
    <p:cSldViewPr>
      <p:cViewPr varScale="1">
        <p:scale>
          <a:sx n="134" d="100"/>
          <a:sy n="134" d="100"/>
        </p:scale>
        <p:origin x="9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D1BC66DF-A926-4621-94AB-588DC441AF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C66DF-A926-4621-94AB-588DC441AF8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7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F33-66C2-4192-9114-CB72E542534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B99C-B8E1-4EFF-83B2-643ED12959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0DA5-1E81-489F-BB7D-AD7FE9AAB9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A855-3895-4416-947B-09C41835B64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4EA7-AFA8-4C19-8D00-86A43C4DB0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DD1B-E516-4F0C-9301-A35B0174DA1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C174-A45B-42D2-8765-189EC2C4D4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6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3F24-C2A6-41AD-A5EB-33EBAC84E3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D57C-0826-4375-BDB8-F8BC528D275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6100-5AEC-4742-960E-14A648A147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29B0-C289-4B1B-BDAA-0E58302763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2060-FAB5-41D2-A959-99FE07ECF5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2C89-DCCD-4B68-9EF1-89B8E305BC5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237312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20" y="6237312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 smtClean="0"/>
            </a:lvl1pPr>
          </a:lstStyle>
          <a:p>
            <a:pPr>
              <a:defRPr/>
            </a:pPr>
            <a:fld id="{F46522BF-36F2-4EB0-8807-AA80C21346A2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6417332"/>
            <a:ext cx="225967" cy="3288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.vsd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Visio_2003-2010_Drawing2.vsd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7.png"/><Relationship Id="rId7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en-US" dirty="0"/>
              <a:t>The Plural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sz="2400" dirty="0" smtClean="0"/>
              <a:t>Shared </a:t>
            </a:r>
            <a:r>
              <a:rPr lang="en-US" sz="2400" dirty="0"/>
              <a:t>Memory </a:t>
            </a:r>
            <a:r>
              <a:rPr lang="en-US" sz="2400" dirty="0" smtClean="0"/>
              <a:t>Many-core </a:t>
            </a:r>
            <a:r>
              <a:rPr lang="en-US" sz="2400" dirty="0"/>
              <a:t>with Hardware Scheduling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Ran Ginosar</a:t>
            </a:r>
          </a:p>
          <a:p>
            <a:pPr eaLnBrk="1" hangingPunct="1"/>
            <a:r>
              <a:rPr lang="en-US" dirty="0" smtClean="0"/>
              <a:t>Technion, Israel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Oct 2017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0ACB3-ED34-41E8-B973-036D912340C3}" type="slidenum">
              <a:rPr lang="he-IL"/>
              <a:pPr eaLnBrk="1" hangingPunct="1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404664"/>
            <a:ext cx="544197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74" y="4869160"/>
            <a:ext cx="2746930" cy="69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3182" y="494116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15742" r="31883" b="14258"/>
          <a:stretch/>
        </p:blipFill>
        <p:spPr>
          <a:xfrm>
            <a:off x="6641538" y="3829804"/>
            <a:ext cx="2346321" cy="223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PRAM-like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143028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000" dirty="0" smtClean="0"/>
                  <a:t>Same-node Scalability</a:t>
                </a:r>
              </a:p>
              <a:p>
                <a:pPr lvl="1"/>
                <a:r>
                  <a:rPr lang="en-US" sz="1800" dirty="0" smtClean="0"/>
                  <a:t>Easy to define high levels of parallelism</a:t>
                </a:r>
              </a:p>
              <a:p>
                <a:pPr lvl="1"/>
                <a:r>
                  <a:rPr lang="en-US" sz="1800" dirty="0" smtClean="0"/>
                  <a:t>Scalable to more cores running slower at lower voltage</a:t>
                </a:r>
              </a:p>
              <a:p>
                <a:pPr lvl="2"/>
                <a:r>
                  <a:rPr lang="en-US" sz="1400" dirty="0" smtClean="0"/>
                  <a:t>on same technology node</a:t>
                </a:r>
              </a:p>
              <a:p>
                <a:pPr lvl="1"/>
                <a:r>
                  <a:rPr lang="en-US" sz="1800" dirty="0" smtClean="0"/>
                  <a:t>Example: same-node-scaling from N to 2N cores</a:t>
                </a:r>
                <a:br>
                  <a:rPr lang="en-US" sz="1800" dirty="0" smtClean="0"/>
                </a:br>
                <a:r>
                  <a:rPr lang="en-US" sz="1800" dirty="0" smtClean="0"/>
                  <a:t>                same-node-scaling of </a:t>
                </a:r>
                <a:r>
                  <a:rPr lang="en-US" sz="1800" dirty="0" err="1" smtClean="0"/>
                  <a:t>Vdd</a:t>
                </a:r>
                <a:r>
                  <a:rPr lang="en-US" sz="1800" dirty="0" smtClean="0"/>
                  <a:t> and f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 smtClean="0"/>
                  <a:t>0.8, … ,0.5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1430287"/>
              </a:xfrm>
              <a:blipFill rotWithShape="0">
                <a:blip r:embed="rId2"/>
                <a:stretch>
                  <a:fillRect l="-370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5984" y="2420887"/>
              <a:ext cx="8412480" cy="41324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1371600"/>
                    <a:gridCol w="1737360"/>
                    <a:gridCol w="1097280"/>
                    <a:gridCol w="1097280"/>
                    <a:gridCol w="1097280"/>
                    <a:gridCol w="1097280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800" dirty="0"/>
                        </a:p>
                      </a:txBody>
                      <a:tcP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 cores, </a:t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err="1" smtClean="0"/>
                            <a:t>Vdd</a:t>
                          </a:r>
                          <a:r>
                            <a:rPr lang="en-US" sz="1800" dirty="0" smtClean="0"/>
                            <a:t>, f</a:t>
                          </a:r>
                          <a:endParaRPr lang="en-US" sz="1800" dirty="0"/>
                        </a:p>
                      </a:txBody>
                      <a:tcP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2N cores, </a:t>
                          </a:r>
                          <a:br>
                            <a:rPr lang="en-US" sz="1800" dirty="0" smtClean="0"/>
                          </a:b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dirty="0" err="1" smtClean="0"/>
                            <a:t>Vdd</a:t>
                          </a:r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dirty="0" err="1" smtClean="0"/>
                            <a:t>f</a:t>
                          </a:r>
                          <a:endParaRPr lang="en-US" sz="1800" dirty="0"/>
                        </a:p>
                      </a:txBody>
                      <a:tcP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dirty="0" smtClean="0"/>
                            <a:t>0.7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dirty="0" smtClean="0"/>
                            <a:t>0.6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Perf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a:br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Time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Power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𝑁𝐶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𝑁𝐶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Energy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𝑊𝐶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Perf</a:t>
                          </a:r>
                        </a:p>
                        <a:p>
                          <a:pPr algn="l"/>
                          <a:r>
                            <a:rPr lang="en-US" sz="1800" dirty="0" smtClean="0"/>
                            <a:t>/ </a:t>
                          </a:r>
                          <a:r>
                            <a:rPr lang="en-US" sz="1800" dirty="0" err="1" smtClean="0"/>
                            <a:t>Pwr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𝑃𝑃𝑅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𝑃𝑃𝑅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)∙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46766"/>
                  </p:ext>
                </p:extLst>
              </p:nvPr>
            </p:nvGraphicFramePr>
            <p:xfrm>
              <a:off x="335984" y="2420887"/>
              <a:ext cx="8412480" cy="41324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1371600"/>
                    <a:gridCol w="1737360"/>
                    <a:gridCol w="1097280"/>
                    <a:gridCol w="1097280"/>
                    <a:gridCol w="1097280"/>
                    <a:gridCol w="1097280"/>
                  </a:tblGrid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 lang="en-US" sz="1800" dirty="0"/>
                        </a:p>
                      </a:txBody>
                      <a:tcP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 cores, </a:t>
                          </a: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err="1" smtClean="0"/>
                            <a:t>Vdd</a:t>
                          </a:r>
                          <a:r>
                            <a:rPr lang="en-US" sz="1800" dirty="0" smtClean="0"/>
                            <a:t>, f</a:t>
                          </a:r>
                          <a:endParaRPr lang="en-US" sz="1800" dirty="0"/>
                        </a:p>
                      </a:txBody>
                      <a:tcP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1930" t="-4762" r="-253684" b="-6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4762" r="-299448" b="-6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4762" r="-201111" b="-6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4762" r="-101111" b="-64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4762" r="-1111" b="-649524"/>
                          </a:stretch>
                        </a:blipFill>
                      </a:tcPr>
                    </a:tc>
                  </a:tr>
                  <a:tr h="6338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Perf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7111" t="-105769" r="-448000" b="-55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1930" t="-105769" r="-253684" b="-55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105769" r="-299448" b="-55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105769" r="-201111" b="-55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105769" r="-101111" b="-55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105769" r="-1111" b="-555769"/>
                          </a:stretch>
                        </a:blipFill>
                      </a:tcPr>
                    </a:tc>
                  </a:tr>
                  <a:tr h="6718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Time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7111" t="-192793" r="-448000" b="-420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1930" t="-192793" r="-253684" b="-420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192793" r="-299448" b="-420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192793" r="-201111" b="-420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192793" r="-101111" b="-420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192793" r="-1111" b="-420721"/>
                          </a:stretch>
                        </a:blipFill>
                      </a:tcPr>
                    </a:tc>
                  </a:tr>
                  <a:tr h="63925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Power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7111" t="-309524" r="-448000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1930" t="-309524" r="-253684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309524" r="-299448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309524" r="-201111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309524" r="-101111" b="-3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309524" r="-1111" b="-344762"/>
                          </a:stretch>
                        </a:blipFill>
                      </a:tcPr>
                    </a:tc>
                  </a:tr>
                  <a:tr h="9072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Energy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7111" t="-288591" r="-448000" b="-142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1930" t="-288591" r="-253684" b="-142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288591" r="-299448" b="-142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288591" r="-201111" b="-142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288591" r="-101111" b="-142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288591" r="-1111" b="-14295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Perf</a:t>
                          </a:r>
                        </a:p>
                        <a:p>
                          <a:pPr algn="l"/>
                          <a:r>
                            <a:rPr lang="en-US" sz="1800" dirty="0" smtClean="0"/>
                            <a:t>/ </a:t>
                          </a:r>
                          <a:r>
                            <a:rPr lang="en-US" sz="1800" dirty="0" err="1" smtClean="0"/>
                            <a:t>Pwr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7111" t="-551429" r="-448000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31930" t="-551429" r="-253684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65193" t="-551429" r="-299448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7778" t="-551429" r="-20111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7778" t="-551429" r="-101111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67778" t="-551429" r="-1111" b="-10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19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7524" y="1530660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222F5F-D8E3-49AF-8E15-FC601FE06237}" type="slidenum">
              <a:rPr lang="he-IL"/>
              <a:pPr eaLnBrk="1" hangingPunct="1"/>
              <a:t>12</a:t>
            </a:fld>
            <a:endParaRPr lang="en-US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Plural Architecture: Part I</a:t>
            </a:r>
          </a:p>
        </p:txBody>
      </p:sp>
      <p:sp>
        <p:nvSpPr>
          <p:cNvPr id="73823" name="Text Box 74"/>
          <p:cNvSpPr txBox="1">
            <a:spLocks noChangeAspect="1" noChangeArrowheads="1"/>
          </p:cNvSpPr>
          <p:nvPr/>
        </p:nvSpPr>
        <p:spPr bwMode="auto">
          <a:xfrm>
            <a:off x="4395713" y="545611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“Anti-local</a:t>
            </a:r>
            <a:r>
              <a:rPr lang="en-US" sz="1600" dirty="0"/>
              <a:t>” </a:t>
            </a:r>
            <a:r>
              <a:rPr lang="en-US" sz="1600" dirty="0" smtClean="0"/>
              <a:t>address </a:t>
            </a:r>
            <a:r>
              <a:rPr lang="en-US" sz="1600" dirty="0"/>
              <a:t>interleaving</a:t>
            </a:r>
            <a:br>
              <a:rPr lang="en-US" sz="1600" dirty="0"/>
            </a:br>
            <a:r>
              <a:rPr lang="en-US" sz="1600" dirty="0" smtClean="0"/>
              <a:t>Negligible conflicts</a:t>
            </a:r>
            <a:endParaRPr lang="en-US" sz="1600" dirty="0"/>
          </a:p>
        </p:txBody>
      </p:sp>
      <p:sp>
        <p:nvSpPr>
          <p:cNvPr id="73825" name="Text Box 74"/>
          <p:cNvSpPr txBox="1">
            <a:spLocks noChangeAspect="1" noChangeArrowheads="1"/>
          </p:cNvSpPr>
          <p:nvPr/>
        </p:nvSpPr>
        <p:spPr bwMode="auto">
          <a:xfrm>
            <a:off x="4319972" y="3276600"/>
            <a:ext cx="435648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Many small processor cores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Small private </a:t>
            </a:r>
            <a:r>
              <a:rPr lang="en-US" sz="1600" dirty="0"/>
              <a:t>memories (stack, </a:t>
            </a:r>
            <a:r>
              <a:rPr lang="en-US" sz="1600" dirty="0" smtClean="0"/>
              <a:t>L1 caches)</a:t>
            </a:r>
            <a:endParaRPr lang="en-US" sz="1600" dirty="0"/>
          </a:p>
        </p:txBody>
      </p:sp>
      <p:sp>
        <p:nvSpPr>
          <p:cNvPr id="4103" name="Rectangle 37"/>
          <p:cNvSpPr>
            <a:spLocks noChangeAspect="1" noChangeArrowheads="1"/>
          </p:cNvSpPr>
          <p:nvPr/>
        </p:nvSpPr>
        <p:spPr bwMode="auto">
          <a:xfrm rot="5400000">
            <a:off x="2107406" y="2082007"/>
            <a:ext cx="638175" cy="28559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900"/>
          </a:p>
        </p:txBody>
      </p:sp>
      <p:sp>
        <p:nvSpPr>
          <p:cNvPr id="4104" name="Rectangle 41"/>
          <p:cNvSpPr>
            <a:spLocks noChangeAspect="1" noChangeArrowheads="1"/>
          </p:cNvSpPr>
          <p:nvPr/>
        </p:nvSpPr>
        <p:spPr bwMode="auto">
          <a:xfrm rot="5400000">
            <a:off x="3525838" y="3382963"/>
            <a:ext cx="198437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05" name="Rectangle 42"/>
          <p:cNvSpPr>
            <a:spLocks noChangeAspect="1" noChangeArrowheads="1"/>
          </p:cNvSpPr>
          <p:nvPr/>
        </p:nvSpPr>
        <p:spPr bwMode="auto">
          <a:xfrm rot="5400000">
            <a:off x="3186113" y="3381375"/>
            <a:ext cx="198437" cy="25876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06" name="Rectangle 43"/>
          <p:cNvSpPr>
            <a:spLocks noChangeAspect="1" noChangeArrowheads="1"/>
          </p:cNvSpPr>
          <p:nvPr/>
        </p:nvSpPr>
        <p:spPr bwMode="auto">
          <a:xfrm rot="5400000">
            <a:off x="2846388" y="3382963"/>
            <a:ext cx="198437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07" name="Rectangle 44"/>
          <p:cNvSpPr>
            <a:spLocks noChangeAspect="1" noChangeArrowheads="1"/>
          </p:cNvSpPr>
          <p:nvPr/>
        </p:nvSpPr>
        <p:spPr bwMode="auto">
          <a:xfrm rot="5400000">
            <a:off x="2505869" y="3382169"/>
            <a:ext cx="198437" cy="2571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08" name="Rectangle 45"/>
          <p:cNvSpPr>
            <a:spLocks noChangeAspect="1" noChangeArrowheads="1"/>
          </p:cNvSpPr>
          <p:nvPr/>
        </p:nvSpPr>
        <p:spPr bwMode="auto">
          <a:xfrm rot="5400000">
            <a:off x="2166144" y="3382169"/>
            <a:ext cx="198437" cy="2571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09" name="Rectangle 46"/>
          <p:cNvSpPr>
            <a:spLocks noChangeAspect="1" noChangeArrowheads="1"/>
          </p:cNvSpPr>
          <p:nvPr/>
        </p:nvSpPr>
        <p:spPr bwMode="auto">
          <a:xfrm rot="5400000">
            <a:off x="1826419" y="3382169"/>
            <a:ext cx="198437" cy="2571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10" name="Rectangle 47"/>
          <p:cNvSpPr>
            <a:spLocks noChangeAspect="1" noChangeArrowheads="1"/>
          </p:cNvSpPr>
          <p:nvPr/>
        </p:nvSpPr>
        <p:spPr bwMode="auto">
          <a:xfrm rot="5400000">
            <a:off x="1487488" y="3382963"/>
            <a:ext cx="198437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11" name="Rectangle 48"/>
          <p:cNvSpPr>
            <a:spLocks noChangeAspect="1" noChangeArrowheads="1"/>
          </p:cNvSpPr>
          <p:nvPr/>
        </p:nvSpPr>
        <p:spPr bwMode="auto">
          <a:xfrm rot="5400000">
            <a:off x="1146969" y="3382169"/>
            <a:ext cx="198437" cy="2571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 anchorCtr="1"/>
          <a:lstStyle/>
          <a:p>
            <a:pPr algn="ctr"/>
            <a:r>
              <a:rPr lang="en-US" sz="1000" b="1"/>
              <a:t>P</a:t>
            </a:r>
          </a:p>
        </p:txBody>
      </p:sp>
      <p:sp>
        <p:nvSpPr>
          <p:cNvPr id="4112" name="AutoShape 57"/>
          <p:cNvSpPr>
            <a:spLocks noChangeAspect="1" noChangeArrowheads="1"/>
          </p:cNvSpPr>
          <p:nvPr/>
        </p:nvSpPr>
        <p:spPr bwMode="auto">
          <a:xfrm rot="5400000">
            <a:off x="2220119" y="5720557"/>
            <a:ext cx="422275" cy="325437"/>
          </a:xfrm>
          <a:prstGeom prst="leftRightArrow">
            <a:avLst>
              <a:gd name="adj1" fmla="val 56000"/>
              <a:gd name="adj2" fmla="val 4344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900"/>
          </a:p>
        </p:txBody>
      </p:sp>
      <p:sp>
        <p:nvSpPr>
          <p:cNvPr id="4113" name="Text Box 74"/>
          <p:cNvSpPr txBox="1">
            <a:spLocks noChangeAspect="1" noChangeArrowheads="1"/>
          </p:cNvSpPr>
          <p:nvPr/>
        </p:nvSpPr>
        <p:spPr bwMode="auto">
          <a:xfrm>
            <a:off x="1223628" y="6096000"/>
            <a:ext cx="2412595" cy="2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Aft>
                <a:spcPts val="1000"/>
              </a:spcAft>
            </a:pPr>
            <a:r>
              <a:rPr lang="en-US" dirty="0" smtClean="0"/>
              <a:t>Off-chip memory, IO</a:t>
            </a:r>
            <a:endParaRPr lang="en-US" dirty="0"/>
          </a:p>
        </p:txBody>
      </p:sp>
      <p:sp>
        <p:nvSpPr>
          <p:cNvPr id="4114" name="Rectangle 37"/>
          <p:cNvSpPr>
            <a:spLocks noChangeAspect="1" noChangeArrowheads="1"/>
          </p:cNvSpPr>
          <p:nvPr/>
        </p:nvSpPr>
        <p:spPr bwMode="auto">
          <a:xfrm rot="5400000">
            <a:off x="1931194" y="3767932"/>
            <a:ext cx="990600" cy="2855912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900"/>
          </a:p>
        </p:txBody>
      </p:sp>
      <p:grpSp>
        <p:nvGrpSpPr>
          <p:cNvPr id="4115" name="Group 65"/>
          <p:cNvGrpSpPr>
            <a:grpSpLocks/>
          </p:cNvGrpSpPr>
          <p:nvPr/>
        </p:nvGrpSpPr>
        <p:grpSpPr bwMode="auto">
          <a:xfrm>
            <a:off x="1255713" y="3609975"/>
            <a:ext cx="2366962" cy="352425"/>
            <a:chOff x="2118" y="2274"/>
            <a:chExt cx="1491" cy="270"/>
          </a:xfrm>
        </p:grpSpPr>
        <p:sp>
          <p:nvSpPr>
            <p:cNvPr id="4149" name="Line 49"/>
            <p:cNvSpPr>
              <a:spLocks noChangeShapeType="1"/>
            </p:cNvSpPr>
            <p:nvPr/>
          </p:nvSpPr>
          <p:spPr bwMode="auto">
            <a:xfrm flipV="1">
              <a:off x="2118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7"/>
            <p:cNvSpPr>
              <a:spLocks noChangeShapeType="1"/>
            </p:cNvSpPr>
            <p:nvPr/>
          </p:nvSpPr>
          <p:spPr bwMode="auto">
            <a:xfrm flipV="1">
              <a:off x="233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8"/>
            <p:cNvSpPr>
              <a:spLocks noChangeShapeType="1"/>
            </p:cNvSpPr>
            <p:nvPr/>
          </p:nvSpPr>
          <p:spPr bwMode="auto">
            <a:xfrm flipV="1">
              <a:off x="2544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9"/>
            <p:cNvSpPr>
              <a:spLocks noChangeShapeType="1"/>
            </p:cNvSpPr>
            <p:nvPr/>
          </p:nvSpPr>
          <p:spPr bwMode="auto">
            <a:xfrm flipV="1">
              <a:off x="2757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60"/>
            <p:cNvSpPr>
              <a:spLocks noChangeShapeType="1"/>
            </p:cNvSpPr>
            <p:nvPr/>
          </p:nvSpPr>
          <p:spPr bwMode="auto">
            <a:xfrm flipV="1">
              <a:off x="297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61"/>
            <p:cNvSpPr>
              <a:spLocks noChangeShapeType="1"/>
            </p:cNvSpPr>
            <p:nvPr/>
          </p:nvSpPr>
          <p:spPr bwMode="auto">
            <a:xfrm flipV="1">
              <a:off x="3183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62"/>
            <p:cNvSpPr>
              <a:spLocks noChangeShapeType="1"/>
            </p:cNvSpPr>
            <p:nvPr/>
          </p:nvSpPr>
          <p:spPr bwMode="auto">
            <a:xfrm flipV="1">
              <a:off x="3396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3"/>
            <p:cNvSpPr>
              <a:spLocks noChangeShapeType="1"/>
            </p:cNvSpPr>
            <p:nvPr/>
          </p:nvSpPr>
          <p:spPr bwMode="auto">
            <a:xfrm flipV="1">
              <a:off x="3609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Text Box 61"/>
          <p:cNvSpPr txBox="1">
            <a:spLocks noChangeAspect="1" noChangeArrowheads="1"/>
          </p:cNvSpPr>
          <p:nvPr/>
        </p:nvSpPr>
        <p:spPr bwMode="auto">
          <a:xfrm>
            <a:off x="1360488" y="5316252"/>
            <a:ext cx="224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Shared Memory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17" name="Rectangle 37"/>
          <p:cNvSpPr>
            <a:spLocks noChangeAspect="1" noChangeArrowheads="1"/>
          </p:cNvSpPr>
          <p:nvPr/>
        </p:nvSpPr>
        <p:spPr bwMode="auto">
          <a:xfrm>
            <a:off x="995363" y="3962400"/>
            <a:ext cx="2857500" cy="3810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600" b="1"/>
              <a:t>P-to-M resolving NoC</a:t>
            </a:r>
          </a:p>
        </p:txBody>
      </p:sp>
      <p:grpSp>
        <p:nvGrpSpPr>
          <p:cNvPr id="4118" name="Group 67"/>
          <p:cNvGrpSpPr>
            <a:grpSpLocks/>
          </p:cNvGrpSpPr>
          <p:nvPr/>
        </p:nvGrpSpPr>
        <p:grpSpPr bwMode="auto">
          <a:xfrm>
            <a:off x="1252538" y="4343400"/>
            <a:ext cx="2366962" cy="352425"/>
            <a:chOff x="2118" y="2274"/>
            <a:chExt cx="1491" cy="270"/>
          </a:xfrm>
        </p:grpSpPr>
        <p:sp>
          <p:nvSpPr>
            <p:cNvPr id="4141" name="Line 68"/>
            <p:cNvSpPr>
              <a:spLocks noChangeShapeType="1"/>
            </p:cNvSpPr>
            <p:nvPr/>
          </p:nvSpPr>
          <p:spPr bwMode="auto">
            <a:xfrm flipV="1">
              <a:off x="2118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69"/>
            <p:cNvSpPr>
              <a:spLocks noChangeShapeType="1"/>
            </p:cNvSpPr>
            <p:nvPr/>
          </p:nvSpPr>
          <p:spPr bwMode="auto">
            <a:xfrm flipV="1">
              <a:off x="233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70"/>
            <p:cNvSpPr>
              <a:spLocks noChangeShapeType="1"/>
            </p:cNvSpPr>
            <p:nvPr/>
          </p:nvSpPr>
          <p:spPr bwMode="auto">
            <a:xfrm flipV="1">
              <a:off x="2544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71"/>
            <p:cNvSpPr>
              <a:spLocks noChangeShapeType="1"/>
            </p:cNvSpPr>
            <p:nvPr/>
          </p:nvSpPr>
          <p:spPr bwMode="auto">
            <a:xfrm flipV="1">
              <a:off x="2757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72"/>
            <p:cNvSpPr>
              <a:spLocks noChangeShapeType="1"/>
            </p:cNvSpPr>
            <p:nvPr/>
          </p:nvSpPr>
          <p:spPr bwMode="auto">
            <a:xfrm flipV="1">
              <a:off x="297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73"/>
            <p:cNvSpPr>
              <a:spLocks noChangeShapeType="1"/>
            </p:cNvSpPr>
            <p:nvPr/>
          </p:nvSpPr>
          <p:spPr bwMode="auto">
            <a:xfrm flipV="1">
              <a:off x="3183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74"/>
            <p:cNvSpPr>
              <a:spLocks noChangeShapeType="1"/>
            </p:cNvSpPr>
            <p:nvPr/>
          </p:nvSpPr>
          <p:spPr bwMode="auto">
            <a:xfrm flipV="1">
              <a:off x="3396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75"/>
            <p:cNvSpPr>
              <a:spLocks noChangeShapeType="1"/>
            </p:cNvSpPr>
            <p:nvPr/>
          </p:nvSpPr>
          <p:spPr bwMode="auto">
            <a:xfrm flipV="1">
              <a:off x="3609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9" name="Group 86"/>
          <p:cNvGrpSpPr>
            <a:grpSpLocks/>
          </p:cNvGrpSpPr>
          <p:nvPr/>
        </p:nvGrpSpPr>
        <p:grpSpPr bwMode="auto">
          <a:xfrm>
            <a:off x="1250950" y="3057525"/>
            <a:ext cx="2366963" cy="352425"/>
            <a:chOff x="2118" y="2274"/>
            <a:chExt cx="1491" cy="270"/>
          </a:xfrm>
        </p:grpSpPr>
        <p:sp>
          <p:nvSpPr>
            <p:cNvPr id="4133" name="Line 87"/>
            <p:cNvSpPr>
              <a:spLocks noChangeShapeType="1"/>
            </p:cNvSpPr>
            <p:nvPr/>
          </p:nvSpPr>
          <p:spPr bwMode="auto">
            <a:xfrm flipV="1">
              <a:off x="2118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88"/>
            <p:cNvSpPr>
              <a:spLocks noChangeShapeType="1"/>
            </p:cNvSpPr>
            <p:nvPr/>
          </p:nvSpPr>
          <p:spPr bwMode="auto">
            <a:xfrm flipV="1">
              <a:off x="233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89"/>
            <p:cNvSpPr>
              <a:spLocks noChangeShapeType="1"/>
            </p:cNvSpPr>
            <p:nvPr/>
          </p:nvSpPr>
          <p:spPr bwMode="auto">
            <a:xfrm flipV="1">
              <a:off x="2544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90"/>
            <p:cNvSpPr>
              <a:spLocks noChangeShapeType="1"/>
            </p:cNvSpPr>
            <p:nvPr/>
          </p:nvSpPr>
          <p:spPr bwMode="auto">
            <a:xfrm flipV="1">
              <a:off x="2757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91"/>
            <p:cNvSpPr>
              <a:spLocks noChangeShapeType="1"/>
            </p:cNvSpPr>
            <p:nvPr/>
          </p:nvSpPr>
          <p:spPr bwMode="auto">
            <a:xfrm flipV="1">
              <a:off x="2970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92"/>
            <p:cNvSpPr>
              <a:spLocks noChangeShapeType="1"/>
            </p:cNvSpPr>
            <p:nvPr/>
          </p:nvSpPr>
          <p:spPr bwMode="auto">
            <a:xfrm flipV="1">
              <a:off x="3183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93"/>
            <p:cNvSpPr>
              <a:spLocks noChangeShapeType="1"/>
            </p:cNvSpPr>
            <p:nvPr/>
          </p:nvSpPr>
          <p:spPr bwMode="auto">
            <a:xfrm flipV="1">
              <a:off x="3396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94"/>
            <p:cNvSpPr>
              <a:spLocks noChangeShapeType="1"/>
            </p:cNvSpPr>
            <p:nvPr/>
          </p:nvSpPr>
          <p:spPr bwMode="auto">
            <a:xfrm flipV="1">
              <a:off x="3609" y="2274"/>
              <a:ext cx="0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104"/>
          <p:cNvGrpSpPr>
            <a:grpSpLocks/>
          </p:cNvGrpSpPr>
          <p:nvPr/>
        </p:nvGrpSpPr>
        <p:grpSpPr bwMode="auto">
          <a:xfrm>
            <a:off x="990600" y="1371600"/>
            <a:ext cx="2895600" cy="1676400"/>
            <a:chOff x="624" y="864"/>
            <a:chExt cx="1824" cy="1056"/>
          </a:xfrm>
        </p:grpSpPr>
        <p:sp>
          <p:nvSpPr>
            <p:cNvPr id="4122" name="Rectangle 36"/>
            <p:cNvSpPr>
              <a:spLocks noChangeAspect="1" noChangeArrowheads="1"/>
            </p:cNvSpPr>
            <p:nvPr/>
          </p:nvSpPr>
          <p:spPr bwMode="auto">
            <a:xfrm rot="5400000">
              <a:off x="1344" y="636"/>
              <a:ext cx="402" cy="8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rot="10800000" vert="eaVert" wrap="none" anchor="ctr" anchorCtr="1"/>
            <a:lstStyle/>
            <a:p>
              <a:pPr algn="l"/>
              <a:endParaRPr lang="en-US" b="1"/>
            </a:p>
          </p:txBody>
        </p:sp>
        <p:grpSp>
          <p:nvGrpSpPr>
            <p:cNvPr id="4123" name="Group 76"/>
            <p:cNvGrpSpPr>
              <a:grpSpLocks/>
            </p:cNvGrpSpPr>
            <p:nvPr/>
          </p:nvGrpSpPr>
          <p:grpSpPr bwMode="auto">
            <a:xfrm>
              <a:off x="1231" y="1266"/>
              <a:ext cx="619" cy="222"/>
              <a:chOff x="2118" y="2274"/>
              <a:chExt cx="1491" cy="270"/>
            </a:xfrm>
          </p:grpSpPr>
          <p:sp>
            <p:nvSpPr>
              <p:cNvPr id="4125" name="Line 77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78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79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80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81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82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83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84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4" name="AutoShape 101"/>
            <p:cNvSpPr>
              <a:spLocks noChangeArrowheads="1"/>
            </p:cNvSpPr>
            <p:nvPr/>
          </p:nvSpPr>
          <p:spPr bwMode="auto">
            <a:xfrm flipV="1">
              <a:off x="624" y="1488"/>
              <a:ext cx="1824" cy="432"/>
            </a:xfrm>
            <a:custGeom>
              <a:avLst/>
              <a:gdLst>
                <a:gd name="T0" fmla="*/ 1634 w 21600"/>
                <a:gd name="T1" fmla="*/ 216 h 21600"/>
                <a:gd name="T2" fmla="*/ 912 w 21600"/>
                <a:gd name="T3" fmla="*/ 432 h 21600"/>
                <a:gd name="T4" fmla="*/ 190 w 21600"/>
                <a:gd name="T5" fmla="*/ 216 h 21600"/>
                <a:gd name="T6" fmla="*/ 9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50 w 21600"/>
                <a:gd name="T13" fmla="*/ 4050 h 21600"/>
                <a:gd name="T14" fmla="*/ 17550 w 21600"/>
                <a:gd name="T15" fmla="*/ 175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499" y="21600"/>
                  </a:lnTo>
                  <a:lnTo>
                    <a:pt x="171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lIns="0" anchor="ctr" anchorCtr="1"/>
            <a:lstStyle/>
            <a:p>
              <a:endParaRPr lang="en-US"/>
            </a:p>
          </p:txBody>
        </p:sp>
      </p:grpSp>
      <p:sp>
        <p:nvSpPr>
          <p:cNvPr id="63" name="Text Box 74"/>
          <p:cNvSpPr txBox="1">
            <a:spLocks noChangeAspect="1" noChangeArrowheads="1"/>
          </p:cNvSpPr>
          <p:nvPr/>
        </p:nvSpPr>
        <p:spPr bwMode="auto">
          <a:xfrm>
            <a:off x="4343400" y="3876091"/>
            <a:ext cx="4249738" cy="8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Fast NOC to memory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(Multistage Interconnection Network)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NOC resolves conflicts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83097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424529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772232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119935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467638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815341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163044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510747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Text Box 74"/>
          <p:cNvSpPr txBox="1">
            <a:spLocks noChangeAspect="1" noChangeArrowheads="1"/>
          </p:cNvSpPr>
          <p:nvPr/>
        </p:nvSpPr>
        <p:spPr bwMode="auto">
          <a:xfrm>
            <a:off x="4355976" y="4713201"/>
            <a:ext cx="4249738" cy="6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SHARED memory, many banks</a:t>
            </a:r>
            <a:br>
              <a:rPr lang="en-US" sz="1600" dirty="0" smtClean="0"/>
            </a:br>
            <a:r>
              <a:rPr lang="en-US" sz="1600" dirty="0" smtClean="0"/>
              <a:t>~</a:t>
            </a:r>
            <a:r>
              <a:rPr lang="en-US" sz="1600" dirty="0" err="1" smtClean="0"/>
              <a:t>Equi</a:t>
            </a:r>
            <a:r>
              <a:rPr lang="en-US" sz="1600" dirty="0" smtClean="0"/>
              <a:t>-distant from cores (2-3 cycles)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23" grpId="0"/>
      <p:bldP spid="73825" grpId="0"/>
      <p:bldP spid="63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62"/>
          <p:cNvGrpSpPr>
            <a:grpSpLocks/>
          </p:cNvGrpSpPr>
          <p:nvPr/>
        </p:nvGrpSpPr>
        <p:grpSpPr bwMode="auto">
          <a:xfrm>
            <a:off x="995363" y="3057526"/>
            <a:ext cx="2859087" cy="3036888"/>
            <a:chOff x="627" y="1926"/>
            <a:chExt cx="1801" cy="1913"/>
          </a:xfrm>
        </p:grpSpPr>
        <p:sp>
          <p:nvSpPr>
            <p:cNvPr id="5154" name="Rectangle 37"/>
            <p:cNvSpPr>
              <a:spLocks noChangeAspect="1" noChangeArrowheads="1"/>
            </p:cNvSpPr>
            <p:nvPr/>
          </p:nvSpPr>
          <p:spPr bwMode="auto">
            <a:xfrm rot="5400000">
              <a:off x="1328" y="1311"/>
              <a:ext cx="402" cy="17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900"/>
            </a:p>
          </p:txBody>
        </p:sp>
        <p:sp>
          <p:nvSpPr>
            <p:cNvPr id="5155" name="Rectangle 41"/>
            <p:cNvSpPr>
              <a:spLocks noChangeAspect="1" noChangeArrowheads="1"/>
            </p:cNvSpPr>
            <p:nvPr/>
          </p:nvSpPr>
          <p:spPr bwMode="auto">
            <a:xfrm rot="5400000">
              <a:off x="2221" y="2131"/>
              <a:ext cx="125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56" name="Rectangle 42"/>
            <p:cNvSpPr>
              <a:spLocks noChangeAspect="1" noChangeArrowheads="1"/>
            </p:cNvSpPr>
            <p:nvPr/>
          </p:nvSpPr>
          <p:spPr bwMode="auto">
            <a:xfrm rot="5400000">
              <a:off x="2007" y="2130"/>
              <a:ext cx="125" cy="16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57" name="Rectangle 43"/>
            <p:cNvSpPr>
              <a:spLocks noChangeAspect="1" noChangeArrowheads="1"/>
            </p:cNvSpPr>
            <p:nvPr/>
          </p:nvSpPr>
          <p:spPr bwMode="auto">
            <a:xfrm rot="5400000">
              <a:off x="1793" y="2131"/>
              <a:ext cx="125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58" name="Rectangle 44"/>
            <p:cNvSpPr>
              <a:spLocks noChangeAspect="1" noChangeArrowheads="1"/>
            </p:cNvSpPr>
            <p:nvPr/>
          </p:nvSpPr>
          <p:spPr bwMode="auto">
            <a:xfrm rot="5400000">
              <a:off x="1578" y="2131"/>
              <a:ext cx="125" cy="16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59" name="Rectangle 45"/>
            <p:cNvSpPr>
              <a:spLocks noChangeAspect="1" noChangeArrowheads="1"/>
            </p:cNvSpPr>
            <p:nvPr/>
          </p:nvSpPr>
          <p:spPr bwMode="auto">
            <a:xfrm rot="5400000">
              <a:off x="1364" y="2131"/>
              <a:ext cx="125" cy="16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60" name="Rectangle 46"/>
            <p:cNvSpPr>
              <a:spLocks noChangeAspect="1" noChangeArrowheads="1"/>
            </p:cNvSpPr>
            <p:nvPr/>
          </p:nvSpPr>
          <p:spPr bwMode="auto">
            <a:xfrm rot="5400000">
              <a:off x="1150" y="2131"/>
              <a:ext cx="125" cy="16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61" name="Rectangle 47"/>
            <p:cNvSpPr>
              <a:spLocks noChangeAspect="1" noChangeArrowheads="1"/>
            </p:cNvSpPr>
            <p:nvPr/>
          </p:nvSpPr>
          <p:spPr bwMode="auto">
            <a:xfrm rot="5400000">
              <a:off x="937" y="2131"/>
              <a:ext cx="125" cy="16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/>
                <a:t>P</a:t>
              </a:r>
            </a:p>
          </p:txBody>
        </p:sp>
        <p:sp>
          <p:nvSpPr>
            <p:cNvPr id="5162" name="Rectangle 48"/>
            <p:cNvSpPr>
              <a:spLocks noChangeAspect="1" noChangeArrowheads="1"/>
            </p:cNvSpPr>
            <p:nvPr/>
          </p:nvSpPr>
          <p:spPr bwMode="auto">
            <a:xfrm rot="5400000">
              <a:off x="722" y="2131"/>
              <a:ext cx="125" cy="1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 anchorCtr="1"/>
            <a:lstStyle/>
            <a:p>
              <a:pPr algn="ctr"/>
              <a:r>
                <a:rPr lang="en-US" sz="1000" b="1" dirty="0"/>
                <a:t>P</a:t>
              </a:r>
            </a:p>
          </p:txBody>
        </p:sp>
        <p:sp>
          <p:nvSpPr>
            <p:cNvPr id="5163" name="AutoShape 57"/>
            <p:cNvSpPr>
              <a:spLocks noChangeAspect="1" noChangeArrowheads="1"/>
            </p:cNvSpPr>
            <p:nvPr/>
          </p:nvSpPr>
          <p:spPr bwMode="auto">
            <a:xfrm rot="5400000">
              <a:off x="1399" y="3603"/>
              <a:ext cx="266" cy="205"/>
            </a:xfrm>
            <a:prstGeom prst="leftRightArrow">
              <a:avLst>
                <a:gd name="adj1" fmla="val 56000"/>
                <a:gd name="adj2" fmla="val 434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1900"/>
            </a:p>
          </p:txBody>
        </p:sp>
        <p:sp>
          <p:nvSpPr>
            <p:cNvPr id="5165" name="Rectangle 37"/>
            <p:cNvSpPr>
              <a:spLocks noChangeAspect="1" noChangeArrowheads="1"/>
            </p:cNvSpPr>
            <p:nvPr/>
          </p:nvSpPr>
          <p:spPr bwMode="auto">
            <a:xfrm rot="5400000">
              <a:off x="1217" y="2373"/>
              <a:ext cx="624" cy="1799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900"/>
            </a:p>
          </p:txBody>
        </p:sp>
        <p:grpSp>
          <p:nvGrpSpPr>
            <p:cNvPr id="5166" name="Group 16"/>
            <p:cNvGrpSpPr>
              <a:grpSpLocks/>
            </p:cNvGrpSpPr>
            <p:nvPr/>
          </p:nvGrpSpPr>
          <p:grpSpPr bwMode="auto">
            <a:xfrm>
              <a:off x="791" y="2274"/>
              <a:ext cx="1491" cy="222"/>
              <a:chOff x="2118" y="2274"/>
              <a:chExt cx="1491" cy="270"/>
            </a:xfrm>
          </p:grpSpPr>
          <p:sp>
            <p:nvSpPr>
              <p:cNvPr id="5187" name="Line 17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Line 18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Line 19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Line 20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Line 21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Line 22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23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Line 24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8" name="Rectangle 37"/>
            <p:cNvSpPr>
              <a:spLocks noChangeAspect="1" noChangeArrowheads="1"/>
            </p:cNvSpPr>
            <p:nvPr/>
          </p:nvSpPr>
          <p:spPr bwMode="auto">
            <a:xfrm>
              <a:off x="627" y="2496"/>
              <a:ext cx="1800" cy="24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/>
                <a:t>P-to-M resolving NoC</a:t>
              </a:r>
            </a:p>
          </p:txBody>
        </p:sp>
        <p:grpSp>
          <p:nvGrpSpPr>
            <p:cNvPr id="5169" name="Group 27"/>
            <p:cNvGrpSpPr>
              <a:grpSpLocks/>
            </p:cNvGrpSpPr>
            <p:nvPr/>
          </p:nvGrpSpPr>
          <p:grpSpPr bwMode="auto">
            <a:xfrm>
              <a:off x="789" y="2736"/>
              <a:ext cx="1491" cy="222"/>
              <a:chOff x="2118" y="2274"/>
              <a:chExt cx="1491" cy="270"/>
            </a:xfrm>
          </p:grpSpPr>
          <p:sp>
            <p:nvSpPr>
              <p:cNvPr id="5179" name="Line 28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Line 29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30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31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32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Line 33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Line 34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Line 35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0" name="Group 45"/>
            <p:cNvGrpSpPr>
              <a:grpSpLocks/>
            </p:cNvGrpSpPr>
            <p:nvPr/>
          </p:nvGrpSpPr>
          <p:grpSpPr bwMode="auto">
            <a:xfrm>
              <a:off x="788" y="1926"/>
              <a:ext cx="1491" cy="222"/>
              <a:chOff x="2118" y="2274"/>
              <a:chExt cx="1491" cy="270"/>
            </a:xfrm>
          </p:grpSpPr>
          <p:sp>
            <p:nvSpPr>
              <p:cNvPr id="5171" name="Line 46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47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48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49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50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51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52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53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247" name="Text Box 74"/>
          <p:cNvSpPr txBox="1">
            <a:spLocks noChangeAspect="1" noChangeArrowheads="1"/>
          </p:cNvSpPr>
          <p:nvPr/>
        </p:nvSpPr>
        <p:spPr bwMode="auto">
          <a:xfrm>
            <a:off x="4343400" y="2057400"/>
            <a:ext cx="424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Low (zero) latency </a:t>
            </a:r>
            <a:r>
              <a:rPr lang="en-US" sz="1600" dirty="0"/>
              <a:t>parallel scheduling</a:t>
            </a:r>
            <a:br>
              <a:rPr lang="en-US" sz="1600" dirty="0"/>
            </a:br>
            <a:r>
              <a:rPr lang="en-US" sz="1600" dirty="0"/>
              <a:t>enables fine granularity</a:t>
            </a:r>
          </a:p>
        </p:txBody>
      </p:sp>
      <p:grpSp>
        <p:nvGrpSpPr>
          <p:cNvPr id="136255" name="Group 63"/>
          <p:cNvGrpSpPr>
            <a:grpSpLocks/>
          </p:cNvGrpSpPr>
          <p:nvPr/>
        </p:nvGrpSpPr>
        <p:grpSpPr bwMode="auto">
          <a:xfrm>
            <a:off x="990600" y="1371600"/>
            <a:ext cx="2895600" cy="1676400"/>
            <a:chOff x="624" y="864"/>
            <a:chExt cx="1824" cy="1056"/>
          </a:xfrm>
        </p:grpSpPr>
        <p:sp>
          <p:nvSpPr>
            <p:cNvPr id="5143" name="Rectangle 36"/>
            <p:cNvSpPr>
              <a:spLocks noChangeAspect="1" noChangeArrowheads="1"/>
            </p:cNvSpPr>
            <p:nvPr/>
          </p:nvSpPr>
          <p:spPr bwMode="auto">
            <a:xfrm rot="5400000">
              <a:off x="1344" y="636"/>
              <a:ext cx="402" cy="85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 anchorCtr="1"/>
            <a:lstStyle/>
            <a:p>
              <a:pPr algn="l"/>
              <a:r>
                <a:rPr lang="en-US" b="1"/>
                <a:t>scheduler</a:t>
              </a:r>
            </a:p>
          </p:txBody>
        </p:sp>
        <p:grpSp>
          <p:nvGrpSpPr>
            <p:cNvPr id="5144" name="Group 36"/>
            <p:cNvGrpSpPr>
              <a:grpSpLocks/>
            </p:cNvGrpSpPr>
            <p:nvPr/>
          </p:nvGrpSpPr>
          <p:grpSpPr bwMode="auto">
            <a:xfrm>
              <a:off x="1231" y="1266"/>
              <a:ext cx="619" cy="222"/>
              <a:chOff x="2118" y="2274"/>
              <a:chExt cx="1491" cy="270"/>
            </a:xfrm>
          </p:grpSpPr>
          <p:sp>
            <p:nvSpPr>
              <p:cNvPr id="5146" name="Line 37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38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9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40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41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Line 42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43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44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5" name="AutoShape 58"/>
            <p:cNvSpPr>
              <a:spLocks noChangeArrowheads="1"/>
            </p:cNvSpPr>
            <p:nvPr/>
          </p:nvSpPr>
          <p:spPr bwMode="auto">
            <a:xfrm flipV="1">
              <a:off x="624" y="1488"/>
              <a:ext cx="1824" cy="432"/>
            </a:xfrm>
            <a:custGeom>
              <a:avLst/>
              <a:gdLst>
                <a:gd name="T0" fmla="*/ 1634 w 21600"/>
                <a:gd name="T1" fmla="*/ 216 h 21600"/>
                <a:gd name="T2" fmla="*/ 912 w 21600"/>
                <a:gd name="T3" fmla="*/ 432 h 21600"/>
                <a:gd name="T4" fmla="*/ 190 w 21600"/>
                <a:gd name="T5" fmla="*/ 216 h 21600"/>
                <a:gd name="T6" fmla="*/ 9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50 w 21600"/>
                <a:gd name="T13" fmla="*/ 4050 h 21600"/>
                <a:gd name="T14" fmla="*/ 17550 w 21600"/>
                <a:gd name="T15" fmla="*/ 175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499" y="21600"/>
                  </a:lnTo>
                  <a:lnTo>
                    <a:pt x="171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lIns="0" anchor="ctr" anchorCtr="1"/>
            <a:lstStyle/>
            <a:p>
              <a:pPr algn="ctr" rtl="0"/>
              <a:r>
                <a:rPr lang="en-US" b="1"/>
                <a:t>P-to-S </a:t>
              </a:r>
              <a:br>
                <a:rPr lang="en-US" b="1"/>
              </a:br>
              <a:r>
                <a:rPr lang="en-US" b="1"/>
                <a:t>scheduling NoC</a:t>
              </a:r>
              <a:endParaRPr lang="en-US"/>
            </a:p>
          </p:txBody>
        </p:sp>
      </p:grpSp>
      <p:grpSp>
        <p:nvGrpSpPr>
          <p:cNvPr id="5128" name="Group 64"/>
          <p:cNvGrpSpPr>
            <a:grpSpLocks/>
          </p:cNvGrpSpPr>
          <p:nvPr/>
        </p:nvGrpSpPr>
        <p:grpSpPr bwMode="auto">
          <a:xfrm>
            <a:off x="990600" y="1371600"/>
            <a:ext cx="2895600" cy="1676400"/>
            <a:chOff x="624" y="864"/>
            <a:chExt cx="1824" cy="1056"/>
          </a:xfrm>
        </p:grpSpPr>
        <p:sp>
          <p:nvSpPr>
            <p:cNvPr id="5132" name="Rectangle 36"/>
            <p:cNvSpPr>
              <a:spLocks noChangeAspect="1" noChangeArrowheads="1"/>
            </p:cNvSpPr>
            <p:nvPr/>
          </p:nvSpPr>
          <p:spPr bwMode="auto">
            <a:xfrm rot="5400000">
              <a:off x="1344" y="636"/>
              <a:ext cx="402" cy="8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rot="10800000" vert="eaVert" wrap="none" anchor="ctr" anchorCtr="1"/>
            <a:lstStyle/>
            <a:p>
              <a:pPr algn="l"/>
              <a:endParaRPr lang="en-US" b="1"/>
            </a:p>
          </p:txBody>
        </p:sp>
        <p:grpSp>
          <p:nvGrpSpPr>
            <p:cNvPr id="5133" name="Group 66"/>
            <p:cNvGrpSpPr>
              <a:grpSpLocks/>
            </p:cNvGrpSpPr>
            <p:nvPr/>
          </p:nvGrpSpPr>
          <p:grpSpPr bwMode="auto">
            <a:xfrm>
              <a:off x="1231" y="1266"/>
              <a:ext cx="619" cy="222"/>
              <a:chOff x="2118" y="2274"/>
              <a:chExt cx="1491" cy="270"/>
            </a:xfrm>
          </p:grpSpPr>
          <p:sp>
            <p:nvSpPr>
              <p:cNvPr id="5135" name="Line 67"/>
              <p:cNvSpPr>
                <a:spLocks noChangeShapeType="1"/>
              </p:cNvSpPr>
              <p:nvPr/>
            </p:nvSpPr>
            <p:spPr bwMode="auto">
              <a:xfrm flipV="1">
                <a:off x="2118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 flipV="1">
                <a:off x="233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V="1">
                <a:off x="2544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 flipV="1">
                <a:off x="2757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 flipV="1">
                <a:off x="2970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V="1">
                <a:off x="3183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 flipV="1">
                <a:off x="3396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3609" y="2274"/>
                <a:ext cx="0" cy="2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AutoShape 75"/>
            <p:cNvSpPr>
              <a:spLocks noChangeArrowheads="1"/>
            </p:cNvSpPr>
            <p:nvPr/>
          </p:nvSpPr>
          <p:spPr bwMode="auto">
            <a:xfrm flipV="1">
              <a:off x="624" y="1488"/>
              <a:ext cx="1824" cy="432"/>
            </a:xfrm>
            <a:custGeom>
              <a:avLst/>
              <a:gdLst>
                <a:gd name="T0" fmla="*/ 1634 w 21600"/>
                <a:gd name="T1" fmla="*/ 216 h 21600"/>
                <a:gd name="T2" fmla="*/ 912 w 21600"/>
                <a:gd name="T3" fmla="*/ 432 h 21600"/>
                <a:gd name="T4" fmla="*/ 190 w 21600"/>
                <a:gd name="T5" fmla="*/ 216 h 21600"/>
                <a:gd name="T6" fmla="*/ 9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50 w 21600"/>
                <a:gd name="T13" fmla="*/ 4050 h 21600"/>
                <a:gd name="T14" fmla="*/ 17550 w 21600"/>
                <a:gd name="T15" fmla="*/ 175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499" y="21600"/>
                  </a:lnTo>
                  <a:lnTo>
                    <a:pt x="171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lIns="0" anchor="ctr" anchorCtr="1"/>
            <a:lstStyle/>
            <a:p>
              <a:endParaRPr lang="en-US"/>
            </a:p>
          </p:txBody>
        </p:sp>
      </p:grpSp>
      <p:sp>
        <p:nvSpPr>
          <p:cNvPr id="51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Plural Architecture: Part II</a:t>
            </a:r>
          </a:p>
        </p:txBody>
      </p:sp>
      <p:sp>
        <p:nvSpPr>
          <p:cNvPr id="77" name="Text Box 74"/>
          <p:cNvSpPr txBox="1">
            <a:spLocks noChangeAspect="1" noChangeArrowheads="1"/>
          </p:cNvSpPr>
          <p:nvPr/>
        </p:nvSpPr>
        <p:spPr bwMode="auto">
          <a:xfrm>
            <a:off x="4346046" y="1499394"/>
            <a:ext cx="451043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Hardware scheduler / dispatcher / synchronizer</a:t>
            </a:r>
            <a:endParaRPr lang="en-US" sz="1600" dirty="0"/>
          </a:p>
        </p:txBody>
      </p:sp>
      <p:sp>
        <p:nvSpPr>
          <p:cNvPr id="78" name="Text Box 61"/>
          <p:cNvSpPr txBox="1">
            <a:spLocks noChangeAspect="1" noChangeArrowheads="1"/>
          </p:cNvSpPr>
          <p:nvPr/>
        </p:nvSpPr>
        <p:spPr bwMode="auto">
          <a:xfrm>
            <a:off x="1360488" y="5316252"/>
            <a:ext cx="224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Aft>
                <a:spcPts val="10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Shared Memory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083097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424529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772232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119935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467638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815341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163044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510747" y="4833156"/>
            <a:ext cx="280988" cy="46805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Text Box 74"/>
          <p:cNvSpPr txBox="1">
            <a:spLocks noChangeAspect="1" noChangeArrowheads="1"/>
          </p:cNvSpPr>
          <p:nvPr/>
        </p:nvSpPr>
        <p:spPr bwMode="auto">
          <a:xfrm>
            <a:off x="4395713" y="545611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“Anti-local</a:t>
            </a:r>
            <a:r>
              <a:rPr lang="en-US" sz="1600" dirty="0"/>
              <a:t>” </a:t>
            </a:r>
            <a:r>
              <a:rPr lang="en-US" sz="1600" dirty="0" smtClean="0"/>
              <a:t>address </a:t>
            </a:r>
            <a:r>
              <a:rPr lang="en-US" sz="1600" dirty="0"/>
              <a:t>interleaving</a:t>
            </a:r>
            <a:br>
              <a:rPr lang="en-US" sz="1600" dirty="0"/>
            </a:br>
            <a:r>
              <a:rPr lang="en-US" sz="1600" dirty="0" smtClean="0"/>
              <a:t>Negligible conflicts</a:t>
            </a:r>
            <a:endParaRPr lang="en-US" sz="1600" dirty="0"/>
          </a:p>
        </p:txBody>
      </p:sp>
      <p:sp>
        <p:nvSpPr>
          <p:cNvPr id="89" name="Text Box 74"/>
          <p:cNvSpPr txBox="1">
            <a:spLocks noChangeAspect="1" noChangeArrowheads="1"/>
          </p:cNvSpPr>
          <p:nvPr/>
        </p:nvSpPr>
        <p:spPr bwMode="auto">
          <a:xfrm>
            <a:off x="4319972" y="3276600"/>
            <a:ext cx="435648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Many small processor cores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Small private memories (stack, L1)</a:t>
            </a:r>
            <a:endParaRPr lang="en-US" sz="1600" dirty="0"/>
          </a:p>
        </p:txBody>
      </p:sp>
      <p:sp>
        <p:nvSpPr>
          <p:cNvPr id="90" name="Text Box 74"/>
          <p:cNvSpPr txBox="1">
            <a:spLocks noChangeAspect="1" noChangeArrowheads="1"/>
          </p:cNvSpPr>
          <p:nvPr/>
        </p:nvSpPr>
        <p:spPr bwMode="auto">
          <a:xfrm>
            <a:off x="4343400" y="3876091"/>
            <a:ext cx="4249738" cy="8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Fast NOC to memory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(Multistage Interconnection Network)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NOC resolves conflicts</a:t>
            </a:r>
          </a:p>
        </p:txBody>
      </p:sp>
      <p:sp>
        <p:nvSpPr>
          <p:cNvPr id="91" name="Text Box 74"/>
          <p:cNvSpPr txBox="1">
            <a:spLocks noChangeAspect="1" noChangeArrowheads="1"/>
          </p:cNvSpPr>
          <p:nvPr/>
        </p:nvSpPr>
        <p:spPr bwMode="auto">
          <a:xfrm>
            <a:off x="4355976" y="4713201"/>
            <a:ext cx="4249738" cy="6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Aft>
                <a:spcPts val="1000"/>
              </a:spcAft>
            </a:pPr>
            <a:r>
              <a:rPr lang="en-US" sz="1600" dirty="0" smtClean="0"/>
              <a:t>SHARED memory, many banks</a:t>
            </a:r>
            <a:br>
              <a:rPr lang="en-US" sz="1600" dirty="0" smtClean="0"/>
            </a:br>
            <a:r>
              <a:rPr lang="en-US" sz="1600" dirty="0" smtClean="0"/>
              <a:t>~</a:t>
            </a:r>
            <a:r>
              <a:rPr lang="en-US" sz="1600" dirty="0" err="1" smtClean="0"/>
              <a:t>Equi</a:t>
            </a:r>
            <a:r>
              <a:rPr lang="en-US" sz="1600" dirty="0" smtClean="0"/>
              <a:t>-distant from cores (2-3 cycles)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2" name="Text Box 74"/>
          <p:cNvSpPr txBox="1">
            <a:spLocks noChangeAspect="1" noChangeArrowheads="1"/>
          </p:cNvSpPr>
          <p:nvPr/>
        </p:nvSpPr>
        <p:spPr bwMode="auto">
          <a:xfrm>
            <a:off x="1223628" y="6096000"/>
            <a:ext cx="2412595" cy="2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16" tIns="28458" rIns="56916" bIns="284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Aft>
                <a:spcPts val="1000"/>
              </a:spcAft>
            </a:pPr>
            <a:r>
              <a:rPr lang="en-US" dirty="0"/>
              <a:t>external</a:t>
            </a:r>
            <a:r>
              <a:rPr lang="en-US" sz="1200" b="1" dirty="0"/>
              <a:t> </a:t>
            </a:r>
            <a:r>
              <a:rPr lang="en-US" dirty="0" smtClean="0"/>
              <a:t>memory, 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47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7524" y="2034716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P-to-M NOC look like? </a:t>
            </a:r>
            <a:endParaRPr lang="en-US" dirty="0"/>
          </a:p>
        </p:txBody>
      </p:sp>
      <p:sp>
        <p:nvSpPr>
          <p:cNvPr id="670" name="Content Placeholder 669"/>
          <p:cNvSpPr>
            <a:spLocks noGrp="1"/>
          </p:cNvSpPr>
          <p:nvPr>
            <p:ph idx="1"/>
          </p:nvPr>
        </p:nvSpPr>
        <p:spPr>
          <a:xfrm>
            <a:off x="457200" y="5246427"/>
            <a:ext cx="8229600" cy="1386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bi-partite connectivity required</a:t>
            </a:r>
          </a:p>
          <a:p>
            <a:r>
              <a:rPr lang="en-US" dirty="0" smtClean="0"/>
              <a:t>But full cross-bar not required: minimize conflicts and allow stalls/re-starts</a:t>
            </a:r>
            <a:endParaRPr lang="en-US" dirty="0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94A34B-A278-4E6F-945E-71CA6F936212}" type="slidenum">
              <a:rPr lang="he-IL"/>
              <a:pPr eaLnBrk="1" hangingPunct="1"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259632" y="1196752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1259632" y="1526703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259632" y="1856653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1259632" y="2186604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1259632" y="2518610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1259632" y="2848561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1259632" y="3178512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1259632" y="3508462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1259632" y="3837390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259632" y="4167340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1259632" y="4497291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1259632" y="4827241"/>
            <a:ext cx="396044" cy="3299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7524328" y="1196752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7524328" y="1526703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7524328" y="1856653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7524328" y="2186604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7524328" y="2517587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7524328" y="2847538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7524328" y="3177489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7524328" y="3507439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7524328" y="3837390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7524328" y="4167340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7524328" y="4497291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7524328" y="4827241"/>
            <a:ext cx="396044" cy="32995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8" name="Straight Connector 7"/>
          <p:cNvCxnSpPr>
            <a:stCxn id="2" idx="3"/>
            <a:endCxn id="150" idx="1"/>
          </p:cNvCxnSpPr>
          <p:nvPr/>
        </p:nvCxnSpPr>
        <p:spPr bwMode="auto">
          <a:xfrm>
            <a:off x="1655676" y="1361727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162" idx="1"/>
            <a:endCxn id="2" idx="3"/>
          </p:cNvCxnSpPr>
          <p:nvPr/>
        </p:nvCxnSpPr>
        <p:spPr bwMode="auto">
          <a:xfrm flipH="1" flipV="1">
            <a:off x="1655676" y="1361727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163" idx="1"/>
            <a:endCxn id="2" idx="3"/>
          </p:cNvCxnSpPr>
          <p:nvPr/>
        </p:nvCxnSpPr>
        <p:spPr bwMode="auto">
          <a:xfrm flipH="1" flipV="1">
            <a:off x="1655676" y="1361727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64" idx="1"/>
            <a:endCxn id="2" idx="3"/>
          </p:cNvCxnSpPr>
          <p:nvPr/>
        </p:nvCxnSpPr>
        <p:spPr bwMode="auto">
          <a:xfrm flipH="1" flipV="1">
            <a:off x="1655676" y="1361727"/>
            <a:ext cx="5868652" cy="98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65" idx="1"/>
            <a:endCxn id="2" idx="3"/>
          </p:cNvCxnSpPr>
          <p:nvPr/>
        </p:nvCxnSpPr>
        <p:spPr bwMode="auto">
          <a:xfrm flipH="1" flipV="1">
            <a:off x="1655676" y="1361727"/>
            <a:ext cx="5868652" cy="1320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66" idx="1"/>
            <a:endCxn id="2" idx="3"/>
          </p:cNvCxnSpPr>
          <p:nvPr/>
        </p:nvCxnSpPr>
        <p:spPr bwMode="auto">
          <a:xfrm flipH="1" flipV="1">
            <a:off x="1655676" y="1361727"/>
            <a:ext cx="5868652" cy="1650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167" idx="1"/>
            <a:endCxn id="2" idx="3"/>
          </p:cNvCxnSpPr>
          <p:nvPr/>
        </p:nvCxnSpPr>
        <p:spPr bwMode="auto">
          <a:xfrm flipH="1" flipV="1">
            <a:off x="1655676" y="1361727"/>
            <a:ext cx="5868652" cy="1980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68" idx="1"/>
            <a:endCxn id="2" idx="3"/>
          </p:cNvCxnSpPr>
          <p:nvPr/>
        </p:nvCxnSpPr>
        <p:spPr bwMode="auto">
          <a:xfrm flipH="1" flipV="1">
            <a:off x="1655676" y="1361727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69" idx="1"/>
            <a:endCxn id="2" idx="3"/>
          </p:cNvCxnSpPr>
          <p:nvPr/>
        </p:nvCxnSpPr>
        <p:spPr bwMode="auto">
          <a:xfrm flipH="1" flipV="1">
            <a:off x="1655676" y="1361727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170" idx="1"/>
            <a:endCxn id="2" idx="3"/>
          </p:cNvCxnSpPr>
          <p:nvPr/>
        </p:nvCxnSpPr>
        <p:spPr bwMode="auto">
          <a:xfrm flipH="1" flipV="1">
            <a:off x="1655676" y="1361727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171" idx="1"/>
            <a:endCxn id="2" idx="3"/>
          </p:cNvCxnSpPr>
          <p:nvPr/>
        </p:nvCxnSpPr>
        <p:spPr bwMode="auto">
          <a:xfrm flipH="1" flipV="1">
            <a:off x="1655676" y="1361727"/>
            <a:ext cx="5868652" cy="3300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72" idx="1"/>
            <a:endCxn id="2" idx="3"/>
          </p:cNvCxnSpPr>
          <p:nvPr/>
        </p:nvCxnSpPr>
        <p:spPr bwMode="auto">
          <a:xfrm flipH="1" flipV="1">
            <a:off x="1655676" y="1361727"/>
            <a:ext cx="5868652" cy="3630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149" idx="3"/>
            <a:endCxn id="172" idx="1"/>
          </p:cNvCxnSpPr>
          <p:nvPr/>
        </p:nvCxnSpPr>
        <p:spPr bwMode="auto">
          <a:xfrm>
            <a:off x="1655676" y="4992217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49" idx="3"/>
            <a:endCxn id="171" idx="1"/>
          </p:cNvCxnSpPr>
          <p:nvPr/>
        </p:nvCxnSpPr>
        <p:spPr bwMode="auto">
          <a:xfrm flipV="1">
            <a:off x="1655676" y="4662266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149" idx="3"/>
            <a:endCxn id="170" idx="1"/>
          </p:cNvCxnSpPr>
          <p:nvPr/>
        </p:nvCxnSpPr>
        <p:spPr bwMode="auto">
          <a:xfrm flipV="1">
            <a:off x="1655676" y="4332316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49" idx="3"/>
            <a:endCxn id="169" idx="1"/>
          </p:cNvCxnSpPr>
          <p:nvPr/>
        </p:nvCxnSpPr>
        <p:spPr bwMode="auto">
          <a:xfrm flipV="1">
            <a:off x="1655676" y="4002365"/>
            <a:ext cx="5868652" cy="98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149" idx="3"/>
            <a:endCxn id="168" idx="1"/>
          </p:cNvCxnSpPr>
          <p:nvPr/>
        </p:nvCxnSpPr>
        <p:spPr bwMode="auto">
          <a:xfrm flipV="1">
            <a:off x="1655676" y="3672414"/>
            <a:ext cx="5868652" cy="1319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149" idx="3"/>
            <a:endCxn id="167" idx="1"/>
          </p:cNvCxnSpPr>
          <p:nvPr/>
        </p:nvCxnSpPr>
        <p:spPr bwMode="auto">
          <a:xfrm flipV="1">
            <a:off x="1655676" y="3342464"/>
            <a:ext cx="5868652" cy="16497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149" idx="3"/>
            <a:endCxn id="166" idx="1"/>
          </p:cNvCxnSpPr>
          <p:nvPr/>
        </p:nvCxnSpPr>
        <p:spPr bwMode="auto">
          <a:xfrm flipV="1">
            <a:off x="1655676" y="3012513"/>
            <a:ext cx="5868652" cy="1979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49" idx="3"/>
            <a:endCxn id="165" idx="1"/>
          </p:cNvCxnSpPr>
          <p:nvPr/>
        </p:nvCxnSpPr>
        <p:spPr bwMode="auto">
          <a:xfrm flipV="1">
            <a:off x="1655676" y="2682563"/>
            <a:ext cx="5868652" cy="2309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149" idx="3"/>
            <a:endCxn id="164" idx="1"/>
          </p:cNvCxnSpPr>
          <p:nvPr/>
        </p:nvCxnSpPr>
        <p:spPr bwMode="auto">
          <a:xfrm flipV="1">
            <a:off x="1655676" y="2351579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149" idx="3"/>
            <a:endCxn id="163" idx="1"/>
          </p:cNvCxnSpPr>
          <p:nvPr/>
        </p:nvCxnSpPr>
        <p:spPr bwMode="auto">
          <a:xfrm flipV="1">
            <a:off x="1655676" y="2021628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>
            <a:stCxn id="149" idx="3"/>
            <a:endCxn id="162" idx="1"/>
          </p:cNvCxnSpPr>
          <p:nvPr/>
        </p:nvCxnSpPr>
        <p:spPr bwMode="auto">
          <a:xfrm flipV="1">
            <a:off x="1655676" y="1691678"/>
            <a:ext cx="5868652" cy="3300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>
            <a:stCxn id="149" idx="3"/>
            <a:endCxn id="150" idx="1"/>
          </p:cNvCxnSpPr>
          <p:nvPr/>
        </p:nvCxnSpPr>
        <p:spPr bwMode="auto">
          <a:xfrm flipV="1">
            <a:off x="1655676" y="1361727"/>
            <a:ext cx="5868652" cy="3630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stCxn id="143" idx="3"/>
            <a:endCxn id="172" idx="1"/>
          </p:cNvCxnSpPr>
          <p:nvPr/>
        </p:nvCxnSpPr>
        <p:spPr bwMode="auto">
          <a:xfrm>
            <a:off x="1655676" y="3013536"/>
            <a:ext cx="5868652" cy="1978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43" idx="3"/>
            <a:endCxn id="171" idx="1"/>
          </p:cNvCxnSpPr>
          <p:nvPr/>
        </p:nvCxnSpPr>
        <p:spPr bwMode="auto">
          <a:xfrm>
            <a:off x="1655676" y="3013536"/>
            <a:ext cx="5868652" cy="1648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43" idx="3"/>
            <a:endCxn id="170" idx="1"/>
          </p:cNvCxnSpPr>
          <p:nvPr/>
        </p:nvCxnSpPr>
        <p:spPr bwMode="auto">
          <a:xfrm>
            <a:off x="1655676" y="3013536"/>
            <a:ext cx="5868652" cy="131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Connector 173"/>
          <p:cNvCxnSpPr>
            <a:stCxn id="143" idx="3"/>
            <a:endCxn id="169" idx="1"/>
          </p:cNvCxnSpPr>
          <p:nvPr/>
        </p:nvCxnSpPr>
        <p:spPr bwMode="auto">
          <a:xfrm>
            <a:off x="1655676" y="3013536"/>
            <a:ext cx="5868652" cy="988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stCxn id="143" idx="3"/>
            <a:endCxn id="168" idx="1"/>
          </p:cNvCxnSpPr>
          <p:nvPr/>
        </p:nvCxnSpPr>
        <p:spPr bwMode="auto">
          <a:xfrm>
            <a:off x="1655676" y="3013536"/>
            <a:ext cx="5868652" cy="658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/>
          <p:cNvCxnSpPr>
            <a:stCxn id="143" idx="3"/>
            <a:endCxn id="167" idx="1"/>
          </p:cNvCxnSpPr>
          <p:nvPr/>
        </p:nvCxnSpPr>
        <p:spPr bwMode="auto">
          <a:xfrm>
            <a:off x="1655676" y="3013536"/>
            <a:ext cx="5868652" cy="328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Straight Connector 179"/>
          <p:cNvCxnSpPr>
            <a:stCxn id="143" idx="3"/>
            <a:endCxn id="166" idx="1"/>
          </p:cNvCxnSpPr>
          <p:nvPr/>
        </p:nvCxnSpPr>
        <p:spPr bwMode="auto">
          <a:xfrm flipV="1">
            <a:off x="1655676" y="3012513"/>
            <a:ext cx="5868652" cy="1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Straight Connector 181"/>
          <p:cNvCxnSpPr>
            <a:stCxn id="143" idx="3"/>
            <a:endCxn id="165" idx="1"/>
          </p:cNvCxnSpPr>
          <p:nvPr/>
        </p:nvCxnSpPr>
        <p:spPr bwMode="auto">
          <a:xfrm flipV="1">
            <a:off x="1655676" y="2682563"/>
            <a:ext cx="5868652" cy="33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>
            <a:stCxn id="143" idx="3"/>
            <a:endCxn id="164" idx="1"/>
          </p:cNvCxnSpPr>
          <p:nvPr/>
        </p:nvCxnSpPr>
        <p:spPr bwMode="auto">
          <a:xfrm flipV="1">
            <a:off x="1655676" y="2351579"/>
            <a:ext cx="5868652" cy="6619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Connector 185"/>
          <p:cNvCxnSpPr>
            <a:stCxn id="143" idx="3"/>
            <a:endCxn id="163" idx="1"/>
          </p:cNvCxnSpPr>
          <p:nvPr/>
        </p:nvCxnSpPr>
        <p:spPr bwMode="auto">
          <a:xfrm flipV="1">
            <a:off x="1655676" y="2021628"/>
            <a:ext cx="5868652" cy="991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Straight Connector 187"/>
          <p:cNvCxnSpPr>
            <a:stCxn id="143" idx="3"/>
            <a:endCxn id="162" idx="1"/>
          </p:cNvCxnSpPr>
          <p:nvPr/>
        </p:nvCxnSpPr>
        <p:spPr bwMode="auto">
          <a:xfrm flipV="1">
            <a:off x="1655676" y="1691678"/>
            <a:ext cx="5868652" cy="1321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/>
          <p:cNvCxnSpPr>
            <a:stCxn id="143" idx="3"/>
            <a:endCxn id="150" idx="1"/>
          </p:cNvCxnSpPr>
          <p:nvPr/>
        </p:nvCxnSpPr>
        <p:spPr bwMode="auto">
          <a:xfrm flipV="1">
            <a:off x="1655676" y="1361727"/>
            <a:ext cx="5868652" cy="1651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0" name="Straight Connector 639"/>
          <p:cNvCxnSpPr>
            <a:stCxn id="139" idx="3"/>
            <a:endCxn id="150" idx="1"/>
          </p:cNvCxnSpPr>
          <p:nvPr/>
        </p:nvCxnSpPr>
        <p:spPr bwMode="auto">
          <a:xfrm flipV="1">
            <a:off x="1655676" y="1361727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" name="Straight Connector 644"/>
          <p:cNvCxnSpPr>
            <a:stCxn id="139" idx="3"/>
            <a:endCxn id="162" idx="1"/>
          </p:cNvCxnSpPr>
          <p:nvPr/>
        </p:nvCxnSpPr>
        <p:spPr bwMode="auto">
          <a:xfrm>
            <a:off x="1655676" y="1691678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7" name="Straight Connector 646"/>
          <p:cNvCxnSpPr>
            <a:stCxn id="139" idx="3"/>
            <a:endCxn id="163" idx="1"/>
          </p:cNvCxnSpPr>
          <p:nvPr/>
        </p:nvCxnSpPr>
        <p:spPr bwMode="auto">
          <a:xfrm>
            <a:off x="1655676" y="1691678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9" name="Straight Connector 648"/>
          <p:cNvCxnSpPr>
            <a:stCxn id="139" idx="3"/>
            <a:endCxn id="164" idx="1"/>
          </p:cNvCxnSpPr>
          <p:nvPr/>
        </p:nvCxnSpPr>
        <p:spPr bwMode="auto">
          <a:xfrm>
            <a:off x="1655676" y="1691678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3" name="Straight Connector 652"/>
          <p:cNvCxnSpPr>
            <a:stCxn id="139" idx="3"/>
            <a:endCxn id="165" idx="1"/>
          </p:cNvCxnSpPr>
          <p:nvPr/>
        </p:nvCxnSpPr>
        <p:spPr bwMode="auto">
          <a:xfrm>
            <a:off x="1655676" y="1691678"/>
            <a:ext cx="5868652" cy="990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" name="Straight Connector 654"/>
          <p:cNvCxnSpPr>
            <a:stCxn id="139" idx="3"/>
            <a:endCxn id="166" idx="1"/>
          </p:cNvCxnSpPr>
          <p:nvPr/>
        </p:nvCxnSpPr>
        <p:spPr bwMode="auto">
          <a:xfrm>
            <a:off x="1655676" y="1691678"/>
            <a:ext cx="5868652" cy="1320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Straight Connector 656"/>
          <p:cNvCxnSpPr>
            <a:stCxn id="139" idx="3"/>
            <a:endCxn id="167" idx="1"/>
          </p:cNvCxnSpPr>
          <p:nvPr/>
        </p:nvCxnSpPr>
        <p:spPr bwMode="auto">
          <a:xfrm>
            <a:off x="1655676" y="1691678"/>
            <a:ext cx="5868652" cy="1650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0" name="Straight Connector 659"/>
          <p:cNvCxnSpPr>
            <a:stCxn id="139" idx="3"/>
            <a:endCxn id="168" idx="1"/>
          </p:cNvCxnSpPr>
          <p:nvPr/>
        </p:nvCxnSpPr>
        <p:spPr bwMode="auto">
          <a:xfrm>
            <a:off x="1655676" y="1691678"/>
            <a:ext cx="5868652" cy="1980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2" name="Straight Connector 661"/>
          <p:cNvCxnSpPr>
            <a:stCxn id="139" idx="3"/>
            <a:endCxn id="169" idx="1"/>
          </p:cNvCxnSpPr>
          <p:nvPr/>
        </p:nvCxnSpPr>
        <p:spPr bwMode="auto">
          <a:xfrm>
            <a:off x="1655676" y="1691678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4" name="Straight Connector 663"/>
          <p:cNvCxnSpPr>
            <a:stCxn id="139" idx="3"/>
            <a:endCxn id="170" idx="1"/>
          </p:cNvCxnSpPr>
          <p:nvPr/>
        </p:nvCxnSpPr>
        <p:spPr bwMode="auto">
          <a:xfrm>
            <a:off x="1655676" y="1691678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6" name="Straight Connector 665"/>
          <p:cNvCxnSpPr>
            <a:stCxn id="139" idx="3"/>
            <a:endCxn id="171" idx="1"/>
          </p:cNvCxnSpPr>
          <p:nvPr/>
        </p:nvCxnSpPr>
        <p:spPr bwMode="auto">
          <a:xfrm>
            <a:off x="1655676" y="1691678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8" name="Straight Connector 667"/>
          <p:cNvCxnSpPr>
            <a:stCxn id="139" idx="3"/>
            <a:endCxn id="172" idx="1"/>
          </p:cNvCxnSpPr>
          <p:nvPr/>
        </p:nvCxnSpPr>
        <p:spPr bwMode="auto">
          <a:xfrm>
            <a:off x="1655676" y="1691678"/>
            <a:ext cx="5868652" cy="3300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3" name="Straight Connector 672"/>
          <p:cNvCxnSpPr>
            <a:stCxn id="140" idx="3"/>
            <a:endCxn id="150" idx="1"/>
          </p:cNvCxnSpPr>
          <p:nvPr/>
        </p:nvCxnSpPr>
        <p:spPr bwMode="auto">
          <a:xfrm flipV="1">
            <a:off x="1655676" y="1361728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5" name="Straight Connector 674"/>
          <p:cNvCxnSpPr>
            <a:stCxn id="140" idx="3"/>
            <a:endCxn id="162" idx="1"/>
          </p:cNvCxnSpPr>
          <p:nvPr/>
        </p:nvCxnSpPr>
        <p:spPr bwMode="auto">
          <a:xfrm flipV="1">
            <a:off x="1655676" y="1691679"/>
            <a:ext cx="5868652" cy="329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" name="Straight Connector 677"/>
          <p:cNvCxnSpPr>
            <a:stCxn id="140" idx="3"/>
            <a:endCxn id="163" idx="1"/>
          </p:cNvCxnSpPr>
          <p:nvPr/>
        </p:nvCxnSpPr>
        <p:spPr bwMode="auto">
          <a:xfrm>
            <a:off x="1655676" y="2021629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" name="Straight Connector 679"/>
          <p:cNvCxnSpPr>
            <a:stCxn id="140" idx="3"/>
            <a:endCxn id="164" idx="1"/>
          </p:cNvCxnSpPr>
          <p:nvPr/>
        </p:nvCxnSpPr>
        <p:spPr bwMode="auto">
          <a:xfrm>
            <a:off x="1655676" y="2021629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2" name="Straight Connector 681"/>
          <p:cNvCxnSpPr>
            <a:stCxn id="140" idx="3"/>
            <a:endCxn id="165" idx="1"/>
          </p:cNvCxnSpPr>
          <p:nvPr/>
        </p:nvCxnSpPr>
        <p:spPr bwMode="auto">
          <a:xfrm>
            <a:off x="1655676" y="2021629"/>
            <a:ext cx="5868652" cy="660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4" name="Straight Connector 683"/>
          <p:cNvCxnSpPr>
            <a:stCxn id="140" idx="3"/>
            <a:endCxn id="166" idx="1"/>
          </p:cNvCxnSpPr>
          <p:nvPr/>
        </p:nvCxnSpPr>
        <p:spPr bwMode="auto">
          <a:xfrm>
            <a:off x="1655676" y="2021629"/>
            <a:ext cx="5868652" cy="990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" name="Straight Connector 685"/>
          <p:cNvCxnSpPr>
            <a:stCxn id="140" idx="3"/>
            <a:endCxn id="167" idx="1"/>
          </p:cNvCxnSpPr>
          <p:nvPr/>
        </p:nvCxnSpPr>
        <p:spPr bwMode="auto">
          <a:xfrm>
            <a:off x="1655676" y="2021629"/>
            <a:ext cx="5868652" cy="1320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8" name="Straight Connector 687"/>
          <p:cNvCxnSpPr>
            <a:stCxn id="140" idx="3"/>
            <a:endCxn id="168" idx="1"/>
          </p:cNvCxnSpPr>
          <p:nvPr/>
        </p:nvCxnSpPr>
        <p:spPr bwMode="auto">
          <a:xfrm>
            <a:off x="1655676" y="2021629"/>
            <a:ext cx="5868652" cy="1650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0" name="Straight Connector 689"/>
          <p:cNvCxnSpPr>
            <a:stCxn id="140" idx="3"/>
            <a:endCxn id="169" idx="1"/>
          </p:cNvCxnSpPr>
          <p:nvPr/>
        </p:nvCxnSpPr>
        <p:spPr bwMode="auto">
          <a:xfrm>
            <a:off x="1655676" y="2021629"/>
            <a:ext cx="5868652" cy="1980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2" name="Straight Connector 691"/>
          <p:cNvCxnSpPr>
            <a:stCxn id="140" idx="3"/>
            <a:endCxn id="170" idx="1"/>
          </p:cNvCxnSpPr>
          <p:nvPr/>
        </p:nvCxnSpPr>
        <p:spPr bwMode="auto">
          <a:xfrm>
            <a:off x="1655676" y="2021629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4" name="Straight Connector 693"/>
          <p:cNvCxnSpPr>
            <a:stCxn id="140" idx="3"/>
            <a:endCxn id="171" idx="1"/>
          </p:cNvCxnSpPr>
          <p:nvPr/>
        </p:nvCxnSpPr>
        <p:spPr bwMode="auto">
          <a:xfrm>
            <a:off x="1655676" y="2021629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" name="Straight Connector 695"/>
          <p:cNvCxnSpPr>
            <a:stCxn id="140" idx="3"/>
            <a:endCxn id="172" idx="1"/>
          </p:cNvCxnSpPr>
          <p:nvPr/>
        </p:nvCxnSpPr>
        <p:spPr bwMode="auto">
          <a:xfrm>
            <a:off x="1655676" y="2021629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" name="Straight Connector 697"/>
          <p:cNvCxnSpPr>
            <a:stCxn id="141" idx="3"/>
            <a:endCxn id="150" idx="1"/>
          </p:cNvCxnSpPr>
          <p:nvPr/>
        </p:nvCxnSpPr>
        <p:spPr bwMode="auto">
          <a:xfrm flipV="1">
            <a:off x="1655676" y="1361728"/>
            <a:ext cx="5868652" cy="98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0" name="Straight Connector 699"/>
          <p:cNvCxnSpPr>
            <a:stCxn id="141" idx="3"/>
            <a:endCxn id="162" idx="1"/>
          </p:cNvCxnSpPr>
          <p:nvPr/>
        </p:nvCxnSpPr>
        <p:spPr bwMode="auto">
          <a:xfrm flipV="1">
            <a:off x="1655676" y="1691679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2" name="Straight Connector 701"/>
          <p:cNvCxnSpPr>
            <a:stCxn id="141" idx="3"/>
            <a:endCxn id="163" idx="1"/>
          </p:cNvCxnSpPr>
          <p:nvPr/>
        </p:nvCxnSpPr>
        <p:spPr bwMode="auto">
          <a:xfrm flipV="1">
            <a:off x="1655676" y="2021629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" name="Straight Connector 1151"/>
          <p:cNvCxnSpPr>
            <a:stCxn id="141" idx="3"/>
            <a:endCxn id="164" idx="1"/>
          </p:cNvCxnSpPr>
          <p:nvPr/>
        </p:nvCxnSpPr>
        <p:spPr bwMode="auto">
          <a:xfrm>
            <a:off x="1655676" y="2351580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4" name="Straight Connector 1153"/>
          <p:cNvCxnSpPr>
            <a:stCxn id="141" idx="3"/>
            <a:endCxn id="165" idx="1"/>
          </p:cNvCxnSpPr>
          <p:nvPr/>
        </p:nvCxnSpPr>
        <p:spPr bwMode="auto">
          <a:xfrm>
            <a:off x="1655676" y="2351580"/>
            <a:ext cx="5868652" cy="3309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6" name="Straight Connector 1155"/>
          <p:cNvCxnSpPr>
            <a:stCxn id="141" idx="3"/>
            <a:endCxn id="166" idx="1"/>
          </p:cNvCxnSpPr>
          <p:nvPr/>
        </p:nvCxnSpPr>
        <p:spPr bwMode="auto">
          <a:xfrm>
            <a:off x="1655676" y="2351580"/>
            <a:ext cx="5868652" cy="660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8" name="Straight Connector 1157"/>
          <p:cNvCxnSpPr>
            <a:stCxn id="141" idx="3"/>
            <a:endCxn id="167" idx="1"/>
          </p:cNvCxnSpPr>
          <p:nvPr/>
        </p:nvCxnSpPr>
        <p:spPr bwMode="auto">
          <a:xfrm>
            <a:off x="1655676" y="2351580"/>
            <a:ext cx="5868652" cy="990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0" name="Straight Connector 1159"/>
          <p:cNvCxnSpPr>
            <a:stCxn id="141" idx="3"/>
            <a:endCxn id="168" idx="1"/>
          </p:cNvCxnSpPr>
          <p:nvPr/>
        </p:nvCxnSpPr>
        <p:spPr bwMode="auto">
          <a:xfrm>
            <a:off x="1655676" y="2351580"/>
            <a:ext cx="5868652" cy="1320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2" name="Straight Connector 1161"/>
          <p:cNvCxnSpPr>
            <a:stCxn id="141" idx="3"/>
            <a:endCxn id="169" idx="1"/>
          </p:cNvCxnSpPr>
          <p:nvPr/>
        </p:nvCxnSpPr>
        <p:spPr bwMode="auto">
          <a:xfrm>
            <a:off x="1655676" y="2351580"/>
            <a:ext cx="5868652" cy="1650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2" name="Straight Connector 13311"/>
          <p:cNvCxnSpPr>
            <a:stCxn id="141" idx="3"/>
            <a:endCxn id="170" idx="1"/>
          </p:cNvCxnSpPr>
          <p:nvPr/>
        </p:nvCxnSpPr>
        <p:spPr bwMode="auto">
          <a:xfrm>
            <a:off x="1655676" y="2351580"/>
            <a:ext cx="5868652" cy="19807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5" name="Straight Connector 13314"/>
          <p:cNvCxnSpPr>
            <a:stCxn id="141" idx="3"/>
            <a:endCxn id="171" idx="1"/>
          </p:cNvCxnSpPr>
          <p:nvPr/>
        </p:nvCxnSpPr>
        <p:spPr bwMode="auto">
          <a:xfrm>
            <a:off x="1655676" y="2351580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7" name="Straight Connector 13316"/>
          <p:cNvCxnSpPr>
            <a:stCxn id="141" idx="3"/>
            <a:endCxn id="172" idx="1"/>
          </p:cNvCxnSpPr>
          <p:nvPr/>
        </p:nvCxnSpPr>
        <p:spPr bwMode="auto">
          <a:xfrm>
            <a:off x="1655676" y="2351580"/>
            <a:ext cx="5868652" cy="2640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9" name="Straight Connector 13318"/>
          <p:cNvCxnSpPr>
            <a:stCxn id="142" idx="3"/>
            <a:endCxn id="150" idx="1"/>
          </p:cNvCxnSpPr>
          <p:nvPr/>
        </p:nvCxnSpPr>
        <p:spPr bwMode="auto">
          <a:xfrm flipV="1">
            <a:off x="1655676" y="1361728"/>
            <a:ext cx="5868652" cy="1321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1" name="Straight Connector 13320"/>
          <p:cNvCxnSpPr>
            <a:stCxn id="142" idx="3"/>
            <a:endCxn id="162" idx="1"/>
          </p:cNvCxnSpPr>
          <p:nvPr/>
        </p:nvCxnSpPr>
        <p:spPr bwMode="auto">
          <a:xfrm flipV="1">
            <a:off x="1655676" y="1691679"/>
            <a:ext cx="5868652" cy="991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Straight Connector 13322"/>
          <p:cNvCxnSpPr>
            <a:stCxn id="142" idx="3"/>
            <a:endCxn id="163" idx="1"/>
          </p:cNvCxnSpPr>
          <p:nvPr/>
        </p:nvCxnSpPr>
        <p:spPr bwMode="auto">
          <a:xfrm flipV="1">
            <a:off x="1655676" y="2021629"/>
            <a:ext cx="5868652" cy="6619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Straight Connector 13324"/>
          <p:cNvCxnSpPr>
            <a:stCxn id="142" idx="3"/>
            <a:endCxn id="164" idx="1"/>
          </p:cNvCxnSpPr>
          <p:nvPr/>
        </p:nvCxnSpPr>
        <p:spPr bwMode="auto">
          <a:xfrm flipV="1">
            <a:off x="1655676" y="2351580"/>
            <a:ext cx="5868652" cy="332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Straight Connector 13326"/>
          <p:cNvCxnSpPr>
            <a:stCxn id="142" idx="3"/>
            <a:endCxn id="165" idx="1"/>
          </p:cNvCxnSpPr>
          <p:nvPr/>
        </p:nvCxnSpPr>
        <p:spPr bwMode="auto">
          <a:xfrm flipV="1">
            <a:off x="1655676" y="2682563"/>
            <a:ext cx="5868652" cy="1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9" name="Straight Connector 13328"/>
          <p:cNvCxnSpPr>
            <a:stCxn id="142" idx="3"/>
            <a:endCxn id="166" idx="1"/>
          </p:cNvCxnSpPr>
          <p:nvPr/>
        </p:nvCxnSpPr>
        <p:spPr bwMode="auto">
          <a:xfrm>
            <a:off x="1655676" y="2683586"/>
            <a:ext cx="5868652" cy="328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1" name="Straight Connector 13330"/>
          <p:cNvCxnSpPr>
            <a:stCxn id="142" idx="3"/>
            <a:endCxn id="167" idx="1"/>
          </p:cNvCxnSpPr>
          <p:nvPr/>
        </p:nvCxnSpPr>
        <p:spPr bwMode="auto">
          <a:xfrm>
            <a:off x="1655676" y="2683586"/>
            <a:ext cx="5868652" cy="658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3" name="Straight Connector 13332"/>
          <p:cNvCxnSpPr>
            <a:stCxn id="142" idx="3"/>
            <a:endCxn id="168" idx="1"/>
          </p:cNvCxnSpPr>
          <p:nvPr/>
        </p:nvCxnSpPr>
        <p:spPr bwMode="auto">
          <a:xfrm>
            <a:off x="1655676" y="2683586"/>
            <a:ext cx="5868652" cy="988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5" name="Straight Connector 13334"/>
          <p:cNvCxnSpPr>
            <a:stCxn id="142" idx="3"/>
            <a:endCxn id="169" idx="1"/>
          </p:cNvCxnSpPr>
          <p:nvPr/>
        </p:nvCxnSpPr>
        <p:spPr bwMode="auto">
          <a:xfrm>
            <a:off x="1655676" y="2683586"/>
            <a:ext cx="5868652" cy="1318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Straight Connector 13336"/>
          <p:cNvCxnSpPr>
            <a:stCxn id="142" idx="3"/>
            <a:endCxn id="170" idx="1"/>
          </p:cNvCxnSpPr>
          <p:nvPr/>
        </p:nvCxnSpPr>
        <p:spPr bwMode="auto">
          <a:xfrm>
            <a:off x="1655676" y="2683586"/>
            <a:ext cx="5868652" cy="1648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Straight Connector 13338"/>
          <p:cNvCxnSpPr>
            <a:stCxn id="142" idx="3"/>
            <a:endCxn id="171" idx="1"/>
          </p:cNvCxnSpPr>
          <p:nvPr/>
        </p:nvCxnSpPr>
        <p:spPr bwMode="auto">
          <a:xfrm>
            <a:off x="1655676" y="2683586"/>
            <a:ext cx="5868652" cy="1978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Straight Connector 13340"/>
          <p:cNvCxnSpPr>
            <a:stCxn id="142" idx="3"/>
            <a:endCxn id="172" idx="1"/>
          </p:cNvCxnSpPr>
          <p:nvPr/>
        </p:nvCxnSpPr>
        <p:spPr bwMode="auto">
          <a:xfrm>
            <a:off x="1655676" y="2683586"/>
            <a:ext cx="5868652" cy="23086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Straight Connector 13342"/>
          <p:cNvCxnSpPr>
            <a:stCxn id="144" idx="3"/>
            <a:endCxn id="150" idx="1"/>
          </p:cNvCxnSpPr>
          <p:nvPr/>
        </p:nvCxnSpPr>
        <p:spPr bwMode="auto">
          <a:xfrm flipV="1">
            <a:off x="1655676" y="1361728"/>
            <a:ext cx="5868652" cy="1981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Straight Connector 13344"/>
          <p:cNvCxnSpPr>
            <a:stCxn id="144" idx="3"/>
            <a:endCxn id="162" idx="1"/>
          </p:cNvCxnSpPr>
          <p:nvPr/>
        </p:nvCxnSpPr>
        <p:spPr bwMode="auto">
          <a:xfrm flipV="1">
            <a:off x="1655676" y="1691679"/>
            <a:ext cx="5868652" cy="1651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Straight Connector 13346"/>
          <p:cNvCxnSpPr>
            <a:stCxn id="144" idx="3"/>
            <a:endCxn id="163" idx="1"/>
          </p:cNvCxnSpPr>
          <p:nvPr/>
        </p:nvCxnSpPr>
        <p:spPr bwMode="auto">
          <a:xfrm flipV="1">
            <a:off x="1655676" y="2021629"/>
            <a:ext cx="5868652" cy="13218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Straight Connector 13348"/>
          <p:cNvCxnSpPr>
            <a:stCxn id="144" idx="3"/>
            <a:endCxn id="164" idx="1"/>
          </p:cNvCxnSpPr>
          <p:nvPr/>
        </p:nvCxnSpPr>
        <p:spPr bwMode="auto">
          <a:xfrm flipV="1">
            <a:off x="1655676" y="2351580"/>
            <a:ext cx="5868652" cy="991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Straight Connector 13350"/>
          <p:cNvCxnSpPr>
            <a:stCxn id="144" idx="3"/>
            <a:endCxn id="165" idx="1"/>
          </p:cNvCxnSpPr>
          <p:nvPr/>
        </p:nvCxnSpPr>
        <p:spPr bwMode="auto">
          <a:xfrm flipV="1">
            <a:off x="1655676" y="2682563"/>
            <a:ext cx="5868652" cy="660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Straight Connector 13352"/>
          <p:cNvCxnSpPr>
            <a:stCxn id="144" idx="3"/>
            <a:endCxn id="166" idx="1"/>
          </p:cNvCxnSpPr>
          <p:nvPr/>
        </p:nvCxnSpPr>
        <p:spPr bwMode="auto">
          <a:xfrm flipV="1">
            <a:off x="1655676" y="3012514"/>
            <a:ext cx="5868652" cy="330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Straight Connector 13354"/>
          <p:cNvCxnSpPr>
            <a:stCxn id="144" idx="3"/>
            <a:endCxn id="167" idx="1"/>
          </p:cNvCxnSpPr>
          <p:nvPr/>
        </p:nvCxnSpPr>
        <p:spPr bwMode="auto">
          <a:xfrm flipV="1">
            <a:off x="1655676" y="3342465"/>
            <a:ext cx="5868652" cy="1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Straight Connector 13356"/>
          <p:cNvCxnSpPr>
            <a:stCxn id="144" idx="3"/>
            <a:endCxn id="168" idx="1"/>
          </p:cNvCxnSpPr>
          <p:nvPr/>
        </p:nvCxnSpPr>
        <p:spPr bwMode="auto">
          <a:xfrm>
            <a:off x="1655676" y="3343488"/>
            <a:ext cx="5868652" cy="328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Straight Connector 13358"/>
          <p:cNvCxnSpPr>
            <a:stCxn id="144" idx="3"/>
            <a:endCxn id="169" idx="1"/>
          </p:cNvCxnSpPr>
          <p:nvPr/>
        </p:nvCxnSpPr>
        <p:spPr bwMode="auto">
          <a:xfrm>
            <a:off x="1655676" y="3343488"/>
            <a:ext cx="5868652" cy="658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62" name="Straight Connector 13361"/>
          <p:cNvCxnSpPr>
            <a:stCxn id="144" idx="3"/>
            <a:endCxn id="170" idx="1"/>
          </p:cNvCxnSpPr>
          <p:nvPr/>
        </p:nvCxnSpPr>
        <p:spPr bwMode="auto">
          <a:xfrm>
            <a:off x="1655676" y="3343488"/>
            <a:ext cx="5868652" cy="9888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64" name="Straight Connector 13363"/>
          <p:cNvCxnSpPr>
            <a:stCxn id="144" idx="3"/>
            <a:endCxn id="171" idx="1"/>
          </p:cNvCxnSpPr>
          <p:nvPr/>
        </p:nvCxnSpPr>
        <p:spPr bwMode="auto">
          <a:xfrm>
            <a:off x="1655676" y="3343488"/>
            <a:ext cx="5868652" cy="131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66" name="Straight Connector 13365"/>
          <p:cNvCxnSpPr>
            <a:stCxn id="144" idx="3"/>
            <a:endCxn id="172" idx="1"/>
          </p:cNvCxnSpPr>
          <p:nvPr/>
        </p:nvCxnSpPr>
        <p:spPr bwMode="auto">
          <a:xfrm>
            <a:off x="1655676" y="3343488"/>
            <a:ext cx="5868652" cy="1648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68" name="Straight Connector 13367"/>
          <p:cNvCxnSpPr>
            <a:stCxn id="145" idx="3"/>
            <a:endCxn id="150" idx="1"/>
          </p:cNvCxnSpPr>
          <p:nvPr/>
        </p:nvCxnSpPr>
        <p:spPr bwMode="auto">
          <a:xfrm flipV="1">
            <a:off x="1655676" y="1361728"/>
            <a:ext cx="5868652" cy="2311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0" name="Straight Connector 13369"/>
          <p:cNvCxnSpPr>
            <a:stCxn id="145" idx="3"/>
            <a:endCxn id="162" idx="1"/>
          </p:cNvCxnSpPr>
          <p:nvPr/>
        </p:nvCxnSpPr>
        <p:spPr bwMode="auto">
          <a:xfrm flipV="1">
            <a:off x="1655676" y="1691679"/>
            <a:ext cx="5868652" cy="1981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3" name="Straight Connector 13372"/>
          <p:cNvCxnSpPr>
            <a:stCxn id="145" idx="3"/>
            <a:endCxn id="163" idx="1"/>
          </p:cNvCxnSpPr>
          <p:nvPr/>
        </p:nvCxnSpPr>
        <p:spPr bwMode="auto">
          <a:xfrm flipV="1">
            <a:off x="1655676" y="2021629"/>
            <a:ext cx="5868652" cy="1651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5" name="Straight Connector 13374"/>
          <p:cNvCxnSpPr>
            <a:stCxn id="145" idx="3"/>
            <a:endCxn id="164" idx="1"/>
          </p:cNvCxnSpPr>
          <p:nvPr/>
        </p:nvCxnSpPr>
        <p:spPr bwMode="auto">
          <a:xfrm flipV="1">
            <a:off x="1655676" y="2351580"/>
            <a:ext cx="5868652" cy="1321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3" name="Straight Connector 1282"/>
          <p:cNvCxnSpPr>
            <a:stCxn id="145" idx="3"/>
            <a:endCxn id="165" idx="1"/>
          </p:cNvCxnSpPr>
          <p:nvPr/>
        </p:nvCxnSpPr>
        <p:spPr bwMode="auto">
          <a:xfrm flipV="1">
            <a:off x="1655676" y="2682563"/>
            <a:ext cx="5868652" cy="990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5" name="Straight Connector 1284"/>
          <p:cNvCxnSpPr>
            <a:stCxn id="145" idx="3"/>
            <a:endCxn id="166" idx="1"/>
          </p:cNvCxnSpPr>
          <p:nvPr/>
        </p:nvCxnSpPr>
        <p:spPr bwMode="auto">
          <a:xfrm flipV="1">
            <a:off x="1655676" y="3012514"/>
            <a:ext cx="5868652" cy="660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7" name="Straight Connector 1286"/>
          <p:cNvCxnSpPr>
            <a:stCxn id="145" idx="3"/>
            <a:endCxn id="167" idx="1"/>
          </p:cNvCxnSpPr>
          <p:nvPr/>
        </p:nvCxnSpPr>
        <p:spPr bwMode="auto">
          <a:xfrm flipV="1">
            <a:off x="1655676" y="3342465"/>
            <a:ext cx="5868652" cy="3309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9" name="Straight Connector 1288"/>
          <p:cNvCxnSpPr>
            <a:stCxn id="145" idx="3"/>
            <a:endCxn id="168" idx="1"/>
          </p:cNvCxnSpPr>
          <p:nvPr/>
        </p:nvCxnSpPr>
        <p:spPr bwMode="auto">
          <a:xfrm flipV="1">
            <a:off x="1655676" y="3672415"/>
            <a:ext cx="5868652" cy="1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1" name="Straight Connector 1290"/>
          <p:cNvCxnSpPr>
            <a:stCxn id="145" idx="3"/>
            <a:endCxn id="169" idx="1"/>
          </p:cNvCxnSpPr>
          <p:nvPr/>
        </p:nvCxnSpPr>
        <p:spPr bwMode="auto">
          <a:xfrm>
            <a:off x="1655676" y="3673438"/>
            <a:ext cx="5868652" cy="328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3" name="Straight Connector 1292"/>
          <p:cNvCxnSpPr>
            <a:stCxn id="145" idx="3"/>
            <a:endCxn id="170" idx="1"/>
          </p:cNvCxnSpPr>
          <p:nvPr/>
        </p:nvCxnSpPr>
        <p:spPr bwMode="auto">
          <a:xfrm>
            <a:off x="1655676" y="3673438"/>
            <a:ext cx="5868652" cy="658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5" name="Straight Connector 1294"/>
          <p:cNvCxnSpPr>
            <a:stCxn id="145" idx="3"/>
            <a:endCxn id="171" idx="1"/>
          </p:cNvCxnSpPr>
          <p:nvPr/>
        </p:nvCxnSpPr>
        <p:spPr bwMode="auto">
          <a:xfrm>
            <a:off x="1655676" y="3673438"/>
            <a:ext cx="5868652" cy="988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7" name="Straight Connector 1296"/>
          <p:cNvCxnSpPr>
            <a:stCxn id="145" idx="3"/>
            <a:endCxn id="172" idx="1"/>
          </p:cNvCxnSpPr>
          <p:nvPr/>
        </p:nvCxnSpPr>
        <p:spPr bwMode="auto">
          <a:xfrm>
            <a:off x="1655676" y="3673438"/>
            <a:ext cx="5868652" cy="131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9" name="Straight Connector 1298"/>
          <p:cNvCxnSpPr>
            <a:stCxn id="146" idx="3"/>
            <a:endCxn id="150" idx="1"/>
          </p:cNvCxnSpPr>
          <p:nvPr/>
        </p:nvCxnSpPr>
        <p:spPr bwMode="auto">
          <a:xfrm flipV="1">
            <a:off x="1655676" y="1361728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1" name="Straight Connector 1300"/>
          <p:cNvCxnSpPr>
            <a:stCxn id="146" idx="3"/>
            <a:endCxn id="162" idx="1"/>
          </p:cNvCxnSpPr>
          <p:nvPr/>
        </p:nvCxnSpPr>
        <p:spPr bwMode="auto">
          <a:xfrm flipV="1">
            <a:off x="1655676" y="1691679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3" name="Straight Connector 1302"/>
          <p:cNvCxnSpPr>
            <a:stCxn id="146" idx="3"/>
            <a:endCxn id="163" idx="1"/>
          </p:cNvCxnSpPr>
          <p:nvPr/>
        </p:nvCxnSpPr>
        <p:spPr bwMode="auto">
          <a:xfrm flipV="1">
            <a:off x="1655676" y="2021629"/>
            <a:ext cx="5868652" cy="1980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5" name="Straight Connector 1304"/>
          <p:cNvCxnSpPr>
            <a:stCxn id="146" idx="3"/>
            <a:endCxn id="164" idx="1"/>
          </p:cNvCxnSpPr>
          <p:nvPr/>
        </p:nvCxnSpPr>
        <p:spPr bwMode="auto">
          <a:xfrm flipV="1">
            <a:off x="1655676" y="2351580"/>
            <a:ext cx="5868652" cy="1650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7" name="Straight Connector 1306"/>
          <p:cNvCxnSpPr>
            <a:stCxn id="146" idx="3"/>
            <a:endCxn id="165" idx="1"/>
          </p:cNvCxnSpPr>
          <p:nvPr/>
        </p:nvCxnSpPr>
        <p:spPr bwMode="auto">
          <a:xfrm flipV="1">
            <a:off x="1655676" y="2682563"/>
            <a:ext cx="5868652" cy="1319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9" name="Straight Connector 1308"/>
          <p:cNvCxnSpPr>
            <a:stCxn id="146" idx="3"/>
            <a:endCxn id="166" idx="1"/>
          </p:cNvCxnSpPr>
          <p:nvPr/>
        </p:nvCxnSpPr>
        <p:spPr bwMode="auto">
          <a:xfrm flipV="1">
            <a:off x="1655676" y="3012514"/>
            <a:ext cx="5868652" cy="98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1" name="Straight Connector 1310"/>
          <p:cNvCxnSpPr>
            <a:stCxn id="146" idx="3"/>
            <a:endCxn id="167" idx="1"/>
          </p:cNvCxnSpPr>
          <p:nvPr/>
        </p:nvCxnSpPr>
        <p:spPr bwMode="auto">
          <a:xfrm flipV="1">
            <a:off x="1655676" y="3342465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3" name="Straight Connector 1312"/>
          <p:cNvCxnSpPr>
            <a:stCxn id="146" idx="3"/>
            <a:endCxn id="168" idx="1"/>
          </p:cNvCxnSpPr>
          <p:nvPr/>
        </p:nvCxnSpPr>
        <p:spPr bwMode="auto">
          <a:xfrm flipV="1">
            <a:off x="1655676" y="3672415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" name="Straight Connector 1314"/>
          <p:cNvCxnSpPr>
            <a:stCxn id="146" idx="3"/>
            <a:endCxn id="169" idx="1"/>
          </p:cNvCxnSpPr>
          <p:nvPr/>
        </p:nvCxnSpPr>
        <p:spPr bwMode="auto">
          <a:xfrm>
            <a:off x="1655676" y="4002366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7" name="Straight Connector 1316"/>
          <p:cNvCxnSpPr>
            <a:stCxn id="146" idx="3"/>
            <a:endCxn id="170" idx="1"/>
          </p:cNvCxnSpPr>
          <p:nvPr/>
        </p:nvCxnSpPr>
        <p:spPr bwMode="auto">
          <a:xfrm>
            <a:off x="1655676" y="4002366"/>
            <a:ext cx="5868652" cy="329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9" name="Straight Connector 1318"/>
          <p:cNvCxnSpPr>
            <a:stCxn id="146" idx="3"/>
            <a:endCxn id="171" idx="1"/>
          </p:cNvCxnSpPr>
          <p:nvPr/>
        </p:nvCxnSpPr>
        <p:spPr bwMode="auto">
          <a:xfrm>
            <a:off x="1655676" y="4002366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" name="Straight Connector 1320"/>
          <p:cNvCxnSpPr>
            <a:stCxn id="146" idx="3"/>
            <a:endCxn id="172" idx="1"/>
          </p:cNvCxnSpPr>
          <p:nvPr/>
        </p:nvCxnSpPr>
        <p:spPr bwMode="auto">
          <a:xfrm>
            <a:off x="1655676" y="4002366"/>
            <a:ext cx="5868652" cy="989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3" name="Straight Connector 1322"/>
          <p:cNvCxnSpPr>
            <a:stCxn id="147" idx="3"/>
            <a:endCxn id="150" idx="1"/>
          </p:cNvCxnSpPr>
          <p:nvPr/>
        </p:nvCxnSpPr>
        <p:spPr bwMode="auto">
          <a:xfrm flipV="1">
            <a:off x="1655676" y="1361728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5" name="Straight Connector 1324"/>
          <p:cNvCxnSpPr>
            <a:stCxn id="147" idx="3"/>
            <a:endCxn id="162" idx="1"/>
          </p:cNvCxnSpPr>
          <p:nvPr/>
        </p:nvCxnSpPr>
        <p:spPr bwMode="auto">
          <a:xfrm flipV="1">
            <a:off x="1655676" y="1691679"/>
            <a:ext cx="5868652" cy="2640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7" name="Straight Connector 1326"/>
          <p:cNvCxnSpPr>
            <a:stCxn id="147" idx="3"/>
            <a:endCxn id="163" idx="1"/>
          </p:cNvCxnSpPr>
          <p:nvPr/>
        </p:nvCxnSpPr>
        <p:spPr bwMode="auto">
          <a:xfrm flipV="1">
            <a:off x="1655676" y="2021629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9" name="Straight Connector 1328"/>
          <p:cNvCxnSpPr>
            <a:stCxn id="147" idx="3"/>
            <a:endCxn id="164" idx="1"/>
          </p:cNvCxnSpPr>
          <p:nvPr/>
        </p:nvCxnSpPr>
        <p:spPr bwMode="auto">
          <a:xfrm flipV="1">
            <a:off x="1655676" y="2351580"/>
            <a:ext cx="5868652" cy="19807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" name="Straight Connector 1330"/>
          <p:cNvCxnSpPr>
            <a:stCxn id="147" idx="3"/>
            <a:endCxn id="165" idx="1"/>
          </p:cNvCxnSpPr>
          <p:nvPr/>
        </p:nvCxnSpPr>
        <p:spPr bwMode="auto">
          <a:xfrm flipV="1">
            <a:off x="1655676" y="2682563"/>
            <a:ext cx="5868652" cy="16497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" name="Straight Connector 1332"/>
          <p:cNvCxnSpPr>
            <a:stCxn id="147" idx="3"/>
            <a:endCxn id="166" idx="1"/>
          </p:cNvCxnSpPr>
          <p:nvPr/>
        </p:nvCxnSpPr>
        <p:spPr bwMode="auto">
          <a:xfrm flipV="1">
            <a:off x="1655676" y="3012514"/>
            <a:ext cx="5868652" cy="1319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" name="Straight Connector 1334"/>
          <p:cNvCxnSpPr>
            <a:stCxn id="147" idx="3"/>
            <a:endCxn id="167" idx="1"/>
          </p:cNvCxnSpPr>
          <p:nvPr/>
        </p:nvCxnSpPr>
        <p:spPr bwMode="auto">
          <a:xfrm flipV="1">
            <a:off x="1655676" y="3342465"/>
            <a:ext cx="5868652" cy="989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" name="Straight Connector 1336"/>
          <p:cNvCxnSpPr>
            <a:stCxn id="147" idx="3"/>
            <a:endCxn id="168" idx="1"/>
          </p:cNvCxnSpPr>
          <p:nvPr/>
        </p:nvCxnSpPr>
        <p:spPr bwMode="auto">
          <a:xfrm flipV="1">
            <a:off x="1655676" y="3672415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" name="Straight Connector 1338"/>
          <p:cNvCxnSpPr>
            <a:stCxn id="147" idx="3"/>
            <a:endCxn id="169" idx="1"/>
          </p:cNvCxnSpPr>
          <p:nvPr/>
        </p:nvCxnSpPr>
        <p:spPr bwMode="auto">
          <a:xfrm flipV="1">
            <a:off x="1655676" y="4002366"/>
            <a:ext cx="5868652" cy="329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" name="Straight Connector 1340"/>
          <p:cNvCxnSpPr>
            <a:stCxn id="147" idx="3"/>
            <a:endCxn id="170" idx="1"/>
          </p:cNvCxnSpPr>
          <p:nvPr/>
        </p:nvCxnSpPr>
        <p:spPr bwMode="auto">
          <a:xfrm>
            <a:off x="1655676" y="4332316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3" name="Straight Connector 1342"/>
          <p:cNvCxnSpPr>
            <a:stCxn id="147" idx="3"/>
            <a:endCxn id="171" idx="1"/>
          </p:cNvCxnSpPr>
          <p:nvPr/>
        </p:nvCxnSpPr>
        <p:spPr bwMode="auto">
          <a:xfrm>
            <a:off x="1655676" y="4332316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7" name="Straight Connector 13376"/>
          <p:cNvCxnSpPr>
            <a:stCxn id="147" idx="3"/>
            <a:endCxn id="172" idx="1"/>
          </p:cNvCxnSpPr>
          <p:nvPr/>
        </p:nvCxnSpPr>
        <p:spPr bwMode="auto">
          <a:xfrm>
            <a:off x="1655676" y="4332316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9" name="Straight Connector 13378"/>
          <p:cNvCxnSpPr>
            <a:stCxn id="148" idx="3"/>
            <a:endCxn id="150" idx="1"/>
          </p:cNvCxnSpPr>
          <p:nvPr/>
        </p:nvCxnSpPr>
        <p:spPr bwMode="auto">
          <a:xfrm flipV="1">
            <a:off x="1655676" y="1361728"/>
            <a:ext cx="5868652" cy="3300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1" name="Straight Connector 13380"/>
          <p:cNvCxnSpPr>
            <a:stCxn id="148" idx="3"/>
            <a:endCxn id="162" idx="1"/>
          </p:cNvCxnSpPr>
          <p:nvPr/>
        </p:nvCxnSpPr>
        <p:spPr bwMode="auto">
          <a:xfrm flipV="1">
            <a:off x="1655676" y="1691679"/>
            <a:ext cx="5868652" cy="2970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3" name="Straight Connector 13382"/>
          <p:cNvCxnSpPr>
            <a:stCxn id="148" idx="3"/>
            <a:endCxn id="163" idx="1"/>
          </p:cNvCxnSpPr>
          <p:nvPr/>
        </p:nvCxnSpPr>
        <p:spPr bwMode="auto">
          <a:xfrm flipV="1">
            <a:off x="1655676" y="2021629"/>
            <a:ext cx="5868652" cy="2640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5" name="Straight Connector 13384"/>
          <p:cNvCxnSpPr>
            <a:stCxn id="148" idx="3"/>
            <a:endCxn id="164" idx="1"/>
          </p:cNvCxnSpPr>
          <p:nvPr/>
        </p:nvCxnSpPr>
        <p:spPr bwMode="auto">
          <a:xfrm flipV="1">
            <a:off x="1655676" y="2351580"/>
            <a:ext cx="5868652" cy="2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7" name="Straight Connector 13386"/>
          <p:cNvCxnSpPr>
            <a:stCxn id="148" idx="3"/>
            <a:endCxn id="165" idx="1"/>
          </p:cNvCxnSpPr>
          <p:nvPr/>
        </p:nvCxnSpPr>
        <p:spPr bwMode="auto">
          <a:xfrm flipV="1">
            <a:off x="1655676" y="2682563"/>
            <a:ext cx="5868652" cy="19797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9" name="Straight Connector 13388"/>
          <p:cNvCxnSpPr>
            <a:stCxn id="148" idx="3"/>
            <a:endCxn id="166" idx="1"/>
          </p:cNvCxnSpPr>
          <p:nvPr/>
        </p:nvCxnSpPr>
        <p:spPr bwMode="auto">
          <a:xfrm flipV="1">
            <a:off x="1655676" y="3012514"/>
            <a:ext cx="5868652" cy="16497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1" name="Straight Connector 13390"/>
          <p:cNvCxnSpPr>
            <a:stCxn id="148" idx="3"/>
            <a:endCxn id="167" idx="1"/>
          </p:cNvCxnSpPr>
          <p:nvPr/>
        </p:nvCxnSpPr>
        <p:spPr bwMode="auto">
          <a:xfrm flipV="1">
            <a:off x="1655676" y="3342465"/>
            <a:ext cx="5868652" cy="1319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3" name="Straight Connector 13392"/>
          <p:cNvCxnSpPr>
            <a:stCxn id="148" idx="3"/>
            <a:endCxn id="168" idx="1"/>
          </p:cNvCxnSpPr>
          <p:nvPr/>
        </p:nvCxnSpPr>
        <p:spPr bwMode="auto">
          <a:xfrm flipV="1">
            <a:off x="1655676" y="3672415"/>
            <a:ext cx="5868652" cy="98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5" name="Straight Connector 13394"/>
          <p:cNvCxnSpPr>
            <a:stCxn id="148" idx="3"/>
            <a:endCxn id="169" idx="1"/>
          </p:cNvCxnSpPr>
          <p:nvPr/>
        </p:nvCxnSpPr>
        <p:spPr bwMode="auto">
          <a:xfrm flipV="1">
            <a:off x="1655676" y="4002366"/>
            <a:ext cx="5868652" cy="659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7" name="Straight Connector 13396"/>
          <p:cNvCxnSpPr>
            <a:stCxn id="148" idx="3"/>
            <a:endCxn id="170" idx="1"/>
          </p:cNvCxnSpPr>
          <p:nvPr/>
        </p:nvCxnSpPr>
        <p:spPr bwMode="auto">
          <a:xfrm flipV="1">
            <a:off x="1655676" y="4332316"/>
            <a:ext cx="5868652" cy="3299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9" name="Straight Connector 13398"/>
          <p:cNvCxnSpPr>
            <a:stCxn id="148" idx="3"/>
            <a:endCxn id="171" idx="1"/>
          </p:cNvCxnSpPr>
          <p:nvPr/>
        </p:nvCxnSpPr>
        <p:spPr bwMode="auto">
          <a:xfrm>
            <a:off x="1655676" y="4662267"/>
            <a:ext cx="58686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1" name="Straight Connector 13400"/>
          <p:cNvCxnSpPr>
            <a:stCxn id="148" idx="3"/>
            <a:endCxn id="172" idx="1"/>
          </p:cNvCxnSpPr>
          <p:nvPr/>
        </p:nvCxnSpPr>
        <p:spPr bwMode="auto">
          <a:xfrm>
            <a:off x="1655676" y="4662267"/>
            <a:ext cx="5868652" cy="329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7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dirty="0" smtClean="0"/>
              <a:t>Logarithmic multistage interconnection network</a:t>
            </a:r>
            <a:endParaRPr lang="he-IL" dirty="0"/>
          </a:p>
        </p:txBody>
      </p:sp>
      <p:pic>
        <p:nvPicPr>
          <p:cNvPr id="41986" name="Picture 2" descr="Read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7883" y="1006573"/>
            <a:ext cx="453250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32528" y="1479485"/>
            <a:ext cx="396044" cy="3960440"/>
            <a:chOff x="-5041068" y="1140284"/>
            <a:chExt cx="396044" cy="39604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-5041068" y="1140284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-5041068" y="1470235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-5041068" y="1800185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-5041068" y="2130136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5041068" y="2462142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-5041068" y="2792093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-5041068" y="3122044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-5041068" y="3451994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-5041068" y="3780922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-5041068" y="4110872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-5041068" y="4440823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-5041068" y="4770773"/>
              <a:ext cx="396044" cy="32995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20272" y="1410778"/>
            <a:ext cx="396044" cy="3960440"/>
            <a:chOff x="1223628" y="1140284"/>
            <a:chExt cx="396044" cy="39604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23628" y="1140284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223628" y="1470235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223628" y="1800185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223628" y="2130136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223628" y="2461119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223628" y="2791070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23628" y="3121021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223628" y="3450971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223628" y="3780922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223628" y="4110872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223628" y="4440823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223628" y="4770773"/>
              <a:ext cx="396044" cy="32995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M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2933700" y="914400"/>
            <a:ext cx="360040" cy="4890864"/>
          </a:xfrm>
          <a:prstGeom prst="rect">
            <a:avLst/>
          </a:prstGeom>
          <a:solidFill>
            <a:srgbClr val="00B0F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546600" y="914400"/>
            <a:ext cx="360040" cy="4890864"/>
          </a:xfrm>
          <a:prstGeom prst="rect">
            <a:avLst/>
          </a:prstGeom>
          <a:solidFill>
            <a:srgbClr val="66FF33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172200" y="914400"/>
            <a:ext cx="360040" cy="4890864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55632" y="611697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Pipeline stage (registers)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89536" y="6119418"/>
            <a:ext cx="260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Combinational switches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 flipV="1">
            <a:off x="2303748" y="5657253"/>
            <a:ext cx="0" cy="4597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6624228" y="5657253"/>
            <a:ext cx="288032" cy="4597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 and route to shared memory</a:t>
            </a:r>
            <a:endParaRPr lang="en-US" dirty="0"/>
          </a:p>
        </p:txBody>
      </p:sp>
      <p:sp>
        <p:nvSpPr>
          <p:cNvPr id="643" name="Rectangle 642"/>
          <p:cNvSpPr/>
          <p:nvPr/>
        </p:nvSpPr>
        <p:spPr bwMode="auto">
          <a:xfrm>
            <a:off x="2987824" y="1520788"/>
            <a:ext cx="3924436" cy="390067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398465" y="2802101"/>
            <a:ext cx="1171365" cy="13218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558402" y="2999277"/>
            <a:ext cx="833795" cy="915808"/>
          </a:xfrm>
          <a:custGeom>
            <a:avLst/>
            <a:gdLst>
              <a:gd name="connsiteX0" fmla="*/ 0 w 1549400"/>
              <a:gd name="connsiteY0" fmla="*/ 0 h 1701800"/>
              <a:gd name="connsiteX1" fmla="*/ 1549400 w 1549400"/>
              <a:gd name="connsiteY1" fmla="*/ 0 h 1701800"/>
              <a:gd name="connsiteX2" fmla="*/ 1549400 w 1549400"/>
              <a:gd name="connsiteY2" fmla="*/ 1701800 h 1701800"/>
              <a:gd name="connsiteX3" fmla="*/ 25400 w 1549400"/>
              <a:gd name="connsiteY3" fmla="*/ 1701800 h 1701800"/>
              <a:gd name="connsiteX4" fmla="*/ 0 w 15494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701800">
                <a:moveTo>
                  <a:pt x="0" y="0"/>
                </a:moveTo>
                <a:lnTo>
                  <a:pt x="1549400" y="0"/>
                </a:lnTo>
                <a:lnTo>
                  <a:pt x="1549400" y="1701800"/>
                </a:lnTo>
                <a:lnTo>
                  <a:pt x="25400" y="17018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3670117" y="2170104"/>
            <a:ext cx="2630996" cy="2632052"/>
          </a:xfrm>
          <a:custGeom>
            <a:avLst/>
            <a:gdLst>
              <a:gd name="connsiteX0" fmla="*/ 0 w 1549400"/>
              <a:gd name="connsiteY0" fmla="*/ 0 h 1701800"/>
              <a:gd name="connsiteX1" fmla="*/ 1549400 w 1549400"/>
              <a:gd name="connsiteY1" fmla="*/ 0 h 1701800"/>
              <a:gd name="connsiteX2" fmla="*/ 1549400 w 1549400"/>
              <a:gd name="connsiteY2" fmla="*/ 1701800 h 1701800"/>
              <a:gd name="connsiteX3" fmla="*/ 25400 w 1549400"/>
              <a:gd name="connsiteY3" fmla="*/ 1701800 h 1701800"/>
              <a:gd name="connsiteX4" fmla="*/ 0 w 15494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701800">
                <a:moveTo>
                  <a:pt x="0" y="0"/>
                </a:moveTo>
                <a:lnTo>
                  <a:pt x="1549400" y="0"/>
                </a:lnTo>
                <a:lnTo>
                  <a:pt x="1549400" y="1701800"/>
                </a:lnTo>
                <a:lnTo>
                  <a:pt x="25400" y="17018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4041701" y="2510723"/>
            <a:ext cx="1888127" cy="1888885"/>
          </a:xfrm>
          <a:custGeom>
            <a:avLst/>
            <a:gdLst>
              <a:gd name="connsiteX0" fmla="*/ 0 w 1549400"/>
              <a:gd name="connsiteY0" fmla="*/ 0 h 1701800"/>
              <a:gd name="connsiteX1" fmla="*/ 1549400 w 1549400"/>
              <a:gd name="connsiteY1" fmla="*/ 0 h 1701800"/>
              <a:gd name="connsiteX2" fmla="*/ 1549400 w 1549400"/>
              <a:gd name="connsiteY2" fmla="*/ 1701800 h 1701800"/>
              <a:gd name="connsiteX3" fmla="*/ 25400 w 1549400"/>
              <a:gd name="connsiteY3" fmla="*/ 1701800 h 1701800"/>
              <a:gd name="connsiteX4" fmla="*/ 0 w 15494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701800">
                <a:moveTo>
                  <a:pt x="0" y="0"/>
                </a:moveTo>
                <a:lnTo>
                  <a:pt x="1549400" y="0"/>
                </a:lnTo>
                <a:lnTo>
                  <a:pt x="1549400" y="1701800"/>
                </a:lnTo>
                <a:lnTo>
                  <a:pt x="25400" y="17018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652847" y="3177538"/>
            <a:ext cx="1660245" cy="1234261"/>
          </a:xfrm>
          <a:custGeom>
            <a:avLst/>
            <a:gdLst>
              <a:gd name="connsiteX0" fmla="*/ 1257300 w 1930400"/>
              <a:gd name="connsiteY0" fmla="*/ 0 h 1435100"/>
              <a:gd name="connsiteX1" fmla="*/ 1930400 w 1930400"/>
              <a:gd name="connsiteY1" fmla="*/ 609600 h 1435100"/>
              <a:gd name="connsiteX2" fmla="*/ 469900 w 1930400"/>
              <a:gd name="connsiteY2" fmla="*/ 1435100 h 1435100"/>
              <a:gd name="connsiteX3" fmla="*/ 76200 w 1930400"/>
              <a:gd name="connsiteY3" fmla="*/ 889000 h 1435100"/>
              <a:gd name="connsiteX4" fmla="*/ 0 w 1930400"/>
              <a:gd name="connsiteY4" fmla="*/ 1003300 h 1435100"/>
              <a:gd name="connsiteX5" fmla="*/ 0 w 1930400"/>
              <a:gd name="connsiteY5" fmla="*/ 10033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400" h="1435100">
                <a:moveTo>
                  <a:pt x="1257300" y="0"/>
                </a:moveTo>
                <a:lnTo>
                  <a:pt x="1930400" y="609600"/>
                </a:lnTo>
                <a:lnTo>
                  <a:pt x="469900" y="1435100"/>
                </a:lnTo>
                <a:lnTo>
                  <a:pt x="76200" y="889000"/>
                </a:lnTo>
                <a:lnTo>
                  <a:pt x="0" y="1003300"/>
                </a:lnTo>
                <a:lnTo>
                  <a:pt x="0" y="1003300"/>
                </a:lnTo>
              </a:path>
            </a:pathLst>
          </a:custGeom>
          <a:noFill/>
          <a:ln w="38100" cap="flat" cmpd="sng" algn="ctr">
            <a:solidFill>
              <a:srgbClr val="FF9F3F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06207" y="4031416"/>
            <a:ext cx="61931" cy="6193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698801" y="3146573"/>
            <a:ext cx="61931" cy="6193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6900" y="1533525"/>
            <a:ext cx="7620000" cy="4800600"/>
            <a:chOff x="838200" y="1752600"/>
            <a:chExt cx="7620000" cy="3429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38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00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62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24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86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48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72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34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696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458200" y="1752600"/>
              <a:ext cx="0" cy="3429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sequence: </a:t>
            </a:r>
            <a:r>
              <a:rPr lang="en-US" b="1" u="sng" dirty="0" smtClean="0"/>
              <a:t>fixed latency</a:t>
            </a:r>
            <a:r>
              <a:rPr lang="en-US" sz="1600" dirty="0" smtClean="0"/>
              <a:t> (when successful)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700" y="1762125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8313738" y="1577975"/>
            <a:ext cx="663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900" y="2143125"/>
            <a:ext cx="83058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Processors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5800725"/>
            <a:ext cx="83058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MEMORY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900" y="4886325"/>
            <a:ext cx="8305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pipeline stage 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900" y="3057525"/>
            <a:ext cx="8305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Pipeline </a:t>
            </a:r>
            <a:r>
              <a:rPr lang="en-US" sz="2000" dirty="0" smtClean="0">
                <a:solidFill>
                  <a:schemeClr val="tx1"/>
                </a:solidFill>
              </a:rPr>
              <a:t>Stage </a:t>
            </a: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900" y="3971925"/>
            <a:ext cx="8305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Pipeline </a:t>
            </a:r>
            <a:r>
              <a:rPr lang="en-US" sz="2000" dirty="0" smtClean="0">
                <a:solidFill>
                  <a:schemeClr val="tx1"/>
                </a:solidFill>
              </a:rPr>
              <a:t>Stage </a:t>
            </a:r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6900" y="2371725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58900" y="3286125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12" idx="2"/>
          </p:cNvCxnSpPr>
          <p:nvPr/>
        </p:nvCxnSpPr>
        <p:spPr>
          <a:xfrm flipV="1">
            <a:off x="3662363" y="4213225"/>
            <a:ext cx="706437" cy="1806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94200" y="3286125"/>
            <a:ext cx="7747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56200" y="2371725"/>
            <a:ext cx="7747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8900" y="1630363"/>
            <a:ext cx="762000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1414463" y="1304925"/>
            <a:ext cx="702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000"/>
              <a:t>cycle</a:t>
            </a:r>
          </a:p>
        </p:txBody>
      </p: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3143521" y="992943"/>
            <a:ext cx="2602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33CC"/>
                </a:solidFill>
              </a:rPr>
              <a:t>Read </a:t>
            </a:r>
            <a:r>
              <a:rPr lang="en-US" sz="3200" b="1" dirty="0">
                <a:solidFill>
                  <a:srgbClr val="0033CC"/>
                </a:solidFill>
              </a:rPr>
              <a:t>Request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20900" y="4200525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>
            <a:spLocks/>
          </p:cNvSpPr>
          <p:nvPr/>
        </p:nvSpPr>
        <p:spPr bwMode="auto">
          <a:xfrm>
            <a:off x="2892425" y="5102225"/>
            <a:ext cx="769938" cy="1338263"/>
          </a:xfrm>
          <a:custGeom>
            <a:avLst/>
            <a:gdLst>
              <a:gd name="T0" fmla="*/ 0 w 479"/>
              <a:gd name="T1" fmla="*/ 0 h 643"/>
              <a:gd name="T2" fmla="*/ 136 w 479"/>
              <a:gd name="T3" fmla="*/ 570 h 643"/>
              <a:gd name="T4" fmla="*/ 479 w 479"/>
              <a:gd name="T5" fmla="*/ 441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643">
                <a:moveTo>
                  <a:pt x="0" y="0"/>
                </a:moveTo>
                <a:cubicBezTo>
                  <a:pt x="28" y="248"/>
                  <a:pt x="56" y="497"/>
                  <a:pt x="136" y="570"/>
                </a:cubicBezTo>
                <a:cubicBezTo>
                  <a:pt x="216" y="643"/>
                  <a:pt x="419" y="470"/>
                  <a:pt x="479" y="4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he-IL" sz="2000"/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1347788" y="2371725"/>
            <a:ext cx="7747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112963" y="2355851"/>
            <a:ext cx="774700" cy="161607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2876551" y="2355851"/>
            <a:ext cx="781049" cy="251777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262175">
            <a:off x="1329220" y="246399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7776328">
            <a:off x="2193316" y="261639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7220304">
            <a:off x="3057412" y="261476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907818" y="5121188"/>
            <a:ext cx="769938" cy="1338263"/>
          </a:xfrm>
          <a:custGeom>
            <a:avLst/>
            <a:gdLst>
              <a:gd name="T0" fmla="*/ 0 w 479"/>
              <a:gd name="T1" fmla="*/ 0 h 643"/>
              <a:gd name="T2" fmla="*/ 136 w 479"/>
              <a:gd name="T3" fmla="*/ 570 h 643"/>
              <a:gd name="T4" fmla="*/ 479 w 479"/>
              <a:gd name="T5" fmla="*/ 441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643">
                <a:moveTo>
                  <a:pt x="0" y="0"/>
                </a:moveTo>
                <a:cubicBezTo>
                  <a:pt x="28" y="248"/>
                  <a:pt x="56" y="497"/>
                  <a:pt x="136" y="570"/>
                </a:cubicBezTo>
                <a:cubicBezTo>
                  <a:pt x="216" y="643"/>
                  <a:pt x="419" y="470"/>
                  <a:pt x="479" y="44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he-IL" sz="200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3675063" y="5782314"/>
            <a:ext cx="99836" cy="250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53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1490F-6FC0-4B3A-B38A-99A3650ACA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8012"/>
            <a:ext cx="9144001" cy="764704"/>
          </a:xfrm>
        </p:spPr>
        <p:txBody>
          <a:bodyPr/>
          <a:lstStyle/>
          <a:p>
            <a:pPr algn="ctr"/>
            <a:r>
              <a:rPr lang="en-US" dirty="0" smtClean="0"/>
              <a:t>Floor plan: 64 DSP cores (24KB each) </a:t>
            </a:r>
            <a:br>
              <a:rPr lang="en-US" dirty="0" smtClean="0"/>
            </a:br>
            <a:r>
              <a:rPr lang="en-US" dirty="0" smtClean="0"/>
              <a:t>&amp; 4MB shared memory take 320 mm</a:t>
            </a:r>
            <a:r>
              <a:rPr lang="en-US" baseline="30000" dirty="0" smtClean="0"/>
              <a:t>2</a:t>
            </a:r>
            <a:r>
              <a:rPr lang="en-US" dirty="0" smtClean="0"/>
              <a:t> on 65nm</a:t>
            </a:r>
            <a:endParaRPr lang="en-US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11044" y="1045402"/>
            <a:ext cx="6924675" cy="5587954"/>
            <a:chOff x="1111044" y="944724"/>
            <a:chExt cx="6924675" cy="55879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1044" y="944724"/>
              <a:ext cx="6773324" cy="5400600"/>
            </a:xfrm>
            <a:prstGeom prst="rect">
              <a:avLst/>
            </a:prstGeom>
            <a:solidFill>
              <a:srgbClr val="000000"/>
            </a:solidFill>
          </p:spPr>
        </p:pic>
        <p:sp>
          <p:nvSpPr>
            <p:cNvPr id="5" name="Rectangle 4"/>
            <p:cNvSpPr/>
            <p:nvPr/>
          </p:nvSpPr>
          <p:spPr bwMode="auto">
            <a:xfrm>
              <a:off x="1341140" y="973394"/>
              <a:ext cx="6516724" cy="18735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20.4 mm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rot="16200000">
              <a:off x="-1375582" y="3627107"/>
              <a:ext cx="5184576" cy="18735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15.5 mm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23029" y="6345324"/>
              <a:ext cx="6912690" cy="18735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5155076" y="3652036"/>
              <a:ext cx="5573929" cy="187354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7552492" y="182769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(32+16) × 0.8 Gb/s 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7036904" y="1089261"/>
            <a:ext cx="1417983" cy="308201"/>
          </a:xfrm>
          <a:custGeom>
            <a:avLst/>
            <a:gdLst>
              <a:gd name="connsiteX0" fmla="*/ 1417983 w 1417983"/>
              <a:gd name="connsiteY0" fmla="*/ 228688 h 308201"/>
              <a:gd name="connsiteX1" fmla="*/ 927653 w 1417983"/>
              <a:gd name="connsiteY1" fmla="*/ 56410 h 308201"/>
              <a:gd name="connsiteX2" fmla="*/ 463826 w 1417983"/>
              <a:gd name="connsiteY2" fmla="*/ 16653 h 308201"/>
              <a:gd name="connsiteX3" fmla="*/ 0 w 1417983"/>
              <a:gd name="connsiteY3" fmla="*/ 308201 h 3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983" h="308201">
                <a:moveTo>
                  <a:pt x="1417983" y="228688"/>
                </a:moveTo>
                <a:cubicBezTo>
                  <a:pt x="1252331" y="160218"/>
                  <a:pt x="1086679" y="91749"/>
                  <a:pt x="927653" y="56410"/>
                </a:cubicBezTo>
                <a:cubicBezTo>
                  <a:pt x="768627" y="21071"/>
                  <a:pt x="618435" y="-25312"/>
                  <a:pt x="463826" y="16653"/>
                </a:cubicBezTo>
                <a:cubicBezTo>
                  <a:pt x="309217" y="58618"/>
                  <a:pt x="154608" y="183409"/>
                  <a:pt x="0" y="308201"/>
                </a:cubicBez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565316" y="519654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× 2 × 6.25 Gb/s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632340" y="4977172"/>
            <a:ext cx="786543" cy="93610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" y="1089261"/>
            <a:ext cx="1047393" cy="10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Programming model</a:t>
            </a:r>
          </a:p>
          <a:p>
            <a:r>
              <a:rPr lang="en-US" dirty="0" smtClean="0"/>
              <a:t>Plural architecture</a:t>
            </a:r>
          </a:p>
          <a:p>
            <a:r>
              <a:rPr lang="en-US" dirty="0" smtClean="0"/>
              <a:t>Plural implementation </a:t>
            </a:r>
          </a:p>
          <a:p>
            <a:r>
              <a:rPr lang="en-US" dirty="0" smtClean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 smtClean="0"/>
              <a:t>Plural programming examples</a:t>
            </a:r>
          </a:p>
          <a:p>
            <a:r>
              <a:rPr lang="en-US" dirty="0" err="1" smtClean="0"/>
              <a:t>ManyFlow</a:t>
            </a:r>
            <a:r>
              <a:rPr lang="en-US" dirty="0" smtClean="0"/>
              <a:t> for the Plural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7524" y="990600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RC64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0748"/>
            <a:ext cx="7092280" cy="51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7524" y="2538772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“parallel”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311650" y="1556792"/>
            <a:ext cx="48323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Multiple Plural chips</a:t>
            </a:r>
          </a:p>
          <a:p>
            <a:pPr lvl="1"/>
            <a:r>
              <a:rPr lang="en-US" dirty="0" smtClean="0">
                <a:solidFill>
                  <a:srgbClr val="FF7993"/>
                </a:solidFill>
              </a:rPr>
              <a:t>Distributed computing</a:t>
            </a:r>
            <a:br>
              <a:rPr lang="en-US" dirty="0" smtClean="0">
                <a:solidFill>
                  <a:srgbClr val="FF7993"/>
                </a:solidFill>
              </a:rPr>
            </a:br>
            <a:r>
              <a:rPr lang="en-US" dirty="0" smtClean="0">
                <a:solidFill>
                  <a:srgbClr val="FF7993"/>
                </a:solidFill>
              </a:rPr>
              <a:t>     (message passing)</a:t>
            </a:r>
          </a:p>
          <a:p>
            <a:pPr lvl="1"/>
            <a:r>
              <a:rPr lang="en-US" dirty="0" smtClean="0">
                <a:solidFill>
                  <a:srgbClr val="FF7993"/>
                </a:solidFill>
              </a:rPr>
              <a:t>OR: shared memory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Plural chip</a:t>
            </a:r>
          </a:p>
          <a:p>
            <a:pPr lvl="1"/>
            <a:r>
              <a:rPr lang="en-US" dirty="0" smtClean="0"/>
              <a:t>64 cores, shared memory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high performance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DSP core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7993"/>
                </a:solidFill>
              </a:rPr>
              <a:t>VLIW + SIMD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33" y="1340768"/>
            <a:ext cx="1675154" cy="1431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31" y="5139501"/>
            <a:ext cx="1902225" cy="13138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3412" y="3091837"/>
            <a:ext cx="1144488" cy="1707320"/>
            <a:chOff x="6019800" y="1603375"/>
            <a:chExt cx="2895600" cy="4319588"/>
          </a:xfrm>
        </p:grpSpPr>
        <p:grpSp>
          <p:nvGrpSpPr>
            <p:cNvPr id="10" name="Group 129"/>
            <p:cNvGrpSpPr>
              <a:grpSpLocks/>
            </p:cNvGrpSpPr>
            <p:nvPr/>
          </p:nvGrpSpPr>
          <p:grpSpPr bwMode="auto">
            <a:xfrm>
              <a:off x="6019800" y="1603375"/>
              <a:ext cx="2895600" cy="4319588"/>
              <a:chOff x="3792" y="1010"/>
              <a:chExt cx="1824" cy="2721"/>
            </a:xfrm>
          </p:grpSpPr>
          <p:grpSp>
            <p:nvGrpSpPr>
              <p:cNvPr id="20" name="Group 63"/>
              <p:cNvGrpSpPr>
                <a:grpSpLocks/>
              </p:cNvGrpSpPr>
              <p:nvPr/>
            </p:nvGrpSpPr>
            <p:grpSpPr bwMode="auto">
              <a:xfrm>
                <a:off x="3795" y="2072"/>
                <a:ext cx="1801" cy="1659"/>
                <a:chOff x="627" y="1926"/>
                <a:chExt cx="1801" cy="1659"/>
              </a:xfrm>
            </p:grpSpPr>
            <p:sp>
              <p:nvSpPr>
                <p:cNvPr id="33" name="Rectangle 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8" y="1311"/>
                  <a:ext cx="402" cy="1799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700"/>
                </a:p>
              </p:txBody>
            </p:sp>
            <p:sp>
              <p:nvSpPr>
                <p:cNvPr id="34" name="Rectangle 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1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 dirty="0"/>
                    <a:t>P</a:t>
                  </a:r>
                </a:p>
              </p:txBody>
            </p:sp>
            <p:sp>
              <p:nvSpPr>
                <p:cNvPr id="35" name="Rectangle 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07" y="2130"/>
                  <a:ext cx="125" cy="163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36" name="Rectangle 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793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37" name="Rectangle 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578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38" name="Rectangle 4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64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39" name="Rectangle 4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150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40" name="Rectangle 4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937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41" name="Rectangle 4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22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" b="1"/>
                    <a:t>P</a:t>
                  </a:r>
                </a:p>
              </p:txBody>
            </p:sp>
            <p:sp>
              <p:nvSpPr>
                <p:cNvPr id="42" name="Rectangle 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217" y="2373"/>
                  <a:ext cx="624" cy="1799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700"/>
                </a:p>
              </p:txBody>
            </p:sp>
            <p:grpSp>
              <p:nvGrpSpPr>
                <p:cNvPr id="43" name="Group 76"/>
                <p:cNvGrpSpPr>
                  <a:grpSpLocks/>
                </p:cNvGrpSpPr>
                <p:nvPr/>
              </p:nvGrpSpPr>
              <p:grpSpPr bwMode="auto">
                <a:xfrm>
                  <a:off x="791" y="2274"/>
                  <a:ext cx="1491" cy="222"/>
                  <a:chOff x="2118" y="2274"/>
                  <a:chExt cx="1491" cy="270"/>
                </a:xfrm>
              </p:grpSpPr>
              <p:sp>
                <p:nvSpPr>
                  <p:cNvPr id="63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4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5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6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7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8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9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70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</p:grpSp>
            <p:sp>
              <p:nvSpPr>
                <p:cNvPr id="4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2496"/>
                  <a:ext cx="1800" cy="240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500" b="1"/>
                    <a:t>P-to-M resolving NoC</a:t>
                  </a:r>
                </a:p>
              </p:txBody>
            </p:sp>
            <p:grpSp>
              <p:nvGrpSpPr>
                <p:cNvPr id="45" name="Group 87"/>
                <p:cNvGrpSpPr>
                  <a:grpSpLocks/>
                </p:cNvGrpSpPr>
                <p:nvPr/>
              </p:nvGrpSpPr>
              <p:grpSpPr bwMode="auto">
                <a:xfrm>
                  <a:off x="789" y="2736"/>
                  <a:ext cx="1491" cy="222"/>
                  <a:chOff x="2118" y="2274"/>
                  <a:chExt cx="1491" cy="270"/>
                </a:xfrm>
              </p:grpSpPr>
              <p:sp>
                <p:nvSpPr>
                  <p:cNvPr id="55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6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7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8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9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0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1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62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</p:grpSp>
            <p:grpSp>
              <p:nvGrpSpPr>
                <p:cNvPr id="46" name="Group 96"/>
                <p:cNvGrpSpPr>
                  <a:grpSpLocks/>
                </p:cNvGrpSpPr>
                <p:nvPr/>
              </p:nvGrpSpPr>
              <p:grpSpPr bwMode="auto">
                <a:xfrm>
                  <a:off x="788" y="1926"/>
                  <a:ext cx="1491" cy="222"/>
                  <a:chOff x="2118" y="2274"/>
                  <a:chExt cx="1491" cy="270"/>
                </a:xfrm>
              </p:grpSpPr>
              <p:sp>
                <p:nvSpPr>
                  <p:cNvPr id="47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4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49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2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54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</p:grpSp>
          </p:grpSp>
          <p:grpSp>
            <p:nvGrpSpPr>
              <p:cNvPr id="21" name="Group 105"/>
              <p:cNvGrpSpPr>
                <a:grpSpLocks/>
              </p:cNvGrpSpPr>
              <p:nvPr/>
            </p:nvGrpSpPr>
            <p:grpSpPr bwMode="auto">
              <a:xfrm>
                <a:off x="3792" y="1010"/>
                <a:ext cx="1824" cy="1056"/>
                <a:chOff x="624" y="864"/>
                <a:chExt cx="1824" cy="1056"/>
              </a:xfrm>
            </p:grpSpPr>
            <p:sp>
              <p:nvSpPr>
                <p:cNvPr id="22" name="Rectangle 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44" y="636"/>
                  <a:ext cx="402" cy="857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 anchorCtr="1"/>
                <a:lstStyle/>
                <a:p>
                  <a:pPr algn="l"/>
                  <a:r>
                    <a:rPr lang="en-US" sz="600" b="1"/>
                    <a:t>scheduler</a:t>
                  </a:r>
                </a:p>
              </p:txBody>
            </p:sp>
            <p:grpSp>
              <p:nvGrpSpPr>
                <p:cNvPr id="23" name="Group 107"/>
                <p:cNvGrpSpPr>
                  <a:grpSpLocks/>
                </p:cNvGrpSpPr>
                <p:nvPr/>
              </p:nvGrpSpPr>
              <p:grpSpPr bwMode="auto">
                <a:xfrm>
                  <a:off x="1231" y="1266"/>
                  <a:ext cx="619" cy="222"/>
                  <a:chOff x="2118" y="2274"/>
                  <a:chExt cx="1491" cy="270"/>
                </a:xfrm>
              </p:grpSpPr>
              <p:sp>
                <p:nvSpPr>
                  <p:cNvPr id="25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26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27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28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29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30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31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  <p:sp>
                <p:nvSpPr>
                  <p:cNvPr id="32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600"/>
                  </a:p>
                </p:txBody>
              </p:sp>
            </p:grpSp>
            <p:sp>
              <p:nvSpPr>
                <p:cNvPr id="24" name="AutoShape 116"/>
                <p:cNvSpPr>
                  <a:spLocks noChangeArrowheads="1"/>
                </p:cNvSpPr>
                <p:nvPr/>
              </p:nvSpPr>
              <p:spPr bwMode="auto">
                <a:xfrm flipV="1">
                  <a:off x="624" y="1488"/>
                  <a:ext cx="1824" cy="432"/>
                </a:xfrm>
                <a:custGeom>
                  <a:avLst/>
                  <a:gdLst>
                    <a:gd name="T0" fmla="*/ 1634 w 21600"/>
                    <a:gd name="T1" fmla="*/ 216 h 21600"/>
                    <a:gd name="T2" fmla="*/ 912 w 21600"/>
                    <a:gd name="T3" fmla="*/ 432 h 21600"/>
                    <a:gd name="T4" fmla="*/ 190 w 21600"/>
                    <a:gd name="T5" fmla="*/ 216 h 21600"/>
                    <a:gd name="T6" fmla="*/ 91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050 w 21600"/>
                    <a:gd name="T13" fmla="*/ 4050 h 21600"/>
                    <a:gd name="T14" fmla="*/ 17550 w 21600"/>
                    <a:gd name="T15" fmla="*/ 175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499" y="21600"/>
                      </a:lnTo>
                      <a:lnTo>
                        <a:pt x="171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lIns="0" anchor="ctr" anchorCtr="1"/>
                <a:lstStyle/>
                <a:p>
                  <a:pPr algn="ctr" rtl="0"/>
                  <a:r>
                    <a:rPr lang="en-US" sz="600" b="1"/>
                    <a:t>P-to-S </a:t>
                  </a:r>
                  <a:br>
                    <a:rPr lang="en-US" sz="600" b="1"/>
                  </a:br>
                  <a:r>
                    <a:rPr lang="en-US" sz="600" b="1"/>
                    <a:t>scheduling NoC</a:t>
                  </a:r>
                  <a:endParaRPr lang="en-US" sz="600"/>
                </a:p>
              </p:txBody>
            </p:sp>
          </p:grpSp>
        </p:grpSp>
        <p:sp>
          <p:nvSpPr>
            <p:cNvPr id="11" name="Text Box 61"/>
            <p:cNvSpPr txBox="1">
              <a:spLocks noChangeAspect="1" noChangeArrowheads="1"/>
            </p:cNvSpPr>
            <p:nvPr/>
          </p:nvSpPr>
          <p:spPr bwMode="auto">
            <a:xfrm>
              <a:off x="6383815" y="5541169"/>
              <a:ext cx="2247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916" tIns="28458" rIns="56916" bIns="2845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>
                <a:spcAft>
                  <a:spcPts val="1000"/>
                </a:spcAft>
              </a:pPr>
              <a:r>
                <a:rPr lang="en-US" sz="600" b="1" dirty="0" smtClean="0">
                  <a:solidFill>
                    <a:schemeClr val="bg1"/>
                  </a:solidFill>
                </a:rPr>
                <a:t>Shared memory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06424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447856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95559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143262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490965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838668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186371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534074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719572" y="2946401"/>
            <a:ext cx="7966248" cy="1998192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50CD69-BBCE-47E9-AEEB-DE50EF4ECADB}" type="slidenum">
              <a:rPr lang="he-IL"/>
              <a:pPr eaLnBrk="1" hangingPunct="1"/>
              <a:t>23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Plural task-oriented programming model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1175" y="1325563"/>
            <a:ext cx="5508625" cy="21161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Programmer generates TWO parts:</a:t>
            </a:r>
          </a:p>
          <a:p>
            <a:pPr lvl="1" eaLnBrk="1" hangingPunct="1"/>
            <a:r>
              <a:rPr lang="en-US" sz="2000" dirty="0"/>
              <a:t>T</a:t>
            </a:r>
            <a:r>
              <a:rPr lang="en-US" sz="2000" dirty="0" smtClean="0"/>
              <a:t>ask-dependency-graph </a:t>
            </a:r>
          </a:p>
          <a:p>
            <a:pPr lvl="1" eaLnBrk="1" hangingPunct="1"/>
            <a:r>
              <a:rPr lang="en-US" sz="2000" dirty="0" smtClean="0"/>
              <a:t>Sequential task codes</a:t>
            </a:r>
          </a:p>
          <a:p>
            <a:pPr eaLnBrk="1" hangingPunct="1"/>
            <a:r>
              <a:rPr lang="en-US" sz="2400" dirty="0" smtClean="0"/>
              <a:t>Task graph loaded into scheduler</a:t>
            </a:r>
          </a:p>
          <a:p>
            <a:pPr eaLnBrk="1" hangingPunct="1"/>
            <a:r>
              <a:rPr lang="en-US" sz="2400" dirty="0" smtClean="0"/>
              <a:t>Tasks loaded into memory</a:t>
            </a:r>
          </a:p>
        </p:txBody>
      </p:sp>
      <p:grpSp>
        <p:nvGrpSpPr>
          <p:cNvPr id="77957" name="Group 133"/>
          <p:cNvGrpSpPr>
            <a:grpSpLocks/>
          </p:cNvGrpSpPr>
          <p:nvPr/>
        </p:nvGrpSpPr>
        <p:grpSpPr bwMode="auto">
          <a:xfrm>
            <a:off x="304800" y="3581401"/>
            <a:ext cx="5059363" cy="2979738"/>
            <a:chOff x="192" y="2256"/>
            <a:chExt cx="3187" cy="1877"/>
          </a:xfrm>
        </p:grpSpPr>
        <p:sp>
          <p:nvSpPr>
            <p:cNvPr id="14399" name="Text Box 3"/>
            <p:cNvSpPr txBox="1">
              <a:spLocks noChangeArrowheads="1"/>
            </p:cNvSpPr>
            <p:nvPr/>
          </p:nvSpPr>
          <p:spPr bwMode="auto">
            <a:xfrm>
              <a:off x="240" y="2592"/>
              <a:ext cx="3139" cy="1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n-US" sz="1900" dirty="0"/>
                <a:t> </a:t>
              </a:r>
              <a:r>
                <a:rPr lang="en-US" sz="1900" b="1" dirty="0" smtClean="0"/>
                <a:t>regular</a:t>
              </a:r>
              <a:endParaRPr lang="en-US" sz="1900" b="1" dirty="0"/>
            </a:p>
            <a:p>
              <a:pPr algn="l" rtl="0" eaLnBrk="1" hangingPunct="1"/>
              <a:r>
                <a:rPr lang="en-US" sz="1900" b="1" dirty="0"/>
                <a:t> duplicable   </a:t>
              </a:r>
              <a:r>
                <a:rPr lang="en-US" sz="1900" b="1" dirty="0" smtClean="0"/>
                <a:t> </a:t>
              </a:r>
              <a:r>
                <a:rPr lang="en-US" dirty="0" err="1" smtClean="0"/>
                <a:t>taskName</a:t>
              </a:r>
              <a:r>
                <a:rPr lang="en-US" b="1" dirty="0" smtClean="0"/>
                <a:t> ( </a:t>
              </a:r>
              <a:r>
                <a:rPr lang="en-US" dirty="0" err="1" smtClean="0"/>
                <a:t>instance_id</a:t>
              </a:r>
              <a:r>
                <a:rPr lang="en-US" b="1" dirty="0" smtClean="0"/>
                <a:t> </a:t>
              </a:r>
              <a:r>
                <a:rPr lang="en-US" b="1" dirty="0"/>
                <a:t>)</a:t>
              </a:r>
              <a:r>
                <a:rPr lang="en-US" dirty="0"/>
                <a:t> </a:t>
              </a:r>
              <a:endParaRPr lang="en-US" sz="1900" b="1" dirty="0" smtClean="0"/>
            </a:p>
            <a:p>
              <a:pPr algn="l" rtl="0" eaLnBrk="1" hangingPunct="1"/>
              <a:r>
                <a:rPr lang="en-US" sz="1900" b="1" dirty="0" smtClean="0"/>
                <a:t> </a:t>
              </a:r>
              <a:endParaRPr lang="en-US" sz="1900" dirty="0" smtClean="0"/>
            </a:p>
            <a:p>
              <a:pPr algn="l" rtl="0" eaLnBrk="1" hangingPunct="1"/>
              <a:r>
                <a:rPr lang="en-US" sz="1900" b="1" dirty="0" smtClean="0"/>
                <a:t>{</a:t>
              </a:r>
            </a:p>
            <a:p>
              <a:pPr algn="l" rtl="0" eaLnBrk="1" hangingPunct="1"/>
              <a:r>
                <a:rPr lang="en-US" sz="1900" dirty="0"/>
                <a:t>	</a:t>
              </a:r>
              <a:r>
                <a:rPr lang="en-US" sz="1900" b="1" dirty="0"/>
                <a:t>…</a:t>
              </a:r>
              <a:r>
                <a:rPr lang="en-US" sz="1900" dirty="0"/>
                <a:t> </a:t>
              </a:r>
              <a:r>
                <a:rPr lang="en-US" sz="2000" dirty="0" err="1"/>
                <a:t>instance_id</a:t>
              </a:r>
              <a:r>
                <a:rPr lang="en-US" sz="2000" b="1" dirty="0"/>
                <a:t> </a:t>
              </a:r>
              <a:r>
                <a:rPr lang="en-US" sz="1900" b="1" dirty="0" smtClean="0"/>
                <a:t>….  </a:t>
              </a:r>
            </a:p>
            <a:p>
              <a:pPr algn="l" rtl="0" eaLnBrk="1" hangingPunct="1"/>
              <a:r>
                <a:rPr lang="en-US" sz="1900" b="1" dirty="0">
                  <a:solidFill>
                    <a:srgbClr val="0000FF"/>
                  </a:solidFill>
                </a:rPr>
                <a:t>	</a:t>
              </a:r>
              <a:r>
                <a:rPr lang="en-US" sz="1900" b="1" dirty="0" smtClean="0">
                  <a:solidFill>
                    <a:srgbClr val="0000FF"/>
                  </a:solidFill>
                </a:rPr>
                <a:t>	</a:t>
              </a:r>
              <a:r>
                <a:rPr lang="en-US" sz="1400" dirty="0" smtClean="0">
                  <a:solidFill>
                    <a:srgbClr val="0000FF"/>
                  </a:solidFill>
                </a:rPr>
                <a:t>//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instance_id</a:t>
              </a:r>
              <a:r>
                <a:rPr lang="en-US" sz="1050" dirty="0" smtClean="0">
                  <a:solidFill>
                    <a:srgbClr val="0000FF"/>
                  </a:solidFill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</a:rPr>
                <a:t>is instance number</a:t>
              </a:r>
              <a:endParaRPr lang="en-US" sz="1400" dirty="0">
                <a:solidFill>
                  <a:srgbClr val="0000FF"/>
                </a:solidFill>
              </a:endParaRPr>
            </a:p>
            <a:p>
              <a:pPr algn="l" rtl="0" eaLnBrk="1" hangingPunct="1"/>
              <a:r>
                <a:rPr lang="en-US" sz="1900" dirty="0"/>
                <a:t>	</a:t>
              </a:r>
              <a:r>
                <a:rPr lang="en-US" sz="1900" b="1" dirty="0"/>
                <a:t>…..</a:t>
              </a:r>
              <a:r>
                <a:rPr lang="en-US" sz="1900" dirty="0"/>
                <a:t>	</a:t>
              </a:r>
            </a:p>
            <a:p>
              <a:pPr algn="l" rtl="0" eaLnBrk="1" hangingPunct="1"/>
              <a:r>
                <a:rPr lang="en-US" sz="1900" b="1" dirty="0"/>
                <a:t>}</a:t>
              </a:r>
            </a:p>
          </p:txBody>
        </p:sp>
        <p:sp>
          <p:nvSpPr>
            <p:cNvPr id="14400" name="AutoShape 58"/>
            <p:cNvSpPr>
              <a:spLocks/>
            </p:cNvSpPr>
            <p:nvPr/>
          </p:nvSpPr>
          <p:spPr bwMode="auto">
            <a:xfrm>
              <a:off x="288" y="2642"/>
              <a:ext cx="34" cy="380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60"/>
            <p:cNvSpPr txBox="1">
              <a:spLocks noChangeArrowheads="1"/>
            </p:cNvSpPr>
            <p:nvPr/>
          </p:nvSpPr>
          <p:spPr bwMode="auto">
            <a:xfrm>
              <a:off x="192" y="2256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en-US" b="1" u="sng"/>
                <a:t>Task template:</a:t>
              </a:r>
            </a:p>
          </p:txBody>
        </p:sp>
        <p:sp>
          <p:nvSpPr>
            <p:cNvPr id="76" name="AutoShape 58"/>
            <p:cNvSpPr>
              <a:spLocks/>
            </p:cNvSpPr>
            <p:nvPr/>
          </p:nvSpPr>
          <p:spPr bwMode="auto">
            <a:xfrm flipH="1">
              <a:off x="1122" y="2642"/>
              <a:ext cx="34" cy="380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" name="Freeform 61"/>
          <p:cNvSpPr>
            <a:spLocks/>
          </p:cNvSpPr>
          <p:nvPr/>
        </p:nvSpPr>
        <p:spPr bwMode="auto">
          <a:xfrm>
            <a:off x="5486400" y="1892300"/>
            <a:ext cx="1143000" cy="774700"/>
          </a:xfrm>
          <a:custGeom>
            <a:avLst/>
            <a:gdLst>
              <a:gd name="T0" fmla="*/ 0 w 720"/>
              <a:gd name="T1" fmla="*/ 774700 h 488"/>
              <a:gd name="T2" fmla="*/ 304800 w 720"/>
              <a:gd name="T3" fmla="*/ 546100 h 488"/>
              <a:gd name="T4" fmla="*/ 533400 w 720"/>
              <a:gd name="T5" fmla="*/ 88900 h 488"/>
              <a:gd name="T6" fmla="*/ 1143000 w 720"/>
              <a:gd name="T7" fmla="*/ 12700 h 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0" h="488">
                <a:moveTo>
                  <a:pt x="0" y="488"/>
                </a:moveTo>
                <a:cubicBezTo>
                  <a:pt x="68" y="452"/>
                  <a:pt x="136" y="416"/>
                  <a:pt x="192" y="344"/>
                </a:cubicBezTo>
                <a:cubicBezTo>
                  <a:pt x="248" y="272"/>
                  <a:pt x="248" y="112"/>
                  <a:pt x="336" y="56"/>
                </a:cubicBezTo>
                <a:cubicBezTo>
                  <a:pt x="424" y="0"/>
                  <a:pt x="572" y="4"/>
                  <a:pt x="720" y="8"/>
                </a:cubicBezTo>
              </a:path>
            </a:pathLst>
          </a:custGeom>
          <a:noFill/>
          <a:ln w="28575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Freeform 62"/>
          <p:cNvSpPr>
            <a:spLocks/>
          </p:cNvSpPr>
          <p:nvPr/>
        </p:nvSpPr>
        <p:spPr bwMode="auto">
          <a:xfrm>
            <a:off x="4648200" y="3236913"/>
            <a:ext cx="1198563" cy="1806575"/>
          </a:xfrm>
          <a:custGeom>
            <a:avLst/>
            <a:gdLst>
              <a:gd name="T0" fmla="*/ 0 w 755"/>
              <a:gd name="T1" fmla="*/ 26988 h 1138"/>
              <a:gd name="T2" fmla="*/ 407988 w 755"/>
              <a:gd name="T3" fmla="*/ 241300 h 1138"/>
              <a:gd name="T4" fmla="*/ 547688 w 755"/>
              <a:gd name="T5" fmla="*/ 1473200 h 1138"/>
              <a:gd name="T6" fmla="*/ 1198563 w 755"/>
              <a:gd name="T7" fmla="*/ 1806575 h 11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5" h="1138">
                <a:moveTo>
                  <a:pt x="0" y="17"/>
                </a:moveTo>
                <a:cubicBezTo>
                  <a:pt x="43" y="39"/>
                  <a:pt x="200" y="0"/>
                  <a:pt x="257" y="152"/>
                </a:cubicBezTo>
                <a:cubicBezTo>
                  <a:pt x="314" y="304"/>
                  <a:pt x="262" y="764"/>
                  <a:pt x="345" y="928"/>
                </a:cubicBezTo>
                <a:cubicBezTo>
                  <a:pt x="428" y="1092"/>
                  <a:pt x="670" y="1094"/>
                  <a:pt x="755" y="1138"/>
                </a:cubicBezTo>
              </a:path>
            </a:pathLst>
          </a:custGeom>
          <a:noFill/>
          <a:ln w="28575" cmpd="sng">
            <a:solidFill>
              <a:srgbClr val="CC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19800" y="1603375"/>
            <a:ext cx="2895600" cy="4319588"/>
            <a:chOff x="6019800" y="1603375"/>
            <a:chExt cx="2895600" cy="4319588"/>
          </a:xfrm>
        </p:grpSpPr>
        <p:grpSp>
          <p:nvGrpSpPr>
            <p:cNvPr id="14344" name="Group 129"/>
            <p:cNvGrpSpPr>
              <a:grpSpLocks/>
            </p:cNvGrpSpPr>
            <p:nvPr/>
          </p:nvGrpSpPr>
          <p:grpSpPr bwMode="auto">
            <a:xfrm>
              <a:off x="6019800" y="1603375"/>
              <a:ext cx="2895600" cy="4319588"/>
              <a:chOff x="3792" y="1010"/>
              <a:chExt cx="1824" cy="2721"/>
            </a:xfrm>
          </p:grpSpPr>
          <p:grpSp>
            <p:nvGrpSpPr>
              <p:cNvPr id="14345" name="Group 63"/>
              <p:cNvGrpSpPr>
                <a:grpSpLocks/>
              </p:cNvGrpSpPr>
              <p:nvPr/>
            </p:nvGrpSpPr>
            <p:grpSpPr bwMode="auto">
              <a:xfrm>
                <a:off x="3795" y="2072"/>
                <a:ext cx="1801" cy="1659"/>
                <a:chOff x="627" y="1926"/>
                <a:chExt cx="1801" cy="1659"/>
              </a:xfrm>
            </p:grpSpPr>
            <p:sp>
              <p:nvSpPr>
                <p:cNvPr id="14358" name="Rectangle 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28" y="1311"/>
                  <a:ext cx="402" cy="1799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900"/>
                </a:p>
              </p:txBody>
            </p:sp>
            <p:sp>
              <p:nvSpPr>
                <p:cNvPr id="14359" name="Rectangle 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1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 dirty="0"/>
                    <a:t>P</a:t>
                  </a:r>
                </a:p>
              </p:txBody>
            </p:sp>
            <p:sp>
              <p:nvSpPr>
                <p:cNvPr id="14360" name="Rectangle 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07" y="2130"/>
                  <a:ext cx="125" cy="163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1" name="Rectangle 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793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2" name="Rectangle 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578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3" name="Rectangle 4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64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4" name="Rectangle 4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150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5" name="Rectangle 4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937" y="2131"/>
                  <a:ext cx="125" cy="161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6" name="Rectangle 4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22" y="2131"/>
                  <a:ext cx="125" cy="16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0" tIns="0" rIns="0" bIns="0" anchor="ctr" anchorCtr="1"/>
                <a:lstStyle/>
                <a:p>
                  <a:pPr algn="ctr"/>
                  <a:r>
                    <a:rPr lang="en-US" sz="1000" b="1"/>
                    <a:t>P</a:t>
                  </a:r>
                </a:p>
              </p:txBody>
            </p:sp>
            <p:sp>
              <p:nvSpPr>
                <p:cNvPr id="14369" name="Rectangle 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217" y="2373"/>
                  <a:ext cx="624" cy="1799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900"/>
                </a:p>
              </p:txBody>
            </p:sp>
            <p:grpSp>
              <p:nvGrpSpPr>
                <p:cNvPr id="14370" name="Group 76"/>
                <p:cNvGrpSpPr>
                  <a:grpSpLocks/>
                </p:cNvGrpSpPr>
                <p:nvPr/>
              </p:nvGrpSpPr>
              <p:grpSpPr bwMode="auto">
                <a:xfrm>
                  <a:off x="791" y="2274"/>
                  <a:ext cx="1491" cy="222"/>
                  <a:chOff x="2118" y="2274"/>
                  <a:chExt cx="1491" cy="270"/>
                </a:xfrm>
              </p:grpSpPr>
              <p:sp>
                <p:nvSpPr>
                  <p:cNvPr id="14391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2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4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5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6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7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8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72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2496"/>
                  <a:ext cx="1800" cy="240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0"/>
                  <a:r>
                    <a:rPr lang="en-US" sz="1600" b="1"/>
                    <a:t>P-to-M resolving NoC</a:t>
                  </a:r>
                </a:p>
              </p:txBody>
            </p:sp>
            <p:grpSp>
              <p:nvGrpSpPr>
                <p:cNvPr id="14373" name="Group 87"/>
                <p:cNvGrpSpPr>
                  <a:grpSpLocks/>
                </p:cNvGrpSpPr>
                <p:nvPr/>
              </p:nvGrpSpPr>
              <p:grpSpPr bwMode="auto">
                <a:xfrm>
                  <a:off x="789" y="2736"/>
                  <a:ext cx="1491" cy="222"/>
                  <a:chOff x="2118" y="2274"/>
                  <a:chExt cx="1491" cy="270"/>
                </a:xfrm>
              </p:grpSpPr>
              <p:sp>
                <p:nvSpPr>
                  <p:cNvPr id="14383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4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5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6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7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8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9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0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4" name="Group 96"/>
                <p:cNvGrpSpPr>
                  <a:grpSpLocks/>
                </p:cNvGrpSpPr>
                <p:nvPr/>
              </p:nvGrpSpPr>
              <p:grpSpPr bwMode="auto">
                <a:xfrm>
                  <a:off x="788" y="1926"/>
                  <a:ext cx="1491" cy="222"/>
                  <a:chOff x="2118" y="2274"/>
                  <a:chExt cx="1491" cy="270"/>
                </a:xfrm>
              </p:grpSpPr>
              <p:sp>
                <p:nvSpPr>
                  <p:cNvPr id="14375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7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7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78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79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0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1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2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346" name="Group 105"/>
              <p:cNvGrpSpPr>
                <a:grpSpLocks/>
              </p:cNvGrpSpPr>
              <p:nvPr/>
            </p:nvGrpSpPr>
            <p:grpSpPr bwMode="auto">
              <a:xfrm>
                <a:off x="3792" y="1010"/>
                <a:ext cx="1824" cy="1056"/>
                <a:chOff x="624" y="864"/>
                <a:chExt cx="1824" cy="1056"/>
              </a:xfrm>
            </p:grpSpPr>
            <p:sp>
              <p:nvSpPr>
                <p:cNvPr id="14347" name="Rectangle 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44" y="636"/>
                  <a:ext cx="402" cy="857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 anchorCtr="1"/>
                <a:lstStyle/>
                <a:p>
                  <a:pPr algn="l"/>
                  <a:r>
                    <a:rPr lang="en-US" b="1"/>
                    <a:t>scheduler</a:t>
                  </a:r>
                </a:p>
              </p:txBody>
            </p:sp>
            <p:grpSp>
              <p:nvGrpSpPr>
                <p:cNvPr id="14348" name="Group 107"/>
                <p:cNvGrpSpPr>
                  <a:grpSpLocks/>
                </p:cNvGrpSpPr>
                <p:nvPr/>
              </p:nvGrpSpPr>
              <p:grpSpPr bwMode="auto">
                <a:xfrm>
                  <a:off x="1231" y="1266"/>
                  <a:ext cx="619" cy="222"/>
                  <a:chOff x="2118" y="2274"/>
                  <a:chExt cx="1491" cy="270"/>
                </a:xfrm>
              </p:grpSpPr>
              <p:sp>
                <p:nvSpPr>
                  <p:cNvPr id="14350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8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1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2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3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7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4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0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3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6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6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7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9" y="2274"/>
                    <a:ext cx="0" cy="2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49" name="AutoShape 116"/>
                <p:cNvSpPr>
                  <a:spLocks noChangeArrowheads="1"/>
                </p:cNvSpPr>
                <p:nvPr/>
              </p:nvSpPr>
              <p:spPr bwMode="auto">
                <a:xfrm flipV="1">
                  <a:off x="624" y="1488"/>
                  <a:ext cx="1824" cy="432"/>
                </a:xfrm>
                <a:custGeom>
                  <a:avLst/>
                  <a:gdLst>
                    <a:gd name="T0" fmla="*/ 1634 w 21600"/>
                    <a:gd name="T1" fmla="*/ 216 h 21600"/>
                    <a:gd name="T2" fmla="*/ 912 w 21600"/>
                    <a:gd name="T3" fmla="*/ 432 h 21600"/>
                    <a:gd name="T4" fmla="*/ 190 w 21600"/>
                    <a:gd name="T5" fmla="*/ 216 h 21600"/>
                    <a:gd name="T6" fmla="*/ 91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050 w 21600"/>
                    <a:gd name="T13" fmla="*/ 4050 h 21600"/>
                    <a:gd name="T14" fmla="*/ 17550 w 21600"/>
                    <a:gd name="T15" fmla="*/ 175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499" y="21600"/>
                      </a:lnTo>
                      <a:lnTo>
                        <a:pt x="171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lIns="0" anchor="ctr" anchorCtr="1"/>
                <a:lstStyle/>
                <a:p>
                  <a:pPr algn="ctr" rtl="0"/>
                  <a:r>
                    <a:rPr lang="en-US" b="1"/>
                    <a:t>P-to-S </a:t>
                  </a:r>
                  <a:br>
                    <a:rPr lang="en-US" b="1"/>
                  </a:br>
                  <a:r>
                    <a:rPr lang="en-US" b="1"/>
                    <a:t>scheduling NoC</a:t>
                  </a:r>
                  <a:endParaRPr lang="en-US"/>
                </a:p>
              </p:txBody>
            </p:sp>
          </p:grpSp>
        </p:grpSp>
        <p:sp>
          <p:nvSpPr>
            <p:cNvPr id="67" name="Text Box 61"/>
            <p:cNvSpPr txBox="1">
              <a:spLocks noChangeAspect="1" noChangeArrowheads="1"/>
            </p:cNvSpPr>
            <p:nvPr/>
          </p:nvSpPr>
          <p:spPr bwMode="auto">
            <a:xfrm>
              <a:off x="6383815" y="5541169"/>
              <a:ext cx="2247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916" tIns="28458" rIns="56916" bIns="2845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>
                <a:spcAft>
                  <a:spcPts val="100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Shared memory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106424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447856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95559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43262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490965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38668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186371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534074" y="5058073"/>
              <a:ext cx="280988" cy="468052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Fine Grain Parallelization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Convert (independent) loop iterations</a:t>
            </a:r>
          </a:p>
          <a:p>
            <a:pPr eaLnBrk="1" hangingPunct="1"/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( i=0; i&lt;10000; i++ ) { a[i] = b[i]*c[i]; }</a:t>
            </a:r>
          </a:p>
          <a:p>
            <a:pPr lvl="1" eaLnBrk="1" hangingPunct="1"/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dirty="0" smtClean="0"/>
              <a:t> into parallel tasks</a:t>
            </a:r>
          </a:p>
          <a:p>
            <a:pPr marL="457200" lvl="1" indent="0" eaLnBrk="1" hangingPunct="1"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set_task_quota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doLargeLoop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10000)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 eaLnBrk="1" hangingPunct="1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 eaLnBrk="1" hangingPunct="1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doLargeLoop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2000" b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id)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 a[id] = b[id]*c[id];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 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//id is instance number </a:t>
            </a:r>
            <a:endParaRPr lang="he-IL" sz="20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69744-1208-4279-ACAC-AC33ED6E68B1}" type="slidenum">
              <a:rPr lang="he-IL"/>
              <a:pPr eaLnBrk="1" hangingPunct="1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256076" y="2798930"/>
            <a:ext cx="3379923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duplicable </a:t>
            </a:r>
            <a:r>
              <a:rPr lang="en-US" dirty="0" err="1" smtClean="0"/>
              <a:t>doLargeLoop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948264" y="2384884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>
            <a:off x="6946038" y="3194974"/>
            <a:ext cx="2227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AE2B4B-E0B0-49E0-8B2A-A01916BC1E07}" type="slidenum">
              <a:rPr lang="he-IL"/>
              <a:pPr eaLnBrk="1" hangingPunct="1"/>
              <a:t>25</a:t>
            </a:fld>
            <a:endParaRPr 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Task graph example (2D FFT)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431800" y="990600"/>
            <a:ext cx="189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900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228600" y="1225550"/>
            <a:ext cx="233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900" b="1" dirty="0">
                <a:solidFill>
                  <a:srgbClr val="008000"/>
                </a:solidFill>
              </a:rPr>
              <a:t>Duplicable task</a:t>
            </a:r>
          </a:p>
        </p:txBody>
      </p:sp>
      <p:grpSp>
        <p:nvGrpSpPr>
          <p:cNvPr id="16390" name="Group 306"/>
          <p:cNvGrpSpPr>
            <a:grpSpLocks/>
          </p:cNvGrpSpPr>
          <p:nvPr/>
        </p:nvGrpSpPr>
        <p:grpSpPr bwMode="auto">
          <a:xfrm>
            <a:off x="2811463" y="914400"/>
            <a:ext cx="3741737" cy="5627688"/>
            <a:chOff x="1771" y="768"/>
            <a:chExt cx="2357" cy="3545"/>
          </a:xfrm>
        </p:grpSpPr>
        <p:sp>
          <p:nvSpPr>
            <p:cNvPr id="16396" name="Rectangle 15"/>
            <p:cNvSpPr>
              <a:spLocks noChangeArrowheads="1"/>
            </p:cNvSpPr>
            <p:nvPr/>
          </p:nvSpPr>
          <p:spPr bwMode="auto">
            <a:xfrm>
              <a:off x="2009" y="1075"/>
              <a:ext cx="431" cy="1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>
              <a:off x="2009" y="1075"/>
              <a:ext cx="431" cy="115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>
              <a:off x="1949" y="1119"/>
              <a:ext cx="430" cy="116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1949" y="1119"/>
              <a:ext cx="430" cy="1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23"/>
            <p:cNvSpPr>
              <a:spLocks noChangeShapeType="1"/>
            </p:cNvSpPr>
            <p:nvPr/>
          </p:nvSpPr>
          <p:spPr bwMode="auto">
            <a:xfrm flipH="1">
              <a:off x="3168" y="1944"/>
              <a:ext cx="488" cy="23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24"/>
            <p:cNvSpPr>
              <a:spLocks/>
            </p:cNvSpPr>
            <p:nvPr/>
          </p:nvSpPr>
          <p:spPr bwMode="auto">
            <a:xfrm>
              <a:off x="3126" y="2167"/>
              <a:ext cx="57" cy="34"/>
            </a:xfrm>
            <a:custGeom>
              <a:avLst/>
              <a:gdLst>
                <a:gd name="T0" fmla="*/ 57 w 57"/>
                <a:gd name="T1" fmla="*/ 22 h 34"/>
                <a:gd name="T2" fmla="*/ 0 w 57"/>
                <a:gd name="T3" fmla="*/ 34 h 34"/>
                <a:gd name="T4" fmla="*/ 36 w 57"/>
                <a:gd name="T5" fmla="*/ 0 h 34"/>
                <a:gd name="T6" fmla="*/ 57 w 57"/>
                <a:gd name="T7" fmla="*/ 22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4">
                  <a:moveTo>
                    <a:pt x="57" y="22"/>
                  </a:moveTo>
                  <a:lnTo>
                    <a:pt x="0" y="34"/>
                  </a:lnTo>
                  <a:lnTo>
                    <a:pt x="36" y="0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27"/>
            <p:cNvSpPr>
              <a:spLocks noChangeArrowheads="1"/>
            </p:cNvSpPr>
            <p:nvPr/>
          </p:nvSpPr>
          <p:spPr bwMode="auto">
            <a:xfrm>
              <a:off x="2622" y="768"/>
              <a:ext cx="607" cy="178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Rectangle 28"/>
            <p:cNvSpPr>
              <a:spLocks noChangeArrowheads="1"/>
            </p:cNvSpPr>
            <p:nvPr/>
          </p:nvSpPr>
          <p:spPr bwMode="auto">
            <a:xfrm>
              <a:off x="2622" y="768"/>
              <a:ext cx="607" cy="17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31"/>
            <p:cNvSpPr>
              <a:spLocks/>
            </p:cNvSpPr>
            <p:nvPr/>
          </p:nvSpPr>
          <p:spPr bwMode="auto">
            <a:xfrm>
              <a:off x="3927" y="1353"/>
              <a:ext cx="182" cy="615"/>
            </a:xfrm>
            <a:custGeom>
              <a:avLst/>
              <a:gdLst>
                <a:gd name="T0" fmla="*/ 182 w 182"/>
                <a:gd name="T1" fmla="*/ 615 h 615"/>
                <a:gd name="T2" fmla="*/ 182 w 182"/>
                <a:gd name="T3" fmla="*/ 0 h 615"/>
                <a:gd name="T4" fmla="*/ 0 w 182"/>
                <a:gd name="T5" fmla="*/ 0 h 615"/>
                <a:gd name="T6" fmla="*/ 0 w 182"/>
                <a:gd name="T7" fmla="*/ 89 h 6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2" h="615">
                  <a:moveTo>
                    <a:pt x="182" y="615"/>
                  </a:moveTo>
                  <a:lnTo>
                    <a:pt x="182" y="0"/>
                  </a:lnTo>
                  <a:lnTo>
                    <a:pt x="0" y="0"/>
                  </a:lnTo>
                  <a:lnTo>
                    <a:pt x="0" y="8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2"/>
            <p:cNvSpPr>
              <a:spLocks/>
            </p:cNvSpPr>
            <p:nvPr/>
          </p:nvSpPr>
          <p:spPr bwMode="auto">
            <a:xfrm>
              <a:off x="3908" y="1438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9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33"/>
            <p:cNvSpPr>
              <a:spLocks noChangeArrowheads="1"/>
            </p:cNvSpPr>
            <p:nvPr/>
          </p:nvSpPr>
          <p:spPr bwMode="auto">
            <a:xfrm>
              <a:off x="3599" y="1080"/>
              <a:ext cx="443" cy="1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Rectangle 34"/>
            <p:cNvSpPr>
              <a:spLocks noChangeArrowheads="1"/>
            </p:cNvSpPr>
            <p:nvPr/>
          </p:nvSpPr>
          <p:spPr bwMode="auto">
            <a:xfrm>
              <a:off x="3599" y="1080"/>
              <a:ext cx="443" cy="127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35"/>
            <p:cNvSpPr>
              <a:spLocks noChangeArrowheads="1"/>
            </p:cNvSpPr>
            <p:nvPr/>
          </p:nvSpPr>
          <p:spPr bwMode="auto">
            <a:xfrm>
              <a:off x="3539" y="1124"/>
              <a:ext cx="443" cy="127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Rectangle 36"/>
            <p:cNvSpPr>
              <a:spLocks noChangeArrowheads="1"/>
            </p:cNvSpPr>
            <p:nvPr/>
          </p:nvSpPr>
          <p:spPr bwMode="auto">
            <a:xfrm>
              <a:off x="3539" y="1124"/>
              <a:ext cx="443" cy="1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Rectangle 41"/>
            <p:cNvSpPr>
              <a:spLocks noChangeArrowheads="1"/>
            </p:cNvSpPr>
            <p:nvPr/>
          </p:nvSpPr>
          <p:spPr bwMode="auto">
            <a:xfrm>
              <a:off x="2040" y="1463"/>
              <a:ext cx="370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42"/>
            <p:cNvSpPr>
              <a:spLocks noChangeArrowheads="1"/>
            </p:cNvSpPr>
            <p:nvPr/>
          </p:nvSpPr>
          <p:spPr bwMode="auto">
            <a:xfrm>
              <a:off x="2040" y="1463"/>
              <a:ext cx="370" cy="118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Rectangle 43"/>
            <p:cNvSpPr>
              <a:spLocks noChangeArrowheads="1"/>
            </p:cNvSpPr>
            <p:nvPr/>
          </p:nvSpPr>
          <p:spPr bwMode="auto">
            <a:xfrm>
              <a:off x="1979" y="1508"/>
              <a:ext cx="370" cy="117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Rectangle 44"/>
            <p:cNvSpPr>
              <a:spLocks noChangeArrowheads="1"/>
            </p:cNvSpPr>
            <p:nvPr/>
          </p:nvSpPr>
          <p:spPr bwMode="auto">
            <a:xfrm>
              <a:off x="1979" y="1508"/>
              <a:ext cx="370" cy="11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Rectangle 49"/>
            <p:cNvSpPr>
              <a:spLocks noChangeArrowheads="1"/>
            </p:cNvSpPr>
            <p:nvPr/>
          </p:nvSpPr>
          <p:spPr bwMode="auto">
            <a:xfrm>
              <a:off x="3602" y="1465"/>
              <a:ext cx="437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Rectangle 50"/>
            <p:cNvSpPr>
              <a:spLocks noChangeArrowheads="1"/>
            </p:cNvSpPr>
            <p:nvPr/>
          </p:nvSpPr>
          <p:spPr bwMode="auto">
            <a:xfrm>
              <a:off x="3602" y="1465"/>
              <a:ext cx="437" cy="114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Rectangle 51"/>
            <p:cNvSpPr>
              <a:spLocks noChangeArrowheads="1"/>
            </p:cNvSpPr>
            <p:nvPr/>
          </p:nvSpPr>
          <p:spPr bwMode="auto">
            <a:xfrm>
              <a:off x="3542" y="1509"/>
              <a:ext cx="437" cy="11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Rectangle 52"/>
            <p:cNvSpPr>
              <a:spLocks noChangeArrowheads="1"/>
            </p:cNvSpPr>
            <p:nvPr/>
          </p:nvSpPr>
          <p:spPr bwMode="auto">
            <a:xfrm>
              <a:off x="3542" y="1509"/>
              <a:ext cx="437" cy="11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57"/>
            <p:cNvSpPr>
              <a:spLocks/>
            </p:cNvSpPr>
            <p:nvPr/>
          </p:nvSpPr>
          <p:spPr bwMode="auto">
            <a:xfrm>
              <a:off x="1974" y="1740"/>
              <a:ext cx="379" cy="278"/>
            </a:xfrm>
            <a:custGeom>
              <a:avLst/>
              <a:gdLst>
                <a:gd name="T0" fmla="*/ 0 w 379"/>
                <a:gd name="T1" fmla="*/ 0 h 278"/>
                <a:gd name="T2" fmla="*/ 0 w 379"/>
                <a:gd name="T3" fmla="*/ 139 h 278"/>
                <a:gd name="T4" fmla="*/ 190 w 379"/>
                <a:gd name="T5" fmla="*/ 278 h 278"/>
                <a:gd name="T6" fmla="*/ 379 w 379"/>
                <a:gd name="T7" fmla="*/ 139 h 278"/>
                <a:gd name="T8" fmla="*/ 379 w 379"/>
                <a:gd name="T9" fmla="*/ 0 h 278"/>
                <a:gd name="T10" fmla="*/ 0 w 379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278">
                  <a:moveTo>
                    <a:pt x="0" y="0"/>
                  </a:moveTo>
                  <a:lnTo>
                    <a:pt x="0" y="139"/>
                  </a:lnTo>
                  <a:lnTo>
                    <a:pt x="190" y="278"/>
                  </a:lnTo>
                  <a:lnTo>
                    <a:pt x="379" y="139"/>
                  </a:lnTo>
                  <a:lnTo>
                    <a:pt x="3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58"/>
            <p:cNvSpPr>
              <a:spLocks/>
            </p:cNvSpPr>
            <p:nvPr/>
          </p:nvSpPr>
          <p:spPr bwMode="auto">
            <a:xfrm>
              <a:off x="1974" y="1740"/>
              <a:ext cx="379" cy="278"/>
            </a:xfrm>
            <a:custGeom>
              <a:avLst/>
              <a:gdLst>
                <a:gd name="T0" fmla="*/ 0 w 379"/>
                <a:gd name="T1" fmla="*/ 0 h 278"/>
                <a:gd name="T2" fmla="*/ 0 w 379"/>
                <a:gd name="T3" fmla="*/ 139 h 278"/>
                <a:gd name="T4" fmla="*/ 190 w 379"/>
                <a:gd name="T5" fmla="*/ 278 h 278"/>
                <a:gd name="T6" fmla="*/ 379 w 379"/>
                <a:gd name="T7" fmla="*/ 139 h 278"/>
                <a:gd name="T8" fmla="*/ 379 w 379"/>
                <a:gd name="T9" fmla="*/ 0 h 278"/>
                <a:gd name="T10" fmla="*/ 0 w 379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278">
                  <a:moveTo>
                    <a:pt x="0" y="0"/>
                  </a:moveTo>
                  <a:lnTo>
                    <a:pt x="0" y="139"/>
                  </a:lnTo>
                  <a:lnTo>
                    <a:pt x="190" y="278"/>
                  </a:lnTo>
                  <a:lnTo>
                    <a:pt x="379" y="139"/>
                  </a:lnTo>
                  <a:lnTo>
                    <a:pt x="37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64"/>
            <p:cNvSpPr>
              <a:spLocks/>
            </p:cNvSpPr>
            <p:nvPr/>
          </p:nvSpPr>
          <p:spPr bwMode="auto">
            <a:xfrm>
              <a:off x="3567" y="1738"/>
              <a:ext cx="386" cy="283"/>
            </a:xfrm>
            <a:custGeom>
              <a:avLst/>
              <a:gdLst>
                <a:gd name="T0" fmla="*/ 0 w 386"/>
                <a:gd name="T1" fmla="*/ 0 h 283"/>
                <a:gd name="T2" fmla="*/ 0 w 386"/>
                <a:gd name="T3" fmla="*/ 141 h 283"/>
                <a:gd name="T4" fmla="*/ 193 w 386"/>
                <a:gd name="T5" fmla="*/ 283 h 283"/>
                <a:gd name="T6" fmla="*/ 386 w 386"/>
                <a:gd name="T7" fmla="*/ 141 h 283"/>
                <a:gd name="T8" fmla="*/ 386 w 386"/>
                <a:gd name="T9" fmla="*/ 0 h 283"/>
                <a:gd name="T10" fmla="*/ 0 w 386"/>
                <a:gd name="T11" fmla="*/ 0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" h="283">
                  <a:moveTo>
                    <a:pt x="0" y="0"/>
                  </a:moveTo>
                  <a:lnTo>
                    <a:pt x="0" y="141"/>
                  </a:lnTo>
                  <a:lnTo>
                    <a:pt x="193" y="283"/>
                  </a:lnTo>
                  <a:lnTo>
                    <a:pt x="386" y="141"/>
                  </a:lnTo>
                  <a:lnTo>
                    <a:pt x="3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65"/>
            <p:cNvSpPr>
              <a:spLocks/>
            </p:cNvSpPr>
            <p:nvPr/>
          </p:nvSpPr>
          <p:spPr bwMode="auto">
            <a:xfrm>
              <a:off x="3567" y="1738"/>
              <a:ext cx="386" cy="283"/>
            </a:xfrm>
            <a:custGeom>
              <a:avLst/>
              <a:gdLst>
                <a:gd name="T0" fmla="*/ 0 w 386"/>
                <a:gd name="T1" fmla="*/ 0 h 283"/>
                <a:gd name="T2" fmla="*/ 0 w 386"/>
                <a:gd name="T3" fmla="*/ 141 h 283"/>
                <a:gd name="T4" fmla="*/ 193 w 386"/>
                <a:gd name="T5" fmla="*/ 283 h 283"/>
                <a:gd name="T6" fmla="*/ 386 w 386"/>
                <a:gd name="T7" fmla="*/ 141 h 283"/>
                <a:gd name="T8" fmla="*/ 386 w 386"/>
                <a:gd name="T9" fmla="*/ 0 h 283"/>
                <a:gd name="T10" fmla="*/ 0 w 386"/>
                <a:gd name="T11" fmla="*/ 0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" h="283">
                  <a:moveTo>
                    <a:pt x="0" y="0"/>
                  </a:moveTo>
                  <a:lnTo>
                    <a:pt x="0" y="141"/>
                  </a:lnTo>
                  <a:lnTo>
                    <a:pt x="193" y="283"/>
                  </a:lnTo>
                  <a:lnTo>
                    <a:pt x="386" y="141"/>
                  </a:lnTo>
                  <a:lnTo>
                    <a:pt x="3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71"/>
            <p:cNvSpPr>
              <a:spLocks noChangeArrowheads="1"/>
            </p:cNvSpPr>
            <p:nvPr/>
          </p:nvSpPr>
          <p:spPr bwMode="auto">
            <a:xfrm>
              <a:off x="3599" y="2441"/>
              <a:ext cx="443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72"/>
            <p:cNvSpPr>
              <a:spLocks noChangeArrowheads="1"/>
            </p:cNvSpPr>
            <p:nvPr/>
          </p:nvSpPr>
          <p:spPr bwMode="auto">
            <a:xfrm>
              <a:off x="3599" y="2441"/>
              <a:ext cx="443" cy="128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Rectangle 73"/>
            <p:cNvSpPr>
              <a:spLocks noChangeArrowheads="1"/>
            </p:cNvSpPr>
            <p:nvPr/>
          </p:nvSpPr>
          <p:spPr bwMode="auto">
            <a:xfrm>
              <a:off x="3539" y="2486"/>
              <a:ext cx="443" cy="127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Rectangle 74"/>
            <p:cNvSpPr>
              <a:spLocks noChangeArrowheads="1"/>
            </p:cNvSpPr>
            <p:nvPr/>
          </p:nvSpPr>
          <p:spPr bwMode="auto">
            <a:xfrm>
              <a:off x="3539" y="2486"/>
              <a:ext cx="443" cy="1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Rectangle 79"/>
            <p:cNvSpPr>
              <a:spLocks noChangeArrowheads="1"/>
            </p:cNvSpPr>
            <p:nvPr/>
          </p:nvSpPr>
          <p:spPr bwMode="auto">
            <a:xfrm>
              <a:off x="3602" y="2866"/>
              <a:ext cx="437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80"/>
            <p:cNvSpPr>
              <a:spLocks noChangeArrowheads="1"/>
            </p:cNvSpPr>
            <p:nvPr/>
          </p:nvSpPr>
          <p:spPr bwMode="auto">
            <a:xfrm>
              <a:off x="3602" y="2866"/>
              <a:ext cx="437" cy="114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81"/>
            <p:cNvSpPr>
              <a:spLocks noChangeArrowheads="1"/>
            </p:cNvSpPr>
            <p:nvPr/>
          </p:nvSpPr>
          <p:spPr bwMode="auto">
            <a:xfrm>
              <a:off x="3542" y="2910"/>
              <a:ext cx="437" cy="11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Rectangle 82"/>
            <p:cNvSpPr>
              <a:spLocks noChangeArrowheads="1"/>
            </p:cNvSpPr>
            <p:nvPr/>
          </p:nvSpPr>
          <p:spPr bwMode="auto">
            <a:xfrm>
              <a:off x="3542" y="2910"/>
              <a:ext cx="437" cy="11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Rectangle 87"/>
            <p:cNvSpPr>
              <a:spLocks noChangeArrowheads="1"/>
            </p:cNvSpPr>
            <p:nvPr/>
          </p:nvSpPr>
          <p:spPr bwMode="auto">
            <a:xfrm>
              <a:off x="2003" y="2441"/>
              <a:ext cx="443" cy="1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Rectangle 88"/>
            <p:cNvSpPr>
              <a:spLocks noChangeArrowheads="1"/>
            </p:cNvSpPr>
            <p:nvPr/>
          </p:nvSpPr>
          <p:spPr bwMode="auto">
            <a:xfrm>
              <a:off x="2003" y="2441"/>
              <a:ext cx="443" cy="128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89"/>
            <p:cNvSpPr>
              <a:spLocks noChangeArrowheads="1"/>
            </p:cNvSpPr>
            <p:nvPr/>
          </p:nvSpPr>
          <p:spPr bwMode="auto">
            <a:xfrm>
              <a:off x="1943" y="2486"/>
              <a:ext cx="442" cy="127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90"/>
            <p:cNvSpPr>
              <a:spLocks noChangeArrowheads="1"/>
            </p:cNvSpPr>
            <p:nvPr/>
          </p:nvSpPr>
          <p:spPr bwMode="auto">
            <a:xfrm>
              <a:off x="1943" y="2486"/>
              <a:ext cx="442" cy="1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95"/>
            <p:cNvSpPr>
              <a:spLocks noChangeArrowheads="1"/>
            </p:cNvSpPr>
            <p:nvPr/>
          </p:nvSpPr>
          <p:spPr bwMode="auto">
            <a:xfrm>
              <a:off x="2009" y="2866"/>
              <a:ext cx="437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96"/>
            <p:cNvSpPr>
              <a:spLocks noChangeArrowheads="1"/>
            </p:cNvSpPr>
            <p:nvPr/>
          </p:nvSpPr>
          <p:spPr bwMode="auto">
            <a:xfrm>
              <a:off x="2009" y="2866"/>
              <a:ext cx="437" cy="114"/>
            </a:xfrm>
            <a:prstGeom prst="rect">
              <a:avLst/>
            </a:prstGeom>
            <a:noFill/>
            <a:ln w="3175" cap="rnd">
              <a:solidFill>
                <a:srgbClr val="7C9C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97"/>
            <p:cNvSpPr>
              <a:spLocks noChangeArrowheads="1"/>
            </p:cNvSpPr>
            <p:nvPr/>
          </p:nvSpPr>
          <p:spPr bwMode="auto">
            <a:xfrm>
              <a:off x="1949" y="2910"/>
              <a:ext cx="436" cy="11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Rectangle 98"/>
            <p:cNvSpPr>
              <a:spLocks noChangeArrowheads="1"/>
            </p:cNvSpPr>
            <p:nvPr/>
          </p:nvSpPr>
          <p:spPr bwMode="auto">
            <a:xfrm>
              <a:off x="1949" y="2910"/>
              <a:ext cx="436" cy="11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103"/>
            <p:cNvSpPr>
              <a:spLocks/>
            </p:cNvSpPr>
            <p:nvPr/>
          </p:nvSpPr>
          <p:spPr bwMode="auto">
            <a:xfrm>
              <a:off x="1977" y="3224"/>
              <a:ext cx="379" cy="278"/>
            </a:xfrm>
            <a:custGeom>
              <a:avLst/>
              <a:gdLst>
                <a:gd name="T0" fmla="*/ 0 w 379"/>
                <a:gd name="T1" fmla="*/ 0 h 278"/>
                <a:gd name="T2" fmla="*/ 0 w 379"/>
                <a:gd name="T3" fmla="*/ 139 h 278"/>
                <a:gd name="T4" fmla="*/ 190 w 379"/>
                <a:gd name="T5" fmla="*/ 278 h 278"/>
                <a:gd name="T6" fmla="*/ 379 w 379"/>
                <a:gd name="T7" fmla="*/ 139 h 278"/>
                <a:gd name="T8" fmla="*/ 379 w 379"/>
                <a:gd name="T9" fmla="*/ 0 h 278"/>
                <a:gd name="T10" fmla="*/ 0 w 379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278">
                  <a:moveTo>
                    <a:pt x="0" y="0"/>
                  </a:moveTo>
                  <a:lnTo>
                    <a:pt x="0" y="139"/>
                  </a:lnTo>
                  <a:lnTo>
                    <a:pt x="190" y="278"/>
                  </a:lnTo>
                  <a:lnTo>
                    <a:pt x="379" y="139"/>
                  </a:lnTo>
                  <a:lnTo>
                    <a:pt x="3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104"/>
            <p:cNvSpPr>
              <a:spLocks/>
            </p:cNvSpPr>
            <p:nvPr/>
          </p:nvSpPr>
          <p:spPr bwMode="auto">
            <a:xfrm>
              <a:off x="1977" y="3224"/>
              <a:ext cx="379" cy="278"/>
            </a:xfrm>
            <a:custGeom>
              <a:avLst/>
              <a:gdLst>
                <a:gd name="T0" fmla="*/ 0 w 379"/>
                <a:gd name="T1" fmla="*/ 0 h 278"/>
                <a:gd name="T2" fmla="*/ 0 w 379"/>
                <a:gd name="T3" fmla="*/ 139 h 278"/>
                <a:gd name="T4" fmla="*/ 190 w 379"/>
                <a:gd name="T5" fmla="*/ 278 h 278"/>
                <a:gd name="T6" fmla="*/ 379 w 379"/>
                <a:gd name="T7" fmla="*/ 139 h 278"/>
                <a:gd name="T8" fmla="*/ 379 w 379"/>
                <a:gd name="T9" fmla="*/ 0 h 278"/>
                <a:gd name="T10" fmla="*/ 0 w 379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278">
                  <a:moveTo>
                    <a:pt x="0" y="0"/>
                  </a:moveTo>
                  <a:lnTo>
                    <a:pt x="0" y="139"/>
                  </a:lnTo>
                  <a:lnTo>
                    <a:pt x="190" y="278"/>
                  </a:lnTo>
                  <a:lnTo>
                    <a:pt x="379" y="139"/>
                  </a:lnTo>
                  <a:lnTo>
                    <a:pt x="37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1"/>
            <p:cNvSpPr>
              <a:spLocks noChangeShapeType="1"/>
            </p:cNvSpPr>
            <p:nvPr/>
          </p:nvSpPr>
          <p:spPr bwMode="auto">
            <a:xfrm>
              <a:off x="3760" y="1251"/>
              <a:ext cx="0" cy="23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112"/>
            <p:cNvSpPr>
              <a:spLocks/>
            </p:cNvSpPr>
            <p:nvPr/>
          </p:nvSpPr>
          <p:spPr bwMode="auto">
            <a:xfrm>
              <a:off x="3741" y="1482"/>
              <a:ext cx="38" cy="27"/>
            </a:xfrm>
            <a:custGeom>
              <a:avLst/>
              <a:gdLst>
                <a:gd name="T0" fmla="*/ 38 w 38"/>
                <a:gd name="T1" fmla="*/ 0 h 27"/>
                <a:gd name="T2" fmla="*/ 19 w 38"/>
                <a:gd name="T3" fmla="*/ 27 h 27"/>
                <a:gd name="T4" fmla="*/ 0 w 38"/>
                <a:gd name="T5" fmla="*/ 0 h 27"/>
                <a:gd name="T6" fmla="*/ 38 w 3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13"/>
            <p:cNvSpPr>
              <a:spLocks noChangeShapeType="1"/>
            </p:cNvSpPr>
            <p:nvPr/>
          </p:nvSpPr>
          <p:spPr bwMode="auto">
            <a:xfrm>
              <a:off x="2164" y="1235"/>
              <a:ext cx="0" cy="24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114"/>
            <p:cNvSpPr>
              <a:spLocks/>
            </p:cNvSpPr>
            <p:nvPr/>
          </p:nvSpPr>
          <p:spPr bwMode="auto">
            <a:xfrm>
              <a:off x="2145" y="1480"/>
              <a:ext cx="37" cy="28"/>
            </a:xfrm>
            <a:custGeom>
              <a:avLst/>
              <a:gdLst>
                <a:gd name="T0" fmla="*/ 37 w 37"/>
                <a:gd name="T1" fmla="*/ 0 h 28"/>
                <a:gd name="T2" fmla="*/ 19 w 37"/>
                <a:gd name="T3" fmla="*/ 28 h 28"/>
                <a:gd name="T4" fmla="*/ 0 w 37"/>
                <a:gd name="T5" fmla="*/ 0 h 28"/>
                <a:gd name="T6" fmla="*/ 37 w 37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37" y="0"/>
                  </a:moveTo>
                  <a:lnTo>
                    <a:pt x="19" y="28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15"/>
            <p:cNvSpPr>
              <a:spLocks noChangeShapeType="1"/>
            </p:cNvSpPr>
            <p:nvPr/>
          </p:nvSpPr>
          <p:spPr bwMode="auto">
            <a:xfrm>
              <a:off x="3760" y="1624"/>
              <a:ext cx="0" cy="9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116"/>
            <p:cNvSpPr>
              <a:spLocks/>
            </p:cNvSpPr>
            <p:nvPr/>
          </p:nvSpPr>
          <p:spPr bwMode="auto">
            <a:xfrm>
              <a:off x="3741" y="1710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19 w 38"/>
                <a:gd name="T3" fmla="*/ 28 h 28"/>
                <a:gd name="T4" fmla="*/ 0 w 38"/>
                <a:gd name="T5" fmla="*/ 0 h 28"/>
                <a:gd name="T6" fmla="*/ 38 w 3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19" y="28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17"/>
            <p:cNvSpPr>
              <a:spLocks noChangeShapeType="1"/>
            </p:cNvSpPr>
            <p:nvPr/>
          </p:nvSpPr>
          <p:spPr bwMode="auto">
            <a:xfrm>
              <a:off x="2164" y="1625"/>
              <a:ext cx="0" cy="9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118"/>
            <p:cNvSpPr>
              <a:spLocks/>
            </p:cNvSpPr>
            <p:nvPr/>
          </p:nvSpPr>
          <p:spPr bwMode="auto">
            <a:xfrm>
              <a:off x="2145" y="1713"/>
              <a:ext cx="37" cy="27"/>
            </a:xfrm>
            <a:custGeom>
              <a:avLst/>
              <a:gdLst>
                <a:gd name="T0" fmla="*/ 37 w 37"/>
                <a:gd name="T1" fmla="*/ 0 h 27"/>
                <a:gd name="T2" fmla="*/ 19 w 37"/>
                <a:gd name="T3" fmla="*/ 27 h 27"/>
                <a:gd name="T4" fmla="*/ 0 w 37"/>
                <a:gd name="T5" fmla="*/ 0 h 27"/>
                <a:gd name="T6" fmla="*/ 37 w 37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37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119"/>
            <p:cNvSpPr>
              <a:spLocks/>
            </p:cNvSpPr>
            <p:nvPr/>
          </p:nvSpPr>
          <p:spPr bwMode="auto">
            <a:xfrm>
              <a:off x="3867" y="1943"/>
              <a:ext cx="242" cy="163"/>
            </a:xfrm>
            <a:custGeom>
              <a:avLst/>
              <a:gdLst>
                <a:gd name="T0" fmla="*/ 0 w 242"/>
                <a:gd name="T1" fmla="*/ 0 h 163"/>
                <a:gd name="T2" fmla="*/ 0 w 242"/>
                <a:gd name="T3" fmla="*/ 163 h 163"/>
                <a:gd name="T4" fmla="*/ 242 w 242"/>
                <a:gd name="T5" fmla="*/ 163 h 163"/>
                <a:gd name="T6" fmla="*/ 242 w 242"/>
                <a:gd name="T7" fmla="*/ 42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163">
                  <a:moveTo>
                    <a:pt x="0" y="0"/>
                  </a:moveTo>
                  <a:lnTo>
                    <a:pt x="0" y="163"/>
                  </a:lnTo>
                  <a:lnTo>
                    <a:pt x="242" y="163"/>
                  </a:lnTo>
                  <a:lnTo>
                    <a:pt x="242" y="4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120"/>
            <p:cNvSpPr>
              <a:spLocks/>
            </p:cNvSpPr>
            <p:nvPr/>
          </p:nvSpPr>
          <p:spPr bwMode="auto">
            <a:xfrm>
              <a:off x="4091" y="1961"/>
              <a:ext cx="37" cy="27"/>
            </a:xfrm>
            <a:custGeom>
              <a:avLst/>
              <a:gdLst>
                <a:gd name="T0" fmla="*/ 0 w 37"/>
                <a:gd name="T1" fmla="*/ 27 h 27"/>
                <a:gd name="T2" fmla="*/ 18 w 37"/>
                <a:gd name="T3" fmla="*/ 0 h 27"/>
                <a:gd name="T4" fmla="*/ 37 w 37"/>
                <a:gd name="T5" fmla="*/ 27 h 27"/>
                <a:gd name="T6" fmla="*/ 0 w 37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0" y="27"/>
                  </a:moveTo>
                  <a:lnTo>
                    <a:pt x="18" y="0"/>
                  </a:lnTo>
                  <a:lnTo>
                    <a:pt x="3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123"/>
            <p:cNvSpPr>
              <a:spLocks/>
            </p:cNvSpPr>
            <p:nvPr/>
          </p:nvSpPr>
          <p:spPr bwMode="auto">
            <a:xfrm>
              <a:off x="1833" y="1938"/>
              <a:ext cx="222" cy="175"/>
            </a:xfrm>
            <a:custGeom>
              <a:avLst/>
              <a:gdLst>
                <a:gd name="T0" fmla="*/ 222 w 222"/>
                <a:gd name="T1" fmla="*/ 0 h 175"/>
                <a:gd name="T2" fmla="*/ 222 w 222"/>
                <a:gd name="T3" fmla="*/ 175 h 175"/>
                <a:gd name="T4" fmla="*/ 0 w 222"/>
                <a:gd name="T5" fmla="*/ 175 h 175"/>
                <a:gd name="T6" fmla="*/ 0 w 222"/>
                <a:gd name="T7" fmla="*/ 54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2" h="175">
                  <a:moveTo>
                    <a:pt x="222" y="0"/>
                  </a:moveTo>
                  <a:lnTo>
                    <a:pt x="222" y="175"/>
                  </a:lnTo>
                  <a:lnTo>
                    <a:pt x="0" y="175"/>
                  </a:lnTo>
                  <a:lnTo>
                    <a:pt x="0" y="5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124"/>
            <p:cNvSpPr>
              <a:spLocks/>
            </p:cNvSpPr>
            <p:nvPr/>
          </p:nvSpPr>
          <p:spPr bwMode="auto">
            <a:xfrm>
              <a:off x="1815" y="1968"/>
              <a:ext cx="37" cy="27"/>
            </a:xfrm>
            <a:custGeom>
              <a:avLst/>
              <a:gdLst>
                <a:gd name="T0" fmla="*/ 0 w 37"/>
                <a:gd name="T1" fmla="*/ 27 h 27"/>
                <a:gd name="T2" fmla="*/ 18 w 37"/>
                <a:gd name="T3" fmla="*/ 0 h 27"/>
                <a:gd name="T4" fmla="*/ 37 w 37"/>
                <a:gd name="T5" fmla="*/ 27 h 27"/>
                <a:gd name="T6" fmla="*/ 0 w 37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0" y="27"/>
                  </a:moveTo>
                  <a:lnTo>
                    <a:pt x="18" y="0"/>
                  </a:lnTo>
                  <a:lnTo>
                    <a:pt x="3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127"/>
            <p:cNvSpPr>
              <a:spLocks/>
            </p:cNvSpPr>
            <p:nvPr/>
          </p:nvSpPr>
          <p:spPr bwMode="auto">
            <a:xfrm>
              <a:off x="1833" y="1383"/>
              <a:ext cx="243" cy="585"/>
            </a:xfrm>
            <a:custGeom>
              <a:avLst/>
              <a:gdLst>
                <a:gd name="T0" fmla="*/ 0 w 243"/>
                <a:gd name="T1" fmla="*/ 585 h 585"/>
                <a:gd name="T2" fmla="*/ 0 w 243"/>
                <a:gd name="T3" fmla="*/ 0 h 585"/>
                <a:gd name="T4" fmla="*/ 243 w 243"/>
                <a:gd name="T5" fmla="*/ 0 h 585"/>
                <a:gd name="T6" fmla="*/ 243 w 243"/>
                <a:gd name="T7" fmla="*/ 48 h 5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3" h="585">
                  <a:moveTo>
                    <a:pt x="0" y="585"/>
                  </a:moveTo>
                  <a:lnTo>
                    <a:pt x="0" y="0"/>
                  </a:lnTo>
                  <a:lnTo>
                    <a:pt x="243" y="0"/>
                  </a:lnTo>
                  <a:lnTo>
                    <a:pt x="243" y="48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128"/>
            <p:cNvSpPr>
              <a:spLocks/>
            </p:cNvSpPr>
            <p:nvPr/>
          </p:nvSpPr>
          <p:spPr bwMode="auto">
            <a:xfrm>
              <a:off x="2057" y="1427"/>
              <a:ext cx="38" cy="41"/>
            </a:xfrm>
            <a:custGeom>
              <a:avLst/>
              <a:gdLst>
                <a:gd name="T0" fmla="*/ 38 w 38"/>
                <a:gd name="T1" fmla="*/ 0 h 41"/>
                <a:gd name="T2" fmla="*/ 19 w 38"/>
                <a:gd name="T3" fmla="*/ 41 h 41"/>
                <a:gd name="T4" fmla="*/ 0 w 38"/>
                <a:gd name="T5" fmla="*/ 0 h 41"/>
                <a:gd name="T6" fmla="*/ 38 w 3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29"/>
            <p:cNvSpPr>
              <a:spLocks noChangeShapeType="1"/>
            </p:cNvSpPr>
            <p:nvPr/>
          </p:nvSpPr>
          <p:spPr bwMode="auto">
            <a:xfrm>
              <a:off x="2275" y="1936"/>
              <a:ext cx="402" cy="24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130"/>
            <p:cNvSpPr>
              <a:spLocks/>
            </p:cNvSpPr>
            <p:nvPr/>
          </p:nvSpPr>
          <p:spPr bwMode="auto">
            <a:xfrm>
              <a:off x="2662" y="2169"/>
              <a:ext cx="54" cy="36"/>
            </a:xfrm>
            <a:custGeom>
              <a:avLst/>
              <a:gdLst>
                <a:gd name="T0" fmla="*/ 23 w 54"/>
                <a:gd name="T1" fmla="*/ 0 h 36"/>
                <a:gd name="T2" fmla="*/ 54 w 54"/>
                <a:gd name="T3" fmla="*/ 36 h 36"/>
                <a:gd name="T4" fmla="*/ 0 w 54"/>
                <a:gd name="T5" fmla="*/ 20 h 36"/>
                <a:gd name="T6" fmla="*/ 23 w 5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36">
                  <a:moveTo>
                    <a:pt x="23" y="0"/>
                  </a:moveTo>
                  <a:lnTo>
                    <a:pt x="54" y="36"/>
                  </a:lnTo>
                  <a:lnTo>
                    <a:pt x="0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133"/>
            <p:cNvSpPr>
              <a:spLocks/>
            </p:cNvSpPr>
            <p:nvPr/>
          </p:nvSpPr>
          <p:spPr bwMode="auto">
            <a:xfrm>
              <a:off x="3571" y="3224"/>
              <a:ext cx="378" cy="278"/>
            </a:xfrm>
            <a:custGeom>
              <a:avLst/>
              <a:gdLst>
                <a:gd name="T0" fmla="*/ 0 w 378"/>
                <a:gd name="T1" fmla="*/ 0 h 278"/>
                <a:gd name="T2" fmla="*/ 0 w 378"/>
                <a:gd name="T3" fmla="*/ 139 h 278"/>
                <a:gd name="T4" fmla="*/ 189 w 378"/>
                <a:gd name="T5" fmla="*/ 278 h 278"/>
                <a:gd name="T6" fmla="*/ 378 w 378"/>
                <a:gd name="T7" fmla="*/ 139 h 278"/>
                <a:gd name="T8" fmla="*/ 378 w 378"/>
                <a:gd name="T9" fmla="*/ 0 h 278"/>
                <a:gd name="T10" fmla="*/ 0 w 378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278">
                  <a:moveTo>
                    <a:pt x="0" y="0"/>
                  </a:moveTo>
                  <a:lnTo>
                    <a:pt x="0" y="139"/>
                  </a:lnTo>
                  <a:lnTo>
                    <a:pt x="189" y="278"/>
                  </a:lnTo>
                  <a:lnTo>
                    <a:pt x="378" y="139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134"/>
            <p:cNvSpPr>
              <a:spLocks/>
            </p:cNvSpPr>
            <p:nvPr/>
          </p:nvSpPr>
          <p:spPr bwMode="auto">
            <a:xfrm>
              <a:off x="3571" y="3224"/>
              <a:ext cx="378" cy="278"/>
            </a:xfrm>
            <a:custGeom>
              <a:avLst/>
              <a:gdLst>
                <a:gd name="T0" fmla="*/ 0 w 378"/>
                <a:gd name="T1" fmla="*/ 0 h 278"/>
                <a:gd name="T2" fmla="*/ 0 w 378"/>
                <a:gd name="T3" fmla="*/ 139 h 278"/>
                <a:gd name="T4" fmla="*/ 189 w 378"/>
                <a:gd name="T5" fmla="*/ 278 h 278"/>
                <a:gd name="T6" fmla="*/ 378 w 378"/>
                <a:gd name="T7" fmla="*/ 139 h 278"/>
                <a:gd name="T8" fmla="*/ 378 w 378"/>
                <a:gd name="T9" fmla="*/ 0 h 278"/>
                <a:gd name="T10" fmla="*/ 0 w 378"/>
                <a:gd name="T11" fmla="*/ 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" h="278">
                  <a:moveTo>
                    <a:pt x="0" y="0"/>
                  </a:moveTo>
                  <a:lnTo>
                    <a:pt x="0" y="139"/>
                  </a:lnTo>
                  <a:lnTo>
                    <a:pt x="189" y="278"/>
                  </a:lnTo>
                  <a:lnTo>
                    <a:pt x="378" y="139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141"/>
            <p:cNvSpPr>
              <a:spLocks/>
            </p:cNvSpPr>
            <p:nvPr/>
          </p:nvSpPr>
          <p:spPr bwMode="auto">
            <a:xfrm>
              <a:off x="1790" y="2731"/>
              <a:ext cx="286" cy="726"/>
            </a:xfrm>
            <a:custGeom>
              <a:avLst/>
              <a:gdLst>
                <a:gd name="T0" fmla="*/ 0 w 286"/>
                <a:gd name="T1" fmla="*/ 726 h 726"/>
                <a:gd name="T2" fmla="*/ 0 w 286"/>
                <a:gd name="T3" fmla="*/ 0 h 726"/>
                <a:gd name="T4" fmla="*/ 286 w 286"/>
                <a:gd name="T5" fmla="*/ 0 h 726"/>
                <a:gd name="T6" fmla="*/ 286 w 286"/>
                <a:gd name="T7" fmla="*/ 89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6" h="726">
                  <a:moveTo>
                    <a:pt x="0" y="726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89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142"/>
            <p:cNvSpPr>
              <a:spLocks/>
            </p:cNvSpPr>
            <p:nvPr/>
          </p:nvSpPr>
          <p:spPr bwMode="auto">
            <a:xfrm>
              <a:off x="2057" y="2816"/>
              <a:ext cx="38" cy="41"/>
            </a:xfrm>
            <a:custGeom>
              <a:avLst/>
              <a:gdLst>
                <a:gd name="T0" fmla="*/ 38 w 38"/>
                <a:gd name="T1" fmla="*/ 0 h 41"/>
                <a:gd name="T2" fmla="*/ 19 w 38"/>
                <a:gd name="T3" fmla="*/ 41 h 41"/>
                <a:gd name="T4" fmla="*/ 0 w 38"/>
                <a:gd name="T5" fmla="*/ 0 h 41"/>
                <a:gd name="T6" fmla="*/ 38 w 3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143"/>
            <p:cNvSpPr>
              <a:spLocks/>
            </p:cNvSpPr>
            <p:nvPr/>
          </p:nvSpPr>
          <p:spPr bwMode="auto">
            <a:xfrm>
              <a:off x="1790" y="3418"/>
              <a:ext cx="263" cy="163"/>
            </a:xfrm>
            <a:custGeom>
              <a:avLst/>
              <a:gdLst>
                <a:gd name="T0" fmla="*/ 263 w 263"/>
                <a:gd name="T1" fmla="*/ 0 h 163"/>
                <a:gd name="T2" fmla="*/ 263 w 263"/>
                <a:gd name="T3" fmla="*/ 163 h 163"/>
                <a:gd name="T4" fmla="*/ 0 w 263"/>
                <a:gd name="T5" fmla="*/ 163 h 163"/>
                <a:gd name="T6" fmla="*/ 0 w 263"/>
                <a:gd name="T7" fmla="*/ 43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3" h="163">
                  <a:moveTo>
                    <a:pt x="263" y="0"/>
                  </a:moveTo>
                  <a:lnTo>
                    <a:pt x="263" y="163"/>
                  </a:lnTo>
                  <a:lnTo>
                    <a:pt x="0" y="163"/>
                  </a:lnTo>
                  <a:lnTo>
                    <a:pt x="0" y="4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144"/>
            <p:cNvSpPr>
              <a:spLocks/>
            </p:cNvSpPr>
            <p:nvPr/>
          </p:nvSpPr>
          <p:spPr bwMode="auto">
            <a:xfrm>
              <a:off x="1771" y="3437"/>
              <a:ext cx="37" cy="27"/>
            </a:xfrm>
            <a:custGeom>
              <a:avLst/>
              <a:gdLst>
                <a:gd name="T0" fmla="*/ 0 w 37"/>
                <a:gd name="T1" fmla="*/ 27 h 27"/>
                <a:gd name="T2" fmla="*/ 19 w 37"/>
                <a:gd name="T3" fmla="*/ 0 h 27"/>
                <a:gd name="T4" fmla="*/ 37 w 37"/>
                <a:gd name="T5" fmla="*/ 27 h 27"/>
                <a:gd name="T6" fmla="*/ 0 w 37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0" y="27"/>
                  </a:moveTo>
                  <a:lnTo>
                    <a:pt x="19" y="0"/>
                  </a:lnTo>
                  <a:lnTo>
                    <a:pt x="3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147"/>
            <p:cNvSpPr>
              <a:spLocks/>
            </p:cNvSpPr>
            <p:nvPr/>
          </p:nvSpPr>
          <p:spPr bwMode="auto">
            <a:xfrm>
              <a:off x="3907" y="2758"/>
              <a:ext cx="171" cy="692"/>
            </a:xfrm>
            <a:custGeom>
              <a:avLst/>
              <a:gdLst>
                <a:gd name="T0" fmla="*/ 171 w 171"/>
                <a:gd name="T1" fmla="*/ 692 h 692"/>
                <a:gd name="T2" fmla="*/ 171 w 171"/>
                <a:gd name="T3" fmla="*/ 0 h 692"/>
                <a:gd name="T4" fmla="*/ 0 w 171"/>
                <a:gd name="T5" fmla="*/ 0 h 692"/>
                <a:gd name="T6" fmla="*/ 0 w 171"/>
                <a:gd name="T7" fmla="*/ 88 h 6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" h="692">
                  <a:moveTo>
                    <a:pt x="171" y="692"/>
                  </a:moveTo>
                  <a:lnTo>
                    <a:pt x="171" y="0"/>
                  </a:ln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148"/>
            <p:cNvSpPr>
              <a:spLocks/>
            </p:cNvSpPr>
            <p:nvPr/>
          </p:nvSpPr>
          <p:spPr bwMode="auto">
            <a:xfrm>
              <a:off x="3889" y="2842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8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8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149"/>
            <p:cNvSpPr>
              <a:spLocks/>
            </p:cNvSpPr>
            <p:nvPr/>
          </p:nvSpPr>
          <p:spPr bwMode="auto">
            <a:xfrm>
              <a:off x="3856" y="3431"/>
              <a:ext cx="222" cy="164"/>
            </a:xfrm>
            <a:custGeom>
              <a:avLst/>
              <a:gdLst>
                <a:gd name="T0" fmla="*/ 0 w 222"/>
                <a:gd name="T1" fmla="*/ 0 h 164"/>
                <a:gd name="T2" fmla="*/ 0 w 222"/>
                <a:gd name="T3" fmla="*/ 164 h 164"/>
                <a:gd name="T4" fmla="*/ 222 w 222"/>
                <a:gd name="T5" fmla="*/ 164 h 164"/>
                <a:gd name="T6" fmla="*/ 222 w 222"/>
                <a:gd name="T7" fmla="*/ 43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2" h="164">
                  <a:moveTo>
                    <a:pt x="0" y="0"/>
                  </a:moveTo>
                  <a:lnTo>
                    <a:pt x="0" y="164"/>
                  </a:lnTo>
                  <a:lnTo>
                    <a:pt x="222" y="164"/>
                  </a:lnTo>
                  <a:lnTo>
                    <a:pt x="222" y="4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150"/>
            <p:cNvSpPr>
              <a:spLocks/>
            </p:cNvSpPr>
            <p:nvPr/>
          </p:nvSpPr>
          <p:spPr bwMode="auto">
            <a:xfrm>
              <a:off x="4060" y="3450"/>
              <a:ext cx="37" cy="27"/>
            </a:xfrm>
            <a:custGeom>
              <a:avLst/>
              <a:gdLst>
                <a:gd name="T0" fmla="*/ 0 w 37"/>
                <a:gd name="T1" fmla="*/ 27 h 27"/>
                <a:gd name="T2" fmla="*/ 18 w 37"/>
                <a:gd name="T3" fmla="*/ 0 h 27"/>
                <a:gd name="T4" fmla="*/ 37 w 37"/>
                <a:gd name="T5" fmla="*/ 27 h 27"/>
                <a:gd name="T6" fmla="*/ 0 w 37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0" y="27"/>
                  </a:moveTo>
                  <a:lnTo>
                    <a:pt x="18" y="0"/>
                  </a:lnTo>
                  <a:lnTo>
                    <a:pt x="37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153"/>
            <p:cNvSpPr>
              <a:spLocks noChangeShapeType="1"/>
            </p:cNvSpPr>
            <p:nvPr/>
          </p:nvSpPr>
          <p:spPr bwMode="auto">
            <a:xfrm>
              <a:off x="3760" y="2613"/>
              <a:ext cx="0" cy="27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154"/>
            <p:cNvSpPr>
              <a:spLocks/>
            </p:cNvSpPr>
            <p:nvPr/>
          </p:nvSpPr>
          <p:spPr bwMode="auto">
            <a:xfrm>
              <a:off x="3741" y="2883"/>
              <a:ext cx="38" cy="27"/>
            </a:xfrm>
            <a:custGeom>
              <a:avLst/>
              <a:gdLst>
                <a:gd name="T0" fmla="*/ 38 w 38"/>
                <a:gd name="T1" fmla="*/ 0 h 27"/>
                <a:gd name="T2" fmla="*/ 19 w 38"/>
                <a:gd name="T3" fmla="*/ 27 h 27"/>
                <a:gd name="T4" fmla="*/ 0 w 38"/>
                <a:gd name="T5" fmla="*/ 0 h 27"/>
                <a:gd name="T6" fmla="*/ 38 w 3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155"/>
            <p:cNvSpPr>
              <a:spLocks/>
            </p:cNvSpPr>
            <p:nvPr/>
          </p:nvSpPr>
          <p:spPr bwMode="auto">
            <a:xfrm>
              <a:off x="2164" y="2613"/>
              <a:ext cx="3" cy="273"/>
            </a:xfrm>
            <a:custGeom>
              <a:avLst/>
              <a:gdLst>
                <a:gd name="T0" fmla="*/ 0 w 3"/>
                <a:gd name="T1" fmla="*/ 0 h 273"/>
                <a:gd name="T2" fmla="*/ 0 w 3"/>
                <a:gd name="T3" fmla="*/ 67 h 273"/>
                <a:gd name="T4" fmla="*/ 3 w 3"/>
                <a:gd name="T5" fmla="*/ 67 h 273"/>
                <a:gd name="T6" fmla="*/ 3 w 3"/>
                <a:gd name="T7" fmla="*/ 273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73">
                  <a:moveTo>
                    <a:pt x="0" y="0"/>
                  </a:moveTo>
                  <a:lnTo>
                    <a:pt x="0" y="67"/>
                  </a:lnTo>
                  <a:lnTo>
                    <a:pt x="3" y="67"/>
                  </a:lnTo>
                  <a:lnTo>
                    <a:pt x="3" y="2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156"/>
            <p:cNvSpPr>
              <a:spLocks/>
            </p:cNvSpPr>
            <p:nvPr/>
          </p:nvSpPr>
          <p:spPr bwMode="auto">
            <a:xfrm>
              <a:off x="2148" y="2883"/>
              <a:ext cx="38" cy="27"/>
            </a:xfrm>
            <a:custGeom>
              <a:avLst/>
              <a:gdLst>
                <a:gd name="T0" fmla="*/ 38 w 38"/>
                <a:gd name="T1" fmla="*/ 0 h 27"/>
                <a:gd name="T2" fmla="*/ 19 w 38"/>
                <a:gd name="T3" fmla="*/ 27 h 27"/>
                <a:gd name="T4" fmla="*/ 0 w 38"/>
                <a:gd name="T5" fmla="*/ 0 h 27"/>
                <a:gd name="T6" fmla="*/ 38 w 3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157"/>
            <p:cNvSpPr>
              <a:spLocks noChangeShapeType="1"/>
            </p:cNvSpPr>
            <p:nvPr/>
          </p:nvSpPr>
          <p:spPr bwMode="auto">
            <a:xfrm>
              <a:off x="2167" y="3025"/>
              <a:ext cx="0" cy="17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158"/>
            <p:cNvSpPr>
              <a:spLocks/>
            </p:cNvSpPr>
            <p:nvPr/>
          </p:nvSpPr>
          <p:spPr bwMode="auto">
            <a:xfrm>
              <a:off x="2148" y="3197"/>
              <a:ext cx="38" cy="27"/>
            </a:xfrm>
            <a:custGeom>
              <a:avLst/>
              <a:gdLst>
                <a:gd name="T0" fmla="*/ 38 w 38"/>
                <a:gd name="T1" fmla="*/ 0 h 27"/>
                <a:gd name="T2" fmla="*/ 19 w 38"/>
                <a:gd name="T3" fmla="*/ 27 h 27"/>
                <a:gd name="T4" fmla="*/ 0 w 38"/>
                <a:gd name="T5" fmla="*/ 0 h 27"/>
                <a:gd name="T6" fmla="*/ 38 w 3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59"/>
            <p:cNvSpPr>
              <a:spLocks noChangeShapeType="1"/>
            </p:cNvSpPr>
            <p:nvPr/>
          </p:nvSpPr>
          <p:spPr bwMode="auto">
            <a:xfrm>
              <a:off x="3760" y="3025"/>
              <a:ext cx="0" cy="17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160"/>
            <p:cNvSpPr>
              <a:spLocks/>
            </p:cNvSpPr>
            <p:nvPr/>
          </p:nvSpPr>
          <p:spPr bwMode="auto">
            <a:xfrm>
              <a:off x="3741" y="3197"/>
              <a:ext cx="38" cy="27"/>
            </a:xfrm>
            <a:custGeom>
              <a:avLst/>
              <a:gdLst>
                <a:gd name="T0" fmla="*/ 38 w 38"/>
                <a:gd name="T1" fmla="*/ 0 h 27"/>
                <a:gd name="T2" fmla="*/ 19 w 38"/>
                <a:gd name="T3" fmla="*/ 27 h 27"/>
                <a:gd name="T4" fmla="*/ 0 w 38"/>
                <a:gd name="T5" fmla="*/ 0 h 27"/>
                <a:gd name="T6" fmla="*/ 38 w 38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161"/>
            <p:cNvSpPr>
              <a:spLocks/>
            </p:cNvSpPr>
            <p:nvPr/>
          </p:nvSpPr>
          <p:spPr bwMode="auto">
            <a:xfrm>
              <a:off x="2683" y="2190"/>
              <a:ext cx="485" cy="134"/>
            </a:xfrm>
            <a:custGeom>
              <a:avLst/>
              <a:gdLst>
                <a:gd name="T0" fmla="*/ 91 w 1536"/>
                <a:gd name="T1" fmla="*/ 134 h 576"/>
                <a:gd name="T2" fmla="*/ 394 w 1536"/>
                <a:gd name="T3" fmla="*/ 134 h 576"/>
                <a:gd name="T4" fmla="*/ 485 w 1536"/>
                <a:gd name="T5" fmla="*/ 67 h 576"/>
                <a:gd name="T6" fmla="*/ 394 w 1536"/>
                <a:gd name="T7" fmla="*/ 0 h 576"/>
                <a:gd name="T8" fmla="*/ 394 w 1536"/>
                <a:gd name="T9" fmla="*/ 0 h 576"/>
                <a:gd name="T10" fmla="*/ 394 w 1536"/>
                <a:gd name="T11" fmla="*/ 0 h 576"/>
                <a:gd name="T12" fmla="*/ 91 w 1536"/>
                <a:gd name="T13" fmla="*/ 0 h 576"/>
                <a:gd name="T14" fmla="*/ 0 w 1536"/>
                <a:gd name="T15" fmla="*/ 67 h 576"/>
                <a:gd name="T16" fmla="*/ 91 w 1536"/>
                <a:gd name="T17" fmla="*/ 134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6" h="576">
                  <a:moveTo>
                    <a:pt x="288" y="576"/>
                  </a:moveTo>
                  <a:lnTo>
                    <a:pt x="1248" y="576"/>
                  </a:lnTo>
                  <a:cubicBezTo>
                    <a:pt x="1407" y="576"/>
                    <a:pt x="1536" y="447"/>
                    <a:pt x="1536" y="288"/>
                  </a:cubicBezTo>
                  <a:cubicBezTo>
                    <a:pt x="1536" y="129"/>
                    <a:pt x="1407" y="0"/>
                    <a:pt x="1248" y="0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lose/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162"/>
            <p:cNvSpPr>
              <a:spLocks/>
            </p:cNvSpPr>
            <p:nvPr/>
          </p:nvSpPr>
          <p:spPr bwMode="auto">
            <a:xfrm>
              <a:off x="2683" y="2190"/>
              <a:ext cx="485" cy="134"/>
            </a:xfrm>
            <a:custGeom>
              <a:avLst/>
              <a:gdLst>
                <a:gd name="T0" fmla="*/ 91 w 1536"/>
                <a:gd name="T1" fmla="*/ 134 h 576"/>
                <a:gd name="T2" fmla="*/ 394 w 1536"/>
                <a:gd name="T3" fmla="*/ 134 h 576"/>
                <a:gd name="T4" fmla="*/ 485 w 1536"/>
                <a:gd name="T5" fmla="*/ 67 h 576"/>
                <a:gd name="T6" fmla="*/ 394 w 1536"/>
                <a:gd name="T7" fmla="*/ 0 h 576"/>
                <a:gd name="T8" fmla="*/ 394 w 1536"/>
                <a:gd name="T9" fmla="*/ 0 h 576"/>
                <a:gd name="T10" fmla="*/ 394 w 1536"/>
                <a:gd name="T11" fmla="*/ 0 h 576"/>
                <a:gd name="T12" fmla="*/ 91 w 1536"/>
                <a:gd name="T13" fmla="*/ 0 h 576"/>
                <a:gd name="T14" fmla="*/ 0 w 1536"/>
                <a:gd name="T15" fmla="*/ 67 h 576"/>
                <a:gd name="T16" fmla="*/ 91 w 1536"/>
                <a:gd name="T17" fmla="*/ 134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6" h="576">
                  <a:moveTo>
                    <a:pt x="288" y="576"/>
                  </a:moveTo>
                  <a:lnTo>
                    <a:pt x="1248" y="576"/>
                  </a:lnTo>
                  <a:cubicBezTo>
                    <a:pt x="1407" y="576"/>
                    <a:pt x="1536" y="447"/>
                    <a:pt x="1536" y="288"/>
                  </a:cubicBezTo>
                  <a:cubicBezTo>
                    <a:pt x="1536" y="129"/>
                    <a:pt x="1407" y="0"/>
                    <a:pt x="1248" y="0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66"/>
            <p:cNvSpPr>
              <a:spLocks noChangeShapeType="1"/>
            </p:cNvSpPr>
            <p:nvPr/>
          </p:nvSpPr>
          <p:spPr bwMode="auto">
            <a:xfrm flipH="1">
              <a:off x="3058" y="1968"/>
              <a:ext cx="156" cy="19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167"/>
            <p:cNvSpPr>
              <a:spLocks/>
            </p:cNvSpPr>
            <p:nvPr/>
          </p:nvSpPr>
          <p:spPr bwMode="auto">
            <a:xfrm>
              <a:off x="3032" y="2148"/>
              <a:ext cx="44" cy="42"/>
            </a:xfrm>
            <a:custGeom>
              <a:avLst/>
              <a:gdLst>
                <a:gd name="T0" fmla="*/ 44 w 44"/>
                <a:gd name="T1" fmla="*/ 14 h 42"/>
                <a:gd name="T2" fmla="*/ 0 w 44"/>
                <a:gd name="T3" fmla="*/ 42 h 42"/>
                <a:gd name="T4" fmla="*/ 12 w 44"/>
                <a:gd name="T5" fmla="*/ 0 h 42"/>
                <a:gd name="T6" fmla="*/ 44 w 44"/>
                <a:gd name="T7" fmla="*/ 14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2">
                  <a:moveTo>
                    <a:pt x="44" y="14"/>
                  </a:moveTo>
                  <a:lnTo>
                    <a:pt x="0" y="42"/>
                  </a:lnTo>
                  <a:lnTo>
                    <a:pt x="12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70"/>
            <p:cNvSpPr>
              <a:spLocks noChangeShapeType="1"/>
            </p:cNvSpPr>
            <p:nvPr/>
          </p:nvSpPr>
          <p:spPr bwMode="auto">
            <a:xfrm>
              <a:off x="2652" y="1968"/>
              <a:ext cx="129" cy="18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171"/>
            <p:cNvSpPr>
              <a:spLocks/>
            </p:cNvSpPr>
            <p:nvPr/>
          </p:nvSpPr>
          <p:spPr bwMode="auto">
            <a:xfrm>
              <a:off x="2762" y="2147"/>
              <a:ext cx="42" cy="43"/>
            </a:xfrm>
            <a:custGeom>
              <a:avLst/>
              <a:gdLst>
                <a:gd name="T0" fmla="*/ 34 w 42"/>
                <a:gd name="T1" fmla="*/ 0 h 43"/>
                <a:gd name="T2" fmla="*/ 42 w 42"/>
                <a:gd name="T3" fmla="*/ 43 h 43"/>
                <a:gd name="T4" fmla="*/ 0 w 42"/>
                <a:gd name="T5" fmla="*/ 13 h 43"/>
                <a:gd name="T6" fmla="*/ 34 w 4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43">
                  <a:moveTo>
                    <a:pt x="34" y="0"/>
                  </a:moveTo>
                  <a:lnTo>
                    <a:pt x="42" y="43"/>
                  </a:lnTo>
                  <a:lnTo>
                    <a:pt x="0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74"/>
            <p:cNvSpPr>
              <a:spLocks noChangeShapeType="1"/>
            </p:cNvSpPr>
            <p:nvPr/>
          </p:nvSpPr>
          <p:spPr bwMode="auto">
            <a:xfrm>
              <a:off x="2501" y="1968"/>
              <a:ext cx="216" cy="19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175"/>
            <p:cNvSpPr>
              <a:spLocks/>
            </p:cNvSpPr>
            <p:nvPr/>
          </p:nvSpPr>
          <p:spPr bwMode="auto">
            <a:xfrm>
              <a:off x="2699" y="2152"/>
              <a:ext cx="50" cy="41"/>
            </a:xfrm>
            <a:custGeom>
              <a:avLst/>
              <a:gdLst>
                <a:gd name="T0" fmla="*/ 29 w 50"/>
                <a:gd name="T1" fmla="*/ 0 h 41"/>
                <a:gd name="T2" fmla="*/ 50 w 50"/>
                <a:gd name="T3" fmla="*/ 41 h 41"/>
                <a:gd name="T4" fmla="*/ 0 w 50"/>
                <a:gd name="T5" fmla="*/ 17 h 41"/>
                <a:gd name="T6" fmla="*/ 29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1">
                  <a:moveTo>
                    <a:pt x="29" y="0"/>
                  </a:moveTo>
                  <a:lnTo>
                    <a:pt x="50" y="41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78"/>
            <p:cNvSpPr>
              <a:spLocks noChangeShapeType="1"/>
            </p:cNvSpPr>
            <p:nvPr/>
          </p:nvSpPr>
          <p:spPr bwMode="auto">
            <a:xfrm>
              <a:off x="2991" y="1968"/>
              <a:ext cx="0" cy="18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179"/>
            <p:cNvSpPr>
              <a:spLocks/>
            </p:cNvSpPr>
            <p:nvPr/>
          </p:nvSpPr>
          <p:spPr bwMode="auto">
            <a:xfrm>
              <a:off x="2973" y="2149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8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8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82"/>
            <p:cNvSpPr>
              <a:spLocks noChangeShapeType="1"/>
            </p:cNvSpPr>
            <p:nvPr/>
          </p:nvSpPr>
          <p:spPr bwMode="auto">
            <a:xfrm>
              <a:off x="2865" y="1968"/>
              <a:ext cx="0" cy="18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183"/>
            <p:cNvSpPr>
              <a:spLocks/>
            </p:cNvSpPr>
            <p:nvPr/>
          </p:nvSpPr>
          <p:spPr bwMode="auto">
            <a:xfrm>
              <a:off x="2846" y="2149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9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86"/>
            <p:cNvSpPr>
              <a:spLocks noChangeShapeType="1"/>
            </p:cNvSpPr>
            <p:nvPr/>
          </p:nvSpPr>
          <p:spPr bwMode="auto">
            <a:xfrm flipH="1">
              <a:off x="3127" y="1968"/>
              <a:ext cx="284" cy="19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187"/>
            <p:cNvSpPr>
              <a:spLocks/>
            </p:cNvSpPr>
            <p:nvPr/>
          </p:nvSpPr>
          <p:spPr bwMode="auto">
            <a:xfrm>
              <a:off x="3090" y="2153"/>
              <a:ext cx="53" cy="38"/>
            </a:xfrm>
            <a:custGeom>
              <a:avLst/>
              <a:gdLst>
                <a:gd name="T0" fmla="*/ 53 w 53"/>
                <a:gd name="T1" fmla="*/ 20 h 38"/>
                <a:gd name="T2" fmla="*/ 0 w 53"/>
                <a:gd name="T3" fmla="*/ 38 h 38"/>
                <a:gd name="T4" fmla="*/ 28 w 53"/>
                <a:gd name="T5" fmla="*/ 0 h 38"/>
                <a:gd name="T6" fmla="*/ 53 w 53"/>
                <a:gd name="T7" fmla="*/ 2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38">
                  <a:moveTo>
                    <a:pt x="53" y="20"/>
                  </a:moveTo>
                  <a:lnTo>
                    <a:pt x="0" y="38"/>
                  </a:lnTo>
                  <a:lnTo>
                    <a:pt x="28" y="0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196"/>
            <p:cNvSpPr>
              <a:spLocks/>
            </p:cNvSpPr>
            <p:nvPr/>
          </p:nvSpPr>
          <p:spPr bwMode="auto">
            <a:xfrm>
              <a:off x="3449" y="2989"/>
              <a:ext cx="25" cy="3"/>
            </a:xfrm>
            <a:custGeom>
              <a:avLst/>
              <a:gdLst>
                <a:gd name="T0" fmla="*/ 3 w 80"/>
                <a:gd name="T1" fmla="*/ 0 h 16"/>
                <a:gd name="T2" fmla="*/ 23 w 80"/>
                <a:gd name="T3" fmla="*/ 0 h 16"/>
                <a:gd name="T4" fmla="*/ 25 w 80"/>
                <a:gd name="T5" fmla="*/ 2 h 16"/>
                <a:gd name="T6" fmla="*/ 23 w 80"/>
                <a:gd name="T7" fmla="*/ 3 h 16"/>
                <a:gd name="T8" fmla="*/ 3 w 80"/>
                <a:gd name="T9" fmla="*/ 3 h 16"/>
                <a:gd name="T10" fmla="*/ 0 w 80"/>
                <a:gd name="T11" fmla="*/ 2 h 16"/>
                <a:gd name="T12" fmla="*/ 3 w 8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16">
                  <a:moveTo>
                    <a:pt x="8" y="0"/>
                  </a:moveTo>
                  <a:lnTo>
                    <a:pt x="72" y="0"/>
                  </a:lnTo>
                  <a:cubicBezTo>
                    <a:pt x="76" y="0"/>
                    <a:pt x="80" y="3"/>
                    <a:pt x="80" y="8"/>
                  </a:cubicBezTo>
                  <a:cubicBezTo>
                    <a:pt x="80" y="12"/>
                    <a:pt x="76" y="16"/>
                    <a:pt x="72" y="16"/>
                  </a:cubicBezTo>
                  <a:lnTo>
                    <a:pt x="8" y="16"/>
                  </a:lnTo>
                  <a:cubicBezTo>
                    <a:pt x="3" y="16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97"/>
            <p:cNvSpPr>
              <a:spLocks noChangeShapeType="1"/>
            </p:cNvSpPr>
            <p:nvPr/>
          </p:nvSpPr>
          <p:spPr bwMode="auto">
            <a:xfrm>
              <a:off x="3168" y="2257"/>
              <a:ext cx="443" cy="20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198"/>
            <p:cNvSpPr>
              <a:spLocks/>
            </p:cNvSpPr>
            <p:nvPr/>
          </p:nvSpPr>
          <p:spPr bwMode="auto">
            <a:xfrm>
              <a:off x="3596" y="2452"/>
              <a:ext cx="58" cy="34"/>
            </a:xfrm>
            <a:custGeom>
              <a:avLst/>
              <a:gdLst>
                <a:gd name="T0" fmla="*/ 21 w 58"/>
                <a:gd name="T1" fmla="*/ 0 h 34"/>
                <a:gd name="T2" fmla="*/ 58 w 58"/>
                <a:gd name="T3" fmla="*/ 34 h 34"/>
                <a:gd name="T4" fmla="*/ 0 w 58"/>
                <a:gd name="T5" fmla="*/ 23 h 34"/>
                <a:gd name="T6" fmla="*/ 21 w 5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4">
                  <a:moveTo>
                    <a:pt x="21" y="0"/>
                  </a:moveTo>
                  <a:lnTo>
                    <a:pt x="58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99"/>
            <p:cNvSpPr>
              <a:spLocks noChangeShapeType="1"/>
            </p:cNvSpPr>
            <p:nvPr/>
          </p:nvSpPr>
          <p:spPr bwMode="auto">
            <a:xfrm flipH="1">
              <a:off x="2299" y="2257"/>
              <a:ext cx="384" cy="20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200"/>
            <p:cNvSpPr>
              <a:spLocks/>
            </p:cNvSpPr>
            <p:nvPr/>
          </p:nvSpPr>
          <p:spPr bwMode="auto">
            <a:xfrm>
              <a:off x="2258" y="2451"/>
              <a:ext cx="56" cy="35"/>
            </a:xfrm>
            <a:custGeom>
              <a:avLst/>
              <a:gdLst>
                <a:gd name="T0" fmla="*/ 56 w 56"/>
                <a:gd name="T1" fmla="*/ 22 h 35"/>
                <a:gd name="T2" fmla="*/ 0 w 56"/>
                <a:gd name="T3" fmla="*/ 35 h 35"/>
                <a:gd name="T4" fmla="*/ 34 w 56"/>
                <a:gd name="T5" fmla="*/ 0 h 35"/>
                <a:gd name="T6" fmla="*/ 56 w 56"/>
                <a:gd name="T7" fmla="*/ 22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35">
                  <a:moveTo>
                    <a:pt x="56" y="22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201"/>
            <p:cNvSpPr>
              <a:spLocks noChangeShapeType="1"/>
            </p:cNvSpPr>
            <p:nvPr/>
          </p:nvSpPr>
          <p:spPr bwMode="auto">
            <a:xfrm>
              <a:off x="2986" y="2324"/>
              <a:ext cx="0" cy="14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202"/>
            <p:cNvSpPr>
              <a:spLocks/>
            </p:cNvSpPr>
            <p:nvPr/>
          </p:nvSpPr>
          <p:spPr bwMode="auto">
            <a:xfrm>
              <a:off x="2967" y="2460"/>
              <a:ext cx="38" cy="41"/>
            </a:xfrm>
            <a:custGeom>
              <a:avLst/>
              <a:gdLst>
                <a:gd name="T0" fmla="*/ 38 w 38"/>
                <a:gd name="T1" fmla="*/ 0 h 41"/>
                <a:gd name="T2" fmla="*/ 19 w 38"/>
                <a:gd name="T3" fmla="*/ 41 h 41"/>
                <a:gd name="T4" fmla="*/ 0 w 38"/>
                <a:gd name="T5" fmla="*/ 0 h 41"/>
                <a:gd name="T6" fmla="*/ 38 w 3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203"/>
            <p:cNvSpPr>
              <a:spLocks noChangeShapeType="1"/>
            </p:cNvSpPr>
            <p:nvPr/>
          </p:nvSpPr>
          <p:spPr bwMode="auto">
            <a:xfrm>
              <a:off x="3149" y="2298"/>
              <a:ext cx="227" cy="17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204"/>
            <p:cNvSpPr>
              <a:spLocks/>
            </p:cNvSpPr>
            <p:nvPr/>
          </p:nvSpPr>
          <p:spPr bwMode="auto">
            <a:xfrm>
              <a:off x="3359" y="2462"/>
              <a:ext cx="52" cy="39"/>
            </a:xfrm>
            <a:custGeom>
              <a:avLst/>
              <a:gdLst>
                <a:gd name="T0" fmla="*/ 27 w 52"/>
                <a:gd name="T1" fmla="*/ 0 h 39"/>
                <a:gd name="T2" fmla="*/ 52 w 52"/>
                <a:gd name="T3" fmla="*/ 39 h 39"/>
                <a:gd name="T4" fmla="*/ 0 w 52"/>
                <a:gd name="T5" fmla="*/ 19 h 39"/>
                <a:gd name="T6" fmla="*/ 27 w 5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39">
                  <a:moveTo>
                    <a:pt x="27" y="0"/>
                  </a:moveTo>
                  <a:lnTo>
                    <a:pt x="52" y="39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205"/>
            <p:cNvSpPr>
              <a:spLocks noChangeShapeType="1"/>
            </p:cNvSpPr>
            <p:nvPr/>
          </p:nvSpPr>
          <p:spPr bwMode="auto">
            <a:xfrm>
              <a:off x="3047" y="2324"/>
              <a:ext cx="143" cy="15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206"/>
            <p:cNvSpPr>
              <a:spLocks/>
            </p:cNvSpPr>
            <p:nvPr/>
          </p:nvSpPr>
          <p:spPr bwMode="auto">
            <a:xfrm>
              <a:off x="3172" y="2467"/>
              <a:ext cx="46" cy="41"/>
            </a:xfrm>
            <a:custGeom>
              <a:avLst/>
              <a:gdLst>
                <a:gd name="T0" fmla="*/ 30 w 46"/>
                <a:gd name="T1" fmla="*/ 0 h 41"/>
                <a:gd name="T2" fmla="*/ 46 w 46"/>
                <a:gd name="T3" fmla="*/ 41 h 41"/>
                <a:gd name="T4" fmla="*/ 0 w 46"/>
                <a:gd name="T5" fmla="*/ 15 h 41"/>
                <a:gd name="T6" fmla="*/ 30 w 4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41">
                  <a:moveTo>
                    <a:pt x="30" y="0"/>
                  </a:moveTo>
                  <a:lnTo>
                    <a:pt x="46" y="41"/>
                  </a:lnTo>
                  <a:lnTo>
                    <a:pt x="0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207"/>
            <p:cNvSpPr>
              <a:spLocks noChangeShapeType="1"/>
            </p:cNvSpPr>
            <p:nvPr/>
          </p:nvSpPr>
          <p:spPr bwMode="auto">
            <a:xfrm flipH="1">
              <a:off x="2584" y="2298"/>
              <a:ext cx="118" cy="17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208"/>
            <p:cNvSpPr>
              <a:spLocks/>
            </p:cNvSpPr>
            <p:nvPr/>
          </p:nvSpPr>
          <p:spPr bwMode="auto">
            <a:xfrm>
              <a:off x="2561" y="2459"/>
              <a:ext cx="42" cy="42"/>
            </a:xfrm>
            <a:custGeom>
              <a:avLst/>
              <a:gdLst>
                <a:gd name="T0" fmla="*/ 42 w 42"/>
                <a:gd name="T1" fmla="*/ 12 h 42"/>
                <a:gd name="T2" fmla="*/ 0 w 42"/>
                <a:gd name="T3" fmla="*/ 42 h 42"/>
                <a:gd name="T4" fmla="*/ 9 w 42"/>
                <a:gd name="T5" fmla="*/ 0 h 42"/>
                <a:gd name="T6" fmla="*/ 42 w 42"/>
                <a:gd name="T7" fmla="*/ 1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42">
                  <a:moveTo>
                    <a:pt x="42" y="12"/>
                  </a:moveTo>
                  <a:lnTo>
                    <a:pt x="0" y="42"/>
                  </a:lnTo>
                  <a:lnTo>
                    <a:pt x="9" y="0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209"/>
            <p:cNvSpPr>
              <a:spLocks noChangeShapeType="1"/>
            </p:cNvSpPr>
            <p:nvPr/>
          </p:nvSpPr>
          <p:spPr bwMode="auto">
            <a:xfrm>
              <a:off x="2865" y="2324"/>
              <a:ext cx="0" cy="14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210"/>
            <p:cNvSpPr>
              <a:spLocks/>
            </p:cNvSpPr>
            <p:nvPr/>
          </p:nvSpPr>
          <p:spPr bwMode="auto">
            <a:xfrm>
              <a:off x="2846" y="2460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9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211"/>
            <p:cNvSpPr>
              <a:spLocks noChangeShapeType="1"/>
            </p:cNvSpPr>
            <p:nvPr/>
          </p:nvSpPr>
          <p:spPr bwMode="auto">
            <a:xfrm flipH="1">
              <a:off x="2734" y="2324"/>
              <a:ext cx="70" cy="14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212"/>
            <p:cNvSpPr>
              <a:spLocks/>
            </p:cNvSpPr>
            <p:nvPr/>
          </p:nvSpPr>
          <p:spPr bwMode="auto">
            <a:xfrm>
              <a:off x="2717" y="2458"/>
              <a:ext cx="37" cy="43"/>
            </a:xfrm>
            <a:custGeom>
              <a:avLst/>
              <a:gdLst>
                <a:gd name="T0" fmla="*/ 37 w 37"/>
                <a:gd name="T1" fmla="*/ 9 h 43"/>
                <a:gd name="T2" fmla="*/ 0 w 37"/>
                <a:gd name="T3" fmla="*/ 43 h 43"/>
                <a:gd name="T4" fmla="*/ 1 w 37"/>
                <a:gd name="T5" fmla="*/ 0 h 43"/>
                <a:gd name="T6" fmla="*/ 37 w 37"/>
                <a:gd name="T7" fmla="*/ 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3">
                  <a:moveTo>
                    <a:pt x="37" y="9"/>
                  </a:moveTo>
                  <a:lnTo>
                    <a:pt x="0" y="43"/>
                  </a:lnTo>
                  <a:lnTo>
                    <a:pt x="1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213"/>
            <p:cNvSpPr>
              <a:spLocks noChangeShapeType="1"/>
            </p:cNvSpPr>
            <p:nvPr/>
          </p:nvSpPr>
          <p:spPr bwMode="auto">
            <a:xfrm flipH="1">
              <a:off x="2359" y="946"/>
              <a:ext cx="263" cy="1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214"/>
            <p:cNvSpPr>
              <a:spLocks/>
            </p:cNvSpPr>
            <p:nvPr/>
          </p:nvSpPr>
          <p:spPr bwMode="auto">
            <a:xfrm>
              <a:off x="2319" y="1083"/>
              <a:ext cx="55" cy="36"/>
            </a:xfrm>
            <a:custGeom>
              <a:avLst/>
              <a:gdLst>
                <a:gd name="T0" fmla="*/ 55 w 55"/>
                <a:gd name="T1" fmla="*/ 22 h 36"/>
                <a:gd name="T2" fmla="*/ 0 w 55"/>
                <a:gd name="T3" fmla="*/ 36 h 36"/>
                <a:gd name="T4" fmla="*/ 32 w 55"/>
                <a:gd name="T5" fmla="*/ 0 h 36"/>
                <a:gd name="T6" fmla="*/ 55 w 55"/>
                <a:gd name="T7" fmla="*/ 2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55" y="22"/>
                  </a:moveTo>
                  <a:lnTo>
                    <a:pt x="0" y="36"/>
                  </a:lnTo>
                  <a:lnTo>
                    <a:pt x="32" y="0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216"/>
            <p:cNvSpPr>
              <a:spLocks noChangeShapeType="1"/>
            </p:cNvSpPr>
            <p:nvPr/>
          </p:nvSpPr>
          <p:spPr bwMode="auto">
            <a:xfrm>
              <a:off x="3230" y="964"/>
              <a:ext cx="321" cy="15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217"/>
            <p:cNvSpPr>
              <a:spLocks/>
            </p:cNvSpPr>
            <p:nvPr/>
          </p:nvSpPr>
          <p:spPr bwMode="auto">
            <a:xfrm>
              <a:off x="3537" y="1108"/>
              <a:ext cx="57" cy="34"/>
            </a:xfrm>
            <a:custGeom>
              <a:avLst/>
              <a:gdLst>
                <a:gd name="T0" fmla="*/ 21 w 57"/>
                <a:gd name="T1" fmla="*/ 0 h 34"/>
                <a:gd name="T2" fmla="*/ 57 w 57"/>
                <a:gd name="T3" fmla="*/ 34 h 34"/>
                <a:gd name="T4" fmla="*/ 0 w 57"/>
                <a:gd name="T5" fmla="*/ 23 h 34"/>
                <a:gd name="T6" fmla="*/ 21 w 5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4">
                  <a:moveTo>
                    <a:pt x="21" y="0"/>
                  </a:moveTo>
                  <a:lnTo>
                    <a:pt x="57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218"/>
            <p:cNvSpPr>
              <a:spLocks noChangeShapeType="1"/>
            </p:cNvSpPr>
            <p:nvPr/>
          </p:nvSpPr>
          <p:spPr bwMode="auto">
            <a:xfrm flipH="1">
              <a:off x="2538" y="964"/>
              <a:ext cx="206" cy="15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219"/>
            <p:cNvSpPr>
              <a:spLocks/>
            </p:cNvSpPr>
            <p:nvPr/>
          </p:nvSpPr>
          <p:spPr bwMode="auto">
            <a:xfrm>
              <a:off x="2502" y="1103"/>
              <a:ext cx="52" cy="39"/>
            </a:xfrm>
            <a:custGeom>
              <a:avLst/>
              <a:gdLst>
                <a:gd name="T0" fmla="*/ 52 w 52"/>
                <a:gd name="T1" fmla="*/ 19 h 39"/>
                <a:gd name="T2" fmla="*/ 0 w 52"/>
                <a:gd name="T3" fmla="*/ 39 h 39"/>
                <a:gd name="T4" fmla="*/ 26 w 52"/>
                <a:gd name="T5" fmla="*/ 0 h 39"/>
                <a:gd name="T6" fmla="*/ 52 w 52"/>
                <a:gd name="T7" fmla="*/ 19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39">
                  <a:moveTo>
                    <a:pt x="52" y="19"/>
                  </a:moveTo>
                  <a:lnTo>
                    <a:pt x="0" y="39"/>
                  </a:lnTo>
                  <a:lnTo>
                    <a:pt x="26" y="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220"/>
            <p:cNvSpPr>
              <a:spLocks noChangeShapeType="1"/>
            </p:cNvSpPr>
            <p:nvPr/>
          </p:nvSpPr>
          <p:spPr bwMode="auto">
            <a:xfrm>
              <a:off x="2866" y="964"/>
              <a:ext cx="0" cy="14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221"/>
            <p:cNvSpPr>
              <a:spLocks/>
            </p:cNvSpPr>
            <p:nvPr/>
          </p:nvSpPr>
          <p:spPr bwMode="auto">
            <a:xfrm>
              <a:off x="2847" y="1101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9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222"/>
            <p:cNvSpPr>
              <a:spLocks noChangeShapeType="1"/>
            </p:cNvSpPr>
            <p:nvPr/>
          </p:nvSpPr>
          <p:spPr bwMode="auto">
            <a:xfrm>
              <a:off x="2987" y="964"/>
              <a:ext cx="0" cy="14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223"/>
            <p:cNvSpPr>
              <a:spLocks/>
            </p:cNvSpPr>
            <p:nvPr/>
          </p:nvSpPr>
          <p:spPr bwMode="auto">
            <a:xfrm>
              <a:off x="2968" y="1101"/>
              <a:ext cx="38" cy="41"/>
            </a:xfrm>
            <a:custGeom>
              <a:avLst/>
              <a:gdLst>
                <a:gd name="T0" fmla="*/ 38 w 38"/>
                <a:gd name="T1" fmla="*/ 0 h 41"/>
                <a:gd name="T2" fmla="*/ 19 w 38"/>
                <a:gd name="T3" fmla="*/ 41 h 41"/>
                <a:gd name="T4" fmla="*/ 0 w 38"/>
                <a:gd name="T5" fmla="*/ 0 h 41"/>
                <a:gd name="T6" fmla="*/ 38 w 3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224"/>
            <p:cNvSpPr>
              <a:spLocks noChangeShapeType="1"/>
            </p:cNvSpPr>
            <p:nvPr/>
          </p:nvSpPr>
          <p:spPr bwMode="auto">
            <a:xfrm>
              <a:off x="3169" y="964"/>
              <a:ext cx="152" cy="14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225"/>
            <p:cNvSpPr>
              <a:spLocks/>
            </p:cNvSpPr>
            <p:nvPr/>
          </p:nvSpPr>
          <p:spPr bwMode="auto">
            <a:xfrm>
              <a:off x="3303" y="1101"/>
              <a:ext cx="48" cy="41"/>
            </a:xfrm>
            <a:custGeom>
              <a:avLst/>
              <a:gdLst>
                <a:gd name="T0" fmla="*/ 30 w 48"/>
                <a:gd name="T1" fmla="*/ 0 h 41"/>
                <a:gd name="T2" fmla="*/ 48 w 48"/>
                <a:gd name="T3" fmla="*/ 41 h 41"/>
                <a:gd name="T4" fmla="*/ 0 w 48"/>
                <a:gd name="T5" fmla="*/ 16 h 41"/>
                <a:gd name="T6" fmla="*/ 30 w 4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1">
                  <a:moveTo>
                    <a:pt x="30" y="0"/>
                  </a:moveTo>
                  <a:lnTo>
                    <a:pt x="48" y="41"/>
                  </a:lnTo>
                  <a:lnTo>
                    <a:pt x="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226"/>
            <p:cNvSpPr>
              <a:spLocks noChangeShapeType="1"/>
            </p:cNvSpPr>
            <p:nvPr/>
          </p:nvSpPr>
          <p:spPr bwMode="auto">
            <a:xfrm>
              <a:off x="3108" y="964"/>
              <a:ext cx="49" cy="14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227"/>
            <p:cNvSpPr>
              <a:spLocks/>
            </p:cNvSpPr>
            <p:nvPr/>
          </p:nvSpPr>
          <p:spPr bwMode="auto">
            <a:xfrm>
              <a:off x="3138" y="1098"/>
              <a:ext cx="36" cy="44"/>
            </a:xfrm>
            <a:custGeom>
              <a:avLst/>
              <a:gdLst>
                <a:gd name="T0" fmla="*/ 36 w 36"/>
                <a:gd name="T1" fmla="*/ 0 h 44"/>
                <a:gd name="T2" fmla="*/ 31 w 36"/>
                <a:gd name="T3" fmla="*/ 44 h 44"/>
                <a:gd name="T4" fmla="*/ 0 w 36"/>
                <a:gd name="T5" fmla="*/ 7 h 44"/>
                <a:gd name="T6" fmla="*/ 36 w 36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4">
                  <a:moveTo>
                    <a:pt x="36" y="0"/>
                  </a:moveTo>
                  <a:lnTo>
                    <a:pt x="31" y="4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228"/>
            <p:cNvSpPr>
              <a:spLocks noChangeShapeType="1"/>
            </p:cNvSpPr>
            <p:nvPr/>
          </p:nvSpPr>
          <p:spPr bwMode="auto">
            <a:xfrm flipH="1">
              <a:off x="2706" y="964"/>
              <a:ext cx="99" cy="14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229"/>
            <p:cNvSpPr>
              <a:spLocks/>
            </p:cNvSpPr>
            <p:nvPr/>
          </p:nvSpPr>
          <p:spPr bwMode="auto">
            <a:xfrm>
              <a:off x="2684" y="1099"/>
              <a:ext cx="41" cy="43"/>
            </a:xfrm>
            <a:custGeom>
              <a:avLst/>
              <a:gdLst>
                <a:gd name="T0" fmla="*/ 41 w 41"/>
                <a:gd name="T1" fmla="*/ 12 h 43"/>
                <a:gd name="T2" fmla="*/ 0 w 41"/>
                <a:gd name="T3" fmla="*/ 43 h 43"/>
                <a:gd name="T4" fmla="*/ 8 w 41"/>
                <a:gd name="T5" fmla="*/ 0 h 43"/>
                <a:gd name="T6" fmla="*/ 41 w 41"/>
                <a:gd name="T7" fmla="*/ 1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43">
                  <a:moveTo>
                    <a:pt x="41" y="12"/>
                  </a:moveTo>
                  <a:lnTo>
                    <a:pt x="0" y="43"/>
                  </a:lnTo>
                  <a:lnTo>
                    <a:pt x="8" y="0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Rectangle 230"/>
            <p:cNvSpPr>
              <a:spLocks noChangeArrowheads="1"/>
            </p:cNvSpPr>
            <p:nvPr/>
          </p:nvSpPr>
          <p:spPr bwMode="auto">
            <a:xfrm>
              <a:off x="2674" y="4103"/>
              <a:ext cx="477" cy="210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Rectangle 231"/>
            <p:cNvSpPr>
              <a:spLocks noChangeArrowheads="1"/>
            </p:cNvSpPr>
            <p:nvPr/>
          </p:nvSpPr>
          <p:spPr bwMode="auto">
            <a:xfrm>
              <a:off x="2674" y="4103"/>
              <a:ext cx="477" cy="21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233"/>
            <p:cNvSpPr>
              <a:spLocks/>
            </p:cNvSpPr>
            <p:nvPr/>
          </p:nvSpPr>
          <p:spPr bwMode="auto">
            <a:xfrm>
              <a:off x="2670" y="3675"/>
              <a:ext cx="485" cy="133"/>
            </a:xfrm>
            <a:custGeom>
              <a:avLst/>
              <a:gdLst>
                <a:gd name="T0" fmla="*/ 91 w 1536"/>
                <a:gd name="T1" fmla="*/ 133 h 576"/>
                <a:gd name="T2" fmla="*/ 394 w 1536"/>
                <a:gd name="T3" fmla="*/ 133 h 576"/>
                <a:gd name="T4" fmla="*/ 485 w 1536"/>
                <a:gd name="T5" fmla="*/ 67 h 576"/>
                <a:gd name="T6" fmla="*/ 394 w 1536"/>
                <a:gd name="T7" fmla="*/ 0 h 576"/>
                <a:gd name="T8" fmla="*/ 394 w 1536"/>
                <a:gd name="T9" fmla="*/ 0 h 576"/>
                <a:gd name="T10" fmla="*/ 394 w 1536"/>
                <a:gd name="T11" fmla="*/ 0 h 576"/>
                <a:gd name="T12" fmla="*/ 91 w 1536"/>
                <a:gd name="T13" fmla="*/ 0 h 576"/>
                <a:gd name="T14" fmla="*/ 0 w 1536"/>
                <a:gd name="T15" fmla="*/ 67 h 576"/>
                <a:gd name="T16" fmla="*/ 91 w 1536"/>
                <a:gd name="T17" fmla="*/ 133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6" h="576">
                  <a:moveTo>
                    <a:pt x="288" y="576"/>
                  </a:moveTo>
                  <a:lnTo>
                    <a:pt x="1248" y="576"/>
                  </a:lnTo>
                  <a:cubicBezTo>
                    <a:pt x="1407" y="576"/>
                    <a:pt x="1536" y="447"/>
                    <a:pt x="1536" y="288"/>
                  </a:cubicBezTo>
                  <a:cubicBezTo>
                    <a:pt x="1536" y="129"/>
                    <a:pt x="1407" y="0"/>
                    <a:pt x="1248" y="0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lose/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234"/>
            <p:cNvSpPr>
              <a:spLocks/>
            </p:cNvSpPr>
            <p:nvPr/>
          </p:nvSpPr>
          <p:spPr bwMode="auto">
            <a:xfrm>
              <a:off x="2670" y="3675"/>
              <a:ext cx="485" cy="133"/>
            </a:xfrm>
            <a:custGeom>
              <a:avLst/>
              <a:gdLst>
                <a:gd name="T0" fmla="*/ 91 w 1536"/>
                <a:gd name="T1" fmla="*/ 133 h 576"/>
                <a:gd name="T2" fmla="*/ 394 w 1536"/>
                <a:gd name="T3" fmla="*/ 133 h 576"/>
                <a:gd name="T4" fmla="*/ 485 w 1536"/>
                <a:gd name="T5" fmla="*/ 67 h 576"/>
                <a:gd name="T6" fmla="*/ 394 w 1536"/>
                <a:gd name="T7" fmla="*/ 0 h 576"/>
                <a:gd name="T8" fmla="*/ 394 w 1536"/>
                <a:gd name="T9" fmla="*/ 0 h 576"/>
                <a:gd name="T10" fmla="*/ 394 w 1536"/>
                <a:gd name="T11" fmla="*/ 0 h 576"/>
                <a:gd name="T12" fmla="*/ 91 w 1536"/>
                <a:gd name="T13" fmla="*/ 0 h 576"/>
                <a:gd name="T14" fmla="*/ 0 w 1536"/>
                <a:gd name="T15" fmla="*/ 67 h 576"/>
                <a:gd name="T16" fmla="*/ 91 w 1536"/>
                <a:gd name="T17" fmla="*/ 133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6" h="576">
                  <a:moveTo>
                    <a:pt x="288" y="576"/>
                  </a:moveTo>
                  <a:lnTo>
                    <a:pt x="1248" y="576"/>
                  </a:lnTo>
                  <a:cubicBezTo>
                    <a:pt x="1407" y="576"/>
                    <a:pt x="1536" y="447"/>
                    <a:pt x="1536" y="288"/>
                  </a:cubicBezTo>
                  <a:cubicBezTo>
                    <a:pt x="1536" y="129"/>
                    <a:pt x="1407" y="0"/>
                    <a:pt x="1248" y="0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238"/>
            <p:cNvSpPr>
              <a:spLocks noChangeShapeType="1"/>
            </p:cNvSpPr>
            <p:nvPr/>
          </p:nvSpPr>
          <p:spPr bwMode="auto">
            <a:xfrm flipH="1">
              <a:off x="3167" y="3435"/>
              <a:ext cx="487" cy="23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239"/>
            <p:cNvSpPr>
              <a:spLocks/>
            </p:cNvSpPr>
            <p:nvPr/>
          </p:nvSpPr>
          <p:spPr bwMode="auto">
            <a:xfrm>
              <a:off x="3124" y="3658"/>
              <a:ext cx="57" cy="33"/>
            </a:xfrm>
            <a:custGeom>
              <a:avLst/>
              <a:gdLst>
                <a:gd name="T0" fmla="*/ 57 w 57"/>
                <a:gd name="T1" fmla="*/ 22 h 33"/>
                <a:gd name="T2" fmla="*/ 0 w 57"/>
                <a:gd name="T3" fmla="*/ 33 h 33"/>
                <a:gd name="T4" fmla="*/ 36 w 57"/>
                <a:gd name="T5" fmla="*/ 0 h 33"/>
                <a:gd name="T6" fmla="*/ 57 w 57"/>
                <a:gd name="T7" fmla="*/ 22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3">
                  <a:moveTo>
                    <a:pt x="57" y="22"/>
                  </a:moveTo>
                  <a:lnTo>
                    <a:pt x="0" y="33"/>
                  </a:lnTo>
                  <a:lnTo>
                    <a:pt x="36" y="0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242"/>
            <p:cNvSpPr>
              <a:spLocks noChangeShapeType="1"/>
            </p:cNvSpPr>
            <p:nvPr/>
          </p:nvSpPr>
          <p:spPr bwMode="auto">
            <a:xfrm>
              <a:off x="2282" y="3436"/>
              <a:ext cx="381" cy="23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243"/>
            <p:cNvSpPr>
              <a:spLocks/>
            </p:cNvSpPr>
            <p:nvPr/>
          </p:nvSpPr>
          <p:spPr bwMode="auto">
            <a:xfrm>
              <a:off x="2648" y="3654"/>
              <a:ext cx="55" cy="36"/>
            </a:xfrm>
            <a:custGeom>
              <a:avLst/>
              <a:gdLst>
                <a:gd name="T0" fmla="*/ 23 w 55"/>
                <a:gd name="T1" fmla="*/ 0 h 36"/>
                <a:gd name="T2" fmla="*/ 55 w 55"/>
                <a:gd name="T3" fmla="*/ 36 h 36"/>
                <a:gd name="T4" fmla="*/ 0 w 55"/>
                <a:gd name="T5" fmla="*/ 21 h 36"/>
                <a:gd name="T6" fmla="*/ 23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23" y="0"/>
                  </a:moveTo>
                  <a:lnTo>
                    <a:pt x="55" y="36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246"/>
            <p:cNvSpPr>
              <a:spLocks noChangeShapeType="1"/>
            </p:cNvSpPr>
            <p:nvPr/>
          </p:nvSpPr>
          <p:spPr bwMode="auto">
            <a:xfrm>
              <a:off x="2866" y="3453"/>
              <a:ext cx="0" cy="18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247"/>
            <p:cNvSpPr>
              <a:spLocks/>
            </p:cNvSpPr>
            <p:nvPr/>
          </p:nvSpPr>
          <p:spPr bwMode="auto">
            <a:xfrm>
              <a:off x="2847" y="3634"/>
              <a:ext cx="37" cy="41"/>
            </a:xfrm>
            <a:custGeom>
              <a:avLst/>
              <a:gdLst>
                <a:gd name="T0" fmla="*/ 37 w 37"/>
                <a:gd name="T1" fmla="*/ 0 h 41"/>
                <a:gd name="T2" fmla="*/ 19 w 37"/>
                <a:gd name="T3" fmla="*/ 41 h 41"/>
                <a:gd name="T4" fmla="*/ 0 w 37"/>
                <a:gd name="T5" fmla="*/ 0 h 41"/>
                <a:gd name="T6" fmla="*/ 37 w 37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1">
                  <a:moveTo>
                    <a:pt x="37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250"/>
            <p:cNvSpPr>
              <a:spLocks noChangeShapeType="1"/>
            </p:cNvSpPr>
            <p:nvPr/>
          </p:nvSpPr>
          <p:spPr bwMode="auto">
            <a:xfrm>
              <a:off x="2987" y="3453"/>
              <a:ext cx="0" cy="18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251"/>
            <p:cNvSpPr>
              <a:spLocks/>
            </p:cNvSpPr>
            <p:nvPr/>
          </p:nvSpPr>
          <p:spPr bwMode="auto">
            <a:xfrm>
              <a:off x="2968" y="3634"/>
              <a:ext cx="38" cy="41"/>
            </a:xfrm>
            <a:custGeom>
              <a:avLst/>
              <a:gdLst>
                <a:gd name="T0" fmla="*/ 38 w 38"/>
                <a:gd name="T1" fmla="*/ 0 h 41"/>
                <a:gd name="T2" fmla="*/ 19 w 38"/>
                <a:gd name="T3" fmla="*/ 41 h 41"/>
                <a:gd name="T4" fmla="*/ 0 w 38"/>
                <a:gd name="T5" fmla="*/ 0 h 41"/>
                <a:gd name="T6" fmla="*/ 38 w 3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1">
                  <a:moveTo>
                    <a:pt x="38" y="0"/>
                  </a:moveTo>
                  <a:lnTo>
                    <a:pt x="19" y="41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254"/>
            <p:cNvSpPr>
              <a:spLocks noChangeShapeType="1"/>
            </p:cNvSpPr>
            <p:nvPr/>
          </p:nvSpPr>
          <p:spPr bwMode="auto">
            <a:xfrm flipH="1">
              <a:off x="3125" y="3455"/>
              <a:ext cx="284" cy="19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255"/>
            <p:cNvSpPr>
              <a:spLocks/>
            </p:cNvSpPr>
            <p:nvPr/>
          </p:nvSpPr>
          <p:spPr bwMode="auto">
            <a:xfrm>
              <a:off x="3088" y="3639"/>
              <a:ext cx="53" cy="38"/>
            </a:xfrm>
            <a:custGeom>
              <a:avLst/>
              <a:gdLst>
                <a:gd name="T0" fmla="*/ 53 w 53"/>
                <a:gd name="T1" fmla="*/ 20 h 38"/>
                <a:gd name="T2" fmla="*/ 0 w 53"/>
                <a:gd name="T3" fmla="*/ 38 h 38"/>
                <a:gd name="T4" fmla="*/ 28 w 53"/>
                <a:gd name="T5" fmla="*/ 0 h 38"/>
                <a:gd name="T6" fmla="*/ 53 w 53"/>
                <a:gd name="T7" fmla="*/ 2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38">
                  <a:moveTo>
                    <a:pt x="53" y="20"/>
                  </a:moveTo>
                  <a:lnTo>
                    <a:pt x="0" y="38"/>
                  </a:lnTo>
                  <a:lnTo>
                    <a:pt x="28" y="0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258"/>
            <p:cNvSpPr>
              <a:spLocks noChangeShapeType="1"/>
            </p:cNvSpPr>
            <p:nvPr/>
          </p:nvSpPr>
          <p:spPr bwMode="auto">
            <a:xfrm flipH="1">
              <a:off x="3074" y="3453"/>
              <a:ext cx="156" cy="19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259"/>
            <p:cNvSpPr>
              <a:spLocks/>
            </p:cNvSpPr>
            <p:nvPr/>
          </p:nvSpPr>
          <p:spPr bwMode="auto">
            <a:xfrm>
              <a:off x="3048" y="3633"/>
              <a:ext cx="44" cy="42"/>
            </a:xfrm>
            <a:custGeom>
              <a:avLst/>
              <a:gdLst>
                <a:gd name="T0" fmla="*/ 44 w 44"/>
                <a:gd name="T1" fmla="*/ 14 h 42"/>
                <a:gd name="T2" fmla="*/ 0 w 44"/>
                <a:gd name="T3" fmla="*/ 42 h 42"/>
                <a:gd name="T4" fmla="*/ 12 w 44"/>
                <a:gd name="T5" fmla="*/ 0 h 42"/>
                <a:gd name="T6" fmla="*/ 44 w 44"/>
                <a:gd name="T7" fmla="*/ 14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2">
                  <a:moveTo>
                    <a:pt x="44" y="14"/>
                  </a:moveTo>
                  <a:lnTo>
                    <a:pt x="0" y="42"/>
                  </a:lnTo>
                  <a:lnTo>
                    <a:pt x="12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262"/>
            <p:cNvSpPr>
              <a:spLocks noChangeShapeType="1"/>
            </p:cNvSpPr>
            <p:nvPr/>
          </p:nvSpPr>
          <p:spPr bwMode="auto">
            <a:xfrm>
              <a:off x="2496" y="3450"/>
              <a:ext cx="216" cy="19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263"/>
            <p:cNvSpPr>
              <a:spLocks/>
            </p:cNvSpPr>
            <p:nvPr/>
          </p:nvSpPr>
          <p:spPr bwMode="auto">
            <a:xfrm>
              <a:off x="2695" y="3635"/>
              <a:ext cx="49" cy="40"/>
            </a:xfrm>
            <a:custGeom>
              <a:avLst/>
              <a:gdLst>
                <a:gd name="T0" fmla="*/ 29 w 49"/>
                <a:gd name="T1" fmla="*/ 0 h 40"/>
                <a:gd name="T2" fmla="*/ 49 w 49"/>
                <a:gd name="T3" fmla="*/ 40 h 40"/>
                <a:gd name="T4" fmla="*/ 0 w 49"/>
                <a:gd name="T5" fmla="*/ 17 h 40"/>
                <a:gd name="T6" fmla="*/ 29 w 4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0">
                  <a:moveTo>
                    <a:pt x="29" y="0"/>
                  </a:moveTo>
                  <a:lnTo>
                    <a:pt x="49" y="40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266"/>
            <p:cNvSpPr>
              <a:spLocks noChangeShapeType="1"/>
            </p:cNvSpPr>
            <p:nvPr/>
          </p:nvSpPr>
          <p:spPr bwMode="auto">
            <a:xfrm>
              <a:off x="2653" y="3453"/>
              <a:ext cx="129" cy="189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267"/>
            <p:cNvSpPr>
              <a:spLocks/>
            </p:cNvSpPr>
            <p:nvPr/>
          </p:nvSpPr>
          <p:spPr bwMode="auto">
            <a:xfrm>
              <a:off x="2763" y="3632"/>
              <a:ext cx="42" cy="43"/>
            </a:xfrm>
            <a:custGeom>
              <a:avLst/>
              <a:gdLst>
                <a:gd name="T0" fmla="*/ 34 w 42"/>
                <a:gd name="T1" fmla="*/ 0 h 43"/>
                <a:gd name="T2" fmla="*/ 42 w 42"/>
                <a:gd name="T3" fmla="*/ 43 h 43"/>
                <a:gd name="T4" fmla="*/ 0 w 42"/>
                <a:gd name="T5" fmla="*/ 13 h 43"/>
                <a:gd name="T6" fmla="*/ 34 w 4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43">
                  <a:moveTo>
                    <a:pt x="34" y="0"/>
                  </a:moveTo>
                  <a:lnTo>
                    <a:pt x="42" y="43"/>
                  </a:lnTo>
                  <a:lnTo>
                    <a:pt x="0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270"/>
            <p:cNvSpPr>
              <a:spLocks noChangeShapeType="1"/>
            </p:cNvSpPr>
            <p:nvPr/>
          </p:nvSpPr>
          <p:spPr bwMode="auto">
            <a:xfrm>
              <a:off x="2913" y="3808"/>
              <a:ext cx="0" cy="27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271"/>
            <p:cNvSpPr>
              <a:spLocks/>
            </p:cNvSpPr>
            <p:nvPr/>
          </p:nvSpPr>
          <p:spPr bwMode="auto">
            <a:xfrm>
              <a:off x="2894" y="4076"/>
              <a:ext cx="37" cy="27"/>
            </a:xfrm>
            <a:custGeom>
              <a:avLst/>
              <a:gdLst>
                <a:gd name="T0" fmla="*/ 37 w 37"/>
                <a:gd name="T1" fmla="*/ 0 h 27"/>
                <a:gd name="T2" fmla="*/ 19 w 37"/>
                <a:gd name="T3" fmla="*/ 27 h 27"/>
                <a:gd name="T4" fmla="*/ 0 w 37"/>
                <a:gd name="T5" fmla="*/ 0 h 27"/>
                <a:gd name="T6" fmla="*/ 37 w 37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7">
                  <a:moveTo>
                    <a:pt x="37" y="0"/>
                  </a:moveTo>
                  <a:lnTo>
                    <a:pt x="19" y="27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Text Box 293"/>
            <p:cNvSpPr txBox="1">
              <a:spLocks noChangeArrowheads="1"/>
            </p:cNvSpPr>
            <p:nvPr/>
          </p:nvSpPr>
          <p:spPr bwMode="auto">
            <a:xfrm>
              <a:off x="2736" y="96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6544" name="Text Box 294"/>
            <p:cNvSpPr txBox="1">
              <a:spLocks noChangeArrowheads="1"/>
            </p:cNvSpPr>
            <p:nvPr/>
          </p:nvSpPr>
          <p:spPr bwMode="auto">
            <a:xfrm>
              <a:off x="2736" y="1276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6545" name="Text Box 295"/>
            <p:cNvSpPr txBox="1">
              <a:spLocks noChangeArrowheads="1"/>
            </p:cNvSpPr>
            <p:nvPr/>
          </p:nvSpPr>
          <p:spPr bwMode="auto">
            <a:xfrm>
              <a:off x="2736" y="1592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6546" name="Text Box 297"/>
            <p:cNvSpPr txBox="1">
              <a:spLocks noChangeArrowheads="1"/>
            </p:cNvSpPr>
            <p:nvPr/>
          </p:nvSpPr>
          <p:spPr bwMode="auto">
            <a:xfrm>
              <a:off x="2736" y="2372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6547" name="Text Box 298"/>
            <p:cNvSpPr txBox="1">
              <a:spLocks noChangeArrowheads="1"/>
            </p:cNvSpPr>
            <p:nvPr/>
          </p:nvSpPr>
          <p:spPr bwMode="auto">
            <a:xfrm>
              <a:off x="2736" y="268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6548" name="Text Box 299"/>
            <p:cNvSpPr txBox="1">
              <a:spLocks noChangeArrowheads="1"/>
            </p:cNvSpPr>
            <p:nvPr/>
          </p:nvSpPr>
          <p:spPr bwMode="auto">
            <a:xfrm>
              <a:off x="2736" y="3004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228600" y="1739900"/>
            <a:ext cx="233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900" b="1" dirty="0" smtClean="0">
                <a:solidFill>
                  <a:srgbClr val="FF0066"/>
                </a:solidFill>
              </a:rPr>
              <a:t>Condition</a:t>
            </a:r>
            <a:endParaRPr lang="en-US" sz="1900" b="1" dirty="0">
              <a:solidFill>
                <a:srgbClr val="FF0066"/>
              </a:solidFill>
            </a:endParaRP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900" b="1" dirty="0">
                <a:solidFill>
                  <a:srgbClr val="FF0066"/>
                </a:solidFill>
              </a:rPr>
              <a:t>Join / </a:t>
            </a:r>
            <a:r>
              <a:rPr lang="en-US" sz="1900" b="1" dirty="0" smtClean="0">
                <a:solidFill>
                  <a:srgbClr val="FF0066"/>
                </a:solidFill>
              </a:rPr>
              <a:t>fork</a:t>
            </a:r>
            <a:endParaRPr lang="en-US" sz="1900" b="1" dirty="0">
              <a:solidFill>
                <a:srgbClr val="FF0066"/>
              </a:solidFill>
            </a:endParaRPr>
          </a:p>
        </p:txBody>
      </p:sp>
      <p:sp>
        <p:nvSpPr>
          <p:cNvPr id="16393" name="Freeform 303"/>
          <p:cNvSpPr>
            <a:spLocks/>
          </p:cNvSpPr>
          <p:nvPr/>
        </p:nvSpPr>
        <p:spPr bwMode="auto">
          <a:xfrm>
            <a:off x="2092325" y="3148013"/>
            <a:ext cx="1952625" cy="177800"/>
          </a:xfrm>
          <a:custGeom>
            <a:avLst/>
            <a:gdLst>
              <a:gd name="T0" fmla="*/ 0 w 1230"/>
              <a:gd name="T1" fmla="*/ 177800 h 112"/>
              <a:gd name="T2" fmla="*/ 914400 w 1230"/>
              <a:gd name="T3" fmla="*/ 11113 h 112"/>
              <a:gd name="T4" fmla="*/ 1952625 w 1230"/>
              <a:gd name="T5" fmla="*/ 10795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0" h="112">
                <a:moveTo>
                  <a:pt x="0" y="112"/>
                </a:moveTo>
                <a:cubicBezTo>
                  <a:pt x="96" y="95"/>
                  <a:pt x="371" y="14"/>
                  <a:pt x="576" y="7"/>
                </a:cubicBezTo>
                <a:cubicBezTo>
                  <a:pt x="781" y="0"/>
                  <a:pt x="1094" y="55"/>
                  <a:pt x="1230" y="68"/>
                </a:cubicBezTo>
              </a:path>
            </a:pathLst>
          </a:custGeom>
          <a:noFill/>
          <a:ln w="1905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304"/>
          <p:cNvSpPr>
            <a:spLocks/>
          </p:cNvSpPr>
          <p:nvPr/>
        </p:nvSpPr>
        <p:spPr bwMode="auto">
          <a:xfrm>
            <a:off x="1295400" y="2120900"/>
            <a:ext cx="1752600" cy="647700"/>
          </a:xfrm>
          <a:custGeom>
            <a:avLst/>
            <a:gdLst>
              <a:gd name="T0" fmla="*/ 0 w 1104"/>
              <a:gd name="T1" fmla="*/ 0 h 408"/>
              <a:gd name="T2" fmla="*/ 852488 w 1104"/>
              <a:gd name="T3" fmla="*/ 552450 h 408"/>
              <a:gd name="T4" fmla="*/ 1752600 w 1104"/>
              <a:gd name="T5" fmla="*/ 566738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408">
                <a:moveTo>
                  <a:pt x="0" y="0"/>
                </a:moveTo>
                <a:cubicBezTo>
                  <a:pt x="89" y="58"/>
                  <a:pt x="353" y="288"/>
                  <a:pt x="537" y="348"/>
                </a:cubicBezTo>
                <a:cubicBezTo>
                  <a:pt x="721" y="408"/>
                  <a:pt x="986" y="355"/>
                  <a:pt x="1104" y="357"/>
                </a:cubicBezTo>
              </a:path>
            </a:pathLst>
          </a:custGeom>
          <a:noFill/>
          <a:ln w="1905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305"/>
          <p:cNvSpPr>
            <a:spLocks/>
          </p:cNvSpPr>
          <p:nvPr/>
        </p:nvSpPr>
        <p:spPr bwMode="auto">
          <a:xfrm>
            <a:off x="2102935" y="1337716"/>
            <a:ext cx="867278" cy="187873"/>
          </a:xfrm>
          <a:custGeom>
            <a:avLst/>
            <a:gdLst>
              <a:gd name="T0" fmla="*/ 0 w 492"/>
              <a:gd name="T1" fmla="*/ 55563 h 193"/>
              <a:gd name="T2" fmla="*/ 360363 w 492"/>
              <a:gd name="T3" fmla="*/ 41275 h 193"/>
              <a:gd name="T4" fmla="*/ 781050 w 492"/>
              <a:gd name="T5" fmla="*/ 306388 h 193"/>
              <a:gd name="T6" fmla="*/ 0 60000 65536"/>
              <a:gd name="T7" fmla="*/ 0 60000 65536"/>
              <a:gd name="T8" fmla="*/ 0 60000 65536"/>
              <a:gd name="connsiteX0" fmla="*/ 0 w 11104"/>
              <a:gd name="connsiteY0" fmla="*/ 5161 h 8843"/>
              <a:gd name="connsiteX1" fmla="*/ 5718 w 11104"/>
              <a:gd name="connsiteY1" fmla="*/ 190 h 8843"/>
              <a:gd name="connsiteX2" fmla="*/ 11104 w 11104"/>
              <a:gd name="connsiteY2" fmla="*/ 8843 h 8843"/>
              <a:gd name="connsiteX0" fmla="*/ 0 w 10000"/>
              <a:gd name="connsiteY0" fmla="*/ 3087 h 7251"/>
              <a:gd name="connsiteX1" fmla="*/ 5050 w 10000"/>
              <a:gd name="connsiteY1" fmla="*/ 332 h 7251"/>
              <a:gd name="connsiteX2" fmla="*/ 10000 w 10000"/>
              <a:gd name="connsiteY2" fmla="*/ 7251 h 7251"/>
              <a:gd name="connsiteX0" fmla="*/ 0 w 10000"/>
              <a:gd name="connsiteY0" fmla="*/ 3820 h 9563"/>
              <a:gd name="connsiteX1" fmla="*/ 5050 w 10000"/>
              <a:gd name="connsiteY1" fmla="*/ 21 h 9563"/>
              <a:gd name="connsiteX2" fmla="*/ 10000 w 10000"/>
              <a:gd name="connsiteY2" fmla="*/ 9563 h 9563"/>
              <a:gd name="connsiteX0" fmla="*/ 0 w 10000"/>
              <a:gd name="connsiteY0" fmla="*/ 3995 h 10000"/>
              <a:gd name="connsiteX1" fmla="*/ 5050 w 10000"/>
              <a:gd name="connsiteY1" fmla="*/ 22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3995"/>
                </a:moveTo>
                <a:cubicBezTo>
                  <a:pt x="695" y="3913"/>
                  <a:pt x="2256" y="-339"/>
                  <a:pt x="5050" y="22"/>
                </a:cubicBezTo>
                <a:cubicBezTo>
                  <a:pt x="7844" y="1759"/>
                  <a:pt x="8993" y="7044"/>
                  <a:pt x="10000" y="10000"/>
                </a:cubicBezTo>
              </a:path>
            </a:pathLst>
          </a:custGeom>
          <a:noFill/>
          <a:ln w="1905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Text Box 11"/>
          <p:cNvSpPr txBox="1">
            <a:spLocks noChangeArrowheads="1"/>
          </p:cNvSpPr>
          <p:nvPr/>
        </p:nvSpPr>
        <p:spPr bwMode="auto">
          <a:xfrm>
            <a:off x="228600" y="815975"/>
            <a:ext cx="233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900" b="1" dirty="0" smtClean="0">
                <a:solidFill>
                  <a:srgbClr val="008000"/>
                </a:solidFill>
              </a:rPr>
              <a:t>Singular task</a:t>
            </a:r>
            <a:endParaRPr lang="en-US" sz="1900" b="1" dirty="0">
              <a:solidFill>
                <a:srgbClr val="008000"/>
              </a:solidFill>
            </a:endParaRPr>
          </a:p>
        </p:txBody>
      </p:sp>
      <p:sp>
        <p:nvSpPr>
          <p:cNvPr id="166" name="Freeform 305"/>
          <p:cNvSpPr>
            <a:spLocks/>
          </p:cNvSpPr>
          <p:nvPr/>
        </p:nvSpPr>
        <p:spPr bwMode="auto">
          <a:xfrm>
            <a:off x="2114430" y="936356"/>
            <a:ext cx="2023232" cy="135717"/>
          </a:xfrm>
          <a:custGeom>
            <a:avLst/>
            <a:gdLst>
              <a:gd name="T0" fmla="*/ 0 w 492"/>
              <a:gd name="T1" fmla="*/ 55563 h 193"/>
              <a:gd name="T2" fmla="*/ 360363 w 492"/>
              <a:gd name="T3" fmla="*/ 41275 h 193"/>
              <a:gd name="T4" fmla="*/ 781050 w 492"/>
              <a:gd name="T5" fmla="*/ 306388 h 193"/>
              <a:gd name="T6" fmla="*/ 0 60000 65536"/>
              <a:gd name="T7" fmla="*/ 0 60000 65536"/>
              <a:gd name="T8" fmla="*/ 0 60000 65536"/>
              <a:gd name="connsiteX0" fmla="*/ 0 w 25904"/>
              <a:gd name="connsiteY0" fmla="*/ 973 h 3529"/>
              <a:gd name="connsiteX1" fmla="*/ 4614 w 25904"/>
              <a:gd name="connsiteY1" fmla="*/ 507 h 3529"/>
              <a:gd name="connsiteX2" fmla="*/ 25904 w 25904"/>
              <a:gd name="connsiteY2" fmla="*/ 3529 h 3529"/>
              <a:gd name="connsiteX0" fmla="*/ 0 w 10000"/>
              <a:gd name="connsiteY0" fmla="*/ 6252 h 13495"/>
              <a:gd name="connsiteX1" fmla="*/ 2591 w 10000"/>
              <a:gd name="connsiteY1" fmla="*/ 943 h 13495"/>
              <a:gd name="connsiteX2" fmla="*/ 10000 w 10000"/>
              <a:gd name="connsiteY2" fmla="*/ 13495 h 13495"/>
              <a:gd name="connsiteX0" fmla="*/ 0 w 10000"/>
              <a:gd name="connsiteY0" fmla="*/ 5978 h 13221"/>
              <a:gd name="connsiteX1" fmla="*/ 2591 w 10000"/>
              <a:gd name="connsiteY1" fmla="*/ 669 h 13221"/>
              <a:gd name="connsiteX2" fmla="*/ 10000 w 10000"/>
              <a:gd name="connsiteY2" fmla="*/ 13221 h 13221"/>
              <a:gd name="connsiteX0" fmla="*/ 0 w 10000"/>
              <a:gd name="connsiteY0" fmla="*/ 5978 h 13221"/>
              <a:gd name="connsiteX1" fmla="*/ 2591 w 10000"/>
              <a:gd name="connsiteY1" fmla="*/ 669 h 13221"/>
              <a:gd name="connsiteX2" fmla="*/ 10000 w 10000"/>
              <a:gd name="connsiteY2" fmla="*/ 13221 h 13221"/>
              <a:gd name="connsiteX0" fmla="*/ 0 w 10000"/>
              <a:gd name="connsiteY0" fmla="*/ 5309 h 12552"/>
              <a:gd name="connsiteX1" fmla="*/ 2591 w 10000"/>
              <a:gd name="connsiteY1" fmla="*/ 0 h 12552"/>
              <a:gd name="connsiteX2" fmla="*/ 10000 w 10000"/>
              <a:gd name="connsiteY2" fmla="*/ 12552 h 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552">
                <a:moveTo>
                  <a:pt x="0" y="5309"/>
                </a:moveTo>
                <a:cubicBezTo>
                  <a:pt x="298" y="5165"/>
                  <a:pt x="498" y="172"/>
                  <a:pt x="2591" y="0"/>
                </a:cubicBezTo>
                <a:cubicBezTo>
                  <a:pt x="6219" y="3019"/>
                  <a:pt x="9568" y="7415"/>
                  <a:pt x="10000" y="12552"/>
                </a:cubicBezTo>
              </a:path>
            </a:pathLst>
          </a:custGeom>
          <a:noFill/>
          <a:ln w="19050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FA66D9-C226-4393-B9CD-F820B2596EFF}" type="slidenum">
              <a:rPr lang="he-IL"/>
              <a:pPr eaLnBrk="1" hangingPunct="1"/>
              <a:t>26</a:t>
            </a:fld>
            <a:endParaRPr 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task graph (linear solver)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66800"/>
            <a:ext cx="42830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011A96-E29C-475D-B801-B062C5F731B1}" type="slidenum">
              <a:rPr lang="he-IL"/>
              <a:pPr eaLnBrk="1" hangingPunct="1"/>
              <a:t>27</a:t>
            </a:fld>
            <a:endParaRPr lang="en-US"/>
          </a:p>
        </p:txBody>
      </p: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381000" y="1524000"/>
            <a:ext cx="1228725" cy="2695575"/>
            <a:chOff x="240" y="960"/>
            <a:chExt cx="774" cy="1698"/>
          </a:xfrm>
        </p:grpSpPr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0"/>
              <a:ext cx="721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07"/>
              <a:ext cx="774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49" name="Group 33"/>
          <p:cNvGrpSpPr>
            <a:grpSpLocks/>
          </p:cNvGrpSpPr>
          <p:nvPr/>
        </p:nvGrpSpPr>
        <p:grpSpPr bwMode="auto">
          <a:xfrm>
            <a:off x="1563688" y="1524000"/>
            <a:ext cx="1268412" cy="3962400"/>
            <a:chOff x="985" y="960"/>
            <a:chExt cx="799" cy="2496"/>
          </a:xfrm>
        </p:grpSpPr>
        <p:pic>
          <p:nvPicPr>
            <p:cNvPr id="1845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2688"/>
              <a:ext cx="79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700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1905"/>
              <a:ext cx="799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2819400" y="1524000"/>
            <a:ext cx="1158875" cy="2668588"/>
            <a:chOff x="1776" y="960"/>
            <a:chExt cx="730" cy="1681"/>
          </a:xfrm>
        </p:grpSpPr>
        <p:pic>
          <p:nvPicPr>
            <p:cNvPr id="18451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" y="1907"/>
              <a:ext cx="725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698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994150" y="1524000"/>
            <a:ext cx="1154113" cy="2668588"/>
            <a:chOff x="2516" y="960"/>
            <a:chExt cx="727" cy="1681"/>
          </a:xfrm>
        </p:grpSpPr>
        <p:pic>
          <p:nvPicPr>
            <p:cNvPr id="18449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" y="1907"/>
              <a:ext cx="727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0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" y="960"/>
              <a:ext cx="709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5157788" y="1524000"/>
            <a:ext cx="1208087" cy="2722563"/>
            <a:chOff x="3249" y="960"/>
            <a:chExt cx="761" cy="1715"/>
          </a:xfrm>
        </p:grpSpPr>
        <p:pic>
          <p:nvPicPr>
            <p:cNvPr id="18447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907"/>
              <a:ext cx="761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8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" y="960"/>
              <a:ext cx="708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Solver: Simulation snap-shots</a:t>
            </a:r>
          </a:p>
        </p:txBody>
      </p:sp>
      <p:grpSp>
        <p:nvGrpSpPr>
          <p:cNvPr id="86053" name="Group 37"/>
          <p:cNvGrpSpPr>
            <a:grpSpLocks/>
          </p:cNvGrpSpPr>
          <p:nvPr/>
        </p:nvGrpSpPr>
        <p:grpSpPr bwMode="auto">
          <a:xfrm>
            <a:off x="6365875" y="1566863"/>
            <a:ext cx="1143000" cy="2624137"/>
            <a:chOff x="4010" y="987"/>
            <a:chExt cx="720" cy="1653"/>
          </a:xfrm>
        </p:grpSpPr>
        <p:pic>
          <p:nvPicPr>
            <p:cNvPr id="18445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987"/>
              <a:ext cx="657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6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920"/>
              <a:ext cx="713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054" name="Group 38"/>
          <p:cNvGrpSpPr>
            <a:grpSpLocks/>
          </p:cNvGrpSpPr>
          <p:nvPr/>
        </p:nvGrpSpPr>
        <p:grpSpPr bwMode="auto">
          <a:xfrm>
            <a:off x="7543800" y="1566863"/>
            <a:ext cx="1219200" cy="2686050"/>
            <a:chOff x="4752" y="987"/>
            <a:chExt cx="768" cy="1692"/>
          </a:xfrm>
        </p:grpSpPr>
        <p:pic>
          <p:nvPicPr>
            <p:cNvPr id="18443" name="Picture 29" descr="clip_image00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987"/>
              <a:ext cx="65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3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911"/>
              <a:ext cx="76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Cores and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737" y="4041067"/>
            <a:ext cx="4580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195736" y="4041068"/>
          <a:ext cx="5641831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Visio" r:id="rId3" imgW="3086234" imgH="638123" progId="Visio.Drawing.11">
                  <p:embed/>
                </p:oleObj>
              </mc:Choice>
              <mc:Fallback>
                <p:oleObj name="Visio" r:id="rId3" imgW="3086234" imgH="6381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041068"/>
                        <a:ext cx="5641831" cy="119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209800" y="1952625"/>
          <a:ext cx="563245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Visio" r:id="rId5" imgW="3009841" imgH="971491" progId="Visio.Drawing.11">
                  <p:embed/>
                </p:oleObj>
              </mc:Choice>
              <mc:Fallback>
                <p:oleObj name="Visio" r:id="rId5" imgW="3009841" imgH="971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52625"/>
                        <a:ext cx="5632450" cy="176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42088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329100"/>
            <a:ext cx="102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Task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75956" y="1376772"/>
            <a:ext cx="0" cy="24482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051720" y="1700808"/>
            <a:ext cx="21242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965329" y="127282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k</a:t>
            </a:r>
            <a:r>
              <a:rPr lang="en-US" dirty="0" smtClean="0"/>
              <a:t>nown to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Scheduler: Under the hood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339752" y="1484784"/>
            <a:ext cx="802391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ask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#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31840" y="1484784"/>
            <a:ext cx="1368152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Instance #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9992" y="1484784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39752" y="1880828"/>
            <a:ext cx="802391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31840" y="1880828"/>
            <a:ext cx="1368152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9992" y="1880828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39752" y="2276872"/>
            <a:ext cx="802391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31840" y="2276872"/>
            <a:ext cx="1368152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9992" y="2276872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340" y="149452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00324" y="190754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02308" y="232056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2132" y="11607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core #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1227257" y="28565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518315" y="3815658"/>
            <a:ext cx="1656184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</a:t>
            </a:r>
            <a:r>
              <a:rPr lang="en-US" dirty="0" smtClean="0"/>
              <a:t>otal instances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576528" y="3815658"/>
            <a:ext cx="212782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# already allocated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04348" y="3815658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518315" y="4211702"/>
            <a:ext cx="16542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76528" y="4211702"/>
            <a:ext cx="212782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704348" y="4211702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18315" y="4607746"/>
            <a:ext cx="16542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576528" y="4607746"/>
            <a:ext cx="212782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704348" y="4607746"/>
            <a:ext cx="36004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8991" y="382539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70975" y="423841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72959" y="465143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5607" y="349162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task #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1197908" y="51874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824028" y="3815658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824028" y="4211702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824028" y="4607746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172515" y="3815658"/>
            <a:ext cx="1656184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dependencies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72515" y="4211702"/>
            <a:ext cx="16542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172515" y="4607746"/>
            <a:ext cx="16542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83668" y="1484784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583668" y="1880828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83668" y="2276872"/>
            <a:ext cx="752500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ight Brace 40"/>
          <p:cNvSpPr/>
          <p:nvPr/>
        </p:nvSpPr>
        <p:spPr bwMode="auto">
          <a:xfrm rot="5400000">
            <a:off x="2798488" y="3950357"/>
            <a:ext cx="396044" cy="3655037"/>
          </a:xfrm>
          <a:prstGeom prst="rightBrace">
            <a:avLst>
              <a:gd name="adj1" fmla="val 5964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0949" y="5975992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task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Many-core is:</a:t>
            </a:r>
          </a:p>
          <a:p>
            <a:pPr lvl="1"/>
            <a:r>
              <a:rPr lang="en-US" dirty="0" smtClean="0"/>
              <a:t>a single chip</a:t>
            </a:r>
          </a:p>
          <a:p>
            <a:pPr lvl="1"/>
            <a:r>
              <a:rPr lang="en-US" dirty="0" smtClean="0"/>
              <a:t>with many (how many?) cores and on-chip memory</a:t>
            </a:r>
          </a:p>
          <a:p>
            <a:pPr lvl="1"/>
            <a:r>
              <a:rPr lang="en-US" dirty="0" smtClean="0"/>
              <a:t>running one (parallel) program at a time, solving one problem</a:t>
            </a:r>
          </a:p>
          <a:p>
            <a:pPr lvl="1"/>
            <a:r>
              <a:rPr lang="en-US" dirty="0" smtClean="0"/>
              <a:t>an accelerator</a:t>
            </a:r>
          </a:p>
          <a:p>
            <a:r>
              <a:rPr lang="en-US" dirty="0" smtClean="0"/>
              <a:t>Many-core is NOT:</a:t>
            </a:r>
          </a:p>
          <a:p>
            <a:pPr lvl="1"/>
            <a:r>
              <a:rPr lang="en-US" dirty="0" smtClean="0"/>
              <a:t>Not a “normal” multi-core</a:t>
            </a:r>
          </a:p>
          <a:p>
            <a:pPr lvl="1"/>
            <a:r>
              <a:rPr lang="en-US" dirty="0" smtClean="0"/>
              <a:t>Not running an OS</a:t>
            </a:r>
          </a:p>
          <a:p>
            <a:r>
              <a:rPr lang="en-US" dirty="0" smtClean="0"/>
              <a:t>Contending many-core architectures</a:t>
            </a:r>
          </a:p>
          <a:p>
            <a:pPr lvl="1"/>
            <a:r>
              <a:rPr lang="en-US" dirty="0" smtClean="0"/>
              <a:t>Shared memory (the Plural architecture, XMT)</a:t>
            </a:r>
          </a:p>
          <a:p>
            <a:pPr lvl="1"/>
            <a:r>
              <a:rPr lang="en-US" dirty="0" smtClean="0"/>
              <a:t>Tiled (</a:t>
            </a:r>
            <a:r>
              <a:rPr lang="en-US" dirty="0" err="1" smtClean="0"/>
              <a:t>Tilera</a:t>
            </a:r>
            <a:r>
              <a:rPr lang="en-US" dirty="0" smtClean="0"/>
              <a:t>, Godson-T)</a:t>
            </a:r>
          </a:p>
          <a:p>
            <a:pPr lvl="1"/>
            <a:r>
              <a:rPr lang="en-US" dirty="0" smtClean="0"/>
              <a:t>Clustered (</a:t>
            </a:r>
            <a:r>
              <a:rPr lang="en-US" dirty="0" err="1" smtClean="0"/>
              <a:t>Rigel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GPU (</a:t>
            </a:r>
            <a:r>
              <a:rPr lang="en-US" dirty="0" err="1" smtClean="0"/>
              <a:t>Nvidia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Contending programming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A3BF3-A690-4040-A0A8-D5697CC14753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Plural Task Oriented Programming Model: Task Rules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2827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Tasks are sequential</a:t>
            </a:r>
          </a:p>
          <a:p>
            <a:pPr eaLnBrk="1" hangingPunct="1"/>
            <a:r>
              <a:rPr lang="en-US" sz="2400" dirty="0" smtClean="0"/>
              <a:t>All ready tasks, or any subset, can be executed in parallel on any number of cores</a:t>
            </a:r>
          </a:p>
          <a:p>
            <a:pPr lvl="0"/>
            <a:r>
              <a:rPr lang="en-US" sz="2400" dirty="0" smtClean="0"/>
              <a:t>All </a:t>
            </a:r>
            <a:r>
              <a:rPr lang="en-US" sz="2400" dirty="0"/>
              <a:t>computing </a:t>
            </a:r>
            <a:r>
              <a:rPr lang="en-US" sz="2400" dirty="0" smtClean="0"/>
              <a:t>organized </a:t>
            </a:r>
            <a:r>
              <a:rPr lang="en-US" sz="2400" dirty="0"/>
              <a:t>in tasks. All code lines belong to </a:t>
            </a:r>
            <a:r>
              <a:rPr lang="en-US" sz="2400" dirty="0" smtClean="0"/>
              <a:t>tasks</a:t>
            </a:r>
            <a:endParaRPr lang="en-US" sz="2400" dirty="0"/>
          </a:p>
          <a:p>
            <a:pPr lvl="0"/>
            <a:r>
              <a:rPr lang="en-US" sz="2400" dirty="0" smtClean="0"/>
              <a:t>Tasks use shared data in shared memory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/>
              <a:t>employ local </a:t>
            </a:r>
            <a:r>
              <a:rPr lang="en-US" sz="2000" dirty="0" smtClean="0"/>
              <a:t>private memory. </a:t>
            </a:r>
          </a:p>
          <a:p>
            <a:pPr lvl="1"/>
            <a:r>
              <a:rPr lang="en-US" sz="2000" dirty="0" smtClean="0"/>
              <a:t>Its </a:t>
            </a:r>
            <a:r>
              <a:rPr lang="en-US" sz="2000" dirty="0"/>
              <a:t>contents disappear once a task </a:t>
            </a:r>
            <a:r>
              <a:rPr lang="en-US" sz="2000" dirty="0" smtClean="0"/>
              <a:t>completes</a:t>
            </a:r>
            <a:endParaRPr lang="en-US" sz="2000" dirty="0"/>
          </a:p>
          <a:p>
            <a:pPr lvl="0"/>
            <a:r>
              <a:rPr lang="en-US" sz="2400" dirty="0"/>
              <a:t>Precedence relations among </a:t>
            </a:r>
            <a:r>
              <a:rPr lang="en-US" sz="2400" dirty="0" smtClean="0"/>
              <a:t>tasks: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escribed </a:t>
            </a:r>
            <a:r>
              <a:rPr lang="en-US" sz="2000" dirty="0"/>
              <a:t>in </a:t>
            </a:r>
            <a:r>
              <a:rPr lang="en-US" sz="2000" dirty="0" smtClean="0"/>
              <a:t>task graph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anaged </a:t>
            </a:r>
            <a:r>
              <a:rPr lang="en-US" sz="2000" dirty="0"/>
              <a:t>by scheduler: receive task completion </a:t>
            </a:r>
            <a:r>
              <a:rPr lang="en-US" sz="2000" dirty="0" smtClean="0"/>
              <a:t>messages</a:t>
            </a:r>
            <a:r>
              <a:rPr lang="en-US" sz="2000" dirty="0"/>
              <a:t>, schedule dependent </a:t>
            </a:r>
            <a:r>
              <a:rPr lang="en-US" sz="2000" dirty="0" smtClean="0"/>
              <a:t>tasks</a:t>
            </a:r>
          </a:p>
          <a:p>
            <a:r>
              <a:rPr lang="en-US" sz="2400" dirty="0" smtClean="0"/>
              <a:t>Nesting task spawning is easy and natural</a:t>
            </a:r>
            <a:endParaRPr lang="en-US" sz="240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69744-1208-4279-ACAC-AC33ED6E68B1}" type="slidenum">
              <a:rPr lang="he-IL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Plural Task Oriented Programming Model: Task </a:t>
            </a:r>
            <a:r>
              <a:rPr lang="en-US" dirty="0" smtClean="0"/>
              <a:t>Rules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364596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2 types </a:t>
            </a:r>
            <a:r>
              <a:rPr lang="en-US" sz="2000" dirty="0"/>
              <a:t>of tasks:</a:t>
            </a:r>
          </a:p>
          <a:p>
            <a:pPr lvl="1"/>
            <a:r>
              <a:rPr lang="en-US" sz="1800" dirty="0" smtClean="0"/>
              <a:t>Regular task (</a:t>
            </a:r>
            <a:r>
              <a:rPr lang="en-US" sz="1600" dirty="0" smtClean="0"/>
              <a:t>Executes once)</a:t>
            </a:r>
          </a:p>
          <a:p>
            <a:pPr lvl="1"/>
            <a:r>
              <a:rPr lang="en-US" sz="1800" dirty="0" smtClean="0"/>
              <a:t>Duplicable task</a:t>
            </a:r>
          </a:p>
          <a:p>
            <a:pPr lvl="2"/>
            <a:r>
              <a:rPr lang="en-US" sz="1700" dirty="0" smtClean="0"/>
              <a:t>Many independent </a:t>
            </a:r>
            <a:r>
              <a:rPr lang="en-US" sz="1700" dirty="0"/>
              <a:t>concurrent </a:t>
            </a:r>
            <a:r>
              <a:rPr lang="en-US" sz="1700" dirty="0" smtClean="0"/>
              <a:t>instances</a:t>
            </a:r>
          </a:p>
          <a:p>
            <a:pPr lvl="2"/>
            <a:r>
              <a:rPr lang="en-US" sz="1700" dirty="0" smtClean="0"/>
              <a:t>Identified/dispatch: entry point, instance number</a:t>
            </a:r>
          </a:p>
          <a:p>
            <a:pPr lvl="0"/>
            <a:r>
              <a:rPr lang="en-US" sz="2000" dirty="0" smtClean="0"/>
              <a:t>Conditions on tasks checked by scheduler</a:t>
            </a:r>
          </a:p>
          <a:p>
            <a:pPr lvl="0"/>
            <a:r>
              <a:rPr lang="en-US" sz="2000" dirty="0" smtClean="0"/>
              <a:t>Tasks </a:t>
            </a:r>
            <a:r>
              <a:rPr lang="en-US" sz="2000" dirty="0"/>
              <a:t>are not </a:t>
            </a:r>
            <a:r>
              <a:rPr lang="en-US" sz="2000" dirty="0" smtClean="0"/>
              <a:t>functions</a:t>
            </a:r>
          </a:p>
          <a:p>
            <a:pPr lvl="1"/>
            <a:r>
              <a:rPr lang="en-US" sz="1800" dirty="0" smtClean="0"/>
              <a:t>No arguments, no inputs, no outputs</a:t>
            </a:r>
          </a:p>
          <a:p>
            <a:pPr lvl="1"/>
            <a:r>
              <a:rPr lang="en-US" sz="1800" dirty="0" smtClean="0"/>
              <a:t>Share </a:t>
            </a:r>
            <a:r>
              <a:rPr lang="en-US" sz="1800" dirty="0"/>
              <a:t>data </a:t>
            </a:r>
            <a:r>
              <a:rPr lang="en-US" sz="1800" dirty="0" smtClean="0"/>
              <a:t>only in shared memory</a:t>
            </a:r>
            <a:endParaRPr lang="en-US" sz="1800" dirty="0"/>
          </a:p>
          <a:p>
            <a:pPr lvl="0"/>
            <a:r>
              <a:rPr lang="en-US" sz="2000" dirty="0" smtClean="0"/>
              <a:t>No </a:t>
            </a:r>
            <a:r>
              <a:rPr lang="en-US" sz="2000" dirty="0"/>
              <a:t>synchronization points other than task </a:t>
            </a:r>
            <a:r>
              <a:rPr lang="en-US" sz="2000" dirty="0" smtClean="0"/>
              <a:t>completion</a:t>
            </a:r>
          </a:p>
          <a:p>
            <a:pPr lvl="1"/>
            <a:r>
              <a:rPr lang="en-US" sz="1800" dirty="0" smtClean="0"/>
              <a:t>No BSP, no barriers</a:t>
            </a:r>
          </a:p>
          <a:p>
            <a:pPr lvl="0"/>
            <a:r>
              <a:rPr lang="en-US" sz="2000" dirty="0" smtClean="0"/>
              <a:t>No locks, no access control in tasks</a:t>
            </a:r>
          </a:p>
          <a:p>
            <a:pPr lvl="1"/>
            <a:r>
              <a:rPr lang="en-US" sz="1800" dirty="0" smtClean="0"/>
              <a:t>Conflicts are designed into the algorithm (they are no surprise)</a:t>
            </a:r>
          </a:p>
          <a:p>
            <a:pPr lvl="1"/>
            <a:r>
              <a:rPr lang="en-US" sz="1800" dirty="0" smtClean="0"/>
              <a:t>Resolved only by P-to-M </a:t>
            </a:r>
            <a:r>
              <a:rPr lang="en-US" sz="1800" dirty="0" err="1" smtClean="0"/>
              <a:t>NoC</a:t>
            </a:r>
            <a:endParaRPr lang="en-US" sz="1800" dirty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69744-1208-4279-ACAC-AC33ED6E68B1}" type="slidenum">
              <a:rPr lang="he-IL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architecture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87524" y="3042828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17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shared memory manycore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Non-preemptive execution</a:t>
            </a:r>
          </a:p>
          <a:p>
            <a:r>
              <a:rPr lang="en-US" dirty="0"/>
              <a:t>Task graph </a:t>
            </a:r>
            <a:r>
              <a:rPr lang="en-US" dirty="0">
                <a:solidFill>
                  <a:schemeClr val="tx1"/>
                </a:solidFill>
              </a:rPr>
              <a:t>defines </a:t>
            </a:r>
            <a:r>
              <a:rPr lang="en-US" dirty="0" smtClean="0">
                <a:solidFill>
                  <a:schemeClr val="tx1"/>
                </a:solidFill>
              </a:rPr>
              <a:t>tasks and dependencies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graph </a:t>
            </a:r>
            <a:r>
              <a:rPr lang="en-US" dirty="0" smtClean="0">
                <a:solidFill>
                  <a:schemeClr val="tx1"/>
                </a:solidFill>
              </a:rPr>
              <a:t>executed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scheduler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 path </a:t>
            </a:r>
            <a:r>
              <a:rPr lang="en-US" i="1" dirty="0" err="1">
                <a:solidFill>
                  <a:schemeClr val="tx1"/>
                </a:solidFill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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non-concurrent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Execution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i="1" dirty="0" err="1">
                <a:solidFill>
                  <a:srgbClr val="C00000"/>
                </a:solidFill>
              </a:rPr>
              <a:t>t</a:t>
            </a:r>
            <a:r>
              <a:rPr 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must complete before </a:t>
            </a:r>
            <a:r>
              <a:rPr lang="en-US" dirty="0" smtClean="0">
                <a:solidFill>
                  <a:srgbClr val="C00000"/>
                </a:solidFill>
              </a:rPr>
              <a:t>start </a:t>
            </a:r>
            <a:r>
              <a:rPr lang="en-US" dirty="0">
                <a:solidFill>
                  <a:srgbClr val="C00000"/>
                </a:solidFill>
              </a:rPr>
              <a:t>of execution of 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Otherwise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concurrent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May execute simultaneously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chemeClr val="tx1"/>
                </a:solidFill>
              </a:rPr>
              <a:t>at any </a:t>
            </a:r>
            <a:r>
              <a:rPr lang="en-US" dirty="0" smtClean="0">
                <a:solidFill>
                  <a:schemeClr val="tx1"/>
                </a:solidFill>
              </a:rPr>
              <a:t>order</a:t>
            </a:r>
          </a:p>
          <a:p>
            <a:r>
              <a:rPr lang="en-US" dirty="0" smtClean="0"/>
              <a:t>Task graph must be decomposable into </a:t>
            </a:r>
            <a:r>
              <a:rPr lang="en-US" i="1" dirty="0" smtClean="0"/>
              <a:t>concurrent sets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2220" y="6403756"/>
            <a:ext cx="2133600" cy="309805"/>
          </a:xfrm>
        </p:spPr>
        <p:txBody>
          <a:bodyPr/>
          <a:lstStyle/>
          <a:p>
            <a:pPr>
              <a:defRPr/>
            </a:pPr>
            <a:fld id="{9C51490F-6FC0-4B3A-B38A-99A3650ACA9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776356" y="2420888"/>
            <a:ext cx="540060" cy="5400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i="1"/>
              <a:t>t</a:t>
            </a:r>
            <a:r>
              <a:rPr lang="en-US" i="1" baseline="-25000"/>
              <a:t>i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76356" y="3362424"/>
            <a:ext cx="540060" cy="5400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0" name="Straight Arrow Connector 9"/>
          <p:cNvCxnSpPr>
            <a:stCxn id="6" idx="4"/>
          </p:cNvCxnSpPr>
          <p:nvPr/>
        </p:nvCxnSpPr>
        <p:spPr bwMode="auto">
          <a:xfrm>
            <a:off x="8046386" y="2960948"/>
            <a:ext cx="0" cy="401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6032422" y="3717032"/>
            <a:ext cx="540060" cy="5400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74231" y="4658568"/>
            <a:ext cx="540060" cy="5400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3" name="Straight Arrow Connector 12"/>
          <p:cNvCxnSpPr>
            <a:stCxn id="11" idx="3"/>
            <a:endCxn id="14" idx="0"/>
          </p:cNvCxnSpPr>
          <p:nvPr/>
        </p:nvCxnSpPr>
        <p:spPr bwMode="auto">
          <a:xfrm flipH="1">
            <a:off x="5958154" y="4178002"/>
            <a:ext cx="153358" cy="4805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688124" y="4658567"/>
            <a:ext cx="540060" cy="5400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i="1"/>
              <a:t>t</a:t>
            </a:r>
            <a:r>
              <a:rPr lang="en-US" i="1" baseline="-25000"/>
              <a:t>i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8" name="Straight Arrow Connector 17"/>
          <p:cNvCxnSpPr>
            <a:stCxn id="11" idx="5"/>
            <a:endCxn id="12" idx="0"/>
          </p:cNvCxnSpPr>
          <p:nvPr/>
        </p:nvCxnSpPr>
        <p:spPr bwMode="auto">
          <a:xfrm>
            <a:off x="6493392" y="4178002"/>
            <a:ext cx="150869" cy="4805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9195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(verifiable) Shared Memory Access Rules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Predictable Addressing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Shared </a:t>
            </a:r>
            <a:r>
              <a:rPr lang="en-US" dirty="0">
                <a:solidFill>
                  <a:srgbClr val="C00000"/>
                </a:solidFill>
              </a:rPr>
              <a:t>memory </a:t>
            </a:r>
            <a:r>
              <a:rPr lang="en-US" dirty="0" smtClean="0">
                <a:solidFill>
                  <a:srgbClr val="C00000"/>
                </a:solidFill>
              </a:rPr>
              <a:t>address derivable </a:t>
            </a:r>
            <a:r>
              <a:rPr lang="en-US" dirty="0">
                <a:solidFill>
                  <a:srgbClr val="C00000"/>
                </a:solidFill>
              </a:rPr>
              <a:t>at compile time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 data-dependent shared </a:t>
            </a:r>
            <a:r>
              <a:rPr lang="en-US" dirty="0">
                <a:solidFill>
                  <a:srgbClr val="C00000"/>
                </a:solidFill>
              </a:rPr>
              <a:t>memory </a:t>
            </a:r>
            <a:r>
              <a:rPr lang="en-US" dirty="0" smtClean="0">
                <a:solidFill>
                  <a:srgbClr val="C00000"/>
                </a:solidFill>
              </a:rPr>
              <a:t>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Predictable </a:t>
            </a:r>
            <a:r>
              <a:rPr lang="en-US" i="1" dirty="0" smtClean="0">
                <a:solidFill>
                  <a:srgbClr val="C00000"/>
                </a:solidFill>
              </a:rPr>
              <a:t>malloc() </a:t>
            </a:r>
            <a:r>
              <a:rPr lang="en-US" dirty="0" smtClean="0">
                <a:solidFill>
                  <a:srgbClr val="C00000"/>
                </a:solidFill>
              </a:rPr>
              <a:t>address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Exclusive </a:t>
            </a:r>
            <a:r>
              <a:rPr lang="en-US" dirty="0"/>
              <a:t>Write (EW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Task </a:t>
            </a:r>
            <a:r>
              <a:rPr lang="en-US" i="1" dirty="0" err="1">
                <a:solidFill>
                  <a:srgbClr val="C00000"/>
                </a:solidFill>
              </a:rPr>
              <a:t>t</a:t>
            </a:r>
            <a:r>
              <a:rPr 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writes into </a:t>
            </a:r>
            <a:r>
              <a:rPr lang="en-US" i="1" dirty="0" smtClean="0">
                <a:solidFill>
                  <a:srgbClr val="C00000"/>
                </a:solidFill>
              </a:rPr>
              <a:t>A 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r>
              <a:rPr 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i="1" dirty="0">
                <a:solidFill>
                  <a:srgbClr val="0033CC"/>
                </a:solidFill>
                <a:sym typeface="Symbol" panose="05050102010706020507" pitchFamily="18" charset="2"/>
              </a:rPr>
              <a:t>compiler can verify that </a:t>
            </a:r>
            <a:r>
              <a:rPr 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/>
            </a:r>
            <a:br>
              <a:rPr 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rgbClr val="C00000"/>
                </a:solidFill>
              </a:rPr>
              <a:t>no concurrent task 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allowed </a:t>
            </a:r>
            <a:r>
              <a:rPr lang="en-US" dirty="0">
                <a:solidFill>
                  <a:srgbClr val="C00000"/>
                </a:solidFill>
              </a:rPr>
              <a:t>to access </a:t>
            </a:r>
            <a:r>
              <a:rPr lang="en-US" i="1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		(neither read nor write)</a:t>
            </a:r>
            <a:endParaRPr lang="en-US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Concurrent Read (CR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>
                <a:solidFill>
                  <a:srgbClr val="0033CC"/>
                </a:solidFill>
              </a:rPr>
              <a:t>Compiler can verify that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Concurrent </a:t>
            </a:r>
            <a:r>
              <a:rPr lang="en-US" dirty="0">
                <a:solidFill>
                  <a:srgbClr val="C00000"/>
                </a:solidFill>
              </a:rPr>
              <a:t>tasks may read from </a:t>
            </a:r>
            <a:r>
              <a:rPr lang="en-US" dirty="0" smtClean="0">
                <a:solidFill>
                  <a:srgbClr val="C00000"/>
                </a:solidFill>
              </a:rPr>
              <a:t>same address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but none </a:t>
            </a:r>
            <a:r>
              <a:rPr lang="en-US" dirty="0">
                <a:solidFill>
                  <a:srgbClr val="C00000"/>
                </a:solidFill>
              </a:rPr>
              <a:t>of them </a:t>
            </a:r>
            <a:r>
              <a:rPr lang="en-US" dirty="0" smtClean="0">
                <a:solidFill>
                  <a:srgbClr val="C00000"/>
                </a:solidFill>
              </a:rPr>
              <a:t>may write </a:t>
            </a:r>
            <a:r>
              <a:rPr lang="en-US" dirty="0">
                <a:solidFill>
                  <a:srgbClr val="C00000"/>
                </a:solidFill>
              </a:rPr>
              <a:t>into </a:t>
            </a:r>
            <a:r>
              <a:rPr lang="en-US" dirty="0" smtClean="0">
                <a:solidFill>
                  <a:srgbClr val="C00000"/>
                </a:solidFill>
              </a:rPr>
              <a:t>it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490F-6FC0-4B3A-B38A-99A3650ACA9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75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3573016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Matrix Multiplication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540" y="11607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set_task_quota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(mm, N*N);		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N×N tasks 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extern float A[],B[],C[]		// A,B,C in shared mem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itchFamily="49" charset="0"/>
              </a:rPr>
              <a:t>mm(</a:t>
            </a:r>
            <a:r>
              <a:rPr lang="en-US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1600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id)		// id = instance number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mod N;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row number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k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 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			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column number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sum = 0;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for(m=0; m&lt;N; m++){	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sum += A[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][m] * B[m][k];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read row &amp; column from</a:t>
            </a:r>
          </a:p>
          <a:p>
            <a:pPr algn="l" rtl="0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	// shared mem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}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     C[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][k] = sum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			// store result in shared mem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600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588639" y="5439798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duplicable MM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754505" y="5025752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6754506" y="5835842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3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their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</a:p>
          <a:p>
            <a:pPr lvl="1"/>
            <a:r>
              <a:rPr lang="en-US" dirty="0" smtClean="0"/>
              <a:t>RTD by Ramon Chips</a:t>
            </a:r>
          </a:p>
          <a:p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RTD by TU </a:t>
            </a:r>
            <a:r>
              <a:rPr lang="en-US" dirty="0" err="1" smtClean="0"/>
              <a:t>Braunschweig</a:t>
            </a:r>
            <a:r>
              <a:rPr lang="en-US" dirty="0" smtClean="0"/>
              <a:t>, DSI, DLR, ELBIT/ELOP</a:t>
            </a:r>
          </a:p>
          <a:p>
            <a:pPr lvl="2"/>
            <a:r>
              <a:rPr lang="en-US" dirty="0" smtClean="0"/>
              <a:t>Hyperspectral imaging</a:t>
            </a:r>
          </a:p>
          <a:p>
            <a:pPr lvl="2"/>
            <a:r>
              <a:rPr lang="en-US" dirty="0" smtClean="0"/>
              <a:t>SAR imaging</a:t>
            </a:r>
          </a:p>
          <a:p>
            <a:r>
              <a:rPr lang="en-US" dirty="0" smtClean="0"/>
              <a:t>Modem</a:t>
            </a:r>
          </a:p>
          <a:p>
            <a:pPr lvl="1"/>
            <a:r>
              <a:rPr lang="en-US" dirty="0" smtClean="0"/>
              <a:t>RTD by Ramon Chips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 on RC64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3789040"/>
                <a:ext cx="7886700" cy="1846263"/>
              </a:xfrm>
            </p:spPr>
            <p:txBody>
              <a:bodyPr/>
              <a:lstStyle/>
              <a:p>
                <a:r>
                  <a:rPr lang="en-US" dirty="0" smtClean="0"/>
                  <a:t>Each result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computed by a task</a:t>
                </a:r>
              </a:p>
              <a:p>
                <a:pPr lvl="1"/>
                <a:r>
                  <a:rPr lang="en-US" dirty="0" smtClean="0"/>
                  <a:t>For N×N matrices, </a:t>
                </a:r>
                <a:r>
                  <a:rPr lang="en-US" dirty="0"/>
                  <a:t>N×N </a:t>
                </a:r>
                <a:r>
                  <a:rPr lang="en-US" dirty="0" smtClean="0"/>
                  <a:t>tasks (</a:t>
                </a:r>
                <a:r>
                  <a:rPr lang="en-US" sz="2000" dirty="0" smtClean="0"/>
                  <a:t>regardless of #cores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Later, each task computes an entire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N tasks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789040"/>
                <a:ext cx="7886700" cy="1846263"/>
              </a:xfrm>
              <a:blipFill rotWithShape="0">
                <a:blip r:embed="rId2"/>
                <a:stretch>
                  <a:fillRect l="-1391" t="-3974" r="-541" b="-13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5500" y="1124744"/>
                <a:ext cx="4445448" cy="254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124744"/>
                <a:ext cx="4445448" cy="25446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0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on RC64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250" y="1366653"/>
            <a:ext cx="4552950" cy="46166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7030A0"/>
                </a:solidFill>
              </a:rPr>
              <a:t>#</a:t>
            </a:r>
            <a:r>
              <a:rPr lang="en-US" sz="1600" dirty="0">
                <a:solidFill>
                  <a:srgbClr val="7030A0"/>
                </a:solidFill>
              </a:rPr>
              <a:t>define </a:t>
            </a:r>
            <a:r>
              <a:rPr lang="en-US" sz="1600" dirty="0"/>
              <a:t>MSIZE </a:t>
            </a:r>
            <a:r>
              <a:rPr lang="en-US" sz="1600" dirty="0">
                <a:solidFill>
                  <a:srgbClr val="CC00CC"/>
                </a:solidFill>
              </a:rPr>
              <a:t>100</a:t>
            </a:r>
          </a:p>
          <a:p>
            <a:pPr algn="l" rtl="0"/>
            <a:r>
              <a:rPr lang="en-US" sz="1600" dirty="0" smtClean="0">
                <a:solidFill>
                  <a:srgbClr val="009900"/>
                </a:solidFill>
              </a:rPr>
              <a:t>float</a:t>
            </a:r>
            <a:r>
              <a:rPr lang="en-US" sz="1600" dirty="0" smtClean="0"/>
              <a:t>  A[MSIZE</a:t>
            </a:r>
            <a:r>
              <a:rPr lang="en-US" sz="1600" dirty="0"/>
              <a:t>][MSIZE</a:t>
            </a:r>
            <a:r>
              <a:rPr lang="en-US" sz="1600" dirty="0" smtClean="0"/>
              <a:t>],      B[MSIZE</a:t>
            </a:r>
            <a:r>
              <a:rPr lang="en-US" sz="1600" dirty="0"/>
              <a:t>][MSIZE</a:t>
            </a:r>
            <a:r>
              <a:rPr lang="en-US" sz="1600" dirty="0" smtClean="0"/>
              <a:t>],</a:t>
            </a:r>
          </a:p>
          <a:p>
            <a:pPr algn="l" rtl="0"/>
            <a:r>
              <a:rPr lang="en-US" sz="1600" dirty="0"/>
              <a:t> </a:t>
            </a:r>
            <a:r>
              <a:rPr lang="en-US" sz="1600" dirty="0" smtClean="0"/>
              <a:t>        C[MSIZE</a:t>
            </a:r>
            <a:r>
              <a:rPr lang="en-US" sz="1600" dirty="0"/>
              <a:t>][MSIZE];</a:t>
            </a:r>
          </a:p>
          <a:p>
            <a:pPr algn="l" rtl="0"/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/>
              <a:t>  </a:t>
            </a:r>
            <a:r>
              <a:rPr lang="en-US" sz="1600" dirty="0" err="1" smtClean="0"/>
              <a:t>mm_start</a:t>
            </a:r>
            <a:r>
              <a:rPr lang="en-US" sz="1600" dirty="0" smtClean="0"/>
              <a:t>()                                 </a:t>
            </a:r>
            <a:r>
              <a:rPr lang="en-US" b="1" dirty="0" smtClean="0"/>
              <a:t>REGULAR</a:t>
            </a:r>
            <a:endParaRPr lang="en-US" sz="1600" b="1" dirty="0"/>
          </a:p>
          <a:p>
            <a:pPr algn="l" rtl="0"/>
            <a:r>
              <a:rPr lang="en-US" sz="1600" dirty="0" smtClean="0"/>
              <a:t>{    </a:t>
            </a:r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1600" dirty="0" err="1" smtClean="0"/>
              <a:t>i,j</a:t>
            </a:r>
            <a:r>
              <a:rPr lang="en-US" sz="1600" dirty="0" smtClean="0"/>
              <a:t>;  </a:t>
            </a:r>
          </a:p>
          <a:p>
            <a:pPr algn="l" rtl="0"/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  for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</a:t>
            </a:r>
            <a:r>
              <a:rPr lang="en-US" sz="1600" dirty="0" err="1"/>
              <a:t>i</a:t>
            </a:r>
            <a:r>
              <a:rPr lang="en-US" sz="1600" dirty="0"/>
              <a:t>&lt; MSIZE; </a:t>
            </a:r>
            <a:r>
              <a:rPr lang="en-US" sz="1600" dirty="0" err="1"/>
              <a:t>i</a:t>
            </a:r>
            <a:r>
              <a:rPr lang="en-US" sz="1600" dirty="0" smtClean="0"/>
              <a:t>++) </a:t>
            </a:r>
          </a:p>
          <a:p>
            <a:pPr algn="l" rtl="0"/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       for</a:t>
            </a:r>
            <a:r>
              <a:rPr lang="en-US" sz="1600" dirty="0" smtClean="0"/>
              <a:t> </a:t>
            </a:r>
            <a:r>
              <a:rPr lang="en-US" sz="1600" dirty="0"/>
              <a:t>(j=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j&lt; MSIZE; </a:t>
            </a:r>
            <a:r>
              <a:rPr lang="en-US" sz="1600" dirty="0" err="1"/>
              <a:t>j</a:t>
            </a:r>
            <a:r>
              <a:rPr lang="en-US" sz="1600" dirty="0" err="1" smtClean="0"/>
              <a:t>++</a:t>
            </a:r>
            <a:r>
              <a:rPr lang="en-US" sz="1600" dirty="0" smtClean="0"/>
              <a:t>)</a:t>
            </a:r>
            <a:endParaRPr lang="en-US" sz="1600" dirty="0"/>
          </a:p>
          <a:p>
            <a:pPr algn="l" rtl="0"/>
            <a:r>
              <a:rPr lang="en-US" sz="1600" dirty="0" smtClean="0"/>
              <a:t>               { A[</a:t>
            </a:r>
            <a:r>
              <a:rPr lang="en-US" sz="1600" dirty="0" err="1" smtClean="0"/>
              <a:t>i</a:t>
            </a:r>
            <a:r>
              <a:rPr lang="en-US" sz="1600" dirty="0"/>
              <a:t>][j] = </a:t>
            </a:r>
            <a:r>
              <a:rPr lang="en-US" sz="1600" dirty="0">
                <a:solidFill>
                  <a:srgbClr val="CC00CC"/>
                </a:solidFill>
              </a:rPr>
              <a:t>13</a:t>
            </a:r>
            <a:r>
              <a:rPr lang="en-US" sz="1600" dirty="0"/>
              <a:t>; </a:t>
            </a:r>
            <a:r>
              <a:rPr lang="en-US" sz="1600" dirty="0" smtClean="0"/>
              <a:t> B[</a:t>
            </a:r>
            <a:r>
              <a:rPr lang="en-US" sz="1600" dirty="0" err="1" smtClean="0"/>
              <a:t>i</a:t>
            </a:r>
            <a:r>
              <a:rPr lang="en-US" sz="1600" dirty="0"/>
              <a:t>][j] = </a:t>
            </a:r>
            <a:r>
              <a:rPr lang="en-US" sz="1600" dirty="0">
                <a:solidFill>
                  <a:srgbClr val="CC00CC"/>
                </a:solidFill>
              </a:rPr>
              <a:t>9</a:t>
            </a:r>
            <a:r>
              <a:rPr lang="en-US" sz="1600" dirty="0"/>
              <a:t>; </a:t>
            </a:r>
            <a:r>
              <a:rPr lang="en-US" sz="1600" dirty="0" smtClean="0"/>
              <a:t>  }</a:t>
            </a:r>
            <a:endParaRPr lang="en-US" sz="1600" dirty="0"/>
          </a:p>
          <a:p>
            <a:pPr algn="l" rtl="0"/>
            <a:r>
              <a:rPr lang="en-US" sz="1600" dirty="0"/>
              <a:t>}</a:t>
            </a:r>
          </a:p>
          <a:p>
            <a:pPr algn="l" rtl="0"/>
            <a:r>
              <a:rPr lang="en-US" sz="1600" dirty="0" smtClean="0">
                <a:solidFill>
                  <a:srgbClr val="009900"/>
                </a:solidFill>
              </a:rPr>
              <a:t>void</a:t>
            </a:r>
            <a:r>
              <a:rPr lang="en-US" sz="1600" dirty="0" smtClean="0"/>
              <a:t>  mm (</a:t>
            </a:r>
            <a:r>
              <a:rPr lang="en-US" sz="1600" dirty="0" smtClean="0">
                <a:solidFill>
                  <a:srgbClr val="009900"/>
                </a:solidFill>
              </a:rPr>
              <a:t>unsigned </a:t>
            </a:r>
            <a:r>
              <a:rPr lang="en-US" sz="1600" dirty="0" err="1">
                <a:solidFill>
                  <a:srgbClr val="009900"/>
                </a:solidFill>
              </a:rPr>
              <a:t>int</a:t>
            </a:r>
            <a:r>
              <a:rPr lang="en-US" sz="1600" dirty="0"/>
              <a:t> id</a:t>
            </a:r>
            <a:r>
              <a:rPr lang="en-US" sz="1600" dirty="0" smtClean="0"/>
              <a:t>)         </a:t>
            </a:r>
            <a:r>
              <a:rPr lang="en-US" b="1" dirty="0" smtClean="0"/>
              <a:t>DUPLICABLE</a:t>
            </a:r>
            <a:endParaRPr lang="en-US" sz="1600" dirty="0"/>
          </a:p>
          <a:p>
            <a:pPr algn="l" rtl="0"/>
            <a:r>
              <a:rPr lang="en-US" sz="1600" dirty="0" smtClean="0"/>
              <a:t>{    </a:t>
            </a:r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/>
              <a:t>  </a:t>
            </a:r>
            <a:r>
              <a:rPr lang="en-US" sz="1600" dirty="0" err="1" smtClean="0"/>
              <a:t>i,j,m</a:t>
            </a:r>
            <a:r>
              <a:rPr lang="en-US" sz="1600" dirty="0" smtClean="0"/>
              <a:t>;  </a:t>
            </a:r>
            <a:r>
              <a:rPr lang="en-US" sz="1600" dirty="0" smtClean="0">
                <a:solidFill>
                  <a:srgbClr val="009900"/>
                </a:solidFill>
              </a:rPr>
              <a:t>float</a:t>
            </a:r>
            <a:r>
              <a:rPr lang="en-US" sz="1600" dirty="0" smtClean="0"/>
              <a:t> </a:t>
            </a:r>
            <a:r>
              <a:rPr lang="en-US" sz="1600" dirty="0"/>
              <a:t>sum = 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 smtClean="0"/>
              <a:t>;  </a:t>
            </a:r>
          </a:p>
          <a:p>
            <a:pPr algn="l" rtl="0"/>
            <a:r>
              <a:rPr lang="en-US" sz="1600" dirty="0" smtClean="0"/>
              <a:t>    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/>
              <a:t>= id % MSIZE</a:t>
            </a:r>
            <a:r>
              <a:rPr lang="en-US" sz="1600" dirty="0" smtClean="0"/>
              <a:t>;      j </a:t>
            </a:r>
            <a:r>
              <a:rPr lang="en-US" sz="1600" dirty="0"/>
              <a:t>= id / MSIZE;</a:t>
            </a:r>
          </a:p>
          <a:p>
            <a:pPr algn="l" rtl="0"/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C00000"/>
                </a:solidFill>
              </a:rPr>
              <a:t>for</a:t>
            </a:r>
            <a:r>
              <a:rPr lang="en-US" sz="1600" dirty="0" smtClean="0"/>
              <a:t> </a:t>
            </a:r>
            <a:r>
              <a:rPr lang="en-US" sz="1600" dirty="0"/>
              <a:t>(m=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m &lt; MSIZE; m</a:t>
            </a:r>
            <a:r>
              <a:rPr lang="en-US" sz="1600" dirty="0" smtClean="0"/>
              <a:t>++)  </a:t>
            </a:r>
          </a:p>
          <a:p>
            <a:pPr algn="l" rtl="0"/>
            <a:r>
              <a:rPr lang="en-US" sz="1600" dirty="0"/>
              <a:t> </a:t>
            </a:r>
            <a:r>
              <a:rPr lang="en-US" sz="1600" dirty="0" smtClean="0"/>
              <a:t>         sum </a:t>
            </a:r>
            <a:r>
              <a:rPr lang="en-US" sz="1600" dirty="0"/>
              <a:t>+= A[</a:t>
            </a:r>
            <a:r>
              <a:rPr lang="en-US" sz="1600" dirty="0" err="1"/>
              <a:t>i</a:t>
            </a:r>
            <a:r>
              <a:rPr lang="en-US" sz="1600" dirty="0"/>
              <a:t>][m]*B[m][j];</a:t>
            </a:r>
          </a:p>
          <a:p>
            <a:pPr algn="l" rtl="0"/>
            <a:r>
              <a:rPr lang="en-US" sz="1600" dirty="0" smtClean="0"/>
              <a:t>     C[</a:t>
            </a:r>
            <a:r>
              <a:rPr lang="en-US" sz="1600" dirty="0" err="1" smtClean="0"/>
              <a:t>i</a:t>
            </a:r>
            <a:r>
              <a:rPr lang="en-US" sz="1600" dirty="0"/>
              <a:t>][j]=sum;</a:t>
            </a:r>
          </a:p>
          <a:p>
            <a:pPr algn="l" rtl="0"/>
            <a:r>
              <a:rPr lang="en-US" sz="1600" dirty="0" smtClean="0"/>
              <a:t>}</a:t>
            </a:r>
            <a:endParaRPr lang="en-US" sz="1600" dirty="0"/>
          </a:p>
          <a:p>
            <a:pPr algn="l" rtl="0"/>
            <a:r>
              <a:rPr lang="en-US" sz="1600" dirty="0" err="1">
                <a:solidFill>
                  <a:srgbClr val="009900"/>
                </a:solidFill>
              </a:rPr>
              <a:t>i</a:t>
            </a:r>
            <a:r>
              <a:rPr lang="en-US" sz="1600" dirty="0" err="1" smtClean="0">
                <a:solidFill>
                  <a:srgbClr val="009900"/>
                </a:solidFill>
              </a:rPr>
              <a:t>nt</a:t>
            </a:r>
            <a:r>
              <a:rPr lang="en-US" sz="1600" dirty="0" smtClean="0"/>
              <a:t>  </a:t>
            </a:r>
            <a:r>
              <a:rPr lang="en-US" sz="1600" dirty="0" err="1" smtClean="0"/>
              <a:t>mm_end</a:t>
            </a:r>
            <a:r>
              <a:rPr lang="en-US" sz="1600" dirty="0" smtClean="0"/>
              <a:t> ()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     </a:t>
            </a:r>
            <a:r>
              <a:rPr lang="en-US" b="1" dirty="0" smtClean="0"/>
              <a:t>REGULAR</a:t>
            </a:r>
            <a:r>
              <a:rPr lang="en-US" dirty="0" smtClean="0"/>
              <a:t>  </a:t>
            </a:r>
            <a:endParaRPr lang="en-US" sz="1600" dirty="0" smtClean="0"/>
          </a:p>
          <a:p>
            <a:pPr algn="l" rtl="0"/>
            <a:r>
              <a:rPr lang="en-US" sz="1600" dirty="0" smtClean="0"/>
              <a:t>{  </a:t>
            </a:r>
            <a:r>
              <a:rPr lang="en-US" sz="1600" dirty="0" err="1" smtClean="0"/>
              <a:t>printf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CC00CC"/>
                </a:solidFill>
              </a:rPr>
              <a:t>"finished mm\n</a:t>
            </a:r>
            <a:r>
              <a:rPr lang="en-US" sz="1600" dirty="0" smtClean="0">
                <a:solidFill>
                  <a:srgbClr val="CC00CC"/>
                </a:solidFill>
              </a:rPr>
              <a:t>"</a:t>
            </a:r>
            <a:r>
              <a:rPr lang="en-US" sz="1600" dirty="0" smtClean="0"/>
              <a:t>);  }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54723" y="1366653"/>
            <a:ext cx="3501753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#define MSIZE 100</a:t>
            </a:r>
          </a:p>
          <a:p>
            <a:pPr algn="l" rtl="0"/>
            <a:r>
              <a:rPr lang="en-US" sz="1600" dirty="0"/>
              <a:t>#define MMSIZE </a:t>
            </a:r>
            <a:r>
              <a:rPr lang="en-US" sz="1600" dirty="0" smtClean="0"/>
              <a:t>10000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regular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mm_start</a:t>
            </a:r>
            <a:r>
              <a:rPr lang="en-US" sz="1600" dirty="0"/>
              <a:t>()</a:t>
            </a:r>
          </a:p>
          <a:p>
            <a:pPr algn="l" rtl="0"/>
            <a:r>
              <a:rPr lang="en-US" sz="1600" dirty="0" smtClean="0"/>
              <a:t>duplicable  mm(</a:t>
            </a:r>
            <a:r>
              <a:rPr lang="en-US" sz="1600" dirty="0" err="1" smtClean="0"/>
              <a:t>mm_start</a:t>
            </a:r>
            <a:r>
              <a:rPr lang="en-US" sz="1600" dirty="0" smtClean="0"/>
              <a:t>) MMSIZE</a:t>
            </a:r>
            <a:endParaRPr lang="en-US" sz="1600" dirty="0"/>
          </a:p>
          <a:p>
            <a:pPr algn="l" rtl="0"/>
            <a:r>
              <a:rPr lang="en-US" sz="1600" dirty="0"/>
              <a:t>r</a:t>
            </a:r>
            <a:r>
              <a:rPr lang="en-US" sz="1600" dirty="0" smtClean="0"/>
              <a:t>egular      </a:t>
            </a:r>
            <a:r>
              <a:rPr lang="en-US" sz="1600" dirty="0" err="1" smtClean="0"/>
              <a:t>mm_end</a:t>
            </a:r>
            <a:r>
              <a:rPr lang="en-US" sz="1600" dirty="0" smtClean="0"/>
              <a:t>(mm</a:t>
            </a:r>
            <a:r>
              <a:rPr lang="en-US" sz="1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079" y="94472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CODE (plain 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9014" y="944724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TASK GRAPH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912674" y="4635134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duplicable mm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078540" y="4221088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>
            <a:off x="7078541" y="5031178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5904148" y="3789040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regular </a:t>
            </a:r>
            <a:r>
              <a:rPr lang="en-US" dirty="0" err="1" smtClean="0"/>
              <a:t>mm_start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04148" y="5445224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regular </a:t>
            </a:r>
            <a:r>
              <a:rPr lang="en-US" dirty="0" err="1" smtClean="0"/>
              <a:t>mm_end</a:t>
            </a:r>
            <a:r>
              <a:rPr lang="en-US" dirty="0" smtClean="0"/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manycores?  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467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know of VLSI scaling</a:t>
            </a:r>
            <a:endParaRPr lang="en-US" sz="2000" dirty="0" smtClean="0"/>
          </a:p>
          <a:p>
            <a:pPr lvl="1"/>
            <a:r>
              <a:rPr lang="en-US" sz="1800" dirty="0" smtClean="0"/>
              <a:t>Going forward with technology</a:t>
            </a:r>
          </a:p>
          <a:p>
            <a:pPr lvl="1"/>
            <a:r>
              <a:rPr lang="en-US" sz="1800" dirty="0" smtClean="0"/>
              <a:t>See VLSI course</a:t>
            </a:r>
          </a:p>
          <a:p>
            <a:r>
              <a:rPr lang="en-US" sz="2200" dirty="0" smtClean="0"/>
              <a:t>Another scaling: More cores using same technology</a:t>
            </a:r>
          </a:p>
          <a:p>
            <a:pPr lvl="1"/>
            <a:r>
              <a:rPr lang="en-US" sz="1800" dirty="0" smtClean="0"/>
              <a:t>Example: Start with one core</a:t>
            </a:r>
          </a:p>
          <a:p>
            <a:pPr lvl="2"/>
            <a:r>
              <a:rPr lang="en-US" sz="1400" dirty="0"/>
              <a:t>Voltage V</a:t>
            </a:r>
            <a:r>
              <a:rPr lang="en-US" sz="1400" baseline="-25000" dirty="0"/>
              <a:t>1</a:t>
            </a:r>
            <a:endParaRPr lang="en-US" sz="1200" dirty="0"/>
          </a:p>
          <a:p>
            <a:pPr lvl="2"/>
            <a:r>
              <a:rPr lang="en-US" sz="1400" dirty="0" smtClean="0"/>
              <a:t>Frequency ≈ performance = f</a:t>
            </a:r>
            <a:r>
              <a:rPr lang="en-US" sz="1400" baseline="-25000" dirty="0" smtClean="0"/>
              <a:t>1</a:t>
            </a:r>
          </a:p>
          <a:p>
            <a:pPr lvl="2"/>
            <a:r>
              <a:rPr lang="en-US" sz="1400" dirty="0" smtClean="0"/>
              <a:t>Power P</a:t>
            </a:r>
            <a:r>
              <a:rPr lang="en-US" sz="1400" baseline="-25000" dirty="0" smtClean="0"/>
              <a:t>1</a:t>
            </a:r>
            <a:r>
              <a:rPr lang="en-US" sz="1400" dirty="0"/>
              <a:t> </a:t>
            </a:r>
            <a:r>
              <a:rPr lang="en-US" sz="1400" dirty="0" smtClean="0"/>
              <a:t>≈ C V</a:t>
            </a:r>
            <a:r>
              <a:rPr lang="en-US" sz="1400" baseline="-25000" dirty="0" smtClean="0"/>
              <a:t>1</a:t>
            </a:r>
            <a:r>
              <a:rPr lang="en-US" sz="1400" baseline="30000" dirty="0" smtClean="0"/>
              <a:t>2</a:t>
            </a:r>
          </a:p>
          <a:p>
            <a:pPr lvl="1"/>
            <a:r>
              <a:rPr lang="en-US" sz="1800" dirty="0" smtClean="0"/>
              <a:t>Move to 2 cores</a:t>
            </a:r>
          </a:p>
          <a:p>
            <a:pPr lvl="2"/>
            <a:r>
              <a:rPr lang="en-US" sz="1400" dirty="0" smtClean="0"/>
              <a:t>Voltage V</a:t>
            </a:r>
            <a:r>
              <a:rPr lang="en-US" sz="1400" baseline="-25000" dirty="0" smtClean="0"/>
              <a:t>2 </a:t>
            </a:r>
            <a:r>
              <a:rPr lang="en-US" sz="1400" dirty="0" smtClean="0"/>
              <a:t>= 0.8 V</a:t>
            </a:r>
            <a:r>
              <a:rPr lang="en-US" sz="1400" baseline="-25000" dirty="0" smtClean="0"/>
              <a:t>1</a:t>
            </a:r>
            <a:endParaRPr lang="en-US" sz="1200" dirty="0"/>
          </a:p>
          <a:p>
            <a:pPr lvl="2"/>
            <a:r>
              <a:rPr lang="en-US" sz="1400" dirty="0"/>
              <a:t>Frequency </a:t>
            </a:r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/>
              <a:t> = 0.8 </a:t>
            </a:r>
            <a:r>
              <a:rPr lang="en-US" sz="1400" dirty="0" smtClean="0"/>
              <a:t>f</a:t>
            </a:r>
            <a:r>
              <a:rPr lang="en-US" sz="1400" baseline="-25000" dirty="0" smtClean="0"/>
              <a:t>1</a:t>
            </a:r>
          </a:p>
          <a:p>
            <a:pPr lvl="2"/>
            <a:r>
              <a:rPr lang="en-US" sz="1400" dirty="0" smtClean="0"/>
              <a:t>Performance = 2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1.6 </a:t>
            </a:r>
            <a:r>
              <a:rPr lang="en-US" sz="1400" dirty="0"/>
              <a:t>f</a:t>
            </a:r>
            <a:r>
              <a:rPr lang="en-US" sz="1400" baseline="-25000" dirty="0"/>
              <a:t>1</a:t>
            </a:r>
          </a:p>
          <a:p>
            <a:pPr lvl="2"/>
            <a:r>
              <a:rPr lang="en-US" sz="1400" dirty="0" smtClean="0"/>
              <a:t>Power P</a:t>
            </a:r>
            <a:r>
              <a:rPr lang="en-US" sz="1400" baseline="-25000" dirty="0" smtClean="0"/>
              <a:t>2 </a:t>
            </a:r>
            <a:r>
              <a:rPr lang="en-US" sz="1400" dirty="0"/>
              <a:t>= </a:t>
            </a:r>
            <a:r>
              <a:rPr lang="en-US" sz="1400" dirty="0" smtClean="0"/>
              <a:t>2C V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=2C (</a:t>
            </a:r>
            <a:r>
              <a:rPr lang="en-US" sz="1400" dirty="0"/>
              <a:t>0.8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= 2×0.64 </a:t>
            </a:r>
            <a:r>
              <a:rPr lang="en-US" sz="1400" dirty="0"/>
              <a:t>C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1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= 1.3 P</a:t>
            </a:r>
            <a:r>
              <a:rPr lang="en-US" sz="1400" baseline="-25000" dirty="0" smtClean="0"/>
              <a:t>1</a:t>
            </a:r>
            <a:endParaRPr lang="en-US" sz="1400" dirty="0" smtClean="0"/>
          </a:p>
          <a:p>
            <a:pPr lvl="1"/>
            <a:r>
              <a:rPr lang="en-US" sz="1800" dirty="0" smtClean="0"/>
              <a:t>Conclusions</a:t>
            </a:r>
          </a:p>
          <a:p>
            <a:pPr lvl="2"/>
            <a:r>
              <a:rPr lang="en-US" sz="1400" dirty="0" smtClean="0"/>
              <a:t>Increasing frequency is dead</a:t>
            </a:r>
          </a:p>
          <a:p>
            <a:pPr lvl="2"/>
            <a:r>
              <a:rPr lang="en-US" sz="1400" dirty="0" smtClean="0"/>
              <a:t>Naïve parallelism is naïve</a:t>
            </a:r>
          </a:p>
          <a:p>
            <a:pPr lvl="2"/>
            <a:r>
              <a:rPr lang="en-US" sz="1400" dirty="0" smtClean="0"/>
              <a:t>Manycore scaling can scale</a:t>
            </a:r>
            <a:endParaRPr lang="en-US" sz="14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on RC64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0799"/>
            <a:ext cx="7886700" cy="1046163"/>
          </a:xfrm>
        </p:spPr>
        <p:txBody>
          <a:bodyPr/>
          <a:lstStyle/>
          <a:p>
            <a:r>
              <a:rPr lang="en-US" sz="2000" dirty="0" smtClean="0"/>
              <a:t>Why is SU(1024) still less than 1024?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0788"/>
            <a:ext cx="3083296" cy="34923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07904" y="1529172"/>
            <a:ext cx="5285255" cy="3159968"/>
            <a:chOff x="3707904" y="1529172"/>
            <a:chExt cx="5285255" cy="31599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1529172"/>
              <a:ext cx="5285255" cy="315996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5050904" y="1587612"/>
              <a:ext cx="3002632" cy="3657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SPEEDUP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&amp; THRUPUT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1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</a:t>
            </a:r>
            <a:r>
              <a:rPr lang="en-US" dirty="0" smtClean="0"/>
              <a:t>using only N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46086"/>
            <a:ext cx="4284476" cy="5016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7030A0"/>
                </a:solidFill>
              </a:rPr>
              <a:t>#</a:t>
            </a:r>
            <a:r>
              <a:rPr lang="en-US" sz="1600" dirty="0">
                <a:solidFill>
                  <a:srgbClr val="7030A0"/>
                </a:solidFill>
              </a:rPr>
              <a:t>define </a:t>
            </a:r>
            <a:r>
              <a:rPr lang="en-US" sz="1600" dirty="0"/>
              <a:t>MSIZE </a:t>
            </a:r>
            <a:r>
              <a:rPr lang="en-US" sz="1600" dirty="0">
                <a:solidFill>
                  <a:srgbClr val="CC00CC"/>
                </a:solidFill>
              </a:rPr>
              <a:t>100</a:t>
            </a:r>
          </a:p>
          <a:p>
            <a:pPr algn="l" rtl="0"/>
            <a:r>
              <a:rPr lang="en-US" sz="1600" dirty="0">
                <a:solidFill>
                  <a:srgbClr val="009900"/>
                </a:solidFill>
              </a:rPr>
              <a:t>float</a:t>
            </a:r>
            <a:r>
              <a:rPr lang="en-US" sz="1600" dirty="0"/>
              <a:t>  A[MSIZE][MSIZE</a:t>
            </a:r>
            <a:r>
              <a:rPr lang="en-US" sz="1600" dirty="0" smtClean="0"/>
              <a:t>],   B[MSIZE</a:t>
            </a:r>
            <a:r>
              <a:rPr lang="en-US" sz="1600" dirty="0"/>
              <a:t>][MSIZE],</a:t>
            </a:r>
          </a:p>
          <a:p>
            <a:pPr algn="l" rtl="0"/>
            <a:r>
              <a:rPr lang="en-US" sz="1600" dirty="0"/>
              <a:t>         C[MSIZE][MSIZE];</a:t>
            </a:r>
          </a:p>
          <a:p>
            <a:pPr algn="l" rtl="0"/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/>
              <a:t>      </a:t>
            </a:r>
            <a:r>
              <a:rPr lang="en-US" sz="1600" dirty="0" err="1" smtClean="0"/>
              <a:t>mm_start</a:t>
            </a:r>
            <a:r>
              <a:rPr lang="en-US" sz="1600" dirty="0" smtClean="0"/>
              <a:t> ()                         </a:t>
            </a:r>
            <a:r>
              <a:rPr lang="en-US" sz="1600" b="1" dirty="0"/>
              <a:t>REGULAR</a:t>
            </a:r>
          </a:p>
          <a:p>
            <a:pPr algn="l" rtl="0"/>
            <a:r>
              <a:rPr lang="en-US" sz="1600" dirty="0"/>
              <a:t>{    </a:t>
            </a:r>
            <a:r>
              <a:rPr lang="en-US" sz="1600" dirty="0" err="1">
                <a:solidFill>
                  <a:srgbClr val="009900"/>
                </a:solidFill>
              </a:rPr>
              <a:t>int</a:t>
            </a:r>
            <a:r>
              <a:rPr lang="en-US" sz="1600" dirty="0">
                <a:solidFill>
                  <a:srgbClr val="009900"/>
                </a:solidFill>
              </a:rPr>
              <a:t> </a:t>
            </a:r>
            <a:r>
              <a:rPr lang="en-US" sz="1600" dirty="0" err="1"/>
              <a:t>i,j</a:t>
            </a:r>
            <a:r>
              <a:rPr lang="en-US" sz="1600" dirty="0"/>
              <a:t>;  </a:t>
            </a:r>
          </a:p>
          <a:p>
            <a:pPr algn="l" rtl="0"/>
            <a:r>
              <a:rPr lang="en-US" sz="1600" dirty="0">
                <a:solidFill>
                  <a:srgbClr val="C00000"/>
                </a:solidFill>
              </a:rPr>
              <a:t>     for</a:t>
            </a:r>
            <a:r>
              <a:rPr lang="en-US" sz="1600" dirty="0"/>
              <a:t> (</a:t>
            </a:r>
            <a:r>
              <a:rPr lang="en-US" sz="1600" dirty="0" err="1"/>
              <a:t>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</a:t>
            </a:r>
            <a:r>
              <a:rPr lang="en-US" sz="1600" dirty="0" err="1"/>
              <a:t>i</a:t>
            </a:r>
            <a:r>
              <a:rPr lang="en-US" sz="1600" dirty="0"/>
              <a:t>&lt; MSIZE; </a:t>
            </a:r>
            <a:r>
              <a:rPr lang="en-US" sz="1600" dirty="0" err="1"/>
              <a:t>i</a:t>
            </a:r>
            <a:r>
              <a:rPr lang="en-US" sz="1600" dirty="0"/>
              <a:t>++) </a:t>
            </a:r>
          </a:p>
          <a:p>
            <a:pPr algn="l" rtl="0"/>
            <a:r>
              <a:rPr lang="en-US" sz="1600" dirty="0">
                <a:solidFill>
                  <a:srgbClr val="C00000"/>
                </a:solidFill>
              </a:rPr>
              <a:t>          for</a:t>
            </a:r>
            <a:r>
              <a:rPr lang="en-US" sz="1600" dirty="0"/>
              <a:t> (j=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j&lt; MSIZE; </a:t>
            </a:r>
            <a:r>
              <a:rPr lang="en-US" sz="1600" dirty="0" err="1"/>
              <a:t>j++</a:t>
            </a:r>
            <a:r>
              <a:rPr lang="en-US" sz="1600" dirty="0"/>
              <a:t>)</a:t>
            </a:r>
          </a:p>
          <a:p>
            <a:pPr algn="l" rtl="0"/>
            <a:r>
              <a:rPr lang="en-US" sz="1600" dirty="0"/>
              <a:t>               { A[</a:t>
            </a:r>
            <a:r>
              <a:rPr lang="en-US" sz="1600" dirty="0" err="1"/>
              <a:t>i</a:t>
            </a:r>
            <a:r>
              <a:rPr lang="en-US" sz="1600" dirty="0"/>
              <a:t>][j] = </a:t>
            </a:r>
            <a:r>
              <a:rPr lang="en-US" sz="1600" dirty="0">
                <a:solidFill>
                  <a:srgbClr val="CC00CC"/>
                </a:solidFill>
              </a:rPr>
              <a:t>13</a:t>
            </a:r>
            <a:r>
              <a:rPr lang="en-US" sz="1600" dirty="0"/>
              <a:t>;  B[</a:t>
            </a:r>
            <a:r>
              <a:rPr lang="en-US" sz="1600" dirty="0" err="1"/>
              <a:t>i</a:t>
            </a:r>
            <a:r>
              <a:rPr lang="en-US" sz="1600" dirty="0"/>
              <a:t>][j] = </a:t>
            </a:r>
            <a:r>
              <a:rPr lang="en-US" sz="1600" dirty="0">
                <a:solidFill>
                  <a:srgbClr val="CC00CC"/>
                </a:solidFill>
              </a:rPr>
              <a:t>9</a:t>
            </a:r>
            <a:r>
              <a:rPr lang="en-US" sz="1600" dirty="0"/>
              <a:t>;   }</a:t>
            </a:r>
          </a:p>
          <a:p>
            <a:pPr algn="l" rtl="0"/>
            <a:r>
              <a:rPr lang="en-US" sz="1600" dirty="0"/>
              <a:t>}</a:t>
            </a:r>
          </a:p>
          <a:p>
            <a:pPr algn="l" rtl="0"/>
            <a:r>
              <a:rPr lang="en-US" sz="1600" dirty="0" smtClean="0">
                <a:solidFill>
                  <a:srgbClr val="009900"/>
                </a:solidFill>
              </a:rPr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mm_ntasks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009900"/>
                </a:solidFill>
              </a:rPr>
              <a:t>unsigned </a:t>
            </a:r>
            <a:r>
              <a:rPr lang="en-US" sz="1600" dirty="0" err="1">
                <a:solidFill>
                  <a:srgbClr val="009900"/>
                </a:solidFill>
              </a:rPr>
              <a:t>int</a:t>
            </a:r>
            <a:r>
              <a:rPr lang="en-US" sz="1600" dirty="0">
                <a:solidFill>
                  <a:srgbClr val="009900"/>
                </a:solidFill>
              </a:rPr>
              <a:t> </a:t>
            </a:r>
            <a:r>
              <a:rPr lang="en-US" sz="1600" dirty="0"/>
              <a:t>id</a:t>
            </a:r>
            <a:r>
              <a:rPr lang="en-US" sz="1600" dirty="0" smtClean="0"/>
              <a:t>)            </a:t>
            </a:r>
            <a:r>
              <a:rPr lang="en-US" sz="1600" b="1" dirty="0" smtClean="0"/>
              <a:t>DUP</a:t>
            </a:r>
            <a:endParaRPr lang="en-US" sz="1600" b="1" dirty="0"/>
          </a:p>
          <a:p>
            <a:pPr algn="l" rtl="0"/>
            <a:r>
              <a:rPr lang="en-US" sz="1600" dirty="0" smtClean="0"/>
              <a:t>{    </a:t>
            </a:r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/>
              <a:t>  m</a:t>
            </a:r>
            <a:r>
              <a:rPr lang="en-US" sz="1600" dirty="0"/>
              <a:t>, k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9900"/>
                </a:solidFill>
              </a:rPr>
              <a:t>float </a:t>
            </a:r>
            <a:r>
              <a:rPr lang="en-US" sz="1600" dirty="0"/>
              <a:t>sum = 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 smtClean="0"/>
              <a:t>; </a:t>
            </a:r>
          </a:p>
          <a:p>
            <a:pPr algn="l" rtl="0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C00000"/>
                </a:solidFill>
              </a:rPr>
              <a:t>for</a:t>
            </a:r>
            <a:r>
              <a:rPr lang="en-US" sz="1600" dirty="0" smtClean="0"/>
              <a:t> </a:t>
            </a:r>
            <a:r>
              <a:rPr lang="en-US" sz="1600" dirty="0"/>
              <a:t>(k=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k&lt;MSIZE; k</a:t>
            </a:r>
            <a:r>
              <a:rPr lang="en-US" sz="1600" dirty="0" smtClean="0"/>
              <a:t>++) {</a:t>
            </a:r>
          </a:p>
          <a:p>
            <a:pPr algn="l" rtl="0"/>
            <a:r>
              <a:rPr lang="en-US" sz="1600" dirty="0"/>
              <a:t> </a:t>
            </a:r>
            <a:r>
              <a:rPr lang="en-US" sz="1600" dirty="0" smtClean="0"/>
              <a:t>         sum </a:t>
            </a:r>
            <a:r>
              <a:rPr lang="en-US" sz="1600" dirty="0"/>
              <a:t>= 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</a:t>
            </a:r>
          </a:p>
          <a:p>
            <a:pPr algn="l" rtl="0"/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rgbClr val="C00000"/>
                </a:solidFill>
              </a:rPr>
              <a:t>for</a:t>
            </a:r>
            <a:r>
              <a:rPr lang="en-US" sz="1600" dirty="0" smtClean="0"/>
              <a:t> </a:t>
            </a:r>
            <a:r>
              <a:rPr lang="en-US" sz="1600" dirty="0"/>
              <a:t>(m=</a:t>
            </a:r>
            <a:r>
              <a:rPr lang="en-US" sz="1600" dirty="0">
                <a:solidFill>
                  <a:srgbClr val="CC00CC"/>
                </a:solidFill>
              </a:rPr>
              <a:t>0</a:t>
            </a:r>
            <a:r>
              <a:rPr lang="en-US" sz="1600" dirty="0"/>
              <a:t>; m &lt; MSIZE; m++) </a:t>
            </a:r>
            <a:endParaRPr lang="en-US" sz="1600" dirty="0" smtClean="0"/>
          </a:p>
          <a:p>
            <a:pPr algn="l" rtl="0"/>
            <a:r>
              <a:rPr lang="en-US" sz="1600" dirty="0"/>
              <a:t> </a:t>
            </a:r>
            <a:r>
              <a:rPr lang="en-US" sz="1600" dirty="0" smtClean="0"/>
              <a:t>               sum </a:t>
            </a:r>
            <a:r>
              <a:rPr lang="en-US" sz="1600" dirty="0"/>
              <a:t>+= </a:t>
            </a:r>
            <a:r>
              <a:rPr lang="en-US" sz="1600" dirty="0" smtClean="0"/>
              <a:t>A[id][</a:t>
            </a:r>
            <a:r>
              <a:rPr lang="en-US" sz="1600" dirty="0"/>
              <a:t>m]*B[m][k];</a:t>
            </a:r>
          </a:p>
          <a:p>
            <a:pPr algn="l" rtl="0"/>
            <a:r>
              <a:rPr lang="en-US" sz="1600" dirty="0" smtClean="0"/>
              <a:t>          C[id][</a:t>
            </a:r>
            <a:r>
              <a:rPr lang="en-US" sz="1600" dirty="0"/>
              <a:t>k]=sum;</a:t>
            </a:r>
          </a:p>
          <a:p>
            <a:pPr algn="l" rtl="0"/>
            <a:r>
              <a:rPr lang="en-US" sz="1600" dirty="0" smtClean="0"/>
              <a:t>     }</a:t>
            </a:r>
            <a:endParaRPr lang="en-US" sz="1600" dirty="0"/>
          </a:p>
          <a:p>
            <a:pPr algn="l" rtl="0"/>
            <a:r>
              <a:rPr lang="en-US" sz="1600" dirty="0" smtClean="0"/>
              <a:t>}</a:t>
            </a:r>
            <a:endParaRPr lang="en-US" sz="1600" dirty="0"/>
          </a:p>
          <a:p>
            <a:pPr algn="l" rtl="0"/>
            <a:r>
              <a:rPr lang="en-US" sz="1600" dirty="0" err="1" smtClean="0">
                <a:solidFill>
                  <a:srgbClr val="009900"/>
                </a:solidFill>
              </a:rPr>
              <a:t>int</a:t>
            </a:r>
            <a:r>
              <a:rPr lang="en-US" sz="1600" dirty="0" smtClean="0"/>
              <a:t>     </a:t>
            </a:r>
            <a:r>
              <a:rPr lang="en-US" sz="1600" dirty="0" err="1" smtClean="0"/>
              <a:t>mm_end</a:t>
            </a:r>
            <a:r>
              <a:rPr lang="en-US" sz="1600" dirty="0" smtClean="0"/>
              <a:t> ()</a:t>
            </a:r>
            <a:r>
              <a:rPr lang="en-US" sz="1600" b="1" dirty="0"/>
              <a:t> </a:t>
            </a:r>
            <a:r>
              <a:rPr lang="en-US" sz="1600" b="1" dirty="0" smtClean="0"/>
              <a:t>                           REGULAR</a:t>
            </a:r>
            <a:endParaRPr lang="en-US" sz="1600" dirty="0"/>
          </a:p>
          <a:p>
            <a:pPr algn="l" rtl="0"/>
            <a:r>
              <a:rPr lang="en-US" sz="1600" dirty="0"/>
              <a:t>{    </a:t>
            </a:r>
            <a:r>
              <a:rPr lang="en-US" sz="1600" dirty="0" err="1"/>
              <a:t>printf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CC00CC"/>
                </a:solidFill>
              </a:rPr>
              <a:t>"finished </a:t>
            </a:r>
            <a:r>
              <a:rPr lang="en-US" sz="1600" dirty="0" smtClean="0">
                <a:solidFill>
                  <a:srgbClr val="CC00CC"/>
                </a:solidFill>
              </a:rPr>
              <a:t>mm with N tasks\n"</a:t>
            </a:r>
            <a:r>
              <a:rPr lang="en-US" sz="1600" dirty="0" smtClean="0"/>
              <a:t>);  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24028" y="1356088"/>
            <a:ext cx="3950120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/>
              <a:t>#define MSIZE </a:t>
            </a:r>
            <a:r>
              <a:rPr lang="en-US" sz="1600" dirty="0" smtClean="0"/>
              <a:t>100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 smtClean="0"/>
              <a:t>regular </a:t>
            </a:r>
            <a:r>
              <a:rPr lang="en-US" sz="1600" dirty="0" err="1" smtClean="0"/>
              <a:t>mm_start</a:t>
            </a:r>
            <a:r>
              <a:rPr lang="en-US" sz="1600" dirty="0"/>
              <a:t>()</a:t>
            </a:r>
          </a:p>
          <a:p>
            <a:pPr algn="l" rtl="0"/>
            <a:r>
              <a:rPr lang="en-US" sz="1600" dirty="0" smtClean="0"/>
              <a:t>duplicable  </a:t>
            </a:r>
            <a:r>
              <a:rPr lang="en-US" sz="1600" dirty="0" err="1" smtClean="0"/>
              <a:t>mm_ntasks</a:t>
            </a:r>
            <a:r>
              <a:rPr lang="en-US" sz="1600" dirty="0" smtClean="0"/>
              <a:t>(</a:t>
            </a:r>
            <a:r>
              <a:rPr lang="en-US" sz="1600" dirty="0" err="1" smtClean="0"/>
              <a:t>mm_start</a:t>
            </a:r>
            <a:r>
              <a:rPr lang="en-US" sz="1600" dirty="0"/>
              <a:t>) MSIZE</a:t>
            </a:r>
          </a:p>
          <a:p>
            <a:pPr algn="l" rtl="0"/>
            <a:r>
              <a:rPr lang="en-US" sz="1600" dirty="0"/>
              <a:t>r</a:t>
            </a:r>
            <a:r>
              <a:rPr lang="en-US" sz="1600" dirty="0" smtClean="0"/>
              <a:t>egular  </a:t>
            </a:r>
            <a:r>
              <a:rPr lang="en-US" sz="1600" dirty="0" err="1" smtClean="0"/>
              <a:t>mm_end</a:t>
            </a:r>
            <a:r>
              <a:rPr lang="en-US" sz="1600" dirty="0" smtClean="0"/>
              <a:t>(</a:t>
            </a:r>
            <a:r>
              <a:rPr lang="en-US" sz="1600" dirty="0" err="1" smtClean="0"/>
              <a:t>mm_ntasks</a:t>
            </a:r>
            <a:r>
              <a:rPr lang="en-US" sz="1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079" y="94472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CODE (plain 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9014" y="944724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TASK GRAPH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732654" y="4635134"/>
            <a:ext cx="269177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duplicable </a:t>
            </a:r>
            <a:r>
              <a:rPr lang="en-US" dirty="0" err="1" smtClean="0"/>
              <a:t>mm_ntasks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078540" y="4221088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>
            <a:off x="7078541" y="5031178"/>
            <a:ext cx="0" cy="414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5904148" y="3789040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regular </a:t>
            </a:r>
            <a:r>
              <a:rPr lang="en-US" dirty="0" err="1" smtClean="0"/>
              <a:t>mm_start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04148" y="5445224"/>
            <a:ext cx="233173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regular </a:t>
            </a:r>
            <a:r>
              <a:rPr lang="en-US" dirty="0" err="1" smtClean="0"/>
              <a:t>mm_end</a:t>
            </a:r>
            <a:r>
              <a:rPr lang="en-US" dirty="0" smtClean="0"/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using only N tasks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5507255"/>
            <a:ext cx="3639928" cy="6697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went wrong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075-2453-47A5-B0A2-24C5CECDD8B8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24" y="1527941"/>
            <a:ext cx="2949805" cy="3844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63" y="1115891"/>
            <a:ext cx="4515889" cy="2696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78" y="3884118"/>
            <a:ext cx="4242570" cy="25332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971257" y="1121341"/>
            <a:ext cx="3002632" cy="36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SPEEDUP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THRUPUT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50904" y="3901505"/>
            <a:ext cx="3002632" cy="36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5234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DVB-S2x </a:t>
            </a:r>
            <a:r>
              <a:rPr lang="en-US" dirty="0" smtClean="0"/>
              <a:t>MODEM on RC64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at Ramon Chips</a:t>
            </a:r>
          </a:p>
          <a:p>
            <a:r>
              <a:rPr lang="en-US" dirty="0" smtClean="0"/>
              <a:t>DVB-S2 is critical to modern communication satellites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C51490F-6FC0-4B3A-B38A-99A3650ACA9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DVB-S2 transmit—three stages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052736"/>
            <a:ext cx="8532948" cy="458621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63537" y="1199862"/>
            <a:ext cx="6873799" cy="4114298"/>
          </a:xfrm>
          <a:custGeom>
            <a:avLst/>
            <a:gdLst>
              <a:gd name="connsiteX0" fmla="*/ 574402 w 7918186"/>
              <a:gd name="connsiteY0" fmla="*/ 173527 h 4656652"/>
              <a:gd name="connsiteX1" fmla="*/ 7153002 w 7918186"/>
              <a:gd name="connsiteY1" fmla="*/ 198927 h 4656652"/>
              <a:gd name="connsiteX2" fmla="*/ 7572102 w 7918186"/>
              <a:gd name="connsiteY2" fmla="*/ 2116627 h 4656652"/>
              <a:gd name="connsiteX3" fmla="*/ 5260702 w 7918186"/>
              <a:gd name="connsiteY3" fmla="*/ 2789727 h 4656652"/>
              <a:gd name="connsiteX4" fmla="*/ 3800202 w 7918186"/>
              <a:gd name="connsiteY4" fmla="*/ 3234227 h 4656652"/>
              <a:gd name="connsiteX5" fmla="*/ 3609702 w 7918186"/>
              <a:gd name="connsiteY5" fmla="*/ 3970827 h 4656652"/>
              <a:gd name="connsiteX6" fmla="*/ 3431902 w 7918186"/>
              <a:gd name="connsiteY6" fmla="*/ 4415327 h 4656652"/>
              <a:gd name="connsiteX7" fmla="*/ 1920602 w 7918186"/>
              <a:gd name="connsiteY7" fmla="*/ 4656627 h 4656652"/>
              <a:gd name="connsiteX8" fmla="*/ 676002 w 7918186"/>
              <a:gd name="connsiteY8" fmla="*/ 4402627 h 4656652"/>
              <a:gd name="connsiteX9" fmla="*/ 295002 w 7918186"/>
              <a:gd name="connsiteY9" fmla="*/ 3031027 h 4656652"/>
              <a:gd name="connsiteX10" fmla="*/ 307702 w 7918186"/>
              <a:gd name="connsiteY10" fmla="*/ 1202227 h 4656652"/>
              <a:gd name="connsiteX11" fmla="*/ 574402 w 7918186"/>
              <a:gd name="connsiteY11" fmla="*/ 173527 h 4656652"/>
              <a:gd name="connsiteX0" fmla="*/ 1711370 w 7668491"/>
              <a:gd name="connsiteY0" fmla="*/ 173527 h 4656652"/>
              <a:gd name="connsiteX1" fmla="*/ 6981870 w 7668491"/>
              <a:gd name="connsiteY1" fmla="*/ 198927 h 4656652"/>
              <a:gd name="connsiteX2" fmla="*/ 7400970 w 7668491"/>
              <a:gd name="connsiteY2" fmla="*/ 2116627 h 4656652"/>
              <a:gd name="connsiteX3" fmla="*/ 5089570 w 7668491"/>
              <a:gd name="connsiteY3" fmla="*/ 2789727 h 4656652"/>
              <a:gd name="connsiteX4" fmla="*/ 3629070 w 7668491"/>
              <a:gd name="connsiteY4" fmla="*/ 3234227 h 4656652"/>
              <a:gd name="connsiteX5" fmla="*/ 3438570 w 7668491"/>
              <a:gd name="connsiteY5" fmla="*/ 3970827 h 4656652"/>
              <a:gd name="connsiteX6" fmla="*/ 3260770 w 7668491"/>
              <a:gd name="connsiteY6" fmla="*/ 4415327 h 4656652"/>
              <a:gd name="connsiteX7" fmla="*/ 1749470 w 7668491"/>
              <a:gd name="connsiteY7" fmla="*/ 4656627 h 4656652"/>
              <a:gd name="connsiteX8" fmla="*/ 504870 w 7668491"/>
              <a:gd name="connsiteY8" fmla="*/ 4402627 h 4656652"/>
              <a:gd name="connsiteX9" fmla="*/ 123870 w 7668491"/>
              <a:gd name="connsiteY9" fmla="*/ 3031027 h 4656652"/>
              <a:gd name="connsiteX10" fmla="*/ 136570 w 7668491"/>
              <a:gd name="connsiteY10" fmla="*/ 1202227 h 4656652"/>
              <a:gd name="connsiteX11" fmla="*/ 1711370 w 7668491"/>
              <a:gd name="connsiteY11" fmla="*/ 173527 h 4656652"/>
              <a:gd name="connsiteX0" fmla="*/ 1711370 w 7592977"/>
              <a:gd name="connsiteY0" fmla="*/ 17613 h 4500738"/>
              <a:gd name="connsiteX1" fmla="*/ 6816770 w 7592977"/>
              <a:gd name="connsiteY1" fmla="*/ 512913 h 4500738"/>
              <a:gd name="connsiteX2" fmla="*/ 7400970 w 7592977"/>
              <a:gd name="connsiteY2" fmla="*/ 1960713 h 4500738"/>
              <a:gd name="connsiteX3" fmla="*/ 5089570 w 7592977"/>
              <a:gd name="connsiteY3" fmla="*/ 2633813 h 4500738"/>
              <a:gd name="connsiteX4" fmla="*/ 3629070 w 7592977"/>
              <a:gd name="connsiteY4" fmla="*/ 3078313 h 4500738"/>
              <a:gd name="connsiteX5" fmla="*/ 3438570 w 7592977"/>
              <a:gd name="connsiteY5" fmla="*/ 3814913 h 4500738"/>
              <a:gd name="connsiteX6" fmla="*/ 3260770 w 7592977"/>
              <a:gd name="connsiteY6" fmla="*/ 4259413 h 4500738"/>
              <a:gd name="connsiteX7" fmla="*/ 1749470 w 7592977"/>
              <a:gd name="connsiteY7" fmla="*/ 4500713 h 4500738"/>
              <a:gd name="connsiteX8" fmla="*/ 504870 w 7592977"/>
              <a:gd name="connsiteY8" fmla="*/ 4246713 h 4500738"/>
              <a:gd name="connsiteX9" fmla="*/ 123870 w 7592977"/>
              <a:gd name="connsiteY9" fmla="*/ 2875113 h 4500738"/>
              <a:gd name="connsiteX10" fmla="*/ 136570 w 7592977"/>
              <a:gd name="connsiteY10" fmla="*/ 1046313 h 4500738"/>
              <a:gd name="connsiteX11" fmla="*/ 1711370 w 7592977"/>
              <a:gd name="connsiteY11" fmla="*/ 17613 h 4500738"/>
              <a:gd name="connsiteX0" fmla="*/ 1711370 w 7300223"/>
              <a:gd name="connsiteY0" fmla="*/ 18661 h 4501786"/>
              <a:gd name="connsiteX1" fmla="*/ 6816770 w 7300223"/>
              <a:gd name="connsiteY1" fmla="*/ 513961 h 4501786"/>
              <a:gd name="connsiteX2" fmla="*/ 6892970 w 7300223"/>
              <a:gd name="connsiteY2" fmla="*/ 2088761 h 4501786"/>
              <a:gd name="connsiteX3" fmla="*/ 5089570 w 7300223"/>
              <a:gd name="connsiteY3" fmla="*/ 2634861 h 4501786"/>
              <a:gd name="connsiteX4" fmla="*/ 3629070 w 7300223"/>
              <a:gd name="connsiteY4" fmla="*/ 3079361 h 4501786"/>
              <a:gd name="connsiteX5" fmla="*/ 3438570 w 7300223"/>
              <a:gd name="connsiteY5" fmla="*/ 3815961 h 4501786"/>
              <a:gd name="connsiteX6" fmla="*/ 3260770 w 7300223"/>
              <a:gd name="connsiteY6" fmla="*/ 4260461 h 4501786"/>
              <a:gd name="connsiteX7" fmla="*/ 1749470 w 7300223"/>
              <a:gd name="connsiteY7" fmla="*/ 4501761 h 4501786"/>
              <a:gd name="connsiteX8" fmla="*/ 504870 w 7300223"/>
              <a:gd name="connsiteY8" fmla="*/ 4247761 h 4501786"/>
              <a:gd name="connsiteX9" fmla="*/ 123870 w 7300223"/>
              <a:gd name="connsiteY9" fmla="*/ 2876161 h 4501786"/>
              <a:gd name="connsiteX10" fmla="*/ 136570 w 7300223"/>
              <a:gd name="connsiteY10" fmla="*/ 1047361 h 4501786"/>
              <a:gd name="connsiteX11" fmla="*/ 1711370 w 7300223"/>
              <a:gd name="connsiteY11" fmla="*/ 18661 h 4501786"/>
              <a:gd name="connsiteX0" fmla="*/ 1711370 w 7300223"/>
              <a:gd name="connsiteY0" fmla="*/ 18661 h 4501786"/>
              <a:gd name="connsiteX1" fmla="*/ 6816770 w 7300223"/>
              <a:gd name="connsiteY1" fmla="*/ 513961 h 4501786"/>
              <a:gd name="connsiteX2" fmla="*/ 6892970 w 7300223"/>
              <a:gd name="connsiteY2" fmla="*/ 2088761 h 4501786"/>
              <a:gd name="connsiteX3" fmla="*/ 5089570 w 7300223"/>
              <a:gd name="connsiteY3" fmla="*/ 2634861 h 4501786"/>
              <a:gd name="connsiteX4" fmla="*/ 3679870 w 7300223"/>
              <a:gd name="connsiteY4" fmla="*/ 2850761 h 4501786"/>
              <a:gd name="connsiteX5" fmla="*/ 3438570 w 7300223"/>
              <a:gd name="connsiteY5" fmla="*/ 3815961 h 4501786"/>
              <a:gd name="connsiteX6" fmla="*/ 3260770 w 7300223"/>
              <a:gd name="connsiteY6" fmla="*/ 4260461 h 4501786"/>
              <a:gd name="connsiteX7" fmla="*/ 1749470 w 7300223"/>
              <a:gd name="connsiteY7" fmla="*/ 4501761 h 4501786"/>
              <a:gd name="connsiteX8" fmla="*/ 504870 w 7300223"/>
              <a:gd name="connsiteY8" fmla="*/ 4247761 h 4501786"/>
              <a:gd name="connsiteX9" fmla="*/ 123870 w 7300223"/>
              <a:gd name="connsiteY9" fmla="*/ 2876161 h 4501786"/>
              <a:gd name="connsiteX10" fmla="*/ 136570 w 7300223"/>
              <a:gd name="connsiteY10" fmla="*/ 1047361 h 4501786"/>
              <a:gd name="connsiteX11" fmla="*/ 1711370 w 7300223"/>
              <a:gd name="connsiteY11" fmla="*/ 18661 h 4501786"/>
              <a:gd name="connsiteX0" fmla="*/ 1711370 w 7300223"/>
              <a:gd name="connsiteY0" fmla="*/ 18661 h 4554708"/>
              <a:gd name="connsiteX1" fmla="*/ 6816770 w 7300223"/>
              <a:gd name="connsiteY1" fmla="*/ 513961 h 4554708"/>
              <a:gd name="connsiteX2" fmla="*/ 6892970 w 7300223"/>
              <a:gd name="connsiteY2" fmla="*/ 2088761 h 4554708"/>
              <a:gd name="connsiteX3" fmla="*/ 5089570 w 7300223"/>
              <a:gd name="connsiteY3" fmla="*/ 2634861 h 4554708"/>
              <a:gd name="connsiteX4" fmla="*/ 3679870 w 7300223"/>
              <a:gd name="connsiteY4" fmla="*/ 2850761 h 4554708"/>
              <a:gd name="connsiteX5" fmla="*/ 3438570 w 7300223"/>
              <a:gd name="connsiteY5" fmla="*/ 3815961 h 4554708"/>
              <a:gd name="connsiteX6" fmla="*/ 3235370 w 7300223"/>
              <a:gd name="connsiteY6" fmla="*/ 4489061 h 4554708"/>
              <a:gd name="connsiteX7" fmla="*/ 1749470 w 7300223"/>
              <a:gd name="connsiteY7" fmla="*/ 4501761 h 4554708"/>
              <a:gd name="connsiteX8" fmla="*/ 504870 w 7300223"/>
              <a:gd name="connsiteY8" fmla="*/ 4247761 h 4554708"/>
              <a:gd name="connsiteX9" fmla="*/ 123870 w 7300223"/>
              <a:gd name="connsiteY9" fmla="*/ 2876161 h 4554708"/>
              <a:gd name="connsiteX10" fmla="*/ 136570 w 7300223"/>
              <a:gd name="connsiteY10" fmla="*/ 1047361 h 4554708"/>
              <a:gd name="connsiteX11" fmla="*/ 1711370 w 7300223"/>
              <a:gd name="connsiteY11" fmla="*/ 18661 h 4554708"/>
              <a:gd name="connsiteX0" fmla="*/ 1711370 w 7300223"/>
              <a:gd name="connsiteY0" fmla="*/ 18661 h 4556491"/>
              <a:gd name="connsiteX1" fmla="*/ 6816770 w 7300223"/>
              <a:gd name="connsiteY1" fmla="*/ 513961 h 4556491"/>
              <a:gd name="connsiteX2" fmla="*/ 6892970 w 7300223"/>
              <a:gd name="connsiteY2" fmla="*/ 2088761 h 4556491"/>
              <a:gd name="connsiteX3" fmla="*/ 5089570 w 7300223"/>
              <a:gd name="connsiteY3" fmla="*/ 2634861 h 4556491"/>
              <a:gd name="connsiteX4" fmla="*/ 3679870 w 7300223"/>
              <a:gd name="connsiteY4" fmla="*/ 2850761 h 4556491"/>
              <a:gd name="connsiteX5" fmla="*/ 3451270 w 7300223"/>
              <a:gd name="connsiteY5" fmla="*/ 3790561 h 4556491"/>
              <a:gd name="connsiteX6" fmla="*/ 3235370 w 7300223"/>
              <a:gd name="connsiteY6" fmla="*/ 4489061 h 4556491"/>
              <a:gd name="connsiteX7" fmla="*/ 1749470 w 7300223"/>
              <a:gd name="connsiteY7" fmla="*/ 4501761 h 4556491"/>
              <a:gd name="connsiteX8" fmla="*/ 504870 w 7300223"/>
              <a:gd name="connsiteY8" fmla="*/ 4247761 h 4556491"/>
              <a:gd name="connsiteX9" fmla="*/ 123870 w 7300223"/>
              <a:gd name="connsiteY9" fmla="*/ 2876161 h 4556491"/>
              <a:gd name="connsiteX10" fmla="*/ 136570 w 7300223"/>
              <a:gd name="connsiteY10" fmla="*/ 1047361 h 4556491"/>
              <a:gd name="connsiteX11" fmla="*/ 1711370 w 7300223"/>
              <a:gd name="connsiteY11" fmla="*/ 18661 h 4556491"/>
              <a:gd name="connsiteX0" fmla="*/ 1711370 w 7300223"/>
              <a:gd name="connsiteY0" fmla="*/ 18661 h 4556491"/>
              <a:gd name="connsiteX1" fmla="*/ 6816770 w 7300223"/>
              <a:gd name="connsiteY1" fmla="*/ 513961 h 4556491"/>
              <a:gd name="connsiteX2" fmla="*/ 6892970 w 7300223"/>
              <a:gd name="connsiteY2" fmla="*/ 2088761 h 4556491"/>
              <a:gd name="connsiteX3" fmla="*/ 5089570 w 7300223"/>
              <a:gd name="connsiteY3" fmla="*/ 2634861 h 4556491"/>
              <a:gd name="connsiteX4" fmla="*/ 3679870 w 7300223"/>
              <a:gd name="connsiteY4" fmla="*/ 2850761 h 4556491"/>
              <a:gd name="connsiteX5" fmla="*/ 3451270 w 7300223"/>
              <a:gd name="connsiteY5" fmla="*/ 3790561 h 4556491"/>
              <a:gd name="connsiteX6" fmla="*/ 3235370 w 7300223"/>
              <a:gd name="connsiteY6" fmla="*/ 4489061 h 4556491"/>
              <a:gd name="connsiteX7" fmla="*/ 1749470 w 7300223"/>
              <a:gd name="connsiteY7" fmla="*/ 4501761 h 4556491"/>
              <a:gd name="connsiteX8" fmla="*/ 504870 w 7300223"/>
              <a:gd name="connsiteY8" fmla="*/ 4247761 h 4556491"/>
              <a:gd name="connsiteX9" fmla="*/ 123870 w 7300223"/>
              <a:gd name="connsiteY9" fmla="*/ 2876161 h 4556491"/>
              <a:gd name="connsiteX10" fmla="*/ 136570 w 7300223"/>
              <a:gd name="connsiteY10" fmla="*/ 1047361 h 4556491"/>
              <a:gd name="connsiteX11" fmla="*/ 1711370 w 7300223"/>
              <a:gd name="connsiteY11" fmla="*/ 18661 h 4556491"/>
              <a:gd name="connsiteX0" fmla="*/ 1645975 w 7234828"/>
              <a:gd name="connsiteY0" fmla="*/ 18661 h 4556491"/>
              <a:gd name="connsiteX1" fmla="*/ 6751375 w 7234828"/>
              <a:gd name="connsiteY1" fmla="*/ 513961 h 4556491"/>
              <a:gd name="connsiteX2" fmla="*/ 6827575 w 7234828"/>
              <a:gd name="connsiteY2" fmla="*/ 2088761 h 4556491"/>
              <a:gd name="connsiteX3" fmla="*/ 5024175 w 7234828"/>
              <a:gd name="connsiteY3" fmla="*/ 2634861 h 4556491"/>
              <a:gd name="connsiteX4" fmla="*/ 3614475 w 7234828"/>
              <a:gd name="connsiteY4" fmla="*/ 2850761 h 4556491"/>
              <a:gd name="connsiteX5" fmla="*/ 3385875 w 7234828"/>
              <a:gd name="connsiteY5" fmla="*/ 3790561 h 4556491"/>
              <a:gd name="connsiteX6" fmla="*/ 3169975 w 7234828"/>
              <a:gd name="connsiteY6" fmla="*/ 4489061 h 4556491"/>
              <a:gd name="connsiteX7" fmla="*/ 1684075 w 7234828"/>
              <a:gd name="connsiteY7" fmla="*/ 4501761 h 4556491"/>
              <a:gd name="connsiteX8" fmla="*/ 439475 w 7234828"/>
              <a:gd name="connsiteY8" fmla="*/ 4247761 h 4556491"/>
              <a:gd name="connsiteX9" fmla="*/ 287075 w 7234828"/>
              <a:gd name="connsiteY9" fmla="*/ 2825361 h 4556491"/>
              <a:gd name="connsiteX10" fmla="*/ 71175 w 7234828"/>
              <a:gd name="connsiteY10" fmla="*/ 1047361 h 4556491"/>
              <a:gd name="connsiteX11" fmla="*/ 1645975 w 7234828"/>
              <a:gd name="connsiteY11" fmla="*/ 18661 h 4556491"/>
              <a:gd name="connsiteX0" fmla="*/ 1373389 w 6962242"/>
              <a:gd name="connsiteY0" fmla="*/ 18661 h 4556491"/>
              <a:gd name="connsiteX1" fmla="*/ 6478789 w 6962242"/>
              <a:gd name="connsiteY1" fmla="*/ 513961 h 4556491"/>
              <a:gd name="connsiteX2" fmla="*/ 6554989 w 6962242"/>
              <a:gd name="connsiteY2" fmla="*/ 2088761 h 4556491"/>
              <a:gd name="connsiteX3" fmla="*/ 4751589 w 6962242"/>
              <a:gd name="connsiteY3" fmla="*/ 2634861 h 4556491"/>
              <a:gd name="connsiteX4" fmla="*/ 3341889 w 6962242"/>
              <a:gd name="connsiteY4" fmla="*/ 2850761 h 4556491"/>
              <a:gd name="connsiteX5" fmla="*/ 3113289 w 6962242"/>
              <a:gd name="connsiteY5" fmla="*/ 3790561 h 4556491"/>
              <a:gd name="connsiteX6" fmla="*/ 2897389 w 6962242"/>
              <a:gd name="connsiteY6" fmla="*/ 4489061 h 4556491"/>
              <a:gd name="connsiteX7" fmla="*/ 1411489 w 6962242"/>
              <a:gd name="connsiteY7" fmla="*/ 4501761 h 4556491"/>
              <a:gd name="connsiteX8" fmla="*/ 166889 w 6962242"/>
              <a:gd name="connsiteY8" fmla="*/ 4247761 h 4556491"/>
              <a:gd name="connsiteX9" fmla="*/ 14489 w 6962242"/>
              <a:gd name="connsiteY9" fmla="*/ 2825361 h 4556491"/>
              <a:gd name="connsiteX10" fmla="*/ 319289 w 6962242"/>
              <a:gd name="connsiteY10" fmla="*/ 1047361 h 4556491"/>
              <a:gd name="connsiteX11" fmla="*/ 1373389 w 6962242"/>
              <a:gd name="connsiteY11" fmla="*/ 18661 h 4556491"/>
              <a:gd name="connsiteX0" fmla="*/ 1527594 w 6953267"/>
              <a:gd name="connsiteY0" fmla="*/ 47047 h 4318177"/>
              <a:gd name="connsiteX1" fmla="*/ 6480594 w 6953267"/>
              <a:gd name="connsiteY1" fmla="*/ 275647 h 4318177"/>
              <a:gd name="connsiteX2" fmla="*/ 6556794 w 6953267"/>
              <a:gd name="connsiteY2" fmla="*/ 1850447 h 4318177"/>
              <a:gd name="connsiteX3" fmla="*/ 4753394 w 6953267"/>
              <a:gd name="connsiteY3" fmla="*/ 2396547 h 4318177"/>
              <a:gd name="connsiteX4" fmla="*/ 3343694 w 6953267"/>
              <a:gd name="connsiteY4" fmla="*/ 2612447 h 4318177"/>
              <a:gd name="connsiteX5" fmla="*/ 3115094 w 6953267"/>
              <a:gd name="connsiteY5" fmla="*/ 3552247 h 4318177"/>
              <a:gd name="connsiteX6" fmla="*/ 2899194 w 6953267"/>
              <a:gd name="connsiteY6" fmla="*/ 4250747 h 4318177"/>
              <a:gd name="connsiteX7" fmla="*/ 1413294 w 6953267"/>
              <a:gd name="connsiteY7" fmla="*/ 4263447 h 4318177"/>
              <a:gd name="connsiteX8" fmla="*/ 168694 w 6953267"/>
              <a:gd name="connsiteY8" fmla="*/ 4009447 h 4318177"/>
              <a:gd name="connsiteX9" fmla="*/ 16294 w 6953267"/>
              <a:gd name="connsiteY9" fmla="*/ 2587047 h 4318177"/>
              <a:gd name="connsiteX10" fmla="*/ 321094 w 6953267"/>
              <a:gd name="connsiteY10" fmla="*/ 809047 h 4318177"/>
              <a:gd name="connsiteX11" fmla="*/ 1527594 w 6953267"/>
              <a:gd name="connsiteY11" fmla="*/ 47047 h 4318177"/>
              <a:gd name="connsiteX0" fmla="*/ 1524298 w 6949971"/>
              <a:gd name="connsiteY0" fmla="*/ 47047 h 4318177"/>
              <a:gd name="connsiteX1" fmla="*/ 6477298 w 6949971"/>
              <a:gd name="connsiteY1" fmla="*/ 275647 h 4318177"/>
              <a:gd name="connsiteX2" fmla="*/ 6553498 w 6949971"/>
              <a:gd name="connsiteY2" fmla="*/ 1850447 h 4318177"/>
              <a:gd name="connsiteX3" fmla="*/ 4750098 w 6949971"/>
              <a:gd name="connsiteY3" fmla="*/ 2396547 h 4318177"/>
              <a:gd name="connsiteX4" fmla="*/ 3340398 w 6949971"/>
              <a:gd name="connsiteY4" fmla="*/ 2612447 h 4318177"/>
              <a:gd name="connsiteX5" fmla="*/ 3111798 w 6949971"/>
              <a:gd name="connsiteY5" fmla="*/ 3552247 h 4318177"/>
              <a:gd name="connsiteX6" fmla="*/ 2895898 w 6949971"/>
              <a:gd name="connsiteY6" fmla="*/ 4250747 h 4318177"/>
              <a:gd name="connsiteX7" fmla="*/ 1409998 w 6949971"/>
              <a:gd name="connsiteY7" fmla="*/ 4263447 h 4318177"/>
              <a:gd name="connsiteX8" fmla="*/ 165398 w 6949971"/>
              <a:gd name="connsiteY8" fmla="*/ 4009447 h 4318177"/>
              <a:gd name="connsiteX9" fmla="*/ 12998 w 6949971"/>
              <a:gd name="connsiteY9" fmla="*/ 2587047 h 4318177"/>
              <a:gd name="connsiteX10" fmla="*/ 317798 w 6949971"/>
              <a:gd name="connsiteY10" fmla="*/ 809047 h 4318177"/>
              <a:gd name="connsiteX11" fmla="*/ 1524298 w 6949971"/>
              <a:gd name="connsiteY11" fmla="*/ 47047 h 4318177"/>
              <a:gd name="connsiteX0" fmla="*/ 1524298 w 6949971"/>
              <a:gd name="connsiteY0" fmla="*/ 47047 h 4318177"/>
              <a:gd name="connsiteX1" fmla="*/ 6477298 w 6949971"/>
              <a:gd name="connsiteY1" fmla="*/ 275647 h 4318177"/>
              <a:gd name="connsiteX2" fmla="*/ 6553498 w 6949971"/>
              <a:gd name="connsiteY2" fmla="*/ 1850447 h 4318177"/>
              <a:gd name="connsiteX3" fmla="*/ 4750098 w 6949971"/>
              <a:gd name="connsiteY3" fmla="*/ 2396547 h 4318177"/>
              <a:gd name="connsiteX4" fmla="*/ 3340398 w 6949971"/>
              <a:gd name="connsiteY4" fmla="*/ 2612447 h 4318177"/>
              <a:gd name="connsiteX5" fmla="*/ 3111798 w 6949971"/>
              <a:gd name="connsiteY5" fmla="*/ 3552247 h 4318177"/>
              <a:gd name="connsiteX6" fmla="*/ 2895898 w 6949971"/>
              <a:gd name="connsiteY6" fmla="*/ 4250747 h 4318177"/>
              <a:gd name="connsiteX7" fmla="*/ 1409998 w 6949971"/>
              <a:gd name="connsiteY7" fmla="*/ 4263447 h 4318177"/>
              <a:gd name="connsiteX8" fmla="*/ 165398 w 6949971"/>
              <a:gd name="connsiteY8" fmla="*/ 4009447 h 4318177"/>
              <a:gd name="connsiteX9" fmla="*/ 12998 w 6949971"/>
              <a:gd name="connsiteY9" fmla="*/ 2587047 h 4318177"/>
              <a:gd name="connsiteX10" fmla="*/ 317798 w 6949971"/>
              <a:gd name="connsiteY10" fmla="*/ 809047 h 4318177"/>
              <a:gd name="connsiteX11" fmla="*/ 1524298 w 6949971"/>
              <a:gd name="connsiteY11" fmla="*/ 47047 h 4318177"/>
              <a:gd name="connsiteX0" fmla="*/ 1520212 w 6945885"/>
              <a:gd name="connsiteY0" fmla="*/ 47047 h 4318177"/>
              <a:gd name="connsiteX1" fmla="*/ 6473212 w 6945885"/>
              <a:gd name="connsiteY1" fmla="*/ 275647 h 4318177"/>
              <a:gd name="connsiteX2" fmla="*/ 6549412 w 6945885"/>
              <a:gd name="connsiteY2" fmla="*/ 1850447 h 4318177"/>
              <a:gd name="connsiteX3" fmla="*/ 4746012 w 6945885"/>
              <a:gd name="connsiteY3" fmla="*/ 2396547 h 4318177"/>
              <a:gd name="connsiteX4" fmla="*/ 3336312 w 6945885"/>
              <a:gd name="connsiteY4" fmla="*/ 2612447 h 4318177"/>
              <a:gd name="connsiteX5" fmla="*/ 3107712 w 6945885"/>
              <a:gd name="connsiteY5" fmla="*/ 3552247 h 4318177"/>
              <a:gd name="connsiteX6" fmla="*/ 2891812 w 6945885"/>
              <a:gd name="connsiteY6" fmla="*/ 4250747 h 4318177"/>
              <a:gd name="connsiteX7" fmla="*/ 1405912 w 6945885"/>
              <a:gd name="connsiteY7" fmla="*/ 4263447 h 4318177"/>
              <a:gd name="connsiteX8" fmla="*/ 161312 w 6945885"/>
              <a:gd name="connsiteY8" fmla="*/ 4009447 h 4318177"/>
              <a:gd name="connsiteX9" fmla="*/ 8912 w 6945885"/>
              <a:gd name="connsiteY9" fmla="*/ 2587047 h 4318177"/>
              <a:gd name="connsiteX10" fmla="*/ 313712 w 6945885"/>
              <a:gd name="connsiteY10" fmla="*/ 809047 h 4318177"/>
              <a:gd name="connsiteX11" fmla="*/ 1520212 w 6945885"/>
              <a:gd name="connsiteY11" fmla="*/ 47047 h 4318177"/>
              <a:gd name="connsiteX0" fmla="*/ 1520862 w 6946535"/>
              <a:gd name="connsiteY0" fmla="*/ 47047 h 4416474"/>
              <a:gd name="connsiteX1" fmla="*/ 6473862 w 6946535"/>
              <a:gd name="connsiteY1" fmla="*/ 275647 h 4416474"/>
              <a:gd name="connsiteX2" fmla="*/ 6550062 w 6946535"/>
              <a:gd name="connsiteY2" fmla="*/ 1850447 h 4416474"/>
              <a:gd name="connsiteX3" fmla="*/ 4746662 w 6946535"/>
              <a:gd name="connsiteY3" fmla="*/ 2396547 h 4416474"/>
              <a:gd name="connsiteX4" fmla="*/ 3336962 w 6946535"/>
              <a:gd name="connsiteY4" fmla="*/ 2612447 h 4416474"/>
              <a:gd name="connsiteX5" fmla="*/ 3108362 w 6946535"/>
              <a:gd name="connsiteY5" fmla="*/ 3552247 h 4416474"/>
              <a:gd name="connsiteX6" fmla="*/ 2892462 w 6946535"/>
              <a:gd name="connsiteY6" fmla="*/ 4250747 h 4416474"/>
              <a:gd name="connsiteX7" fmla="*/ 1419262 w 6946535"/>
              <a:gd name="connsiteY7" fmla="*/ 4403147 h 4416474"/>
              <a:gd name="connsiteX8" fmla="*/ 161962 w 6946535"/>
              <a:gd name="connsiteY8" fmla="*/ 4009447 h 4416474"/>
              <a:gd name="connsiteX9" fmla="*/ 9562 w 6946535"/>
              <a:gd name="connsiteY9" fmla="*/ 2587047 h 4416474"/>
              <a:gd name="connsiteX10" fmla="*/ 314362 w 6946535"/>
              <a:gd name="connsiteY10" fmla="*/ 809047 h 4416474"/>
              <a:gd name="connsiteX11" fmla="*/ 1520862 w 6946535"/>
              <a:gd name="connsiteY11" fmla="*/ 47047 h 4416474"/>
              <a:gd name="connsiteX0" fmla="*/ 1520862 w 6868467"/>
              <a:gd name="connsiteY0" fmla="*/ 43697 h 4413124"/>
              <a:gd name="connsiteX1" fmla="*/ 6473862 w 6868467"/>
              <a:gd name="connsiteY1" fmla="*/ 272297 h 4413124"/>
              <a:gd name="connsiteX2" fmla="*/ 6359562 w 6868467"/>
              <a:gd name="connsiteY2" fmla="*/ 1751330 h 4413124"/>
              <a:gd name="connsiteX3" fmla="*/ 4746662 w 6868467"/>
              <a:gd name="connsiteY3" fmla="*/ 2393197 h 4413124"/>
              <a:gd name="connsiteX4" fmla="*/ 3336962 w 6868467"/>
              <a:gd name="connsiteY4" fmla="*/ 2609097 h 4413124"/>
              <a:gd name="connsiteX5" fmla="*/ 3108362 w 6868467"/>
              <a:gd name="connsiteY5" fmla="*/ 3548897 h 4413124"/>
              <a:gd name="connsiteX6" fmla="*/ 2892462 w 6868467"/>
              <a:gd name="connsiteY6" fmla="*/ 4247397 h 4413124"/>
              <a:gd name="connsiteX7" fmla="*/ 1419262 w 6868467"/>
              <a:gd name="connsiteY7" fmla="*/ 4399797 h 4413124"/>
              <a:gd name="connsiteX8" fmla="*/ 161962 w 6868467"/>
              <a:gd name="connsiteY8" fmla="*/ 4006097 h 4413124"/>
              <a:gd name="connsiteX9" fmla="*/ 9562 w 6868467"/>
              <a:gd name="connsiteY9" fmla="*/ 2583697 h 4413124"/>
              <a:gd name="connsiteX10" fmla="*/ 314362 w 6868467"/>
              <a:gd name="connsiteY10" fmla="*/ 805697 h 4413124"/>
              <a:gd name="connsiteX11" fmla="*/ 1520862 w 6868467"/>
              <a:gd name="connsiteY11" fmla="*/ 43697 h 4413124"/>
              <a:gd name="connsiteX0" fmla="*/ 1520862 w 6881419"/>
              <a:gd name="connsiteY0" fmla="*/ 43697 h 4413124"/>
              <a:gd name="connsiteX1" fmla="*/ 6473862 w 6881419"/>
              <a:gd name="connsiteY1" fmla="*/ 272297 h 4413124"/>
              <a:gd name="connsiteX2" fmla="*/ 6359562 w 6881419"/>
              <a:gd name="connsiteY2" fmla="*/ 1751330 h 4413124"/>
              <a:gd name="connsiteX3" fmla="*/ 4746662 w 6881419"/>
              <a:gd name="connsiteY3" fmla="*/ 2393197 h 4413124"/>
              <a:gd name="connsiteX4" fmla="*/ 3336962 w 6881419"/>
              <a:gd name="connsiteY4" fmla="*/ 2609097 h 4413124"/>
              <a:gd name="connsiteX5" fmla="*/ 3108362 w 6881419"/>
              <a:gd name="connsiteY5" fmla="*/ 3548897 h 4413124"/>
              <a:gd name="connsiteX6" fmla="*/ 2892462 w 6881419"/>
              <a:gd name="connsiteY6" fmla="*/ 4247397 h 4413124"/>
              <a:gd name="connsiteX7" fmla="*/ 1419262 w 6881419"/>
              <a:gd name="connsiteY7" fmla="*/ 4399797 h 4413124"/>
              <a:gd name="connsiteX8" fmla="*/ 161962 w 6881419"/>
              <a:gd name="connsiteY8" fmla="*/ 4006097 h 4413124"/>
              <a:gd name="connsiteX9" fmla="*/ 9562 w 6881419"/>
              <a:gd name="connsiteY9" fmla="*/ 2583697 h 4413124"/>
              <a:gd name="connsiteX10" fmla="*/ 314362 w 6881419"/>
              <a:gd name="connsiteY10" fmla="*/ 805697 h 4413124"/>
              <a:gd name="connsiteX11" fmla="*/ 1520862 w 6881419"/>
              <a:gd name="connsiteY11" fmla="*/ 43697 h 4413124"/>
              <a:gd name="connsiteX0" fmla="*/ 1520862 w 6873799"/>
              <a:gd name="connsiteY0" fmla="*/ 43697 h 4413124"/>
              <a:gd name="connsiteX1" fmla="*/ 6473862 w 6873799"/>
              <a:gd name="connsiteY1" fmla="*/ 272297 h 4413124"/>
              <a:gd name="connsiteX2" fmla="*/ 6359562 w 6873799"/>
              <a:gd name="connsiteY2" fmla="*/ 1751330 h 4413124"/>
              <a:gd name="connsiteX3" fmla="*/ 4619662 w 6873799"/>
              <a:gd name="connsiteY3" fmla="*/ 2105895 h 4413124"/>
              <a:gd name="connsiteX4" fmla="*/ 3336962 w 6873799"/>
              <a:gd name="connsiteY4" fmla="*/ 2609097 h 4413124"/>
              <a:gd name="connsiteX5" fmla="*/ 3108362 w 6873799"/>
              <a:gd name="connsiteY5" fmla="*/ 3548897 h 4413124"/>
              <a:gd name="connsiteX6" fmla="*/ 2892462 w 6873799"/>
              <a:gd name="connsiteY6" fmla="*/ 4247397 h 4413124"/>
              <a:gd name="connsiteX7" fmla="*/ 1419262 w 6873799"/>
              <a:gd name="connsiteY7" fmla="*/ 4399797 h 4413124"/>
              <a:gd name="connsiteX8" fmla="*/ 161962 w 6873799"/>
              <a:gd name="connsiteY8" fmla="*/ 4006097 h 4413124"/>
              <a:gd name="connsiteX9" fmla="*/ 9562 w 6873799"/>
              <a:gd name="connsiteY9" fmla="*/ 2583697 h 4413124"/>
              <a:gd name="connsiteX10" fmla="*/ 314362 w 6873799"/>
              <a:gd name="connsiteY10" fmla="*/ 805697 h 4413124"/>
              <a:gd name="connsiteX11" fmla="*/ 1520862 w 6873799"/>
              <a:gd name="connsiteY11" fmla="*/ 43697 h 4413124"/>
              <a:gd name="connsiteX0" fmla="*/ 1520862 w 6873799"/>
              <a:gd name="connsiteY0" fmla="*/ 43697 h 4412619"/>
              <a:gd name="connsiteX1" fmla="*/ 6473862 w 6873799"/>
              <a:gd name="connsiteY1" fmla="*/ 272297 h 4412619"/>
              <a:gd name="connsiteX2" fmla="*/ 6359562 w 6873799"/>
              <a:gd name="connsiteY2" fmla="*/ 1751330 h 4412619"/>
              <a:gd name="connsiteX3" fmla="*/ 4619662 w 6873799"/>
              <a:gd name="connsiteY3" fmla="*/ 2105895 h 4412619"/>
              <a:gd name="connsiteX4" fmla="*/ 3336962 w 6873799"/>
              <a:gd name="connsiteY4" fmla="*/ 2609097 h 4412619"/>
              <a:gd name="connsiteX5" fmla="*/ 3019462 w 6873799"/>
              <a:gd name="connsiteY5" fmla="*/ 3576259 h 4412619"/>
              <a:gd name="connsiteX6" fmla="*/ 2892462 w 6873799"/>
              <a:gd name="connsiteY6" fmla="*/ 4247397 h 4412619"/>
              <a:gd name="connsiteX7" fmla="*/ 1419262 w 6873799"/>
              <a:gd name="connsiteY7" fmla="*/ 4399797 h 4412619"/>
              <a:gd name="connsiteX8" fmla="*/ 161962 w 6873799"/>
              <a:gd name="connsiteY8" fmla="*/ 4006097 h 4412619"/>
              <a:gd name="connsiteX9" fmla="*/ 9562 w 6873799"/>
              <a:gd name="connsiteY9" fmla="*/ 2583697 h 4412619"/>
              <a:gd name="connsiteX10" fmla="*/ 314362 w 6873799"/>
              <a:gd name="connsiteY10" fmla="*/ 805697 h 4412619"/>
              <a:gd name="connsiteX11" fmla="*/ 1520862 w 6873799"/>
              <a:gd name="connsiteY11" fmla="*/ 43697 h 4412619"/>
              <a:gd name="connsiteX0" fmla="*/ 1520862 w 6873799"/>
              <a:gd name="connsiteY0" fmla="*/ 43697 h 4432118"/>
              <a:gd name="connsiteX1" fmla="*/ 6473862 w 6873799"/>
              <a:gd name="connsiteY1" fmla="*/ 272297 h 4432118"/>
              <a:gd name="connsiteX2" fmla="*/ 6359562 w 6873799"/>
              <a:gd name="connsiteY2" fmla="*/ 1751330 h 4432118"/>
              <a:gd name="connsiteX3" fmla="*/ 4619662 w 6873799"/>
              <a:gd name="connsiteY3" fmla="*/ 2105895 h 4432118"/>
              <a:gd name="connsiteX4" fmla="*/ 3336962 w 6873799"/>
              <a:gd name="connsiteY4" fmla="*/ 2609097 h 4432118"/>
              <a:gd name="connsiteX5" fmla="*/ 3019462 w 6873799"/>
              <a:gd name="connsiteY5" fmla="*/ 3576259 h 4432118"/>
              <a:gd name="connsiteX6" fmla="*/ 2600362 w 6873799"/>
              <a:gd name="connsiteY6" fmla="*/ 4315802 h 4432118"/>
              <a:gd name="connsiteX7" fmla="*/ 1419262 w 6873799"/>
              <a:gd name="connsiteY7" fmla="*/ 4399797 h 4432118"/>
              <a:gd name="connsiteX8" fmla="*/ 161962 w 6873799"/>
              <a:gd name="connsiteY8" fmla="*/ 4006097 h 4432118"/>
              <a:gd name="connsiteX9" fmla="*/ 9562 w 6873799"/>
              <a:gd name="connsiteY9" fmla="*/ 2583697 h 4432118"/>
              <a:gd name="connsiteX10" fmla="*/ 314362 w 6873799"/>
              <a:gd name="connsiteY10" fmla="*/ 805697 h 4432118"/>
              <a:gd name="connsiteX11" fmla="*/ 1520862 w 6873799"/>
              <a:gd name="connsiteY11" fmla="*/ 43697 h 4432118"/>
              <a:gd name="connsiteX0" fmla="*/ 1520862 w 6873799"/>
              <a:gd name="connsiteY0" fmla="*/ 43697 h 4432118"/>
              <a:gd name="connsiteX1" fmla="*/ 6473862 w 6873799"/>
              <a:gd name="connsiteY1" fmla="*/ 272297 h 4432118"/>
              <a:gd name="connsiteX2" fmla="*/ 6359562 w 6873799"/>
              <a:gd name="connsiteY2" fmla="*/ 1751330 h 4432118"/>
              <a:gd name="connsiteX3" fmla="*/ 4619662 w 6873799"/>
              <a:gd name="connsiteY3" fmla="*/ 2105895 h 4432118"/>
              <a:gd name="connsiteX4" fmla="*/ 3184562 w 6873799"/>
              <a:gd name="connsiteY4" fmla="*/ 2568054 h 4432118"/>
              <a:gd name="connsiteX5" fmla="*/ 3019462 w 6873799"/>
              <a:gd name="connsiteY5" fmla="*/ 3576259 h 4432118"/>
              <a:gd name="connsiteX6" fmla="*/ 2600362 w 6873799"/>
              <a:gd name="connsiteY6" fmla="*/ 4315802 h 4432118"/>
              <a:gd name="connsiteX7" fmla="*/ 1419262 w 6873799"/>
              <a:gd name="connsiteY7" fmla="*/ 4399797 h 4432118"/>
              <a:gd name="connsiteX8" fmla="*/ 161962 w 6873799"/>
              <a:gd name="connsiteY8" fmla="*/ 4006097 h 4432118"/>
              <a:gd name="connsiteX9" fmla="*/ 9562 w 6873799"/>
              <a:gd name="connsiteY9" fmla="*/ 2583697 h 4432118"/>
              <a:gd name="connsiteX10" fmla="*/ 314362 w 6873799"/>
              <a:gd name="connsiteY10" fmla="*/ 805697 h 4432118"/>
              <a:gd name="connsiteX11" fmla="*/ 1520862 w 6873799"/>
              <a:gd name="connsiteY11" fmla="*/ 43697 h 4432118"/>
              <a:gd name="connsiteX0" fmla="*/ 1520862 w 6873799"/>
              <a:gd name="connsiteY0" fmla="*/ 43697 h 4432118"/>
              <a:gd name="connsiteX1" fmla="*/ 6473862 w 6873799"/>
              <a:gd name="connsiteY1" fmla="*/ 272297 h 4432118"/>
              <a:gd name="connsiteX2" fmla="*/ 6359562 w 6873799"/>
              <a:gd name="connsiteY2" fmla="*/ 1751330 h 4432118"/>
              <a:gd name="connsiteX3" fmla="*/ 4619662 w 6873799"/>
              <a:gd name="connsiteY3" fmla="*/ 2105895 h 4432118"/>
              <a:gd name="connsiteX4" fmla="*/ 3184562 w 6873799"/>
              <a:gd name="connsiteY4" fmla="*/ 2568054 h 4432118"/>
              <a:gd name="connsiteX5" fmla="*/ 2943262 w 6873799"/>
              <a:gd name="connsiteY5" fmla="*/ 3576259 h 4432118"/>
              <a:gd name="connsiteX6" fmla="*/ 2600362 w 6873799"/>
              <a:gd name="connsiteY6" fmla="*/ 4315802 h 4432118"/>
              <a:gd name="connsiteX7" fmla="*/ 1419262 w 6873799"/>
              <a:gd name="connsiteY7" fmla="*/ 4399797 h 4432118"/>
              <a:gd name="connsiteX8" fmla="*/ 161962 w 6873799"/>
              <a:gd name="connsiteY8" fmla="*/ 4006097 h 4432118"/>
              <a:gd name="connsiteX9" fmla="*/ 9562 w 6873799"/>
              <a:gd name="connsiteY9" fmla="*/ 2583697 h 4432118"/>
              <a:gd name="connsiteX10" fmla="*/ 314362 w 6873799"/>
              <a:gd name="connsiteY10" fmla="*/ 805697 h 4432118"/>
              <a:gd name="connsiteX11" fmla="*/ 1520862 w 6873799"/>
              <a:gd name="connsiteY11" fmla="*/ 43697 h 4432118"/>
              <a:gd name="connsiteX0" fmla="*/ 1520862 w 6873799"/>
              <a:gd name="connsiteY0" fmla="*/ 43697 h 4432118"/>
              <a:gd name="connsiteX1" fmla="*/ 6473862 w 6873799"/>
              <a:gd name="connsiteY1" fmla="*/ 272297 h 4432118"/>
              <a:gd name="connsiteX2" fmla="*/ 6359562 w 6873799"/>
              <a:gd name="connsiteY2" fmla="*/ 1751330 h 4432118"/>
              <a:gd name="connsiteX3" fmla="*/ 4619662 w 6873799"/>
              <a:gd name="connsiteY3" fmla="*/ 2105895 h 4432118"/>
              <a:gd name="connsiteX4" fmla="*/ 3184562 w 6873799"/>
              <a:gd name="connsiteY4" fmla="*/ 2568054 h 4432118"/>
              <a:gd name="connsiteX5" fmla="*/ 2943262 w 6873799"/>
              <a:gd name="connsiteY5" fmla="*/ 3576259 h 4432118"/>
              <a:gd name="connsiteX6" fmla="*/ 2600362 w 6873799"/>
              <a:gd name="connsiteY6" fmla="*/ 4315802 h 4432118"/>
              <a:gd name="connsiteX7" fmla="*/ 1419262 w 6873799"/>
              <a:gd name="connsiteY7" fmla="*/ 4399797 h 4432118"/>
              <a:gd name="connsiteX8" fmla="*/ 161962 w 6873799"/>
              <a:gd name="connsiteY8" fmla="*/ 4006097 h 4432118"/>
              <a:gd name="connsiteX9" fmla="*/ 9562 w 6873799"/>
              <a:gd name="connsiteY9" fmla="*/ 2583697 h 4432118"/>
              <a:gd name="connsiteX10" fmla="*/ 314362 w 6873799"/>
              <a:gd name="connsiteY10" fmla="*/ 805697 h 4432118"/>
              <a:gd name="connsiteX11" fmla="*/ 1520862 w 6873799"/>
              <a:gd name="connsiteY11" fmla="*/ 43697 h 443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3799" h="4432118">
                <a:moveTo>
                  <a:pt x="1520862" y="43697"/>
                </a:moveTo>
                <a:cubicBezTo>
                  <a:pt x="2547445" y="-45203"/>
                  <a:pt x="5667412" y="-12308"/>
                  <a:pt x="6473862" y="272297"/>
                </a:cubicBezTo>
                <a:cubicBezTo>
                  <a:pt x="7280312" y="556902"/>
                  <a:pt x="6668595" y="1445730"/>
                  <a:pt x="6359562" y="1751330"/>
                </a:cubicBezTo>
                <a:cubicBezTo>
                  <a:pt x="6050529" y="2056930"/>
                  <a:pt x="5148829" y="1969774"/>
                  <a:pt x="4619662" y="2105895"/>
                </a:cubicBezTo>
                <a:cubicBezTo>
                  <a:pt x="4090495" y="2242016"/>
                  <a:pt x="3463962" y="2322993"/>
                  <a:pt x="3184562" y="2568054"/>
                </a:cubicBezTo>
                <a:cubicBezTo>
                  <a:pt x="2905162" y="2813115"/>
                  <a:pt x="3040629" y="3066071"/>
                  <a:pt x="2943262" y="3576259"/>
                </a:cubicBezTo>
                <a:cubicBezTo>
                  <a:pt x="2845895" y="4086447"/>
                  <a:pt x="2854362" y="4178546"/>
                  <a:pt x="2600362" y="4315802"/>
                </a:cubicBezTo>
                <a:cubicBezTo>
                  <a:pt x="2346362" y="4453058"/>
                  <a:pt x="1825662" y="4451414"/>
                  <a:pt x="1419262" y="4399797"/>
                </a:cubicBezTo>
                <a:cubicBezTo>
                  <a:pt x="1012862" y="4348180"/>
                  <a:pt x="396912" y="4308780"/>
                  <a:pt x="161962" y="4006097"/>
                </a:cubicBezTo>
                <a:cubicBezTo>
                  <a:pt x="-72988" y="3703414"/>
                  <a:pt x="20145" y="3117097"/>
                  <a:pt x="9562" y="2583697"/>
                </a:cubicBezTo>
                <a:cubicBezTo>
                  <a:pt x="-1021" y="2037597"/>
                  <a:pt x="113279" y="1241730"/>
                  <a:pt x="314362" y="805697"/>
                </a:cubicBezTo>
                <a:cubicBezTo>
                  <a:pt x="515445" y="369664"/>
                  <a:pt x="494279" y="132597"/>
                  <a:pt x="1520862" y="43697"/>
                </a:cubicBezTo>
                <a:close/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22800" y="3051235"/>
            <a:ext cx="4182343" cy="2469319"/>
          </a:xfrm>
          <a:custGeom>
            <a:avLst/>
            <a:gdLst>
              <a:gd name="connsiteX0" fmla="*/ 0 w 4182343"/>
              <a:gd name="connsiteY0" fmla="*/ 1225502 h 2452636"/>
              <a:gd name="connsiteX1" fmla="*/ 330200 w 4182343"/>
              <a:gd name="connsiteY1" fmla="*/ 552402 h 2452636"/>
              <a:gd name="connsiteX2" fmla="*/ 965200 w 4182343"/>
              <a:gd name="connsiteY2" fmla="*/ 196802 h 2452636"/>
              <a:gd name="connsiteX3" fmla="*/ 2311400 w 4182343"/>
              <a:gd name="connsiteY3" fmla="*/ 19002 h 2452636"/>
              <a:gd name="connsiteX4" fmla="*/ 3429000 w 4182343"/>
              <a:gd name="connsiteY4" fmla="*/ 82502 h 2452636"/>
              <a:gd name="connsiteX5" fmla="*/ 4127500 w 4182343"/>
              <a:gd name="connsiteY5" fmla="*/ 704802 h 2452636"/>
              <a:gd name="connsiteX6" fmla="*/ 3975100 w 4182343"/>
              <a:gd name="connsiteY6" fmla="*/ 1847802 h 2452636"/>
              <a:gd name="connsiteX7" fmla="*/ 2692400 w 4182343"/>
              <a:gd name="connsiteY7" fmla="*/ 2432002 h 2452636"/>
              <a:gd name="connsiteX8" fmla="*/ 1092200 w 4182343"/>
              <a:gd name="connsiteY8" fmla="*/ 2292302 h 2452636"/>
              <a:gd name="connsiteX9" fmla="*/ 228600 w 4182343"/>
              <a:gd name="connsiteY9" fmla="*/ 2012902 h 2452636"/>
              <a:gd name="connsiteX10" fmla="*/ 0 w 4182343"/>
              <a:gd name="connsiteY10" fmla="*/ 1301702 h 2452636"/>
              <a:gd name="connsiteX0" fmla="*/ 0 w 4182343"/>
              <a:gd name="connsiteY0" fmla="*/ 1189100 h 2416234"/>
              <a:gd name="connsiteX1" fmla="*/ 330200 w 4182343"/>
              <a:gd name="connsiteY1" fmla="*/ 516000 h 2416234"/>
              <a:gd name="connsiteX2" fmla="*/ 965200 w 4182343"/>
              <a:gd name="connsiteY2" fmla="*/ 160400 h 2416234"/>
              <a:gd name="connsiteX3" fmla="*/ 2349500 w 4182343"/>
              <a:gd name="connsiteY3" fmla="*/ 58800 h 2416234"/>
              <a:gd name="connsiteX4" fmla="*/ 3429000 w 4182343"/>
              <a:gd name="connsiteY4" fmla="*/ 46100 h 2416234"/>
              <a:gd name="connsiteX5" fmla="*/ 4127500 w 4182343"/>
              <a:gd name="connsiteY5" fmla="*/ 668400 h 2416234"/>
              <a:gd name="connsiteX6" fmla="*/ 3975100 w 4182343"/>
              <a:gd name="connsiteY6" fmla="*/ 1811400 h 2416234"/>
              <a:gd name="connsiteX7" fmla="*/ 2692400 w 4182343"/>
              <a:gd name="connsiteY7" fmla="*/ 2395600 h 2416234"/>
              <a:gd name="connsiteX8" fmla="*/ 1092200 w 4182343"/>
              <a:gd name="connsiteY8" fmla="*/ 2255900 h 2416234"/>
              <a:gd name="connsiteX9" fmla="*/ 228600 w 4182343"/>
              <a:gd name="connsiteY9" fmla="*/ 1976500 h 2416234"/>
              <a:gd name="connsiteX10" fmla="*/ 0 w 4182343"/>
              <a:gd name="connsiteY10" fmla="*/ 1265300 h 2416234"/>
              <a:gd name="connsiteX0" fmla="*/ 0 w 4182343"/>
              <a:gd name="connsiteY0" fmla="*/ 1190564 h 2417698"/>
              <a:gd name="connsiteX1" fmla="*/ 330200 w 4182343"/>
              <a:gd name="connsiteY1" fmla="*/ 517464 h 2417698"/>
              <a:gd name="connsiteX2" fmla="*/ 660400 w 4182343"/>
              <a:gd name="connsiteY2" fmla="*/ 199964 h 2417698"/>
              <a:gd name="connsiteX3" fmla="*/ 2349500 w 4182343"/>
              <a:gd name="connsiteY3" fmla="*/ 60264 h 2417698"/>
              <a:gd name="connsiteX4" fmla="*/ 3429000 w 4182343"/>
              <a:gd name="connsiteY4" fmla="*/ 47564 h 2417698"/>
              <a:gd name="connsiteX5" fmla="*/ 4127500 w 4182343"/>
              <a:gd name="connsiteY5" fmla="*/ 669864 h 2417698"/>
              <a:gd name="connsiteX6" fmla="*/ 3975100 w 4182343"/>
              <a:gd name="connsiteY6" fmla="*/ 1812864 h 2417698"/>
              <a:gd name="connsiteX7" fmla="*/ 2692400 w 4182343"/>
              <a:gd name="connsiteY7" fmla="*/ 2397064 h 2417698"/>
              <a:gd name="connsiteX8" fmla="*/ 1092200 w 4182343"/>
              <a:gd name="connsiteY8" fmla="*/ 2257364 h 2417698"/>
              <a:gd name="connsiteX9" fmla="*/ 228600 w 4182343"/>
              <a:gd name="connsiteY9" fmla="*/ 1977964 h 2417698"/>
              <a:gd name="connsiteX10" fmla="*/ 0 w 4182343"/>
              <a:gd name="connsiteY10" fmla="*/ 1266764 h 2417698"/>
              <a:gd name="connsiteX0" fmla="*/ 0 w 4182343"/>
              <a:gd name="connsiteY0" fmla="*/ 1190564 h 2417698"/>
              <a:gd name="connsiteX1" fmla="*/ 190500 w 4182343"/>
              <a:gd name="connsiteY1" fmla="*/ 593664 h 2417698"/>
              <a:gd name="connsiteX2" fmla="*/ 660400 w 4182343"/>
              <a:gd name="connsiteY2" fmla="*/ 199964 h 2417698"/>
              <a:gd name="connsiteX3" fmla="*/ 2349500 w 4182343"/>
              <a:gd name="connsiteY3" fmla="*/ 60264 h 2417698"/>
              <a:gd name="connsiteX4" fmla="*/ 3429000 w 4182343"/>
              <a:gd name="connsiteY4" fmla="*/ 47564 h 2417698"/>
              <a:gd name="connsiteX5" fmla="*/ 4127500 w 4182343"/>
              <a:gd name="connsiteY5" fmla="*/ 669864 h 2417698"/>
              <a:gd name="connsiteX6" fmla="*/ 3975100 w 4182343"/>
              <a:gd name="connsiteY6" fmla="*/ 1812864 h 2417698"/>
              <a:gd name="connsiteX7" fmla="*/ 2692400 w 4182343"/>
              <a:gd name="connsiteY7" fmla="*/ 2397064 h 2417698"/>
              <a:gd name="connsiteX8" fmla="*/ 1092200 w 4182343"/>
              <a:gd name="connsiteY8" fmla="*/ 2257364 h 2417698"/>
              <a:gd name="connsiteX9" fmla="*/ 228600 w 4182343"/>
              <a:gd name="connsiteY9" fmla="*/ 1977964 h 2417698"/>
              <a:gd name="connsiteX10" fmla="*/ 0 w 4182343"/>
              <a:gd name="connsiteY10" fmla="*/ 1266764 h 2417698"/>
              <a:gd name="connsiteX0" fmla="*/ 0 w 4182343"/>
              <a:gd name="connsiteY0" fmla="*/ 1190564 h 2416581"/>
              <a:gd name="connsiteX1" fmla="*/ 190500 w 4182343"/>
              <a:gd name="connsiteY1" fmla="*/ 593664 h 2416581"/>
              <a:gd name="connsiteX2" fmla="*/ 660400 w 4182343"/>
              <a:gd name="connsiteY2" fmla="*/ 199964 h 2416581"/>
              <a:gd name="connsiteX3" fmla="*/ 2349500 w 4182343"/>
              <a:gd name="connsiteY3" fmla="*/ 60264 h 2416581"/>
              <a:gd name="connsiteX4" fmla="*/ 3429000 w 4182343"/>
              <a:gd name="connsiteY4" fmla="*/ 47564 h 2416581"/>
              <a:gd name="connsiteX5" fmla="*/ 4127500 w 4182343"/>
              <a:gd name="connsiteY5" fmla="*/ 669864 h 2416581"/>
              <a:gd name="connsiteX6" fmla="*/ 3975100 w 4182343"/>
              <a:gd name="connsiteY6" fmla="*/ 1812864 h 2416581"/>
              <a:gd name="connsiteX7" fmla="*/ 2692400 w 4182343"/>
              <a:gd name="connsiteY7" fmla="*/ 2397064 h 2416581"/>
              <a:gd name="connsiteX8" fmla="*/ 1092200 w 4182343"/>
              <a:gd name="connsiteY8" fmla="*/ 2257364 h 2416581"/>
              <a:gd name="connsiteX9" fmla="*/ 177800 w 4182343"/>
              <a:gd name="connsiteY9" fmla="*/ 2054164 h 2416581"/>
              <a:gd name="connsiteX10" fmla="*/ 0 w 4182343"/>
              <a:gd name="connsiteY10" fmla="*/ 1266764 h 2416581"/>
              <a:gd name="connsiteX0" fmla="*/ 0 w 4182343"/>
              <a:gd name="connsiteY0" fmla="*/ 1190564 h 2469319"/>
              <a:gd name="connsiteX1" fmla="*/ 190500 w 4182343"/>
              <a:gd name="connsiteY1" fmla="*/ 593664 h 2469319"/>
              <a:gd name="connsiteX2" fmla="*/ 660400 w 4182343"/>
              <a:gd name="connsiteY2" fmla="*/ 199964 h 2469319"/>
              <a:gd name="connsiteX3" fmla="*/ 2349500 w 4182343"/>
              <a:gd name="connsiteY3" fmla="*/ 60264 h 2469319"/>
              <a:gd name="connsiteX4" fmla="*/ 3429000 w 4182343"/>
              <a:gd name="connsiteY4" fmla="*/ 47564 h 2469319"/>
              <a:gd name="connsiteX5" fmla="*/ 4127500 w 4182343"/>
              <a:gd name="connsiteY5" fmla="*/ 669864 h 2469319"/>
              <a:gd name="connsiteX6" fmla="*/ 3975100 w 4182343"/>
              <a:gd name="connsiteY6" fmla="*/ 1812864 h 2469319"/>
              <a:gd name="connsiteX7" fmla="*/ 2692400 w 4182343"/>
              <a:gd name="connsiteY7" fmla="*/ 2397064 h 2469319"/>
              <a:gd name="connsiteX8" fmla="*/ 1079500 w 4182343"/>
              <a:gd name="connsiteY8" fmla="*/ 2422464 h 2469319"/>
              <a:gd name="connsiteX9" fmla="*/ 177800 w 4182343"/>
              <a:gd name="connsiteY9" fmla="*/ 2054164 h 2469319"/>
              <a:gd name="connsiteX10" fmla="*/ 0 w 4182343"/>
              <a:gd name="connsiteY10" fmla="*/ 1266764 h 246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2343" h="2469319">
                <a:moveTo>
                  <a:pt x="0" y="1190564"/>
                </a:moveTo>
                <a:cubicBezTo>
                  <a:pt x="84666" y="939739"/>
                  <a:pt x="80433" y="758764"/>
                  <a:pt x="190500" y="593664"/>
                </a:cubicBezTo>
                <a:cubicBezTo>
                  <a:pt x="300567" y="428564"/>
                  <a:pt x="300567" y="288864"/>
                  <a:pt x="660400" y="199964"/>
                </a:cubicBezTo>
                <a:cubicBezTo>
                  <a:pt x="1020233" y="111064"/>
                  <a:pt x="1888067" y="85664"/>
                  <a:pt x="2349500" y="60264"/>
                </a:cubicBezTo>
                <a:cubicBezTo>
                  <a:pt x="2810933" y="34864"/>
                  <a:pt x="3132667" y="-54036"/>
                  <a:pt x="3429000" y="47564"/>
                </a:cubicBezTo>
                <a:cubicBezTo>
                  <a:pt x="3725333" y="149164"/>
                  <a:pt x="4036483" y="375647"/>
                  <a:pt x="4127500" y="669864"/>
                </a:cubicBezTo>
                <a:cubicBezTo>
                  <a:pt x="4218517" y="964081"/>
                  <a:pt x="4214283" y="1524997"/>
                  <a:pt x="3975100" y="1812864"/>
                </a:cubicBezTo>
                <a:cubicBezTo>
                  <a:pt x="3735917" y="2100731"/>
                  <a:pt x="3175000" y="2295464"/>
                  <a:pt x="2692400" y="2397064"/>
                </a:cubicBezTo>
                <a:cubicBezTo>
                  <a:pt x="2209800" y="2498664"/>
                  <a:pt x="1498600" y="2479614"/>
                  <a:pt x="1079500" y="2422464"/>
                </a:cubicBezTo>
                <a:cubicBezTo>
                  <a:pt x="660400" y="2365314"/>
                  <a:pt x="357717" y="2246781"/>
                  <a:pt x="177800" y="2054164"/>
                </a:cubicBezTo>
                <a:cubicBezTo>
                  <a:pt x="-2117" y="1861547"/>
                  <a:pt x="23283" y="1539814"/>
                  <a:pt x="0" y="1266764"/>
                </a:cubicBezTo>
              </a:path>
            </a:pathLst>
          </a:custGeom>
          <a:noFill/>
          <a:ln w="76200" cap="flat" cmpd="sng" algn="ctr">
            <a:solidFill>
              <a:srgbClr val="2F2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779912" y="3825044"/>
            <a:ext cx="842888" cy="1471484"/>
          </a:xfrm>
          <a:prstGeom prst="rect">
            <a:avLst/>
          </a:prstGeom>
          <a:noFill/>
          <a:ln w="762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Many-Flow: DVB-S2x Modem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5716" y="5265204"/>
            <a:ext cx="5072430" cy="720725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SHARED 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0152" y="4288891"/>
            <a:ext cx="720725" cy="360363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DMA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9008" y="4282541"/>
            <a:ext cx="719137" cy="360363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DMA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20515" y="4655604"/>
            <a:ext cx="0" cy="615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727783" y="4652429"/>
            <a:ext cx="0" cy="615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152114" y="3919005"/>
            <a:ext cx="1168401" cy="738188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H="1">
            <a:off x="6711908" y="3904716"/>
            <a:ext cx="1168400" cy="738188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077" y="3025241"/>
            <a:ext cx="0" cy="22399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0152" y="2664879"/>
            <a:ext cx="2090738" cy="360362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SW on Cores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3005521" y="3025241"/>
            <a:ext cx="794" cy="22399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04865" y="4288891"/>
            <a:ext cx="719137" cy="360363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DMA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15927" y="3287179"/>
            <a:ext cx="1530350" cy="609600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LDPC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accelerator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463640" y="4649254"/>
            <a:ext cx="0" cy="6159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0"/>
          </p:cNvCxnSpPr>
          <p:nvPr/>
        </p:nvCxnSpPr>
        <p:spPr>
          <a:xfrm flipH="1" flipV="1">
            <a:off x="4463640" y="3896779"/>
            <a:ext cx="0" cy="3921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023" y="37343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63565" y="373433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bits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715927" y="1088740"/>
            <a:ext cx="568041" cy="86409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SW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773964" y="1088740"/>
            <a:ext cx="698136" cy="86409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LDPC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962095" y="1088740"/>
            <a:ext cx="568041" cy="86409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SW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92843" y="1321406"/>
            <a:ext cx="568041" cy="3911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91498" y="1329040"/>
            <a:ext cx="568041" cy="3911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OUT</a:t>
            </a:r>
          </a:p>
        </p:txBody>
      </p:sp>
      <p:cxnSp>
        <p:nvCxnSpPr>
          <p:cNvPr id="13" name="Straight Arrow Connector 12"/>
          <p:cNvCxnSpPr>
            <a:stCxn id="37" idx="3"/>
            <a:endCxn id="11" idx="1"/>
          </p:cNvCxnSpPr>
          <p:nvPr/>
        </p:nvCxnSpPr>
        <p:spPr bwMode="auto">
          <a:xfrm>
            <a:off x="3160884" y="1516971"/>
            <a:ext cx="555043" cy="3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endCxn id="33" idx="1"/>
          </p:cNvCxnSpPr>
          <p:nvPr/>
        </p:nvCxnSpPr>
        <p:spPr bwMode="auto">
          <a:xfrm>
            <a:off x="4274409" y="1516971"/>
            <a:ext cx="499555" cy="3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462540" y="1516971"/>
            <a:ext cx="499555" cy="3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34" idx="3"/>
            <a:endCxn id="38" idx="1"/>
          </p:cNvCxnSpPr>
          <p:nvPr/>
        </p:nvCxnSpPr>
        <p:spPr bwMode="auto">
          <a:xfrm>
            <a:off x="6530136" y="1520788"/>
            <a:ext cx="561362" cy="3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17261" y="1310227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graph:</a:t>
            </a:r>
            <a:endParaRPr lang="en-US" dirty="0"/>
          </a:p>
        </p:txBody>
      </p:sp>
      <p:cxnSp>
        <p:nvCxnSpPr>
          <p:cNvPr id="19" name="Curved Connector 18"/>
          <p:cNvCxnSpPr>
            <a:stCxn id="11" idx="2"/>
            <a:endCxn id="11" idx="0"/>
          </p:cNvCxnSpPr>
          <p:nvPr/>
        </p:nvCxnSpPr>
        <p:spPr bwMode="auto">
          <a:xfrm rot="5400000" flipH="1">
            <a:off x="3567900" y="1520788"/>
            <a:ext cx="864096" cy="12700"/>
          </a:xfrm>
          <a:prstGeom prst="curvedConnector5">
            <a:avLst>
              <a:gd name="adj1" fmla="val -26455"/>
              <a:gd name="adj2" fmla="val -3737079"/>
              <a:gd name="adj3" fmla="val 12645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urved Connector 46"/>
          <p:cNvCxnSpPr/>
          <p:nvPr/>
        </p:nvCxnSpPr>
        <p:spPr bwMode="auto">
          <a:xfrm rot="5400000" flipH="1">
            <a:off x="4684634" y="1520788"/>
            <a:ext cx="864096" cy="12700"/>
          </a:xfrm>
          <a:prstGeom prst="curvedConnector5">
            <a:avLst>
              <a:gd name="adj1" fmla="val -26455"/>
              <a:gd name="adj2" fmla="val -3737079"/>
              <a:gd name="adj3" fmla="val 12645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urved Connector 49"/>
          <p:cNvCxnSpPr/>
          <p:nvPr/>
        </p:nvCxnSpPr>
        <p:spPr bwMode="auto">
          <a:xfrm rot="5400000" flipH="1">
            <a:off x="5817407" y="1520788"/>
            <a:ext cx="864096" cy="12700"/>
          </a:xfrm>
          <a:prstGeom prst="curvedConnector5">
            <a:avLst>
              <a:gd name="adj1" fmla="val -26455"/>
              <a:gd name="adj2" fmla="val -3737079"/>
              <a:gd name="adj3" fmla="val 12645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4893530" y="2672594"/>
            <a:ext cx="2090738" cy="360362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SW on Cores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Many-Flow: software pipeline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1" y="1987195"/>
            <a:ext cx="8663298" cy="2883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8064388" y="1016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 </a:t>
            </a:r>
            <a:br>
              <a:rPr lang="en-US" dirty="0" smtClean="0"/>
            </a:br>
            <a:r>
              <a:rPr lang="en-US" dirty="0" smtClean="0"/>
              <a:t>group</a:t>
            </a:r>
          </a:p>
          <a:p>
            <a:pPr algn="ctr"/>
            <a:r>
              <a:rPr lang="en-US" i="1" dirty="0"/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052" y="1016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 </a:t>
            </a:r>
            <a:br>
              <a:rPr lang="en-US" dirty="0" smtClean="0"/>
            </a:br>
            <a:r>
              <a:rPr lang="en-US" dirty="0" smtClean="0"/>
              <a:t>group</a:t>
            </a:r>
          </a:p>
          <a:p>
            <a:pPr algn="ctr"/>
            <a:r>
              <a:rPr lang="en-US" i="1" dirty="0" smtClean="0"/>
              <a:t>k+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1016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 </a:t>
            </a:r>
            <a:br>
              <a:rPr lang="en-US" dirty="0" smtClean="0"/>
            </a:br>
            <a:r>
              <a:rPr lang="en-US" dirty="0" smtClean="0"/>
              <a:t>group</a:t>
            </a:r>
          </a:p>
          <a:p>
            <a:pPr algn="ctr"/>
            <a:r>
              <a:rPr lang="en-US" i="1" dirty="0" smtClean="0"/>
              <a:t>k+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11660" y="1016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 </a:t>
            </a:r>
            <a:br>
              <a:rPr lang="en-US" dirty="0" smtClean="0"/>
            </a:br>
            <a:r>
              <a:rPr lang="en-US" dirty="0" smtClean="0"/>
              <a:t>group</a:t>
            </a:r>
          </a:p>
          <a:p>
            <a:pPr algn="ctr"/>
            <a:r>
              <a:rPr lang="en-US" i="1" dirty="0" smtClean="0"/>
              <a:t>k+3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744" y="1016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 </a:t>
            </a:r>
            <a:br>
              <a:rPr lang="en-US" dirty="0" smtClean="0"/>
            </a:br>
            <a:r>
              <a:rPr lang="en-US" dirty="0" smtClean="0"/>
              <a:t>group</a:t>
            </a:r>
          </a:p>
          <a:p>
            <a:pPr algn="ctr"/>
            <a:r>
              <a:rPr lang="en-US" i="1" dirty="0" smtClean="0"/>
              <a:t>k+4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DVB-S2x task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124744"/>
            <a:ext cx="8167465" cy="39244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Many-Flow: Double buffering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4" y="1179292"/>
            <a:ext cx="7705370" cy="50580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5265"/>
            <a:ext cx="1872208" cy="89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6351" y="3261754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Frame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group</a:t>
            </a:r>
          </a:p>
          <a:p>
            <a:pPr algn="ctr"/>
            <a:r>
              <a:rPr lang="en-US" sz="1600" i="1" dirty="0">
                <a:solidFill>
                  <a:schemeClr val="bg2"/>
                </a:solidFill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2644" y="3261754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Frame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group</a:t>
            </a:r>
          </a:p>
          <a:p>
            <a:pPr algn="ctr"/>
            <a:r>
              <a:rPr lang="en-US" sz="1600" i="1" dirty="0" smtClean="0">
                <a:solidFill>
                  <a:schemeClr val="bg2"/>
                </a:solidFill>
              </a:rPr>
              <a:t>k+</a:t>
            </a:r>
            <a:r>
              <a:rPr lang="en-US" sz="1600" dirty="0" smtClean="0">
                <a:solidFill>
                  <a:schemeClr val="bg2"/>
                </a:solidFill>
              </a:rPr>
              <a:t>1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480" y="3261754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Frame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group</a:t>
            </a:r>
          </a:p>
          <a:p>
            <a:pPr algn="ctr"/>
            <a:r>
              <a:rPr lang="en-US" sz="1600" i="1" dirty="0" smtClean="0">
                <a:solidFill>
                  <a:schemeClr val="bg2"/>
                </a:solidFill>
              </a:rPr>
              <a:t>k+</a:t>
            </a:r>
            <a:r>
              <a:rPr lang="en-US" sz="1600" dirty="0" smtClean="0">
                <a:solidFill>
                  <a:schemeClr val="bg2"/>
                </a:solidFill>
              </a:rPr>
              <a:t>2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851" y="3261754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Frame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group</a:t>
            </a:r>
          </a:p>
          <a:p>
            <a:pPr algn="ctr"/>
            <a:r>
              <a:rPr lang="en-US" sz="1600" i="1" dirty="0" smtClean="0">
                <a:solidFill>
                  <a:schemeClr val="bg2"/>
                </a:solidFill>
              </a:rPr>
              <a:t>k+3</a:t>
            </a: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87" y="3261754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Frame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group</a:t>
            </a:r>
          </a:p>
          <a:p>
            <a:pPr algn="ctr"/>
            <a:r>
              <a:rPr lang="en-US" sz="1600" i="1" dirty="0" smtClean="0">
                <a:solidFill>
                  <a:schemeClr val="bg2"/>
                </a:solidFill>
              </a:rPr>
              <a:t>k+4</a:t>
            </a: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DVB-S2 on RC64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36712"/>
            <a:ext cx="4306244" cy="3188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73" y="836712"/>
            <a:ext cx="3683807" cy="3188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971641" y="4185084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Tx</a:t>
            </a:r>
            <a:r>
              <a:rPr lang="en-US" sz="3200" dirty="0" smtClean="0"/>
              <a:t>  2.3 Gb/s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05877" y="4185084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Rx 1.0 Gb/s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22276"/>
          </a:xfrm>
        </p:spPr>
        <p:txBody>
          <a:bodyPr/>
          <a:lstStyle/>
          <a:p>
            <a:r>
              <a:rPr lang="en-US" dirty="0" smtClean="0"/>
              <a:t>Plural: </a:t>
            </a:r>
          </a:p>
          <a:p>
            <a:pPr lvl="1"/>
            <a:r>
              <a:rPr lang="en-US" dirty="0" smtClean="0"/>
              <a:t>homogeneous acceleration </a:t>
            </a:r>
          </a:p>
          <a:p>
            <a:pPr lvl="1"/>
            <a:r>
              <a:rPr lang="en-US" dirty="0" smtClean="0"/>
              <a:t>for heterogeneous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75656" y="3068960"/>
            <a:ext cx="2268252" cy="1980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I/O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Network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eripherals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96037" y="3248980"/>
            <a:ext cx="1440154" cy="134402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96037" y="3248981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96038" y="3248982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96039" y="3248983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6056" y="3248980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6075" y="3248979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36094" y="3248978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16113" y="3248977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96132" y="3248976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76151" y="3248975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56170" y="3248974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96036" y="3429007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96037" y="3429008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96038" y="3429009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76055" y="3429006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56074" y="3429005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36093" y="3429004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616112" y="3429003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96131" y="3429002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76150" y="3429001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56169" y="3429000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896035" y="3609033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96036" y="3609034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96037" y="3609035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076054" y="3609032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56073" y="3609031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36092" y="3609030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16111" y="3609029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796130" y="3609028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976149" y="3609027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156168" y="3609026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896034" y="3789059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896035" y="3789060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896036" y="3789061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076053" y="3789058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256072" y="3789057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436091" y="3789056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16110" y="3789055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96129" y="3789054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976148" y="3789053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156167" y="3789052"/>
            <a:ext cx="180020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Left-Right Arrow 46"/>
          <p:cNvSpPr/>
          <p:nvPr/>
        </p:nvSpPr>
        <p:spPr bwMode="auto">
          <a:xfrm>
            <a:off x="3743908" y="3681028"/>
            <a:ext cx="1152126" cy="50405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4034" y="2602649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Plural</a:t>
            </a:r>
            <a:br>
              <a:rPr lang="en-US" dirty="0" smtClean="0"/>
            </a:br>
            <a:r>
              <a:rPr lang="en-US" dirty="0" smtClean="0"/>
              <a:t>Accelerator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827584" y="3068960"/>
            <a:ext cx="648072" cy="270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827584" y="3681028"/>
            <a:ext cx="648072" cy="18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827584" y="4293097"/>
            <a:ext cx="648072" cy="144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827584" y="4779154"/>
            <a:ext cx="648072" cy="558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Left-Right Arrow 53"/>
          <p:cNvSpPr/>
          <p:nvPr/>
        </p:nvSpPr>
        <p:spPr bwMode="auto">
          <a:xfrm>
            <a:off x="6336191" y="3429009"/>
            <a:ext cx="1152126" cy="216054"/>
          </a:xfrm>
          <a:prstGeom prst="leftRightArrow">
            <a:avLst>
              <a:gd name="adj1" fmla="val 3173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>
            <a:off x="6336191" y="3749857"/>
            <a:ext cx="1152126" cy="216054"/>
          </a:xfrm>
          <a:prstGeom prst="leftRightArrow">
            <a:avLst>
              <a:gd name="adj1" fmla="val 3173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1297" y="3491716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streaming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development flow: MATLAB to RC64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MATLAB float, unrestricted     (also SIMULINK)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MATLAB float, restricted memory size and I/O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MATLAB fixed point 16-bit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Insert DSP library functions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Create Golden </a:t>
            </a:r>
            <a:r>
              <a:rPr lang="en-US" dirty="0" smtClean="0">
                <a:solidFill>
                  <a:srgbClr val="C00000"/>
                </a:solidFill>
              </a:rPr>
              <a:t>model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Convert to C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Sequential code on laptop</a:t>
            </a:r>
          </a:p>
          <a:p>
            <a:pPr marL="914400" lvl="1" indent="-457200"/>
            <a:r>
              <a:rPr lang="en-US" dirty="0">
                <a:solidFill>
                  <a:srgbClr val="C00000"/>
                </a:solidFill>
              </a:rPr>
              <a:t>Bit-exact </a:t>
            </a:r>
            <a:r>
              <a:rPr lang="en-US" dirty="0" smtClean="0">
                <a:solidFill>
                  <a:srgbClr val="C00000"/>
                </a:solidFill>
              </a:rPr>
              <a:t>comparison to </a:t>
            </a:r>
            <a:r>
              <a:rPr lang="en-US" dirty="0">
                <a:solidFill>
                  <a:srgbClr val="C00000"/>
                </a:solidFill>
              </a:rPr>
              <a:t>Golden model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Parallelize for RC64 many-core. Create task graph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Simulate using “many-task emulator” on laptop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Bit-exact comparison to </a:t>
            </a:r>
            <a:r>
              <a:rPr lang="en-US" dirty="0">
                <a:solidFill>
                  <a:srgbClr val="C00000"/>
                </a:solidFill>
              </a:rPr>
              <a:t>Golden model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Transfer to RC64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Execute on hardware, or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Simulate using cycle-accurate RC64 simulator</a:t>
            </a:r>
          </a:p>
          <a:p>
            <a:pPr marL="914400" lvl="1" indent="-457200"/>
            <a:r>
              <a:rPr lang="en-US" dirty="0" smtClean="0">
                <a:solidFill>
                  <a:srgbClr val="C00000"/>
                </a:solidFill>
              </a:rPr>
              <a:t>Bit-exact comparison to </a:t>
            </a:r>
            <a:r>
              <a:rPr lang="en-US" dirty="0">
                <a:solidFill>
                  <a:srgbClr val="C00000"/>
                </a:solidFill>
              </a:rPr>
              <a:t>Golden model</a:t>
            </a:r>
            <a:endParaRPr lang="en-US" dirty="0" smtClean="0">
              <a:solidFill>
                <a:srgbClr val="C00000"/>
              </a:solidFill>
            </a:endParaRPr>
          </a:p>
          <a:p>
            <a:pPr marL="857250" lvl="2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1490F-6FC0-4B3A-B38A-99A3650ACA9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parallelism is limited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examples were highly parallel</a:t>
            </a:r>
          </a:p>
          <a:p>
            <a:r>
              <a:rPr lang="en-US" dirty="0" smtClean="0"/>
              <a:t>What if algorithm CANNOT be parallelized?</a:t>
            </a:r>
          </a:p>
          <a:p>
            <a:pPr lvl="1"/>
            <a:r>
              <a:rPr lang="en-US" dirty="0" smtClean="0"/>
              <a:t>Execute many (serial) instances in parallel</a:t>
            </a:r>
          </a:p>
          <a:p>
            <a:pPr lvl="1"/>
            <a:r>
              <a:rPr lang="en-US" dirty="0" smtClean="0"/>
              <a:t>Each instance on different data</a:t>
            </a:r>
          </a:p>
          <a:p>
            <a:r>
              <a:rPr lang="en-US" dirty="0" smtClean="0"/>
              <a:t>What if </a:t>
            </a:r>
            <a:r>
              <a:rPr lang="en-US" dirty="0"/>
              <a:t>algorithm </a:t>
            </a:r>
            <a:r>
              <a:rPr lang="en-US" dirty="0" smtClean="0"/>
              <a:t>is mixture of serial / parallel segments?</a:t>
            </a:r>
          </a:p>
          <a:p>
            <a:pPr lvl="1"/>
            <a:r>
              <a:rPr lang="en-US" dirty="0" smtClean="0"/>
              <a:t>Use </a:t>
            </a:r>
            <a:r>
              <a:rPr lang="en-US" u="sng" dirty="0" err="1" smtClean="0"/>
              <a:t>ManyFlow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8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Programming model</a:t>
            </a:r>
          </a:p>
          <a:p>
            <a:r>
              <a:rPr lang="en-US" dirty="0"/>
              <a:t>Plural architecture</a:t>
            </a:r>
          </a:p>
          <a:p>
            <a:r>
              <a:rPr lang="en-US" dirty="0"/>
              <a:t>Plural implementation </a:t>
            </a:r>
          </a:p>
          <a:p>
            <a:r>
              <a:rPr lang="en-US" dirty="0"/>
              <a:t>Plural programming model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Plural programming examples</a:t>
            </a:r>
          </a:p>
          <a:p>
            <a:r>
              <a:rPr lang="en-US" dirty="0" err="1"/>
              <a:t>ManyFlow</a:t>
            </a:r>
            <a:r>
              <a:rPr lang="en-US" dirty="0"/>
              <a:t> for the Plural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4086944"/>
            <a:ext cx="6336704" cy="53018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014464"/>
          </a:xfrm>
        </p:spPr>
        <p:txBody>
          <a:bodyPr>
            <a:normAutofit/>
          </a:bodyPr>
          <a:lstStyle/>
          <a:p>
            <a:r>
              <a:rPr lang="en-US" dirty="0" smtClean="0"/>
              <a:t>Data arrives in a sequence of blocks</a:t>
            </a:r>
          </a:p>
          <a:p>
            <a:r>
              <a:rPr lang="en-US" dirty="0" smtClean="0"/>
              <a:t>In parallel:</a:t>
            </a:r>
          </a:p>
          <a:p>
            <a:pPr lvl="1"/>
            <a:r>
              <a:rPr lang="en-US" dirty="0" smtClean="0"/>
              <a:t>Process current block (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Output results of previous block (</a:t>
            </a:r>
            <a:r>
              <a:rPr lang="en-US" i="1" dirty="0" smtClean="0"/>
              <a:t>K-1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Input next block (</a:t>
            </a:r>
            <a:r>
              <a:rPr lang="en-US" i="1" dirty="0" smtClean="0"/>
              <a:t>K+1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1960E-BE88-46D8-B94E-CAE410EE3727}" type="slidenum">
              <a:rPr lang="he-IL" smtClean="0"/>
              <a:pPr>
                <a:defRPr/>
              </a:pPr>
              <a:t>53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19572" y="4185084"/>
            <a:ext cx="73808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100392" y="40050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095836" y="4617132"/>
            <a:ext cx="3276364" cy="432048"/>
          </a:xfrm>
          <a:prstGeom prst="rect">
            <a:avLst/>
          </a:prstGeom>
          <a:solidFill>
            <a:srgbClr val="8FCC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Process block </a:t>
            </a:r>
            <a:r>
              <a:rPr lang="en-US" i="1" dirty="0"/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88224" y="4604021"/>
            <a:ext cx="2555776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K + 1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4639646"/>
            <a:ext cx="2915308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95836" y="5409220"/>
            <a:ext cx="1440160" cy="612068"/>
          </a:xfrm>
          <a:prstGeom prst="rect">
            <a:avLst/>
          </a:prstGeom>
          <a:solidFill>
            <a:srgbClr val="FFF2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Output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block </a:t>
            </a:r>
            <a:r>
              <a:rPr lang="en-US" sz="1400" i="1" dirty="0" smtClean="0"/>
              <a:t>K-1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32040" y="5409220"/>
            <a:ext cx="1440160" cy="612068"/>
          </a:xfrm>
          <a:prstGeom prst="rect">
            <a:avLst/>
          </a:prstGeom>
          <a:solidFill>
            <a:srgbClr val="FFF2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sz="1400" dirty="0"/>
              <a:t>Input</a:t>
            </a:r>
            <a:br>
              <a:rPr lang="en-US" sz="1400" dirty="0"/>
            </a:br>
            <a:r>
              <a:rPr lang="en-US" sz="1400" dirty="0"/>
              <a:t>block K+1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624228" y="5409220"/>
            <a:ext cx="1440160" cy="612068"/>
          </a:xfrm>
          <a:prstGeom prst="rect">
            <a:avLst/>
          </a:prstGeom>
          <a:solidFill>
            <a:srgbClr val="FF9F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block K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60432" y="5409220"/>
            <a:ext cx="720080" cy="612068"/>
          </a:xfrm>
          <a:prstGeom prst="rect">
            <a:avLst/>
          </a:prstGeom>
          <a:solidFill>
            <a:srgbClr val="FFF2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sz="1400" dirty="0"/>
              <a:t>Input</a:t>
            </a:r>
            <a:br>
              <a:rPr lang="en-US" sz="1400" dirty="0"/>
            </a:br>
            <a:r>
              <a:rPr lang="en-US" sz="1400" dirty="0"/>
              <a:t>block K+2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5409220"/>
            <a:ext cx="1043608" cy="612068"/>
          </a:xfrm>
          <a:prstGeom prst="rect">
            <a:avLst/>
          </a:prstGeom>
          <a:solidFill>
            <a:srgbClr val="FFF2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sz="1400" dirty="0"/>
              <a:t>Output</a:t>
            </a:r>
            <a:br>
              <a:rPr lang="en-US" sz="1400" dirty="0"/>
            </a:br>
            <a:r>
              <a:rPr lang="en-US" sz="1400" dirty="0"/>
              <a:t>block K-2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39652" y="5409220"/>
            <a:ext cx="1440160" cy="612068"/>
          </a:xfrm>
          <a:prstGeom prst="rect">
            <a:avLst/>
          </a:prstGeom>
          <a:solidFill>
            <a:srgbClr val="FF9F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 </a:t>
            </a:r>
            <a:r>
              <a:rPr lang="en-US" i="1" dirty="0" smtClean="0"/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 bwMode="auto">
          <a:xfrm flipV="1">
            <a:off x="2879812" y="5036069"/>
            <a:ext cx="360040" cy="679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3"/>
          </p:cNvCxnSpPr>
          <p:nvPr/>
        </p:nvCxnSpPr>
        <p:spPr bwMode="auto">
          <a:xfrm>
            <a:off x="2915308" y="4855670"/>
            <a:ext cx="324544" cy="553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3" idx="3"/>
          </p:cNvCxnSpPr>
          <p:nvPr/>
        </p:nvCxnSpPr>
        <p:spPr bwMode="auto">
          <a:xfrm flipV="1">
            <a:off x="6372200" y="5049560"/>
            <a:ext cx="360040" cy="665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9" idx="3"/>
          </p:cNvCxnSpPr>
          <p:nvPr/>
        </p:nvCxnSpPr>
        <p:spPr bwMode="auto">
          <a:xfrm>
            <a:off x="6372200" y="4833156"/>
            <a:ext cx="360040" cy="589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6766366" y="834297"/>
            <a:ext cx="2032871" cy="1519983"/>
            <a:chOff x="2450621" y="2492896"/>
            <a:chExt cx="2985475" cy="2232248"/>
          </a:xfrm>
        </p:grpSpPr>
        <p:sp>
          <p:nvSpPr>
            <p:cNvPr id="24" name="Rectangle 23"/>
            <p:cNvSpPr/>
            <p:nvPr/>
          </p:nvSpPr>
          <p:spPr>
            <a:xfrm>
              <a:off x="3873500" y="3353048"/>
              <a:ext cx="1202556" cy="50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Process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83074" y="2492896"/>
              <a:ext cx="1653022" cy="2052228"/>
            </a:xfrm>
            <a:custGeom>
              <a:avLst/>
              <a:gdLst>
                <a:gd name="connsiteX0" fmla="*/ 368300 w 1028700"/>
                <a:gd name="connsiteY0" fmla="*/ 2819400 h 2819400"/>
                <a:gd name="connsiteX1" fmla="*/ 1028700 w 1028700"/>
                <a:gd name="connsiteY1" fmla="*/ 2806700 h 2819400"/>
                <a:gd name="connsiteX2" fmla="*/ 1028700 w 1028700"/>
                <a:gd name="connsiteY2" fmla="*/ 0 h 2819400"/>
                <a:gd name="connsiteX3" fmla="*/ 0 w 1028700"/>
                <a:gd name="connsiteY3" fmla="*/ 0 h 2819400"/>
                <a:gd name="connsiteX4" fmla="*/ 0 w 1028700"/>
                <a:gd name="connsiteY4" fmla="*/ 228600 h 2819400"/>
                <a:gd name="connsiteX0" fmla="*/ 635377 w 1028700"/>
                <a:gd name="connsiteY0" fmla="*/ 3172485 h 3172485"/>
                <a:gd name="connsiteX1" fmla="*/ 1028700 w 1028700"/>
                <a:gd name="connsiteY1" fmla="*/ 2806700 h 3172485"/>
                <a:gd name="connsiteX2" fmla="*/ 1028700 w 1028700"/>
                <a:gd name="connsiteY2" fmla="*/ 0 h 3172485"/>
                <a:gd name="connsiteX3" fmla="*/ 0 w 1028700"/>
                <a:gd name="connsiteY3" fmla="*/ 0 h 3172485"/>
                <a:gd name="connsiteX4" fmla="*/ 0 w 1028700"/>
                <a:gd name="connsiteY4" fmla="*/ 228600 h 3172485"/>
                <a:gd name="connsiteX0" fmla="*/ 363773 w 1028700"/>
                <a:gd name="connsiteY0" fmla="*/ 2810346 h 2810346"/>
                <a:gd name="connsiteX1" fmla="*/ 1028700 w 1028700"/>
                <a:gd name="connsiteY1" fmla="*/ 2806700 h 2810346"/>
                <a:gd name="connsiteX2" fmla="*/ 1028700 w 1028700"/>
                <a:gd name="connsiteY2" fmla="*/ 0 h 2810346"/>
                <a:gd name="connsiteX3" fmla="*/ 0 w 1028700"/>
                <a:gd name="connsiteY3" fmla="*/ 0 h 2810346"/>
                <a:gd name="connsiteX4" fmla="*/ 0 w 1028700"/>
                <a:gd name="connsiteY4" fmla="*/ 228600 h 2810346"/>
                <a:gd name="connsiteX0" fmla="*/ 127286 w 1028700"/>
                <a:gd name="connsiteY0" fmla="*/ 2810346 h 2810346"/>
                <a:gd name="connsiteX1" fmla="*/ 1028700 w 1028700"/>
                <a:gd name="connsiteY1" fmla="*/ 2806700 h 2810346"/>
                <a:gd name="connsiteX2" fmla="*/ 1028700 w 1028700"/>
                <a:gd name="connsiteY2" fmla="*/ 0 h 2810346"/>
                <a:gd name="connsiteX3" fmla="*/ 0 w 1028700"/>
                <a:gd name="connsiteY3" fmla="*/ 0 h 2810346"/>
                <a:gd name="connsiteX4" fmla="*/ 0 w 1028700"/>
                <a:gd name="connsiteY4" fmla="*/ 228600 h 28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2810346">
                  <a:moveTo>
                    <a:pt x="127286" y="2810346"/>
                  </a:moveTo>
                  <a:lnTo>
                    <a:pt x="1028700" y="280670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228600"/>
                  </a:ln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6" name="Straight Arrow Connector 25"/>
            <p:cNvCxnSpPr>
              <a:stCxn id="31" idx="5"/>
              <a:endCxn id="24" idx="0"/>
            </p:cNvCxnSpPr>
            <p:nvPr/>
          </p:nvCxnSpPr>
          <p:spPr>
            <a:xfrm>
              <a:off x="3903553" y="2940573"/>
              <a:ext cx="571225" cy="412475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2"/>
              <a:endCxn id="32" idx="7"/>
            </p:cNvCxnSpPr>
            <p:nvPr/>
          </p:nvCxnSpPr>
          <p:spPr>
            <a:xfrm flipH="1">
              <a:off x="3903553" y="3861048"/>
              <a:ext cx="571225" cy="560435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50621" y="3350180"/>
              <a:ext cx="1082435" cy="5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Out+In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31" idx="3"/>
              <a:endCxn id="28" idx="0"/>
            </p:cNvCxnSpPr>
            <p:nvPr/>
          </p:nvCxnSpPr>
          <p:spPr>
            <a:xfrm flipH="1">
              <a:off x="2991839" y="2940573"/>
              <a:ext cx="660153" cy="409607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2"/>
              <a:endCxn id="32" idx="1"/>
            </p:cNvCxnSpPr>
            <p:nvPr/>
          </p:nvCxnSpPr>
          <p:spPr>
            <a:xfrm>
              <a:off x="2991839" y="3858180"/>
              <a:ext cx="660153" cy="563303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 bwMode="auto">
            <a:xfrm>
              <a:off x="3599892" y="2636912"/>
              <a:ext cx="355761" cy="35576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599892" y="4369383"/>
              <a:ext cx="355761" cy="35576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439652" y="6129300"/>
            <a:ext cx="0" cy="584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32040" y="6129300"/>
            <a:ext cx="0" cy="584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439652" y="6417332"/>
            <a:ext cx="34923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051720" y="64173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d</a:t>
            </a:r>
            <a:r>
              <a:rPr lang="en-US" dirty="0" smtClean="0"/>
              <a:t>ata block cycle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stream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28891"/>
          </a:xfrm>
        </p:spPr>
        <p:txBody>
          <a:bodyPr>
            <a:normAutofit/>
          </a:bodyPr>
          <a:lstStyle/>
          <a:p>
            <a:r>
              <a:rPr lang="en-US" dirty="0" smtClean="0"/>
              <a:t>For faster data &amp; slower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1960E-BE88-46D8-B94E-CAE410EE3727}" type="slidenum">
              <a:rPr lang="he-IL" smtClean="0"/>
              <a:pPr>
                <a:defRPr/>
              </a:pPr>
              <a:t>54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19572" y="2051556"/>
            <a:ext cx="73808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100392" y="18715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095836" y="3334478"/>
            <a:ext cx="3276364" cy="432048"/>
          </a:xfrm>
          <a:prstGeom prst="rect">
            <a:avLst/>
          </a:prstGeom>
          <a:solidFill>
            <a:srgbClr val="8FCC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Process block </a:t>
            </a:r>
            <a:r>
              <a:rPr lang="en-US" i="1" dirty="0"/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88224" y="3321367"/>
            <a:ext cx="2555776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K + </a:t>
            </a:r>
            <a:r>
              <a:rPr lang="en-US" i="1" dirty="0" smtClean="0"/>
              <a:t>3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879677" y="2614398"/>
            <a:ext cx="1004451" cy="612068"/>
          </a:xfrm>
          <a:prstGeom prst="rect">
            <a:avLst/>
          </a:prstGeom>
          <a:solidFill>
            <a:srgbClr val="FF9F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 </a:t>
            </a:r>
            <a:r>
              <a:rPr lang="en-US" i="1" dirty="0" smtClean="0"/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247456" y="3874538"/>
            <a:ext cx="3276364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Process block K+1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739844" y="3861427"/>
            <a:ext cx="2555776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K + </a:t>
            </a:r>
            <a:r>
              <a:rPr lang="en-US" i="1" dirty="0" smtClean="0"/>
              <a:t>4</a:t>
            </a:r>
            <a:endParaRPr lang="en-US" i="1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5399076" y="4414598"/>
            <a:ext cx="3276364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Process block K+2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8891464" y="4401487"/>
            <a:ext cx="2555776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rtl="0"/>
            <a:r>
              <a:rPr lang="en-US" i="1" dirty="0"/>
              <a:t>K + </a:t>
            </a:r>
            <a:r>
              <a:rPr lang="en-US" i="1" dirty="0" smtClean="0"/>
              <a:t>5</a:t>
            </a:r>
            <a:endParaRPr lang="en-US" i="1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1879677" y="4424191"/>
            <a:ext cx="3299059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32373" y="3885859"/>
            <a:ext cx="3299059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-414931" y="3347527"/>
            <a:ext cx="3299059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-1639722" y="4431515"/>
            <a:ext cx="3299059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-2780480" y="3874864"/>
            <a:ext cx="3299059" cy="432048"/>
          </a:xfrm>
          <a:prstGeom prst="rect">
            <a:avLst/>
          </a:prstGeom>
          <a:solidFill>
            <a:srgbClr val="ECF7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 - 5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37707" y="2614398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-446683" y="2614398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280226" y="2614398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095836" y="2614398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630871" y="2614302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446481" y="2614302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977946" y="2614302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793556" y="2614302"/>
            <a:ext cx="1004451" cy="612068"/>
          </a:xfrm>
          <a:prstGeom prst="rect">
            <a:avLst/>
          </a:prstGeom>
          <a:solidFill>
            <a:srgbClr val="FFCB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879677" y="5072169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37707" y="5072169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-446683" y="5072169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280226" y="5072169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095836" y="5072169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30871" y="5072073"/>
            <a:ext cx="1004451" cy="612068"/>
          </a:xfrm>
          <a:prstGeom prst="rect">
            <a:avLst/>
          </a:prstGeom>
          <a:solidFill>
            <a:srgbClr val="FF1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 </a:t>
            </a:r>
            <a:r>
              <a:rPr lang="en-US" i="1" dirty="0" smtClean="0"/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46481" y="5072073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K-1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977946" y="5072073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Out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793556" y="5072073"/>
            <a:ext cx="1004451" cy="61206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Output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US" i="1" dirty="0" smtClean="0"/>
              <a:t>K+1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4284778" y="5833070"/>
            <a:ext cx="0" cy="584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5438221" y="5833070"/>
            <a:ext cx="0" cy="584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4247456" y="6125201"/>
            <a:ext cx="11992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978223" y="594053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d</a:t>
            </a:r>
            <a:r>
              <a:rPr lang="en-US" dirty="0" smtClean="0"/>
              <a:t>ata block cycle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stream </a:t>
            </a:r>
            <a:r>
              <a:rPr lang="en-US" dirty="0" smtClean="0"/>
              <a:t>processing:  </a:t>
            </a:r>
            <a:r>
              <a:rPr lang="en-US" b="1" dirty="0" err="1" smtClean="0">
                <a:solidFill>
                  <a:srgbClr val="FF0000"/>
                </a:solidFill>
              </a:rPr>
              <a:t>ManyFlow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execution of pipelined stream processing on the shared-memory </a:t>
            </a:r>
            <a:r>
              <a:rPr lang="en-US" dirty="0" err="1" smtClean="0"/>
              <a:t>manycore</a:t>
            </a:r>
            <a:r>
              <a:rPr lang="en-US" dirty="0" smtClean="0"/>
              <a:t> Plural architectures</a:t>
            </a:r>
          </a:p>
          <a:p>
            <a:r>
              <a:rPr lang="en-US" dirty="0" smtClean="0"/>
              <a:t>Flexible, dynamic, out-of-order, task-oriented execution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E828-E11B-47DE-B228-7DB959243FBB}" type="slidenum">
              <a:rPr lang="he-IL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Example: A DWT image compression algorithm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5F93-4233-4FFB-8E25-91C00949560D}" type="slidenum">
              <a:rPr lang="en-US" smtClean="0"/>
              <a:t>56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07" y="1714379"/>
            <a:ext cx="5823357" cy="35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25146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1219200" cy="533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590800"/>
            <a:ext cx="1219200" cy="53340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505200"/>
            <a:ext cx="12192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4196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495800"/>
            <a:ext cx="1219200" cy="53340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410200"/>
            <a:ext cx="1219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990600" y="2133600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1" idx="0"/>
          </p:cNvCxnSpPr>
          <p:nvPr/>
        </p:nvCxnSpPr>
        <p:spPr>
          <a:xfrm>
            <a:off x="990600" y="3124200"/>
            <a:ext cx="0" cy="38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3" idx="0"/>
          </p:cNvCxnSpPr>
          <p:nvPr/>
        </p:nvCxnSpPr>
        <p:spPr>
          <a:xfrm>
            <a:off x="990600" y="4038600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>
          <a:xfrm>
            <a:off x="990600" y="5029200"/>
            <a:ext cx="0" cy="38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/>
        </p:nvSpPr>
        <p:spPr>
          <a:xfrm>
            <a:off x="8415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25F93-4233-4FFB-8E25-91C00949560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4429" y="4470276"/>
            <a:ext cx="1088830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91444" y="3879011"/>
            <a:ext cx="544415" cy="616789"/>
          </a:xfrm>
          <a:prstGeom prst="straightConnector1">
            <a:avLst/>
          </a:prstGeom>
          <a:noFill/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Oval 24"/>
          <p:cNvSpPr/>
          <p:nvPr/>
        </p:nvSpPr>
        <p:spPr>
          <a:xfrm>
            <a:off x="4293259" y="2514601"/>
            <a:ext cx="1296144" cy="19225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89403" y="4487588"/>
            <a:ext cx="93610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5199069" y="3597301"/>
            <a:ext cx="858386" cy="890287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Oval 29"/>
          <p:cNvSpPr/>
          <p:nvPr/>
        </p:nvSpPr>
        <p:spPr>
          <a:xfrm>
            <a:off x="6525507" y="2514600"/>
            <a:ext cx="1334350" cy="19556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203673" y="3771900"/>
            <a:ext cx="671530" cy="736782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66919" y="3801237"/>
            <a:ext cx="614772" cy="779891"/>
          </a:xfrm>
          <a:prstGeom prst="straightConnector1">
            <a:avLst/>
          </a:prstGeom>
          <a:noFill/>
          <a:ln w="38100">
            <a:solidFill>
              <a:srgbClr val="3399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Oval 32"/>
          <p:cNvSpPr/>
          <p:nvPr/>
        </p:nvSpPr>
        <p:spPr>
          <a:xfrm>
            <a:off x="7965666" y="4530459"/>
            <a:ext cx="782797" cy="432048"/>
          </a:xfrm>
          <a:prstGeom prst="ellipse">
            <a:avLst/>
          </a:prstGeom>
          <a:noFill/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51215" y="303873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5522" y="391389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906809" y="39083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014179" y="30689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131041" y="391389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377587" y="59552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Low utilization: only 65%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357155" y="5410200"/>
            <a:ext cx="513328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33693" y="5410200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Image compression time: 160 (relative time units)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1752599" y="2362200"/>
            <a:ext cx="117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DWT</a:t>
            </a:r>
          </a:p>
          <a:p>
            <a:pPr algn="l" rtl="0"/>
            <a:r>
              <a:rPr lang="en-US" dirty="0" smtClean="0"/>
              <a:t>(highly parallel *)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1761891" y="4191000"/>
            <a:ext cx="116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Bit-plane</a:t>
            </a:r>
          </a:p>
          <a:p>
            <a:pPr algn="l" rtl="0"/>
            <a:r>
              <a:rPr lang="en-US" dirty="0" smtClean="0"/>
              <a:t>encoding</a:t>
            </a:r>
          </a:p>
          <a:p>
            <a:pPr algn="l" rtl="0"/>
            <a:r>
              <a:rPr lang="en-US" dirty="0" smtClean="0"/>
              <a:t>(highly parallel *)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686800" y="4836674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67000" y="1295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dirty="0" smtClean="0"/>
              <a:t>Num. cores</a:t>
            </a:r>
          </a:p>
          <a:p>
            <a:pPr algn="ctr" rtl="0"/>
            <a:r>
              <a:rPr lang="en-US" sz="1200" dirty="0" smtClean="0"/>
              <a:t>utilized</a:t>
            </a:r>
            <a:endParaRPr lang="en-US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55522" y="2133600"/>
            <a:ext cx="4797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98789" y="129540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dirty="0" smtClean="0"/>
              <a:t>Max 64 cores</a:t>
            </a:r>
          </a:p>
        </p:txBody>
      </p:sp>
      <p:cxnSp>
        <p:nvCxnSpPr>
          <p:cNvPr id="40" name="Straight Arrow Connector 39"/>
          <p:cNvCxnSpPr>
            <a:stCxn id="53" idx="2"/>
          </p:cNvCxnSpPr>
          <p:nvPr/>
        </p:nvCxnSpPr>
        <p:spPr>
          <a:xfrm flipH="1">
            <a:off x="3958196" y="1572399"/>
            <a:ext cx="1193790" cy="56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1716614" y="1668333"/>
            <a:ext cx="93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1676400" y="3576243"/>
            <a:ext cx="93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flipH="1">
            <a:off x="1676400" y="5498068"/>
            <a:ext cx="93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it up with a pipeline?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27788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25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65807" y="1752600"/>
            <a:ext cx="4033651" cy="1162279"/>
            <a:chOff x="1332407" y="1752600"/>
            <a:chExt cx="5715000" cy="1162279"/>
          </a:xfrm>
        </p:grpSpPr>
        <p:sp>
          <p:nvSpPr>
            <p:cNvPr id="4" name="Rectangle 3"/>
            <p:cNvSpPr/>
            <p:nvPr/>
          </p:nvSpPr>
          <p:spPr>
            <a:xfrm>
              <a:off x="1637207" y="2348431"/>
              <a:ext cx="833845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21192" y="2332312"/>
              <a:ext cx="564015" cy="6018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1052" y="1752600"/>
              <a:ext cx="1645785" cy="639923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87961" y="1752622"/>
              <a:ext cx="1848808" cy="639923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38793" y="2316295"/>
              <a:ext cx="359394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332407" y="2667001"/>
              <a:ext cx="571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37207" y="2438401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75407" y="2457679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24267" y="2443909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85207" y="2430139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536039" y="2438401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00515" y="2446663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048000" y="27837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05050" y="27716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64254" y="27808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50004" y="27788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37047" y="278377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=160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77577" y="4101031"/>
            <a:ext cx="588528" cy="457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07318" y="4084912"/>
            <a:ext cx="398082" cy="601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10404" y="3505200"/>
            <a:ext cx="1161596" cy="639923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0310" y="3505200"/>
            <a:ext cx="1304890" cy="63992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30714" y="4068895"/>
            <a:ext cx="253661" cy="76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862450" y="4419601"/>
            <a:ext cx="7052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77577" y="3375208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88425" y="3352800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95700" y="3390146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34350" y="3352800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996050" y="3375208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5200" y="3397615"/>
            <a:ext cx="0" cy="12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30654" y="4495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26054" y="4495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21454" y="4495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77000" y="4495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788454" y="4495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" y="216376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1000" y="3821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630A-6307-4BA7-A3FA-400EE16CBE5E}" type="slidenum">
              <a:rPr lang="he-IL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30"/>
          </a:xfrm>
        </p:spPr>
        <p:txBody>
          <a:bodyPr/>
          <a:lstStyle/>
          <a:p>
            <a:r>
              <a:rPr lang="en-US" dirty="0" smtClean="0"/>
              <a:t> Hardware-like Pipeline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04800" y="5808414"/>
            <a:ext cx="864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Needs 5 stages: two with 64 cores each, three with one core each (total 131 cores)</a:t>
            </a:r>
          </a:p>
          <a:p>
            <a:pPr algn="l" rtl="0"/>
            <a:r>
              <a:rPr lang="en-US" dirty="0" smtClean="0"/>
              <a:t>If only 64 cores, time / step = 64x2 + 25 = 153 (how ? What is the utilization?)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Hard to program, inefficient, inflexible, fixed task per core. </a:t>
            </a:r>
            <a:r>
              <a:rPr lang="en-US" u="sng" dirty="0" smtClean="0">
                <a:solidFill>
                  <a:srgbClr val="C00000"/>
                </a:solidFill>
              </a:rPr>
              <a:t>Need to store 5 images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630A-6307-4BA7-A3FA-400EE16CBE5E}" type="slidenum">
              <a:rPr lang="he-IL" smtClean="0"/>
              <a:pPr/>
              <a:t>58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-4505033" y="1078468"/>
            <a:ext cx="15920941" cy="4809290"/>
            <a:chOff x="-4505033" y="1078468"/>
            <a:chExt cx="15920941" cy="4809290"/>
          </a:xfrm>
        </p:grpSpPr>
        <p:grpSp>
          <p:nvGrpSpPr>
            <p:cNvPr id="83" name="Group 82"/>
            <p:cNvGrpSpPr/>
            <p:nvPr/>
          </p:nvGrpSpPr>
          <p:grpSpPr>
            <a:xfrm>
              <a:off x="-644307" y="1078468"/>
              <a:ext cx="10457282" cy="4809290"/>
              <a:chOff x="-644307" y="1078468"/>
              <a:chExt cx="10457282" cy="480929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57010" y="2119831"/>
                <a:ext cx="58852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286751" y="210371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89837" y="152400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89743" y="1524000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910147" y="2087695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657010" y="1450825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967858" y="1447800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275133" y="1503641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213783" y="1483283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5483" y="1450825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94633" y="1447800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521540" y="1447800"/>
                <a:ext cx="0" cy="4384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1971362" y="2926081"/>
                <a:ext cx="58852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01103" y="290996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04189" y="233025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904095" y="2330250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24499" y="2893945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73357" y="3732331"/>
                <a:ext cx="58852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903098" y="371621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06184" y="313650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206090" y="3136500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526494" y="3700195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575352" y="4538581"/>
                <a:ext cx="58852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05093" y="452246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908179" y="394275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508085" y="3942750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877347" y="5344831"/>
                <a:ext cx="58852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07088" y="532871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10174" y="474900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644307" y="2331877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76097" y="2895572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86584" y="2895600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8175" y="3138155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88579" y="3701850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60326" y="4523664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-636588" y="3943952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63318" y="3943952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83722" y="4507647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971174" y="5324612"/>
                <a:ext cx="398082" cy="6018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4260" y="4744900"/>
                <a:ext cx="1161596" cy="63992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74166" y="4744900"/>
                <a:ext cx="1304890" cy="639923"/>
              </a:xfrm>
              <a:prstGeom prst="rect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94570" y="5308595"/>
                <a:ext cx="253661" cy="76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48967" y="1447800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</a:t>
                </a:r>
                <a:r>
                  <a:rPr lang="en-US" dirty="0" err="1" smtClean="0"/>
                  <a:t>i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7520" y="1078468"/>
                <a:ext cx="1567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Time step i+1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132174" y="1078675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i+2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429450" y="1078882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i+3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726726" y="1079089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24002" y="1079296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i+5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383686" y="1078675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09970" y="1447800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Step i+7</a:t>
                </a:r>
                <a:endParaRPr lang="en-US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226408" y="1447800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k+4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668175" y="1817132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539433" y="2297668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k+5</a:t>
              </a:r>
              <a:endParaRPr lang="en-US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1981200" y="2667000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5852458" y="3111911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k+6</a:t>
              </a:r>
              <a:endParaRPr lang="en-US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3294225" y="3481243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7165483" y="3914279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k+7</a:t>
              </a:r>
              <a:endParaRPr lang="en-US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07250" y="4283611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5920275" y="5085979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939400" y="4723711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k+3</a:t>
              </a:r>
              <a:endParaRPr lang="en-US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-618833" y="5093043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44000" y="3886200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k+2</a:t>
              </a:r>
              <a:endParaRPr lang="en-US" dirty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-1914233" y="4255532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-651400" y="3048689"/>
              <a:ext cx="14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/>
                <a:t>Image k+1</a:t>
              </a:r>
              <a:endParaRPr lang="en-US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-3209633" y="3418021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-4505033" y="2580510"/>
              <a:ext cx="54956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6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/>
              <a:t>/ </a:t>
            </a:r>
            <a:r>
              <a:rPr lang="en-US" dirty="0" smtClean="0"/>
              <a:t>pipelined “</a:t>
            </a:r>
            <a:r>
              <a:rPr lang="en-US" dirty="0" err="1" smtClean="0"/>
              <a:t>ManyFlow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630A-6307-4BA7-A3FA-400EE16CBE5E}" type="slidenum">
              <a:rPr lang="he-IL" smtClean="0"/>
              <a:pPr/>
              <a:t>59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5322" y="2119831"/>
            <a:ext cx="588528" cy="457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85322" y="1450825"/>
            <a:ext cx="0" cy="4384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96170" y="1447800"/>
            <a:ext cx="0" cy="4384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4409" y="2895572"/>
            <a:ext cx="253661" cy="76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896" y="2895600"/>
            <a:ext cx="253661" cy="76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6487" y="3138155"/>
            <a:ext cx="1304890" cy="63992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8638" y="4523664"/>
            <a:ext cx="398082" cy="601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2572" y="4744900"/>
            <a:ext cx="1161596" cy="639923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512" y="1295400"/>
            <a:ext cx="559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All 5 stages are independent (order does not matter) </a:t>
            </a:r>
          </a:p>
          <a:p>
            <a:pPr marL="285750" indent="-285750" algn="l" rtl="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Can run concurrently</a:t>
            </a:r>
          </a:p>
          <a:p>
            <a:pPr marL="285750" indent="-285750" algn="l" rtl="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Scheduler will dispatch most efficiently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120843" y="2362200"/>
            <a:ext cx="3984469" cy="3651616"/>
            <a:chOff x="3120843" y="2825384"/>
            <a:chExt cx="3984469" cy="3651616"/>
          </a:xfrm>
        </p:grpSpPr>
        <p:sp>
          <p:nvSpPr>
            <p:cNvPr id="14" name="Rectangle 13"/>
            <p:cNvSpPr/>
            <p:nvPr/>
          </p:nvSpPr>
          <p:spPr>
            <a:xfrm>
              <a:off x="4089360" y="3876040"/>
              <a:ext cx="609600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tx1"/>
                  </a:solidFill>
                </a:rPr>
                <a:t>)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0843" y="3952240"/>
              <a:ext cx="609600" cy="5334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bg1"/>
                  </a:solidFill>
                </a:rPr>
                <a:t>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6960" y="3952240"/>
              <a:ext cx="609600" cy="533400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bg1"/>
                  </a:solidFill>
                </a:rPr>
                <a:t>B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3064" y="3952240"/>
              <a:ext cx="6096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17552" y="3876040"/>
              <a:ext cx="557815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tx1"/>
                  </a:solidFill>
                </a:rPr>
                <a:t>)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65152" y="3952240"/>
              <a:ext cx="557815" cy="533400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tx1"/>
                  </a:solidFill>
                </a:rPr>
                <a:t>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1303" y="3976954"/>
              <a:ext cx="544009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400" b="1" dirty="0" smtClean="0">
                  <a:solidFill>
                    <a:schemeClr val="bg1"/>
                  </a:solidFill>
                </a:rPr>
                <a:t>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H="1">
              <a:off x="5352712" y="4485640"/>
              <a:ext cx="591348" cy="66567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648386" y="4525355"/>
              <a:ext cx="1184922" cy="62595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6" idx="2"/>
            </p:cNvCxnSpPr>
            <p:nvPr/>
          </p:nvCxnSpPr>
          <p:spPr>
            <a:xfrm>
              <a:off x="4241760" y="4485640"/>
              <a:ext cx="703312" cy="66083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</p:cNvCxnSpPr>
            <p:nvPr/>
          </p:nvCxnSpPr>
          <p:spPr>
            <a:xfrm>
              <a:off x="3425643" y="4485640"/>
              <a:ext cx="1273317" cy="66083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32904" y="3491055"/>
              <a:ext cx="0" cy="485899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24992" y="3491055"/>
              <a:ext cx="0" cy="485899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61096" y="3491055"/>
              <a:ext cx="0" cy="485899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53184" y="3491055"/>
              <a:ext cx="0" cy="490847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17280" y="3491055"/>
              <a:ext cx="0" cy="490847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097218" y="5151311"/>
              <a:ext cx="2165440" cy="660018"/>
            </a:xfrm>
            <a:prstGeom prst="roundRect">
              <a:avLst>
                <a:gd name="adj" fmla="val 35389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Pipeline Stage Sync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425643" y="3491055"/>
              <a:ext cx="3391637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7" idx="2"/>
              <a:endCxn id="31" idx="0"/>
            </p:cNvCxnSpPr>
            <p:nvPr/>
          </p:nvCxnSpPr>
          <p:spPr>
            <a:xfrm>
              <a:off x="5177864" y="4485640"/>
              <a:ext cx="2074" cy="66567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179938" y="5811329"/>
              <a:ext cx="2074" cy="66567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159022" y="2825384"/>
              <a:ext cx="2074" cy="66567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17133" y="24384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Image</a:t>
            </a:r>
          </a:p>
          <a:p>
            <a:pPr algn="ctr" rtl="0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7133" y="31242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Image</a:t>
            </a:r>
          </a:p>
          <a:p>
            <a:pPr algn="ctr" rtl="0"/>
            <a:r>
              <a:rPr lang="en-US" dirty="0" smtClean="0"/>
              <a:t>k+1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7133" y="400186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/>
              <a:t>Image</a:t>
            </a:r>
          </a:p>
          <a:p>
            <a:pPr algn="ctr" rtl="0"/>
            <a:r>
              <a:rPr lang="en-US" dirty="0" smtClean="0"/>
              <a:t>k+2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7133" y="47244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Image</a:t>
            </a:r>
          </a:p>
          <a:p>
            <a:pPr algn="ctr" rtl="0"/>
            <a:r>
              <a:rPr lang="en-US" dirty="0" smtClean="0"/>
              <a:t>k+3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7133" y="17526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Image</a:t>
            </a:r>
          </a:p>
          <a:p>
            <a:pPr algn="ctr" rtl="0"/>
            <a:r>
              <a:rPr lang="en-US" dirty="0" smtClean="0"/>
              <a:t>k+4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26172" y="12661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Step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85321" y="6158410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Still need </a:t>
            </a:r>
            <a:r>
              <a:rPr lang="en-US" dirty="0">
                <a:solidFill>
                  <a:srgbClr val="C00000"/>
                </a:solidFill>
              </a:rPr>
              <a:t>to store 5 </a:t>
            </a:r>
            <a:r>
              <a:rPr lang="en-US" dirty="0" smtClean="0">
                <a:solidFill>
                  <a:srgbClr val="C00000"/>
                </a:solidFill>
              </a:rPr>
              <a:t>images (and their temporary storage)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(parallel) program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formal approach to parallel programming is the PRAM model</a:t>
            </a:r>
          </a:p>
          <a:p>
            <a:r>
              <a:rPr lang="en-US" dirty="0" smtClean="0"/>
              <a:t>Manages</a:t>
            </a:r>
          </a:p>
          <a:p>
            <a:pPr lvl="1"/>
            <a:r>
              <a:rPr lang="en-US" dirty="0" smtClean="0"/>
              <a:t>all cores as a single shared resource</a:t>
            </a:r>
          </a:p>
          <a:p>
            <a:pPr lvl="1"/>
            <a:r>
              <a:rPr lang="en-US" dirty="0" smtClean="0"/>
              <a:t>all memory </a:t>
            </a:r>
            <a:r>
              <a:rPr lang="en-US" dirty="0"/>
              <a:t>as a single shared </a:t>
            </a:r>
            <a:r>
              <a:rPr lang="en-US" dirty="0" smtClean="0"/>
              <a:t>resource</a:t>
            </a:r>
          </a:p>
          <a:p>
            <a:r>
              <a:rPr lang="en-US" dirty="0" smtClean="0"/>
              <a:t>and more…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191915"/>
            <a:ext cx="948037" cy="1399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232" y="5629801"/>
            <a:ext cx="227658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dirty="0"/>
              <a:t>Joseph F. </a:t>
            </a:r>
            <a:r>
              <a:rPr lang="en-US" sz="1050" dirty="0" err="1"/>
              <a:t>JaJa</a:t>
            </a:r>
            <a:r>
              <a:rPr lang="en-US" sz="1050" dirty="0"/>
              <a:t>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Introduction </a:t>
            </a:r>
            <a:r>
              <a:rPr lang="en-US" sz="1050" dirty="0"/>
              <a:t>to Parallel Algorithms,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1992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2" y="4172069"/>
            <a:ext cx="1056436" cy="1459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3809" y="5629801"/>
            <a:ext cx="21932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dirty="0" err="1"/>
              <a:t>Cormen</a:t>
            </a:r>
            <a:r>
              <a:rPr lang="en-US" sz="1050" dirty="0" smtClean="0"/>
              <a:t>, </a:t>
            </a:r>
            <a:r>
              <a:rPr lang="en-US" sz="1050" dirty="0" err="1"/>
              <a:t>Leiserson</a:t>
            </a:r>
            <a:r>
              <a:rPr lang="en-US" sz="1050" dirty="0" smtClean="0"/>
              <a:t>, </a:t>
            </a:r>
            <a:r>
              <a:rPr lang="en-US" sz="1050" dirty="0" err="1"/>
              <a:t>Rivest</a:t>
            </a:r>
            <a:r>
              <a:rPr lang="en-US" sz="1050" dirty="0"/>
              <a:t>, </a:t>
            </a:r>
            <a:r>
              <a:rPr lang="en-US" sz="1050" dirty="0" smtClean="0"/>
              <a:t>Stein,</a:t>
            </a:r>
          </a:p>
          <a:p>
            <a:pPr algn="l" rtl="0"/>
            <a:r>
              <a:rPr lang="en-US" sz="1050" dirty="0" smtClean="0"/>
              <a:t>Introduction </a:t>
            </a:r>
            <a:r>
              <a:rPr lang="en-US" sz="1050" dirty="0"/>
              <a:t>to </a:t>
            </a:r>
            <a:r>
              <a:rPr lang="en-US" sz="1050" dirty="0" smtClean="0"/>
              <a:t>algorithms,</a:t>
            </a:r>
          </a:p>
          <a:p>
            <a:pPr algn="l" rtl="0"/>
            <a:r>
              <a:rPr lang="en-US" sz="1050" dirty="0" smtClean="0"/>
              <a:t>2009</a:t>
            </a:r>
            <a:endParaRPr lang="en-US" sz="105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5904148" y="4689140"/>
            <a:ext cx="828092" cy="21251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/ </a:t>
            </a:r>
            <a:r>
              <a:rPr lang="en-US" dirty="0" smtClean="0"/>
              <a:t>pipelined </a:t>
            </a:r>
            <a:r>
              <a:rPr lang="en-US" dirty="0"/>
              <a:t>“</a:t>
            </a:r>
            <a:r>
              <a:rPr lang="en-US" dirty="0" err="1"/>
              <a:t>ManyFlow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5F93-4233-4FFB-8E25-91C00949560D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8216" y="2261286"/>
            <a:ext cx="609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699" y="2337486"/>
            <a:ext cx="609600" cy="533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2337486"/>
            <a:ext cx="609600" cy="53340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337486"/>
            <a:ext cx="6096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6408" y="2261286"/>
            <a:ext cx="55781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008" y="2337486"/>
            <a:ext cx="557815" cy="53340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0159" y="2362200"/>
            <a:ext cx="544009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4461520" y="2870886"/>
            <a:ext cx="461396" cy="132167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5556" y="2344250"/>
            <a:ext cx="1371511" cy="652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Input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raw image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644008" y="2910601"/>
            <a:ext cx="1168155" cy="128196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54120" y="2870886"/>
            <a:ext cx="129848" cy="132167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>
            <a:off x="3220616" y="2870886"/>
            <a:ext cx="919336" cy="132167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>
            <a:off x="2404499" y="2870886"/>
            <a:ext cx="1519429" cy="132167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</p:cNvCxnSpPr>
          <p:nvPr/>
        </p:nvCxnSpPr>
        <p:spPr>
          <a:xfrm>
            <a:off x="1261312" y="2996952"/>
            <a:ext cx="2416504" cy="119561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11760" y="1876301"/>
            <a:ext cx="0" cy="4858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3848" y="1876301"/>
            <a:ext cx="0" cy="4858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39952" y="1876301"/>
            <a:ext cx="0" cy="4858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32040" y="1876301"/>
            <a:ext cx="0" cy="49084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6136" y="1876301"/>
            <a:ext cx="0" cy="49084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300191" y="2362200"/>
            <a:ext cx="1504575" cy="837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Output</a:t>
            </a: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ompressed image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43" idx="2"/>
          </p:cNvCxnSpPr>
          <p:nvPr/>
        </p:nvCxnSpPr>
        <p:spPr>
          <a:xfrm flipH="1">
            <a:off x="4796409" y="3199437"/>
            <a:ext cx="2256070" cy="9931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76256" y="1876301"/>
            <a:ext cx="0" cy="49084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42182" y="1876301"/>
            <a:ext cx="6650197" cy="2646272"/>
          </a:xfrm>
          <a:custGeom>
            <a:avLst/>
            <a:gdLst>
              <a:gd name="connsiteX0" fmla="*/ 4757351 w 6462584"/>
              <a:gd name="connsiteY0" fmla="*/ 2607276 h 2607276"/>
              <a:gd name="connsiteX1" fmla="*/ 6462584 w 6462584"/>
              <a:gd name="connsiteY1" fmla="*/ 2607276 h 2607276"/>
              <a:gd name="connsiteX2" fmla="*/ 6462584 w 6462584"/>
              <a:gd name="connsiteY2" fmla="*/ 0 h 2607276"/>
              <a:gd name="connsiteX3" fmla="*/ 0 w 6462584"/>
              <a:gd name="connsiteY3" fmla="*/ 0 h 2607276"/>
              <a:gd name="connsiteX0" fmla="*/ 4021081 w 6462584"/>
              <a:gd name="connsiteY0" fmla="*/ 2607276 h 2607276"/>
              <a:gd name="connsiteX1" fmla="*/ 6462584 w 6462584"/>
              <a:gd name="connsiteY1" fmla="*/ 2607276 h 2607276"/>
              <a:gd name="connsiteX2" fmla="*/ 6462584 w 6462584"/>
              <a:gd name="connsiteY2" fmla="*/ 0 h 2607276"/>
              <a:gd name="connsiteX3" fmla="*/ 0 w 6462584"/>
              <a:gd name="connsiteY3" fmla="*/ 0 h 2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2584" h="2607276">
                <a:moveTo>
                  <a:pt x="4021081" y="2607276"/>
                </a:moveTo>
                <a:lnTo>
                  <a:pt x="6462584" y="2607276"/>
                </a:lnTo>
                <a:lnTo>
                  <a:pt x="6462584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362337" y="1863944"/>
            <a:ext cx="0" cy="4858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203848" y="4192564"/>
            <a:ext cx="2165440" cy="660018"/>
          </a:xfrm>
          <a:prstGeom prst="roundRect">
            <a:avLst>
              <a:gd name="adj" fmla="val 3538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 Stage Sync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9382" y="5412409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Task graph for continuous execution</a:t>
            </a:r>
          </a:p>
          <a:p>
            <a:pPr algn="l" rtl="0"/>
            <a:r>
              <a:rPr lang="en-US" dirty="0" smtClean="0"/>
              <a:t>Includes two more pipe stages, for I/O of images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0946" y="6158410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Now need </a:t>
            </a:r>
            <a:r>
              <a:rPr lang="en-US" dirty="0">
                <a:solidFill>
                  <a:srgbClr val="C00000"/>
                </a:solidFill>
              </a:rPr>
              <a:t>to store </a:t>
            </a:r>
            <a:r>
              <a:rPr lang="en-US" dirty="0" smtClean="0">
                <a:solidFill>
                  <a:srgbClr val="C00000"/>
                </a:solidFill>
              </a:rPr>
              <a:t>7 images (and their temporary storage)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" y="503063"/>
            <a:ext cx="86868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6495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Parallel / pipelined “</a:t>
            </a:r>
            <a:r>
              <a:rPr lang="en-US" sz="4000" dirty="0" err="1"/>
              <a:t>ManyFlow</a:t>
            </a:r>
            <a:r>
              <a:rPr lang="en-US" sz="4000" dirty="0" smtClean="0"/>
              <a:t>”</a:t>
            </a:r>
            <a:br>
              <a:rPr lang="en-US" sz="4000" dirty="0" smtClean="0"/>
            </a:br>
            <a:r>
              <a:rPr lang="en-US" sz="2700" dirty="0" smtClean="0"/>
              <a:t>(automatically scheduled)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5F93-4233-4FFB-8E25-91C00949560D}" type="slidenum">
              <a:rPr lang="en-US" smtClean="0"/>
              <a:t>61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169" y="6213562"/>
            <a:ext cx="576064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7"/>
          </p:cNvCxnSpPr>
          <p:nvPr/>
        </p:nvCxnSpPr>
        <p:spPr>
          <a:xfrm flipV="1">
            <a:off x="994870" y="4797152"/>
            <a:ext cx="1463806" cy="1479682"/>
          </a:xfrm>
          <a:prstGeom prst="straightConnector1">
            <a:avLst/>
          </a:pr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Oval 10"/>
          <p:cNvSpPr/>
          <p:nvPr/>
        </p:nvSpPr>
        <p:spPr>
          <a:xfrm>
            <a:off x="2458676" y="1484784"/>
            <a:ext cx="432048" cy="429040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2034" y="6112460"/>
            <a:ext cx="663941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5866" y="3597301"/>
            <a:ext cx="1028062" cy="2515159"/>
          </a:xfrm>
          <a:prstGeom prst="straightConnector1">
            <a:avLst/>
          </a:prstGeom>
          <a:noFill/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6516216" y="1484784"/>
            <a:ext cx="432048" cy="4290404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13594" y="4175502"/>
            <a:ext cx="2302622" cy="2011128"/>
          </a:xfrm>
          <a:prstGeom prst="straightConnector1">
            <a:avLst/>
          </a:prstGeom>
          <a:noFill/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48264" y="4293096"/>
            <a:ext cx="288032" cy="1728192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Oval 31"/>
          <p:cNvSpPr/>
          <p:nvPr/>
        </p:nvSpPr>
        <p:spPr>
          <a:xfrm>
            <a:off x="7020272" y="60212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54887" y="755412"/>
            <a:ext cx="230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utilization: 99%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81378" y="328498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6958" y="567525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23928" y="558924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16216" y="335699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59293" y="580526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7067" y="1772816"/>
            <a:ext cx="1664225" cy="518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0475" y="775751"/>
            <a:ext cx="356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compression time (piped): 95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691680" y="1052736"/>
            <a:ext cx="432048" cy="72008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defTabSz="457200">
              <a:buNone/>
            </a:pPr>
            <a:r>
              <a:rPr lang="en-US" sz="1800" dirty="0" smtClean="0"/>
              <a:t>PROGRAM</a:t>
            </a:r>
          </a:p>
          <a:p>
            <a:pPr marL="0" indent="0" defTabSz="457200">
              <a:buNone/>
            </a:pPr>
            <a:r>
              <a:rPr lang="en-US" sz="1000" dirty="0" smtClean="0"/>
              <a:t>#</a:t>
            </a:r>
            <a:r>
              <a:rPr lang="en-US" sz="1000" dirty="0"/>
              <a:t>include &lt;</a:t>
            </a:r>
            <a:r>
              <a:rPr lang="en-US" sz="1000" dirty="0" err="1"/>
              <a:t>stdio.h</a:t>
            </a:r>
            <a:r>
              <a:rPr lang="en-US" sz="1000" dirty="0"/>
              <a:t>&gt;</a:t>
            </a:r>
          </a:p>
          <a:p>
            <a:pPr marL="0" indent="0" defTabSz="457200">
              <a:buNone/>
            </a:pPr>
            <a:r>
              <a:rPr lang="en-US" sz="1000" dirty="0"/>
              <a:t>#include &lt;</a:t>
            </a:r>
            <a:r>
              <a:rPr lang="en-US" sz="1000" dirty="0" err="1"/>
              <a:t>stdlib.h</a:t>
            </a:r>
            <a:r>
              <a:rPr lang="en-US" sz="1000" dirty="0"/>
              <a:t>&gt;</a:t>
            </a:r>
          </a:p>
          <a:p>
            <a:pPr marL="0" indent="0" defTabSz="457200">
              <a:buNone/>
            </a:pPr>
            <a:r>
              <a:rPr lang="en-US" sz="1000" dirty="0"/>
              <a:t>#include &lt;</a:t>
            </a:r>
            <a:r>
              <a:rPr lang="en-US" sz="1000" dirty="0" err="1"/>
              <a:t>string.h</a:t>
            </a:r>
            <a:r>
              <a:rPr lang="en-US" sz="1000" dirty="0"/>
              <a:t>&gt;</a:t>
            </a:r>
          </a:p>
          <a:p>
            <a:pPr marL="0" indent="0" defTabSz="457200">
              <a:buNone/>
            </a:pPr>
            <a:r>
              <a:rPr lang="en-US" sz="1000" dirty="0" smtClean="0"/>
              <a:t>#</a:t>
            </a:r>
            <a:r>
              <a:rPr lang="en-US" sz="1000" dirty="0"/>
              <a:t>define </a:t>
            </a:r>
            <a:r>
              <a:rPr lang="en-US" sz="1000" dirty="0" smtClean="0"/>
              <a:t>	N </a:t>
            </a:r>
            <a:r>
              <a:rPr lang="en-US" sz="1000" dirty="0"/>
              <a:t>1000</a:t>
            </a:r>
          </a:p>
          <a:p>
            <a:pPr marL="0" indent="0" defTabSz="457200">
              <a:buNone/>
            </a:pPr>
            <a:r>
              <a:rPr lang="en-US" sz="1000" dirty="0" err="1" smtClean="0"/>
              <a:t>int</a:t>
            </a:r>
            <a:r>
              <a:rPr lang="en-US" sz="1000" dirty="0"/>
              <a:t>	</a:t>
            </a:r>
            <a:r>
              <a:rPr lang="en-US" sz="1000" dirty="0" err="1"/>
              <a:t>round_counter</a:t>
            </a:r>
            <a:r>
              <a:rPr lang="en-US" sz="1000" dirty="0"/>
              <a:t> = 0;</a:t>
            </a:r>
          </a:p>
          <a:p>
            <a:pPr marL="0" indent="0" defTabSz="457200">
              <a:buNone/>
            </a:pP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()  {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err="1" smtClean="0"/>
              <a:t>set_task_quota</a:t>
            </a:r>
            <a:r>
              <a:rPr lang="en-US" sz="1000" dirty="0" smtClean="0"/>
              <a:t>(BB,N</a:t>
            </a:r>
            <a:r>
              <a:rPr lang="en-US" sz="1000" dirty="0"/>
              <a:t>);</a:t>
            </a:r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err="1"/>
              <a:t>set_task_quota</a:t>
            </a:r>
            <a:r>
              <a:rPr lang="en-US" sz="1000" dirty="0"/>
              <a:t> (DD,N</a:t>
            </a:r>
            <a:r>
              <a:rPr lang="en-US" sz="1000" dirty="0" smtClean="0"/>
              <a:t>);</a:t>
            </a:r>
          </a:p>
          <a:p>
            <a:pPr marL="0" indent="0" defTabSz="457200">
              <a:buNone/>
            </a:pPr>
            <a:r>
              <a:rPr lang="en-US" sz="1000" dirty="0" smtClean="0"/>
              <a:t>}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AA (void</a:t>
            </a:r>
            <a:r>
              <a:rPr lang="en-US" sz="1000" dirty="0" smtClean="0"/>
              <a:t>)	{	</a:t>
            </a:r>
            <a:r>
              <a:rPr lang="en-US" sz="1000" dirty="0" err="1" smtClean="0"/>
              <a:t>set_task_runtime</a:t>
            </a:r>
            <a:r>
              <a:rPr lang="en-US" sz="1000" dirty="0" smtClean="0"/>
              <a:t>(25);	} 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BB (void</a:t>
            </a:r>
            <a:r>
              <a:rPr lang="en-US" sz="1000" dirty="0" smtClean="0"/>
              <a:t>)	{	</a:t>
            </a:r>
            <a:r>
              <a:rPr lang="en-US" sz="1000" dirty="0" err="1" smtClean="0"/>
              <a:t>set_task_runtime</a:t>
            </a:r>
            <a:r>
              <a:rPr lang="en-US" sz="1000" dirty="0" smtClean="0"/>
              <a:t>(3);	} 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CC (void</a:t>
            </a:r>
            <a:r>
              <a:rPr lang="en-US" sz="1000" dirty="0" smtClean="0"/>
              <a:t>)	{	</a:t>
            </a:r>
            <a:r>
              <a:rPr lang="en-US" sz="1000" dirty="0" err="1" smtClean="0"/>
              <a:t>set_task_runtime</a:t>
            </a:r>
            <a:r>
              <a:rPr lang="en-US" sz="1000" dirty="0" smtClean="0"/>
              <a:t>(20);	} 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DD (void</a:t>
            </a:r>
            <a:r>
              <a:rPr lang="en-US" sz="1000" dirty="0" smtClean="0"/>
              <a:t>)	{	</a:t>
            </a:r>
            <a:r>
              <a:rPr lang="en-US" sz="1000" dirty="0" err="1" smtClean="0"/>
              <a:t>set_task_runtime</a:t>
            </a:r>
            <a:r>
              <a:rPr lang="en-US" sz="1000" dirty="0" smtClean="0"/>
              <a:t>(3);	} 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void EE (void</a:t>
            </a:r>
            <a:r>
              <a:rPr lang="en-US" sz="1000" dirty="0" smtClean="0"/>
              <a:t>)	{	</a:t>
            </a:r>
            <a:r>
              <a:rPr lang="en-US" sz="1000" dirty="0" err="1" smtClean="0"/>
              <a:t>set_task_runtime</a:t>
            </a:r>
            <a:r>
              <a:rPr lang="en-US" sz="1000" dirty="0" smtClean="0"/>
              <a:t>(10);	}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(void)   {</a:t>
            </a:r>
          </a:p>
          <a:p>
            <a:pPr marL="0" indent="0" defTabSz="457200">
              <a:buNone/>
            </a:pPr>
            <a:r>
              <a:rPr lang="en-US" sz="1000" dirty="0" smtClean="0"/>
              <a:t>	</a:t>
            </a:r>
            <a:r>
              <a:rPr lang="en-US" sz="1000" dirty="0" err="1" smtClean="0"/>
              <a:t>round_counter</a:t>
            </a:r>
            <a:r>
              <a:rPr lang="en-US" sz="1000" dirty="0"/>
              <a:t>++;</a:t>
            </a:r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smtClean="0"/>
              <a:t>if  (</a:t>
            </a:r>
            <a:r>
              <a:rPr lang="en-US" sz="1000" dirty="0" err="1"/>
              <a:t>round_counter</a:t>
            </a:r>
            <a:r>
              <a:rPr lang="en-US" sz="1000" dirty="0"/>
              <a:t> &lt; 5</a:t>
            </a:r>
            <a:r>
              <a:rPr lang="en-US" sz="1000" dirty="0" smtClean="0"/>
              <a:t>)</a:t>
            </a:r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smtClean="0"/>
              <a:t>	return(0);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smtClean="0"/>
              <a:t>else</a:t>
            </a:r>
          </a:p>
          <a:p>
            <a:pPr marL="0" indent="0" defTabSz="457200">
              <a:buNone/>
            </a:pPr>
            <a:r>
              <a:rPr lang="en-US" sz="1000" dirty="0"/>
              <a:t>	</a:t>
            </a:r>
            <a:r>
              <a:rPr lang="en-US" sz="1000" dirty="0" smtClean="0"/>
              <a:t>	return(1);</a:t>
            </a:r>
          </a:p>
          <a:p>
            <a:pPr marL="0" indent="0" defTabSz="457200">
              <a:buNone/>
            </a:pPr>
            <a:r>
              <a:rPr lang="en-US" sz="1000" dirty="0" smtClean="0"/>
              <a:t>}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 smtClean="0"/>
              <a:t>void </a:t>
            </a:r>
            <a:r>
              <a:rPr lang="en-US" sz="1000" dirty="0" err="1"/>
              <a:t>program_end</a:t>
            </a:r>
            <a:r>
              <a:rPr lang="en-US" sz="1000" dirty="0"/>
              <a:t>(void</a:t>
            </a:r>
            <a:r>
              <a:rPr lang="en-US" sz="1000" dirty="0" smtClean="0"/>
              <a:t>) 	{ }</a:t>
            </a:r>
            <a:endParaRPr lang="en-US" sz="1000" dirty="0"/>
          </a:p>
          <a:p>
            <a:pPr marL="0" indent="0" defTabSz="457200">
              <a:buNone/>
            </a:pPr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defTabSz="457200">
              <a:buNone/>
            </a:pPr>
            <a:r>
              <a:rPr lang="en-US" sz="1800" dirty="0" smtClean="0"/>
              <a:t>TASK graph</a:t>
            </a:r>
          </a:p>
          <a:p>
            <a:pPr marL="0" indent="0" defTabSz="457200">
              <a:buNone/>
            </a:pPr>
            <a:r>
              <a:rPr lang="en-US" sz="1000" dirty="0" smtClean="0"/>
              <a:t>regular</a:t>
            </a:r>
            <a:r>
              <a:rPr lang="en-US" sz="1000" dirty="0"/>
              <a:t>	</a:t>
            </a:r>
            <a:r>
              <a:rPr lang="en-US" sz="1000" dirty="0" smtClean="0"/>
              <a:t>task	</a:t>
            </a:r>
            <a:r>
              <a:rPr lang="en-US" sz="1000" dirty="0" err="1" smtClean="0"/>
              <a:t>program_start</a:t>
            </a:r>
            <a:r>
              <a:rPr lang="en-US" sz="1000" dirty="0"/>
              <a:t>()</a:t>
            </a:r>
          </a:p>
          <a:p>
            <a:pPr marL="0" indent="0" defTabSz="457200">
              <a:buNone/>
            </a:pPr>
            <a:r>
              <a:rPr lang="en-US" sz="1000" dirty="0" smtClean="0"/>
              <a:t>regular</a:t>
            </a:r>
            <a:r>
              <a:rPr lang="en-US" sz="1000" dirty="0"/>
              <a:t>	</a:t>
            </a:r>
            <a:r>
              <a:rPr lang="en-US" sz="1000" dirty="0" smtClean="0"/>
              <a:t>task 	AA	(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 ||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==0)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regular	</a:t>
            </a:r>
            <a:r>
              <a:rPr lang="en-US" sz="1000" dirty="0" smtClean="0"/>
              <a:t>task 	CC	(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 ||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==0)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regular	</a:t>
            </a:r>
            <a:r>
              <a:rPr lang="en-US" sz="1000" dirty="0" smtClean="0"/>
              <a:t>task 	EE	(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 ||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==0)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d</a:t>
            </a:r>
            <a:r>
              <a:rPr lang="en-US" sz="1000" dirty="0" smtClean="0"/>
              <a:t>uplicable  task 	BB	(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 ||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==0)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d</a:t>
            </a:r>
            <a:r>
              <a:rPr lang="en-US" sz="1000" dirty="0" smtClean="0"/>
              <a:t>uplicable  task 	DD	(</a:t>
            </a:r>
            <a:r>
              <a:rPr lang="en-US" sz="1000" dirty="0" err="1" smtClean="0"/>
              <a:t>program_start</a:t>
            </a:r>
            <a:r>
              <a:rPr lang="en-US" sz="1000" dirty="0" smtClean="0"/>
              <a:t> || 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==0)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 smtClean="0"/>
              <a:t>regular task 	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	(AA &amp;&amp; BB &amp;&amp; CC &amp;&amp; DD &amp;&amp; EE)</a:t>
            </a:r>
            <a:endParaRPr lang="en-US" sz="1000" dirty="0"/>
          </a:p>
          <a:p>
            <a:pPr marL="0" indent="0" defTabSz="457200">
              <a:buNone/>
            </a:pPr>
            <a:r>
              <a:rPr lang="en-US" sz="1000" dirty="0"/>
              <a:t>r</a:t>
            </a:r>
            <a:r>
              <a:rPr lang="en-US" sz="1000" dirty="0" smtClean="0"/>
              <a:t>egular task 	</a:t>
            </a:r>
            <a:r>
              <a:rPr lang="en-US" sz="1000" dirty="0" err="1" smtClean="0"/>
              <a:t>program_end</a:t>
            </a:r>
            <a:r>
              <a:rPr lang="en-US" sz="1000" dirty="0" smtClean="0"/>
              <a:t>	(</a:t>
            </a:r>
            <a:r>
              <a:rPr lang="en-US" sz="1000" dirty="0" err="1" smtClean="0"/>
              <a:t>task_manager</a:t>
            </a:r>
            <a:r>
              <a:rPr lang="en-US" sz="1000" dirty="0" smtClean="0"/>
              <a:t>==1</a:t>
            </a:r>
            <a:r>
              <a:rPr lang="en-US" sz="1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630A-6307-4BA7-A3FA-400EE16CBE5E}" type="slidenum">
              <a:rPr lang="he-IL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" y="5861283"/>
            <a:ext cx="39501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dirty="0" smtClean="0"/>
              <a:t>(for simplicity, real task code replaced by indication of duration)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194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on-chip memory is limited?</a:t>
            </a:r>
          </a:p>
          <a:p>
            <a:pPr lvl="1"/>
            <a:r>
              <a:rPr lang="en-US" dirty="0" smtClean="0"/>
              <a:t>Input &amp; output to/from same area</a:t>
            </a:r>
          </a:p>
          <a:p>
            <a:pPr lvl="1"/>
            <a:r>
              <a:rPr lang="en-US" dirty="0" smtClean="0"/>
              <a:t>Process smaller data blocks</a:t>
            </a:r>
          </a:p>
          <a:p>
            <a:pPr lvl="1"/>
            <a:r>
              <a:rPr lang="en-US" dirty="0" smtClean="0"/>
              <a:t>Decompose algorithm to fewer steps</a:t>
            </a:r>
          </a:p>
          <a:p>
            <a:pPr lvl="2"/>
            <a:r>
              <a:rPr lang="en-US" dirty="0" smtClean="0"/>
              <a:t>Beware of combining serial and parallel code segments in same pipe stage</a:t>
            </a:r>
          </a:p>
          <a:p>
            <a:pPr lvl="2"/>
            <a:r>
              <a:rPr lang="en-US" dirty="0" smtClean="0"/>
              <a:t>Stages may be serial, highly parallel, or limited parallel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630A-6307-4BA7-A3FA-400EE16CBE5E}" type="slidenum">
              <a:rPr lang="he-IL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JPEG compression algorithm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ManyFlow</a:t>
            </a:r>
            <a:endParaRPr lang="en-US" dirty="0" smtClean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68300" y="2082800"/>
            <a:ext cx="1181100" cy="317500"/>
          </a:xfrm>
          <a:prstGeom prst="rightArrow">
            <a:avLst>
              <a:gd name="adj1" fmla="val 50000"/>
              <a:gd name="adj2" fmla="val 93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473200"/>
            <a:ext cx="1447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RGB pixel stream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36700" y="1663700"/>
            <a:ext cx="1574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Convert RGB </a:t>
            </a:r>
          </a:p>
          <a:p>
            <a:pPr algn="ctr" rtl="0"/>
            <a:r>
              <a:rPr lang="en-US"/>
              <a:t>to YCrCb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109913" y="2084388"/>
            <a:ext cx="1323975" cy="317500"/>
          </a:xfrm>
          <a:prstGeom prst="rightArrow">
            <a:avLst>
              <a:gd name="adj1" fmla="val 50000"/>
              <a:gd name="adj2" fmla="val 104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433888" y="1665288"/>
            <a:ext cx="1574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Compress </a:t>
            </a:r>
          </a:p>
          <a:p>
            <a:pPr algn="ctr" rtl="0"/>
            <a:r>
              <a:rPr lang="en-US"/>
              <a:t>color 4:2:0</a:t>
            </a:r>
          </a:p>
          <a:p>
            <a:pPr algn="ctr" rtl="0"/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000750" y="2085975"/>
            <a:ext cx="1444625" cy="317500"/>
          </a:xfrm>
          <a:prstGeom prst="rightArrow">
            <a:avLst>
              <a:gd name="adj1" fmla="val 50000"/>
              <a:gd name="adj2" fmla="val 11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45375" y="1666875"/>
            <a:ext cx="1574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DCT 8X8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95638" y="1360488"/>
            <a:ext cx="10795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1700"/>
              <a:t>16X16 pl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700"/>
              <a:t>Y,Cr,Cb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67425" y="1362075"/>
            <a:ext cx="1346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8X8 pl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4Y 1Cr 1Cb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459663" y="3725863"/>
            <a:ext cx="1574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Quantization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2588" y="2811463"/>
            <a:ext cx="13462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8X8 Coeff </a:t>
            </a:r>
          </a:p>
          <a:p>
            <a:pPr rtl="0" eaLnBrk="1" hangingPunct="1">
              <a:spcBef>
                <a:spcPct val="50000"/>
              </a:spcBef>
            </a:pPr>
            <a:r>
              <a:rPr lang="en-US" sz="1600"/>
              <a:t>4Y 1Cr 1Cb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8013700" y="2832100"/>
            <a:ext cx="368300" cy="876300"/>
          </a:xfrm>
          <a:prstGeom prst="downArrow">
            <a:avLst>
              <a:gd name="adj1" fmla="val 50000"/>
              <a:gd name="adj2" fmla="val 59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365750" y="3714750"/>
            <a:ext cx="1574800" cy="469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DPCM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367338" y="4389438"/>
            <a:ext cx="1574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ZigZag Scan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6934200" y="38354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91350" y="35877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6934200" y="45085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991350" y="41973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AC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661150" y="4908550"/>
            <a:ext cx="1346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8X8 Coeff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4Y 1Cr 1Cb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244850" y="3714750"/>
            <a:ext cx="1574800" cy="469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DC Huffman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246438" y="4389438"/>
            <a:ext cx="1574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AC Huffman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603750" y="4908550"/>
            <a:ext cx="1346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8X8 Coeff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4Y 1Cr 1Cb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541463" y="3725863"/>
            <a:ext cx="11684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Combine</a:t>
            </a:r>
          </a:p>
          <a:p>
            <a:pPr algn="ctr" rtl="0"/>
            <a:r>
              <a:rPr lang="en-US"/>
              <a:t>Bit Stream</a:t>
            </a: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4838700" y="38354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895850" y="35877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4838700" y="45085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895850" y="41973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AC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2717800" y="38354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774950" y="35877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2717800" y="4508500"/>
            <a:ext cx="520700" cy="241300"/>
          </a:xfrm>
          <a:prstGeom prst="leftArrow">
            <a:avLst>
              <a:gd name="adj1" fmla="val 50000"/>
              <a:gd name="adj2" fmla="val 53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2774950" y="4197350"/>
            <a:ext cx="48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600"/>
              <a:t>AC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343150" y="4908550"/>
            <a:ext cx="1524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Variable Length code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1600"/>
              <a:t>4Y 1Cr 1Cb</a:t>
            </a: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 flipH="1">
            <a:off x="635000" y="4129088"/>
            <a:ext cx="903288" cy="317500"/>
          </a:xfrm>
          <a:prstGeom prst="rightArrow">
            <a:avLst>
              <a:gd name="adj1" fmla="val 50000"/>
              <a:gd name="adj2" fmla="val 71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5400" y="3492500"/>
            <a:ext cx="1574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/>
              <a:t>Compressed bit stream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pitchFamily="34" charset="0"/>
              </a:rPr>
              <a:t>JPEG compression: </a:t>
            </a:r>
            <a:r>
              <a:rPr lang="en-US" dirty="0" err="1" smtClean="0">
                <a:latin typeface="Tahoma" pitchFamily="34" charset="0"/>
              </a:rPr>
              <a:t>ManyFlow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A4995C-9F14-4565-AB85-C07D4208CC41}" type="slidenum">
              <a:rPr lang="he-IL"/>
              <a:pPr eaLnBrk="1" hangingPunct="1"/>
              <a:t>65</a:t>
            </a:fld>
            <a:endParaRPr lang="en-US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08063"/>
            <a:ext cx="7575550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4EDE3A-4EBC-4ADA-A3CA-06ED8777911C}" type="slidenum">
              <a:rPr lang="he-IL"/>
              <a:pPr algn="r" eaLnBrk="1" hangingPunct="1"/>
              <a:t>66</a:t>
            </a:fld>
            <a:endParaRPr lang="en-US"/>
          </a:p>
        </p:txBody>
      </p:sp>
      <p:pic>
        <p:nvPicPr>
          <p:cNvPr id="21507" name="Picture 2" descr="64cores_qtable2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716"/>
            <a:ext cx="914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96652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JPEG compression: Task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D30D78-D420-4CFA-BCE9-334AF4A1076B}" type="slidenum">
              <a:rPr lang="he-IL"/>
              <a:pPr algn="r" eaLnBrk="1" hangingPunct="1"/>
              <a:t>67</a:t>
            </a:fld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296652"/>
            <a:ext cx="9144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JPEG compression: Most cores active</a:t>
            </a:r>
          </a:p>
        </p:txBody>
      </p:sp>
      <p:pic>
        <p:nvPicPr>
          <p:cNvPr id="22532" name="Picture 3" descr="64cores_qtable2_50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716"/>
            <a:ext cx="91440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JPEG2000 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24028" y="6300028"/>
                <a:ext cx="2619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Parallel fraction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=95%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6300028"/>
                <a:ext cx="26199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86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5" y="3419708"/>
            <a:ext cx="4565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91580" y="1556792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91580" y="2420888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91580" y="3284984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91580" y="4149080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91580" y="5013176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</a:t>
            </a:r>
          </a:p>
        </p:txBody>
      </p:sp>
      <p:cxnSp>
        <p:nvCxnSpPr>
          <p:cNvPr id="10" name="Straight Arrow Connector 9"/>
          <p:cNvCxnSpPr>
            <a:stCxn id="7" idx="2"/>
            <a:endCxn id="12" idx="0"/>
          </p:cNvCxnSpPr>
          <p:nvPr/>
        </p:nvCxnSpPr>
        <p:spPr bwMode="auto">
          <a:xfrm>
            <a:off x="1151620" y="206084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>
            <a:off x="1151620" y="292494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 bwMode="auto">
          <a:xfrm>
            <a:off x="1151620" y="3789040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 bwMode="auto">
          <a:xfrm>
            <a:off x="1151620" y="465313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190646" y="305037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Number of busy cores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8379" y="580627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X10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7684" y="162415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Serial: 220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7684" y="2384884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Parallel: </a:t>
            </a:r>
          </a:p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1280/64=20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7684" y="33523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Serial: 60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7684" y="4113076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Parallel: </a:t>
            </a:r>
          </a:p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1920/64 = 30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7684" y="508053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Serial: 70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msec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5976" y="1256935"/>
                <a:ext cx="3422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Serial time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baseline="-25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55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sec</a:t>
                </a:r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256935"/>
                <a:ext cx="342254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961" t="-6061" r="-89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5976" y="1657625"/>
                <a:ext cx="35956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Parallel time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baseline="-25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64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400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msec</a:t>
                </a:r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57625"/>
                <a:ext cx="3595664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868" t="-6061" r="-101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55976" y="2053669"/>
                <a:ext cx="398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C00000"/>
                    </a:solidFill>
                  </a:rPr>
                  <a:t>Speed-up: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𝑆𝑈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64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baseline="-25000" dirty="0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baseline="-25000" dirty="0" smtClean="0">
                        <a:solidFill>
                          <a:srgbClr val="C00000"/>
                        </a:solidFill>
                        <a:latin typeface="Cambria Math"/>
                      </a:rPr>
                      <m:t>64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053669"/>
                <a:ext cx="398679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68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55976" y="2445647"/>
                <a:ext cx="4137415" cy="551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C00000"/>
                    </a:solidFill>
                  </a:rPr>
                  <a:t>Efficiency: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64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𝑆𝑈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64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64</m:t>
                        </m:r>
                      </m:den>
                    </m:f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14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445647"/>
                <a:ext cx="4137415" cy="551305"/>
              </a:xfrm>
              <a:prstGeom prst="rect">
                <a:avLst/>
              </a:prstGeom>
              <a:blipFill rotWithShape="1">
                <a:blip r:embed="rId7"/>
                <a:stretch>
                  <a:fillRect l="-16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7774" y="836384"/>
                <a:ext cx="3077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Image: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8b pixels</a:t>
                </a:r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4" y="836384"/>
                <a:ext cx="3077766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980" t="-6061" r="-138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70312" y="856825"/>
                <a:ext cx="383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Core frequency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sz="2000" i="1" baseline="-25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250</m:t>
                    </m:r>
                  </m:oMath>
                </a14:m>
                <a:r>
                  <a:rPr 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MHz</a:t>
                </a:r>
                <a:endPara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312" y="856825"/>
                <a:ext cx="3831305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752" t="-6154" r="-796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54281" y="54241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39396" y="54241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68287" y="54241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35804" y="39284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3154" y="39284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ManyFlow</a:t>
            </a:r>
            <a:r>
              <a:rPr lang="en-US" dirty="0" smtClean="0"/>
              <a:t> RIGID Multi-Job 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006352"/>
          </a:xfrm>
        </p:spPr>
        <p:txBody>
          <a:bodyPr/>
          <a:lstStyle/>
          <a:p>
            <a:r>
              <a:rPr lang="en-US" dirty="0" smtClean="0"/>
              <a:t>Run multiple serial sections in parallel</a:t>
            </a:r>
          </a:p>
          <a:p>
            <a:r>
              <a:rPr lang="en-US" dirty="0" smtClean="0"/>
              <a:t>Run a single parallel section at a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6100-5AEC-4742-960E-14A648A14728}" type="slidenum">
              <a:rPr lang="he-IL" smtClean="0"/>
              <a:pPr>
                <a:defRPr/>
              </a:pPr>
              <a:t>69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3377322" y="2744924"/>
            <a:ext cx="4219014" cy="3672408"/>
            <a:chOff x="1793146" y="2960948"/>
            <a:chExt cx="4219014" cy="3672408"/>
          </a:xfrm>
        </p:grpSpPr>
        <p:sp>
          <p:nvSpPr>
            <p:cNvPr id="5" name="Rectangle 4"/>
            <p:cNvSpPr/>
            <p:nvPr/>
          </p:nvSpPr>
          <p:spPr bwMode="auto">
            <a:xfrm>
              <a:off x="179314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9314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9314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9314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9314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10" name="Straight Arrow Connector 9"/>
            <p:cNvCxnSpPr>
              <a:stCxn id="5" idx="2"/>
              <a:endCxn id="6" idx="0"/>
            </p:cNvCxnSpPr>
            <p:nvPr/>
          </p:nvCxnSpPr>
          <p:spPr bwMode="auto">
            <a:xfrm>
              <a:off x="201244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6" idx="2"/>
              <a:endCxn id="7" idx="0"/>
            </p:cNvCxnSpPr>
            <p:nvPr/>
          </p:nvCxnSpPr>
          <p:spPr bwMode="auto">
            <a:xfrm>
              <a:off x="201244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 bwMode="auto">
            <a:xfrm>
              <a:off x="201244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 bwMode="auto">
            <a:xfrm>
              <a:off x="201244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 bwMode="auto">
            <a:xfrm>
              <a:off x="233320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3320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3320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3320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33320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21" name="Straight Arrow Connector 20"/>
            <p:cNvCxnSpPr>
              <a:stCxn id="16" idx="2"/>
              <a:endCxn id="17" idx="0"/>
            </p:cNvCxnSpPr>
            <p:nvPr/>
          </p:nvCxnSpPr>
          <p:spPr bwMode="auto">
            <a:xfrm>
              <a:off x="255250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17" idx="2"/>
              <a:endCxn id="18" idx="0"/>
            </p:cNvCxnSpPr>
            <p:nvPr/>
          </p:nvCxnSpPr>
          <p:spPr bwMode="auto">
            <a:xfrm>
              <a:off x="255250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8" idx="2"/>
              <a:endCxn id="19" idx="0"/>
            </p:cNvCxnSpPr>
            <p:nvPr/>
          </p:nvCxnSpPr>
          <p:spPr bwMode="auto">
            <a:xfrm>
              <a:off x="255250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9" idx="2"/>
              <a:endCxn id="20" idx="0"/>
            </p:cNvCxnSpPr>
            <p:nvPr/>
          </p:nvCxnSpPr>
          <p:spPr bwMode="auto">
            <a:xfrm>
              <a:off x="255250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/>
            <p:cNvSpPr/>
            <p:nvPr/>
          </p:nvSpPr>
          <p:spPr bwMode="auto">
            <a:xfrm>
              <a:off x="287326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7326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7326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87326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87326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31" name="Straight Arrow Connector 30"/>
            <p:cNvCxnSpPr>
              <a:stCxn id="26" idx="2"/>
              <a:endCxn id="27" idx="0"/>
            </p:cNvCxnSpPr>
            <p:nvPr/>
          </p:nvCxnSpPr>
          <p:spPr bwMode="auto">
            <a:xfrm>
              <a:off x="309256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27" idx="2"/>
              <a:endCxn id="28" idx="0"/>
            </p:cNvCxnSpPr>
            <p:nvPr/>
          </p:nvCxnSpPr>
          <p:spPr bwMode="auto">
            <a:xfrm>
              <a:off x="309256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8" idx="2"/>
              <a:endCxn id="29" idx="0"/>
            </p:cNvCxnSpPr>
            <p:nvPr/>
          </p:nvCxnSpPr>
          <p:spPr bwMode="auto">
            <a:xfrm>
              <a:off x="309256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29" idx="2"/>
              <a:endCxn id="30" idx="0"/>
            </p:cNvCxnSpPr>
            <p:nvPr/>
          </p:nvCxnSpPr>
          <p:spPr bwMode="auto">
            <a:xfrm>
              <a:off x="309256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341332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41332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41332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1332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41332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41" name="Straight Arrow Connector 40"/>
            <p:cNvCxnSpPr>
              <a:stCxn id="36" idx="2"/>
              <a:endCxn id="37" idx="0"/>
            </p:cNvCxnSpPr>
            <p:nvPr/>
          </p:nvCxnSpPr>
          <p:spPr bwMode="auto">
            <a:xfrm>
              <a:off x="363262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37" idx="2"/>
              <a:endCxn id="38" idx="0"/>
            </p:cNvCxnSpPr>
            <p:nvPr/>
          </p:nvCxnSpPr>
          <p:spPr bwMode="auto">
            <a:xfrm>
              <a:off x="363262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38" idx="2"/>
              <a:endCxn id="39" idx="0"/>
            </p:cNvCxnSpPr>
            <p:nvPr/>
          </p:nvCxnSpPr>
          <p:spPr bwMode="auto">
            <a:xfrm>
              <a:off x="363262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39" idx="2"/>
              <a:endCxn id="40" idx="0"/>
            </p:cNvCxnSpPr>
            <p:nvPr/>
          </p:nvCxnSpPr>
          <p:spPr bwMode="auto">
            <a:xfrm>
              <a:off x="363262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395338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95338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95338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95338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95338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51" name="Straight Arrow Connector 50"/>
            <p:cNvCxnSpPr>
              <a:stCxn id="46" idx="2"/>
              <a:endCxn id="47" idx="0"/>
            </p:cNvCxnSpPr>
            <p:nvPr/>
          </p:nvCxnSpPr>
          <p:spPr bwMode="auto">
            <a:xfrm>
              <a:off x="417268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47" idx="2"/>
              <a:endCxn id="48" idx="0"/>
            </p:cNvCxnSpPr>
            <p:nvPr/>
          </p:nvCxnSpPr>
          <p:spPr bwMode="auto">
            <a:xfrm>
              <a:off x="417268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48" idx="2"/>
              <a:endCxn id="49" idx="0"/>
            </p:cNvCxnSpPr>
            <p:nvPr/>
          </p:nvCxnSpPr>
          <p:spPr bwMode="auto">
            <a:xfrm>
              <a:off x="417268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stCxn id="49" idx="2"/>
              <a:endCxn id="50" idx="0"/>
            </p:cNvCxnSpPr>
            <p:nvPr/>
          </p:nvCxnSpPr>
          <p:spPr bwMode="auto">
            <a:xfrm>
              <a:off x="417268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Rectangle 55"/>
            <p:cNvSpPr/>
            <p:nvPr/>
          </p:nvSpPr>
          <p:spPr bwMode="auto">
            <a:xfrm>
              <a:off x="449344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49344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49344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49344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49344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61" name="Straight Arrow Connector 60"/>
            <p:cNvCxnSpPr>
              <a:stCxn id="56" idx="2"/>
              <a:endCxn id="57" idx="0"/>
            </p:cNvCxnSpPr>
            <p:nvPr/>
          </p:nvCxnSpPr>
          <p:spPr bwMode="auto">
            <a:xfrm>
              <a:off x="471274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stCxn id="57" idx="2"/>
              <a:endCxn id="58" idx="0"/>
            </p:cNvCxnSpPr>
            <p:nvPr/>
          </p:nvCxnSpPr>
          <p:spPr bwMode="auto">
            <a:xfrm>
              <a:off x="471274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58" idx="2"/>
              <a:endCxn id="59" idx="0"/>
            </p:cNvCxnSpPr>
            <p:nvPr/>
          </p:nvCxnSpPr>
          <p:spPr bwMode="auto">
            <a:xfrm>
              <a:off x="471274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59" idx="2"/>
              <a:endCxn id="60" idx="0"/>
            </p:cNvCxnSpPr>
            <p:nvPr/>
          </p:nvCxnSpPr>
          <p:spPr bwMode="auto">
            <a:xfrm>
              <a:off x="471274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65"/>
            <p:cNvSpPr/>
            <p:nvPr/>
          </p:nvSpPr>
          <p:spPr bwMode="auto">
            <a:xfrm>
              <a:off x="503350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03350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3350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03350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03350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71" name="Straight Arrow Connector 70"/>
            <p:cNvCxnSpPr>
              <a:stCxn id="66" idx="2"/>
              <a:endCxn id="67" idx="0"/>
            </p:cNvCxnSpPr>
            <p:nvPr/>
          </p:nvCxnSpPr>
          <p:spPr bwMode="auto">
            <a:xfrm>
              <a:off x="525280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>
              <a:stCxn id="67" idx="2"/>
              <a:endCxn id="68" idx="0"/>
            </p:cNvCxnSpPr>
            <p:nvPr/>
          </p:nvCxnSpPr>
          <p:spPr bwMode="auto">
            <a:xfrm>
              <a:off x="525280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68" idx="2"/>
              <a:endCxn id="69" idx="0"/>
            </p:cNvCxnSpPr>
            <p:nvPr/>
          </p:nvCxnSpPr>
          <p:spPr bwMode="auto">
            <a:xfrm>
              <a:off x="525280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>
              <a:stCxn id="69" idx="2"/>
              <a:endCxn id="70" idx="0"/>
            </p:cNvCxnSpPr>
            <p:nvPr/>
          </p:nvCxnSpPr>
          <p:spPr bwMode="auto">
            <a:xfrm>
              <a:off x="525280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ectangle 75"/>
            <p:cNvSpPr/>
            <p:nvPr/>
          </p:nvSpPr>
          <p:spPr bwMode="auto">
            <a:xfrm>
              <a:off x="5573566" y="3537012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573566" y="4063325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573566" y="458963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73566" y="5115951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573566" y="5642264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</a:t>
              </a:r>
            </a:p>
          </p:txBody>
        </p:sp>
        <p:cxnSp>
          <p:nvCxnSpPr>
            <p:cNvPr id="81" name="Straight Arrow Connector 80"/>
            <p:cNvCxnSpPr>
              <a:stCxn id="76" idx="2"/>
              <a:endCxn id="77" idx="0"/>
            </p:cNvCxnSpPr>
            <p:nvPr/>
          </p:nvCxnSpPr>
          <p:spPr bwMode="auto">
            <a:xfrm>
              <a:off x="5792863" y="3844028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>
              <a:stCxn id="77" idx="2"/>
              <a:endCxn id="78" idx="0"/>
            </p:cNvCxnSpPr>
            <p:nvPr/>
          </p:nvCxnSpPr>
          <p:spPr bwMode="auto">
            <a:xfrm>
              <a:off x="5792863" y="4370341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78" idx="2"/>
              <a:endCxn id="79" idx="0"/>
            </p:cNvCxnSpPr>
            <p:nvPr/>
          </p:nvCxnSpPr>
          <p:spPr bwMode="auto">
            <a:xfrm>
              <a:off x="5792863" y="4896654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>
              <a:stCxn id="79" idx="2"/>
              <a:endCxn id="80" idx="0"/>
            </p:cNvCxnSpPr>
            <p:nvPr/>
          </p:nvCxnSpPr>
          <p:spPr bwMode="auto">
            <a:xfrm>
              <a:off x="5792863" y="5422967"/>
              <a:ext cx="0" cy="219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Rectangle 84"/>
            <p:cNvSpPr/>
            <p:nvPr/>
          </p:nvSpPr>
          <p:spPr bwMode="auto">
            <a:xfrm>
              <a:off x="3734089" y="2960948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7" name="Straight Arrow Connector 86"/>
            <p:cNvCxnSpPr>
              <a:stCxn id="85" idx="2"/>
              <a:endCxn id="5" idx="0"/>
            </p:cNvCxnSpPr>
            <p:nvPr/>
          </p:nvCxnSpPr>
          <p:spPr bwMode="auto">
            <a:xfrm flipH="1">
              <a:off x="2012443" y="3267964"/>
              <a:ext cx="1940943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>
              <a:stCxn id="85" idx="2"/>
              <a:endCxn id="16" idx="0"/>
            </p:cNvCxnSpPr>
            <p:nvPr/>
          </p:nvCxnSpPr>
          <p:spPr bwMode="auto">
            <a:xfrm flipH="1">
              <a:off x="2552503" y="3267964"/>
              <a:ext cx="1400883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85" idx="2"/>
              <a:endCxn id="26" idx="0"/>
            </p:cNvCxnSpPr>
            <p:nvPr/>
          </p:nvCxnSpPr>
          <p:spPr bwMode="auto">
            <a:xfrm flipH="1">
              <a:off x="3092563" y="3267964"/>
              <a:ext cx="860823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>
              <a:stCxn id="85" idx="2"/>
              <a:endCxn id="36" idx="0"/>
            </p:cNvCxnSpPr>
            <p:nvPr/>
          </p:nvCxnSpPr>
          <p:spPr bwMode="auto">
            <a:xfrm flipH="1">
              <a:off x="3632623" y="3267964"/>
              <a:ext cx="320763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85" idx="2"/>
              <a:endCxn id="46" idx="0"/>
            </p:cNvCxnSpPr>
            <p:nvPr/>
          </p:nvCxnSpPr>
          <p:spPr bwMode="auto">
            <a:xfrm>
              <a:off x="3953386" y="3267964"/>
              <a:ext cx="219297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stCxn id="85" idx="2"/>
              <a:endCxn id="56" idx="0"/>
            </p:cNvCxnSpPr>
            <p:nvPr/>
          </p:nvCxnSpPr>
          <p:spPr bwMode="auto">
            <a:xfrm>
              <a:off x="3953386" y="3267964"/>
              <a:ext cx="759357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>
              <a:stCxn id="85" idx="2"/>
              <a:endCxn id="66" idx="0"/>
            </p:cNvCxnSpPr>
            <p:nvPr/>
          </p:nvCxnSpPr>
          <p:spPr bwMode="auto">
            <a:xfrm>
              <a:off x="3953386" y="3267964"/>
              <a:ext cx="1299417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>
              <a:stCxn id="85" idx="2"/>
              <a:endCxn id="76" idx="0"/>
            </p:cNvCxnSpPr>
            <p:nvPr/>
          </p:nvCxnSpPr>
          <p:spPr bwMode="auto">
            <a:xfrm>
              <a:off x="3953386" y="3267964"/>
              <a:ext cx="1839477" cy="269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Rectangle 101"/>
            <p:cNvSpPr/>
            <p:nvPr/>
          </p:nvSpPr>
          <p:spPr bwMode="auto">
            <a:xfrm>
              <a:off x="3743908" y="6326340"/>
              <a:ext cx="438594" cy="307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</a:t>
              </a:r>
            </a:p>
          </p:txBody>
        </p:sp>
        <p:cxnSp>
          <p:nvCxnSpPr>
            <p:cNvPr id="104" name="Straight Arrow Connector 103"/>
            <p:cNvCxnSpPr>
              <a:stCxn id="80" idx="2"/>
              <a:endCxn id="102" idx="0"/>
            </p:cNvCxnSpPr>
            <p:nvPr/>
          </p:nvCxnSpPr>
          <p:spPr bwMode="auto">
            <a:xfrm flipH="1">
              <a:off x="3963205" y="5949280"/>
              <a:ext cx="1829658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70" idx="2"/>
              <a:endCxn id="102" idx="0"/>
            </p:cNvCxnSpPr>
            <p:nvPr/>
          </p:nvCxnSpPr>
          <p:spPr bwMode="auto">
            <a:xfrm flipH="1">
              <a:off x="3963205" y="5949280"/>
              <a:ext cx="1289598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Arrow Connector 107"/>
            <p:cNvCxnSpPr>
              <a:stCxn id="60" idx="2"/>
              <a:endCxn id="102" idx="0"/>
            </p:cNvCxnSpPr>
            <p:nvPr/>
          </p:nvCxnSpPr>
          <p:spPr bwMode="auto">
            <a:xfrm flipH="1">
              <a:off x="3963205" y="5949280"/>
              <a:ext cx="749538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>
              <a:stCxn id="50" idx="2"/>
              <a:endCxn id="102" idx="0"/>
            </p:cNvCxnSpPr>
            <p:nvPr/>
          </p:nvCxnSpPr>
          <p:spPr bwMode="auto">
            <a:xfrm flipH="1">
              <a:off x="3963205" y="5949280"/>
              <a:ext cx="209478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>
              <a:stCxn id="40" idx="2"/>
              <a:endCxn id="102" idx="0"/>
            </p:cNvCxnSpPr>
            <p:nvPr/>
          </p:nvCxnSpPr>
          <p:spPr bwMode="auto">
            <a:xfrm>
              <a:off x="3632623" y="5949280"/>
              <a:ext cx="330582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>
              <a:stCxn id="30" idx="2"/>
              <a:endCxn id="102" idx="0"/>
            </p:cNvCxnSpPr>
            <p:nvPr/>
          </p:nvCxnSpPr>
          <p:spPr bwMode="auto">
            <a:xfrm>
              <a:off x="3092563" y="5949280"/>
              <a:ext cx="870642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>
              <a:stCxn id="20" idx="2"/>
              <a:endCxn id="102" idx="0"/>
            </p:cNvCxnSpPr>
            <p:nvPr/>
          </p:nvCxnSpPr>
          <p:spPr bwMode="auto">
            <a:xfrm>
              <a:off x="2552503" y="5949280"/>
              <a:ext cx="1410702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stCxn id="9" idx="2"/>
              <a:endCxn id="102" idx="0"/>
            </p:cNvCxnSpPr>
            <p:nvPr/>
          </p:nvCxnSpPr>
          <p:spPr bwMode="auto">
            <a:xfrm>
              <a:off x="2012443" y="5949280"/>
              <a:ext cx="1950762" cy="3770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62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matrix-vector multiply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544" y="2909726"/>
            <a:ext cx="936104" cy="875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544" y="2909726"/>
            <a:ext cx="936104" cy="1254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7544" y="3034694"/>
            <a:ext cx="936104" cy="125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544" y="3159662"/>
            <a:ext cx="936104" cy="1254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3284630"/>
            <a:ext cx="936104" cy="1254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544" y="3409598"/>
            <a:ext cx="936104" cy="125437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544" y="3534566"/>
            <a:ext cx="936104" cy="125437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7544" y="3659534"/>
            <a:ext cx="936104" cy="125437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1261313" y="3286665"/>
            <a:ext cx="879312" cy="1254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31065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×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729068" y="309805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=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051720" y="2924944"/>
            <a:ext cx="144016" cy="875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51720" y="2924944"/>
            <a:ext cx="144016" cy="125437"/>
          </a:xfrm>
          <a:prstGeom prst="rect">
            <a:avLst/>
          </a:prstGeom>
          <a:solidFill>
            <a:srgbClr val="33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51720" y="3049912"/>
            <a:ext cx="144016" cy="125437"/>
          </a:xfrm>
          <a:prstGeom prst="rect">
            <a:avLst/>
          </a:prstGeom>
          <a:solidFill>
            <a:srgbClr val="FFA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051720" y="3174880"/>
            <a:ext cx="144016" cy="125437"/>
          </a:xfrm>
          <a:prstGeom prst="rect">
            <a:avLst/>
          </a:prstGeom>
          <a:solidFill>
            <a:srgbClr val="4FB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51720" y="3299848"/>
            <a:ext cx="144016" cy="125437"/>
          </a:xfrm>
          <a:prstGeom prst="rect">
            <a:avLst/>
          </a:prstGeom>
          <a:solidFill>
            <a:srgbClr val="FFDE75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51720" y="3424816"/>
            <a:ext cx="144016" cy="125437"/>
          </a:xfrm>
          <a:prstGeom prst="rect">
            <a:avLst/>
          </a:prstGeom>
          <a:solidFill>
            <a:srgbClr val="D5A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51720" y="3549784"/>
            <a:ext cx="144016" cy="125437"/>
          </a:xfrm>
          <a:prstGeom prst="rect">
            <a:avLst/>
          </a:prstGeom>
          <a:solidFill>
            <a:srgbClr val="DB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51720" y="3674752"/>
            <a:ext cx="144016" cy="125437"/>
          </a:xfrm>
          <a:prstGeom prst="rect">
            <a:avLst/>
          </a:prstGeom>
          <a:solidFill>
            <a:srgbClr val="FFB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64188" y="1651252"/>
            <a:ext cx="2880320" cy="4525963"/>
            <a:chOff x="6264188" y="1651252"/>
            <a:chExt cx="2880320" cy="4525963"/>
          </a:xfrm>
        </p:grpSpPr>
        <p:sp>
          <p:nvSpPr>
            <p:cNvPr id="155" name="Rectangle 154"/>
            <p:cNvSpPr/>
            <p:nvPr/>
          </p:nvSpPr>
          <p:spPr>
            <a:xfrm>
              <a:off x="6408204" y="2636912"/>
              <a:ext cx="1656184" cy="14913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Content Placeholder 2"/>
                <p:cNvSpPr txBox="1">
                  <a:spLocks/>
                </p:cNvSpPr>
                <p:nvPr/>
              </p:nvSpPr>
              <p:spPr>
                <a:xfrm>
                  <a:off x="6264188" y="1651252"/>
                  <a:ext cx="2880320" cy="4525963"/>
                </a:xfrm>
                <a:prstGeom prst="rect">
                  <a:avLst/>
                </a:prstGeom>
              </p:spPr>
              <p:txBody>
                <a:bodyPr>
                  <a:normAutofit fontScale="850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2000" b="1" dirty="0" smtClean="0">
                      <a:latin typeface="Cambria Math"/>
                    </a:rPr>
                    <a:t>The PRAM algorithm</a:t>
                  </a:r>
                </a:p>
                <a:p>
                  <a:pPr marL="0" indent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sz="2000" dirty="0" smtClean="0"/>
                    <a:t>  is row index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   </a:t>
                  </a:r>
                </a:p>
                <a:p>
                  <a:pPr marL="0" indent="0">
                    <a:buFont typeface="Arial" pitchFamily="34" charset="0"/>
                    <a:buNone/>
                  </a:pPr>
                  <a:endParaRPr lang="en-US" sz="2000" dirty="0"/>
                </a:p>
                <a:p>
                  <a:pPr marL="0" indent="0">
                    <a:buFont typeface="Arial" pitchFamily="34" charset="0"/>
                    <a:buNone/>
                  </a:pPr>
                  <a:r>
                    <a:rPr lang="en-US" sz="2400" dirty="0" smtClean="0"/>
                    <a:t>   Begin</a:t>
                  </a:r>
                  <a:endParaRPr lang="en-US" sz="3600" dirty="0" smtClean="0"/>
                </a:p>
                <a:p>
                  <a:pPr marL="252000" lvl="1" indent="0">
                    <a:buFont typeface="Arial" pitchFamily="34" charset="0"/>
                    <a:buNone/>
                  </a:pP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200" dirty="0" err="1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32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=A</a:t>
                  </a:r>
                  <a:r>
                    <a:rPr lang="en-US" sz="3200" baseline="-25000" dirty="0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200" dirty="0" smtClean="0"/>
                    <a:t> </a:t>
                  </a:r>
                </a:p>
                <a:p>
                  <a:pPr marL="0" indent="-148050">
                    <a:buFont typeface="Arial" pitchFamily="34" charset="0"/>
                    <a:buNone/>
                  </a:pPr>
                  <a:r>
                    <a:rPr lang="en-US" sz="2400" dirty="0" smtClean="0"/>
                    <a:t>   End</a:t>
                  </a:r>
                  <a:endParaRPr lang="en-US" sz="3600" dirty="0"/>
                </a:p>
                <a:p>
                  <a:pPr marL="0" indent="0">
                    <a:buFont typeface="Arial" pitchFamily="34" charset="0"/>
                    <a:buNone/>
                  </a:pPr>
                  <a:endParaRPr lang="en-US" sz="2000" dirty="0"/>
                </a:p>
                <a:p>
                  <a:pPr marL="0" indent="0">
                    <a:buFont typeface="Arial" pitchFamily="34" charset="0"/>
                    <a:buNone/>
                  </a:pPr>
                  <a:endParaRPr lang="en-US" sz="2000" dirty="0" smtClean="0"/>
                </a:p>
                <a:p>
                  <a:pPr marL="0" indent="0">
                    <a:buFont typeface="Arial" pitchFamily="34" charset="0"/>
                    <a:buNone/>
                  </a:pPr>
                  <a:endParaRPr lang="en-US" sz="2000" dirty="0"/>
                </a:p>
                <a:p>
                  <a:pPr marL="0" indent="0">
                    <a:buFont typeface="Arial" pitchFamily="34" charset="0"/>
                    <a:buNone/>
                  </a:pPr>
                  <a:r>
                    <a:rPr lang="en-US" sz="2000" dirty="0" err="1" smtClean="0"/>
                    <a:t>A,x,y</a:t>
                  </a:r>
                  <a:r>
                    <a:rPr lang="en-US" sz="2000" dirty="0" smtClean="0"/>
                    <a:t> in shared memory</a:t>
                  </a:r>
                </a:p>
                <a:p>
                  <a:pPr marL="0" indent="0">
                    <a:buFont typeface="Arial" pitchFamily="34" charset="0"/>
                    <a:buNone/>
                  </a:pPr>
                  <a:r>
                    <a:rPr lang="en-US" sz="2000" dirty="0" smtClean="0"/>
                    <a:t>(Concurrent Read of x)</a:t>
                  </a:r>
                </a:p>
                <a:p>
                  <a:pPr marL="0" indent="0">
                    <a:buFont typeface="Arial" pitchFamily="34" charset="0"/>
                    <a:buNone/>
                  </a:pPr>
                  <a:endParaRPr lang="en-US" sz="2000" dirty="0" smtClean="0"/>
                </a:p>
                <a:p>
                  <a:pPr marL="0" indent="0">
                    <a:buNone/>
                  </a:pPr>
                  <a:r>
                    <a:rPr lang="en-US" sz="2000" dirty="0" smtClean="0"/>
                    <a:t>Temp are in private memories (e.g. computing actual addresses given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5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188" y="1651252"/>
                  <a:ext cx="2880320" cy="452596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83" t="-16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4" name="TextBox 153"/>
          <p:cNvSpPr txBox="1"/>
          <p:nvPr/>
        </p:nvSpPr>
        <p:spPr>
          <a:xfrm>
            <a:off x="1204759" y="1840468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Ax=y</a:t>
            </a:r>
            <a:endParaRPr lang="en-US" sz="3200" dirty="0"/>
          </a:p>
        </p:txBody>
      </p:sp>
      <p:sp>
        <p:nvSpPr>
          <p:cNvPr id="157" name="Rectangle 156"/>
          <p:cNvSpPr/>
          <p:nvPr/>
        </p:nvSpPr>
        <p:spPr>
          <a:xfrm>
            <a:off x="467544" y="4138030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/>
          </a:p>
        </p:txBody>
      </p:sp>
      <p:sp>
        <p:nvSpPr>
          <p:cNvPr id="158" name="Rectangle 157"/>
          <p:cNvSpPr/>
          <p:nvPr/>
        </p:nvSpPr>
        <p:spPr>
          <a:xfrm>
            <a:off x="1448763" y="420630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/>
          </a:p>
        </p:txBody>
      </p:sp>
      <p:sp>
        <p:nvSpPr>
          <p:cNvPr id="159" name="Rectangle 158"/>
          <p:cNvSpPr/>
          <p:nvPr/>
        </p:nvSpPr>
        <p:spPr>
          <a:xfrm>
            <a:off x="2029514" y="458321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/>
          </a:p>
        </p:txBody>
      </p:sp>
      <p:cxnSp>
        <p:nvCxnSpPr>
          <p:cNvPr id="161" name="Straight Arrow Connector 160"/>
          <p:cNvCxnSpPr>
            <a:stCxn id="157" idx="0"/>
            <a:endCxn id="8" idx="2"/>
          </p:cNvCxnSpPr>
          <p:nvPr/>
        </p:nvCxnSpPr>
        <p:spPr>
          <a:xfrm flipV="1">
            <a:off x="745826" y="3784971"/>
            <a:ext cx="189770" cy="3530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6" idx="3"/>
          </p:cNvCxnSpPr>
          <p:nvPr/>
        </p:nvCxnSpPr>
        <p:spPr>
          <a:xfrm flipV="1">
            <a:off x="1619672" y="3789040"/>
            <a:ext cx="81297" cy="501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35" idx="2"/>
          </p:cNvCxnSpPr>
          <p:nvPr/>
        </p:nvCxnSpPr>
        <p:spPr>
          <a:xfrm flipH="1" flipV="1">
            <a:off x="2123728" y="3800189"/>
            <a:ext cx="62719" cy="852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9" idx="0"/>
          </p:cNvCxnSpPr>
          <p:nvPr/>
        </p:nvCxnSpPr>
        <p:spPr>
          <a:xfrm flipH="1">
            <a:off x="935596" y="2425243"/>
            <a:ext cx="269163" cy="484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endCxn id="16" idx="1"/>
          </p:cNvCxnSpPr>
          <p:nvPr/>
        </p:nvCxnSpPr>
        <p:spPr>
          <a:xfrm>
            <a:off x="1619673" y="2420888"/>
            <a:ext cx="81296" cy="488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51720" y="2416533"/>
            <a:ext cx="81296" cy="488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483768" y="1484783"/>
            <a:ext cx="3539090" cy="5232835"/>
            <a:chOff x="2483768" y="1484783"/>
            <a:chExt cx="3539090" cy="5232835"/>
          </a:xfrm>
        </p:grpSpPr>
        <p:sp>
          <p:nvSpPr>
            <p:cNvPr id="175" name="Rounded Rectangle 174"/>
            <p:cNvSpPr/>
            <p:nvPr/>
          </p:nvSpPr>
          <p:spPr>
            <a:xfrm>
              <a:off x="3347864" y="4653136"/>
              <a:ext cx="2016224" cy="10081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3347864" y="1484783"/>
              <a:ext cx="2016224" cy="10081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91880" y="1556792"/>
              <a:ext cx="936104" cy="8752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491880" y="1556792"/>
              <a:ext cx="936104" cy="12543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4285649" y="1933731"/>
              <a:ext cx="879312" cy="1254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55976" y="175365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×</a:t>
              </a:r>
              <a:endParaRPr lang="en-US" sz="2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53404" y="174512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=</a:t>
              </a:r>
              <a:endParaRPr lang="en-US" sz="2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76056" y="1572010"/>
              <a:ext cx="144016" cy="8752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076056" y="1572010"/>
              <a:ext cx="144016" cy="125437"/>
            </a:xfrm>
            <a:prstGeom prst="rect">
              <a:avLst/>
            </a:prstGeom>
            <a:solidFill>
              <a:srgbClr val="33FF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91880" y="2610545"/>
              <a:ext cx="936104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91880" y="2735513"/>
              <a:ext cx="936104" cy="12543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400000">
              <a:off x="4285649" y="2987484"/>
              <a:ext cx="879312" cy="1254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55976" y="280740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×</a:t>
              </a:r>
              <a:endParaRPr lang="en-US" sz="2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53404" y="279887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=</a:t>
              </a:r>
              <a:endParaRPr lang="en-US" sz="28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76056" y="2625763"/>
              <a:ext cx="144016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076056" y="2750731"/>
              <a:ext cx="144016" cy="125437"/>
            </a:xfrm>
            <a:prstGeom prst="rect">
              <a:avLst/>
            </a:prstGeom>
            <a:solidFill>
              <a:srgbClr val="FFAF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491880" y="3664298"/>
              <a:ext cx="936104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91880" y="3914234"/>
              <a:ext cx="936104" cy="12543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4285649" y="4041237"/>
              <a:ext cx="879312" cy="1254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55976" y="386115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×</a:t>
              </a:r>
              <a:endParaRPr lang="en-US" sz="2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53404" y="385262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=</a:t>
              </a:r>
              <a:endParaRPr lang="en-US" sz="28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076056" y="3679516"/>
              <a:ext cx="144016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076056" y="3929452"/>
              <a:ext cx="144016" cy="125437"/>
            </a:xfrm>
            <a:prstGeom prst="rect">
              <a:avLst/>
            </a:prstGeom>
            <a:solidFill>
              <a:srgbClr val="4FB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491880" y="4718051"/>
              <a:ext cx="936104" cy="8752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491880" y="5092955"/>
              <a:ext cx="936104" cy="12543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5400000">
              <a:off x="4285649" y="5094990"/>
              <a:ext cx="879312" cy="1254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355976" y="491491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×</a:t>
              </a:r>
              <a:endParaRPr lang="en-US" sz="2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753404" y="490637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=</a:t>
              </a:r>
              <a:endParaRPr lang="en-US" sz="28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076056" y="4733269"/>
              <a:ext cx="144016" cy="8752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076056" y="5108173"/>
              <a:ext cx="144016" cy="125437"/>
            </a:xfrm>
            <a:prstGeom prst="rect">
              <a:avLst/>
            </a:prstGeom>
            <a:solidFill>
              <a:srgbClr val="FFDE75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491880" y="5771804"/>
              <a:ext cx="936104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491880" y="6271676"/>
              <a:ext cx="936104" cy="125437"/>
            </a:xfrm>
            <a:prstGeom prst="rect">
              <a:avLst/>
            </a:prstGeom>
            <a:solidFill>
              <a:srgbClr val="99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5400000">
              <a:off x="4285649" y="6148743"/>
              <a:ext cx="879312" cy="1254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55976" y="59686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×</a:t>
              </a:r>
              <a:endParaRPr lang="en-US" sz="28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753404" y="596013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=</a:t>
              </a:r>
              <a:endParaRPr lang="en-US" sz="28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076056" y="5787022"/>
              <a:ext cx="144016" cy="8752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076056" y="6286894"/>
              <a:ext cx="144016" cy="125437"/>
            </a:xfrm>
            <a:prstGeom prst="rect">
              <a:avLst/>
            </a:prstGeom>
            <a:solidFill>
              <a:srgbClr val="D5A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483768" y="2132856"/>
              <a:ext cx="792088" cy="4078605"/>
              <a:chOff x="2483768" y="2132856"/>
              <a:chExt cx="1440160" cy="4078605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 flipV="1">
                <a:off x="2483768" y="2132856"/>
                <a:ext cx="1440160" cy="110474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2483768" y="2972444"/>
                <a:ext cx="1440160" cy="34965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2483768" y="3409598"/>
                <a:ext cx="1440160" cy="60585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2483768" y="3487534"/>
                <a:ext cx="1440160" cy="159765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2483768" y="3565470"/>
                <a:ext cx="1440160" cy="264599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/>
            <p:cNvSpPr txBox="1"/>
            <p:nvPr/>
          </p:nvSpPr>
          <p:spPr>
            <a:xfrm>
              <a:off x="5280346" y="1752928"/>
              <a:ext cx="74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Core 0</a:t>
              </a:r>
              <a:endParaRPr lang="en-US" sz="1400" b="1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347864" y="2540775"/>
              <a:ext cx="2016224" cy="10081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347864" y="3596767"/>
              <a:ext cx="2016224" cy="10081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347864" y="5709505"/>
              <a:ext cx="2016224" cy="10081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80346" y="2725179"/>
              <a:ext cx="74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Core 1</a:t>
              </a:r>
              <a:endParaRPr lang="en-US" sz="14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80346" y="3697430"/>
              <a:ext cx="74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Core 2</a:t>
              </a:r>
              <a:endParaRPr lang="en-US" sz="14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80346" y="4777407"/>
              <a:ext cx="74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Core 3</a:t>
              </a:r>
              <a:endParaRPr lang="en-US" sz="14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80346" y="5857527"/>
              <a:ext cx="74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Core 4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3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ManyFlow</a:t>
            </a:r>
            <a:r>
              <a:rPr lang="en-US" dirty="0"/>
              <a:t> RIGID Multi-Job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7931224" cy="30144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Fixed number of cores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64 </a:t>
                </a:r>
                <a:endParaRPr lang="en-US" dirty="0" smtClean="0">
                  <a:cs typeface="Times New Roman" pitchFamily="18" charset="0"/>
                </a:endParaRPr>
              </a:p>
              <a:p>
                <a:r>
                  <a:rPr lang="en-US" dirty="0" smtClean="0"/>
                  <a:t>Job with fraction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parallel,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serial</a:t>
                </a:r>
              </a:p>
              <a:p>
                <a:pPr lvl="1"/>
                <a:r>
                  <a:rPr lang="en-US" dirty="0" smtClean="0"/>
                  <a:t>Time of parallel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cs typeface="Times New Roman" pitchFamily="18" charset="0"/>
                  </a:rPr>
                  <a:t>Variable number of Jobs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=1,2,…</a:t>
                </a:r>
              </a:p>
              <a:p>
                <a:r>
                  <a:rPr lang="en-US" dirty="0" smtClean="0">
                    <a:cs typeface="Times New Roman" pitchFamily="18" charset="0"/>
                  </a:rPr>
                  <a:t>Schedule:</a:t>
                </a: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dirty="0" smtClean="0">
                    <a:cs typeface="Times New Roman" pitchFamily="18" charset="0"/>
                  </a:rPr>
                  <a:t> serial sections in parallel,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𝑃𝑆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cs typeface="Times New Roman" pitchFamily="18" charset="0"/>
                </a:endParaRPr>
              </a:p>
              <a:p>
                <a:pPr lvl="1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dirty="0" smtClean="0">
                    <a:cs typeface="Times New Roman" pitchFamily="18" charset="0"/>
                  </a:rPr>
                  <a:t> parallel sections in series,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𝑃𝑃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US" dirty="0" smtClean="0">
                  <a:cs typeface="Times New Roman" pitchFamily="18" charset="0"/>
                </a:endParaRPr>
              </a:p>
              <a:p>
                <a:r>
                  <a:rPr lang="en-US" dirty="0" smtClean="0">
                    <a:cs typeface="Times New Roman" pitchFamily="18" charset="0"/>
                  </a:rPr>
                  <a:t>Serial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dirty="0" smtClean="0">
                    <a:cs typeface="Times New Roman" pitchFamily="18" charset="0"/>
                  </a:rPr>
                  <a:t>Parallel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𝑃𝑃</m:t>
                        </m:r>
                      </m:sub>
                    </m:sSub>
                  </m:oMath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7931224" cy="3014463"/>
              </a:xfrm>
              <a:blipFill rotWithShape="1">
                <a:blip r:embed="rId2"/>
                <a:stretch>
                  <a:fillRect l="-846" t="-3441" b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980728"/>
            <a:ext cx="2054908" cy="12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57092"/>
            <a:ext cx="6956118" cy="190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2221104"/>
                <a:ext cx="2664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JPEG2000, J=1,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=95%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21104"/>
                <a:ext cx="266483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31" t="-8197" r="-13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2473" y="428052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J=16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ManyFlow</a:t>
            </a:r>
            <a:r>
              <a:rPr lang="en-US" dirty="0"/>
              <a:t> RIGID Multi-Job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644" y="928672"/>
            <a:ext cx="5232832" cy="20254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+mj-cs"/>
              </a:rPr>
              <a:t>Memory-limited</a:t>
            </a:r>
          </a:p>
          <a:p>
            <a:r>
              <a:rPr lang="en-US" dirty="0" smtClean="0"/>
              <a:t>8MB (¼ max memory) enables:</a:t>
            </a:r>
          </a:p>
          <a:p>
            <a:pPr lvl="1"/>
            <a:r>
              <a:rPr lang="en-US" dirty="0" smtClean="0"/>
              <a:t>J=16   jobs</a:t>
            </a:r>
          </a:p>
          <a:p>
            <a:pPr lvl="1"/>
            <a:r>
              <a:rPr lang="en-US" dirty="0" smtClean="0"/>
              <a:t>Speed-up 50 (cf. 9)  </a:t>
            </a:r>
          </a:p>
          <a:p>
            <a:pPr lvl="1"/>
            <a:r>
              <a:rPr lang="en-US" dirty="0" smtClean="0"/>
              <a:t>0.8 efficiency (cf. 0.14)</a:t>
            </a:r>
          </a:p>
          <a:p>
            <a:pPr lvl="2"/>
            <a:r>
              <a:rPr lang="en-US" sz="2400" b="1" i="1" u="sng" dirty="0" err="1" smtClean="0">
                <a:latin typeface="Times New Roman" pitchFamily="18" charset="0"/>
                <a:cs typeface="+mj-cs"/>
              </a:rPr>
              <a:t>ManyFlow</a:t>
            </a:r>
            <a:r>
              <a:rPr lang="en-US" sz="2400" b="1" i="1" u="sng" dirty="0" smtClean="0">
                <a:latin typeface="Times New Roman" pitchFamily="18" charset="0"/>
                <a:cs typeface="+mj-cs"/>
              </a:rPr>
              <a:t> works better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44" y="3212976"/>
            <a:ext cx="2316508" cy="12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3447" y="321297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JPEG2000, J=1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908991"/>
            <a:ext cx="2838470" cy="20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82" y="4653137"/>
            <a:ext cx="5083910" cy="190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708920"/>
            <a:ext cx="2838470" cy="20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4" y="4509120"/>
            <a:ext cx="2841434" cy="20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70596" y="428380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J=16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03648" y="584684"/>
            <a:ext cx="0" cy="60846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61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0F3226-3938-4A21-8BB0-7E95200B34BB}" type="slidenum">
              <a:rPr lang="he-IL"/>
              <a:pPr eaLnBrk="1" hangingPunct="1"/>
              <a:t>72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Advantages of the Plural Architecture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Shared, uniform (~</a:t>
            </a:r>
            <a:r>
              <a:rPr lang="en-US" sz="2000" dirty="0" err="1" smtClean="0"/>
              <a:t>equi</a:t>
            </a:r>
            <a:r>
              <a:rPr lang="en-US" sz="2000" dirty="0" smtClean="0"/>
              <a:t>-distant) memory</a:t>
            </a:r>
            <a:endParaRPr lang="he-IL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 worry which core does what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 advantage to any core because it already holds the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Many-bank memory + fast P-to-M </a:t>
            </a:r>
            <a:r>
              <a:rPr lang="en-US" sz="2000" dirty="0" err="1" smtClean="0"/>
              <a:t>NoC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low latency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 bottleneck accessing shared memory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Fast scheduling of tasks to free cores (many at once)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enables fine grain data parallelism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Any core can do any task equally well on short notice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scales well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Programming model: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intuitive to programmers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CREW verifiable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“easy” for automatic parallelizing compiler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many-core architecture</a:t>
            </a:r>
          </a:p>
          <a:p>
            <a:pPr lvl="1"/>
            <a:r>
              <a:rPr lang="en-US" dirty="0" smtClean="0"/>
              <a:t>Inspired by PRAM</a:t>
            </a:r>
          </a:p>
          <a:p>
            <a:r>
              <a:rPr lang="en-US" dirty="0" smtClean="0"/>
              <a:t>Hardware scheduling </a:t>
            </a:r>
          </a:p>
          <a:p>
            <a:r>
              <a:rPr lang="en-US" dirty="0" smtClean="0"/>
              <a:t>Task-based programming model</a:t>
            </a:r>
          </a:p>
          <a:p>
            <a:r>
              <a:rPr lang="en-US" dirty="0" smtClean="0"/>
              <a:t>Designed to achieve the goal of </a:t>
            </a:r>
            <a:br>
              <a:rPr lang="en-US" dirty="0" smtClean="0"/>
            </a:br>
            <a:r>
              <a:rPr lang="en-US" dirty="0" smtClean="0"/>
              <a:t>‘more cores, less power’</a:t>
            </a:r>
          </a:p>
          <a:p>
            <a:r>
              <a:rPr lang="en-US" dirty="0" smtClean="0"/>
              <a:t>Developing model to illuminate / investigate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95536" y="1655310"/>
            <a:ext cx="3373350" cy="2117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PRAM logarithmic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908720"/>
                <a:ext cx="4038600" cy="4094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Cambria Math" pitchFamily="18" charset="0"/>
                    <a:ea typeface="Cambria Math" pitchFamily="18" charset="0"/>
                  </a:rPr>
                  <a:t>The PRAM algorithm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// Sum vector A(*)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Begin</a:t>
                </a:r>
              </a:p>
              <a:p>
                <a:pPr marL="457200" lvl="1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B(i) := A(i)</a:t>
                </a:r>
              </a:p>
              <a:p>
                <a:pPr marL="457200" lvl="1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For h=1:log(n) </a:t>
                </a:r>
              </a:p>
              <a:p>
                <a:pPr marL="457200" lvl="1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    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 then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sym typeface="Wingdings" pitchFamily="2" charset="2"/>
                  </a:rPr>
                  <a:t>	 </a:t>
                </a:r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  B(i) = B(2i-1) + B(2i)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End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Wingdings" pitchFamily="2" charset="2"/>
                  </a:rPr>
                  <a:t>// B(1) holds the sum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08720"/>
                <a:ext cx="4038600" cy="4094584"/>
              </a:xfrm>
              <a:blipFill rotWithShape="1">
                <a:blip r:embed="rId2"/>
                <a:stretch>
                  <a:fillRect l="-1508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8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625062" y="1618930"/>
            <a:ext cx="4195409" cy="2445447"/>
            <a:chOff x="2989891" y="4578248"/>
            <a:chExt cx="3652694" cy="1782414"/>
          </a:xfrm>
        </p:grpSpPr>
        <p:sp>
          <p:nvSpPr>
            <p:cNvPr id="11" name="TextBox 10"/>
            <p:cNvSpPr txBox="1"/>
            <p:nvPr/>
          </p:nvSpPr>
          <p:spPr>
            <a:xfrm>
              <a:off x="3300488" y="6024168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860629" y="4964492"/>
              <a:ext cx="1032" cy="112361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32497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292638" y="5456075"/>
              <a:ext cx="2279" cy="632035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64506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3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724647" y="5526301"/>
              <a:ext cx="0" cy="561809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96515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4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8524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5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0533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6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2542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7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551" y="6024167"/>
              <a:ext cx="318034" cy="336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8</a:t>
              </a:r>
              <a:endParaRPr lang="en-US" sz="2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427587" y="4578248"/>
              <a:ext cx="3038498" cy="1509862"/>
              <a:chOff x="1509164" y="3861048"/>
              <a:chExt cx="6231188" cy="151216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1511281" y="4869160"/>
                <a:ext cx="0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1509164" y="4869160"/>
                <a:ext cx="88805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2411760" y="4869160"/>
                <a:ext cx="88805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262611" y="4869160"/>
                <a:ext cx="1765399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4145310" y="4869160"/>
                <a:ext cx="2682900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2411760" y="4869160"/>
                <a:ext cx="1752154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3287837" y="4869160"/>
                <a:ext cx="2652316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4169104" y="4869160"/>
                <a:ext cx="357124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513944" y="4365104"/>
                <a:ext cx="0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1511827" y="4365104"/>
                <a:ext cx="88805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2411760" y="4365104"/>
                <a:ext cx="88805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2411760" y="4365104"/>
                <a:ext cx="1752154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1513398" y="3861048"/>
                <a:ext cx="0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1511281" y="3861048"/>
                <a:ext cx="888058" cy="5040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V="1">
              <a:off x="3130343" y="5584823"/>
              <a:ext cx="2134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130343" y="5069831"/>
              <a:ext cx="2134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130343" y="4578248"/>
              <a:ext cx="2134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89891" y="4749283"/>
              <a:ext cx="393979" cy="2691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h=3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9891" y="5240865"/>
              <a:ext cx="393979" cy="2691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h=2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9891" y="5732448"/>
              <a:ext cx="393979" cy="2691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h=1</a:t>
              </a:r>
              <a:endParaRPr lang="en-US" b="1" dirty="0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4319972" y="4329100"/>
            <a:ext cx="1562035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B(i)=A(i)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862491" y="5589240"/>
            <a:ext cx="2476998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tx1"/>
            </a:outerShdw>
          </a:effectLst>
          <a:ex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if (..) B(i)=B(2i-1)+B(2i)</a:t>
            </a:r>
          </a:p>
        </p:txBody>
      </p:sp>
      <p:sp>
        <p:nvSpPr>
          <p:cNvPr id="6" name="Diamond 5"/>
          <p:cNvSpPr/>
          <p:nvPr/>
        </p:nvSpPr>
        <p:spPr bwMode="auto">
          <a:xfrm>
            <a:off x="4824028" y="6237312"/>
            <a:ext cx="549086" cy="396044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</a:p>
        </p:txBody>
      </p:sp>
      <p:cxnSp>
        <p:nvCxnSpPr>
          <p:cNvPr id="10" name="Straight Arrow Connector 9"/>
          <p:cNvCxnSpPr>
            <a:stCxn id="47" idx="2"/>
            <a:endCxn id="6" idx="0"/>
          </p:cNvCxnSpPr>
          <p:nvPr/>
        </p:nvCxnSpPr>
        <p:spPr bwMode="auto">
          <a:xfrm flipH="1">
            <a:off x="5098571" y="5985284"/>
            <a:ext cx="2419" cy="25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6" idx="3"/>
          </p:cNvCxnSpPr>
          <p:nvPr/>
        </p:nvCxnSpPr>
        <p:spPr bwMode="auto">
          <a:xfrm>
            <a:off x="5373114" y="6435334"/>
            <a:ext cx="1593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6" idx="2"/>
          </p:cNvCxnSpPr>
          <p:nvPr/>
        </p:nvCxnSpPr>
        <p:spPr bwMode="auto">
          <a:xfrm>
            <a:off x="5098571" y="6633356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4854885" y="5013176"/>
            <a:ext cx="492210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</a:p>
        </p:txBody>
      </p:sp>
      <p:cxnSp>
        <p:nvCxnSpPr>
          <p:cNvPr id="60" name="Straight Arrow Connector 59"/>
          <p:cNvCxnSpPr>
            <a:stCxn id="4" idx="2"/>
            <a:endCxn id="58" idx="0"/>
          </p:cNvCxnSpPr>
          <p:nvPr/>
        </p:nvCxnSpPr>
        <p:spPr bwMode="auto">
          <a:xfrm>
            <a:off x="5100990" y="4725144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58" idx="2"/>
            <a:endCxn id="47" idx="0"/>
          </p:cNvCxnSpPr>
          <p:nvPr/>
        </p:nvCxnSpPr>
        <p:spPr bwMode="auto">
          <a:xfrm>
            <a:off x="5100990" y="5409220"/>
            <a:ext cx="0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6966594" y="5211198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stCxn id="58" idx="3"/>
          </p:cNvCxnSpPr>
          <p:nvPr/>
        </p:nvCxnSpPr>
        <p:spPr bwMode="auto">
          <a:xfrm>
            <a:off x="5347095" y="5211198"/>
            <a:ext cx="16194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 rot="20765958">
            <a:off x="1094208" y="48011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</a:rPr>
              <a:t>(fine grain) tasks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69" name="Straight Arrow Connector 68"/>
          <p:cNvCxnSpPr>
            <a:stCxn id="67" idx="3"/>
          </p:cNvCxnSpPr>
          <p:nvPr/>
        </p:nvCxnSpPr>
        <p:spPr bwMode="auto">
          <a:xfrm flipV="1">
            <a:off x="3097368" y="4527122"/>
            <a:ext cx="1042584" cy="214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67" idx="3"/>
          </p:cNvCxnSpPr>
          <p:nvPr/>
        </p:nvCxnSpPr>
        <p:spPr bwMode="auto">
          <a:xfrm>
            <a:off x="3097368" y="4741571"/>
            <a:ext cx="1527694" cy="469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67" idx="3"/>
          </p:cNvCxnSpPr>
          <p:nvPr/>
        </p:nvCxnSpPr>
        <p:spPr bwMode="auto">
          <a:xfrm>
            <a:off x="3097368" y="4741571"/>
            <a:ext cx="671518" cy="757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 rot="20765958">
            <a:off x="7620949" y="4749533"/>
            <a:ext cx="1104790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</a:rPr>
              <a:t>many</a:t>
            </a:r>
          </a:p>
          <a:p>
            <a:pPr algn="l" rtl="0"/>
            <a:r>
              <a:rPr lang="en-US" dirty="0" smtClean="0">
                <a:latin typeface="Comic Sans MS" pitchFamily="66" charset="0"/>
              </a:rPr>
              <a:t>identical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tasks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 flipV="1">
            <a:off x="6130698" y="4670877"/>
            <a:ext cx="1332092" cy="362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6604240" y="5409220"/>
            <a:ext cx="1005254" cy="378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PRAM-like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Simpler program</a:t>
            </a:r>
          </a:p>
          <a:p>
            <a:pPr lvl="1"/>
            <a:r>
              <a:rPr lang="en-US" dirty="0" smtClean="0"/>
              <a:t>Flat memory model</a:t>
            </a:r>
          </a:p>
          <a:p>
            <a:pPr lvl="1"/>
            <a:r>
              <a:rPr lang="en-US" dirty="0" smtClean="0"/>
              <a:t>Same data structures as in serial code</a:t>
            </a:r>
          </a:p>
          <a:p>
            <a:pPr lvl="1"/>
            <a:r>
              <a:rPr lang="en-US" dirty="0" smtClean="0"/>
              <a:t>No code for finding and moving the data</a:t>
            </a:r>
          </a:p>
          <a:p>
            <a:pPr lvl="1"/>
            <a:r>
              <a:rPr lang="en-US" dirty="0" smtClean="0"/>
              <a:t>Easier programming, lower energy, higher performance</a:t>
            </a:r>
          </a:p>
          <a:p>
            <a:pPr lvl="1"/>
            <a:r>
              <a:rPr lang="en-US" dirty="0" smtClean="0"/>
              <a:t>Scalable to higher number of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FDD1B-E516-4F0C-9301-A35B0174DA1D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25330</TotalTime>
  <Words>3028</Words>
  <Application>Microsoft Office PowerPoint</Application>
  <PresentationFormat>On-screen Show (4:3)</PresentationFormat>
  <Paragraphs>1099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Calibri</vt:lpstr>
      <vt:lpstr>Cambria Math</vt:lpstr>
      <vt:lpstr>Comic Sans MS</vt:lpstr>
      <vt:lpstr>Courier New</vt:lpstr>
      <vt:lpstr>Symbol</vt:lpstr>
      <vt:lpstr>Tahoma</vt:lpstr>
      <vt:lpstr>Times New Roman</vt:lpstr>
      <vt:lpstr>Wingdings</vt:lpstr>
      <vt:lpstr>Default Design</vt:lpstr>
      <vt:lpstr>Visio</vt:lpstr>
      <vt:lpstr>The Plural Architecture Shared Memory Many-core with Hardware Scheduling</vt:lpstr>
      <vt:lpstr>Outline</vt:lpstr>
      <vt:lpstr>many-cores</vt:lpstr>
      <vt:lpstr>Why manycores?   Scaling</vt:lpstr>
      <vt:lpstr>Context</vt:lpstr>
      <vt:lpstr>One (parallel) program ?</vt:lpstr>
      <vt:lpstr>PRAM matrix-vector multiply</vt:lpstr>
      <vt:lpstr>PRAM logarithmic sum</vt:lpstr>
      <vt:lpstr>Advantages of PRAM-like programming</vt:lpstr>
      <vt:lpstr>Advantages of PRAM-like programming</vt:lpstr>
      <vt:lpstr>Outline</vt:lpstr>
      <vt:lpstr>The Plural Architecture: Part I</vt:lpstr>
      <vt:lpstr>The Plural Architecture: Part II</vt:lpstr>
      <vt:lpstr>Outline</vt:lpstr>
      <vt:lpstr>How does the P-to-M NOC look like? </vt:lpstr>
      <vt:lpstr>Logarithmic multistage interconnection network</vt:lpstr>
      <vt:lpstr>Floor plan and route to shared memory</vt:lpstr>
      <vt:lpstr>access sequence: fixed latency (when successful)</vt:lpstr>
      <vt:lpstr>Floor plan: 64 DSP cores (24KB each)  &amp; 4MB shared memory take 320 mm2 on 65nm</vt:lpstr>
      <vt:lpstr>RC64</vt:lpstr>
      <vt:lpstr>Outline</vt:lpstr>
      <vt:lpstr>Three levels of “parallel” programming</vt:lpstr>
      <vt:lpstr>The Plural task-oriented programming model</vt:lpstr>
      <vt:lpstr>Fine Grain Parallelization</vt:lpstr>
      <vt:lpstr>Task graph example (2D FFT)</vt:lpstr>
      <vt:lpstr>Another task graph (linear solver)</vt:lpstr>
      <vt:lpstr>Linear Solver: Simulation snap-shots</vt:lpstr>
      <vt:lpstr>Cores and Tasks</vt:lpstr>
      <vt:lpstr>Hardware Scheduler: Under the hood</vt:lpstr>
      <vt:lpstr>Plural Task Oriented Programming Model: Task Rules 1</vt:lpstr>
      <vt:lpstr>Plural Task Oriented Programming Model: Task Rules 2</vt:lpstr>
      <vt:lpstr>Outline</vt:lpstr>
      <vt:lpstr>Concurrency in shared memory manycore</vt:lpstr>
      <vt:lpstr>(verifiable) Shared Memory Access Rules</vt:lpstr>
      <vt:lpstr>Outline</vt:lpstr>
      <vt:lpstr>Example: Matrix Multiplication</vt:lpstr>
      <vt:lpstr>Algorithms and their performance</vt:lpstr>
      <vt:lpstr>Matrix Multiplication on RC64</vt:lpstr>
      <vt:lpstr>Matrix Multiplication on RC64</vt:lpstr>
      <vt:lpstr>Matrix Multiplication on RC64</vt:lpstr>
      <vt:lpstr>Matrix Multiplication using only N tasks</vt:lpstr>
      <vt:lpstr>Matrix Multiplication using only N tasks</vt:lpstr>
      <vt:lpstr>DVB-S2x MODEM on RC64</vt:lpstr>
      <vt:lpstr>DVB-S2 transmit—three stages</vt:lpstr>
      <vt:lpstr>Many-Flow: DVB-S2x Modem</vt:lpstr>
      <vt:lpstr>Many-Flow: software pipeline</vt:lpstr>
      <vt:lpstr>DVB-S2x task graph</vt:lpstr>
      <vt:lpstr>Many-Flow: Double buffering </vt:lpstr>
      <vt:lpstr>Performance of DVB-S2 on RC64</vt:lpstr>
      <vt:lpstr>SW development flow: MATLAB to RC64</vt:lpstr>
      <vt:lpstr>What if parallelism is limited ?</vt:lpstr>
      <vt:lpstr>Outline</vt:lpstr>
      <vt:lpstr>Stream Processing</vt:lpstr>
      <vt:lpstr>PIPELINED stream processing</vt:lpstr>
      <vt:lpstr>PIPELINED stream processing:  ManyFlow</vt:lpstr>
      <vt:lpstr>Example: A DWT image compression algorithm</vt:lpstr>
      <vt:lpstr>Speed it up with a pipeline?</vt:lpstr>
      <vt:lpstr> Hardware-like Pipeline</vt:lpstr>
      <vt:lpstr>Parallel / pipelined “ManyFlow”</vt:lpstr>
      <vt:lpstr>Parallel / pipelined “ManyFlow”</vt:lpstr>
      <vt:lpstr>Parallel / pipelined “ManyFlow” (automatically scheduled)</vt:lpstr>
      <vt:lpstr>The code</vt:lpstr>
      <vt:lpstr>Challenges</vt:lpstr>
      <vt:lpstr>Example: JPEG compression algorithm using ManyFlow</vt:lpstr>
      <vt:lpstr>JPEG compression: ManyFlow</vt:lpstr>
      <vt:lpstr>PowerPoint Presentation</vt:lpstr>
      <vt:lpstr>PowerPoint Presentation</vt:lpstr>
      <vt:lpstr>Example: JPEG2000 Encoder</vt:lpstr>
      <vt:lpstr>Non-ManyFlow RIGID Multi-Job Scheduling</vt:lpstr>
      <vt:lpstr>Non-ManyFlow RIGID Multi-Job Scheduling</vt:lpstr>
      <vt:lpstr>Non-ManyFlow RIGID Multi-Job Scheduling</vt:lpstr>
      <vt:lpstr>Advantages of the Plural Architecture</vt:lpstr>
      <vt:lpstr>Summary</vt:lpstr>
    </vt:vector>
  </TitlesOfParts>
  <Company>EE 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Many-cores: How many?</dc:title>
  <dc:creator>admin</dc:creator>
  <cp:lastModifiedBy>ran</cp:lastModifiedBy>
  <cp:revision>754</cp:revision>
  <dcterms:created xsi:type="dcterms:W3CDTF">2009-01-12T22:00:55Z</dcterms:created>
  <dcterms:modified xsi:type="dcterms:W3CDTF">2017-10-25T14:50:43Z</dcterms:modified>
</cp:coreProperties>
</file>