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56" r:id="rId2"/>
    <p:sldId id="491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492" r:id="rId11"/>
    <p:sldId id="493" r:id="rId12"/>
    <p:sldId id="509" r:id="rId13"/>
    <p:sldId id="494" r:id="rId14"/>
    <p:sldId id="496" r:id="rId15"/>
    <p:sldId id="497" r:id="rId16"/>
    <p:sldId id="500" r:id="rId17"/>
    <p:sldId id="501" r:id="rId18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7993"/>
    <a:srgbClr val="0033CC"/>
    <a:srgbClr val="FF0066"/>
    <a:srgbClr val="FF1DFF"/>
    <a:srgbClr val="FFCCFF"/>
    <a:srgbClr val="FFCB97"/>
    <a:srgbClr val="0000FF"/>
    <a:srgbClr val="66FF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91912" autoAdjust="0"/>
    <p:restoredTop sz="82479" autoAdjust="0"/>
  </p:normalViewPr>
  <p:slideViewPr>
    <p:cSldViewPr>
      <p:cViewPr varScale="1">
        <p:scale>
          <a:sx n="123" d="100"/>
          <a:sy n="123" d="100"/>
        </p:scale>
        <p:origin x="108" y="15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D1BC66DF-A926-4621-94AB-588DC441AF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CE1F1-B6F0-4B63-A3F6-ADAF436800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94F33-66C2-4192-9114-CB72E542534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8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0B99C-B8E1-4EFF-83B2-643ED129597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2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30DA5-1E81-489F-BB7D-AD7FE9AAB99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7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4038600" cy="2490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33788"/>
            <a:ext cx="4038600" cy="2492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6A855-3895-4416-947B-09C41835B6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50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54EA7-AFA8-4C19-8D00-86A43C4DB00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4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FDD1B-E516-4F0C-9301-A35B0174DA1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5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8C174-A45B-42D2-8765-189EC2C4D4F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6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3F24-C2A6-41AD-A5EB-33EBAC84E30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2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1D57C-0826-4375-BDB8-F8BC528D27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7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F6100-5AEC-4742-960E-14A648A1472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8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129B0-C289-4B1B-BDAA-0E583027630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3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62060-FAB5-41D2-A959-99FE07ECF5D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8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32C89-DCCD-4B68-9EF1-89B8E305BC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5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513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7544" y="6237312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220" y="6237312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400" smtClean="0"/>
            </a:lvl1pPr>
          </a:lstStyle>
          <a:p>
            <a:pPr>
              <a:defRPr/>
            </a:pPr>
            <a:fld id="{F46522BF-36F2-4EB0-8807-AA80C21346A2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8" y="6417332"/>
            <a:ext cx="225967" cy="3288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A5002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CC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3.emf"/><Relationship Id="rId10" Type="http://schemas.openxmlformats.org/officeDocument/2006/relationships/package" Target="../embeddings/Microsoft_Visio_Drawing3.vsdx"/><Relationship Id="rId4" Type="http://schemas.openxmlformats.org/officeDocument/2006/relationships/package" Target="../embeddings/Microsoft_Visio_Drawing1.vsdx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nionmail-my.sharepoint.com/personal/ran_technion_ac_il/_layouts/15/guestaccess.aspx?guestaccesstoken=%2bPodu8tTL3%2bey82NJJDqdaW2RuScRtyuP4siMKZIi8g%3d&amp;docid=0705a53c88b064fed81322dbc3ae389d3&amp;rev=1" TargetMode="External"/><Relationship Id="rId2" Type="http://schemas.openxmlformats.org/officeDocument/2006/relationships/hyperlink" Target="https://www.virtualbox.org/wiki/Download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524" y="2130425"/>
            <a:ext cx="8568952" cy="1470025"/>
          </a:xfrm>
        </p:spPr>
        <p:txBody>
          <a:bodyPr/>
          <a:lstStyle/>
          <a:p>
            <a:r>
              <a:rPr lang="en-US" sz="2800" dirty="0"/>
              <a:t>The Plural </a:t>
            </a:r>
            <a:r>
              <a:rPr lang="en-US" sz="2800" dirty="0" smtClean="0"/>
              <a:t>Architecture:</a:t>
            </a:r>
            <a:br>
              <a:rPr lang="en-US" sz="2800" dirty="0" smtClean="0"/>
            </a:br>
            <a:r>
              <a:rPr lang="en-US" dirty="0" smtClean="0"/>
              <a:t>Simulation using Many-Task Emulator (MTE)</a:t>
            </a:r>
            <a:endParaRPr lang="en-US" sz="40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E0ACB3-ED34-41E8-B973-036D912340C3}" type="slidenum">
              <a:rPr lang="he-IL"/>
              <a:pPr eaLnBrk="1" hangingPunct="1"/>
              <a:t>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980" y="404664"/>
            <a:ext cx="544197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805" y="614972"/>
            <a:ext cx="5529943" cy="597086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u="sng" dirty="0" err="1" smtClean="0"/>
              <a:t>source.c</a:t>
            </a:r>
            <a:endParaRPr lang="en-US" u="sng" dirty="0" smtClean="0"/>
          </a:p>
          <a:p>
            <a:pPr algn="l" rtl="0"/>
            <a:r>
              <a:rPr lang="en-US" sz="1400" dirty="0" err="1" smtClean="0">
                <a:solidFill>
                  <a:srgbClr val="009900"/>
                </a:solidFill>
              </a:rPr>
              <a:t>int</a:t>
            </a:r>
            <a:r>
              <a:rPr lang="en-US" sz="1400" dirty="0" smtClean="0">
                <a:solidFill>
                  <a:srgbClr val="009900"/>
                </a:solidFill>
              </a:rPr>
              <a:t>     </a:t>
            </a:r>
            <a:r>
              <a:rPr lang="en-US" sz="1400" dirty="0" err="1" smtClean="0"/>
              <a:t>round_counter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>
                <a:solidFill>
                  <a:srgbClr val="CC00CC"/>
                </a:solidFill>
              </a:rPr>
              <a:t>0</a:t>
            </a:r>
            <a:r>
              <a:rPr lang="en-US" sz="1400" dirty="0" smtClean="0"/>
              <a:t>;</a:t>
            </a:r>
          </a:p>
          <a:p>
            <a:pPr algn="l" rtl="0"/>
            <a:endParaRPr lang="en-US" sz="1400" dirty="0"/>
          </a:p>
          <a:p>
            <a:pPr algn="l" rtl="0"/>
            <a:r>
              <a:rPr lang="en-US" sz="1400" dirty="0" err="1" smtClean="0">
                <a:solidFill>
                  <a:srgbClr val="009900"/>
                </a:solidFill>
              </a:rPr>
              <a:t>int</a:t>
            </a:r>
            <a:r>
              <a:rPr lang="en-US" sz="1400" dirty="0" smtClean="0"/>
              <a:t>     </a:t>
            </a:r>
            <a:r>
              <a:rPr lang="en-US" sz="1400" dirty="0" err="1" smtClean="0"/>
              <a:t>A_func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9900"/>
                </a:solidFill>
              </a:rPr>
              <a:t>void</a:t>
            </a:r>
            <a:r>
              <a:rPr lang="en-US" sz="1400" dirty="0"/>
              <a:t>) </a:t>
            </a:r>
            <a:endParaRPr lang="en-US" sz="1400" dirty="0" smtClean="0"/>
          </a:p>
          <a:p>
            <a:pPr algn="l" rtl="0"/>
            <a:r>
              <a:rPr lang="en-US" sz="1400" dirty="0" smtClean="0"/>
              <a:t>{ </a:t>
            </a:r>
            <a:r>
              <a:rPr lang="en-US" sz="1400" dirty="0" err="1" smtClean="0"/>
              <a:t>set_current_task_time_cycles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CC00CC"/>
                </a:solidFill>
              </a:rPr>
              <a:t>10</a:t>
            </a:r>
            <a:r>
              <a:rPr lang="en-US" sz="1400" dirty="0" smtClean="0"/>
              <a:t>); </a:t>
            </a:r>
            <a:r>
              <a:rPr lang="en-US" sz="1400" dirty="0" err="1"/>
              <a:t>printf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CC00CC"/>
                </a:solidFill>
              </a:rPr>
              <a:t>"start parallel\n"</a:t>
            </a:r>
            <a:r>
              <a:rPr lang="en-US" sz="1400" dirty="0"/>
              <a:t>); }</a:t>
            </a:r>
          </a:p>
          <a:p>
            <a:pPr algn="l" rtl="0"/>
            <a:endParaRPr lang="en-US" sz="1400" dirty="0" smtClean="0">
              <a:solidFill>
                <a:srgbClr val="009900"/>
              </a:solidFill>
            </a:endParaRPr>
          </a:p>
          <a:p>
            <a:pPr algn="l" rtl="0"/>
            <a:r>
              <a:rPr lang="en-US" sz="1400" dirty="0" smtClean="0">
                <a:solidFill>
                  <a:srgbClr val="009900"/>
                </a:solidFill>
              </a:rPr>
              <a:t>void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009900"/>
                </a:solidFill>
              </a:rPr>
              <a:t> </a:t>
            </a:r>
            <a:r>
              <a:rPr lang="en-US" sz="1400" dirty="0" err="1" smtClean="0"/>
              <a:t>B_func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9900"/>
                </a:solidFill>
              </a:rPr>
              <a:t>unsigned </a:t>
            </a:r>
            <a:r>
              <a:rPr lang="en-US" sz="1400" dirty="0" err="1">
                <a:solidFill>
                  <a:srgbClr val="009900"/>
                </a:solidFill>
              </a:rPr>
              <a:t>int</a:t>
            </a:r>
            <a:r>
              <a:rPr lang="en-US" sz="1400" dirty="0">
                <a:solidFill>
                  <a:srgbClr val="009900"/>
                </a:solidFill>
              </a:rPr>
              <a:t> </a:t>
            </a:r>
            <a:r>
              <a:rPr lang="en-US" sz="1400" dirty="0"/>
              <a:t>instance</a:t>
            </a:r>
            <a:r>
              <a:rPr lang="en-US" sz="1400" dirty="0" smtClean="0"/>
              <a:t>) { </a:t>
            </a:r>
            <a:r>
              <a:rPr lang="en-US" sz="1400" dirty="0" err="1" smtClean="0"/>
              <a:t>set_current_task_time_cycles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CC00CC"/>
                </a:solidFill>
              </a:rPr>
              <a:t>15</a:t>
            </a:r>
            <a:r>
              <a:rPr lang="en-US" sz="1400" dirty="0"/>
              <a:t>); }</a:t>
            </a:r>
          </a:p>
          <a:p>
            <a:pPr algn="l" rtl="0"/>
            <a:endParaRPr lang="en-US" sz="1400" dirty="0" smtClean="0">
              <a:solidFill>
                <a:srgbClr val="009900"/>
              </a:solidFill>
            </a:endParaRPr>
          </a:p>
          <a:p>
            <a:pPr algn="l" rtl="0"/>
            <a:r>
              <a:rPr lang="en-US" sz="1400" dirty="0" smtClean="0">
                <a:solidFill>
                  <a:srgbClr val="009900"/>
                </a:solidFill>
              </a:rPr>
              <a:t>void  </a:t>
            </a:r>
            <a:r>
              <a:rPr lang="en-US" sz="1400" dirty="0" err="1" smtClean="0"/>
              <a:t>C_func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9900"/>
                </a:solidFill>
              </a:rPr>
              <a:t>unsigned </a:t>
            </a:r>
            <a:r>
              <a:rPr lang="en-US" sz="1400" dirty="0" err="1">
                <a:solidFill>
                  <a:srgbClr val="009900"/>
                </a:solidFill>
              </a:rPr>
              <a:t>int</a:t>
            </a:r>
            <a:r>
              <a:rPr lang="en-US" sz="1400" dirty="0">
                <a:solidFill>
                  <a:srgbClr val="009900"/>
                </a:solidFill>
              </a:rPr>
              <a:t> </a:t>
            </a:r>
            <a:r>
              <a:rPr lang="en-US" sz="1400" dirty="0"/>
              <a:t>instance</a:t>
            </a:r>
            <a:r>
              <a:rPr lang="en-US" sz="1400" dirty="0" smtClean="0"/>
              <a:t>) { </a:t>
            </a:r>
            <a:r>
              <a:rPr lang="en-US" sz="1400" dirty="0" err="1" smtClean="0"/>
              <a:t>set_current_task_time_cycles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CC00CC"/>
                </a:solidFill>
              </a:rPr>
              <a:t>20</a:t>
            </a:r>
            <a:r>
              <a:rPr lang="en-US" sz="1400" dirty="0" smtClean="0"/>
              <a:t>); </a:t>
            </a:r>
            <a:r>
              <a:rPr lang="en-US" sz="1400" dirty="0"/>
              <a:t>}</a:t>
            </a:r>
          </a:p>
          <a:p>
            <a:pPr algn="l" rtl="0"/>
            <a:endParaRPr lang="en-US" sz="1400" dirty="0" smtClean="0">
              <a:solidFill>
                <a:srgbClr val="009900"/>
              </a:solidFill>
            </a:endParaRPr>
          </a:p>
          <a:p>
            <a:pPr algn="l" rtl="0"/>
            <a:r>
              <a:rPr lang="en-US" sz="1400" dirty="0" smtClean="0">
                <a:solidFill>
                  <a:srgbClr val="009900"/>
                </a:solidFill>
              </a:rPr>
              <a:t>void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009900"/>
                </a:solidFill>
              </a:rPr>
              <a:t> </a:t>
            </a:r>
            <a:r>
              <a:rPr lang="en-US" sz="1400" dirty="0" err="1" smtClean="0"/>
              <a:t>D_func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9900"/>
                </a:solidFill>
              </a:rPr>
              <a:t>unsigned </a:t>
            </a:r>
            <a:r>
              <a:rPr lang="en-US" sz="1400" dirty="0" err="1">
                <a:solidFill>
                  <a:srgbClr val="009900"/>
                </a:solidFill>
              </a:rPr>
              <a:t>int</a:t>
            </a:r>
            <a:r>
              <a:rPr lang="en-US" sz="1400" dirty="0">
                <a:solidFill>
                  <a:srgbClr val="009900"/>
                </a:solidFill>
              </a:rPr>
              <a:t> </a:t>
            </a:r>
            <a:r>
              <a:rPr lang="en-US" sz="1400" dirty="0"/>
              <a:t>instance</a:t>
            </a:r>
            <a:r>
              <a:rPr lang="en-US" sz="1400" dirty="0" smtClean="0"/>
              <a:t>) { </a:t>
            </a:r>
            <a:r>
              <a:rPr lang="en-US" sz="1400" dirty="0" err="1" smtClean="0"/>
              <a:t>set_current_task_time_cycles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CC00CC"/>
                </a:solidFill>
              </a:rPr>
              <a:t>25</a:t>
            </a:r>
            <a:r>
              <a:rPr lang="en-US" sz="1400" dirty="0" smtClean="0"/>
              <a:t>); </a:t>
            </a:r>
            <a:r>
              <a:rPr lang="en-US" sz="1400" dirty="0"/>
              <a:t>}</a:t>
            </a:r>
          </a:p>
          <a:p>
            <a:pPr algn="l" rtl="0"/>
            <a:endParaRPr lang="en-US" sz="1400" dirty="0" smtClean="0">
              <a:solidFill>
                <a:srgbClr val="009900"/>
              </a:solidFill>
            </a:endParaRPr>
          </a:p>
          <a:p>
            <a:pPr algn="l" rtl="0"/>
            <a:r>
              <a:rPr lang="en-US" sz="1400" dirty="0" smtClean="0">
                <a:solidFill>
                  <a:srgbClr val="009900"/>
                </a:solidFill>
              </a:rPr>
              <a:t>void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009900"/>
                </a:solidFill>
              </a:rPr>
              <a:t> </a:t>
            </a:r>
            <a:r>
              <a:rPr lang="en-US" sz="1400" dirty="0" err="1" smtClean="0"/>
              <a:t>E_func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9900"/>
                </a:solidFill>
              </a:rPr>
              <a:t>unsigned </a:t>
            </a:r>
            <a:r>
              <a:rPr lang="en-US" sz="1400" dirty="0" err="1">
                <a:solidFill>
                  <a:srgbClr val="009900"/>
                </a:solidFill>
              </a:rPr>
              <a:t>int</a:t>
            </a:r>
            <a:r>
              <a:rPr lang="en-US" sz="1400" dirty="0">
                <a:solidFill>
                  <a:srgbClr val="009900"/>
                </a:solidFill>
              </a:rPr>
              <a:t> </a:t>
            </a:r>
            <a:r>
              <a:rPr lang="en-US" sz="1400" dirty="0"/>
              <a:t>instance</a:t>
            </a:r>
            <a:r>
              <a:rPr lang="en-US" sz="1400" dirty="0" smtClean="0"/>
              <a:t>) { </a:t>
            </a:r>
            <a:r>
              <a:rPr lang="en-US" sz="1400" dirty="0" err="1" smtClean="0"/>
              <a:t>set_current_task_time_cycles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CC00CC"/>
                </a:solidFill>
              </a:rPr>
              <a:t>30</a:t>
            </a:r>
            <a:r>
              <a:rPr lang="en-US" sz="1400" dirty="0" smtClean="0"/>
              <a:t>); }</a:t>
            </a:r>
          </a:p>
          <a:p>
            <a:pPr algn="l" rtl="0"/>
            <a:endParaRPr lang="en-US" sz="1400" dirty="0"/>
          </a:p>
          <a:p>
            <a:pPr algn="l" rtl="0"/>
            <a:r>
              <a:rPr lang="en-US" sz="1400" dirty="0" err="1">
                <a:solidFill>
                  <a:srgbClr val="009900"/>
                </a:solidFill>
              </a:rPr>
              <a:t>i</a:t>
            </a:r>
            <a:r>
              <a:rPr lang="en-US" sz="1400" dirty="0" err="1" smtClean="0">
                <a:solidFill>
                  <a:srgbClr val="009900"/>
                </a:solidFill>
              </a:rPr>
              <a:t>nt</a:t>
            </a:r>
            <a:r>
              <a:rPr lang="en-US" sz="1400" dirty="0" smtClean="0"/>
              <a:t>     </a:t>
            </a:r>
            <a:r>
              <a:rPr lang="en-US" sz="1400" dirty="0" err="1" smtClean="0"/>
              <a:t>F_func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9900"/>
                </a:solidFill>
              </a:rPr>
              <a:t>void</a:t>
            </a:r>
            <a:r>
              <a:rPr lang="en-US" sz="1400" dirty="0" smtClean="0"/>
              <a:t>)</a:t>
            </a:r>
          </a:p>
          <a:p>
            <a:pPr algn="l" rtl="0"/>
            <a:r>
              <a:rPr lang="en-US" sz="1400" dirty="0" smtClean="0"/>
              <a:t>{ </a:t>
            </a:r>
            <a:r>
              <a:rPr lang="en-US" sz="1400" dirty="0" err="1" smtClean="0"/>
              <a:t>set_current_task_time_cycles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CC00CC"/>
                </a:solidFill>
              </a:rPr>
              <a:t>35</a:t>
            </a:r>
            <a:r>
              <a:rPr lang="en-US" sz="1400" dirty="0" smtClean="0"/>
              <a:t>); </a:t>
            </a:r>
            <a:r>
              <a:rPr lang="en-US" sz="1400" dirty="0" err="1"/>
              <a:t>printf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CC00CC"/>
                </a:solidFill>
              </a:rPr>
              <a:t>"end parallel\n"</a:t>
            </a:r>
            <a:r>
              <a:rPr lang="en-US" sz="1400" dirty="0"/>
              <a:t>); </a:t>
            </a:r>
            <a:r>
              <a:rPr lang="en-US" sz="1400" dirty="0" smtClean="0"/>
              <a:t>}</a:t>
            </a:r>
          </a:p>
          <a:p>
            <a:pPr algn="l" rtl="0"/>
            <a:endParaRPr lang="en-US" sz="1400" dirty="0"/>
          </a:p>
          <a:p>
            <a:pPr algn="l" rtl="0"/>
            <a:r>
              <a:rPr lang="en-US" sz="1400" dirty="0" err="1">
                <a:solidFill>
                  <a:srgbClr val="009900"/>
                </a:solidFill>
              </a:rPr>
              <a:t>int</a:t>
            </a:r>
            <a:r>
              <a:rPr lang="en-US" sz="1400" dirty="0">
                <a:solidFill>
                  <a:srgbClr val="009900"/>
                </a:solidFill>
              </a:rPr>
              <a:t> </a:t>
            </a:r>
            <a:r>
              <a:rPr lang="en-US" sz="1400" dirty="0" smtClean="0"/>
              <a:t>    </a:t>
            </a:r>
            <a:r>
              <a:rPr lang="en-US" sz="1400" dirty="0" err="1" smtClean="0"/>
              <a:t>cnt_func</a:t>
            </a:r>
            <a:r>
              <a:rPr lang="en-US" sz="1400" dirty="0" smtClean="0"/>
              <a:t>(</a:t>
            </a:r>
            <a:r>
              <a:rPr lang="en-US" sz="1400" dirty="0" smtClean="0">
                <a:solidFill>
                  <a:srgbClr val="009900"/>
                </a:solidFill>
              </a:rPr>
              <a:t>void</a:t>
            </a:r>
            <a:r>
              <a:rPr lang="en-US" sz="1400" dirty="0" smtClean="0"/>
              <a:t>) {</a:t>
            </a:r>
            <a:endParaRPr lang="en-US" sz="1400" dirty="0"/>
          </a:p>
          <a:p>
            <a:pPr algn="l" rtl="0"/>
            <a:r>
              <a:rPr lang="en-US" sz="1400" dirty="0" smtClean="0"/>
              <a:t>          </a:t>
            </a:r>
            <a:r>
              <a:rPr lang="en-US" sz="1400" dirty="0" err="1" smtClean="0"/>
              <a:t>set_current_task_time_cycles</a:t>
            </a:r>
            <a:r>
              <a:rPr lang="en-US" sz="1400" dirty="0" smtClean="0"/>
              <a:t>(</a:t>
            </a:r>
            <a:r>
              <a:rPr lang="en-US" sz="1400" dirty="0">
                <a:solidFill>
                  <a:srgbClr val="CC00CC"/>
                </a:solidFill>
              </a:rPr>
              <a:t>5</a:t>
            </a:r>
            <a:r>
              <a:rPr lang="en-US" sz="1400" dirty="0" smtClean="0"/>
              <a:t>);</a:t>
            </a:r>
            <a:endParaRPr lang="en-US" sz="1400" dirty="0"/>
          </a:p>
          <a:p>
            <a:pPr algn="l" rtl="0"/>
            <a:r>
              <a:rPr lang="en-US" sz="1400" dirty="0" smtClean="0"/>
              <a:t>          </a:t>
            </a:r>
            <a:r>
              <a:rPr lang="en-US" sz="1400" dirty="0" err="1" smtClean="0"/>
              <a:t>round_counter</a:t>
            </a:r>
            <a:r>
              <a:rPr lang="en-US" sz="1400" dirty="0"/>
              <a:t>++;</a:t>
            </a:r>
          </a:p>
          <a:p>
            <a:pPr algn="l" rtl="0"/>
            <a:r>
              <a:rPr lang="en-US" sz="1400" dirty="0" smtClean="0"/>
              <a:t>          </a:t>
            </a:r>
            <a:r>
              <a:rPr lang="en-US" sz="1400" dirty="0" smtClean="0">
                <a:solidFill>
                  <a:srgbClr val="C00000"/>
                </a:solidFill>
              </a:rPr>
              <a:t>if</a:t>
            </a:r>
            <a:r>
              <a:rPr lang="en-US" sz="1400" dirty="0" smtClean="0"/>
              <a:t> (</a:t>
            </a:r>
            <a:r>
              <a:rPr lang="en-US" sz="1400" dirty="0" err="1" smtClean="0"/>
              <a:t>round_counter</a:t>
            </a:r>
            <a:r>
              <a:rPr lang="en-US" sz="1400" dirty="0" smtClean="0"/>
              <a:t> </a:t>
            </a:r>
            <a:r>
              <a:rPr lang="en-US" sz="1400" dirty="0"/>
              <a:t>&lt; </a:t>
            </a:r>
            <a:r>
              <a:rPr lang="en-US" sz="1400" dirty="0">
                <a:solidFill>
                  <a:srgbClr val="CC00CC"/>
                </a:solidFill>
              </a:rPr>
              <a:t>4</a:t>
            </a:r>
            <a:r>
              <a:rPr lang="en-US" sz="1400" dirty="0"/>
              <a:t>) { </a:t>
            </a:r>
            <a:r>
              <a:rPr lang="en-US" sz="1400" dirty="0">
                <a:solidFill>
                  <a:srgbClr val="C00000"/>
                </a:solidFill>
              </a:rPr>
              <a:t>return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CC00CC"/>
                </a:solidFill>
              </a:rPr>
              <a:t>0</a:t>
            </a:r>
            <a:r>
              <a:rPr lang="en-US" sz="1400" dirty="0"/>
              <a:t>; }</a:t>
            </a:r>
          </a:p>
          <a:p>
            <a:pPr algn="l" rtl="0"/>
            <a:r>
              <a:rPr lang="en-US" sz="1400" dirty="0" smtClean="0"/>
              <a:t>          </a:t>
            </a:r>
            <a:r>
              <a:rPr lang="en-US" sz="1400" dirty="0" smtClean="0">
                <a:solidFill>
                  <a:srgbClr val="C00000"/>
                </a:solidFill>
              </a:rPr>
              <a:t>else</a:t>
            </a:r>
            <a:r>
              <a:rPr lang="en-US" sz="1400" dirty="0" smtClean="0"/>
              <a:t> </a:t>
            </a:r>
            <a:r>
              <a:rPr lang="en-US" sz="1400" dirty="0"/>
              <a:t>{ </a:t>
            </a:r>
            <a:r>
              <a:rPr lang="en-US" sz="1400" dirty="0">
                <a:solidFill>
                  <a:srgbClr val="C00000"/>
                </a:solidFill>
              </a:rPr>
              <a:t>return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CC00CC"/>
                </a:solidFill>
              </a:rPr>
              <a:t>1</a:t>
            </a:r>
            <a:r>
              <a:rPr lang="en-US" sz="1400" dirty="0"/>
              <a:t>; }</a:t>
            </a:r>
          </a:p>
          <a:p>
            <a:pPr algn="l" rtl="0"/>
            <a:r>
              <a:rPr lang="en-US" sz="1400" dirty="0"/>
              <a:t>}</a:t>
            </a:r>
            <a:endParaRPr lang="en-US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12160" y="80628"/>
            <a:ext cx="3131841" cy="209288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u="sng" dirty="0" smtClean="0"/>
              <a:t>Task graph</a:t>
            </a:r>
          </a:p>
          <a:p>
            <a:pPr algn="l" rtl="0"/>
            <a:r>
              <a:rPr lang="en-US" sz="1400" dirty="0" smtClean="0"/>
              <a:t>dummy 	d</a:t>
            </a:r>
            <a:r>
              <a:rPr lang="en-US" sz="1400" dirty="0"/>
              <a:t>()	 </a:t>
            </a:r>
            <a:r>
              <a:rPr lang="en-US" sz="1400" dirty="0" smtClean="0"/>
              <a:t>              //  0</a:t>
            </a:r>
            <a:endParaRPr lang="en-US" sz="1400" dirty="0"/>
          </a:p>
          <a:p>
            <a:pPr algn="l" rtl="0"/>
            <a:r>
              <a:rPr lang="en-US" sz="1400" dirty="0"/>
              <a:t>regular	</a:t>
            </a:r>
            <a:r>
              <a:rPr lang="en-US" sz="1400" dirty="0" smtClean="0"/>
              <a:t>A(d </a:t>
            </a:r>
            <a:r>
              <a:rPr lang="en-US" sz="1400" dirty="0"/>
              <a:t>|| </a:t>
            </a:r>
            <a:r>
              <a:rPr lang="en-US" sz="1400" dirty="0" err="1"/>
              <a:t>cnt</a:t>
            </a:r>
            <a:r>
              <a:rPr lang="en-US" sz="1400" dirty="0"/>
              <a:t>==</a:t>
            </a:r>
            <a:r>
              <a:rPr lang="en-US" sz="1400" dirty="0">
                <a:solidFill>
                  <a:srgbClr val="CC00CC"/>
                </a:solidFill>
              </a:rPr>
              <a:t>false</a:t>
            </a:r>
            <a:r>
              <a:rPr lang="en-US" sz="1400" dirty="0" smtClean="0"/>
              <a:t>)      //10</a:t>
            </a:r>
            <a:endParaRPr lang="en-US" sz="1400" dirty="0"/>
          </a:p>
          <a:p>
            <a:pPr algn="l" rtl="0"/>
            <a:r>
              <a:rPr lang="en-US" sz="1400" dirty="0"/>
              <a:t>duplicable	</a:t>
            </a:r>
            <a:r>
              <a:rPr lang="en-US" sz="1400" dirty="0" smtClean="0"/>
              <a:t>B(A)  </a:t>
            </a:r>
            <a:r>
              <a:rPr lang="en-US" sz="1400" dirty="0" smtClean="0">
                <a:solidFill>
                  <a:srgbClr val="CC00CC"/>
                </a:solidFill>
              </a:rPr>
              <a:t>2000</a:t>
            </a:r>
            <a:r>
              <a:rPr lang="en-US" sz="1400" dirty="0" smtClean="0"/>
              <a:t>                //15</a:t>
            </a:r>
            <a:endParaRPr lang="en-US" sz="1400" dirty="0"/>
          </a:p>
          <a:p>
            <a:pPr algn="l" rtl="0"/>
            <a:r>
              <a:rPr lang="en-US" sz="1400" dirty="0"/>
              <a:t>duplicable	C(B</a:t>
            </a:r>
            <a:r>
              <a:rPr lang="en-US" sz="1400" dirty="0" smtClean="0"/>
              <a:t>)  </a:t>
            </a:r>
            <a:r>
              <a:rPr lang="en-US" sz="1400" dirty="0" smtClean="0">
                <a:solidFill>
                  <a:srgbClr val="CC00CC"/>
                </a:solidFill>
              </a:rPr>
              <a:t>2500</a:t>
            </a:r>
            <a:r>
              <a:rPr lang="en-US" sz="1400" dirty="0" smtClean="0"/>
              <a:t>                //20</a:t>
            </a:r>
            <a:endParaRPr lang="en-US" sz="1400" dirty="0"/>
          </a:p>
          <a:p>
            <a:pPr algn="l" rtl="0"/>
            <a:r>
              <a:rPr lang="en-US" sz="1400" dirty="0"/>
              <a:t>duplicable	D(A</a:t>
            </a:r>
            <a:r>
              <a:rPr lang="en-US" sz="1400" dirty="0" smtClean="0"/>
              <a:t>)  </a:t>
            </a:r>
            <a:r>
              <a:rPr lang="en-US" sz="1400" dirty="0" smtClean="0">
                <a:solidFill>
                  <a:srgbClr val="CC00CC"/>
                </a:solidFill>
              </a:rPr>
              <a:t>2600</a:t>
            </a:r>
            <a:r>
              <a:rPr lang="en-US" sz="1400" dirty="0" smtClean="0"/>
              <a:t>                //25</a:t>
            </a:r>
            <a:endParaRPr lang="en-US" sz="1400" dirty="0"/>
          </a:p>
          <a:p>
            <a:pPr algn="l" rtl="0"/>
            <a:r>
              <a:rPr lang="en-US" sz="1400" dirty="0"/>
              <a:t>duplicable	E(C &amp;&amp; D</a:t>
            </a:r>
            <a:r>
              <a:rPr lang="en-US" sz="1400" dirty="0" smtClean="0"/>
              <a:t>)  </a:t>
            </a:r>
            <a:r>
              <a:rPr lang="en-US" sz="1400" dirty="0" smtClean="0">
                <a:solidFill>
                  <a:srgbClr val="CC00CC"/>
                </a:solidFill>
              </a:rPr>
              <a:t>2300</a:t>
            </a:r>
            <a:r>
              <a:rPr lang="en-US" sz="1400" dirty="0" smtClean="0"/>
              <a:t>      //30</a:t>
            </a:r>
            <a:endParaRPr lang="en-US" sz="1400" dirty="0"/>
          </a:p>
          <a:p>
            <a:pPr algn="l" rtl="0"/>
            <a:r>
              <a:rPr lang="en-US" sz="1400" dirty="0"/>
              <a:t>regular	</a:t>
            </a:r>
            <a:r>
              <a:rPr lang="en-US" sz="1400" dirty="0" err="1" smtClean="0"/>
              <a:t>cnt</a:t>
            </a:r>
            <a:r>
              <a:rPr lang="en-US" sz="1400" dirty="0" smtClean="0"/>
              <a:t>(E)                       //</a:t>
            </a:r>
            <a:r>
              <a:rPr lang="en-US" sz="1400" dirty="0"/>
              <a:t> </a:t>
            </a:r>
            <a:r>
              <a:rPr lang="en-US" sz="1400" dirty="0" smtClean="0"/>
              <a:t> 5</a:t>
            </a:r>
            <a:br>
              <a:rPr lang="en-US" sz="1400" dirty="0" smtClean="0"/>
            </a:br>
            <a:r>
              <a:rPr lang="en-US" sz="1400" dirty="0" smtClean="0"/>
              <a:t>regular</a:t>
            </a:r>
            <a:r>
              <a:rPr lang="en-US" sz="1400" dirty="0"/>
              <a:t>	</a:t>
            </a:r>
            <a:r>
              <a:rPr lang="en-US" sz="1400" dirty="0" smtClean="0"/>
              <a:t>F(</a:t>
            </a:r>
            <a:r>
              <a:rPr lang="en-US" sz="1400" dirty="0" err="1" smtClean="0"/>
              <a:t>cnt</a:t>
            </a:r>
            <a:r>
              <a:rPr lang="en-US" sz="1400" dirty="0"/>
              <a:t>==</a:t>
            </a:r>
            <a:r>
              <a:rPr lang="en-US" sz="1400" dirty="0">
                <a:solidFill>
                  <a:srgbClr val="CC00CC"/>
                </a:solidFill>
              </a:rPr>
              <a:t>true</a:t>
            </a:r>
            <a:r>
              <a:rPr lang="en-US" sz="1400" dirty="0" smtClean="0"/>
              <a:t>)             //  3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1400" y="-24790"/>
            <a:ext cx="5518347" cy="639762"/>
          </a:xfrm>
        </p:spPr>
        <p:txBody>
          <a:bodyPr/>
          <a:lstStyle/>
          <a:p>
            <a:pPr algn="l"/>
            <a:r>
              <a:rPr lang="en-US" dirty="0" smtClean="0"/>
              <a:t>Simple do-nothing example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761544" y="2656278"/>
            <a:ext cx="1389085" cy="3546825"/>
            <a:chOff x="6761544" y="2656278"/>
            <a:chExt cx="1389085" cy="3546825"/>
          </a:xfrm>
        </p:grpSpPr>
        <p:sp>
          <p:nvSpPr>
            <p:cNvPr id="33" name="Rectangle 32"/>
            <p:cNvSpPr/>
            <p:nvPr/>
          </p:nvSpPr>
          <p:spPr>
            <a:xfrm>
              <a:off x="7090253" y="4973456"/>
              <a:ext cx="350687" cy="2312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806376" y="4546134"/>
              <a:ext cx="350687" cy="2312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406788" y="4114793"/>
              <a:ext cx="350687" cy="2312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806376" y="4114793"/>
              <a:ext cx="350687" cy="2312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037992" y="3631473"/>
              <a:ext cx="350687" cy="231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1400" dirty="0" smtClean="0">
                  <a:solidFill>
                    <a:schemeClr val="tx1"/>
                  </a:solidFill>
                </a:rPr>
                <a:t>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61544" y="4063985"/>
              <a:ext cx="350687" cy="2312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1400" dirty="0" smtClean="0">
                  <a:solidFill>
                    <a:schemeClr val="tx1"/>
                  </a:solidFill>
                </a:rPr>
                <a:t>B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61544" y="4496302"/>
              <a:ext cx="350687" cy="2312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1400" dirty="0" smtClean="0">
                  <a:solidFill>
                    <a:schemeClr val="tx1"/>
                  </a:solidFill>
                </a:rPr>
                <a:t>C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037992" y="4928619"/>
              <a:ext cx="350687" cy="2312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1400" dirty="0" smtClean="0">
                  <a:solidFill>
                    <a:schemeClr val="tx1"/>
                  </a:solidFill>
                </a:rPr>
                <a:t>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037992" y="5359960"/>
              <a:ext cx="350687" cy="231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n-US" sz="1400" dirty="0" err="1" smtClean="0">
                  <a:solidFill>
                    <a:schemeClr val="tx1"/>
                  </a:solidFill>
                </a:rPr>
                <a:t>cnt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37992" y="5971836"/>
              <a:ext cx="350687" cy="231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1400" dirty="0" smtClean="0">
                  <a:solidFill>
                    <a:schemeClr val="tx1"/>
                  </a:solidFill>
                </a:rPr>
                <a:t>F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361956" y="4063985"/>
              <a:ext cx="350687" cy="2312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n-US" sz="1400" dirty="0" smtClean="0">
                  <a:solidFill>
                    <a:schemeClr val="tx1"/>
                  </a:solidFill>
                </a:rPr>
                <a:t>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037992" y="2656278"/>
              <a:ext cx="350687" cy="231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n-US" sz="1400" dirty="0" smtClean="0">
                  <a:solidFill>
                    <a:schemeClr val="tx1"/>
                  </a:solidFill>
                </a:rPr>
                <a:t>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/>
            <p:cNvCxnSpPr>
              <a:stCxn id="9" idx="2"/>
              <a:endCxn id="47" idx="0"/>
            </p:cNvCxnSpPr>
            <p:nvPr/>
          </p:nvCxnSpPr>
          <p:spPr>
            <a:xfrm flipH="1">
              <a:off x="6936888" y="3862740"/>
              <a:ext cx="276448" cy="2012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9" idx="2"/>
              <a:endCxn id="52" idx="0"/>
            </p:cNvCxnSpPr>
            <p:nvPr/>
          </p:nvCxnSpPr>
          <p:spPr>
            <a:xfrm>
              <a:off x="7213336" y="3862740"/>
              <a:ext cx="323964" cy="2012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7" idx="2"/>
              <a:endCxn id="48" idx="0"/>
            </p:cNvCxnSpPr>
            <p:nvPr/>
          </p:nvCxnSpPr>
          <p:spPr>
            <a:xfrm>
              <a:off x="6936888" y="4295252"/>
              <a:ext cx="0" cy="201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48" idx="2"/>
            </p:cNvCxnSpPr>
            <p:nvPr/>
          </p:nvCxnSpPr>
          <p:spPr>
            <a:xfrm>
              <a:off x="6936888" y="4727569"/>
              <a:ext cx="203745" cy="1977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2" idx="2"/>
              <a:endCxn id="49" idx="0"/>
            </p:cNvCxnSpPr>
            <p:nvPr/>
          </p:nvCxnSpPr>
          <p:spPr>
            <a:xfrm flipH="1">
              <a:off x="7306887" y="4295252"/>
              <a:ext cx="230413" cy="6466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49" idx="2"/>
              <a:endCxn id="50" idx="0"/>
            </p:cNvCxnSpPr>
            <p:nvPr/>
          </p:nvCxnSpPr>
          <p:spPr>
            <a:xfrm>
              <a:off x="7213336" y="5159886"/>
              <a:ext cx="0" cy="2000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0" idx="2"/>
              <a:endCxn id="51" idx="0"/>
            </p:cNvCxnSpPr>
            <p:nvPr/>
          </p:nvCxnSpPr>
          <p:spPr>
            <a:xfrm>
              <a:off x="7213336" y="5591227"/>
              <a:ext cx="0" cy="3806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7083139" y="3167149"/>
              <a:ext cx="261851" cy="26185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cxnSp>
          <p:nvCxnSpPr>
            <p:cNvPr id="78" name="Straight Arrow Connector 77"/>
            <p:cNvCxnSpPr>
              <a:stCxn id="53" idx="2"/>
              <a:endCxn id="76" idx="0"/>
            </p:cNvCxnSpPr>
            <p:nvPr/>
          </p:nvCxnSpPr>
          <p:spPr>
            <a:xfrm>
              <a:off x="7213336" y="2887545"/>
              <a:ext cx="729" cy="2796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76" idx="4"/>
              <a:endCxn id="9" idx="0"/>
            </p:cNvCxnSpPr>
            <p:nvPr/>
          </p:nvCxnSpPr>
          <p:spPr>
            <a:xfrm flipH="1">
              <a:off x="7213336" y="3429000"/>
              <a:ext cx="729" cy="2024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50" idx="3"/>
            </p:cNvCxnSpPr>
            <p:nvPr/>
          </p:nvCxnSpPr>
          <p:spPr>
            <a:xfrm>
              <a:off x="7388679" y="5475594"/>
              <a:ext cx="757794" cy="24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8150629" y="3297355"/>
              <a:ext cx="0" cy="21798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7165701" y="5625835"/>
              <a:ext cx="4459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200" dirty="0">
                  <a:solidFill>
                    <a:srgbClr val="CC00CC"/>
                  </a:solidFill>
                </a:rPr>
                <a:t>true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634347" y="5221460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rtl="0"/>
              <a:r>
                <a:rPr lang="en-US" sz="1200" dirty="0" smtClean="0">
                  <a:solidFill>
                    <a:srgbClr val="CC00CC"/>
                  </a:solidFill>
                </a:rPr>
                <a:t>false</a:t>
              </a:r>
              <a:endParaRPr lang="en-US" dirty="0"/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 flipH="1">
              <a:off x="7350371" y="3297355"/>
              <a:ext cx="79610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044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Simple: utilization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11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691799" y="1809100"/>
            <a:ext cx="6256812" cy="3854776"/>
            <a:chOff x="1691799" y="1809100"/>
            <a:chExt cx="6256812" cy="385477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1799" y="1809100"/>
              <a:ext cx="5760402" cy="3239799"/>
            </a:xfrm>
            <a:prstGeom prst="rect">
              <a:avLst/>
            </a:prstGeom>
          </p:spPr>
        </p:pic>
        <p:cxnSp>
          <p:nvCxnSpPr>
            <p:cNvPr id="8" name="Straight Arrow Connector 7"/>
            <p:cNvCxnSpPr/>
            <p:nvPr/>
          </p:nvCxnSpPr>
          <p:spPr>
            <a:xfrm>
              <a:off x="2667000" y="2603500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3416300" y="2603500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4165600" y="2603500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914900" y="2603500"/>
              <a:ext cx="762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32600" y="2209800"/>
              <a:ext cx="11160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4 rounds</a:t>
              </a:r>
              <a:endParaRPr lang="en-US" i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85170" y="5274864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7030A0"/>
                  </a:solidFill>
                  <a:latin typeface="Comic Sans MS" panose="030F0702030302020204" pitchFamily="66" charset="0"/>
                </a:rPr>
                <a:t>A</a:t>
              </a:r>
              <a:endParaRPr lang="en-US" i="1" dirty="0">
                <a:solidFill>
                  <a:srgbClr val="7030A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>
            <a:xfrm flipV="1">
              <a:off x="2361661" y="4785852"/>
              <a:ext cx="305339" cy="489012"/>
            </a:xfrm>
            <a:prstGeom prst="straightConnector1">
              <a:avLst/>
            </a:prstGeom>
            <a:ln>
              <a:solidFill>
                <a:srgbClr val="00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544042" y="5279784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009900"/>
                  </a:solidFill>
                  <a:latin typeface="Comic Sans MS" panose="030F0702030302020204" pitchFamily="66" charset="0"/>
                </a:rPr>
                <a:t>B</a:t>
              </a:r>
              <a:endParaRPr lang="en-US" i="1" dirty="0">
                <a:solidFill>
                  <a:srgbClr val="0099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8" name="Straight Arrow Connector 17"/>
            <p:cNvCxnSpPr>
              <a:stCxn id="16" idx="0"/>
            </p:cNvCxnSpPr>
            <p:nvPr/>
          </p:nvCxnSpPr>
          <p:spPr>
            <a:xfrm flipV="1">
              <a:off x="2709312" y="4181168"/>
              <a:ext cx="33888" cy="1098616"/>
            </a:xfrm>
            <a:prstGeom prst="straightConnector1">
              <a:avLst/>
            </a:prstGeom>
            <a:ln>
              <a:solidFill>
                <a:srgbClr val="0099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21800" y="5277330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accent1">
                      <a:lumMod val="75000"/>
                    </a:schemeClr>
                  </a:solidFill>
                  <a:latin typeface="Comic Sans MS" panose="030F0702030302020204" pitchFamily="66" charset="0"/>
                </a:rPr>
                <a:t>D</a:t>
              </a:r>
              <a:endParaRPr lang="en-US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21" name="Straight Arrow Connector 20"/>
            <p:cNvCxnSpPr>
              <a:stCxn id="19" idx="0"/>
            </p:cNvCxnSpPr>
            <p:nvPr/>
          </p:nvCxnSpPr>
          <p:spPr>
            <a:xfrm flipH="1" flipV="1">
              <a:off x="2874582" y="3841956"/>
              <a:ext cx="122907" cy="14353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077436" y="5282250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C00000"/>
                  </a:solidFill>
                  <a:latin typeface="Comic Sans MS" panose="030F0702030302020204" pitchFamily="66" charset="0"/>
                </a:rPr>
                <a:t>C</a:t>
              </a:r>
              <a:endParaRPr lang="en-US" i="1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24" name="Straight Arrow Connector 23"/>
            <p:cNvCxnSpPr>
              <a:stCxn id="22" idx="0"/>
            </p:cNvCxnSpPr>
            <p:nvPr/>
          </p:nvCxnSpPr>
          <p:spPr>
            <a:xfrm flipH="1" flipV="1">
              <a:off x="3077436" y="3399503"/>
              <a:ext cx="162064" cy="1882747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347822" y="5294544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Comic Sans MS" panose="030F0702030302020204" pitchFamily="66" charset="0"/>
                </a:rPr>
                <a:t>E</a:t>
              </a:r>
              <a:endParaRPr lang="en-US" i="1" dirty="0">
                <a:latin typeface="Comic Sans MS" panose="030F0702030302020204" pitchFamily="66" charset="0"/>
              </a:endParaRPr>
            </a:p>
          </p:txBody>
        </p:sp>
        <p:cxnSp>
          <p:nvCxnSpPr>
            <p:cNvPr id="27" name="Straight Arrow Connector 26"/>
            <p:cNvCxnSpPr>
              <a:stCxn id="25" idx="0"/>
            </p:cNvCxnSpPr>
            <p:nvPr/>
          </p:nvCxnSpPr>
          <p:spPr>
            <a:xfrm flipH="1" flipV="1">
              <a:off x="3239500" y="4181168"/>
              <a:ext cx="272790" cy="11133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632832" y="5294544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C000"/>
                  </a:solidFill>
                  <a:latin typeface="Comic Sans MS" panose="030F0702030302020204" pitchFamily="66" charset="0"/>
                </a:rPr>
                <a:t>F</a:t>
              </a:r>
              <a:endParaRPr lang="en-US" i="1" dirty="0">
                <a:solidFill>
                  <a:srgbClr val="FFC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30" name="Straight Arrow Connector 29"/>
            <p:cNvCxnSpPr>
              <a:stCxn id="28" idx="0"/>
            </p:cNvCxnSpPr>
            <p:nvPr/>
          </p:nvCxnSpPr>
          <p:spPr>
            <a:xfrm flipH="1" flipV="1">
              <a:off x="3429000" y="4785852"/>
              <a:ext cx="368300" cy="508692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36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365126"/>
            <a:ext cx="8763000" cy="1325563"/>
          </a:xfrm>
        </p:spPr>
        <p:txBody>
          <a:bodyPr/>
          <a:lstStyle/>
          <a:p>
            <a:r>
              <a:rPr lang="en-US" dirty="0" smtClean="0"/>
              <a:t>Changing number of processing cores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67" y="1904888"/>
            <a:ext cx="2086266" cy="16004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8236" y="1428457"/>
            <a:ext cx="339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command line argument to MTE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9293175">
            <a:off x="1050294" y="2308573"/>
            <a:ext cx="266700" cy="1524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2579833" y="2908300"/>
            <a:ext cx="747567" cy="203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87115" y="3320645"/>
            <a:ext cx="1726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-cores=NUMBER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93"/>
          <a:stretch/>
        </p:blipFill>
        <p:spPr>
          <a:xfrm>
            <a:off x="3235398" y="3689977"/>
            <a:ext cx="3496163" cy="219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8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Simple: Speedup </a:t>
            </a:r>
            <a:r>
              <a:rPr lang="en-US" dirty="0"/>
              <a:t>&amp; </a:t>
            </a:r>
            <a:r>
              <a:rPr lang="en-US" dirty="0" smtClean="0"/>
              <a:t>Efficiency </a:t>
            </a:r>
            <a:br>
              <a:rPr lang="en-US" dirty="0" smtClean="0"/>
            </a:br>
            <a:r>
              <a:rPr lang="en-US" dirty="0" smtClean="0"/>
              <a:t>on 1-1024 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13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932" y="3284984"/>
            <a:ext cx="4633362" cy="27556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548" y="1931675"/>
            <a:ext cx="3307090" cy="41108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92852" y="1448780"/>
            <a:ext cx="27419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1200" dirty="0" smtClean="0"/>
              <a:t>Pull down the Run As… menu</a:t>
            </a:r>
          </a:p>
          <a:p>
            <a:pPr algn="l" rtl="0"/>
            <a:r>
              <a:rPr lang="en-US" sz="1200" dirty="0" smtClean="0"/>
              <a:t>Select Run Configurations…</a:t>
            </a:r>
          </a:p>
          <a:p>
            <a:pPr algn="l" rtl="0"/>
            <a:r>
              <a:rPr lang="en-US" sz="1200" dirty="0" smtClean="0"/>
              <a:t>Go to (x)= Arguments tab</a:t>
            </a:r>
          </a:p>
          <a:p>
            <a:pPr algn="l" rtl="0"/>
            <a:r>
              <a:rPr lang="en-US" sz="1200" dirty="0" smtClean="0"/>
              <a:t>Type “ –cores=256” or any p</a:t>
            </a:r>
          </a:p>
          <a:p>
            <a:pPr algn="l" rtl="0"/>
            <a:r>
              <a:rPr lang="en-US" sz="1200" dirty="0" smtClean="0"/>
              <a:t>Rerun, refresh and record the new </a:t>
            </a:r>
            <a:r>
              <a:rPr lang="en-US" sz="1200" dirty="0" err="1" smtClean="0"/>
              <a:t>Tp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2543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 (N</a:t>
            </a:r>
            <a:r>
              <a:rPr lang="en-US" baseline="30000" dirty="0" smtClean="0"/>
              <a:t>2</a:t>
            </a:r>
            <a:r>
              <a:rPr lang="en-US" dirty="0" smtClean="0"/>
              <a:t> tasks)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6250" y="1690689"/>
            <a:ext cx="4552950" cy="397031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1400" dirty="0" smtClean="0">
                <a:solidFill>
                  <a:srgbClr val="7030A0"/>
                </a:solidFill>
              </a:rPr>
              <a:t>#</a:t>
            </a:r>
            <a:r>
              <a:rPr lang="en-US" sz="1400" dirty="0">
                <a:solidFill>
                  <a:srgbClr val="7030A0"/>
                </a:solidFill>
              </a:rPr>
              <a:t>define </a:t>
            </a:r>
            <a:r>
              <a:rPr lang="en-US" sz="1400" dirty="0"/>
              <a:t>MSIZE </a:t>
            </a:r>
            <a:r>
              <a:rPr lang="en-US" sz="1400" dirty="0">
                <a:solidFill>
                  <a:srgbClr val="CC00CC"/>
                </a:solidFill>
              </a:rPr>
              <a:t>100</a:t>
            </a:r>
          </a:p>
          <a:p>
            <a:pPr algn="l" rtl="0"/>
            <a:r>
              <a:rPr lang="en-US" sz="1400" dirty="0" smtClean="0">
                <a:solidFill>
                  <a:srgbClr val="009900"/>
                </a:solidFill>
              </a:rPr>
              <a:t>float</a:t>
            </a:r>
            <a:r>
              <a:rPr lang="en-US" sz="1400" dirty="0" smtClean="0"/>
              <a:t>  A[MSIZE</a:t>
            </a:r>
            <a:r>
              <a:rPr lang="en-US" sz="1400" dirty="0"/>
              <a:t>][MSIZE</a:t>
            </a:r>
            <a:r>
              <a:rPr lang="en-US" sz="1400" dirty="0" smtClean="0"/>
              <a:t>], B[MSIZE</a:t>
            </a:r>
            <a:r>
              <a:rPr lang="en-US" sz="1400" dirty="0"/>
              <a:t>][MSIZE</a:t>
            </a:r>
            <a:r>
              <a:rPr lang="en-US" sz="1400" dirty="0" smtClean="0"/>
              <a:t>], C[MSIZE</a:t>
            </a:r>
            <a:r>
              <a:rPr lang="en-US" sz="1400" dirty="0"/>
              <a:t>][MSIZE];</a:t>
            </a:r>
          </a:p>
          <a:p>
            <a:pPr algn="l" rtl="0"/>
            <a:endParaRPr lang="en-US" sz="1400" dirty="0" smtClean="0">
              <a:solidFill>
                <a:srgbClr val="009900"/>
              </a:solidFill>
            </a:endParaRPr>
          </a:p>
          <a:p>
            <a:pPr algn="l" rtl="0"/>
            <a:r>
              <a:rPr lang="en-US" sz="1400" dirty="0" err="1" smtClean="0">
                <a:solidFill>
                  <a:srgbClr val="009900"/>
                </a:solidFill>
              </a:rPr>
              <a:t>int</a:t>
            </a:r>
            <a:r>
              <a:rPr lang="en-US" sz="1400" dirty="0" smtClean="0"/>
              <a:t>  </a:t>
            </a:r>
            <a:r>
              <a:rPr lang="en-US" sz="1400" dirty="0" err="1" smtClean="0"/>
              <a:t>program_start_func</a:t>
            </a:r>
            <a:r>
              <a:rPr lang="en-US" sz="1400" dirty="0" smtClean="0"/>
              <a:t> () </a:t>
            </a:r>
          </a:p>
          <a:p>
            <a:pPr algn="l" rtl="0"/>
            <a:r>
              <a:rPr lang="en-US" sz="1400" dirty="0" smtClean="0"/>
              <a:t>{ read / generate input matrices }</a:t>
            </a:r>
          </a:p>
          <a:p>
            <a:pPr algn="l" rtl="0"/>
            <a:endParaRPr lang="en-US" sz="1400" dirty="0" smtClean="0"/>
          </a:p>
          <a:p>
            <a:pPr algn="l" rtl="0"/>
            <a:r>
              <a:rPr lang="en-US" sz="1400" dirty="0" smtClean="0">
                <a:solidFill>
                  <a:srgbClr val="009900"/>
                </a:solidFill>
              </a:rPr>
              <a:t>void</a:t>
            </a:r>
            <a:r>
              <a:rPr lang="en-US" sz="1400" dirty="0" smtClean="0"/>
              <a:t>  </a:t>
            </a:r>
            <a:r>
              <a:rPr lang="en-US" sz="1400" dirty="0" err="1"/>
              <a:t>mm_func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9900"/>
                </a:solidFill>
              </a:rPr>
              <a:t>unsigned </a:t>
            </a:r>
            <a:r>
              <a:rPr lang="en-US" sz="1400" dirty="0" err="1">
                <a:solidFill>
                  <a:srgbClr val="009900"/>
                </a:solidFill>
              </a:rPr>
              <a:t>int</a:t>
            </a:r>
            <a:r>
              <a:rPr lang="en-US" sz="1400" dirty="0"/>
              <a:t> id)</a:t>
            </a:r>
          </a:p>
          <a:p>
            <a:pPr algn="l" rtl="0"/>
            <a:r>
              <a:rPr lang="en-US" sz="1400" dirty="0" smtClean="0"/>
              <a:t>{    </a:t>
            </a:r>
            <a:r>
              <a:rPr lang="en-US" sz="1400" dirty="0" err="1" smtClean="0">
                <a:solidFill>
                  <a:srgbClr val="009900"/>
                </a:solidFill>
              </a:rPr>
              <a:t>int</a:t>
            </a:r>
            <a:r>
              <a:rPr lang="en-US" sz="1400" dirty="0" smtClean="0"/>
              <a:t>  </a:t>
            </a:r>
            <a:r>
              <a:rPr lang="en-US" sz="1400" dirty="0" err="1" smtClean="0"/>
              <a:t>i,k,m</a:t>
            </a:r>
            <a:r>
              <a:rPr lang="en-US" sz="1400" dirty="0" smtClean="0"/>
              <a:t>;  </a:t>
            </a:r>
            <a:r>
              <a:rPr lang="en-US" sz="1400" dirty="0" smtClean="0">
                <a:solidFill>
                  <a:srgbClr val="009900"/>
                </a:solidFill>
              </a:rPr>
              <a:t>float</a:t>
            </a:r>
            <a:r>
              <a:rPr lang="en-US" sz="1400" dirty="0" smtClean="0"/>
              <a:t> </a:t>
            </a:r>
            <a:r>
              <a:rPr lang="en-US" sz="1400" dirty="0"/>
              <a:t>sum = </a:t>
            </a:r>
            <a:r>
              <a:rPr lang="en-US" sz="1400" dirty="0">
                <a:solidFill>
                  <a:srgbClr val="CC00CC"/>
                </a:solidFill>
              </a:rPr>
              <a:t>0</a:t>
            </a:r>
            <a:r>
              <a:rPr lang="en-US" sz="1400" dirty="0" smtClean="0"/>
              <a:t>;  </a:t>
            </a:r>
          </a:p>
          <a:p>
            <a:pPr algn="l" rtl="0"/>
            <a:r>
              <a:rPr lang="en-US" sz="1400" dirty="0" smtClean="0"/>
              <a:t>     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sz="1400" dirty="0"/>
              <a:t>= id % MSIZE;</a:t>
            </a:r>
          </a:p>
          <a:p>
            <a:pPr algn="l" rtl="0"/>
            <a:r>
              <a:rPr lang="en-US" sz="1400" dirty="0" smtClean="0"/>
              <a:t>     k </a:t>
            </a:r>
            <a:r>
              <a:rPr lang="en-US" sz="1400" dirty="0"/>
              <a:t>= id / MSIZE;</a:t>
            </a:r>
          </a:p>
          <a:p>
            <a:pPr algn="l" rtl="0"/>
            <a:r>
              <a:rPr lang="en-US" sz="1400" dirty="0" smtClean="0"/>
              <a:t>     </a:t>
            </a:r>
            <a:r>
              <a:rPr lang="en-US" sz="1400" dirty="0" smtClean="0">
                <a:solidFill>
                  <a:srgbClr val="C00000"/>
                </a:solidFill>
              </a:rPr>
              <a:t>for</a:t>
            </a:r>
            <a:r>
              <a:rPr lang="en-US" sz="1400" dirty="0" smtClean="0"/>
              <a:t> </a:t>
            </a:r>
            <a:r>
              <a:rPr lang="en-US" sz="1400" dirty="0"/>
              <a:t>(m=</a:t>
            </a:r>
            <a:r>
              <a:rPr lang="en-US" sz="1400" dirty="0">
                <a:solidFill>
                  <a:srgbClr val="CC00CC"/>
                </a:solidFill>
              </a:rPr>
              <a:t>0</a:t>
            </a:r>
            <a:r>
              <a:rPr lang="en-US" sz="1400" dirty="0"/>
              <a:t>; m &lt; MSIZE; m</a:t>
            </a:r>
            <a:r>
              <a:rPr lang="en-US" sz="1400" dirty="0" smtClean="0"/>
              <a:t>++)  </a:t>
            </a:r>
          </a:p>
          <a:p>
            <a:pPr algn="l" rtl="0"/>
            <a:r>
              <a:rPr lang="en-US" sz="1400" dirty="0" smtClean="0"/>
              <a:t>              sum </a:t>
            </a:r>
            <a:r>
              <a:rPr lang="en-US" sz="1400" dirty="0"/>
              <a:t>+= A[</a:t>
            </a:r>
            <a:r>
              <a:rPr lang="en-US" sz="1400" dirty="0" err="1"/>
              <a:t>i</a:t>
            </a:r>
            <a:r>
              <a:rPr lang="en-US" sz="1400" dirty="0"/>
              <a:t>][m]*B[m</a:t>
            </a:r>
            <a:r>
              <a:rPr lang="en-US" sz="1400" dirty="0" smtClean="0"/>
              <a:t>][k];</a:t>
            </a:r>
            <a:endParaRPr lang="en-US" sz="1400" dirty="0"/>
          </a:p>
          <a:p>
            <a:pPr algn="l" rtl="0"/>
            <a:r>
              <a:rPr lang="en-US" sz="1400" dirty="0" smtClean="0"/>
              <a:t>     C[</a:t>
            </a:r>
            <a:r>
              <a:rPr lang="en-US" sz="1400" dirty="0" err="1" smtClean="0"/>
              <a:t>i</a:t>
            </a:r>
            <a:r>
              <a:rPr lang="en-US" sz="1400" dirty="0" smtClean="0"/>
              <a:t>][k]=</a:t>
            </a:r>
            <a:r>
              <a:rPr lang="en-US" sz="1400" dirty="0"/>
              <a:t>sum;</a:t>
            </a:r>
          </a:p>
          <a:p>
            <a:pPr algn="l" rtl="0"/>
            <a:r>
              <a:rPr lang="en-US" sz="1400" dirty="0"/>
              <a:t>}</a:t>
            </a:r>
          </a:p>
          <a:p>
            <a:pPr algn="l" rtl="0"/>
            <a:endParaRPr lang="en-US" sz="1400" dirty="0" smtClean="0">
              <a:solidFill>
                <a:srgbClr val="009900"/>
              </a:solidFill>
            </a:endParaRPr>
          </a:p>
          <a:p>
            <a:pPr algn="l" rtl="0"/>
            <a:r>
              <a:rPr lang="en-US" sz="1400" dirty="0" err="1" smtClean="0">
                <a:solidFill>
                  <a:srgbClr val="009900"/>
                </a:solidFill>
              </a:rPr>
              <a:t>int</a:t>
            </a:r>
            <a:r>
              <a:rPr lang="en-US" sz="1400" dirty="0" smtClean="0"/>
              <a:t>  </a:t>
            </a:r>
            <a:r>
              <a:rPr lang="en-US" sz="1400" dirty="0" err="1" smtClean="0"/>
              <a:t>program_end_func</a:t>
            </a:r>
            <a:r>
              <a:rPr lang="en-US" sz="1400" dirty="0" smtClean="0"/>
              <a:t>()  </a:t>
            </a:r>
          </a:p>
          <a:p>
            <a:pPr algn="l" rtl="0"/>
            <a:r>
              <a:rPr lang="en-US" sz="1400" dirty="0" smtClean="0"/>
              <a:t>{  </a:t>
            </a:r>
            <a:r>
              <a:rPr lang="en-US" sz="1400" dirty="0" err="1" smtClean="0"/>
              <a:t>printf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CC00CC"/>
                </a:solidFill>
              </a:rPr>
              <a:t>"finished mm\n</a:t>
            </a:r>
            <a:r>
              <a:rPr lang="en-US" sz="1400" dirty="0" smtClean="0">
                <a:solidFill>
                  <a:srgbClr val="CC00CC"/>
                </a:solidFill>
              </a:rPr>
              <a:t>"</a:t>
            </a:r>
            <a:r>
              <a:rPr lang="en-US" sz="1400" dirty="0" smtClean="0"/>
              <a:t>);  }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1690689"/>
            <a:ext cx="3518284" cy="138499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1400" dirty="0"/>
              <a:t>#define MSIZE 100</a:t>
            </a:r>
          </a:p>
          <a:p>
            <a:pPr algn="l" rtl="0"/>
            <a:r>
              <a:rPr lang="en-US" sz="1400" dirty="0"/>
              <a:t>#define MMSIZE </a:t>
            </a:r>
            <a:r>
              <a:rPr lang="en-US" sz="1400" dirty="0" smtClean="0"/>
              <a:t>10000</a:t>
            </a:r>
          </a:p>
          <a:p>
            <a:pPr algn="l" rtl="0"/>
            <a:endParaRPr lang="en-US" sz="1400" dirty="0"/>
          </a:p>
          <a:p>
            <a:pPr algn="l" rtl="0"/>
            <a:r>
              <a:rPr lang="en-US" sz="1400" dirty="0"/>
              <a:t>regular 	</a:t>
            </a:r>
            <a:r>
              <a:rPr lang="en-US" sz="1400" dirty="0" err="1"/>
              <a:t>program_start</a:t>
            </a:r>
            <a:r>
              <a:rPr lang="en-US" sz="1400" dirty="0"/>
              <a:t>()</a:t>
            </a:r>
          </a:p>
          <a:p>
            <a:pPr algn="l" rtl="0"/>
            <a:r>
              <a:rPr lang="en-US" sz="1400" dirty="0"/>
              <a:t>duplicable	mm(</a:t>
            </a:r>
            <a:r>
              <a:rPr lang="en-US" sz="1400" dirty="0" err="1"/>
              <a:t>program_start</a:t>
            </a:r>
            <a:r>
              <a:rPr lang="en-US" sz="1400" dirty="0"/>
              <a:t>) MMSIZE</a:t>
            </a:r>
          </a:p>
          <a:p>
            <a:pPr algn="l" rtl="0"/>
            <a:r>
              <a:rPr lang="en-US" sz="1400" dirty="0" smtClean="0"/>
              <a:t>regular </a:t>
            </a:r>
            <a:r>
              <a:rPr lang="en-US" sz="1400" dirty="0" err="1" smtClean="0"/>
              <a:t>program_end</a:t>
            </a:r>
            <a:r>
              <a:rPr lang="en-US" sz="1400" dirty="0" smtClean="0"/>
              <a:t>(mm</a:t>
            </a:r>
            <a:r>
              <a:rPr lang="en-US" sz="1400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10199" y="3311523"/>
                <a:ext cx="3518285" cy="98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199" y="3311523"/>
                <a:ext cx="3518285" cy="9885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2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my own estimated run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2450" y="866321"/>
            <a:ext cx="7080250" cy="526297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7030A0"/>
                </a:solidFill>
              </a:defRPr>
            </a:lvl1pPr>
          </a:lstStyle>
          <a:p>
            <a:pPr algn="l" rtl="0"/>
            <a:r>
              <a:rPr lang="en-US" dirty="0">
                <a:solidFill>
                  <a:schemeClr val="tx1"/>
                </a:solidFill>
              </a:rPr>
              <a:t>#include &lt;</a:t>
            </a:r>
            <a:r>
              <a:rPr lang="en-US" dirty="0" err="1">
                <a:solidFill>
                  <a:schemeClr val="tx1"/>
                </a:solidFill>
              </a:rPr>
              <a:t>stdlib.h</a:t>
            </a:r>
            <a:r>
              <a:rPr lang="en-US" dirty="0">
                <a:solidFill>
                  <a:schemeClr val="tx1"/>
                </a:solidFill>
              </a:rPr>
              <a:t>&gt;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#define MSIZE 100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#define MUL_TIME	1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#define ADD_TIME	1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#define LDST_TIME	5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#define DIV_TIME	5</a:t>
            </a:r>
          </a:p>
          <a:p>
            <a:pPr algn="l" rtl="0"/>
            <a:r>
              <a:rPr lang="en-US" dirty="0">
                <a:solidFill>
                  <a:srgbClr val="009900"/>
                </a:solidFill>
              </a:rPr>
              <a:t>float</a:t>
            </a:r>
            <a:r>
              <a:rPr lang="en-US" dirty="0">
                <a:solidFill>
                  <a:schemeClr val="tx1"/>
                </a:solidFill>
              </a:rPr>
              <a:t>	A[MSIZE][MSIZE], B[MSIZE][MSIZE],  C[MSIZE][MSIZE];</a:t>
            </a:r>
          </a:p>
          <a:p>
            <a:pPr algn="l" rtl="0"/>
            <a:r>
              <a:rPr lang="en-US" dirty="0" err="1">
                <a:solidFill>
                  <a:srgbClr val="00990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>
                <a:solidFill>
                  <a:schemeClr val="tx1"/>
                </a:solidFill>
              </a:rPr>
              <a:t>program_start_func</a:t>
            </a:r>
            <a:r>
              <a:rPr lang="en-US" dirty="0">
                <a:solidFill>
                  <a:schemeClr val="tx1"/>
                </a:solidFill>
              </a:rPr>
              <a:t> ()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{ read / generate input matrices 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b="1" dirty="0" err="1">
                <a:solidFill>
                  <a:srgbClr val="CC00CC"/>
                </a:solidFill>
              </a:rPr>
              <a:t>set_current_task_time_cycles</a:t>
            </a:r>
            <a:r>
              <a:rPr lang="en-US" b="1" dirty="0">
                <a:solidFill>
                  <a:srgbClr val="CC00CC"/>
                </a:solidFill>
              </a:rPr>
              <a:t>(10);</a:t>
            </a:r>
            <a:r>
              <a:rPr lang="en-US" dirty="0">
                <a:solidFill>
                  <a:srgbClr val="CC00CC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</a:p>
          <a:p>
            <a:pPr algn="l" rtl="0"/>
            <a:endParaRPr lang="en-US" dirty="0">
              <a:solidFill>
                <a:schemeClr val="tx1"/>
              </a:solidFill>
            </a:endParaRPr>
          </a:p>
          <a:p>
            <a:pPr algn="l" rtl="0"/>
            <a:r>
              <a:rPr lang="en-US" dirty="0">
                <a:solidFill>
                  <a:srgbClr val="009900"/>
                </a:solidFill>
              </a:rPr>
              <a:t>void </a:t>
            </a:r>
            <a:r>
              <a:rPr lang="en-US" dirty="0" err="1">
                <a:solidFill>
                  <a:schemeClr val="tx1"/>
                </a:solidFill>
              </a:rPr>
              <a:t>mm_func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9900"/>
                </a:solidFill>
              </a:rPr>
              <a:t>unsigned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rgbClr val="00990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id)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{    </a:t>
            </a:r>
            <a:r>
              <a:rPr lang="en-US" dirty="0" err="1">
                <a:solidFill>
                  <a:srgbClr val="00990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i,j,m</a:t>
            </a:r>
            <a:r>
              <a:rPr lang="en-US" dirty="0">
                <a:solidFill>
                  <a:schemeClr val="tx1"/>
                </a:solidFill>
              </a:rPr>
              <a:t>;  </a:t>
            </a:r>
            <a:r>
              <a:rPr lang="en-US" dirty="0">
                <a:solidFill>
                  <a:srgbClr val="009900"/>
                </a:solidFill>
              </a:rPr>
              <a:t>float</a:t>
            </a:r>
            <a:r>
              <a:rPr lang="en-US" dirty="0">
                <a:solidFill>
                  <a:schemeClr val="tx1"/>
                </a:solidFill>
              </a:rPr>
              <a:t> sum = 0; 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runTime</a:t>
            </a:r>
            <a:r>
              <a:rPr lang="en-US" b="1" dirty="0">
                <a:solidFill>
                  <a:srgbClr val="FF0000"/>
                </a:solidFill>
              </a:rPr>
              <a:t> = 0;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= id % MSIZE;   </a:t>
            </a:r>
            <a:r>
              <a:rPr lang="en-US" dirty="0" smtClean="0">
                <a:solidFill>
                  <a:schemeClr val="tx1"/>
                </a:solidFill>
              </a:rPr>
              <a:t>k </a:t>
            </a:r>
            <a:r>
              <a:rPr lang="en-US" dirty="0">
                <a:solidFill>
                  <a:schemeClr val="tx1"/>
                </a:solidFill>
              </a:rPr>
              <a:t>= id / MSIZE;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     for (m=0; m &lt; MSIZE; m++) {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          sum += A[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][m]*B[m</a:t>
            </a:r>
            <a:r>
              <a:rPr lang="en-US" dirty="0" smtClean="0">
                <a:solidFill>
                  <a:schemeClr val="tx1"/>
                </a:solidFill>
              </a:rPr>
              <a:t>][k];</a:t>
            </a:r>
            <a:endParaRPr lang="en-US" dirty="0">
              <a:solidFill>
                <a:schemeClr val="tx1"/>
              </a:solidFill>
            </a:endParaRP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b="1" dirty="0" err="1">
                <a:solidFill>
                  <a:srgbClr val="FF0000"/>
                </a:solidFill>
              </a:rPr>
              <a:t>runTime</a:t>
            </a:r>
            <a:r>
              <a:rPr lang="en-US" b="1" dirty="0">
                <a:solidFill>
                  <a:srgbClr val="FF0000"/>
                </a:solidFill>
              </a:rPr>
              <a:t> += MUL_TIME*5 + ADD_TIME*3 + LDST_TIME*0 + DIV_TIME*0;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     }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     C[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][k]=</a:t>
            </a:r>
            <a:r>
              <a:rPr lang="en-US" dirty="0">
                <a:solidFill>
                  <a:schemeClr val="tx1"/>
                </a:solidFill>
              </a:rPr>
              <a:t>sum;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b="1" dirty="0" err="1">
                <a:solidFill>
                  <a:srgbClr val="FF0000"/>
                </a:solidFill>
              </a:rPr>
              <a:t>runTime</a:t>
            </a:r>
            <a:r>
              <a:rPr lang="en-US" b="1" dirty="0">
                <a:solidFill>
                  <a:srgbClr val="FF0000"/>
                </a:solidFill>
              </a:rPr>
              <a:t> += MUL_TIME*5 + ADD_TIME*4 + LDST_TIME*1 + DIV_TIME*1;</a:t>
            </a:r>
          </a:p>
          <a:p>
            <a:pPr algn="l" rtl="0"/>
            <a:r>
              <a:rPr lang="en-US" b="1" dirty="0">
                <a:solidFill>
                  <a:srgbClr val="CC00CC"/>
                </a:solidFill>
              </a:rPr>
              <a:t>     </a:t>
            </a:r>
            <a:r>
              <a:rPr lang="en-US" b="1" dirty="0" err="1">
                <a:solidFill>
                  <a:srgbClr val="CC00CC"/>
                </a:solidFill>
              </a:rPr>
              <a:t>set_current_task_time_cycles</a:t>
            </a:r>
            <a:r>
              <a:rPr lang="en-US" b="1" dirty="0">
                <a:solidFill>
                  <a:srgbClr val="CC00CC"/>
                </a:solidFill>
              </a:rPr>
              <a:t>(</a:t>
            </a:r>
            <a:r>
              <a:rPr lang="en-US" b="1" dirty="0" err="1">
                <a:solidFill>
                  <a:srgbClr val="CC00CC"/>
                </a:solidFill>
              </a:rPr>
              <a:t>runTime</a:t>
            </a:r>
            <a:r>
              <a:rPr lang="en-US" b="1" dirty="0">
                <a:solidFill>
                  <a:srgbClr val="CC00CC"/>
                </a:solidFill>
              </a:rPr>
              <a:t>);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}</a:t>
            </a:r>
          </a:p>
          <a:p>
            <a:pPr algn="l" rtl="0"/>
            <a:endParaRPr lang="en-US" dirty="0">
              <a:solidFill>
                <a:schemeClr val="tx1"/>
              </a:solidFill>
            </a:endParaRPr>
          </a:p>
          <a:p>
            <a:pPr algn="l" rtl="0"/>
            <a:r>
              <a:rPr lang="en-US" dirty="0" err="1">
                <a:solidFill>
                  <a:srgbClr val="00990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program_end_func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{    </a:t>
            </a:r>
            <a:r>
              <a:rPr lang="en-US" dirty="0" err="1">
                <a:solidFill>
                  <a:schemeClr val="tx1"/>
                </a:solidFill>
              </a:rPr>
              <a:t>printf</a:t>
            </a:r>
            <a:r>
              <a:rPr lang="en-US" dirty="0">
                <a:solidFill>
                  <a:schemeClr val="tx1"/>
                </a:solidFill>
              </a:rPr>
              <a:t>("finished mm\n");  </a:t>
            </a:r>
            <a:r>
              <a:rPr lang="en-US" b="1" dirty="0" err="1">
                <a:solidFill>
                  <a:srgbClr val="CC00CC"/>
                </a:solidFill>
              </a:rPr>
              <a:t>set_current_task_time_cycles</a:t>
            </a:r>
            <a:r>
              <a:rPr lang="en-US" b="1" dirty="0">
                <a:solidFill>
                  <a:srgbClr val="CC00CC"/>
                </a:solidFill>
              </a:rPr>
              <a:t>(10);</a:t>
            </a:r>
            <a:r>
              <a:rPr lang="en-US" dirty="0">
                <a:solidFill>
                  <a:srgbClr val="CC00CC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6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Multiplication: works </a:t>
            </a:r>
            <a:r>
              <a:rPr lang="en-US" dirty="0" smtClean="0"/>
              <a:t>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130799"/>
            <a:ext cx="7886700" cy="1046163"/>
          </a:xfrm>
        </p:spPr>
        <p:txBody>
          <a:bodyPr/>
          <a:lstStyle/>
          <a:p>
            <a:r>
              <a:rPr lang="en-US" dirty="0" smtClean="0"/>
              <a:t>Why is SU(1024) still less than 1024?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375" y="1911484"/>
            <a:ext cx="4608975" cy="27556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911484"/>
            <a:ext cx="2432050" cy="275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24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</a:t>
            </a:r>
            <a:r>
              <a:rPr lang="en-US" dirty="0" smtClean="0"/>
              <a:t>Multiplication with only N=100 </a:t>
            </a:r>
            <a:r>
              <a:rPr lang="en-US" dirty="0"/>
              <a:t>tasks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724" y="1527941"/>
            <a:ext cx="2949805" cy="3844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8579" y="1527941"/>
            <a:ext cx="3719722" cy="22210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8578" y="3884119"/>
            <a:ext cx="3719723" cy="2221024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Simulation on laptop using MTE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3399"/>
                </a:solidFill>
              </a:rPr>
              <a:t>Task graph {A, then B || C}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MTE emulator (P=1)</a:t>
            </a:r>
          </a:p>
          <a:p>
            <a:pPr lvl="1">
              <a:defRPr/>
            </a:pPr>
            <a:r>
              <a:rPr lang="en-US" dirty="0" smtClean="0">
                <a:solidFill>
                  <a:srgbClr val="C00000"/>
                </a:solidFill>
              </a:rPr>
              <a:t>Issues tasks based on dependencies</a:t>
            </a:r>
          </a:p>
          <a:p>
            <a:pPr lvl="1">
              <a:defRPr/>
            </a:pPr>
            <a:r>
              <a:rPr lang="en-US" dirty="0" smtClean="0">
                <a:solidFill>
                  <a:srgbClr val="C00000"/>
                </a:solidFill>
              </a:rPr>
              <a:t>Reconstructs time line</a:t>
            </a:r>
          </a:p>
          <a:p>
            <a:pPr lvl="1">
              <a:defRPr/>
            </a:pPr>
            <a:endParaRPr lang="en-US" dirty="0" smtClean="0">
              <a:solidFill>
                <a:srgbClr val="C00000"/>
              </a:solidFill>
            </a:endParaRP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“real” Plural execution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C21D3A2-CB4C-4A90-B747-75778E579032}" type="slidenum">
              <a:rPr lang="he-IL" altLang="en-US"/>
              <a:pPr eaLnBrk="1" hangingPunct="1"/>
              <a:t>2</a:t>
            </a:fld>
            <a:endParaRPr lang="en-US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5209424" y="1461738"/>
            <a:ext cx="1513542" cy="1093332"/>
            <a:chOff x="5211995" y="1690689"/>
            <a:chExt cx="1513542" cy="1093332"/>
          </a:xfrm>
        </p:grpSpPr>
        <p:sp>
          <p:nvSpPr>
            <p:cNvPr id="7173" name="Rectangle 4"/>
            <p:cNvSpPr>
              <a:spLocks noChangeArrowheads="1"/>
            </p:cNvSpPr>
            <p:nvPr/>
          </p:nvSpPr>
          <p:spPr bwMode="auto">
            <a:xfrm>
              <a:off x="5651500" y="1763713"/>
              <a:ext cx="541338" cy="28892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en-US" altLang="en-US" dirty="0" smtClean="0"/>
                <a:t>A</a:t>
              </a:r>
              <a:endParaRPr lang="en-US" altLang="en-US" dirty="0"/>
            </a:p>
          </p:txBody>
        </p:sp>
        <p:sp>
          <p:nvSpPr>
            <p:cNvPr id="7174" name="Rectangle 5"/>
            <p:cNvSpPr>
              <a:spLocks noChangeArrowheads="1"/>
            </p:cNvSpPr>
            <p:nvPr/>
          </p:nvSpPr>
          <p:spPr bwMode="auto">
            <a:xfrm>
              <a:off x="5403354" y="2375694"/>
              <a:ext cx="541338" cy="28733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en-US" altLang="en-US" dirty="0"/>
                <a:t>B</a:t>
              </a:r>
            </a:p>
          </p:txBody>
        </p:sp>
        <p:cxnSp>
          <p:nvCxnSpPr>
            <p:cNvPr id="7175" name="Straight Arrow Connector 7"/>
            <p:cNvCxnSpPr>
              <a:cxnSpLocks noChangeShapeType="1"/>
              <a:stCxn id="7173" idx="2"/>
              <a:endCxn id="7174" idx="0"/>
            </p:cNvCxnSpPr>
            <p:nvPr/>
          </p:nvCxnSpPr>
          <p:spPr bwMode="auto">
            <a:xfrm flipH="1">
              <a:off x="5674023" y="2052638"/>
              <a:ext cx="248146" cy="32305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5980541" y="2375694"/>
              <a:ext cx="541338" cy="28733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rtl="1" eaLnBrk="1" hangingPunct="1"/>
              <a:r>
                <a:rPr lang="en-US" altLang="en-US" dirty="0" smtClean="0"/>
                <a:t>C</a:t>
              </a:r>
              <a:endParaRPr lang="en-US" altLang="en-US" dirty="0"/>
            </a:p>
          </p:txBody>
        </p:sp>
        <p:cxnSp>
          <p:nvCxnSpPr>
            <p:cNvPr id="6" name="Straight Arrow Connector 5"/>
            <p:cNvCxnSpPr>
              <a:stCxn id="7173" idx="2"/>
              <a:endCxn id="25" idx="0"/>
            </p:cNvCxnSpPr>
            <p:nvPr/>
          </p:nvCxnSpPr>
          <p:spPr>
            <a:xfrm>
              <a:off x="5922169" y="2052638"/>
              <a:ext cx="329041" cy="32305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" name="Rectangle 1"/>
            <p:cNvSpPr/>
            <p:nvPr/>
          </p:nvSpPr>
          <p:spPr>
            <a:xfrm>
              <a:off x="5211995" y="1690689"/>
              <a:ext cx="1513542" cy="10933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345836" y="5556528"/>
            <a:ext cx="3303355" cy="894597"/>
            <a:chOff x="5211995" y="4959196"/>
            <a:chExt cx="3303355" cy="894597"/>
          </a:xfrm>
        </p:grpSpPr>
        <p:sp>
          <p:nvSpPr>
            <p:cNvPr id="7179" name="Rectangle 26"/>
            <p:cNvSpPr>
              <a:spLocks noChangeArrowheads="1"/>
            </p:cNvSpPr>
            <p:nvPr/>
          </p:nvSpPr>
          <p:spPr bwMode="auto">
            <a:xfrm>
              <a:off x="6660139" y="5045410"/>
              <a:ext cx="1176610" cy="28808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dirty="0" smtClean="0"/>
                <a:t>B, </a:t>
              </a:r>
              <a:r>
                <a:rPr lang="en-US" altLang="en-US" dirty="0" err="1" smtClean="0"/>
                <a:t>t</a:t>
              </a:r>
              <a:r>
                <a:rPr lang="en-US" altLang="en-US" baseline="-25000" dirty="0" err="1" smtClean="0"/>
                <a:t>B</a:t>
              </a:r>
              <a:endParaRPr lang="en-US" altLang="en-US" dirty="0"/>
            </a:p>
          </p:txBody>
        </p:sp>
        <p:sp>
          <p:nvSpPr>
            <p:cNvPr id="7180" name="Rectangle 27"/>
            <p:cNvSpPr>
              <a:spLocks noChangeArrowheads="1"/>
            </p:cNvSpPr>
            <p:nvPr/>
          </p:nvSpPr>
          <p:spPr bwMode="auto">
            <a:xfrm>
              <a:off x="6663187" y="5441533"/>
              <a:ext cx="1656340" cy="28808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dirty="0" smtClean="0"/>
                <a:t>C, </a:t>
              </a:r>
              <a:r>
                <a:rPr lang="en-US" altLang="en-US" dirty="0" err="1" smtClean="0"/>
                <a:t>t</a:t>
              </a:r>
              <a:r>
                <a:rPr lang="en-US" altLang="en-US" baseline="-25000" dirty="0" err="1" smtClean="0"/>
                <a:t>C</a:t>
              </a:r>
              <a:endParaRPr lang="en-US" altLang="en-US" dirty="0"/>
            </a:p>
          </p:txBody>
        </p:sp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5450941" y="5247226"/>
              <a:ext cx="1176610" cy="28808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dirty="0" smtClean="0"/>
                <a:t>A, </a:t>
              </a:r>
              <a:r>
                <a:rPr lang="en-US" altLang="en-US" dirty="0" err="1" smtClean="0"/>
                <a:t>t</a:t>
              </a:r>
              <a:r>
                <a:rPr lang="en-US" altLang="en-US" baseline="-25000" dirty="0" err="1" smtClean="0"/>
                <a:t>A</a:t>
              </a:r>
              <a:endParaRPr lang="en-US" alt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5211995" y="4959196"/>
              <a:ext cx="3303355" cy="89459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75416" y="3738495"/>
            <a:ext cx="2652902" cy="1233487"/>
            <a:chOff x="5919598" y="4015861"/>
            <a:chExt cx="2652902" cy="1233487"/>
          </a:xfrm>
        </p:grpSpPr>
        <p:grpSp>
          <p:nvGrpSpPr>
            <p:cNvPr id="10" name="Group 9"/>
            <p:cNvGrpSpPr/>
            <p:nvPr/>
          </p:nvGrpSpPr>
          <p:grpSpPr>
            <a:xfrm>
              <a:off x="5966195" y="4015861"/>
              <a:ext cx="2446934" cy="1233487"/>
              <a:chOff x="5211995" y="3545682"/>
              <a:chExt cx="2446934" cy="1233487"/>
            </a:xfrm>
          </p:grpSpPr>
          <p:cxnSp>
            <p:nvCxnSpPr>
              <p:cNvPr id="7181" name="Straight Connector 13"/>
              <p:cNvCxnSpPr>
                <a:cxnSpLocks noChangeShapeType="1"/>
              </p:cNvCxnSpPr>
              <p:nvPr/>
            </p:nvCxnSpPr>
            <p:spPr bwMode="auto">
              <a:xfrm>
                <a:off x="5516799" y="3725711"/>
                <a:ext cx="0" cy="684109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182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5516799" y="4046958"/>
                <a:ext cx="656449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185" name="TextBox 19"/>
              <p:cNvSpPr txBox="1">
                <a:spLocks noChangeArrowheads="1"/>
              </p:cNvSpPr>
              <p:nvPr/>
            </p:nvSpPr>
            <p:spPr bwMode="auto">
              <a:xfrm>
                <a:off x="5687723" y="3686901"/>
                <a:ext cx="351523" cy="369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dirty="0" err="1"/>
                  <a:t>t</a:t>
                </a:r>
                <a:r>
                  <a:rPr lang="en-US" altLang="en-US" baseline="-25000" dirty="0" err="1"/>
                  <a:t>A</a:t>
                </a:r>
                <a:endParaRPr lang="en-US" altLang="en-US" dirty="0"/>
              </a:p>
            </p:txBody>
          </p:sp>
          <p:sp>
            <p:nvSpPr>
              <p:cNvPr id="7187" name="TextBox 21"/>
              <p:cNvSpPr txBox="1">
                <a:spLocks noChangeArrowheads="1"/>
              </p:cNvSpPr>
              <p:nvPr/>
            </p:nvSpPr>
            <p:spPr bwMode="auto">
              <a:xfrm>
                <a:off x="5211995" y="4409819"/>
                <a:ext cx="633769" cy="369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/>
                  <a:t>start</a:t>
                </a:r>
              </a:p>
            </p:txBody>
          </p:sp>
          <p:sp>
            <p:nvSpPr>
              <p:cNvPr id="7188" name="TextBox 22"/>
              <p:cNvSpPr txBox="1">
                <a:spLocks noChangeArrowheads="1"/>
              </p:cNvSpPr>
              <p:nvPr/>
            </p:nvSpPr>
            <p:spPr bwMode="auto">
              <a:xfrm>
                <a:off x="7089307" y="4409819"/>
                <a:ext cx="569622" cy="369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dirty="0"/>
                  <a:t>end</a:t>
                </a:r>
              </a:p>
            </p:txBody>
          </p:sp>
          <p:cxnSp>
            <p:nvCxnSpPr>
              <p:cNvPr id="32" name="Straight Connector 13"/>
              <p:cNvCxnSpPr>
                <a:cxnSpLocks noChangeShapeType="1"/>
              </p:cNvCxnSpPr>
              <p:nvPr/>
            </p:nvCxnSpPr>
            <p:spPr bwMode="auto">
              <a:xfrm>
                <a:off x="6173248" y="3725711"/>
                <a:ext cx="0" cy="684109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6173248" y="3905739"/>
                <a:ext cx="792415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Straight Arrow Connector 16"/>
              <p:cNvCxnSpPr>
                <a:cxnSpLocks noChangeShapeType="1"/>
              </p:cNvCxnSpPr>
              <p:nvPr/>
            </p:nvCxnSpPr>
            <p:spPr bwMode="auto">
              <a:xfrm>
                <a:off x="6173248" y="4229791"/>
                <a:ext cx="1116585" cy="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Straight Connector 18"/>
              <p:cNvCxnSpPr>
                <a:cxnSpLocks noChangeShapeType="1"/>
              </p:cNvCxnSpPr>
              <p:nvPr/>
            </p:nvCxnSpPr>
            <p:spPr bwMode="auto">
              <a:xfrm>
                <a:off x="7300045" y="3725711"/>
                <a:ext cx="0" cy="684109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6" name="TextBox 19"/>
              <p:cNvSpPr txBox="1">
                <a:spLocks noChangeArrowheads="1"/>
              </p:cNvSpPr>
              <p:nvPr/>
            </p:nvSpPr>
            <p:spPr bwMode="auto">
              <a:xfrm>
                <a:off x="6425380" y="3545682"/>
                <a:ext cx="351523" cy="369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dirty="0" err="1" smtClean="0"/>
                  <a:t>t</a:t>
                </a:r>
                <a:r>
                  <a:rPr lang="en-US" altLang="en-US" baseline="-25000" dirty="0" err="1" smtClean="0"/>
                  <a:t>B</a:t>
                </a:r>
                <a:endParaRPr lang="en-US" altLang="en-US" dirty="0"/>
              </a:p>
            </p:txBody>
          </p:sp>
          <p:sp>
            <p:nvSpPr>
              <p:cNvPr id="37" name="TextBox 20"/>
              <p:cNvSpPr txBox="1">
                <a:spLocks noChangeArrowheads="1"/>
              </p:cNvSpPr>
              <p:nvPr/>
            </p:nvSpPr>
            <p:spPr bwMode="auto">
              <a:xfrm>
                <a:off x="6577843" y="3860441"/>
                <a:ext cx="35939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dirty="0" err="1" smtClean="0"/>
                  <a:t>t</a:t>
                </a:r>
                <a:r>
                  <a:rPr lang="en-US" altLang="en-US" baseline="-25000" dirty="0" err="1" smtClean="0"/>
                  <a:t>C</a:t>
                </a:r>
                <a:endParaRPr lang="en-US" alt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5919598" y="4015861"/>
              <a:ext cx="2652902" cy="1233487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163898" y="3037407"/>
            <a:ext cx="1964420" cy="474137"/>
            <a:chOff x="7179580" y="2794138"/>
            <a:chExt cx="1964420" cy="474137"/>
          </a:xfrm>
        </p:grpSpPr>
        <p:grpSp>
          <p:nvGrpSpPr>
            <p:cNvPr id="8" name="Group 7"/>
            <p:cNvGrpSpPr/>
            <p:nvPr/>
          </p:nvGrpSpPr>
          <p:grpSpPr>
            <a:xfrm>
              <a:off x="7287859" y="2879180"/>
              <a:ext cx="1758169" cy="288925"/>
              <a:chOff x="5507614" y="3320989"/>
              <a:chExt cx="1758169" cy="288925"/>
            </a:xfrm>
          </p:grpSpPr>
          <p:sp>
            <p:nvSpPr>
              <p:cNvPr id="7189" name="Rectangle 9"/>
              <p:cNvSpPr>
                <a:spLocks noChangeArrowheads="1"/>
              </p:cNvSpPr>
              <p:nvPr/>
            </p:nvSpPr>
            <p:spPr bwMode="auto">
              <a:xfrm>
                <a:off x="5507614" y="3320989"/>
                <a:ext cx="540246" cy="288925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/>
                <a:r>
                  <a:rPr lang="en-US" altLang="en-US" dirty="0"/>
                  <a:t>A, </a:t>
                </a:r>
                <a:r>
                  <a:rPr lang="en-US" altLang="en-US" dirty="0" err="1"/>
                  <a:t>t</a:t>
                </a:r>
                <a:r>
                  <a:rPr lang="en-US" altLang="en-US" baseline="-25000" dirty="0" err="1"/>
                  <a:t>A</a:t>
                </a:r>
                <a:endParaRPr lang="en-US" altLang="en-US" dirty="0"/>
              </a:p>
            </p:txBody>
          </p:sp>
          <p:sp>
            <p:nvSpPr>
              <p:cNvPr id="7190" name="Rectangle 11"/>
              <p:cNvSpPr>
                <a:spLocks noChangeArrowheads="1"/>
              </p:cNvSpPr>
              <p:nvPr/>
            </p:nvSpPr>
            <p:spPr bwMode="auto">
              <a:xfrm>
                <a:off x="6119893" y="3320989"/>
                <a:ext cx="540246" cy="288925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rtl="1" eaLnBrk="1" hangingPunct="1"/>
                <a:r>
                  <a:rPr lang="en-US" altLang="en-US" dirty="0"/>
                  <a:t>B, </a:t>
                </a:r>
                <a:r>
                  <a:rPr lang="en-US" altLang="en-US" dirty="0" err="1"/>
                  <a:t>t</a:t>
                </a:r>
                <a:r>
                  <a:rPr lang="en-US" altLang="en-US" baseline="-25000" dirty="0" err="1"/>
                  <a:t>B</a:t>
                </a:r>
                <a:endParaRPr lang="en-US" altLang="en-US" dirty="0"/>
              </a:p>
            </p:txBody>
          </p:sp>
          <p:sp>
            <p:nvSpPr>
              <p:cNvPr id="31" name="Rectangle 11"/>
              <p:cNvSpPr>
                <a:spLocks noChangeArrowheads="1"/>
              </p:cNvSpPr>
              <p:nvPr/>
            </p:nvSpPr>
            <p:spPr bwMode="auto">
              <a:xfrm>
                <a:off x="6725537" y="3320989"/>
                <a:ext cx="540246" cy="288925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l" eaLnBrk="1" hangingPunct="1"/>
                <a:r>
                  <a:rPr lang="en-US" altLang="en-US" dirty="0" smtClean="0"/>
                  <a:t>C, </a:t>
                </a:r>
                <a:r>
                  <a:rPr lang="en-US" altLang="en-US" dirty="0" err="1" smtClean="0"/>
                  <a:t>t</a:t>
                </a:r>
                <a:r>
                  <a:rPr lang="en-US" altLang="en-US" baseline="-25000" dirty="0" err="1" smtClean="0"/>
                  <a:t>C</a:t>
                </a:r>
                <a:endParaRPr lang="en-US" altLang="en-US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7179580" y="2794138"/>
              <a:ext cx="1964420" cy="474137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 rot="19719058">
            <a:off x="6786573" y="694784"/>
            <a:ext cx="2364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Many Task Emulator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2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14" y="365126"/>
            <a:ext cx="8866414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MTE (Many-Task Emulator)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885870"/>
              </p:ext>
            </p:extLst>
          </p:nvPr>
        </p:nvGraphicFramePr>
        <p:xfrm>
          <a:off x="772932" y="1482725"/>
          <a:ext cx="7679778" cy="42519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403024"/>
                <a:gridCol w="42767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 </a:t>
                      </a:r>
                      <a:r>
                        <a:rPr lang="en-US" baseline="0" dirty="0" smtClean="0"/>
                        <a:t>Manycore (e.g. RC64)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e.g. 64 processors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programmable, from</a:t>
                      </a:r>
                      <a:r>
                        <a:rPr lang="en-US" baseline="0" dirty="0" smtClean="0"/>
                        <a:t> 1 to any 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Parallel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Emulated – serial execution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e.g. DSP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X86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 cache (I$)</a:t>
                      </a:r>
                    </a:p>
                    <a:p>
                      <a:r>
                        <a:rPr lang="en-US" dirty="0" smtClean="0"/>
                        <a:t>Data cache (D$)</a:t>
                      </a:r>
                    </a:p>
                    <a:p>
                      <a:r>
                        <a:rPr lang="en-US" dirty="0" smtClean="0"/>
                        <a:t>Local Memory (LM)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None. May</a:t>
                      </a:r>
                      <a:r>
                        <a:rPr lang="en-US" baseline="0" dirty="0" smtClean="0"/>
                        <a:t> be emulated by user SW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Scheduler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Emulated</a:t>
                      </a:r>
                      <a:r>
                        <a:rPr lang="en-US" baseline="0" dirty="0" smtClean="0"/>
                        <a:t> – managed by MTE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Shared memory (e.g. 4MB)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Unlimited. May</a:t>
                      </a:r>
                      <a:r>
                        <a:rPr lang="en-US" baseline="0" dirty="0" smtClean="0"/>
                        <a:t> be emulated by user SW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I/O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Emulated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Accelerators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None. May</a:t>
                      </a:r>
                      <a:r>
                        <a:rPr lang="en-US" baseline="0" dirty="0" smtClean="0"/>
                        <a:t> be emulated by user SW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Host control &amp; monitor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7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</a:t>
            </a:r>
            <a:r>
              <a:rPr lang="en-US" dirty="0"/>
              <a:t>task</a:t>
            </a:r>
            <a:endParaRPr lang="en-US" dirty="0" smtClean="0"/>
          </a:p>
          <a:p>
            <a:pPr lvl="1"/>
            <a:r>
              <a:rPr lang="en-US" dirty="0" smtClean="0"/>
              <a:t>Sequential, single instance</a:t>
            </a:r>
          </a:p>
          <a:p>
            <a:pPr lvl="1"/>
            <a:r>
              <a:rPr lang="en-US" dirty="0" smtClean="0"/>
              <a:t>Returns 1/0 (true/false) “token” (may be ignored)</a:t>
            </a:r>
          </a:p>
          <a:p>
            <a:r>
              <a:rPr lang="en-US" dirty="0" smtClean="0"/>
              <a:t>Duplicable </a:t>
            </a:r>
            <a:r>
              <a:rPr lang="en-US" dirty="0"/>
              <a:t>task</a:t>
            </a:r>
            <a:endParaRPr lang="en-US" dirty="0" smtClean="0"/>
          </a:p>
          <a:p>
            <a:pPr lvl="1"/>
            <a:r>
              <a:rPr lang="en-US" dirty="0" smtClean="0"/>
              <a:t>Sequential, many </a:t>
            </a:r>
            <a:r>
              <a:rPr lang="en-US" u="sng" dirty="0" smtClean="0"/>
              <a:t>concurrent</a:t>
            </a:r>
            <a:r>
              <a:rPr lang="en-US" dirty="0" smtClean="0"/>
              <a:t> instances</a:t>
            </a:r>
          </a:p>
          <a:p>
            <a:pPr lvl="1"/>
            <a:r>
              <a:rPr lang="en-US" dirty="0" smtClean="0"/>
              <a:t>Quota set/changed by program (or set in </a:t>
            </a:r>
            <a:r>
              <a:rPr lang="en-US" dirty="0" err="1" smtClean="0"/>
              <a:t>task.map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Instance number available to instance code</a:t>
            </a:r>
          </a:p>
          <a:p>
            <a:r>
              <a:rPr lang="en-US" dirty="0" smtClean="0"/>
              <a:t>Dummy </a:t>
            </a:r>
            <a:r>
              <a:rPr lang="en-US" dirty="0"/>
              <a:t>task</a:t>
            </a:r>
            <a:endParaRPr lang="en-US" dirty="0" smtClean="0"/>
          </a:p>
          <a:p>
            <a:pPr lvl="1"/>
            <a:r>
              <a:rPr lang="en-US" dirty="0" smtClean="0"/>
              <a:t>Unallocated, useful for token algebra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7619020" y="3789040"/>
            <a:ext cx="300338" cy="8646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21285" y="4584472"/>
            <a:ext cx="2024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File specifying the task graph</a:t>
            </a:r>
            <a:endParaRPr lang="en-US" i="1" dirty="0">
              <a:solidFill>
                <a:schemeClr val="accent6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5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Other tasks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High priority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task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Pre-empts other tasks on a core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For handling I/O etc.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On termination, send “software event”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interrupt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to scheduler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graph segments (in </a:t>
            </a:r>
            <a:r>
              <a:rPr lang="en-US" dirty="0" err="1" smtClean="0"/>
              <a:t>task.map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49382" y="16071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49383" y="1607127"/>
          <a:ext cx="4231178" cy="1724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3" name="Visio" r:id="rId4" imgW="4581654" imgH="1857443" progId="Visio.Drawing.15">
                  <p:embed/>
                </p:oleObj>
              </mc:Choice>
              <mc:Fallback>
                <p:oleObj name="Visio" r:id="rId4" imgW="4581654" imgH="185744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83" y="1607127"/>
                        <a:ext cx="4231178" cy="1724139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572000" y="1606550"/>
          <a:ext cx="4376738" cy="1724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4" name="Visio" r:id="rId7" imgW="4381559" imgH="1666943" progId="Visio.Drawing.15">
                  <p:embed/>
                </p:oleObj>
              </mc:Choice>
              <mc:Fallback>
                <p:oleObj name="Visio" r:id="rId7" imgW="4381559" imgH="166694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6550"/>
                        <a:ext cx="4376738" cy="1724716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60218" y="42579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2961178" y="4166524"/>
          <a:ext cx="2914650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5" name="Visio" r:id="rId10" imgW="2924189" imgH="2257470" progId="Visio.Drawing.15">
                  <p:embed/>
                </p:oleObj>
              </mc:Choice>
              <mc:Fallback>
                <p:oleObj name="Visio" r:id="rId10" imgW="2924189" imgH="225747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1178" y="4166524"/>
                        <a:ext cx="2914650" cy="2257425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940560" y="3288469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OR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319520" y="3288469"/>
            <a:ext cx="103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AND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1745781" y="5249086"/>
            <a:ext cx="1215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OR-AND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89181" y="5249086"/>
            <a:ext cx="1215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OR-AND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019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3574"/>
          </a:xfrm>
        </p:spPr>
        <p:txBody>
          <a:bodyPr>
            <a:normAutofit/>
          </a:bodyPr>
          <a:lstStyle/>
          <a:p>
            <a:r>
              <a:rPr lang="en-US" dirty="0" smtClean="0"/>
              <a:t>Setting up 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0"/>
            <a:ext cx="7886700" cy="527322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Make sure in BIOS that Intel/AMD Virtualization Technology (one or two options! Everything starting with V?) is/are enabled</a:t>
            </a:r>
          </a:p>
          <a:p>
            <a:r>
              <a:rPr lang="en-US" dirty="0" smtClean="0"/>
              <a:t>Install </a:t>
            </a:r>
            <a:r>
              <a:rPr lang="en-US" dirty="0"/>
              <a:t>Oracle VM </a:t>
            </a:r>
            <a:r>
              <a:rPr lang="en-US" dirty="0" err="1"/>
              <a:t>Virtualbox</a:t>
            </a:r>
            <a:r>
              <a:rPr lang="en-US" dirty="0"/>
              <a:t> </a:t>
            </a:r>
            <a:r>
              <a:rPr lang="en-US" dirty="0" smtClean="0"/>
              <a:t>from 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://www.virtualbox.org/wiki/Downloads</a:t>
            </a:r>
            <a:endParaRPr lang="en-US" dirty="0"/>
          </a:p>
          <a:p>
            <a:r>
              <a:rPr lang="en-US" dirty="0"/>
              <a:t>Download (also) </a:t>
            </a:r>
            <a:r>
              <a:rPr lang="en-US" dirty="0" smtClean="0"/>
              <a:t>the extension (if not offered to do so by installer)</a:t>
            </a:r>
            <a:endParaRPr lang="en-US" dirty="0"/>
          </a:p>
          <a:p>
            <a:pPr lvl="1"/>
            <a:r>
              <a:rPr lang="en-US" dirty="0" smtClean="0"/>
              <a:t>Virtual Box Manager (VBM)  </a:t>
            </a:r>
            <a:r>
              <a:rPr lang="en-US" dirty="0"/>
              <a:t>file--&gt;preferences--&gt;extensions (add </a:t>
            </a:r>
            <a:r>
              <a:rPr lang="en-US" dirty="0" smtClean="0"/>
              <a:t>package </a:t>
            </a:r>
            <a:r>
              <a:rPr lang="en-US" dirty="0"/>
              <a:t>button) click on the obvious item, </a:t>
            </a:r>
            <a:r>
              <a:rPr lang="en-US" dirty="0" smtClean="0"/>
              <a:t>install</a:t>
            </a:r>
          </a:p>
          <a:p>
            <a:r>
              <a:rPr lang="en-US" dirty="0" smtClean="0"/>
              <a:t>After starting the Virtual Box Manager, possibly need to disable Display</a:t>
            </a:r>
            <a:r>
              <a:rPr lang="en-US" dirty="0" smtClean="0">
                <a:sym typeface="Wingdings" panose="05000000000000000000" pitchFamily="2" charset="2"/>
              </a:rPr>
              <a:t>3D acceleration (on VBM home page)(if you get such a warning during Login)</a:t>
            </a:r>
            <a:endParaRPr lang="en-US" dirty="0"/>
          </a:p>
          <a:p>
            <a:r>
              <a:rPr lang="en-US" dirty="0" smtClean="0"/>
              <a:t>Get the virtual machine </a:t>
            </a:r>
          </a:p>
          <a:p>
            <a:pPr lvl="1"/>
            <a:r>
              <a:rPr lang="en-US" dirty="0" smtClean="0"/>
              <a:t>4GB file </a:t>
            </a:r>
            <a:r>
              <a:rPr lang="en-US" dirty="0"/>
              <a:t>MTE-RC-ubuntu-20161103.OVA </a:t>
            </a:r>
            <a:r>
              <a:rPr lang="en-US" dirty="0" smtClean="0"/>
              <a:t>from </a:t>
            </a:r>
            <a:r>
              <a:rPr lang="en-US" dirty="0" smtClean="0">
                <a:hlinkClick r:id="rId3"/>
              </a:rPr>
              <a:t>this </a:t>
            </a:r>
            <a:r>
              <a:rPr lang="en-US" smtClean="0">
                <a:hlinkClick r:id="rId3"/>
              </a:rPr>
              <a:t>link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(</a:t>
            </a:r>
            <a:r>
              <a:rPr lang="en-US" sz="900" u="sng" dirty="0" smtClean="0">
                <a:hlinkClick r:id="rId3"/>
              </a:rPr>
              <a:t>https</a:t>
            </a:r>
            <a:r>
              <a:rPr lang="en-US" sz="900" u="sng" dirty="0">
                <a:hlinkClick r:id="rId3"/>
              </a:rPr>
              <a:t>://technionmail-my.sharepoint.com/personal/ran_technion_ac_il/_layouts/15/guestaccess.aspx?guestaccesstoken=%</a:t>
            </a:r>
            <a:r>
              <a:rPr lang="en-US" sz="900" u="sng" dirty="0" smtClean="0">
                <a:hlinkClick r:id="rId3"/>
              </a:rPr>
              <a:t>2bPodu8tTL3%2bey82NJJDqdaW2RuScRtyuP4siMKZIi8g%3d&amp;docid=0705a53c88b064fed81322dbc3ae389d3&amp;rev=1</a:t>
            </a:r>
            <a:r>
              <a:rPr lang="en-US" u="sng" dirty="0" smtClean="0"/>
              <a:t>)</a:t>
            </a:r>
            <a:endParaRPr lang="en-US" dirty="0" smtClean="0"/>
          </a:p>
          <a:p>
            <a:r>
              <a:rPr lang="en-US" dirty="0" smtClean="0"/>
              <a:t>Import VM into VB</a:t>
            </a:r>
          </a:p>
          <a:p>
            <a:pPr lvl="1"/>
            <a:r>
              <a:rPr lang="en-US" dirty="0" smtClean="0"/>
              <a:t>VBM file-</a:t>
            </a:r>
            <a:r>
              <a:rPr lang="en-US" dirty="0"/>
              <a:t>-&gt;import appliance --&gt; select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MTE-RC-ubuntu-20161103.OVA</a:t>
            </a:r>
            <a:r>
              <a:rPr lang="en-US" sz="2600" dirty="0" smtClean="0"/>
              <a:t>, </a:t>
            </a:r>
            <a:r>
              <a:rPr lang="en-US" dirty="0" smtClean="0"/>
              <a:t>Import</a:t>
            </a:r>
          </a:p>
          <a:p>
            <a:r>
              <a:rPr lang="en-US" dirty="0" smtClean="0"/>
              <a:t>Set up sharing with your Windows host file system (HFS)</a:t>
            </a:r>
          </a:p>
          <a:p>
            <a:pPr lvl="1"/>
            <a:r>
              <a:rPr lang="en-US" dirty="0" smtClean="0"/>
              <a:t>VBM Settings (button) </a:t>
            </a:r>
            <a:r>
              <a:rPr lang="en-US" dirty="0" smtClean="0">
                <a:sym typeface="Wingdings" panose="05000000000000000000" pitchFamily="2" charset="2"/>
              </a:rPr>
              <a:t> Shared Folders  Add button (+), select your directory (can repeat many), check Auto-mount</a:t>
            </a:r>
            <a:endParaRPr lang="en-US" dirty="0" smtClean="0"/>
          </a:p>
          <a:p>
            <a:r>
              <a:rPr lang="en-US" dirty="0" smtClean="0"/>
              <a:t>Start VM</a:t>
            </a:r>
          </a:p>
          <a:p>
            <a:pPr lvl="1"/>
            <a:r>
              <a:rPr lang="en-US" dirty="0" smtClean="0"/>
              <a:t>VBM Start (green arrow button)</a:t>
            </a:r>
            <a:endParaRPr lang="en-US" dirty="0"/>
          </a:p>
          <a:p>
            <a:r>
              <a:rPr lang="en-US" dirty="0" smtClean="0"/>
              <a:t>Login</a:t>
            </a:r>
          </a:p>
          <a:p>
            <a:pPr lvl="1"/>
            <a:r>
              <a:rPr lang="en-US" dirty="0" smtClean="0"/>
              <a:t>User </a:t>
            </a:r>
            <a:r>
              <a:rPr lang="en-US" dirty="0" err="1"/>
              <a:t>ramon</a:t>
            </a:r>
            <a:r>
              <a:rPr lang="en-US" dirty="0"/>
              <a:t>-users</a:t>
            </a:r>
          </a:p>
          <a:p>
            <a:pPr lvl="1"/>
            <a:r>
              <a:rPr lang="en-US" dirty="0"/>
              <a:t>Password </a:t>
            </a:r>
            <a:r>
              <a:rPr lang="en-US" dirty="0" err="1"/>
              <a:t>ramon</a:t>
            </a:r>
            <a:endParaRPr lang="en-US" dirty="0"/>
          </a:p>
          <a:p>
            <a:r>
              <a:rPr lang="en-US" dirty="0" smtClean="0"/>
              <a:t>Start eclipse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4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project in MTE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Eclipse Project Explorer (EPE)</a:t>
            </a:r>
          </a:p>
          <a:p>
            <a:pPr lvl="1"/>
            <a:r>
              <a:rPr lang="en-US" dirty="0" smtClean="0"/>
              <a:t>Right </a:t>
            </a:r>
            <a:r>
              <a:rPr lang="en-US" dirty="0" err="1" smtClean="0"/>
              <a:t>click</a:t>
            </a:r>
            <a:r>
              <a:rPr lang="en-US" dirty="0" err="1" smtClean="0">
                <a:sym typeface="Wingdings" panose="05000000000000000000" pitchFamily="2" charset="2"/>
              </a:rPr>
              <a:t>newproject</a:t>
            </a:r>
            <a:r>
              <a:rPr lang="en-US" dirty="0" smtClean="0">
                <a:sym typeface="Wingdings" panose="05000000000000000000" pitchFamily="2" charset="2"/>
              </a:rPr>
              <a:t>, select wizard C/C++C/C++ project, NEXT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Enter project name, select Project type: </a:t>
            </a:r>
            <a:r>
              <a:rPr lang="en-US" dirty="0" err="1" smtClean="0">
                <a:sym typeface="Wingdings" panose="05000000000000000000" pitchFamily="2" charset="2"/>
              </a:rPr>
              <a:t>Makefile:Empty</a:t>
            </a:r>
            <a:r>
              <a:rPr lang="en-US" dirty="0" smtClean="0">
                <a:sym typeface="Wingdings" panose="05000000000000000000" pitchFamily="2" charset="2"/>
              </a:rPr>
              <a:t> project, select Toolchains: Linux GCC, Finish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Select the new project, right </a:t>
            </a:r>
            <a:r>
              <a:rPr lang="en-US" dirty="0" err="1" smtClean="0">
                <a:sym typeface="Wingdings" panose="05000000000000000000" pitchFamily="2" charset="2"/>
              </a:rPr>
              <a:t>clickImportGeneral:File</a:t>
            </a:r>
            <a:r>
              <a:rPr lang="en-US" dirty="0" smtClean="0">
                <a:sym typeface="Wingdings" panose="05000000000000000000" pitchFamily="2" charset="2"/>
              </a:rPr>
              <a:t> System, NEXT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Either: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Browse to </a:t>
            </a:r>
            <a:r>
              <a:rPr lang="en-US" sz="1600" dirty="0" smtClean="0">
                <a:sym typeface="Wingdings" panose="05000000000000000000" pitchFamily="2" charset="2"/>
              </a:rPr>
              <a:t>/</a:t>
            </a:r>
            <a:r>
              <a:rPr lang="en-US" sz="1600" dirty="0" err="1" smtClean="0">
                <a:sym typeface="Wingdings" panose="05000000000000000000" pitchFamily="2" charset="2"/>
              </a:rPr>
              <a:t>usr</a:t>
            </a:r>
            <a:r>
              <a:rPr lang="en-US" sz="1600" dirty="0" smtClean="0">
                <a:sym typeface="Wingdings" panose="05000000000000000000" pitchFamily="2" charset="2"/>
              </a:rPr>
              <a:t>/local/</a:t>
            </a:r>
            <a:r>
              <a:rPr lang="en-US" sz="1600" dirty="0" err="1" smtClean="0">
                <a:sym typeface="Wingdings" panose="05000000000000000000" pitchFamily="2" charset="2"/>
              </a:rPr>
              <a:t>ramon</a:t>
            </a:r>
            <a:r>
              <a:rPr lang="en-US" sz="1600" dirty="0" smtClean="0">
                <a:sym typeface="Wingdings" panose="05000000000000000000" pitchFamily="2" charset="2"/>
              </a:rPr>
              <a:t>-chips/examples/</a:t>
            </a:r>
            <a:r>
              <a:rPr lang="en-US" sz="1600" dirty="0" err="1" smtClean="0">
                <a:sym typeface="Wingdings" panose="05000000000000000000" pitchFamily="2" charset="2"/>
              </a:rPr>
              <a:t>template_emulator_project</a:t>
            </a:r>
            <a:r>
              <a:rPr lang="en-US" dirty="0" smtClean="0">
                <a:sym typeface="Wingdings" panose="05000000000000000000" pitchFamily="2" charset="2"/>
              </a:rPr>
              <a:t> (or pulldown)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elect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Makefile</a:t>
            </a:r>
            <a:r>
              <a:rPr lang="en-US" sz="1600" dirty="0" smtClean="0">
                <a:sym typeface="Wingdings" panose="05000000000000000000" pitchFamily="2" charset="2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task.map</a:t>
            </a:r>
            <a:r>
              <a:rPr lang="en-US" sz="1600" dirty="0">
                <a:sym typeface="Wingdings" panose="05000000000000000000" pitchFamily="2" charset="2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source/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source.c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Finish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Or: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Browse to a HFS archive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Select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Makefile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task.map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[*], source/*.c, *.h</a:t>
            </a:r>
          </a:p>
          <a:p>
            <a:pPr lvl="2"/>
            <a:r>
              <a:rPr lang="en-US" sz="1800" dirty="0">
                <a:sym typeface="Wingdings" panose="05000000000000000000" pitchFamily="2" charset="2"/>
              </a:rPr>
              <a:t>Finish</a:t>
            </a:r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Execute a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EPE (</a:t>
            </a:r>
            <a:r>
              <a:rPr lang="en-US" sz="1400" dirty="0"/>
              <a:t>Eclipse Project </a:t>
            </a:r>
            <a:r>
              <a:rPr lang="en-US" sz="1400" dirty="0" smtClean="0"/>
              <a:t>Explorer</a:t>
            </a:r>
            <a:r>
              <a:rPr lang="en-US" sz="2400" dirty="0" smtClean="0"/>
              <a:t>), </a:t>
            </a:r>
            <a:r>
              <a:rPr lang="en-US" sz="2400" dirty="0"/>
              <a:t>select project, right click, </a:t>
            </a:r>
            <a:r>
              <a:rPr lang="en-US" sz="2400" dirty="0" smtClean="0"/>
              <a:t>Close Unrelated Projects</a:t>
            </a:r>
            <a:endParaRPr lang="en-US" sz="2400" dirty="0"/>
          </a:p>
          <a:p>
            <a:r>
              <a:rPr lang="en-US" sz="2400" dirty="0" smtClean="0"/>
              <a:t>EPE, select project, right click, Clean Project</a:t>
            </a:r>
          </a:p>
          <a:p>
            <a:r>
              <a:rPr lang="en-US" sz="2400" dirty="0"/>
              <a:t>EPE, select project, right click, </a:t>
            </a:r>
            <a:r>
              <a:rPr lang="en-US" sz="2400" dirty="0" smtClean="0"/>
              <a:t>Build Project</a:t>
            </a:r>
          </a:p>
          <a:p>
            <a:pPr lvl="1"/>
            <a:r>
              <a:rPr lang="en-US" sz="2000" dirty="0" smtClean="0"/>
              <a:t>Watch Console for errors and warning</a:t>
            </a:r>
            <a:endParaRPr lang="en-US" sz="2000" dirty="0"/>
          </a:p>
          <a:p>
            <a:r>
              <a:rPr lang="en-US" sz="2400" dirty="0" smtClean="0"/>
              <a:t>Run button (&gt;) or right click, Run As,…</a:t>
            </a:r>
          </a:p>
          <a:p>
            <a:r>
              <a:rPr lang="en-US" sz="2400" dirty="0"/>
              <a:t>EPE, select project, right click</a:t>
            </a:r>
            <a:r>
              <a:rPr lang="en-US" sz="2400" dirty="0" smtClean="0"/>
              <a:t>, Refresh (F5)</a:t>
            </a:r>
          </a:p>
          <a:p>
            <a:r>
              <a:rPr lang="en-US" sz="2400" dirty="0" smtClean="0"/>
              <a:t>Peruse </a:t>
            </a:r>
          </a:p>
          <a:p>
            <a:pPr lvl="1"/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rc_utilization.csv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rc64.log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38075-2453-47A5-B0A2-24C5CECDD8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25643</TotalTime>
  <Words>884</Words>
  <Application>Microsoft Office PowerPoint</Application>
  <PresentationFormat>On-screen Show (4:3)</PresentationFormat>
  <Paragraphs>242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Cambria Math</vt:lpstr>
      <vt:lpstr>Comic Sans MS</vt:lpstr>
      <vt:lpstr>Courier New</vt:lpstr>
      <vt:lpstr>Wingdings</vt:lpstr>
      <vt:lpstr>Default Design</vt:lpstr>
      <vt:lpstr>Visio</vt:lpstr>
      <vt:lpstr>The Plural Architecture: Simulation using Many-Task Emulator (MTE)</vt:lpstr>
      <vt:lpstr>Simulation on laptop using MTE</vt:lpstr>
      <vt:lpstr>MTE (Many-Task Emulator)</vt:lpstr>
      <vt:lpstr>Tasks</vt:lpstr>
      <vt:lpstr>Other tasks</vt:lpstr>
      <vt:lpstr>Task graph segments (in task.map)</vt:lpstr>
      <vt:lpstr>Setting up MTE</vt:lpstr>
      <vt:lpstr>New project in MTE</vt:lpstr>
      <vt:lpstr>Execute a project</vt:lpstr>
      <vt:lpstr>Simple do-nothing example</vt:lpstr>
      <vt:lpstr>Simple: utilization chart</vt:lpstr>
      <vt:lpstr>Changing number of processing cores</vt:lpstr>
      <vt:lpstr>Simple: Speedup &amp; Efficiency  on 1-1024 cores</vt:lpstr>
      <vt:lpstr>Matrix Multiplication (N2 tasks)</vt:lpstr>
      <vt:lpstr>Force my own estimated run times</vt:lpstr>
      <vt:lpstr>Matrix Multiplication: works well</vt:lpstr>
      <vt:lpstr>Matrix Multiplication with only N=100 tasks</vt:lpstr>
    </vt:vector>
  </TitlesOfParts>
  <Company>EE Technion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Many-cores: How many?</dc:title>
  <dc:creator>admin</dc:creator>
  <cp:lastModifiedBy>ran</cp:lastModifiedBy>
  <cp:revision>760</cp:revision>
  <dcterms:created xsi:type="dcterms:W3CDTF">2009-01-12T22:00:55Z</dcterms:created>
  <dcterms:modified xsi:type="dcterms:W3CDTF">2017-12-03T19:56:44Z</dcterms:modified>
</cp:coreProperties>
</file>