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3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96AE"/>
    <a:srgbClr val="009900"/>
    <a:srgbClr val="A8C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9" autoAdjust="0"/>
    <p:restoredTop sz="94660"/>
  </p:normalViewPr>
  <p:slideViewPr>
    <p:cSldViewPr>
      <p:cViewPr varScale="1">
        <p:scale>
          <a:sx n="76" d="100"/>
          <a:sy n="76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2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ropbox\Thesis\Paper%20Summary\Graphs\rajat31.Roofline_graph.5000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459556191839651E-2"/>
          <c:y val="3.1538141065700118E-2"/>
          <c:w val="0.88707334405191862"/>
          <c:h val="0.87303978156468975"/>
        </c:manualLayout>
      </c:layout>
      <c:scatterChart>
        <c:scatterStyle val="lineMarker"/>
        <c:varyColors val="0"/>
        <c:ser>
          <c:idx val="4"/>
          <c:order val="4"/>
          <c:tx>
            <c:strRef>
              <c:f>'rajat31.Roofline_graph.5000K'!$B$12</c:f>
              <c:strCache>
                <c:ptCount val="1"/>
                <c:pt idx="0">
                  <c:v>CSR_Horizontal_Roof</c:v>
                </c:pt>
              </c:strCache>
            </c:strRef>
          </c:tx>
          <c:marker>
            <c:symbol val="none"/>
          </c:marker>
          <c:xVal>
            <c:numRef>
              <c:f>'rajat31.Roofline_graph.5000K'!$A$13:$A$15</c:f>
              <c:numCache>
                <c:formatCode>General</c:formatCode>
                <c:ptCount val="3"/>
                <c:pt idx="0">
                  <c:v>0.4</c:v>
                </c:pt>
                <c:pt idx="1">
                  <c:v>30000</c:v>
                </c:pt>
                <c:pt idx="2">
                  <c:v>100000</c:v>
                </c:pt>
              </c:numCache>
            </c:numRef>
          </c:xVal>
          <c:yVal>
            <c:numRef>
              <c:f>'rajat31.Roofline_graph.5000K'!$B$13:$B$15</c:f>
              <c:numCache>
                <c:formatCode>General</c:formatCode>
                <c:ptCount val="3"/>
                <c:pt idx="0">
                  <c:v>695454.55</c:v>
                </c:pt>
                <c:pt idx="1">
                  <c:v>695454.55</c:v>
                </c:pt>
                <c:pt idx="2">
                  <c:v>695454.55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DC3-47A7-9CF1-BCCF6D3132EF}"/>
            </c:ext>
          </c:extLst>
        </c:ser>
        <c:ser>
          <c:idx val="8"/>
          <c:order val="5"/>
          <c:tx>
            <c:strRef>
              <c:f>'rajat31.Roofline_graph.5000K'!$C$1</c:f>
              <c:strCache>
                <c:ptCount val="1"/>
                <c:pt idx="0">
                  <c:v>Achieved Performance</c:v>
                </c:pt>
              </c:strCache>
            </c:strRef>
          </c:tx>
          <c:dPt>
            <c:idx val="7"/>
            <c:bubble3D val="0"/>
            <c:spPr>
              <a:ln w="50800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DC3-47A7-9CF1-BCCF6D3132EF}"/>
              </c:ext>
            </c:extLst>
          </c:dPt>
          <c:dLbls>
            <c:dLbl>
              <c:idx val="0"/>
              <c:layout>
                <c:manualLayout>
                  <c:x val="-8.8699526048468414E-3"/>
                  <c:y val="0.10287529877198529"/>
                </c:manualLayout>
              </c:layout>
              <c:tx>
                <c:rich>
                  <a:bodyPr/>
                  <a:lstStyle/>
                  <a:p>
                    <a:pPr algn="ctr" rtl="0">
                      <a:defRPr/>
                    </a:pPr>
                    <a:r>
                      <a:rPr lang="en-US" b="1" dirty="0"/>
                      <a:t>CSR</a:t>
                    </a:r>
                  </a:p>
                  <a:p>
                    <a:pPr algn="ctr" rtl="0">
                      <a:defRPr/>
                    </a:pPr>
                    <a:r>
                      <a:rPr lang="en-US" dirty="0"/>
                      <a:t>(0.5, 21.21)</a:t>
                    </a:r>
                  </a:p>
                </c:rich>
              </c:tx>
              <c:numFmt formatCode="General" sourceLinked="0"/>
              <c:spPr>
                <a:ln w="3175">
                  <a:solidFill>
                    <a:prstClr val="black"/>
                  </a:solidFill>
                </a:ln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DC3-47A7-9CF1-BCCF6D3132E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DC3-47A7-9CF1-BCCF6D3132EF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DC3-47A7-9CF1-BCCF6D3132E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1339775709854174E-3"/>
                  <c:y val="-0.1659975836353789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CSR-DUVI</a:t>
                    </a:r>
                  </a:p>
                  <a:p>
                    <a:r>
                      <a:rPr lang="en-US" dirty="0"/>
                      <a:t>(1.48, 69.14)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DC3-47A7-9CF1-BCCF6D3132E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0DC3-47A7-9CF1-BCCF6D3132EF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0DC3-47A7-9CF1-BCCF6D3132EF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0DC3-47A7-9CF1-BCCF6D3132EF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DC3-47A7-9CF1-BCCF6D3132EF}"/>
                </c:ex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ln w="3175">
                <a:solidFill>
                  <a:prstClr val="black"/>
                </a:solidFill>
              </a:ln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'rajat31.Roofline_graph.5000K'!$B$2:$B$9</c:f>
              <c:numCache>
                <c:formatCode>General</c:formatCode>
                <c:ptCount val="8"/>
                <c:pt idx="0">
                  <c:v>0.5</c:v>
                </c:pt>
                <c:pt idx="1">
                  <c:v>0.7400000000000021</c:v>
                </c:pt>
                <c:pt idx="2">
                  <c:v>0.75000000000000222</c:v>
                </c:pt>
                <c:pt idx="3">
                  <c:v>1.48</c:v>
                </c:pt>
                <c:pt idx="4">
                  <c:v>3.14</c:v>
                </c:pt>
                <c:pt idx="5">
                  <c:v>3.16</c:v>
                </c:pt>
                <c:pt idx="6">
                  <c:v>8.7100000000000009</c:v>
                </c:pt>
                <c:pt idx="7">
                  <c:v>8.8500000000000068</c:v>
                </c:pt>
              </c:numCache>
            </c:numRef>
          </c:xVal>
          <c:yVal>
            <c:numRef>
              <c:f>'rajat31.Roofline_graph.5000K'!$C$2:$C$9</c:f>
              <c:numCache>
                <c:formatCode>General</c:formatCode>
                <c:ptCount val="8"/>
                <c:pt idx="0">
                  <c:v>21.21</c:v>
                </c:pt>
                <c:pt idx="1">
                  <c:v>33.28</c:v>
                </c:pt>
                <c:pt idx="2">
                  <c:v>32.65</c:v>
                </c:pt>
                <c:pt idx="3">
                  <c:v>69.14</c:v>
                </c:pt>
                <c:pt idx="4">
                  <c:v>93.01</c:v>
                </c:pt>
                <c:pt idx="5">
                  <c:v>99.35</c:v>
                </c:pt>
                <c:pt idx="6">
                  <c:v>195.01</c:v>
                </c:pt>
                <c:pt idx="7">
                  <c:v>210.3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0DC3-47A7-9CF1-BCCF6D3132EF}"/>
            </c:ext>
          </c:extLst>
        </c:ser>
        <c:ser>
          <c:idx val="1"/>
          <c:order val="1"/>
          <c:tx>
            <c:strRef>
              <c:f>'rajat31.Roofline_graph.5000K'!$B$32</c:f>
              <c:strCache>
                <c:ptCount val="1"/>
                <c:pt idx="0">
                  <c:v>CSR_w_BZIP_Horizontal_Roof</c:v>
                </c:pt>
              </c:strCache>
            </c:strRef>
          </c:tx>
          <c:xVal>
            <c:numRef>
              <c:f>'rajat31.Roofline_graph.5000K'!$A$33:$A$35</c:f>
              <c:numCache>
                <c:formatCode>General</c:formatCode>
                <c:ptCount val="3"/>
                <c:pt idx="0">
                  <c:v>0.4</c:v>
                </c:pt>
                <c:pt idx="1">
                  <c:v>2670</c:v>
                </c:pt>
                <c:pt idx="2">
                  <c:v>100000</c:v>
                </c:pt>
              </c:numCache>
            </c:numRef>
          </c:xVal>
          <c:yVal>
            <c:numRef>
              <c:f>'rajat31.Roofline_graph.5000K'!$B$33:$B$35</c:f>
              <c:numCache>
                <c:formatCode>General</c:formatCode>
                <c:ptCount val="3"/>
                <c:pt idx="0">
                  <c:v>55548.11</c:v>
                </c:pt>
                <c:pt idx="1">
                  <c:v>55548.11</c:v>
                </c:pt>
                <c:pt idx="2">
                  <c:v>55548.11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0DC3-47A7-9CF1-BCCF6D3132EF}"/>
            </c:ext>
          </c:extLst>
        </c:ser>
        <c:ser>
          <c:idx val="2"/>
          <c:order val="2"/>
          <c:tx>
            <c:strRef>
              <c:f>'rajat31.Roofline_graph.5000K'!$B$37</c:f>
              <c:strCache>
                <c:ptCount val="1"/>
                <c:pt idx="0">
                  <c:v>CSR_DU_w_BZIP_Horizontal_Roof</c:v>
                </c:pt>
              </c:strCache>
            </c:strRef>
          </c:tx>
          <c:xVal>
            <c:numRef>
              <c:f>'rajat31.Roofline_graph.5000K'!$A$38:$A$40</c:f>
              <c:numCache>
                <c:formatCode>General</c:formatCode>
                <c:ptCount val="3"/>
                <c:pt idx="0">
                  <c:v>0.4</c:v>
                </c:pt>
                <c:pt idx="1">
                  <c:v>3164</c:v>
                </c:pt>
                <c:pt idx="2">
                  <c:v>100000</c:v>
                </c:pt>
              </c:numCache>
            </c:numRef>
          </c:xVal>
          <c:yVal>
            <c:numRef>
              <c:f>'rajat31.Roofline_graph.5000K'!$B$38:$B$40</c:f>
              <c:numCache>
                <c:formatCode>General</c:formatCode>
                <c:ptCount val="3"/>
                <c:pt idx="0">
                  <c:v>65843.05</c:v>
                </c:pt>
                <c:pt idx="1">
                  <c:v>65843.05</c:v>
                </c:pt>
                <c:pt idx="2">
                  <c:v>65843.05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0DC3-47A7-9CF1-BCCF6D3132EF}"/>
            </c:ext>
          </c:extLst>
        </c:ser>
        <c:ser>
          <c:idx val="3"/>
          <c:order val="3"/>
          <c:tx>
            <c:strRef>
              <c:f>'rajat31.Roofline_graph.5000K'!$B$42</c:f>
              <c:strCache>
                <c:ptCount val="1"/>
                <c:pt idx="0">
                  <c:v>CSR_VI_w_BZIP_Horizontal_Roof</c:v>
                </c:pt>
              </c:strCache>
            </c:strRef>
          </c:tx>
          <c:xVal>
            <c:numRef>
              <c:f>'rajat31.Roofline_graph.5000K'!$A$43:$A$45</c:f>
              <c:numCache>
                <c:formatCode>General</c:formatCode>
                <c:ptCount val="3"/>
                <c:pt idx="0">
                  <c:v>0.4</c:v>
                </c:pt>
                <c:pt idx="1">
                  <c:v>2092</c:v>
                </c:pt>
                <c:pt idx="2">
                  <c:v>100000</c:v>
                </c:pt>
              </c:numCache>
            </c:numRef>
          </c:xVal>
          <c:yVal>
            <c:numRef>
              <c:f>'rajat31.Roofline_graph.5000K'!$B$43:$B$45</c:f>
              <c:numCache>
                <c:formatCode>General</c:formatCode>
                <c:ptCount val="3"/>
                <c:pt idx="0">
                  <c:v>43549.689999999995</c:v>
                </c:pt>
                <c:pt idx="1">
                  <c:v>43549.689999999995</c:v>
                </c:pt>
                <c:pt idx="2">
                  <c:v>43549.689999999995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0DC3-47A7-9CF1-BCCF6D3132EF}"/>
            </c:ext>
          </c:extLst>
        </c:ser>
        <c:ser>
          <c:idx val="0"/>
          <c:order val="0"/>
          <c:tx>
            <c:strRef>
              <c:f>'rajat31.Roofline_graph.5000K'!$B$47</c:f>
              <c:strCache>
                <c:ptCount val="1"/>
                <c:pt idx="0">
                  <c:v>CSR_DUVI_w_BZIP_Horizontal_Roof</c:v>
                </c:pt>
              </c:strCache>
            </c:strRef>
          </c:tx>
          <c:xVal>
            <c:numRef>
              <c:f>'rajat31.Roofline_graph.5000K'!$A$48:$A$50</c:f>
              <c:numCache>
                <c:formatCode>General</c:formatCode>
                <c:ptCount val="3"/>
                <c:pt idx="0">
                  <c:v>0.4</c:v>
                </c:pt>
                <c:pt idx="1">
                  <c:v>2343</c:v>
                </c:pt>
                <c:pt idx="2">
                  <c:v>100000</c:v>
                </c:pt>
              </c:numCache>
            </c:numRef>
          </c:xVal>
          <c:yVal>
            <c:numRef>
              <c:f>'rajat31.Roofline_graph.5000K'!$B$48:$B$50</c:f>
              <c:numCache>
                <c:formatCode>General</c:formatCode>
                <c:ptCount val="3"/>
                <c:pt idx="0">
                  <c:v>48758.340000000011</c:v>
                </c:pt>
                <c:pt idx="1">
                  <c:v>48758.340000000011</c:v>
                </c:pt>
                <c:pt idx="2">
                  <c:v>48758.340000000011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0DC3-47A7-9CF1-BCCF6D3132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413825584"/>
        <c:axId val="-1413833744"/>
      </c:scatterChart>
      <c:valAx>
        <c:axId val="-1413825584"/>
        <c:scaling>
          <c:logBase val="8"/>
          <c:orientation val="minMax"/>
          <c:min val="0.4"/>
        </c:scaling>
        <c:delete val="0"/>
        <c:axPos val="b"/>
        <c:numFmt formatCode="General" sourceLinked="1"/>
        <c:majorTickMark val="out"/>
        <c:minorTickMark val="none"/>
        <c:tickLblPos val="nextTo"/>
        <c:crossAx val="-1413833744"/>
        <c:crosses val="autoZero"/>
        <c:crossBetween val="midCat"/>
      </c:valAx>
      <c:valAx>
        <c:axId val="-1413833744"/>
        <c:scaling>
          <c:logBase val="2"/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1413825584"/>
        <c:crossesAt val="0.4"/>
        <c:crossBetween val="midCat"/>
        <c:majorUnit val="16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5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0.09271</cdr:x>
      <cdr:y>0.04762</cdr:y>
    </cdr:from>
    <cdr:to>
      <cdr:x>0.84545</cdr:x>
      <cdr:y>0.70522</cdr:y>
    </cdr:to>
    <cdr:cxnSp macro="">
      <cdr:nvCxnSpPr>
        <cdr:cNvPr id="19" name="Straight Connector 18"/>
        <cdr:cNvCxnSpPr/>
      </cdr:nvCxnSpPr>
      <cdr:spPr>
        <a:xfrm xmlns:a="http://schemas.openxmlformats.org/drawingml/2006/main" flipH="1">
          <a:off x="777095" y="228600"/>
          <a:ext cx="6309505" cy="3156879"/>
        </a:xfrm>
        <a:prstGeom xmlns:a="http://schemas.openxmlformats.org/drawingml/2006/main" prst="line">
          <a:avLst/>
        </a:prstGeom>
        <a:ln xmlns:a="http://schemas.openxmlformats.org/drawingml/2006/main" w="317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0.09091</cdr:x>
      <cdr:y>0.71429</cdr:y>
    </cdr:from>
    <cdr:to>
      <cdr:x>0.10909</cdr:x>
      <cdr:y>0.76984</cdr:y>
    </cdr:to>
    <cdr:sp macro="" textlink="">
      <cdr:nvSpPr>
        <cdr:cNvPr id="12" name="Straight Arrow Connector 11"/>
        <cdr:cNvSpPr/>
      </cdr:nvSpPr>
      <cdr:spPr>
        <a:xfrm xmlns:a="http://schemas.openxmlformats.org/drawingml/2006/main" flipH="1" flipV="1">
          <a:off x="762000" y="3429000"/>
          <a:ext cx="152400" cy="26670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0.11818</cdr:x>
      <cdr:y>0.69048</cdr:y>
    </cdr:from>
    <cdr:to>
      <cdr:x>0.2</cdr:x>
      <cdr:y>0.76984</cdr:y>
    </cdr:to>
    <cdr:sp macro="" textlink="">
      <cdr:nvSpPr>
        <cdr:cNvPr id="8" name="Straight Arrow Connector 7"/>
        <cdr:cNvSpPr/>
      </cdr:nvSpPr>
      <cdr:spPr>
        <a:xfrm xmlns:a="http://schemas.openxmlformats.org/drawingml/2006/main" flipH="1" flipV="1">
          <a:off x="990600" y="3314700"/>
          <a:ext cx="685800" cy="38100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0.10242</cdr:x>
      <cdr:y>0.61111</cdr:y>
    </cdr:from>
    <cdr:to>
      <cdr:x>0.10909</cdr:x>
      <cdr:y>0.66667</cdr:y>
    </cdr:to>
    <cdr:sp macro="" textlink="">
      <cdr:nvSpPr>
        <cdr:cNvPr id="9" name="Straight Arrow Connector 8"/>
        <cdr:cNvSpPr/>
      </cdr:nvSpPr>
      <cdr:spPr>
        <a:xfrm xmlns:a="http://schemas.openxmlformats.org/drawingml/2006/main">
          <a:off x="858518" y="2933700"/>
          <a:ext cx="55881" cy="26670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0.16364</cdr:x>
      <cdr:y>0.50794</cdr:y>
    </cdr:from>
    <cdr:to>
      <cdr:x>0.20909</cdr:x>
      <cdr:y>0.61905</cdr:y>
    </cdr:to>
    <cdr:sp macro="" textlink="">
      <cdr:nvSpPr>
        <cdr:cNvPr id="10" name="Straight Arrow Connector 9"/>
        <cdr:cNvSpPr/>
      </cdr:nvSpPr>
      <cdr:spPr>
        <a:xfrm xmlns:a="http://schemas.openxmlformats.org/drawingml/2006/main" flipH="1">
          <a:off x="1371600" y="2438400"/>
          <a:ext cx="381000" cy="53340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</cdr:x>
      <cdr:y>0.61905</cdr:y>
    </cdr:from>
    <cdr:to>
      <cdr:x>0.20909</cdr:x>
      <cdr:y>0.65873</cdr:y>
    </cdr:to>
    <cdr:sp macro="" textlink="">
      <cdr:nvSpPr>
        <cdr:cNvPr id="11" name="Straight Arrow Connector 10"/>
        <cdr:cNvSpPr/>
      </cdr:nvSpPr>
      <cdr:spPr>
        <a:xfrm xmlns:a="http://schemas.openxmlformats.org/drawingml/2006/main" flipH="1" flipV="1">
          <a:off x="1676400" y="2971800"/>
          <a:ext cx="76200" cy="19050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0.20909</cdr:x>
      <cdr:y>0.61905</cdr:y>
    </cdr:from>
    <cdr:to>
      <cdr:x>0.35455</cdr:x>
      <cdr:y>0.65873</cdr:y>
    </cdr:to>
    <cdr:sp macro="" textlink="">
      <cdr:nvSpPr>
        <cdr:cNvPr id="14" name="Straight Arrow Connector 13"/>
        <cdr:cNvSpPr/>
      </cdr:nvSpPr>
      <cdr:spPr>
        <a:xfrm xmlns:a="http://schemas.openxmlformats.org/drawingml/2006/main" flipH="1" flipV="1">
          <a:off x="1752600" y="2971800"/>
          <a:ext cx="1219200" cy="19050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0.28182</cdr:x>
      <cdr:y>0.57143</cdr:y>
    </cdr:from>
    <cdr:to>
      <cdr:x>0.32727</cdr:x>
      <cdr:y>0.60317</cdr:y>
    </cdr:to>
    <cdr:sp macro="" textlink="">
      <cdr:nvSpPr>
        <cdr:cNvPr id="15" name="Straight Arrow Connector 14"/>
        <cdr:cNvSpPr/>
      </cdr:nvSpPr>
      <cdr:spPr>
        <a:xfrm xmlns:a="http://schemas.openxmlformats.org/drawingml/2006/main" flipH="1" flipV="1">
          <a:off x="2362200" y="2743200"/>
          <a:ext cx="381000" cy="15240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0.27273</cdr:x>
      <cdr:y>0.39683</cdr:y>
    </cdr:from>
    <cdr:to>
      <cdr:x>0.30909</cdr:x>
      <cdr:y>0.55518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V="1">
          <a:off x="2286000" y="1905000"/>
          <a:ext cx="304800" cy="76020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headEnd type="triangle" w="lg" len="lg"/>
          <a:tailEnd type="non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0.64351</cdr:x>
      <cdr:y>0.24603</cdr:y>
    </cdr:from>
    <cdr:to>
      <cdr:x>0.66623</cdr:x>
      <cdr:y>0.31825</cdr:y>
    </cdr:to>
    <cdr:sp macro="" textlink="">
      <cdr:nvSpPr>
        <cdr:cNvPr id="23" name="Straight Arrow Connector 22"/>
        <cdr:cNvSpPr/>
      </cdr:nvSpPr>
      <cdr:spPr>
        <a:xfrm xmlns:a="http://schemas.openxmlformats.org/drawingml/2006/main" flipH="1" flipV="1">
          <a:off x="5393871" y="1181100"/>
          <a:ext cx="190500" cy="34671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0.61126</cdr:x>
      <cdr:y>0.15873</cdr:y>
    </cdr:from>
    <cdr:to>
      <cdr:x>0.65671</cdr:x>
      <cdr:y>0.19048</cdr:y>
    </cdr:to>
    <cdr:sp macro="" textlink="">
      <cdr:nvSpPr>
        <cdr:cNvPr id="24" name="Straight Arrow Connector 23"/>
        <cdr:cNvSpPr/>
      </cdr:nvSpPr>
      <cdr:spPr>
        <a:xfrm xmlns:a="http://schemas.openxmlformats.org/drawingml/2006/main">
          <a:off x="5123543" y="762000"/>
          <a:ext cx="381000" cy="152400"/>
        </a:xfrm>
        <a:prstGeom xmlns:a="http://schemas.openxmlformats.org/drawingml/2006/main" prst="straightConnector1">
          <a:avLst/>
        </a:prstGeom>
        <a:ln xmlns:a="http://schemas.openxmlformats.org/drawingml/2006/main" w="9525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D9AF9-F5B6-468F-83A3-F972A714A192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47025-20F6-4975-A03F-F46854DF5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19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47025-20F6-4975-A03F-F46854DF5C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83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F1DA-7414-4627-A848-8436CBB625C9}" type="datetimeFigureOut">
              <a:rPr lang="en-US" smtClean="0"/>
              <a:t>05-Jan-17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7D886-AF83-443D-B0AF-BDB6062204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err="1"/>
              <a:t>SpMV</a:t>
            </a:r>
            <a:r>
              <a:rPr lang="en-US" b="1" dirty="0"/>
              <a:t> (key ML kernel)</a:t>
            </a:r>
            <a:br>
              <a:rPr lang="en-US" b="1" dirty="0"/>
            </a:br>
            <a:r>
              <a:rPr lang="en-US" b="1" dirty="0"/>
              <a:t>inefficient on fast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010400" cy="563625"/>
          </a:xfrm>
        </p:spPr>
        <p:txBody>
          <a:bodyPr>
            <a:normAutofit/>
          </a:bodyPr>
          <a:lstStyle/>
          <a:p>
            <a:r>
              <a:rPr lang="en-US" sz="2400" dirty="0"/>
              <a:t>Low Arithmetic-Intensity (OPS/Fetched-Byte)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3675356"/>
            <a:ext cx="1752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7600" y="3675356"/>
            <a:ext cx="109241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57600" y="4132556"/>
            <a:ext cx="1752600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589756"/>
            <a:ext cx="1752600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752600" y="5123156"/>
            <a:ext cx="6629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001000" y="511706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Time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200" y="3675356"/>
            <a:ext cx="1186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Iteration 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1254" y="4132556"/>
            <a:ext cx="1418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Iteration n+1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143000" y="4097044"/>
            <a:ext cx="6096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3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134122" y="4549068"/>
            <a:ext cx="60960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3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200" y="4665956"/>
            <a:ext cx="1418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Iteration n+2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3766841" y="3350856"/>
            <a:ext cx="1631" cy="7358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3"/>
          </p:cNvCxnSpPr>
          <p:nvPr/>
        </p:nvCxnSpPr>
        <p:spPr>
          <a:xfrm flipV="1">
            <a:off x="3766841" y="3849968"/>
            <a:ext cx="1616725" cy="15888"/>
          </a:xfrm>
          <a:prstGeom prst="straightConnector1">
            <a:avLst/>
          </a:prstGeom>
          <a:ln w="15875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86200" y="3260602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CPU idle time</a:t>
            </a:r>
          </a:p>
          <a:p>
            <a:pPr algn="ctr"/>
            <a:r>
              <a:rPr lang="en-US" sz="1600" b="1" dirty="0"/>
              <a:t>&gt;99.9%</a:t>
            </a:r>
          </a:p>
          <a:p>
            <a:pPr algn="ctr"/>
            <a:endParaRPr lang="en-US" sz="1600" b="1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3657600" y="3350856"/>
            <a:ext cx="0" cy="76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67000" y="2727202"/>
            <a:ext cx="1978555" cy="3385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/>
              <a:t>CPU busy time &lt;0.1%</a:t>
            </a:r>
          </a:p>
        </p:txBody>
      </p:sp>
      <p:cxnSp>
        <p:nvCxnSpPr>
          <p:cNvPr id="42" name="Straight Arrow Connector 41"/>
          <p:cNvCxnSpPr>
            <a:stCxn id="40" idx="2"/>
          </p:cNvCxnSpPr>
          <p:nvPr/>
        </p:nvCxnSpPr>
        <p:spPr>
          <a:xfrm>
            <a:off x="3656278" y="3065756"/>
            <a:ext cx="55942" cy="3597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5486400" y="4135157"/>
            <a:ext cx="109241" cy="381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</a:t>
            </a:r>
            <a:endParaRPr lang="en-US" sz="1000" dirty="0"/>
          </a:p>
        </p:txBody>
      </p:sp>
      <p:sp>
        <p:nvSpPr>
          <p:cNvPr id="33" name="Rectangle 32"/>
          <p:cNvSpPr/>
          <p:nvPr/>
        </p:nvSpPr>
        <p:spPr>
          <a:xfrm>
            <a:off x="7315200" y="4589756"/>
            <a:ext cx="109241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/>
              <a:t>Common Solution: Efficient Formats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Space-Efficient Formats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Compressed Sparse Row (CSR)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Variations (CSR-DU/VI)</a:t>
            </a:r>
            <a:endParaRPr lang="en-US" dirty="0"/>
          </a:p>
          <a:p>
            <a:pPr>
              <a:spcBef>
                <a:spcPts val="2400"/>
              </a:spcBef>
            </a:pP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2.5x compression ratio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38400" y="4495800"/>
            <a:ext cx="3429000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4495800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CSR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38600" y="5105400"/>
            <a:ext cx="1828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800" y="5105400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CSR-DUVI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39256" y="5105400"/>
            <a:ext cx="2295821" cy="3960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tIns="0" bIns="0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1.5x-4x Speedup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984288" y="4495800"/>
            <a:ext cx="109241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</a:t>
            </a:r>
            <a:endParaRPr lang="en-US" sz="1000" dirty="0"/>
          </a:p>
        </p:txBody>
      </p:sp>
      <p:sp>
        <p:nvSpPr>
          <p:cNvPr id="22" name="Rectangle 21"/>
          <p:cNvSpPr/>
          <p:nvPr/>
        </p:nvSpPr>
        <p:spPr>
          <a:xfrm>
            <a:off x="5984289" y="5105400"/>
            <a:ext cx="7123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4" name="Rectangle 23"/>
          <p:cNvSpPr/>
          <p:nvPr/>
        </p:nvSpPr>
        <p:spPr>
          <a:xfrm>
            <a:off x="6062959" y="5105400"/>
            <a:ext cx="109241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1905000"/>
            <a:ext cx="2237499" cy="10630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818" y="3281932"/>
            <a:ext cx="1926259" cy="6809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76607" y="1620675"/>
            <a:ext cx="912429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CSR-DU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65427" y="2965940"/>
            <a:ext cx="81304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CSR-VI</a:t>
            </a:r>
            <a:endParaRPr lang="he-IL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/>
              <a:t>New Solution: BZIP2 (</a:t>
            </a:r>
            <a:r>
              <a:rPr lang="en-US" sz="3200" b="1" dirty="0"/>
              <a:t>Roman Kaplan</a:t>
            </a:r>
            <a:r>
              <a:rPr lang="en-US" b="1" dirty="0"/>
              <a:t>)</a:t>
            </a:r>
          </a:p>
        </p:txBody>
      </p:sp>
      <p:sp>
        <p:nvSpPr>
          <p:cNvPr id="7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979833" cy="2110263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spcBef>
                <a:spcPts val="1200"/>
              </a:spcBef>
            </a:pPr>
            <a:r>
              <a:rPr lang="en-US" b="1" dirty="0">
                <a:solidFill>
                  <a:srgbClr val="0070C0"/>
                </a:solidFill>
              </a:rPr>
              <a:t>BZIP2-compressed matrix</a:t>
            </a:r>
          </a:p>
          <a:p>
            <a:pPr>
              <a:spcBef>
                <a:spcPts val="1200"/>
              </a:spcBef>
            </a:pPr>
            <a:r>
              <a:rPr lang="en-US" b="1" dirty="0">
                <a:solidFill>
                  <a:srgbClr val="0070C0"/>
                </a:solidFill>
              </a:rPr>
              <a:t>A bit longer to decompress</a:t>
            </a:r>
          </a:p>
          <a:p>
            <a:pPr>
              <a:spcBef>
                <a:spcPts val="1200"/>
              </a:spcBef>
            </a:pPr>
            <a:r>
              <a:rPr lang="en-US" b="1" dirty="0">
                <a:solidFill>
                  <a:srgbClr val="0070C0"/>
                </a:solidFill>
              </a:rPr>
              <a:t>A lot shorter to read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733379" y="3962400"/>
            <a:ext cx="3429000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85800" y="3962400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CSR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333579" y="4572000"/>
            <a:ext cx="1828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85800" y="4572000"/>
            <a:ext cx="1420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CSR-DUVI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279267" y="3962400"/>
            <a:ext cx="109241" cy="381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</a:t>
            </a:r>
            <a:endParaRPr lang="en-US" sz="1000" dirty="0"/>
          </a:p>
        </p:txBody>
      </p:sp>
      <p:sp>
        <p:nvSpPr>
          <p:cNvPr id="70" name="Rectangle 69"/>
          <p:cNvSpPr/>
          <p:nvPr/>
        </p:nvSpPr>
        <p:spPr>
          <a:xfrm>
            <a:off x="5400379" y="5193268"/>
            <a:ext cx="762000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85800" y="5193268"/>
            <a:ext cx="2430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BZIP2 + CSR-DUVI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619579" y="5177135"/>
            <a:ext cx="2214068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2x-20x Speedup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409158" y="5193268"/>
            <a:ext cx="109241" cy="381000"/>
          </a:xfrm>
          <a:prstGeom prst="rect">
            <a:avLst/>
          </a:prstGeom>
          <a:solidFill>
            <a:srgbClr val="00B05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619579" y="4495800"/>
            <a:ext cx="2295821" cy="4616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1.5x-4x Speedup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6279268" y="4572000"/>
            <a:ext cx="7123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77" name="Rectangle 76"/>
          <p:cNvSpPr/>
          <p:nvPr/>
        </p:nvSpPr>
        <p:spPr>
          <a:xfrm>
            <a:off x="6357938" y="4572000"/>
            <a:ext cx="109241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</a:t>
            </a:r>
          </a:p>
        </p:txBody>
      </p:sp>
      <p:sp>
        <p:nvSpPr>
          <p:cNvPr id="78" name="Rectangle 77"/>
          <p:cNvSpPr/>
          <p:nvPr/>
        </p:nvSpPr>
        <p:spPr>
          <a:xfrm>
            <a:off x="6279267" y="5194090"/>
            <a:ext cx="111711" cy="381000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t="26067"/>
          <a:stretch/>
        </p:blipFill>
        <p:spPr>
          <a:xfrm>
            <a:off x="5437033" y="1616004"/>
            <a:ext cx="3249767" cy="17166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150630216"/>
              </p:ext>
            </p:extLst>
          </p:nvPr>
        </p:nvGraphicFramePr>
        <p:xfrm>
          <a:off x="304800" y="1828800"/>
          <a:ext cx="838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6" name="Straight Connector 25"/>
          <p:cNvCxnSpPr>
            <a:cxnSpLocks/>
          </p:cNvCxnSpPr>
          <p:nvPr/>
        </p:nvCxnSpPr>
        <p:spPr>
          <a:xfrm flipV="1">
            <a:off x="930260" y="1956123"/>
            <a:ext cx="3960000" cy="1999497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457200" y="152400"/>
            <a:ext cx="8229600" cy="10668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Conclusions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4991100"/>
            <a:ext cx="1066800" cy="38100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CSR + sBZIP2</a:t>
            </a:r>
          </a:p>
          <a:p>
            <a:pPr algn="ctr"/>
            <a:r>
              <a:rPr lang="en-US" sz="1100" dirty="0"/>
              <a:t>(3.14, 93.01)</a:t>
            </a:r>
            <a:endParaRPr lang="en-GB" sz="1100" dirty="0"/>
          </a:p>
        </p:txBody>
      </p:sp>
      <p:sp>
        <p:nvSpPr>
          <p:cNvPr id="7" name="Rectangle 6"/>
          <p:cNvSpPr/>
          <p:nvPr/>
        </p:nvSpPr>
        <p:spPr>
          <a:xfrm>
            <a:off x="1981200" y="5524500"/>
            <a:ext cx="914400" cy="38100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CSR-DU</a:t>
            </a:r>
          </a:p>
          <a:p>
            <a:pPr algn="ctr"/>
            <a:r>
              <a:rPr lang="en-US" sz="1100" dirty="0"/>
              <a:t>(0.75, 32.65)</a:t>
            </a:r>
            <a:endParaRPr lang="en-GB" sz="1100" dirty="0"/>
          </a:p>
        </p:txBody>
      </p:sp>
      <p:sp>
        <p:nvSpPr>
          <p:cNvPr id="8" name="Rectangle 7"/>
          <p:cNvSpPr/>
          <p:nvPr/>
        </p:nvSpPr>
        <p:spPr>
          <a:xfrm>
            <a:off x="3063240" y="4419600"/>
            <a:ext cx="1219200" cy="38100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CSR-DU + sBZIP2</a:t>
            </a:r>
          </a:p>
          <a:p>
            <a:pPr algn="ctr"/>
            <a:r>
              <a:rPr lang="en-US" sz="1100" dirty="0"/>
              <a:t>(8.71, 195.01)</a:t>
            </a:r>
            <a:endParaRPr lang="en-GB" sz="1100" dirty="0"/>
          </a:p>
        </p:txBody>
      </p:sp>
      <p:sp>
        <p:nvSpPr>
          <p:cNvPr id="9" name="Rectangle 8"/>
          <p:cNvSpPr/>
          <p:nvPr/>
        </p:nvSpPr>
        <p:spPr>
          <a:xfrm>
            <a:off x="3276600" y="4884420"/>
            <a:ext cx="1219200" cy="38100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CSR-VI + sBZIP2</a:t>
            </a:r>
          </a:p>
          <a:p>
            <a:pPr algn="ctr"/>
            <a:r>
              <a:rPr lang="en-US" sz="1100" dirty="0"/>
              <a:t>(3.16, 99.35)</a:t>
            </a:r>
            <a:endParaRPr lang="en-GB" sz="1100" dirty="0"/>
          </a:p>
        </p:txBody>
      </p:sp>
      <p:sp>
        <p:nvSpPr>
          <p:cNvPr id="10" name="Rectangle 9"/>
          <p:cNvSpPr/>
          <p:nvPr/>
        </p:nvSpPr>
        <p:spPr>
          <a:xfrm>
            <a:off x="914400" y="4419600"/>
            <a:ext cx="762000" cy="34290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b="1" dirty="0"/>
              <a:t>CSR-VI</a:t>
            </a:r>
          </a:p>
          <a:p>
            <a:pPr algn="ctr"/>
            <a:r>
              <a:rPr lang="en-US" sz="1100" dirty="0"/>
              <a:t>(0.74, 33.28)</a:t>
            </a:r>
            <a:endParaRPr lang="en-GB" sz="1100" dirty="0"/>
          </a:p>
        </p:txBody>
      </p:sp>
      <p:sp>
        <p:nvSpPr>
          <p:cNvPr id="11" name="Rectangle 10"/>
          <p:cNvSpPr/>
          <p:nvPr/>
        </p:nvSpPr>
        <p:spPr>
          <a:xfrm>
            <a:off x="2263140" y="3162300"/>
            <a:ext cx="1600200" cy="5715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CSR-DUVI + sBZIP2</a:t>
            </a:r>
          </a:p>
          <a:p>
            <a:pPr algn="ctr"/>
            <a:r>
              <a:rPr lang="en-US" sz="1400" b="1" dirty="0"/>
              <a:t>(8.85, 210.3)</a:t>
            </a:r>
            <a:endParaRPr lang="en-GB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4833983" y="3356610"/>
            <a:ext cx="3870960" cy="26670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b="1" dirty="0"/>
              <a:t>Ridge Point </a:t>
            </a:r>
            <a:r>
              <a:rPr lang="en-US" sz="1100" b="1" u="sng" dirty="0"/>
              <a:t>with</a:t>
            </a:r>
            <a:r>
              <a:rPr lang="en-US" sz="1100" b="1" dirty="0"/>
              <a:t> DUVI + sBZIP2 compression: 2343 Flops/Byte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70743" y="2324100"/>
            <a:ext cx="3870960" cy="266700"/>
          </a:xfrm>
          <a:prstGeom prst="rect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b="1" dirty="0"/>
              <a:t>Ridge Point </a:t>
            </a:r>
            <a:r>
              <a:rPr lang="en-US" sz="1100" b="1" u="sng" dirty="0"/>
              <a:t>with</a:t>
            </a:r>
            <a:r>
              <a:rPr lang="en-US" sz="1100" b="1" dirty="0"/>
              <a:t> CSR + sBZIP2 compression: 2670 Flops/Byte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90542" y="1940967"/>
            <a:ext cx="1272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3D96AE"/>
                </a:solidFill>
              </a:rPr>
              <a:t>CPU Peak Perf.</a:t>
            </a:r>
            <a:endParaRPr lang="en-GB" sz="1400" b="1" dirty="0">
              <a:solidFill>
                <a:srgbClr val="3D96AE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22362" y="2279457"/>
            <a:ext cx="19935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Peak Perf. With sBZIP2 + </a:t>
            </a:r>
          </a:p>
          <a:p>
            <a:r>
              <a:rPr lang="en-US" sz="1400" b="1" dirty="0">
                <a:solidFill>
                  <a:schemeClr val="tx2"/>
                </a:solidFill>
              </a:rPr>
              <a:t>CSR-DU/+VI Overhead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7866741" y="2741911"/>
            <a:ext cx="184151" cy="314980"/>
          </a:xfrm>
          <a:prstGeom prst="rightBrac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4495800" y="3623310"/>
            <a:ext cx="838200" cy="76581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5251620" y="4073947"/>
            <a:ext cx="1453980" cy="91715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External Storage BW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508775" y="1277205"/>
            <a:ext cx="1317552" cy="91715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dirty="0"/>
              <a:t>Main Memory BW</a:t>
            </a:r>
            <a:endParaRPr lang="en-GB" dirty="0"/>
          </a:p>
        </p:txBody>
      </p:sp>
      <p:cxnSp>
        <p:nvCxnSpPr>
          <p:cNvPr id="30" name="Straight Arrow Connector 29"/>
          <p:cNvCxnSpPr>
            <a:cxnSpLocks/>
            <a:stCxn id="24" idx="4"/>
          </p:cNvCxnSpPr>
          <p:nvPr/>
        </p:nvCxnSpPr>
        <p:spPr>
          <a:xfrm>
            <a:off x="1167551" y="2194358"/>
            <a:ext cx="556835" cy="1273959"/>
          </a:xfrm>
          <a:prstGeom prst="straightConnector1">
            <a:avLst/>
          </a:prstGeom>
          <a:ln w="28575">
            <a:solidFill>
              <a:schemeClr val="accent6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724386" y="1274117"/>
            <a:ext cx="65737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Compressed Input </a:t>
            </a:r>
            <a:r>
              <a:rPr lang="en-US" sz="2400" b="1" dirty="0">
                <a:sym typeface="Wingdings" panose="05000000000000000000" pitchFamily="2" charset="2"/>
              </a:rPr>
              <a:t> Higher Operational Intensity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3717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2047</TotalTime>
  <Words>205</Words>
  <Application>Microsoft Office PowerPoint</Application>
  <PresentationFormat>On-screen Show (4:3)</PresentationFormat>
  <Paragraphs>70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SpMV (key ML kernel) inefficient on fast accelerators</vt:lpstr>
      <vt:lpstr>Common Solution: Efficient Formats</vt:lpstr>
      <vt:lpstr>New Solution: BZIP2 (Roman Kaplan)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Ran Ginosar</cp:lastModifiedBy>
  <cp:revision>90</cp:revision>
  <dcterms:created xsi:type="dcterms:W3CDTF">2014-04-29T15:09:07Z</dcterms:created>
  <dcterms:modified xsi:type="dcterms:W3CDTF">2017-01-05T18:07:54Z</dcterms:modified>
</cp:coreProperties>
</file>